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6"/>
  </p:notesMasterIdLst>
  <p:handoutMasterIdLst>
    <p:handoutMasterId r:id="rId37"/>
  </p:handoutMasterIdLst>
  <p:sldIdLst>
    <p:sldId id="327" r:id="rId2"/>
    <p:sldId id="340" r:id="rId3"/>
    <p:sldId id="351" r:id="rId4"/>
    <p:sldId id="329" r:id="rId5"/>
    <p:sldId id="407" r:id="rId6"/>
    <p:sldId id="333" r:id="rId7"/>
    <p:sldId id="345" r:id="rId8"/>
    <p:sldId id="406" r:id="rId9"/>
    <p:sldId id="344" r:id="rId10"/>
    <p:sldId id="334" r:id="rId11"/>
    <p:sldId id="398" r:id="rId12"/>
    <p:sldId id="399" r:id="rId13"/>
    <p:sldId id="391" r:id="rId14"/>
    <p:sldId id="403" r:id="rId15"/>
    <p:sldId id="397" r:id="rId16"/>
    <p:sldId id="415" r:id="rId17"/>
    <p:sldId id="422" r:id="rId18"/>
    <p:sldId id="410" r:id="rId19"/>
    <p:sldId id="411" r:id="rId20"/>
    <p:sldId id="412" r:id="rId21"/>
    <p:sldId id="424" r:id="rId22"/>
    <p:sldId id="425" r:id="rId23"/>
    <p:sldId id="433" r:id="rId24"/>
    <p:sldId id="427" r:id="rId25"/>
    <p:sldId id="428" r:id="rId26"/>
    <p:sldId id="337" r:id="rId27"/>
    <p:sldId id="418" r:id="rId28"/>
    <p:sldId id="419" r:id="rId29"/>
    <p:sldId id="421" r:id="rId30"/>
    <p:sldId id="432" r:id="rId31"/>
    <p:sldId id="429" r:id="rId32"/>
    <p:sldId id="430" r:id="rId33"/>
    <p:sldId id="431" r:id="rId34"/>
    <p:sldId id="41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BEF"/>
    <a:srgbClr val="E7F9E7"/>
    <a:srgbClr val="008000"/>
    <a:srgbClr val="F3F3FB"/>
    <a:srgbClr val="F9F9FD"/>
    <a:srgbClr val="FFFFFF"/>
    <a:srgbClr val="D60093"/>
    <a:srgbClr val="CC00FF"/>
    <a:srgbClr val="EFEFFB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0546CB-C536-8107-F737-ECF6750B9A2B}" v="3" dt="2024-11-27T11:08:43.6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614"/>
        <p:guide pos="38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kon Jacobsen" userId="S::haakja@uio.no::1593ab28-bd3f-46f2-a611-8d984e03f573" providerId="AD" clId="Web-{EF0546CB-C536-8107-F737-ECF6750B9A2B}"/>
    <pc:docChg chg="delSld modSld">
      <pc:chgData name="Håkon Jacobsen" userId="S::haakja@uio.no::1593ab28-bd3f-46f2-a611-8d984e03f573" providerId="AD" clId="Web-{EF0546CB-C536-8107-F737-ECF6750B9A2B}" dt="2024-11-27T11:08:43.693" v="2"/>
      <pc:docMkLst>
        <pc:docMk/>
      </pc:docMkLst>
      <pc:sldChg chg="modSp del">
        <pc:chgData name="Håkon Jacobsen" userId="S::haakja@uio.no::1593ab28-bd3f-46f2-a611-8d984e03f573" providerId="AD" clId="Web-{EF0546CB-C536-8107-F737-ECF6750B9A2B}" dt="2024-11-27T11:08:43.693" v="2"/>
        <pc:sldMkLst>
          <pc:docMk/>
          <pc:sldMk cId="668384454" sldId="434"/>
        </pc:sldMkLst>
        <pc:spChg chg="mod">
          <ac:chgData name="Håkon Jacobsen" userId="S::haakja@uio.no::1593ab28-bd3f-46f2-a611-8d984e03f573" providerId="AD" clId="Web-{EF0546CB-C536-8107-F737-ECF6750B9A2B}" dt="2024-11-27T11:08:09.614" v="1" actId="20577"/>
          <ac:spMkLst>
            <pc:docMk/>
            <pc:sldMk cId="668384454" sldId="434"/>
            <ac:spMk id="5" creationId="{B64F2B56-B72D-079A-0FAF-B528292E59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lgassert.com/quirk#circuit=%7B%22cols%22%3A%5B%5B%22H%22%2C%22H%22%5D%2C%5B%22%E2%80%A2%22%2C1%2C%22X%22%5D%2C%5B1%2C%22%E2%80%A2%22%2C%22X%22%5D%2C%5B%22X%22%2C%22Z%22%5D%2C%5B%22%E2%80%A2%22%2C1%2C1%2C%22X%22%5D%2C%5B1%2C%22%E2%80%A2%22%2C1%2C%22X%22%5D%2C%5B%22H%22%2C%22H%22%5D%2C%5B%22%E2%80%A2%22%2C%22X%22%5D%2C%5B%22Measure%22%5D%2C%5B%22Amps4%22%5D%5D%2C%22gates%22%3A%5B%7B%22id%22%3A%22~s2gs%22%2C%22matrix%22%3A%22%7B%7B1%2C0%2C0%2C0%7D%2C%7B0%2C1%2C0%2C0%7D%2C%7B0%2C0%2C0%2C1%7D%2C%7B0%2C0%2C1%2C0%7D%7D%22%7D%5D%7D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3blue1brown.com/lessons/fourier-transforms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nmgFG7PUHfo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42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n-norm for n &gt; 2: if U must be linear and preserve normalization, then only trivial transformations (i.e., permutations) are possible</a:t>
            </a:r>
          </a:p>
          <a:p>
            <a:endParaRPr lang="en-US"/>
          </a:p>
          <a:p>
            <a:r>
              <a:rPr lang="en-US"/>
              <a:t>Why linearity: non-linear</a:t>
            </a:r>
            <a:r>
              <a:rPr lang="en-US" baseline="0"/>
              <a:t> quantum mechanics violate speed of light, and other things (solving NP-hard problems in poly time)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79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algassert.com/quirk#circuit=%7B%22cols%22%3A%5B%5B%22H%22%2C%22H%22%5D%2C%5B%22%E2%80%A2%22%2C1%2C%22X%22%5D%2C%5B1%2C%22%E2%80%A2%22%2C%22X%22%5D%2C%5B%22X%22%2C%22Z%22%5D%2C%5B%22%E2%80%A2%22%2C1%2C1%2C%22X%22%5D%2C%5B1%2C%22%E2%80%A2%22%2C1%2C%22X%22%5D%2C%5B%22H%22%2C%22H%22%5D%2C%5B%22%E2%80%A2%22%2C%22X%22%5D%2C%5B%22Measure%22%5D%2C%5B%22Amps4%22%5D%5D%2C%22gates%22%3A%5B%7B%22id%22%3A%22~s2gs%22%2C%22matrix%22%3A%22%7B%7B1%2C0%2C0%2C0%7D%2C%7B0%2C1%2C0%2C0%7D%2C%7B0%2C0%2C0%2C1%7D%2C%7B0%2C0%2C1%2C0%7D%7D%22%7D%5D%7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00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/>
                  <a:t> must be invertible! The above circuit</a:t>
                </a:r>
                <a:r>
                  <a:rPr lang="en-US" baseline="0"/>
                  <a:t> is not.</a:t>
                </a:r>
                <a:endParaRPr lang="en-US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b="0" i="0">
                    <a:latin typeface="Cambria Math" panose="02040503050406030204" pitchFamily="18" charset="0"/>
                  </a:rPr>
                  <a:t>𝑈_𝑓</a:t>
                </a:r>
                <a:r>
                  <a:rPr lang="en-US"/>
                  <a:t> must be invertible! The above circuit</a:t>
                </a:r>
                <a:r>
                  <a:rPr lang="en-US" baseline="0"/>
                  <a:t> is not.</a:t>
                </a:r>
                <a:endParaRPr lang="en-US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34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/>
                  <a:t> must be invertible! …but this one is! (to</a:t>
                </a:r>
                <a:r>
                  <a:rPr lang="en-US" baseline="0"/>
                  <a:t> get back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0" baseline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d>
                      <m:dPr>
                        <m:begChr m:val="|"/>
                        <m:endChr m:val="〉"/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/>
                  <a:t> from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d>
                      <m:dPr>
                        <m:begChr m:val="|"/>
                        <m:endChr m:val="〉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⊕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r>
                  <a:rPr lang="en-US"/>
                  <a:t>, simply compute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e>
                    </m:d>
                  </m:oMath>
                </a14:m>
                <a:r>
                  <a:rPr lang="en-US"/>
                  <a:t> and</a:t>
                </a:r>
                <a:r>
                  <a:rPr lang="en-US" baseline="0"/>
                  <a:t> XOR this to the last qubit)</a:t>
                </a:r>
                <a:r>
                  <a:rPr lang="en-US"/>
                  <a:t> 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nb-NO" b="0" i="0">
                    <a:latin typeface="Cambria Math" panose="02040503050406030204" pitchFamily="18" charset="0"/>
                  </a:rPr>
                  <a:t>𝑈_𝑓</a:t>
                </a:r>
                <a:r>
                  <a:rPr lang="en-US"/>
                  <a:t> must be invertible! …but this one is! (to</a:t>
                </a:r>
                <a:r>
                  <a:rPr lang="en-US" baseline="0"/>
                  <a:t> get back </a:t>
                </a:r>
                <a:r>
                  <a:rPr lang="nb-NO" b="0" i="0" baseline="0">
                    <a:latin typeface="Cambria Math" panose="02040503050406030204" pitchFamily="18" charset="0"/>
                  </a:rPr>
                  <a:t>|</a:t>
                </a:r>
                <a:r>
                  <a:rPr lang="nb-NO" b="1" i="0" baseline="0">
                    <a:latin typeface="Cambria Math" panose="02040503050406030204" pitchFamily="18" charset="0"/>
                  </a:rPr>
                  <a:t>𝐱</a:t>
                </a:r>
                <a:r>
                  <a:rPr lang="nb-NO" b="0" i="0" baseline="0">
                    <a:latin typeface="Cambria Math" panose="02040503050406030204" pitchFamily="18" charset="0"/>
                  </a:rPr>
                  <a:t>〉|𝑦〉</a:t>
                </a:r>
                <a:r>
                  <a:rPr lang="en-US"/>
                  <a:t> from </a:t>
                </a:r>
                <a:r>
                  <a:rPr lang="nb-NO" b="0" i="0">
                    <a:latin typeface="Cambria Math" panose="02040503050406030204" pitchFamily="18" charset="0"/>
                  </a:rPr>
                  <a:t>|</a:t>
                </a:r>
                <a:r>
                  <a:rPr lang="nb-NO" b="1" i="0">
                    <a:latin typeface="Cambria Math" panose="02040503050406030204" pitchFamily="18" charset="0"/>
                  </a:rPr>
                  <a:t>𝐱</a:t>
                </a:r>
                <a:r>
                  <a:rPr lang="nb-NO" b="0" i="0">
                    <a:latin typeface="Cambria Math" panose="02040503050406030204" pitchFamily="18" charset="0"/>
                  </a:rPr>
                  <a:t>〉|𝑦⊕𝑓(</a:t>
                </a:r>
                <a:r>
                  <a:rPr lang="nb-NO" b="1" i="0">
                    <a:latin typeface="Cambria Math" panose="02040503050406030204" pitchFamily="18" charset="0"/>
                  </a:rPr>
                  <a:t>𝐱</a:t>
                </a:r>
                <a:r>
                  <a:rPr lang="nb-NO" b="0" i="0">
                    <a:latin typeface="Cambria Math" panose="02040503050406030204" pitchFamily="18" charset="0"/>
                  </a:rPr>
                  <a:t>)〉</a:t>
                </a:r>
                <a:r>
                  <a:rPr lang="en-US"/>
                  <a:t>, simply compute </a:t>
                </a:r>
                <a:r>
                  <a:rPr lang="nb-NO" b="0" i="0">
                    <a:latin typeface="Cambria Math" panose="02040503050406030204" pitchFamily="18" charset="0"/>
                  </a:rPr>
                  <a:t>|𝑓(</a:t>
                </a:r>
                <a:r>
                  <a:rPr lang="nb-NO" b="1" i="0">
                    <a:latin typeface="Cambria Math" panose="02040503050406030204" pitchFamily="18" charset="0"/>
                  </a:rPr>
                  <a:t>𝐱</a:t>
                </a:r>
                <a:r>
                  <a:rPr lang="nb-NO" b="0" i="0">
                    <a:latin typeface="Cambria Math" panose="02040503050406030204" pitchFamily="18" charset="0"/>
                  </a:rPr>
                  <a:t>)〉</a:t>
                </a:r>
                <a:r>
                  <a:rPr lang="en-US"/>
                  <a:t> and</a:t>
                </a:r>
                <a:r>
                  <a:rPr lang="en-US" baseline="0"/>
                  <a:t> XOR this to the last qubit)</a:t>
                </a:r>
                <a:r>
                  <a:rPr lang="en-US"/>
                  <a:t> 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55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23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to find period classically?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Brute-force:</a:t>
            </a:r>
            <a:r>
              <a:rPr lang="en-US" baseline="0"/>
              <a:t> takes 2^n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/>
              <a:t>Create random </a:t>
            </a:r>
            <a:r>
              <a:rPr lang="en-US" baseline="0" err="1"/>
              <a:t>a^r</a:t>
            </a:r>
            <a:r>
              <a:rPr lang="en-US" baseline="0"/>
              <a:t>, </a:t>
            </a:r>
            <a:r>
              <a:rPr lang="en-US" baseline="0" err="1"/>
              <a:t>a^r</a:t>
            </a:r>
            <a:r>
              <a:rPr lang="en-US" baseline="0"/>
              <a:t>' and look for collisions: time 2^n/2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/>
          </a:p>
          <a:p>
            <a:r>
              <a:rPr lang="en-US" sz="800" b="1"/>
              <a:t>More on the Fourier transform:</a:t>
            </a:r>
          </a:p>
          <a:p>
            <a:r>
              <a:rPr lang="en-US" sz="800"/>
              <a:t>   (3Blue1Brown) </a:t>
            </a:r>
            <a:r>
              <a:rPr lang="en-US" sz="800">
                <a:hlinkClick r:id="rId3"/>
              </a:rPr>
              <a:t>https://www.3blue1brown.com/lessons/fourier-transforms</a:t>
            </a:r>
            <a:br>
              <a:rPr lang="en-US" sz="800"/>
            </a:br>
            <a:r>
              <a:rPr lang="en-US" sz="800"/>
              <a:t>   (</a:t>
            </a:r>
            <a:r>
              <a:rPr lang="en-US" sz="800" err="1"/>
              <a:t>Veritasium</a:t>
            </a:r>
            <a:r>
              <a:rPr lang="en-US" sz="800"/>
              <a:t>)     </a:t>
            </a:r>
            <a:r>
              <a:rPr lang="en-US" sz="800">
                <a:hlinkClick r:id="rId4"/>
              </a:rPr>
              <a:t>https://youtu.be/nmgFG7PUHfo</a:t>
            </a:r>
            <a:br>
              <a:rPr lang="en-US" sz="800"/>
            </a:br>
            <a:r>
              <a:rPr lang="en-US" sz="800"/>
              <a:t>   (Scott Aaronson</a:t>
            </a:r>
            <a:r>
              <a:rPr lang="en-US" sz="800" baseline="0"/>
              <a:t> blog) https://scottaaronson.blog/?p=208 </a:t>
            </a:r>
          </a:p>
          <a:p>
            <a:endParaRPr lang="en-US" sz="800" baseline="0"/>
          </a:p>
          <a:p>
            <a:endParaRPr lang="en-US" sz="800" baseline="0"/>
          </a:p>
          <a:p>
            <a:endParaRPr lang="en-US" sz="80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854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/>
                  <a:t>Dlog: periodic</a:t>
                </a:r>
                <a:r>
                  <a:rPr lang="en-US" baseline="0"/>
                  <a:t> function: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/>
                  <a:t>;  period:</a:t>
                </a:r>
                <a:r>
                  <a:rPr lang="en-US" baseline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,1)</m:t>
                    </m:r>
                  </m:oMath>
                </a14:m>
                <a:r>
                  <a:rPr lang="en-US"/>
                  <a:t> 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/>
                  <a:t>; for any period</a:t>
                </a:r>
                <a:r>
                  <a:rPr lang="en-US" baseline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̃"/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</m:d>
                  </m:oMath>
                </a14:m>
                <a:r>
                  <a:rPr lang="en-US"/>
                  <a:t> we have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̃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̃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/>
                  <a:t>Dlog: periodic</a:t>
                </a:r>
                <a:r>
                  <a:rPr lang="en-US" baseline="0"/>
                  <a:t> function: </a:t>
                </a:r>
                <a:r>
                  <a:rPr lang="nb-NO" b="0" i="0" baseline="0">
                    <a:latin typeface="Cambria Math" panose="02040503050406030204" pitchFamily="18" charset="0"/>
                  </a:rPr>
                  <a:t>𝑓(𝑎,𝑏)=𝑔^𝑎 ℎ^(−𝑏)</a:t>
                </a:r>
                <a:r>
                  <a:rPr lang="en-US"/>
                  <a:t>;  period:</a:t>
                </a:r>
                <a:r>
                  <a:rPr lang="en-US" baseline="0"/>
                  <a:t> </a:t>
                </a:r>
                <a:r>
                  <a:rPr lang="nb-NO" b="0" i="0" baseline="0">
                    <a:latin typeface="Cambria Math" panose="02040503050406030204" pitchFamily="18" charset="0"/>
                  </a:rPr>
                  <a:t>(𝑥,1)</a:t>
                </a:r>
                <a:r>
                  <a:rPr lang="en-US"/>
                  <a:t> where </a:t>
                </a:r>
                <a:r>
                  <a:rPr lang="nb-NO" b="0" i="0">
                    <a:latin typeface="Cambria Math" panose="02040503050406030204" pitchFamily="18" charset="0"/>
                  </a:rPr>
                  <a:t>ℎ=𝑔^𝑥</a:t>
                </a:r>
                <a:r>
                  <a:rPr lang="en-US"/>
                  <a:t>; for any period</a:t>
                </a:r>
                <a:r>
                  <a:rPr lang="en-US" baseline="0"/>
                  <a:t> </a:t>
                </a:r>
                <a:r>
                  <a:rPr lang="nb-NO" b="0" i="0" baseline="0">
                    <a:latin typeface="Cambria Math" panose="02040503050406030204" pitchFamily="18" charset="0"/>
                  </a:rPr>
                  <a:t>((𝑥 ) ̃,(𝑦 ) ̃ )</a:t>
                </a:r>
                <a:r>
                  <a:rPr lang="en-US"/>
                  <a:t> we have </a:t>
                </a:r>
                <a:r>
                  <a:rPr lang="nb-NO" b="0" i="0">
                    <a:latin typeface="Cambria Math" panose="02040503050406030204" pitchFamily="18" charset="0"/>
                  </a:rPr>
                  <a:t>𝑥=(−𝑥 ̃)/𝑦 ̃   mod⁡𝑞</a:t>
                </a:r>
                <a:endParaRPr lang="en-US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79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-blått</a:t>
            </a:r>
            <a:r>
              <a:rPr lang="nb-NO" baseline="0"/>
              <a:t> område: </a:t>
            </a:r>
            <a:r>
              <a:rPr lang="nb-NO" baseline="0" err="1"/>
              <a:t>threshold</a:t>
            </a:r>
            <a:r>
              <a:rPr lang="nb-NO" baseline="0"/>
              <a:t> teoremet (kvantefeilkorrigering; flere fysiske kvantebits simulerer én logisk kvantebit)</a:t>
            </a:r>
          </a:p>
          <a:p>
            <a:r>
              <a:rPr lang="nb-NO" baseline="0"/>
              <a:t>- gult /// område: kan ikke simulere alle </a:t>
            </a:r>
            <a:r>
              <a:rPr lang="nb-NO" i="1" baseline="0"/>
              <a:t>fysiske</a:t>
            </a:r>
            <a:r>
              <a:rPr lang="nb-NO" i="0" baseline="0"/>
              <a:t> </a:t>
            </a:r>
            <a:r>
              <a:rPr lang="nb-NO" i="0" baseline="0" err="1"/>
              <a:t>qubits</a:t>
            </a:r>
            <a:r>
              <a:rPr lang="nb-NO" i="0" baseline="0"/>
              <a:t> klassisk, men så få logiske </a:t>
            </a:r>
            <a:r>
              <a:rPr lang="nb-NO" i="0" baseline="0" err="1"/>
              <a:t>qubits</a:t>
            </a:r>
            <a:r>
              <a:rPr lang="nb-NO" i="0" baseline="0"/>
              <a:t> at de kan simuleres klassisk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85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Antall </a:t>
            </a:r>
            <a:r>
              <a:rPr lang="nb-NO" err="1"/>
              <a:t>qubits</a:t>
            </a:r>
            <a:r>
              <a:rPr lang="nb-NO" baseline="0"/>
              <a:t> for å kjøre </a:t>
            </a:r>
            <a:r>
              <a:rPr lang="nb-NO" baseline="0" err="1"/>
              <a:t>Shor’s</a:t>
            </a:r>
            <a:r>
              <a:rPr lang="nb-NO" baseline="0"/>
              <a:t> algoritme for RSA-2048: ~20 millioner fysiske </a:t>
            </a:r>
            <a:r>
              <a:rPr lang="nb-NO" baseline="0" err="1"/>
              <a:t>qubits</a:t>
            </a:r>
            <a:r>
              <a:rPr lang="nb-NO" baseline="0"/>
              <a:t> (~45,000 logiske </a:t>
            </a:r>
            <a:r>
              <a:rPr lang="nb-NO" baseline="0" err="1"/>
              <a:t>qubits</a:t>
            </a:r>
            <a:r>
              <a:rPr lang="nb-NO" baseline="0"/>
              <a:t>)</a:t>
            </a:r>
          </a:p>
          <a:p>
            <a:endParaRPr lang="nb-NO" baseline="0"/>
          </a:p>
          <a:p>
            <a:r>
              <a:rPr lang="nb-NO" baseline="0"/>
              <a:t>Craig </a:t>
            </a:r>
            <a:r>
              <a:rPr lang="nb-NO" baseline="0" err="1"/>
              <a:t>Gidney</a:t>
            </a:r>
            <a:r>
              <a:rPr lang="nb-NO" baseline="0"/>
              <a:t>, Martin </a:t>
            </a:r>
            <a:r>
              <a:rPr lang="nb-NO" baseline="0" err="1"/>
              <a:t>Ekerå</a:t>
            </a:r>
            <a:endParaRPr lang="nb-NO" baseline="0"/>
          </a:p>
          <a:p>
            <a:r>
              <a:rPr lang="en-US"/>
              <a:t>https://arxiv.org/abs/1905.09749</a:t>
            </a:r>
          </a:p>
          <a:p>
            <a:endParaRPr lang="nb-NO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6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HJ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6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HJ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07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HJ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55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fld id="{4B2B4EDA-B653-4F89-99C9-D7E43B355156}" type="slidenum">
              <a:rPr lang="en-US" smtClean="0"/>
              <a:t>‹#›</a:t>
            </a:fld>
            <a:r>
              <a:rPr lang="en-US"/>
              <a:t>Fifth level</a:t>
            </a:r>
            <a:endParaRPr lang="en-GB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0704512" y="6386992"/>
            <a:ext cx="1056117" cy="324680"/>
          </a:xfrm>
          <a:prstGeom prst="rect">
            <a:avLst/>
          </a:prstGeom>
          <a:ln/>
        </p:spPr>
        <p:txBody>
          <a:bodyPr/>
          <a:lstStyle>
            <a:lvl1pPr algn="r">
              <a:defRPr sz="14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5" r:id="rId2"/>
    <p:sldLayoutId id="2147483699" r:id="rId3"/>
    <p:sldLayoutId id="2147483677" r:id="rId4"/>
    <p:sldLayoutId id="2147483684" r:id="rId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83.png"/><Relationship Id="rId5" Type="http://schemas.openxmlformats.org/officeDocument/2006/relationships/image" Target="../media/image72.png"/><Relationship Id="rId10" Type="http://schemas.openxmlformats.org/officeDocument/2006/relationships/image" Target="../media/image82.png"/><Relationship Id="rId4" Type="http://schemas.openxmlformats.org/officeDocument/2006/relationships/image" Target="../media/image80.png"/><Relationship Id="rId9" Type="http://schemas.openxmlformats.org/officeDocument/2006/relationships/image" Target="../media/image7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6.png"/><Relationship Id="rId10" Type="http://schemas.openxmlformats.org/officeDocument/2006/relationships/image" Target="../media/image93.png"/><Relationship Id="rId4" Type="http://schemas.openxmlformats.org/officeDocument/2006/relationships/image" Target="../media/image85.png"/><Relationship Id="rId9" Type="http://schemas.openxmlformats.org/officeDocument/2006/relationships/image" Target="../media/image92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9" Type="http://schemas.openxmlformats.org/officeDocument/2006/relationships/image" Target="../media/image131.png"/><Relationship Id="rId21" Type="http://schemas.openxmlformats.org/officeDocument/2006/relationships/image" Target="../media/image113.png"/><Relationship Id="rId34" Type="http://schemas.openxmlformats.org/officeDocument/2006/relationships/image" Target="../media/image126.png"/><Relationship Id="rId42" Type="http://schemas.openxmlformats.org/officeDocument/2006/relationships/image" Target="../media/image134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29" Type="http://schemas.openxmlformats.org/officeDocument/2006/relationships/image" Target="../media/image121.png"/><Relationship Id="rId41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32" Type="http://schemas.openxmlformats.org/officeDocument/2006/relationships/image" Target="../media/image124.png"/><Relationship Id="rId37" Type="http://schemas.openxmlformats.org/officeDocument/2006/relationships/image" Target="../media/image129.png"/><Relationship Id="rId40" Type="http://schemas.openxmlformats.org/officeDocument/2006/relationships/image" Target="../media/image132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36" Type="http://schemas.openxmlformats.org/officeDocument/2006/relationships/image" Target="../media/image128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31" Type="http://schemas.openxmlformats.org/officeDocument/2006/relationships/image" Target="../media/image123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2.png"/><Relationship Id="rId35" Type="http://schemas.openxmlformats.org/officeDocument/2006/relationships/image" Target="../media/image127.png"/><Relationship Id="rId43" Type="http://schemas.openxmlformats.org/officeDocument/2006/relationships/image" Target="../media/image135.png"/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33" Type="http://schemas.openxmlformats.org/officeDocument/2006/relationships/image" Target="../media/image125.png"/><Relationship Id="rId38" Type="http://schemas.openxmlformats.org/officeDocument/2006/relationships/image" Target="../media/image130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9.png"/><Relationship Id="rId39" Type="http://schemas.openxmlformats.org/officeDocument/2006/relationships/image" Target="../media/image132.png"/><Relationship Id="rId21" Type="http://schemas.openxmlformats.org/officeDocument/2006/relationships/image" Target="../media/image114.png"/><Relationship Id="rId34" Type="http://schemas.openxmlformats.org/officeDocument/2006/relationships/image" Target="../media/image127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8.png"/><Relationship Id="rId33" Type="http://schemas.openxmlformats.org/officeDocument/2006/relationships/image" Target="../media/image126.png"/><Relationship Id="rId38" Type="http://schemas.openxmlformats.org/officeDocument/2006/relationships/image" Target="../media/image131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20" Type="http://schemas.openxmlformats.org/officeDocument/2006/relationships/image" Target="../media/image113.png"/><Relationship Id="rId29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7.png"/><Relationship Id="rId32" Type="http://schemas.openxmlformats.org/officeDocument/2006/relationships/image" Target="../media/image125.png"/><Relationship Id="rId37" Type="http://schemas.openxmlformats.org/officeDocument/2006/relationships/image" Target="../media/image130.png"/><Relationship Id="rId40" Type="http://schemas.openxmlformats.org/officeDocument/2006/relationships/image" Target="../media/image137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36" Type="http://schemas.openxmlformats.org/officeDocument/2006/relationships/image" Target="../media/image129.png"/><Relationship Id="rId10" Type="http://schemas.openxmlformats.org/officeDocument/2006/relationships/image" Target="../media/image102.png"/><Relationship Id="rId19" Type="http://schemas.openxmlformats.org/officeDocument/2006/relationships/image" Target="../media/image112.png"/><Relationship Id="rId31" Type="http://schemas.openxmlformats.org/officeDocument/2006/relationships/image" Target="../media/image124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Relationship Id="rId30" Type="http://schemas.openxmlformats.org/officeDocument/2006/relationships/image" Target="../media/image136.png"/><Relationship Id="rId35" Type="http://schemas.openxmlformats.org/officeDocument/2006/relationships/image" Target="../media/image128.png"/><Relationship Id="rId8" Type="http://schemas.openxmlformats.org/officeDocument/2006/relationships/image" Target="../media/image100.png"/><Relationship Id="rId3" Type="http://schemas.openxmlformats.org/officeDocument/2006/relationships/image" Target="../media/image95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9.png"/><Relationship Id="rId39" Type="http://schemas.openxmlformats.org/officeDocument/2006/relationships/image" Target="../media/image132.png"/><Relationship Id="rId21" Type="http://schemas.openxmlformats.org/officeDocument/2006/relationships/image" Target="../media/image114.png"/><Relationship Id="rId34" Type="http://schemas.openxmlformats.org/officeDocument/2006/relationships/image" Target="../media/image127.png"/><Relationship Id="rId42" Type="http://schemas.openxmlformats.org/officeDocument/2006/relationships/image" Target="../media/image140.png"/><Relationship Id="rId47" Type="http://schemas.openxmlformats.org/officeDocument/2006/relationships/image" Target="../media/image14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6" Type="http://schemas.openxmlformats.org/officeDocument/2006/relationships/image" Target="../media/image108.png"/><Relationship Id="rId29" Type="http://schemas.openxmlformats.org/officeDocument/2006/relationships/image" Target="../media/image122.png"/><Relationship Id="rId11" Type="http://schemas.openxmlformats.org/officeDocument/2006/relationships/image" Target="../media/image103.png"/><Relationship Id="rId24" Type="http://schemas.openxmlformats.org/officeDocument/2006/relationships/image" Target="../media/image117.png"/><Relationship Id="rId32" Type="http://schemas.openxmlformats.org/officeDocument/2006/relationships/image" Target="../media/image125.png"/><Relationship Id="rId37" Type="http://schemas.openxmlformats.org/officeDocument/2006/relationships/image" Target="../media/image130.png"/><Relationship Id="rId40" Type="http://schemas.openxmlformats.org/officeDocument/2006/relationships/image" Target="../media/image138.png"/><Relationship Id="rId45" Type="http://schemas.openxmlformats.org/officeDocument/2006/relationships/image" Target="../media/image143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36" Type="http://schemas.openxmlformats.org/officeDocument/2006/relationships/image" Target="../media/image129.png"/><Relationship Id="rId49" Type="http://schemas.openxmlformats.org/officeDocument/2006/relationships/image" Target="../media/image147.png"/><Relationship Id="rId10" Type="http://schemas.openxmlformats.org/officeDocument/2006/relationships/image" Target="../media/image102.png"/><Relationship Id="rId19" Type="http://schemas.openxmlformats.org/officeDocument/2006/relationships/image" Target="../media/image112.png"/><Relationship Id="rId31" Type="http://schemas.openxmlformats.org/officeDocument/2006/relationships/image" Target="../media/image124.png"/><Relationship Id="rId44" Type="http://schemas.openxmlformats.org/officeDocument/2006/relationships/image" Target="../media/image14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Relationship Id="rId30" Type="http://schemas.openxmlformats.org/officeDocument/2006/relationships/image" Target="../media/image136.png"/><Relationship Id="rId35" Type="http://schemas.openxmlformats.org/officeDocument/2006/relationships/image" Target="../media/image128.png"/><Relationship Id="rId43" Type="http://schemas.openxmlformats.org/officeDocument/2006/relationships/image" Target="../media/image141.png"/><Relationship Id="rId48" Type="http://schemas.openxmlformats.org/officeDocument/2006/relationships/image" Target="../media/image146.png"/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8.png"/><Relationship Id="rId33" Type="http://schemas.openxmlformats.org/officeDocument/2006/relationships/image" Target="../media/image126.png"/><Relationship Id="rId38" Type="http://schemas.openxmlformats.org/officeDocument/2006/relationships/image" Target="../media/image131.png"/><Relationship Id="rId46" Type="http://schemas.openxmlformats.org/officeDocument/2006/relationships/image" Target="../media/image144.png"/><Relationship Id="rId20" Type="http://schemas.openxmlformats.org/officeDocument/2006/relationships/image" Target="../media/image113.png"/><Relationship Id="rId41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3" Type="http://schemas.openxmlformats.org/officeDocument/2006/relationships/image" Target="../media/image149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97.png"/><Relationship Id="rId10" Type="http://schemas.openxmlformats.org/officeDocument/2006/relationships/image" Target="../media/image155.png"/><Relationship Id="rId4" Type="http://schemas.openxmlformats.org/officeDocument/2006/relationships/image" Target="../media/image150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4" Type="http://schemas.openxmlformats.org/officeDocument/2006/relationships/image" Target="../media/image1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7.png"/><Relationship Id="rId18" Type="http://schemas.openxmlformats.org/officeDocument/2006/relationships/image" Target="../media/image182.png"/><Relationship Id="rId3" Type="http://schemas.openxmlformats.org/officeDocument/2006/relationships/image" Target="../media/image167.png"/><Relationship Id="rId7" Type="http://schemas.openxmlformats.org/officeDocument/2006/relationships/image" Target="../media/image171.png"/><Relationship Id="rId12" Type="http://schemas.openxmlformats.org/officeDocument/2006/relationships/image" Target="../media/image176.png"/><Relationship Id="rId17" Type="http://schemas.openxmlformats.org/officeDocument/2006/relationships/image" Target="../media/image18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80.png"/><Relationship Id="rId20" Type="http://schemas.openxmlformats.org/officeDocument/2006/relationships/image" Target="../media/image1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11" Type="http://schemas.openxmlformats.org/officeDocument/2006/relationships/image" Target="../media/image175.png"/><Relationship Id="rId5" Type="http://schemas.openxmlformats.org/officeDocument/2006/relationships/image" Target="../media/image169.png"/><Relationship Id="rId15" Type="http://schemas.openxmlformats.org/officeDocument/2006/relationships/image" Target="../media/image179.png"/><Relationship Id="rId10" Type="http://schemas.openxmlformats.org/officeDocument/2006/relationships/image" Target="../media/image174.png"/><Relationship Id="rId19" Type="http://schemas.openxmlformats.org/officeDocument/2006/relationships/image" Target="../media/image183.png"/><Relationship Id="rId4" Type="http://schemas.openxmlformats.org/officeDocument/2006/relationships/image" Target="../media/image168.png"/><Relationship Id="rId9" Type="http://schemas.openxmlformats.org/officeDocument/2006/relationships/image" Target="../media/image173.png"/><Relationship Id="rId14" Type="http://schemas.openxmlformats.org/officeDocument/2006/relationships/image" Target="../media/image1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m-jaques.appspot.com/quantum_landscape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am-jaques.appspot.com/quantum_landscape" TargetMode="External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m-jaques.appspot.com/quantum_landscape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13" Type="http://schemas.openxmlformats.org/officeDocument/2006/relationships/image" Target="../media/image208.png"/><Relationship Id="rId18" Type="http://schemas.openxmlformats.org/officeDocument/2006/relationships/image" Target="../media/image213.png"/><Relationship Id="rId26" Type="http://schemas.openxmlformats.org/officeDocument/2006/relationships/image" Target="../media/image221.png"/><Relationship Id="rId3" Type="http://schemas.openxmlformats.org/officeDocument/2006/relationships/image" Target="../media/image197.png"/><Relationship Id="rId21" Type="http://schemas.openxmlformats.org/officeDocument/2006/relationships/image" Target="../media/image216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17" Type="http://schemas.openxmlformats.org/officeDocument/2006/relationships/image" Target="../media/image212.png"/><Relationship Id="rId25" Type="http://schemas.openxmlformats.org/officeDocument/2006/relationships/image" Target="../media/image220.png"/><Relationship Id="rId2" Type="http://schemas.openxmlformats.org/officeDocument/2006/relationships/image" Target="../media/image196.jpeg"/><Relationship Id="rId16" Type="http://schemas.openxmlformats.org/officeDocument/2006/relationships/image" Target="../media/image211.png"/><Relationship Id="rId20" Type="http://schemas.openxmlformats.org/officeDocument/2006/relationships/image" Target="../media/image215.png"/><Relationship Id="rId29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1.png"/><Relationship Id="rId11" Type="http://schemas.openxmlformats.org/officeDocument/2006/relationships/image" Target="../media/image206.png"/><Relationship Id="rId24" Type="http://schemas.openxmlformats.org/officeDocument/2006/relationships/image" Target="../media/image219.png"/><Relationship Id="rId5" Type="http://schemas.openxmlformats.org/officeDocument/2006/relationships/image" Target="../media/image200.png"/><Relationship Id="rId15" Type="http://schemas.openxmlformats.org/officeDocument/2006/relationships/image" Target="../media/image210.png"/><Relationship Id="rId23" Type="http://schemas.openxmlformats.org/officeDocument/2006/relationships/image" Target="../media/image218.png"/><Relationship Id="rId28" Type="http://schemas.openxmlformats.org/officeDocument/2006/relationships/hyperlink" Target="https://eprint.iacr.org/2022/975" TargetMode="External"/><Relationship Id="rId10" Type="http://schemas.openxmlformats.org/officeDocument/2006/relationships/image" Target="../media/image205.png"/><Relationship Id="rId19" Type="http://schemas.openxmlformats.org/officeDocument/2006/relationships/image" Target="../media/image214.png"/><Relationship Id="rId4" Type="http://schemas.openxmlformats.org/officeDocument/2006/relationships/image" Target="../media/image198.png"/><Relationship Id="rId9" Type="http://schemas.openxmlformats.org/officeDocument/2006/relationships/image" Target="../media/image204.png"/><Relationship Id="rId14" Type="http://schemas.openxmlformats.org/officeDocument/2006/relationships/image" Target="../media/image209.png"/><Relationship Id="rId22" Type="http://schemas.openxmlformats.org/officeDocument/2006/relationships/image" Target="../media/image217.png"/><Relationship Id="rId27" Type="http://schemas.openxmlformats.org/officeDocument/2006/relationships/image" Target="../media/image2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cr.yp.to/talks/2017.12.28/slides-dan+nadia+tanja-20171228-latticehacks-16x9.pdf" TargetMode="External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470025"/>
          </a:xfrm>
        </p:spPr>
        <p:txBody>
          <a:bodyPr/>
          <a:lstStyle/>
          <a:p>
            <a:pPr algn="ctr"/>
            <a:r>
              <a:rPr lang="en-US"/>
              <a:t>Lecture 13 – Quantum computers, </a:t>
            </a:r>
            <a:br>
              <a:rPr lang="en-US"/>
            </a:br>
            <a:r>
              <a:rPr lang="en-US"/>
              <a:t>Shor’s algorithm, post-quantum cryptography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828800" y="4365104"/>
            <a:ext cx="8534400" cy="1752600"/>
          </a:xfrm>
        </p:spPr>
        <p:txBody>
          <a:bodyPr/>
          <a:lstStyle/>
          <a:p>
            <a:r>
              <a:rPr lang="nb-NO" b="1"/>
              <a:t>TEK4500</a:t>
            </a:r>
          </a:p>
          <a:p>
            <a:r>
              <a:rPr lang="nb-NO"/>
              <a:t>27.11.2024 </a:t>
            </a:r>
          </a:p>
          <a:p>
            <a:r>
              <a:rPr lang="nb-NO"/>
              <a:t>Håkon Jacobsen</a:t>
            </a:r>
          </a:p>
          <a:p>
            <a:r>
              <a:rPr lang="nb-NO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>
              <a:solidFill>
                <a:schemeClr val="accent6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Quantum computers</a:t>
            </a:r>
          </a:p>
        </p:txBody>
      </p:sp>
      <p:pic>
        <p:nvPicPr>
          <p:cNvPr id="6" name="Picture 6" descr="The Best How To Use Quantum Computing Ideas - Raw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04" y="1403612"/>
            <a:ext cx="6040793" cy="497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69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/>
              <a:t>Quantum computers – the beginning</a:t>
            </a: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56792"/>
            <a:ext cx="7772400" cy="4368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Sci/Why: Nano-history (and Happy Birthday, Richard Feynman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14"/>
          <a:stretch/>
        </p:blipFill>
        <p:spPr bwMode="auto">
          <a:xfrm>
            <a:off x="8680263" y="1196752"/>
            <a:ext cx="159220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83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 bwMode="auto">
          <a:xfrm>
            <a:off x="6192010" y="4653136"/>
            <a:ext cx="5130210" cy="1800200"/>
          </a:xfrm>
          <a:prstGeom prst="rect">
            <a:avLst/>
          </a:prstGeom>
          <a:solidFill>
            <a:srgbClr val="F3F3FB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/>
                  <a:t>Classical </a:t>
                </a:r>
                <a:r>
                  <a:rPr lang="en-US"/>
                  <a:t>bit: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>
                  <a:solidFill>
                    <a:srgbClr val="C00000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Qubit: </a:t>
                </a:r>
              </a:p>
              <a:p>
                <a:pPr marL="474663" lvl="1" indent="0"/>
                <a:endParaRPr lang="en-US"/>
              </a:p>
              <a:p>
                <a:pPr marL="474663" lvl="1" indent="0"/>
                <a:endParaRPr lang="en-US"/>
              </a:p>
              <a:p>
                <a:pPr marL="474663" lvl="1" indent="0"/>
                <a:r>
                  <a:rPr lang="en-US"/>
                  <a:t>             </a:t>
                </a:r>
              </a:p>
              <a:p>
                <a:pPr marL="474663" lvl="1" indent="0"/>
                <a:r>
                  <a:rPr lang="en-US"/>
                  <a:t>	    </a:t>
                </a:r>
              </a:p>
              <a:p>
                <a:pPr marL="474663" lvl="1" indent="0"/>
                <a:endParaRPr lang="en-US"/>
              </a:p>
              <a:p>
                <a:pPr marL="641350" lvl="1">
                  <a:buFont typeface="Arial" panose="020B0604020202020204" pitchFamily="34" charset="0"/>
                  <a:buChar char="•"/>
                </a:pPr>
                <a:endParaRPr lang="en-US"/>
              </a:p>
              <a:p>
                <a:pPr marL="223837">
                  <a:buFont typeface="Arial" panose="020B0604020202020204" pitchFamily="34" charset="0"/>
                  <a:buChar char="•"/>
                </a:pPr>
                <a:r>
                  <a:rPr lang="en-US"/>
                  <a:t>Can </a:t>
                </a:r>
                <a:r>
                  <a:rPr lang="en-US" b="1"/>
                  <a:t>measure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/>
                  <a:t> state collapses </a:t>
                </a:r>
                <a:r>
                  <a:rPr lang="en-US" i="1"/>
                  <a:t>randomly</a:t>
                </a:r>
                <a:r>
                  <a:rPr lang="en-US"/>
                  <a:t> to either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/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/>
              </a:p>
              <a:p>
                <a:pPr marL="474663" lvl="1" indent="0"/>
                <a:endParaRPr lang="en-US"/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Qubits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81702" y="2836861"/>
                <a:ext cx="387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702" y="2836861"/>
                <a:ext cx="387350" cy="307777"/>
              </a:xfrm>
              <a:prstGeom prst="rect">
                <a:avLst/>
              </a:prstGeom>
              <a:blipFill>
                <a:blip r:embed="rId3"/>
                <a:stretch>
                  <a:fillRect l="-109375" t="-168627" r="-48438" b="-254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83832" y="2829560"/>
                <a:ext cx="387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32" y="2829560"/>
                <a:ext cx="387350" cy="307777"/>
              </a:xfrm>
              <a:prstGeom prst="rect">
                <a:avLst/>
              </a:prstGeom>
              <a:blipFill>
                <a:blip r:embed="rId4"/>
                <a:stretch>
                  <a:fillRect l="-112698" t="-168627" r="-49206" b="-254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54676" y="2837328"/>
                <a:ext cx="15675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4676" y="2837328"/>
                <a:ext cx="1567544" cy="276999"/>
              </a:xfrm>
              <a:prstGeom prst="rect">
                <a:avLst/>
              </a:prstGeom>
              <a:blipFill>
                <a:blip r:embed="rId5"/>
                <a:stretch>
                  <a:fillRect t="-2174" r="-3113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>
            <a:spLocks noChangeAspect="1"/>
          </p:cNvSpPr>
          <p:nvPr/>
        </p:nvSpPr>
        <p:spPr bwMode="auto">
          <a:xfrm>
            <a:off x="3847339" y="1186154"/>
            <a:ext cx="144016" cy="144016"/>
          </a:xfrm>
          <a:prstGeom prst="ellipse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p:sp>
        <p:nvSpPr>
          <p:cNvPr id="12" name="Oval 11"/>
          <p:cNvSpPr>
            <a:spLocks noChangeAspect="1"/>
          </p:cNvSpPr>
          <p:nvPr/>
        </p:nvSpPr>
        <p:spPr bwMode="auto">
          <a:xfrm>
            <a:off x="4694675" y="1178412"/>
            <a:ext cx="144016" cy="144016"/>
          </a:xfrm>
          <a:prstGeom prst="ellipse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33067" y="1457242"/>
                <a:ext cx="2132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067" y="1457242"/>
                <a:ext cx="213200" cy="307777"/>
              </a:xfrm>
              <a:prstGeom prst="rect">
                <a:avLst/>
              </a:prstGeom>
              <a:blipFill>
                <a:blip r:embed="rId6"/>
                <a:stretch>
                  <a:fillRect l="-25714" r="-2285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70907" y="1457242"/>
                <a:ext cx="2132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0907" y="1457242"/>
                <a:ext cx="213200" cy="307777"/>
              </a:xfrm>
              <a:prstGeom prst="rect">
                <a:avLst/>
              </a:prstGeom>
              <a:blipFill>
                <a:blip r:embed="rId7"/>
                <a:stretch>
                  <a:fillRect l="-22857" r="-25714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904263" y="2833715"/>
                <a:ext cx="69243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263" y="2833715"/>
                <a:ext cx="692433" cy="307777"/>
              </a:xfrm>
              <a:prstGeom prst="rect">
                <a:avLst/>
              </a:prstGeom>
              <a:blipFill>
                <a:blip r:embed="rId8"/>
                <a:stretch>
                  <a:fillRect r="-2632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62038" y="2837953"/>
                <a:ext cx="4822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038" y="2837953"/>
                <a:ext cx="482247" cy="307777"/>
              </a:xfrm>
              <a:prstGeom prst="rect">
                <a:avLst/>
              </a:prstGeom>
              <a:blipFill>
                <a:blip r:embed="rId9"/>
                <a:stretch>
                  <a:fillRect l="-10127" r="-13924" b="-3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932015" y="2836861"/>
                <a:ext cx="8587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015" y="2836861"/>
                <a:ext cx="858761" cy="276999"/>
              </a:xfrm>
              <a:prstGeom prst="rect">
                <a:avLst/>
              </a:prstGeom>
              <a:blipFill>
                <a:blip r:embed="rId10"/>
                <a:stretch>
                  <a:fillRect l="-2837" r="-567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924134" y="4925242"/>
                <a:ext cx="2549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⟩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collapses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to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134" y="4925242"/>
                <a:ext cx="2549672" cy="276999"/>
              </a:xfrm>
              <a:prstGeom prst="rect">
                <a:avLst/>
              </a:prstGeom>
              <a:blipFill>
                <a:blip r:embed="rId11"/>
                <a:stretch>
                  <a:fillRect l="-3349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924134" y="5536378"/>
                <a:ext cx="30136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⟩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collapses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to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134" y="5536378"/>
                <a:ext cx="3013646" cy="276999"/>
              </a:xfrm>
              <a:prstGeom prst="rect">
                <a:avLst/>
              </a:prstGeom>
              <a:blipFill>
                <a:blip r:embed="rId12"/>
                <a:stretch>
                  <a:fillRect l="-2834" t="-217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703512" y="3414267"/>
                <a:ext cx="492404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74663" lvl="1" indent="0"/>
                <a:r>
                  <a:rPr lang="en-US"/>
                  <a:t>We cannot observe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>
                    <a:solidFill>
                      <a:srgbClr val="C00000"/>
                    </a:solidFill>
                  </a:rPr>
                  <a:t> </a:t>
                </a:r>
                <a:r>
                  <a:rPr lang="en-US"/>
                  <a:t>and</a:t>
                </a:r>
                <a:r>
                  <a:rPr lang="en-US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>
                    <a:solidFill>
                      <a:srgbClr val="C00000"/>
                    </a:solidFill>
                  </a:rPr>
                  <a:t> </a:t>
                </a:r>
                <a:r>
                  <a:rPr lang="en-US"/>
                  <a:t>directly!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3414267"/>
                <a:ext cx="4924041" cy="369332"/>
              </a:xfrm>
              <a:prstGeom prst="rect">
                <a:avLst/>
              </a:prstGeom>
              <a:blipFill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3431704" y="1983317"/>
            <a:ext cx="23627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663" lvl="1" indent="0"/>
            <a:r>
              <a:rPr lang="nb-NO" b="1">
                <a:solidFill>
                  <a:srgbClr val="C00000"/>
                </a:solidFill>
              </a:rPr>
              <a:t>superposition</a:t>
            </a:r>
            <a:endParaRPr lang="en-US" b="1">
              <a:solidFill>
                <a:srgbClr val="C000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4370632" y="2356845"/>
            <a:ext cx="213200" cy="41759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593459" y="2838547"/>
                <a:ext cx="23217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459" y="2838547"/>
                <a:ext cx="232179" cy="307777"/>
              </a:xfrm>
              <a:prstGeom prst="rect">
                <a:avLst/>
              </a:prstGeom>
              <a:blipFill>
                <a:blip r:embed="rId14"/>
                <a:stretch>
                  <a:fillRect l="-10256" r="-7692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8400256" y="4087982"/>
            <a:ext cx="30880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74663" lvl="1" indent="0"/>
            <a:r>
              <a:rPr lang="en-US"/>
              <a:t>(with what probability?)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5323368" y="4863515"/>
                <a:ext cx="6470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3368" y="4863515"/>
                <a:ext cx="647036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7053432" y="1983317"/>
            <a:ext cx="23627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663" lvl="1" indent="0"/>
            <a:r>
              <a:rPr lang="nb-NO" b="1">
                <a:solidFill>
                  <a:srgbClr val="C00000"/>
                </a:solidFill>
              </a:rPr>
              <a:t>amplitudes</a:t>
            </a:r>
            <a:endParaRPr lang="en-US" b="1">
              <a:solidFill>
                <a:srgbClr val="C0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>
            <a:off x="8161907" y="2366635"/>
            <a:ext cx="0" cy="40780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412424" y="5130366"/>
                <a:ext cx="22234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0.6</m:t>
                      </m:r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−0.8</m:t>
                      </m:r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2424" y="5130366"/>
                <a:ext cx="2223494" cy="276999"/>
              </a:xfrm>
              <a:prstGeom prst="rect">
                <a:avLst/>
              </a:prstGeom>
              <a:blipFill>
                <a:blip r:embed="rId16"/>
                <a:stretch>
                  <a:fillRect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6983236" y="5889318"/>
                <a:ext cx="154093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0.6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0.36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236" y="5889318"/>
                <a:ext cx="1540935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9347566" y="5889318"/>
                <a:ext cx="17140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−0.8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0.64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566" y="5889318"/>
                <a:ext cx="1714059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 bwMode="auto">
          <a:xfrm flipH="1">
            <a:off x="7657035" y="5536378"/>
            <a:ext cx="504872" cy="276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 flipH="1" flipV="1">
            <a:off x="9189387" y="5536377"/>
            <a:ext cx="504872" cy="2769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3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" grpId="0"/>
      <p:bldP spid="6" grpId="0"/>
      <p:bldP spid="9" grpId="0"/>
      <p:bldP spid="16" grpId="0"/>
      <p:bldP spid="18" grpId="0"/>
      <p:bldP spid="20" grpId="0"/>
      <p:bldP spid="21" grpId="0"/>
      <p:bldP spid="22" grpId="0"/>
      <p:bldP spid="3" grpId="0"/>
      <p:bldP spid="19" grpId="0"/>
      <p:bldP spid="23" grpId="0"/>
      <p:bldP spid="27" grpId="0"/>
      <p:bldP spid="28" grpId="0"/>
      <p:bldP spid="42" grpId="0"/>
      <p:bldP spid="26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 marL="474663" lvl="1" indent="0"/>
                <a:endParaRPr lang="nb-NO" sz="1600" b="0" i="1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i="1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/>
                  <a:t>Can measure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sz="1800"/>
                  <a:t> state collapses randomly to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00</m:t>
                        </m:r>
                      </m:e>
                    </m:d>
                  </m:oMath>
                </a14:m>
                <a:r>
                  <a:rPr lang="nb-NO" sz="180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01</m:t>
                        </m:r>
                      </m:e>
                    </m:d>
                  </m:oMath>
                </a14:m>
                <a:r>
                  <a:rPr lang="nb-NO" sz="180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nb-NO" sz="1800"/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nb-NO" sz="1600" b="0" i="1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600" i="1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/>
                  <a:t>Can measure </a:t>
                </a:r>
                <a:r>
                  <a:rPr lang="nb-NO" sz="1800" i="1"/>
                  <a:t>just</a:t>
                </a:r>
                <a:r>
                  <a:rPr lang="nb-NO" sz="1800"/>
                  <a:t> the first qubit in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nb-NO" sz="1800" b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nb-NO" b="0"/>
                  <a:t> state collapses randomly to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begChr m:val="|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nb-NO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begChr m:val="|"/>
                        <m:endChr m:val="⟩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nb-NO" b="0"/>
                  <a:t> or to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nb-NO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begChr m:val="|"/>
                        <m:endChr m:val="⟩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nb-NO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′</m:t>
                    </m:r>
                    <m:d>
                      <m:dPr>
                        <m:begChr m:val="|"/>
                        <m:endChr m:val="⟩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nb-NO" b="0"/>
              </a:p>
              <a:p>
                <a:pPr marL="474663" lvl="1" indent="0"/>
                <a:endParaRPr lang="nb-NO" sz="1600" i="1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/>
                  <a:t>Can combine two independent qubits: </a:t>
                </a:r>
                <a:r>
                  <a:rPr lang="en-US" sz="1800"/>
                  <a:t> </a:t>
                </a:r>
                <a:br>
                  <a:rPr lang="en-US" sz="1800"/>
                </a:br>
                <a:r>
                  <a:rPr lang="en-US" sz="1800"/>
                  <a:t> </a:t>
                </a:r>
              </a:p>
              <a:p>
                <a:pPr marL="0" indent="0"/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000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001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010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011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101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110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180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d>
                      <m:dPr>
                        <m:begChr m:val="|"/>
                        <m:endChr m:val="⟩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111</m:t>
                        </m:r>
                      </m:e>
                    </m:d>
                  </m:oMath>
                </a14:m>
                <a:endParaRPr lang="nb-NO" sz="1800" i="1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i="1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/>
                  <a:t>-qubit system: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1800"/>
                  <a:t> basis states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 marL="0" indent="0" algn="r"/>
                <a:r>
                  <a:rPr lang="en-US" sz="1050"/>
                  <a:t>          </a:t>
                </a:r>
                <a:endParaRPr lang="en-US" sz="180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 b="-7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Multiple qubits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42725" y="1686714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725" y="1686714"/>
                <a:ext cx="476989" cy="276999"/>
              </a:xfrm>
              <a:prstGeom prst="rect">
                <a:avLst/>
              </a:prstGeom>
              <a:blipFill>
                <a:blip r:embed="rId4"/>
                <a:stretch>
                  <a:fillRect l="-82051" t="-177778" r="-17949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937885" y="1698743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885" y="1698743"/>
                <a:ext cx="476989" cy="276999"/>
              </a:xfrm>
              <a:prstGeom prst="rect">
                <a:avLst/>
              </a:prstGeom>
              <a:blipFill>
                <a:blip r:embed="rId5"/>
                <a:stretch>
                  <a:fillRect l="-83333" t="-177778" r="-17949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971347" y="1978373"/>
                <a:ext cx="25670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4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1347" y="1978373"/>
                <a:ext cx="2567048" cy="246221"/>
              </a:xfrm>
              <a:prstGeom prst="rect">
                <a:avLst/>
              </a:prstGeom>
              <a:blipFill>
                <a:blip r:embed="rId6"/>
                <a:stretch>
                  <a:fillRect r="-950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25809" y="1695393"/>
                <a:ext cx="4349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809" y="1695393"/>
                <a:ext cx="434991" cy="276999"/>
              </a:xfrm>
              <a:prstGeom prst="rect">
                <a:avLst/>
              </a:prstGeom>
              <a:blipFill>
                <a:blip r:embed="rId7"/>
                <a:stretch>
                  <a:fillRect l="-8333" r="-15278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552384" y="1559612"/>
                <a:ext cx="11481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384" y="1559612"/>
                <a:ext cx="1148198" cy="246221"/>
              </a:xfrm>
              <a:prstGeom prst="rect">
                <a:avLst/>
              </a:prstGeom>
              <a:blipFill>
                <a:blip r:embed="rId8"/>
                <a:stretch>
                  <a:fillRect l="-1596" r="-3191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11194" y="1695393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194" y="1695393"/>
                <a:ext cx="476989" cy="276999"/>
              </a:xfrm>
              <a:prstGeom prst="rect">
                <a:avLst/>
              </a:prstGeom>
              <a:blipFill>
                <a:blip r:embed="rId9"/>
                <a:stretch>
                  <a:fillRect l="-82051" t="-171739" r="-17949" b="-26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84096" y="1682723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4096" y="1682723"/>
                <a:ext cx="476989" cy="276999"/>
              </a:xfrm>
              <a:prstGeom prst="rect">
                <a:avLst/>
              </a:prstGeom>
              <a:blipFill>
                <a:blip r:embed="rId10"/>
                <a:stretch>
                  <a:fillRect l="-81013" t="-175556" r="-16456" b="-27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21896" y="1686713"/>
                <a:ext cx="4165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896" y="1686713"/>
                <a:ext cx="416589" cy="276999"/>
              </a:xfrm>
              <a:prstGeom prst="rect">
                <a:avLst/>
              </a:prstGeom>
              <a:blipFill>
                <a:blip r:embed="rId11"/>
                <a:stretch>
                  <a:fillRect l="-10145" r="-10145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93707" y="1691116"/>
                <a:ext cx="421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707" y="1691116"/>
                <a:ext cx="421013" cy="276999"/>
              </a:xfrm>
              <a:prstGeom prst="rect">
                <a:avLst/>
              </a:prstGeom>
              <a:blipFill>
                <a:blip r:embed="rId12"/>
                <a:stretch>
                  <a:fillRect l="-8696" r="-1014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75520" y="1641563"/>
                <a:ext cx="3936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5520" y="1641563"/>
                <a:ext cx="393634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24857" y="1686714"/>
                <a:ext cx="6226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857" y="1686714"/>
                <a:ext cx="622671" cy="276999"/>
              </a:xfrm>
              <a:prstGeom prst="rect">
                <a:avLst/>
              </a:prstGeom>
              <a:blipFill>
                <a:blip r:embed="rId14"/>
                <a:stretch>
                  <a:fillRect t="-2222" r="-196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247237" y="2644093"/>
                <a:ext cx="259801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nb-NO" sz="1400"/>
                  <a:t>(with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sz="140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400" i="1">
                        <a:latin typeface="Cambria Math" panose="02040503050406030204" pitchFamily="18" charset="0"/>
                      </a:rPr>
                      <m:t>, … </m:t>
                    </m:r>
                  </m:oMath>
                </a14:m>
                <a:r>
                  <a:rPr lang="nb-NO" sz="1400"/>
                  <a:t>)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237" y="2644093"/>
                <a:ext cx="2598019" cy="307777"/>
              </a:xfrm>
              <a:prstGeom prst="rect">
                <a:avLst/>
              </a:prstGeom>
              <a:blipFill>
                <a:blip r:embed="rId15"/>
                <a:stretch>
                  <a:fillRect t="-4000" r="-70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355583" y="3545793"/>
                <a:ext cx="348967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nb-NO" sz="1400"/>
                  <a:t>(with probability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sz="140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4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40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d>
                      </m:e>
                      <m:sup>
                        <m:r>
                          <a:rPr lang="nb-NO" sz="1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sz="1400"/>
                  <a:t>) </a:t>
                </a: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5583" y="3545793"/>
                <a:ext cx="3489673" cy="307777"/>
              </a:xfrm>
              <a:prstGeom prst="rect">
                <a:avLst/>
              </a:prstGeom>
              <a:blipFill>
                <a:blip r:embed="rId16"/>
                <a:stretch>
                  <a:fillRect t="-4000" r="-5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5278535" y="4741623"/>
                <a:ext cx="393622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i="1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8535" y="4741623"/>
                <a:ext cx="3936228" cy="338554"/>
              </a:xfrm>
              <a:prstGeom prst="rect">
                <a:avLst/>
              </a:prstGeom>
              <a:blipFill>
                <a:blip r:embed="rId17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874952" y="4754116"/>
                <a:ext cx="356661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4952" y="4754116"/>
                <a:ext cx="3566616" cy="338554"/>
              </a:xfrm>
              <a:prstGeom prst="rect">
                <a:avLst/>
              </a:prstGeom>
              <a:blipFill>
                <a:blip r:embed="rId18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6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7" grpId="2"/>
      <p:bldP spid="8" grpId="0"/>
      <p:bldP spid="10" grpId="0"/>
      <p:bldP spid="11" grpId="0"/>
      <p:bldP spid="12" grpId="0"/>
      <p:bldP spid="12" grpId="1"/>
      <p:bldP spid="12" grpId="2"/>
      <p:bldP spid="13" grpId="0"/>
      <p:bldP spid="14" grpId="0"/>
      <p:bldP spid="15" grpId="0"/>
      <p:bldP spid="4" grpId="0"/>
      <p:bldP spid="16" grpId="0"/>
      <p:bldP spid="20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/>
                  <a:t>Can change classical bits with logical gates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 marL="0" indent="0"/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/>
                  <a:t>Can change qubits with </a:t>
                </a:r>
                <a:r>
                  <a:rPr lang="en-US" sz="1800" b="1"/>
                  <a:t>quantum gates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1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1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="1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/>
                  <a:t>Constraints on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nb-NO" sz="180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i="1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/>
                  <a:t>Linearity: 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  <m:d>
                          <m:dPr>
                            <m:begChr m:val="|"/>
                            <m:endChr m:val="〉"/>
                            <m:ctrlPr>
                              <a:rPr lang="nb-NO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nb-NO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begChr m:val="|"/>
                            <m:endChr m:val="〉"/>
                            <m:ctrlPr>
                              <a:rPr lang="nb-NO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nb-NO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⟩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</m:d>
                  </m:oMath>
                </a14:m>
                <a:endParaRPr lang="nb-NO" sz="1600" b="0" i="1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i="1">
                  <a:latin typeface="Cambria Math" panose="02040503050406030204" pitchFamily="18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nb-NO" sz="16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sz="1600" b="1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1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Quantum gates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602" y="1262027"/>
            <a:ext cx="3164031" cy="1207605"/>
          </a:xfrm>
          <a:prstGeom prst="rect">
            <a:avLst/>
          </a:prstGeom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7680176" y="3029362"/>
            <a:ext cx="2968994" cy="2506909"/>
            <a:chOff x="887423" y="1124744"/>
            <a:chExt cx="5951911" cy="502557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916" b="87609"/>
            <a:stretch/>
          </p:blipFill>
          <p:spPr>
            <a:xfrm>
              <a:off x="887423" y="1124744"/>
              <a:ext cx="5663204" cy="165618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95" r="46589" b="67136"/>
            <a:stretch/>
          </p:blipFill>
          <p:spPr>
            <a:xfrm>
              <a:off x="887423" y="2840469"/>
              <a:ext cx="5807558" cy="180019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582" r="45261" b="42353"/>
            <a:stretch/>
          </p:blipFill>
          <p:spPr>
            <a:xfrm>
              <a:off x="887423" y="4938736"/>
              <a:ext cx="5951911" cy="1211582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306608" y="3584137"/>
                <a:ext cx="3956019" cy="3207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limUpp>
                        <m:limUpp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⟼</m:t>
                          </m:r>
                        </m:e>
                        <m:lim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lim>
                      </m:limUpp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6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608" y="3584137"/>
                <a:ext cx="3956019" cy="320729"/>
              </a:xfrm>
              <a:prstGeom prst="rect">
                <a:avLst/>
              </a:prstGeom>
              <a:blipFill>
                <a:blip r:embed="rId6"/>
                <a:stretch>
                  <a:fillRect b="-28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51103" y="1978784"/>
                <a:ext cx="989245" cy="3270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limUpp>
                        <m:limUpp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⟶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sz="1600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NOT</m:t>
                          </m:r>
                        </m:lim>
                      </m:limUpp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1</m:t>
                      </m:r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103" y="1978784"/>
                <a:ext cx="989245" cy="327077"/>
              </a:xfrm>
              <a:prstGeom prst="rect">
                <a:avLst/>
              </a:prstGeom>
              <a:blipFill>
                <a:blip r:embed="rId7"/>
                <a:stretch>
                  <a:fillRect l="-4321" r="-3086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15680" y="5505622"/>
                <a:ext cx="25922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/>
                  <a:t>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600"/>
                  <a:t> is </a:t>
                </a:r>
                <a:r>
                  <a:rPr lang="en-US" sz="1600" i="1"/>
                  <a:t>invertible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5680" y="5505622"/>
                <a:ext cx="2592288" cy="338554"/>
              </a:xfrm>
              <a:prstGeom prst="rect">
                <a:avLst/>
              </a:prstGeom>
              <a:blipFill>
                <a:blip r:embed="rId8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7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(Quantum) NOT-gate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159896" y="2276872"/>
                <a:ext cx="1285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2276872"/>
                <a:ext cx="1285865" cy="276999"/>
              </a:xfrm>
              <a:prstGeom prst="rect">
                <a:avLst/>
              </a:prstGeom>
              <a:blipFill>
                <a:blip r:embed="rId2"/>
                <a:stretch>
                  <a:fillRect l="-331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159896" y="3172925"/>
                <a:ext cx="1285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3172925"/>
                <a:ext cx="1285865" cy="276999"/>
              </a:xfrm>
              <a:prstGeom prst="rect">
                <a:avLst/>
              </a:prstGeom>
              <a:blipFill>
                <a:blip r:embed="rId3"/>
                <a:stretch>
                  <a:fillRect l="-3318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637788" y="4070604"/>
                <a:ext cx="10258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788" y="4070604"/>
                <a:ext cx="1025857" cy="276999"/>
              </a:xfrm>
              <a:prstGeom prst="rect">
                <a:avLst/>
              </a:prstGeom>
              <a:blipFill>
                <a:blip r:embed="rId4"/>
                <a:stretch>
                  <a:fillRect l="-4762" r="-1190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19736" y="4070604"/>
                <a:ext cx="18400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4070604"/>
                <a:ext cx="1840054" cy="276999"/>
              </a:xfrm>
              <a:prstGeom prst="rect">
                <a:avLst/>
              </a:prstGeom>
              <a:blipFill>
                <a:blip r:embed="rId5"/>
                <a:stretch>
                  <a:fillRect l="-1987" r="-66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591944" y="4068978"/>
                <a:ext cx="22913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944" y="4068978"/>
                <a:ext cx="2291332" cy="276999"/>
              </a:xfrm>
              <a:prstGeom prst="rect">
                <a:avLst/>
              </a:prstGeom>
              <a:blipFill>
                <a:blip r:embed="rId6"/>
                <a:stretch>
                  <a:fillRect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896200" y="4068978"/>
                <a:ext cx="14881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200" y="4068978"/>
                <a:ext cx="1488164" cy="276999"/>
              </a:xfrm>
              <a:prstGeom prst="rect">
                <a:avLst/>
              </a:prstGeom>
              <a:blipFill>
                <a:blip r:embed="rId7"/>
                <a:stretch>
                  <a:fillRect l="-820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1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Hadamard</a:t>
            </a:r>
            <a:r>
              <a:rPr lang="en-US"/>
              <a:t> gate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274393" y="2122015"/>
                <a:ext cx="2376548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393" y="2122015"/>
                <a:ext cx="2376548" cy="5722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672064" y="5317644"/>
                <a:ext cx="1466684" cy="763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5317644"/>
                <a:ext cx="1466684" cy="7632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74393" y="3154619"/>
                <a:ext cx="2376548" cy="5722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393" y="3154619"/>
                <a:ext cx="2376548" cy="572273"/>
              </a:xfrm>
              <a:prstGeom prst="rect">
                <a:avLst/>
              </a:prstGeom>
              <a:blipFill>
                <a:blip r:embed="rId4"/>
                <a:stretch>
                  <a:fillRect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442476" y="4266109"/>
                <a:ext cx="9954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476" y="4266109"/>
                <a:ext cx="995401" cy="276999"/>
              </a:xfrm>
              <a:prstGeom prst="rect">
                <a:avLst/>
              </a:prstGeom>
              <a:blipFill>
                <a:blip r:embed="rId5"/>
                <a:stretch>
                  <a:fillRect l="-4908" r="-1227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444194" y="4266109"/>
                <a:ext cx="18608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194" y="4266109"/>
                <a:ext cx="1860894" cy="276999"/>
              </a:xfrm>
              <a:prstGeom prst="rect">
                <a:avLst/>
              </a:prstGeom>
              <a:blipFill>
                <a:blip r:embed="rId6"/>
                <a:stretch>
                  <a:fillRect l="-98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537122" y="3176528"/>
                <a:ext cx="951414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122" y="3176528"/>
                <a:ext cx="951414" cy="4512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537121" y="2142507"/>
                <a:ext cx="951414" cy="4512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def</m:t>
                          </m:r>
                        </m:lim>
                      </m:limUpp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7121" y="2142507"/>
                <a:ext cx="951414" cy="4512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217829" y="4266109"/>
                <a:ext cx="23330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〉"/>
                              <m:ctrlP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829" y="4266109"/>
                <a:ext cx="2333010" cy="276999"/>
              </a:xfrm>
              <a:prstGeom prst="rect">
                <a:avLst/>
              </a:prstGeom>
              <a:blipFill>
                <a:blip r:embed="rId9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3493" y="4263623"/>
                <a:ext cx="1577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493" y="4263623"/>
                <a:ext cx="1577931" cy="276999"/>
              </a:xfrm>
              <a:prstGeom prst="rect">
                <a:avLst/>
              </a:prstGeom>
              <a:blipFill>
                <a:blip r:embed="rId10"/>
                <a:stretch>
                  <a:fillRect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95800" y="5578277"/>
                <a:ext cx="24581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e>
                              </m:d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collapse</m:t>
                              </m:r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to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func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5578277"/>
                <a:ext cx="2458109" cy="276999"/>
              </a:xfrm>
              <a:prstGeom prst="rect">
                <a:avLst/>
              </a:prstGeom>
              <a:blipFill>
                <a:blip r:embed="rId11"/>
                <a:stretch>
                  <a:fillRect l="-347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3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8" grpId="0"/>
      <p:bldP spid="21" grpId="0"/>
      <p:bldP spid="23" grpId="0"/>
      <p:bldP spid="24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(Infinitely) many more gates... 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-9373"/>
          <a:stretch/>
        </p:blipFill>
        <p:spPr>
          <a:xfrm>
            <a:off x="4583832" y="1064176"/>
            <a:ext cx="5040560" cy="566490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09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Quantum computers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1684321"/>
            <a:ext cx="7920880" cy="26138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95800" y="4559586"/>
                <a:ext cx="343684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sz="160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4559586"/>
                <a:ext cx="343684" cy="246221"/>
              </a:xfrm>
              <a:prstGeom prst="rect">
                <a:avLst/>
              </a:prstGeom>
              <a:blipFill>
                <a:blip r:embed="rId4"/>
                <a:stretch>
                  <a:fillRect l="-1786" b="-3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084376" y="4559586"/>
                <a:ext cx="3436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sz="160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4376" y="4559586"/>
                <a:ext cx="343684" cy="246221"/>
              </a:xfrm>
              <a:prstGeom prst="rect">
                <a:avLst/>
              </a:prstGeom>
              <a:blipFill>
                <a:blip r:embed="rId5"/>
                <a:stretch>
                  <a:fillRect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162054" y="4559586"/>
                <a:ext cx="3436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sz="160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4" y="4559586"/>
                <a:ext cx="343684" cy="246221"/>
              </a:xfrm>
              <a:prstGeom prst="rect">
                <a:avLst/>
              </a:prstGeom>
              <a:blipFill>
                <a:blip r:embed="rId6"/>
                <a:stretch>
                  <a:fillRect l="-1786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/>
          <p:cNvCxnSpPr/>
          <p:nvPr/>
        </p:nvCxnSpPr>
        <p:spPr bwMode="auto">
          <a:xfrm flipV="1">
            <a:off x="4482926" y="2649748"/>
            <a:ext cx="0" cy="1802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796366" y="4559586"/>
                <a:ext cx="34368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sz="160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6366" y="4559586"/>
                <a:ext cx="343684" cy="246221"/>
              </a:xfrm>
              <a:prstGeom prst="rect">
                <a:avLst/>
              </a:prstGeom>
              <a:blipFill>
                <a:blip r:embed="rId7"/>
                <a:stretch>
                  <a:fillRect l="-1786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/>
          <p:cNvCxnSpPr/>
          <p:nvPr/>
        </p:nvCxnSpPr>
        <p:spPr bwMode="auto">
          <a:xfrm flipV="1">
            <a:off x="5231904" y="2649748"/>
            <a:ext cx="0" cy="1802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 flipV="1">
            <a:off x="6319644" y="2649748"/>
            <a:ext cx="0" cy="1802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 flipV="1">
            <a:off x="7968208" y="2649748"/>
            <a:ext cx="0" cy="1802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512254" y="4559586"/>
                <a:ext cx="343684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sz="16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2254" y="4559586"/>
                <a:ext cx="343684" cy="246221"/>
              </a:xfrm>
              <a:prstGeom prst="rect">
                <a:avLst/>
              </a:prstGeom>
              <a:blipFill>
                <a:blip r:embed="rId8"/>
                <a:stretch>
                  <a:fillRect b="-3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 bwMode="auto">
          <a:xfrm flipV="1">
            <a:off x="3676476" y="4092312"/>
            <a:ext cx="0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7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/>
          <p:nvPr/>
        </p:nvCxnSpPr>
        <p:spPr bwMode="auto">
          <a:xfrm flipV="1">
            <a:off x="3906148" y="4692856"/>
            <a:ext cx="334413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Arrow Connector 57"/>
          <p:cNvCxnSpPr/>
          <p:nvPr/>
        </p:nvCxnSpPr>
        <p:spPr bwMode="auto">
          <a:xfrm flipV="1">
            <a:off x="4694723" y="4692856"/>
            <a:ext cx="334413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9" name="Straight Arrow Connector 58"/>
          <p:cNvCxnSpPr/>
          <p:nvPr/>
        </p:nvCxnSpPr>
        <p:spPr bwMode="auto">
          <a:xfrm flipV="1">
            <a:off x="5537659" y="4692856"/>
            <a:ext cx="558341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" name="Straight Arrow Connector 60"/>
          <p:cNvCxnSpPr/>
          <p:nvPr/>
        </p:nvCxnSpPr>
        <p:spPr bwMode="auto">
          <a:xfrm flipV="1">
            <a:off x="6571792" y="4692856"/>
            <a:ext cx="1108384" cy="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stealth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66" name="Group 65"/>
          <p:cNvGrpSpPr/>
          <p:nvPr/>
        </p:nvGrpSpPr>
        <p:grpSpPr>
          <a:xfrm>
            <a:off x="7933058" y="4190401"/>
            <a:ext cx="2195390" cy="954107"/>
            <a:chOff x="7933058" y="4190401"/>
            <a:chExt cx="2195390" cy="9541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8336546" y="4190401"/>
                  <a:ext cx="1791902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0.5</m:t>
                        </m:r>
                        <m:r>
                          <a:rPr lang="nb-NO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|"/>
                            <m:endChr m:val="⟩"/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0110</m:t>
                            </m:r>
                          </m:e>
                        </m:d>
                      </m:oMath>
                    </m:oMathPara>
                  </a14:m>
                  <a:endParaRPr lang="nb-NO" sz="1400" b="0" i="1">
                    <a:latin typeface="Cambria Math" panose="02040503050406030204" pitchFamily="18" charset="0"/>
                  </a:endParaRPr>
                </a:p>
                <a:p>
                  <a:r>
                    <a:rPr lang="nb-NO" sz="1400" b="0"/>
                    <a:t>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+0.5 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0111</m:t>
                          </m:r>
                        </m:e>
                      </m:d>
                    </m:oMath>
                  </a14:m>
                  <a:endParaRPr lang="nb-NO" sz="1400" b="0" i="1">
                    <a:latin typeface="Cambria Math" panose="02040503050406030204" pitchFamily="18" charset="0"/>
                  </a:endParaRPr>
                </a:p>
                <a:p>
                  <a:r>
                    <a:rPr lang="nb-NO" sz="1400" b="0"/>
                    <a:t>  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+0.5 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1010</m:t>
                          </m:r>
                        </m:e>
                      </m:d>
                    </m:oMath>
                  </a14:m>
                  <a:endParaRPr lang="nb-NO" sz="1400" b="0" i="1">
                    <a:latin typeface="Cambria Math" panose="02040503050406030204" pitchFamily="18" charset="0"/>
                  </a:endParaRPr>
                </a:p>
                <a:p>
                  <a:r>
                    <a:rPr lang="nb-NO" sz="1400" b="0"/>
                    <a:t>      </a:t>
                  </a:r>
                  <a14:m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−0.5 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1011</m:t>
                          </m:r>
                        </m:e>
                      </m:d>
                    </m:oMath>
                  </a14:m>
                  <a:endParaRPr lang="en-US" sz="1400"/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36546" y="4190401"/>
                  <a:ext cx="1791902" cy="95410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TextBox 64"/>
                <p:cNvSpPr txBox="1"/>
                <p:nvPr/>
              </p:nvSpPr>
              <p:spPr>
                <a:xfrm>
                  <a:off x="7933058" y="4513418"/>
                  <a:ext cx="64807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m:oMathPara>
                  </a14:m>
                  <a:endParaRPr lang="en-US" sz="1600"/>
                </a:p>
              </p:txBody>
            </p:sp>
          </mc:Choice>
          <mc:Fallback xmlns="">
            <p:sp>
              <p:nvSpPr>
                <p:cNvPr id="65" name="TextBox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3058" y="4513418"/>
                  <a:ext cx="648072" cy="33855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1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82"/>
          <a:stretch/>
        </p:blipFill>
        <p:spPr>
          <a:xfrm>
            <a:off x="9849128" y="4063532"/>
            <a:ext cx="1652577" cy="10809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87"/>
          <a:stretch/>
        </p:blipFill>
        <p:spPr>
          <a:xfrm>
            <a:off x="9849128" y="5309030"/>
            <a:ext cx="1581264" cy="10809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4609" y="5387853"/>
            <a:ext cx="475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/>
              <a:t>What makes quantum computation special?  </a:t>
            </a:r>
          </a:p>
          <a:p>
            <a:pPr algn="ctr"/>
            <a:endParaRPr lang="nb-NO"/>
          </a:p>
          <a:p>
            <a:pPr algn="ctr"/>
            <a:r>
              <a:rPr lang="nb-NO" b="1"/>
              <a:t>Interference</a:t>
            </a:r>
            <a:endParaRPr lang="en-US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383712" y="5536103"/>
                <a:ext cx="1064308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>
                              <a:alpha val="44000"/>
                            </a:srgbClr>
                          </a:solidFill>
                          <a:latin typeface="Cambria Math" panose="02040503050406030204" pitchFamily="18" charset="0"/>
                        </a:rPr>
                        <m:t>+0⋅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0000</m:t>
                          </m:r>
                        </m:e>
                      </m:d>
                    </m:oMath>
                  </m:oMathPara>
                </a14:m>
                <a:endParaRPr lang="nb-NO" sz="1400" b="0" i="1">
                  <a:solidFill>
                    <a:srgbClr val="FF0000">
                      <a:alpha val="44000"/>
                    </a:srgb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>
                              <a:alpha val="44000"/>
                            </a:srgbClr>
                          </a:solidFill>
                          <a:latin typeface="Cambria Math" panose="02040503050406030204" pitchFamily="18" charset="0"/>
                        </a:rPr>
                        <m:t>+0⋅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0001</m:t>
                          </m:r>
                        </m:e>
                      </m:d>
                    </m:oMath>
                  </m:oMathPara>
                </a14:m>
                <a:endParaRPr lang="nb-NO" sz="1400" b="0" i="1">
                  <a:solidFill>
                    <a:srgbClr val="FF0000">
                      <a:alpha val="44000"/>
                    </a:srgb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>
                          <a:solidFill>
                            <a:srgbClr val="FF0000">
                              <a:alpha val="44000"/>
                            </a:srgbClr>
                          </a:solidFill>
                          <a:latin typeface="Cambria Math" panose="02040503050406030204" pitchFamily="18" charset="0"/>
                        </a:rPr>
                        <m:t>+0⋅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  <m:r>
                            <a:rPr lang="nb-NO" sz="1400" b="0" i="1" smtClean="0">
                              <a:solidFill>
                                <a:srgbClr val="FF0000">
                                  <a:alpha val="44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br>
                  <a:rPr lang="nb-NO" sz="1400" b="0" i="1">
                    <a:solidFill>
                      <a:srgbClr val="FF0000">
                        <a:alpha val="44000"/>
                      </a:srgbClr>
                    </a:solidFill>
                    <a:latin typeface="Cambria Math" panose="02040503050406030204" pitchFamily="18" charset="0"/>
                  </a:rPr>
                </a:br>
                <a:endParaRPr lang="nb-NO" sz="1400" b="0" i="1">
                  <a:solidFill>
                    <a:srgbClr val="FF0000">
                      <a:alpha val="44000"/>
                    </a:srgbClr>
                  </a:solidFill>
                  <a:latin typeface="Cambria Math" panose="02040503050406030204" pitchFamily="18" charset="0"/>
                </a:endParaRPr>
              </a:p>
              <a:p>
                <a:endParaRPr lang="nb-NO" sz="600" b="0" i="1">
                  <a:solidFill>
                    <a:srgbClr val="FF0000">
                      <a:alpha val="44000"/>
                    </a:srgbClr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FF0000">
                              <a:alpha val="44000"/>
                            </a:srgbClr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nb-NO" sz="1400" b="0" i="1">
                  <a:solidFill>
                    <a:srgbClr val="FF0000">
                      <a:alpha val="44000"/>
                    </a:srgbClr>
                  </a:solidFill>
                  <a:latin typeface="Cambria Math" panose="02040503050406030204" pitchFamily="18" charset="0"/>
                </a:endParaRPr>
              </a:p>
              <a:p>
                <a:endParaRPr lang="en-US" sz="140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3712" y="5536103"/>
                <a:ext cx="1064308" cy="127727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1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31" grpId="0"/>
      <p:bldP spid="40" grpId="0"/>
      <p:bldP spid="5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51951" y="3533676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/>
              <a:t>vs.</a:t>
            </a:r>
            <a:endParaRPr lang="en-US" sz="2000"/>
          </a:p>
        </p:txBody>
      </p:sp>
      <p:sp>
        <p:nvSpPr>
          <p:cNvPr id="8" name="TextBox 7"/>
          <p:cNvSpPr txBox="1"/>
          <p:nvPr/>
        </p:nvSpPr>
        <p:spPr>
          <a:xfrm>
            <a:off x="3359696" y="45718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solidFill>
                  <a:srgbClr val="C00000"/>
                </a:solidFill>
              </a:rPr>
              <a:t>constant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608168" y="45718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solidFill>
                  <a:srgbClr val="C00000"/>
                </a:solidFill>
              </a:rPr>
              <a:t>balanced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7320136" y="2348880"/>
            <a:ext cx="1656184" cy="1848919"/>
            <a:chOff x="7824192" y="2115133"/>
            <a:chExt cx="1656184" cy="18489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 bwMode="auto">
                <a:xfrm>
                  <a:off x="7824192" y="2115133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115133"/>
                  <a:ext cx="792088" cy="36004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 bwMode="auto">
                <a:xfrm>
                  <a:off x="8616280" y="2115133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115133"/>
                  <a:ext cx="864096" cy="360040"/>
                </a:xfrm>
                <a:prstGeom prst="rect">
                  <a:avLst/>
                </a:prstGeom>
                <a:blipFill>
                  <a:blip r:embed="rId3"/>
                  <a:stretch>
                    <a:fillRect b="-16949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/>
                <p:nvPr/>
              </p:nvSpPr>
              <p:spPr bwMode="auto">
                <a:xfrm>
                  <a:off x="7824192" y="2476401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476401"/>
                  <a:ext cx="792088" cy="36004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8616280" y="2476545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476545"/>
                  <a:ext cx="864096" cy="3600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 bwMode="auto">
                <a:xfrm>
                  <a:off x="7824192" y="2836297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836297"/>
                  <a:ext cx="792088" cy="36004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 bwMode="auto">
                <a:xfrm>
                  <a:off x="8616280" y="2836441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836441"/>
                  <a:ext cx="864096" cy="3600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/>
                <p:nvPr/>
              </p:nvSpPr>
              <p:spPr bwMode="auto">
                <a:xfrm>
                  <a:off x="7824192" y="3196049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3196049"/>
                  <a:ext cx="792088" cy="36004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 bwMode="auto">
                <a:xfrm>
                  <a:off x="8616280" y="3196193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3196193"/>
                  <a:ext cx="864096" cy="3600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 bwMode="auto">
                <a:xfrm>
                  <a:off x="7824192" y="3555801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3555801"/>
                  <a:ext cx="792088" cy="36004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/>
                <p:nvPr/>
              </p:nvSpPr>
              <p:spPr bwMode="auto">
                <a:xfrm>
                  <a:off x="8616280" y="3555945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3555945"/>
                  <a:ext cx="864096" cy="36004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Connector 19"/>
            <p:cNvCxnSpPr/>
            <p:nvPr/>
          </p:nvCxnSpPr>
          <p:spPr bwMode="auto">
            <a:xfrm>
              <a:off x="7824192" y="2475173"/>
              <a:ext cx="165618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/>
            <p:cNvCxnSpPr/>
            <p:nvPr/>
          </p:nvCxnSpPr>
          <p:spPr bwMode="auto">
            <a:xfrm flipV="1">
              <a:off x="8616280" y="2165066"/>
              <a:ext cx="0" cy="179898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oup 26"/>
          <p:cNvGrpSpPr/>
          <p:nvPr/>
        </p:nvGrpSpPr>
        <p:grpSpPr>
          <a:xfrm>
            <a:off x="3119670" y="2348880"/>
            <a:ext cx="1656184" cy="1848919"/>
            <a:chOff x="7824192" y="2115133"/>
            <a:chExt cx="1656184" cy="18489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/>
                <p:cNvSpPr/>
                <p:nvPr/>
              </p:nvSpPr>
              <p:spPr bwMode="auto">
                <a:xfrm>
                  <a:off x="7824192" y="2115133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8" name="Rectangle 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115133"/>
                  <a:ext cx="792088" cy="360040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8616280" y="2115133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115133"/>
                  <a:ext cx="864096" cy="360040"/>
                </a:xfrm>
                <a:prstGeom prst="rect">
                  <a:avLst/>
                </a:prstGeom>
                <a:blipFill>
                  <a:blip r:embed="rId10"/>
                  <a:stretch>
                    <a:fillRect b="-16949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 bwMode="auto">
                <a:xfrm>
                  <a:off x="7824192" y="2476401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476401"/>
                  <a:ext cx="792088" cy="36004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 bwMode="auto">
                <a:xfrm>
                  <a:off x="8616280" y="2476545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476545"/>
                  <a:ext cx="864096" cy="3600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 bwMode="auto">
                <a:xfrm>
                  <a:off x="7824192" y="2836297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836297"/>
                  <a:ext cx="792088" cy="36004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 bwMode="auto">
                <a:xfrm>
                  <a:off x="8616280" y="2836441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836441"/>
                  <a:ext cx="864096" cy="3600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 bwMode="auto">
                <a:xfrm>
                  <a:off x="7824192" y="3196049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3196049"/>
                  <a:ext cx="792088" cy="36004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 bwMode="auto">
                <a:xfrm>
                  <a:off x="8616280" y="3196193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3196193"/>
                  <a:ext cx="864096" cy="3600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 bwMode="auto">
                <a:xfrm>
                  <a:off x="7824192" y="3555801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3555801"/>
                  <a:ext cx="792088" cy="36004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 bwMode="auto">
                <a:xfrm>
                  <a:off x="8616280" y="3555945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3555945"/>
                  <a:ext cx="864096" cy="36004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Connector 37"/>
            <p:cNvCxnSpPr/>
            <p:nvPr/>
          </p:nvCxnSpPr>
          <p:spPr bwMode="auto">
            <a:xfrm>
              <a:off x="7824192" y="2475173"/>
              <a:ext cx="1656184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flipV="1">
              <a:off x="8616280" y="2165066"/>
              <a:ext cx="0" cy="179898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546014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/>
                  <a:t>Classic algorithm must test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2+1</m:t>
                    </m:r>
                  </m:oMath>
                </a14:m>
                <a:r>
                  <a:rPr lang="en-US"/>
                  <a:t> inputs in the worst case</a:t>
                </a: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 marL="0" indent="0"/>
                <a:endParaRPr lang="nb-NO"/>
              </a:p>
              <a:p>
                <a:pPr marL="0" indent="0"/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/>
                  <a:t>Can a quantum computer do better?</a:t>
                </a:r>
              </a:p>
            </p:txBody>
          </p:sp>
        </mc:Choice>
        <mc:Fallback xmlns="">
          <p:sp>
            <p:nvSpPr>
              <p:cNvPr id="9" name="Content Placeholder 8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231904" y="46438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solidFill>
                  <a:srgbClr val="C00000"/>
                </a:solidFill>
              </a:rPr>
              <a:t>balanced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>
                <a:off x="5015880" y="2536658"/>
                <a:ext cx="792088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en-US" b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5880" y="2536658"/>
                <a:ext cx="792088" cy="3600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 bwMode="auto">
              <a:xfrm>
                <a:off x="5807968" y="2536658"/>
                <a:ext cx="864096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1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b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7968" y="2536658"/>
                <a:ext cx="864096" cy="360040"/>
              </a:xfrm>
              <a:prstGeom prst="rect">
                <a:avLst/>
              </a:prstGeom>
              <a:blipFill>
                <a:blip r:embed="rId4"/>
                <a:stretch>
                  <a:fillRect b="-16949"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 bwMode="auto">
              <a:xfrm>
                <a:off x="5015880" y="2897926"/>
                <a:ext cx="792088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00</m:t>
                      </m:r>
                    </m:oMath>
                  </m:oMathPara>
                </a14:m>
                <a:endParaRPr lang="en-US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5880" y="2897926"/>
                <a:ext cx="792088" cy="3600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 bwMode="auto">
              <a:xfrm>
                <a:off x="5807968" y="2898070"/>
                <a:ext cx="864096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b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7968" y="2898070"/>
                <a:ext cx="864096" cy="3600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 bwMode="auto">
              <a:xfrm>
                <a:off x="5015880" y="3257822"/>
                <a:ext cx="792088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01</m:t>
                      </m:r>
                    </m:oMath>
                  </m:oMathPara>
                </a14:m>
                <a:endParaRPr lang="en-US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5880" y="3257822"/>
                <a:ext cx="792088" cy="36004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 bwMode="auto">
              <a:xfrm>
                <a:off x="5807968" y="3257966"/>
                <a:ext cx="864096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b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7968" y="3257966"/>
                <a:ext cx="864096" cy="3600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5015880" y="3617574"/>
                <a:ext cx="792088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5880" y="3617574"/>
                <a:ext cx="792088" cy="36004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 bwMode="auto">
              <a:xfrm>
                <a:off x="5807968" y="3617718"/>
                <a:ext cx="864096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7968" y="3617718"/>
                <a:ext cx="864096" cy="36004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5015880" y="3977326"/>
                <a:ext cx="792088" cy="36004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en-US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15880" y="3977326"/>
                <a:ext cx="792088" cy="36004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/>
          <p:cNvCxnSpPr/>
          <p:nvPr/>
        </p:nvCxnSpPr>
        <p:spPr bwMode="auto">
          <a:xfrm>
            <a:off x="5015880" y="2896698"/>
            <a:ext cx="165618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5807968" y="2586591"/>
            <a:ext cx="0" cy="17989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5298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1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705771" y="2361834"/>
                <a:ext cx="887100" cy="198891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5771" y="2361834"/>
                <a:ext cx="887100" cy="1988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 bwMode="auto">
          <a:xfrm>
            <a:off x="3445353" y="254879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>
            <a:off x="3445353" y="2775104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598861" y="3388631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3445353" y="413296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3445353" y="300141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3445353" y="322772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445353" y="345403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3445353" y="3680348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3445353" y="390665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ight Brace 25"/>
          <p:cNvSpPr/>
          <p:nvPr/>
        </p:nvSpPr>
        <p:spPr bwMode="auto">
          <a:xfrm rot="10800000">
            <a:off x="3129703" y="2489374"/>
            <a:ext cx="288033" cy="1723111"/>
          </a:xfrm>
          <a:prstGeom prst="rightBrace">
            <a:avLst>
              <a:gd name="adj1" fmla="val 45958"/>
              <a:gd name="adj2" fmla="val 49730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625651" y="3126204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651" y="3126204"/>
                <a:ext cx="57606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90218" y="3150874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218" y="3150874"/>
                <a:ext cx="576064" cy="400110"/>
              </a:xfrm>
              <a:prstGeom prst="rect">
                <a:avLst/>
              </a:prstGeom>
              <a:blipFill>
                <a:blip r:embed="rId5"/>
                <a:stretch>
                  <a:fillRect l="-421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6600056" y="2361834"/>
            <a:ext cx="2912639" cy="1988910"/>
            <a:chOff x="6600056" y="2361834"/>
            <a:chExt cx="2912639" cy="19889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 bwMode="auto">
                <a:xfrm>
                  <a:off x="7752184" y="2361834"/>
                  <a:ext cx="887100" cy="198891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nb-NO" sz="28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m:oMathPara>
                  </a14:m>
                  <a:endParaRPr lang="en-US" sz="2800"/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52184" y="2361834"/>
                  <a:ext cx="887100" cy="19889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/>
            <p:cNvCxnSpPr/>
            <p:nvPr/>
          </p:nvCxnSpPr>
          <p:spPr bwMode="auto">
            <a:xfrm>
              <a:off x="7491766" y="2548793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7491766" y="2775104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 flipV="1">
              <a:off x="8645274" y="3388631"/>
              <a:ext cx="254428" cy="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7491766" y="4132969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7491766" y="3001415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Straight Connector 34"/>
            <p:cNvCxnSpPr/>
            <p:nvPr/>
          </p:nvCxnSpPr>
          <p:spPr bwMode="auto">
            <a:xfrm>
              <a:off x="7491766" y="3227726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7491766" y="3454037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" name="Straight Connector 36"/>
            <p:cNvCxnSpPr/>
            <p:nvPr/>
          </p:nvCxnSpPr>
          <p:spPr bwMode="auto">
            <a:xfrm>
              <a:off x="7491766" y="3680348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7491766" y="3906659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" name="Right Brace 38"/>
            <p:cNvSpPr/>
            <p:nvPr/>
          </p:nvSpPr>
          <p:spPr bwMode="auto">
            <a:xfrm rot="10800000">
              <a:off x="7176116" y="2489374"/>
              <a:ext cx="288033" cy="1723111"/>
            </a:xfrm>
            <a:prstGeom prst="rightBrace">
              <a:avLst>
                <a:gd name="adj1" fmla="val 45958"/>
                <a:gd name="adj2" fmla="val 49730"/>
              </a:avLst>
            </a:prstGeom>
            <a:noFill/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6600056" y="3126204"/>
                  <a:ext cx="57606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⟩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oMath>
                    </m:oMathPara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00056" y="3126204"/>
                  <a:ext cx="576064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8936631" y="3150874"/>
                  <a:ext cx="57606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⟩"/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nb-NO" sz="20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nb-NO" sz="2000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6631" y="3150874"/>
                  <a:ext cx="576064" cy="400110"/>
                </a:xfrm>
                <a:prstGeom prst="rect">
                  <a:avLst/>
                </a:prstGeom>
                <a:blipFill>
                  <a:blip r:embed="rId8"/>
                  <a:stretch>
                    <a:fillRect r="-29787"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5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 bwMode="auto">
              <a:xfrm>
                <a:off x="3705771" y="2361834"/>
                <a:ext cx="887100" cy="198891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5771" y="2361834"/>
                <a:ext cx="887100" cy="1988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 bwMode="auto">
          <a:xfrm>
            <a:off x="3445353" y="254879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Connector 5"/>
          <p:cNvCxnSpPr/>
          <p:nvPr/>
        </p:nvCxnSpPr>
        <p:spPr bwMode="auto">
          <a:xfrm>
            <a:off x="3445353" y="2775104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598861" y="3388631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3445353" y="413296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3445353" y="300141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/>
          <p:cNvCxnSpPr/>
          <p:nvPr/>
        </p:nvCxnSpPr>
        <p:spPr bwMode="auto">
          <a:xfrm>
            <a:off x="3445353" y="322772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445353" y="345403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3445353" y="3680348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3445353" y="390665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Right Brace 25"/>
          <p:cNvSpPr/>
          <p:nvPr/>
        </p:nvSpPr>
        <p:spPr bwMode="auto">
          <a:xfrm rot="10800000">
            <a:off x="3129703" y="2489374"/>
            <a:ext cx="288033" cy="1723111"/>
          </a:xfrm>
          <a:prstGeom prst="rightBrace">
            <a:avLst>
              <a:gd name="adj1" fmla="val 45958"/>
              <a:gd name="adj2" fmla="val 49730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625651" y="3126204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0" smtClean="0">
                          <a:latin typeface="Cambria Math" panose="02040503050406030204" pitchFamily="18" charset="0"/>
                        </a:rPr>
                        <m:t>𝐱</m:t>
                      </m:r>
                    </m:oMath>
                  </m:oMathPara>
                </a14:m>
                <a:endParaRPr lang="en-US" sz="2000" b="1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651" y="3126204"/>
                <a:ext cx="57606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890218" y="3150874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218" y="3150874"/>
                <a:ext cx="576064" cy="400110"/>
              </a:xfrm>
              <a:prstGeom prst="rect">
                <a:avLst/>
              </a:prstGeom>
              <a:blipFill>
                <a:blip r:embed="rId5"/>
                <a:stretch>
                  <a:fillRect l="-421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 bwMode="auto">
              <a:xfrm>
                <a:off x="7752184" y="2361834"/>
                <a:ext cx="887100" cy="198891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52184" y="2361834"/>
                <a:ext cx="887100" cy="19889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29"/>
          <p:cNvCxnSpPr/>
          <p:nvPr/>
        </p:nvCxnSpPr>
        <p:spPr bwMode="auto">
          <a:xfrm>
            <a:off x="7491766" y="254879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7491766" y="2775104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7491766" y="413296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7491766" y="300141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Straight Connector 34"/>
          <p:cNvCxnSpPr/>
          <p:nvPr/>
        </p:nvCxnSpPr>
        <p:spPr bwMode="auto">
          <a:xfrm>
            <a:off x="7491766" y="322772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7491766" y="345403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/>
          <p:nvPr/>
        </p:nvCxnSpPr>
        <p:spPr bwMode="auto">
          <a:xfrm>
            <a:off x="7491766" y="3680348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Straight Connector 37"/>
          <p:cNvCxnSpPr/>
          <p:nvPr/>
        </p:nvCxnSpPr>
        <p:spPr bwMode="auto">
          <a:xfrm>
            <a:off x="7491766" y="390665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9" name="Right Brace 38"/>
          <p:cNvSpPr/>
          <p:nvPr/>
        </p:nvSpPr>
        <p:spPr bwMode="auto">
          <a:xfrm rot="10800000">
            <a:off x="7176116" y="2489374"/>
            <a:ext cx="288033" cy="1723111"/>
          </a:xfrm>
          <a:prstGeom prst="rightBrace">
            <a:avLst>
              <a:gd name="adj1" fmla="val 45958"/>
              <a:gd name="adj2" fmla="val 49730"/>
            </a:avLst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600056" y="3126204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56" y="3126204"/>
                <a:ext cx="57606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976320" y="4433949"/>
                <a:ext cx="156116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320" y="4433949"/>
                <a:ext cx="1561169" cy="40011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 bwMode="auto">
          <a:xfrm>
            <a:off x="7752184" y="2361834"/>
            <a:ext cx="887100" cy="26397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800"/>
          </a:p>
        </p:txBody>
      </p:sp>
      <p:cxnSp>
        <p:nvCxnSpPr>
          <p:cNvPr id="45" name="Straight Connector 44"/>
          <p:cNvCxnSpPr/>
          <p:nvPr/>
        </p:nvCxnSpPr>
        <p:spPr bwMode="auto">
          <a:xfrm>
            <a:off x="7491766" y="465313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624675" y="4433949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4675" y="4433949"/>
                <a:ext cx="576064" cy="400110"/>
              </a:xfrm>
              <a:prstGeom prst="rect">
                <a:avLst/>
              </a:prstGeom>
              <a:blipFill>
                <a:blip r:embed="rId9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/>
          <p:cNvCxnSpPr/>
          <p:nvPr/>
        </p:nvCxnSpPr>
        <p:spPr bwMode="auto">
          <a:xfrm flipV="1">
            <a:off x="8645274" y="4653136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004895" y="3150874"/>
                <a:ext cx="57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0" smtClean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4895" y="3150874"/>
                <a:ext cx="576064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Connector 50"/>
          <p:cNvCxnSpPr/>
          <p:nvPr/>
        </p:nvCxnSpPr>
        <p:spPr bwMode="auto">
          <a:xfrm>
            <a:off x="8639284" y="254879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Straight Connector 51"/>
          <p:cNvCxnSpPr/>
          <p:nvPr/>
        </p:nvCxnSpPr>
        <p:spPr bwMode="auto">
          <a:xfrm>
            <a:off x="8639284" y="2775104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/>
          <p:cNvCxnSpPr/>
          <p:nvPr/>
        </p:nvCxnSpPr>
        <p:spPr bwMode="auto">
          <a:xfrm>
            <a:off x="8639284" y="413296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Straight Connector 53"/>
          <p:cNvCxnSpPr/>
          <p:nvPr/>
        </p:nvCxnSpPr>
        <p:spPr bwMode="auto">
          <a:xfrm>
            <a:off x="8639284" y="300141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Straight Connector 54"/>
          <p:cNvCxnSpPr/>
          <p:nvPr/>
        </p:nvCxnSpPr>
        <p:spPr bwMode="auto">
          <a:xfrm>
            <a:off x="8639284" y="322772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Connector 55"/>
          <p:cNvCxnSpPr/>
          <p:nvPr/>
        </p:nvCxnSpPr>
        <p:spPr bwMode="auto">
          <a:xfrm>
            <a:off x="8639284" y="345403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Connector 56"/>
          <p:cNvCxnSpPr/>
          <p:nvPr/>
        </p:nvCxnSpPr>
        <p:spPr bwMode="auto">
          <a:xfrm>
            <a:off x="8639284" y="3680348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 bwMode="auto">
          <a:xfrm>
            <a:off x="8639284" y="3906659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759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01735" y="1632169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735" y="1632169"/>
                <a:ext cx="386581" cy="307777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 bwMode="auto">
              <a:xfrm>
                <a:off x="8407155" y="1408966"/>
                <a:ext cx="887100" cy="198891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7155" y="1408966"/>
                <a:ext cx="887100" cy="1988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>
                <a:off x="7642744" y="1538148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744" y="1538148"/>
                <a:ext cx="503993" cy="495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>
            <a:stCxn id="10" idx="3"/>
          </p:cNvCxnSpPr>
          <p:nvPr/>
        </p:nvCxnSpPr>
        <p:spPr bwMode="auto">
          <a:xfrm>
            <a:off x="8146737" y="178605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>
            <a:stCxn id="4" idx="3"/>
            <a:endCxn id="10" idx="1"/>
          </p:cNvCxnSpPr>
          <p:nvPr/>
        </p:nvCxnSpPr>
        <p:spPr bwMode="auto">
          <a:xfrm flipV="1">
            <a:off x="7388316" y="1786057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" name="Group 55"/>
          <p:cNvGrpSpPr/>
          <p:nvPr/>
        </p:nvGrpSpPr>
        <p:grpSpPr>
          <a:xfrm>
            <a:off x="10314728" y="1536137"/>
            <a:ext cx="605534" cy="492595"/>
            <a:chOff x="9311977" y="5363941"/>
            <a:chExt cx="605534" cy="492595"/>
          </a:xfrm>
        </p:grpSpPr>
        <p:sp>
          <p:nvSpPr>
            <p:cNvPr id="55" name="Rectangle 54"/>
            <p:cNvSpPr>
              <a:spLocks noChangeAspect="1"/>
            </p:cNvSpPr>
            <p:nvPr/>
          </p:nvSpPr>
          <p:spPr bwMode="auto">
            <a:xfrm>
              <a:off x="9311977" y="5363941"/>
              <a:ext cx="605534" cy="49259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rgbClr val="008000"/>
                </a:solidFill>
              </a:endParaRP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73227" y="5440851"/>
              <a:ext cx="466749" cy="33658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001735" y="2281875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735" y="2281875"/>
                <a:ext cx="386581" cy="307777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>
                <a:spLocks noChangeAspect="1"/>
              </p:cNvSpPr>
              <p:nvPr/>
            </p:nvSpPr>
            <p:spPr bwMode="auto">
              <a:xfrm>
                <a:off x="7642744" y="2187854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744" y="2187854"/>
                <a:ext cx="503993" cy="4958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Connector 80"/>
          <p:cNvCxnSpPr>
            <a:stCxn id="80" idx="3"/>
          </p:cNvCxnSpPr>
          <p:nvPr/>
        </p:nvCxnSpPr>
        <p:spPr bwMode="auto">
          <a:xfrm>
            <a:off x="8146737" y="243576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>
            <a:stCxn id="79" idx="3"/>
            <a:endCxn id="80" idx="1"/>
          </p:cNvCxnSpPr>
          <p:nvPr/>
        </p:nvCxnSpPr>
        <p:spPr bwMode="auto">
          <a:xfrm flipV="1">
            <a:off x="7388316" y="2435763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>
                <a:spLocks noChangeAspect="1"/>
              </p:cNvSpPr>
              <p:nvPr/>
            </p:nvSpPr>
            <p:spPr bwMode="auto">
              <a:xfrm>
                <a:off x="9554673" y="1536137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54673" y="1536137"/>
                <a:ext cx="503993" cy="4958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/>
          <p:cNvCxnSpPr>
            <a:stCxn id="87" idx="3"/>
          </p:cNvCxnSpPr>
          <p:nvPr/>
        </p:nvCxnSpPr>
        <p:spPr bwMode="auto">
          <a:xfrm>
            <a:off x="10058666" y="178404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>
            <a:endCxn id="87" idx="1"/>
          </p:cNvCxnSpPr>
          <p:nvPr/>
        </p:nvCxnSpPr>
        <p:spPr bwMode="auto">
          <a:xfrm flipV="1">
            <a:off x="9300245" y="1784046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>
                <a:spLocks noChangeAspect="1"/>
              </p:cNvSpPr>
              <p:nvPr/>
            </p:nvSpPr>
            <p:spPr bwMode="auto">
              <a:xfrm>
                <a:off x="9554673" y="2187854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54673" y="2187854"/>
                <a:ext cx="503993" cy="4958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Connector 90"/>
          <p:cNvCxnSpPr>
            <a:stCxn id="90" idx="3"/>
          </p:cNvCxnSpPr>
          <p:nvPr/>
        </p:nvCxnSpPr>
        <p:spPr bwMode="auto">
          <a:xfrm>
            <a:off x="10058666" y="243576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>
            <a:endCxn id="90" idx="1"/>
          </p:cNvCxnSpPr>
          <p:nvPr/>
        </p:nvCxnSpPr>
        <p:spPr bwMode="auto">
          <a:xfrm flipV="1">
            <a:off x="9300245" y="2435763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9300245" y="3108414"/>
            <a:ext cx="187444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0920262" y="178404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5" name="Group 94"/>
          <p:cNvGrpSpPr/>
          <p:nvPr/>
        </p:nvGrpSpPr>
        <p:grpSpPr>
          <a:xfrm>
            <a:off x="10314728" y="2191077"/>
            <a:ext cx="605534" cy="492595"/>
            <a:chOff x="9311977" y="5363941"/>
            <a:chExt cx="605534" cy="492595"/>
          </a:xfrm>
        </p:grpSpPr>
        <p:sp>
          <p:nvSpPr>
            <p:cNvPr id="96" name="Rectangle 95"/>
            <p:cNvSpPr>
              <a:spLocks noChangeAspect="1"/>
            </p:cNvSpPr>
            <p:nvPr/>
          </p:nvSpPr>
          <p:spPr bwMode="auto">
            <a:xfrm>
              <a:off x="9311977" y="5363941"/>
              <a:ext cx="605534" cy="49259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rgbClr val="008000"/>
                </a:solidFill>
              </a:endParaRPr>
            </a:p>
          </p:txBody>
        </p:sp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73227" y="5440851"/>
              <a:ext cx="466749" cy="336580"/>
            </a:xfrm>
            <a:prstGeom prst="rect">
              <a:avLst/>
            </a:prstGeom>
          </p:spPr>
        </p:pic>
      </p:grpSp>
      <p:cxnSp>
        <p:nvCxnSpPr>
          <p:cNvPr id="98" name="Straight Connector 97"/>
          <p:cNvCxnSpPr/>
          <p:nvPr/>
        </p:nvCxnSpPr>
        <p:spPr bwMode="auto">
          <a:xfrm>
            <a:off x="10920262" y="243898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332946" y="1165075"/>
                <a:ext cx="26888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946" y="1165075"/>
                <a:ext cx="2688813" cy="215444"/>
              </a:xfrm>
              <a:prstGeom prst="rect">
                <a:avLst/>
              </a:prstGeom>
              <a:blipFill>
                <a:blip r:embed="rId9"/>
                <a:stretch>
                  <a:fillRect l="-1587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004493" y="2932467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493" y="2932467"/>
                <a:ext cx="386581" cy="307777"/>
              </a:xfrm>
              <a:prstGeom prst="rect">
                <a:avLst/>
              </a:prstGeom>
              <a:blipFill>
                <a:blip r:embed="rId10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>
                <a:spLocks noChangeAspect="1"/>
              </p:cNvSpPr>
              <p:nvPr/>
            </p:nvSpPr>
            <p:spPr bwMode="auto">
              <a:xfrm>
                <a:off x="7645502" y="2838446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5502" y="2838446"/>
                <a:ext cx="503993" cy="4958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>
            <a:stCxn id="35" idx="3"/>
          </p:cNvCxnSpPr>
          <p:nvPr/>
        </p:nvCxnSpPr>
        <p:spPr bwMode="auto">
          <a:xfrm>
            <a:off x="8149495" y="308635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>
            <a:stCxn id="34" idx="3"/>
            <a:endCxn id="35" idx="1"/>
          </p:cNvCxnSpPr>
          <p:nvPr/>
        </p:nvCxnSpPr>
        <p:spPr bwMode="auto">
          <a:xfrm flipV="1">
            <a:off x="7391074" y="3086355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033962" y="3691261"/>
                <a:ext cx="48404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962" y="3691261"/>
                <a:ext cx="484042" cy="276999"/>
              </a:xfrm>
              <a:prstGeom prst="rect">
                <a:avLst/>
              </a:prstGeom>
              <a:blipFill>
                <a:blip r:embed="rId12"/>
                <a:stretch>
                  <a:fillRect l="-1266" t="-2222" b="-3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90082" y="3699257"/>
                <a:ext cx="489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082" y="3699257"/>
                <a:ext cx="489365" cy="276999"/>
              </a:xfrm>
              <a:prstGeom prst="rect">
                <a:avLst/>
              </a:prstGeom>
              <a:blipFill>
                <a:blip r:embed="rId13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965117" y="3691261"/>
                <a:ext cx="489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117" y="3691261"/>
                <a:ext cx="489365" cy="276999"/>
              </a:xfrm>
              <a:prstGeom prst="rect">
                <a:avLst/>
              </a:prstGeom>
              <a:blipFill>
                <a:blip r:embed="rId14"/>
                <a:stretch>
                  <a:fillRect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06144" y="1160071"/>
                <a:ext cx="3762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44" y="1160071"/>
                <a:ext cx="376257" cy="215444"/>
              </a:xfrm>
              <a:prstGeom prst="rect">
                <a:avLst/>
              </a:prstGeom>
              <a:blipFill>
                <a:blip r:embed="rId15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39899" y="1165075"/>
                <a:ext cx="10422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899" y="1165075"/>
                <a:ext cx="1042208" cy="215444"/>
              </a:xfrm>
              <a:prstGeom prst="rect">
                <a:avLst/>
              </a:prstGeom>
              <a:blipFill>
                <a:blip r:embed="rId16"/>
                <a:stretch>
                  <a:fillRect l="-350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332946" y="1545475"/>
                <a:ext cx="30807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946" y="1545475"/>
                <a:ext cx="3080715" cy="215444"/>
              </a:xfrm>
              <a:prstGeom prst="rect">
                <a:avLst/>
              </a:prstGeom>
              <a:blipFill>
                <a:blip r:embed="rId17"/>
                <a:stretch>
                  <a:fillRect l="-138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04173" y="2486376"/>
                <a:ext cx="3804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73" y="2486376"/>
                <a:ext cx="380425" cy="215444"/>
              </a:xfrm>
              <a:prstGeom prst="rect">
                <a:avLst/>
              </a:prstGeom>
              <a:blipFill>
                <a:blip r:embed="rId18"/>
                <a:stretch>
                  <a:fillRect l="-161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/>
              <p:cNvSpPr/>
              <p:nvPr/>
            </p:nvSpPr>
            <p:spPr>
              <a:xfrm>
                <a:off x="4367823" y="2468393"/>
                <a:ext cx="1689693" cy="2730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1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ctrlP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1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1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23" y="2468393"/>
                <a:ext cx="1689693" cy="27302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4271" y="5345278"/>
                <a:ext cx="6050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71" y="5345278"/>
                <a:ext cx="605037" cy="215444"/>
              </a:xfrm>
              <a:prstGeom prst="rect">
                <a:avLst/>
              </a:prstGeom>
              <a:blipFill>
                <a:blip r:embed="rId20"/>
                <a:stretch>
                  <a:fillRect r="-2020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695806" y="465220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6" y="4652207"/>
                <a:ext cx="2859437" cy="229935"/>
              </a:xfrm>
              <a:prstGeom prst="rect">
                <a:avLst/>
              </a:prstGeom>
              <a:blipFill>
                <a:blip r:embed="rId21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95806" y="5157074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6" y="5157074"/>
                <a:ext cx="2859437" cy="229935"/>
              </a:xfrm>
              <a:prstGeom prst="rect">
                <a:avLst/>
              </a:prstGeom>
              <a:blipFill>
                <a:blip r:embed="rId22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695805" y="566837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5" y="5668377"/>
                <a:ext cx="2859437" cy="229935"/>
              </a:xfrm>
              <a:prstGeom prst="rect">
                <a:avLst/>
              </a:prstGeom>
              <a:blipFill>
                <a:blip r:embed="rId23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695804" y="619062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4" y="6190627"/>
                <a:ext cx="2859437" cy="229935"/>
              </a:xfrm>
              <a:prstGeom prst="rect">
                <a:avLst/>
              </a:prstGeom>
              <a:blipFill>
                <a:blip r:embed="rId24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/>
          <p:cNvCxnSpPr>
            <a:stCxn id="38" idx="0"/>
          </p:cNvCxnSpPr>
          <p:nvPr/>
        </p:nvCxnSpPr>
        <p:spPr bwMode="auto">
          <a:xfrm flipV="1">
            <a:off x="8275983" y="1781337"/>
            <a:ext cx="0" cy="19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/>
          <p:cNvCxnSpPr>
            <a:stCxn id="40" idx="0"/>
          </p:cNvCxnSpPr>
          <p:nvPr/>
        </p:nvCxnSpPr>
        <p:spPr bwMode="auto">
          <a:xfrm flipH="1" flipV="1">
            <a:off x="9426529" y="1781337"/>
            <a:ext cx="0" cy="1917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/>
          <p:cNvCxnSpPr>
            <a:stCxn id="41" idx="0"/>
          </p:cNvCxnSpPr>
          <p:nvPr/>
        </p:nvCxnSpPr>
        <p:spPr bwMode="auto">
          <a:xfrm flipH="1" flipV="1">
            <a:off x="10193387" y="1781337"/>
            <a:ext cx="0" cy="19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1753347" y="4654801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47" y="4654801"/>
                <a:ext cx="1298753" cy="229935"/>
              </a:xfrm>
              <a:prstGeom prst="rect">
                <a:avLst/>
              </a:prstGeom>
              <a:blipFill>
                <a:blip r:embed="rId2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53347" y="5161589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47" y="5161589"/>
                <a:ext cx="1298753" cy="229935"/>
              </a:xfrm>
              <a:prstGeom prst="rect">
                <a:avLst/>
              </a:prstGeom>
              <a:blipFill>
                <a:blip r:embed="rId26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1739422" y="5668377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22" y="5668377"/>
                <a:ext cx="1298753" cy="229935"/>
              </a:xfrm>
              <a:prstGeom prst="rect">
                <a:avLst/>
              </a:prstGeom>
              <a:blipFill>
                <a:blip r:embed="rId27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1739422" y="6175166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22" y="6175166"/>
                <a:ext cx="1298753" cy="229935"/>
              </a:xfrm>
              <a:prstGeom prst="rect">
                <a:avLst/>
              </a:prstGeom>
              <a:blipFill>
                <a:blip r:embed="rId28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1235445" y="3968024"/>
                <a:ext cx="6192529" cy="3223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445" y="3968024"/>
                <a:ext cx="6192529" cy="322396"/>
              </a:xfrm>
              <a:prstGeom prst="rect">
                <a:avLst/>
              </a:prstGeom>
              <a:blipFill>
                <a:blip r:embed="rId29"/>
                <a:stretch>
                  <a:fillRect l="-690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2794151" y="1924901"/>
                <a:ext cx="299075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151" y="1924901"/>
                <a:ext cx="2990755" cy="215444"/>
              </a:xfrm>
              <a:prstGeom prst="rect">
                <a:avLst/>
              </a:prstGeom>
              <a:blipFill>
                <a:blip r:embed="rId30"/>
                <a:stretch>
                  <a:fillRect l="-1018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1236816" y="2494764"/>
                <a:ext cx="14851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816" y="2494764"/>
                <a:ext cx="1485150" cy="215444"/>
              </a:xfrm>
              <a:prstGeom prst="rect">
                <a:avLst/>
              </a:prstGeom>
              <a:blipFill>
                <a:blip r:embed="rId31"/>
                <a:stretch>
                  <a:fillRect l="-2869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2023779" y="3246002"/>
                <a:ext cx="29406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779" y="3246002"/>
                <a:ext cx="2940677" cy="215444"/>
              </a:xfrm>
              <a:prstGeom prst="rect">
                <a:avLst/>
              </a:prstGeom>
              <a:blipFill>
                <a:blip r:embed="rId32"/>
                <a:stretch>
                  <a:fillRect l="-207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21"/>
              <p:cNvSpPr/>
              <p:nvPr/>
            </p:nvSpPr>
            <p:spPr>
              <a:xfrm>
                <a:off x="2301528" y="3575637"/>
                <a:ext cx="31253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2" name="Rectangle 1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528" y="3575637"/>
                <a:ext cx="3125343" cy="307777"/>
              </a:xfrm>
              <a:prstGeom prst="rect">
                <a:avLst/>
              </a:prstGeom>
              <a:blipFill>
                <a:blip r:embed="rId3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/>
              <p:cNvSpPr/>
              <p:nvPr/>
            </p:nvSpPr>
            <p:spPr>
              <a:xfrm>
                <a:off x="1561363" y="2824035"/>
                <a:ext cx="31253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3" name="Rectangle 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363" y="2824035"/>
                <a:ext cx="3125343" cy="307777"/>
              </a:xfrm>
              <a:prstGeom prst="rect">
                <a:avLst/>
              </a:prstGeom>
              <a:blipFill>
                <a:blip r:embed="rId3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2041946" y="4872268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46" y="4872268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2041946" y="5379056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46" y="5379056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2043908" y="5885844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08" y="5885844"/>
                <a:ext cx="776499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5768709" y="4882142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9" y="4882142"/>
                <a:ext cx="776499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5768709" y="5388930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9" y="5388930"/>
                <a:ext cx="776499" cy="307777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5770671" y="5895718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671" y="5895718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ight Bracket 132"/>
          <p:cNvSpPr/>
          <p:nvPr/>
        </p:nvSpPr>
        <p:spPr bwMode="auto">
          <a:xfrm>
            <a:off x="3034309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ight Bracket 133"/>
          <p:cNvSpPr/>
          <p:nvPr/>
        </p:nvSpPr>
        <p:spPr bwMode="auto">
          <a:xfrm flipH="1" flipV="1">
            <a:off x="1521681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Rectangle 134"/>
              <p:cNvSpPr/>
              <p:nvPr/>
            </p:nvSpPr>
            <p:spPr>
              <a:xfrm>
                <a:off x="7656863" y="5317290"/>
                <a:ext cx="1039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5" name="Rectangle 1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863" y="5317290"/>
                <a:ext cx="1039195" cy="307777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4017164" y="5317291"/>
                <a:ext cx="380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164" y="5317291"/>
                <a:ext cx="380028" cy="307777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ight Bracket 136"/>
          <p:cNvSpPr/>
          <p:nvPr/>
        </p:nvSpPr>
        <p:spPr bwMode="auto">
          <a:xfrm flipH="1" flipV="1">
            <a:off x="4439052" y="4653042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ight Bracket 137"/>
          <p:cNvSpPr/>
          <p:nvPr/>
        </p:nvSpPr>
        <p:spPr bwMode="auto">
          <a:xfrm>
            <a:off x="7570068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>
              <a:xfrm>
                <a:off x="3112589" y="5317291"/>
                <a:ext cx="1039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589" y="5317291"/>
                <a:ext cx="1039195" cy="307777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Rectangle 139"/>
              <p:cNvSpPr/>
              <p:nvPr/>
            </p:nvSpPr>
            <p:spPr>
              <a:xfrm>
                <a:off x="4665163" y="2841411"/>
                <a:ext cx="1689693" cy="2730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1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ctrlP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1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1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1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100"/>
              </a:p>
            </p:txBody>
          </p:sp>
        </mc:Choice>
        <mc:Fallback xmlns="">
          <p:sp>
            <p:nvSpPr>
              <p:cNvPr id="140" name="Rectangle 1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163" y="2841411"/>
                <a:ext cx="1689693" cy="273023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ounded Rectangle 140"/>
          <p:cNvSpPr/>
          <p:nvPr/>
        </p:nvSpPr>
        <p:spPr bwMode="auto">
          <a:xfrm>
            <a:off x="11151187" y="1578442"/>
            <a:ext cx="423512" cy="990162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>
                <a:solidFill>
                  <a:srgbClr val="008000"/>
                </a:solidFill>
                <a:latin typeface="Cambria Math" panose="02040503050406030204" pitchFamily="18" charset="0"/>
              </a:rPr>
              <a:t>?</a:t>
            </a:r>
            <a:endParaRPr lang="en-US" sz="2400" b="0">
              <a:solidFill>
                <a:srgbClr val="008000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76555" y="2450474"/>
                <a:ext cx="166000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555" y="2450474"/>
                <a:ext cx="1660005" cy="307777"/>
              </a:xfrm>
              <a:prstGeom prst="rect">
                <a:avLst/>
              </a:prstGeom>
              <a:blipFill>
                <a:blip r:embed="rId4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 rot="2810323">
                <a:off x="5478537" y="3146817"/>
                <a:ext cx="3026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810323">
                <a:off x="5478537" y="3146817"/>
                <a:ext cx="302616" cy="307777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1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" grpId="0"/>
      <p:bldP spid="40" grpId="0"/>
      <p:bldP spid="41" grpId="0"/>
      <p:bldP spid="42" grpId="0"/>
      <p:bldP spid="43" grpId="0"/>
      <p:bldP spid="45" grpId="0"/>
      <p:bldP spid="48" grpId="0"/>
      <p:bldP spid="59" grpId="0"/>
      <p:bldP spid="59" grpId="1"/>
      <p:bldP spid="62" grpId="0"/>
      <p:bldP spid="63" grpId="0"/>
      <p:bldP spid="64" grpId="0"/>
      <p:bldP spid="65" grpId="0"/>
      <p:bldP spid="66" grpId="0"/>
      <p:bldP spid="109" grpId="0"/>
      <p:bldP spid="110" grpId="0"/>
      <p:bldP spid="111" grpId="0"/>
      <p:bldP spid="112" grpId="0"/>
      <p:bldP spid="117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3" grpId="0" animBg="1"/>
      <p:bldP spid="134" grpId="0" animBg="1"/>
      <p:bldP spid="135" grpId="0"/>
      <p:bldP spid="136" grpId="0"/>
      <p:bldP spid="137" grpId="0" animBg="1"/>
      <p:bldP spid="138" grpId="0" animBg="1"/>
      <p:bldP spid="139" grpId="0"/>
      <p:bldP spid="140" grpId="0"/>
      <p:bldP spid="140" grpId="1"/>
      <p:bldP spid="141" grpId="0" animBg="1"/>
      <p:bldP spid="3" grpId="0"/>
      <p:bldP spid="6" grpId="0"/>
      <p:bldP spid="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01735" y="1632169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735" y="1632169"/>
                <a:ext cx="386581" cy="307777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 bwMode="auto">
              <a:xfrm>
                <a:off x="8407155" y="1408966"/>
                <a:ext cx="887100" cy="198891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7155" y="1408966"/>
                <a:ext cx="887100" cy="1988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>
                <a:off x="7642744" y="1538148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744" y="1538148"/>
                <a:ext cx="503993" cy="495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>
            <a:stCxn id="10" idx="3"/>
          </p:cNvCxnSpPr>
          <p:nvPr/>
        </p:nvCxnSpPr>
        <p:spPr bwMode="auto">
          <a:xfrm>
            <a:off x="8146737" y="178605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>
            <a:stCxn id="4" idx="3"/>
            <a:endCxn id="10" idx="1"/>
          </p:cNvCxnSpPr>
          <p:nvPr/>
        </p:nvCxnSpPr>
        <p:spPr bwMode="auto">
          <a:xfrm flipV="1">
            <a:off x="7388316" y="1786057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" name="Group 55"/>
          <p:cNvGrpSpPr/>
          <p:nvPr/>
        </p:nvGrpSpPr>
        <p:grpSpPr>
          <a:xfrm>
            <a:off x="10314728" y="1536137"/>
            <a:ext cx="605534" cy="492595"/>
            <a:chOff x="9311977" y="5363941"/>
            <a:chExt cx="605534" cy="492595"/>
          </a:xfrm>
        </p:grpSpPr>
        <p:sp>
          <p:nvSpPr>
            <p:cNvPr id="55" name="Rectangle 54"/>
            <p:cNvSpPr>
              <a:spLocks noChangeAspect="1"/>
            </p:cNvSpPr>
            <p:nvPr/>
          </p:nvSpPr>
          <p:spPr bwMode="auto">
            <a:xfrm>
              <a:off x="9311977" y="5363941"/>
              <a:ext cx="605534" cy="49259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rgbClr val="008000"/>
                </a:solidFill>
              </a:endParaRP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73227" y="5440851"/>
              <a:ext cx="466749" cy="33658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001735" y="2281875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735" y="2281875"/>
                <a:ext cx="386581" cy="307777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>
                <a:spLocks noChangeAspect="1"/>
              </p:cNvSpPr>
              <p:nvPr/>
            </p:nvSpPr>
            <p:spPr bwMode="auto">
              <a:xfrm>
                <a:off x="7642744" y="2187854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744" y="2187854"/>
                <a:ext cx="503993" cy="4958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Connector 80"/>
          <p:cNvCxnSpPr>
            <a:stCxn id="80" idx="3"/>
          </p:cNvCxnSpPr>
          <p:nvPr/>
        </p:nvCxnSpPr>
        <p:spPr bwMode="auto">
          <a:xfrm>
            <a:off x="8146737" y="243576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>
            <a:stCxn id="79" idx="3"/>
            <a:endCxn id="80" idx="1"/>
          </p:cNvCxnSpPr>
          <p:nvPr/>
        </p:nvCxnSpPr>
        <p:spPr bwMode="auto">
          <a:xfrm flipV="1">
            <a:off x="7388316" y="2435763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>
                <a:spLocks noChangeAspect="1"/>
              </p:cNvSpPr>
              <p:nvPr/>
            </p:nvSpPr>
            <p:spPr bwMode="auto">
              <a:xfrm>
                <a:off x="9554673" y="1536137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54673" y="1536137"/>
                <a:ext cx="503993" cy="4958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/>
          <p:cNvCxnSpPr>
            <a:stCxn id="87" idx="3"/>
          </p:cNvCxnSpPr>
          <p:nvPr/>
        </p:nvCxnSpPr>
        <p:spPr bwMode="auto">
          <a:xfrm>
            <a:off x="10058666" y="178404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>
            <a:endCxn id="87" idx="1"/>
          </p:cNvCxnSpPr>
          <p:nvPr/>
        </p:nvCxnSpPr>
        <p:spPr bwMode="auto">
          <a:xfrm flipV="1">
            <a:off x="9300245" y="1784046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>
                <a:spLocks noChangeAspect="1"/>
              </p:cNvSpPr>
              <p:nvPr/>
            </p:nvSpPr>
            <p:spPr bwMode="auto">
              <a:xfrm>
                <a:off x="9554673" y="2187854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54673" y="2187854"/>
                <a:ext cx="503993" cy="4958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Connector 90"/>
          <p:cNvCxnSpPr>
            <a:stCxn id="90" idx="3"/>
          </p:cNvCxnSpPr>
          <p:nvPr/>
        </p:nvCxnSpPr>
        <p:spPr bwMode="auto">
          <a:xfrm>
            <a:off x="10058666" y="243576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>
            <a:endCxn id="90" idx="1"/>
          </p:cNvCxnSpPr>
          <p:nvPr/>
        </p:nvCxnSpPr>
        <p:spPr bwMode="auto">
          <a:xfrm flipV="1">
            <a:off x="9300245" y="2435763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9300245" y="3108414"/>
            <a:ext cx="187444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0920262" y="178404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5" name="Group 94"/>
          <p:cNvGrpSpPr/>
          <p:nvPr/>
        </p:nvGrpSpPr>
        <p:grpSpPr>
          <a:xfrm>
            <a:off x="10314728" y="2191077"/>
            <a:ext cx="605534" cy="492595"/>
            <a:chOff x="9311977" y="5363941"/>
            <a:chExt cx="605534" cy="492595"/>
          </a:xfrm>
        </p:grpSpPr>
        <p:sp>
          <p:nvSpPr>
            <p:cNvPr id="96" name="Rectangle 95"/>
            <p:cNvSpPr>
              <a:spLocks noChangeAspect="1"/>
            </p:cNvSpPr>
            <p:nvPr/>
          </p:nvSpPr>
          <p:spPr bwMode="auto">
            <a:xfrm>
              <a:off x="9311977" y="5363941"/>
              <a:ext cx="605534" cy="49259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rgbClr val="008000"/>
                </a:solidFill>
              </a:endParaRPr>
            </a:p>
          </p:txBody>
        </p:sp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73227" y="5440851"/>
              <a:ext cx="466749" cy="336580"/>
            </a:xfrm>
            <a:prstGeom prst="rect">
              <a:avLst/>
            </a:prstGeom>
          </p:spPr>
        </p:pic>
      </p:grpSp>
      <p:cxnSp>
        <p:nvCxnSpPr>
          <p:cNvPr id="98" name="Straight Connector 97"/>
          <p:cNvCxnSpPr/>
          <p:nvPr/>
        </p:nvCxnSpPr>
        <p:spPr bwMode="auto">
          <a:xfrm>
            <a:off x="10920262" y="243898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332946" y="1165075"/>
                <a:ext cx="26888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946" y="1165075"/>
                <a:ext cx="2688813" cy="215444"/>
              </a:xfrm>
              <a:prstGeom prst="rect">
                <a:avLst/>
              </a:prstGeom>
              <a:blipFill>
                <a:blip r:embed="rId9"/>
                <a:stretch>
                  <a:fillRect l="-1587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004493" y="2932467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493" y="2932467"/>
                <a:ext cx="386581" cy="307777"/>
              </a:xfrm>
              <a:prstGeom prst="rect">
                <a:avLst/>
              </a:prstGeom>
              <a:blipFill>
                <a:blip r:embed="rId10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>
                <a:spLocks noChangeAspect="1"/>
              </p:cNvSpPr>
              <p:nvPr/>
            </p:nvSpPr>
            <p:spPr bwMode="auto">
              <a:xfrm>
                <a:off x="7645502" y="2838446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5502" y="2838446"/>
                <a:ext cx="503993" cy="4958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>
            <a:stCxn id="35" idx="3"/>
          </p:cNvCxnSpPr>
          <p:nvPr/>
        </p:nvCxnSpPr>
        <p:spPr bwMode="auto">
          <a:xfrm>
            <a:off x="8149495" y="308635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>
            <a:stCxn id="34" idx="3"/>
            <a:endCxn id="35" idx="1"/>
          </p:cNvCxnSpPr>
          <p:nvPr/>
        </p:nvCxnSpPr>
        <p:spPr bwMode="auto">
          <a:xfrm flipV="1">
            <a:off x="7391074" y="3086355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033962" y="3691261"/>
                <a:ext cx="48404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962" y="3691261"/>
                <a:ext cx="484042" cy="276999"/>
              </a:xfrm>
              <a:prstGeom prst="rect">
                <a:avLst/>
              </a:prstGeom>
              <a:blipFill>
                <a:blip r:embed="rId12"/>
                <a:stretch>
                  <a:fillRect l="-1266" t="-2222" b="-3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90082" y="3699257"/>
                <a:ext cx="489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082" y="3699257"/>
                <a:ext cx="489365" cy="276999"/>
              </a:xfrm>
              <a:prstGeom prst="rect">
                <a:avLst/>
              </a:prstGeom>
              <a:blipFill>
                <a:blip r:embed="rId13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965117" y="3691261"/>
                <a:ext cx="489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117" y="3691261"/>
                <a:ext cx="489365" cy="276999"/>
              </a:xfrm>
              <a:prstGeom prst="rect">
                <a:avLst/>
              </a:prstGeom>
              <a:blipFill>
                <a:blip r:embed="rId14"/>
                <a:stretch>
                  <a:fillRect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06144" y="1160071"/>
                <a:ext cx="3762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44" y="1160071"/>
                <a:ext cx="376257" cy="215444"/>
              </a:xfrm>
              <a:prstGeom prst="rect">
                <a:avLst/>
              </a:prstGeom>
              <a:blipFill>
                <a:blip r:embed="rId15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39899" y="1165075"/>
                <a:ext cx="10422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899" y="1165075"/>
                <a:ext cx="1042208" cy="215444"/>
              </a:xfrm>
              <a:prstGeom prst="rect">
                <a:avLst/>
              </a:prstGeom>
              <a:blipFill>
                <a:blip r:embed="rId16"/>
                <a:stretch>
                  <a:fillRect l="-350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332946" y="1545475"/>
                <a:ext cx="30807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946" y="1545475"/>
                <a:ext cx="3080715" cy="215444"/>
              </a:xfrm>
              <a:prstGeom prst="rect">
                <a:avLst/>
              </a:prstGeom>
              <a:blipFill>
                <a:blip r:embed="rId17"/>
                <a:stretch>
                  <a:fillRect l="-138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04173" y="2486376"/>
                <a:ext cx="3804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73" y="2486376"/>
                <a:ext cx="380425" cy="215444"/>
              </a:xfrm>
              <a:prstGeom prst="rect">
                <a:avLst/>
              </a:prstGeom>
              <a:blipFill>
                <a:blip r:embed="rId18"/>
                <a:stretch>
                  <a:fillRect l="-161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4271" y="5345278"/>
                <a:ext cx="6050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71" y="5345278"/>
                <a:ext cx="605037" cy="215444"/>
              </a:xfrm>
              <a:prstGeom prst="rect">
                <a:avLst/>
              </a:prstGeom>
              <a:blipFill>
                <a:blip r:embed="rId19"/>
                <a:stretch>
                  <a:fillRect r="-2020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695806" y="465220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6" y="4652207"/>
                <a:ext cx="2859437" cy="229935"/>
              </a:xfrm>
              <a:prstGeom prst="rect">
                <a:avLst/>
              </a:prstGeom>
              <a:blipFill>
                <a:blip r:embed="rId2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95806" y="5157074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6" y="5157074"/>
                <a:ext cx="2859437" cy="229935"/>
              </a:xfrm>
              <a:prstGeom prst="rect">
                <a:avLst/>
              </a:prstGeom>
              <a:blipFill>
                <a:blip r:embed="rId21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695805" y="566837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5" y="5668377"/>
                <a:ext cx="2859437" cy="229935"/>
              </a:xfrm>
              <a:prstGeom prst="rect">
                <a:avLst/>
              </a:prstGeom>
              <a:blipFill>
                <a:blip r:embed="rId22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695804" y="619062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4" y="6190627"/>
                <a:ext cx="2859437" cy="229935"/>
              </a:xfrm>
              <a:prstGeom prst="rect">
                <a:avLst/>
              </a:prstGeom>
              <a:blipFill>
                <a:blip r:embed="rId23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/>
          <p:cNvCxnSpPr>
            <a:stCxn id="38" idx="0"/>
          </p:cNvCxnSpPr>
          <p:nvPr/>
        </p:nvCxnSpPr>
        <p:spPr bwMode="auto">
          <a:xfrm flipV="1">
            <a:off x="8275983" y="1781337"/>
            <a:ext cx="0" cy="19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/>
          <p:cNvCxnSpPr>
            <a:stCxn id="40" idx="0"/>
          </p:cNvCxnSpPr>
          <p:nvPr/>
        </p:nvCxnSpPr>
        <p:spPr bwMode="auto">
          <a:xfrm flipH="1" flipV="1">
            <a:off x="9426529" y="1781337"/>
            <a:ext cx="0" cy="1917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/>
          <p:cNvCxnSpPr>
            <a:stCxn id="41" idx="0"/>
          </p:cNvCxnSpPr>
          <p:nvPr/>
        </p:nvCxnSpPr>
        <p:spPr bwMode="auto">
          <a:xfrm flipH="1" flipV="1">
            <a:off x="10193387" y="1781337"/>
            <a:ext cx="0" cy="19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1753347" y="4654801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47" y="4654801"/>
                <a:ext cx="1298753" cy="229935"/>
              </a:xfrm>
              <a:prstGeom prst="rect">
                <a:avLst/>
              </a:prstGeom>
              <a:blipFill>
                <a:blip r:embed="rId24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53347" y="5161589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47" y="5161589"/>
                <a:ext cx="1298753" cy="229935"/>
              </a:xfrm>
              <a:prstGeom prst="rect">
                <a:avLst/>
              </a:prstGeom>
              <a:blipFill>
                <a:blip r:embed="rId2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1739422" y="5668377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22" y="5668377"/>
                <a:ext cx="1298753" cy="229935"/>
              </a:xfrm>
              <a:prstGeom prst="rect">
                <a:avLst/>
              </a:prstGeom>
              <a:blipFill>
                <a:blip r:embed="rId2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1739422" y="6175166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22" y="6175166"/>
                <a:ext cx="1298753" cy="229935"/>
              </a:xfrm>
              <a:prstGeom prst="rect">
                <a:avLst/>
              </a:prstGeom>
              <a:blipFill>
                <a:blip r:embed="rId27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1235445" y="3968024"/>
                <a:ext cx="6192529" cy="3223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445" y="3968024"/>
                <a:ext cx="6192529" cy="322396"/>
              </a:xfrm>
              <a:prstGeom prst="rect">
                <a:avLst/>
              </a:prstGeom>
              <a:blipFill>
                <a:blip r:embed="rId28"/>
                <a:stretch>
                  <a:fillRect l="-690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2794151" y="1924901"/>
                <a:ext cx="299075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151" y="1924901"/>
                <a:ext cx="2990755" cy="215444"/>
              </a:xfrm>
              <a:prstGeom prst="rect">
                <a:avLst/>
              </a:prstGeom>
              <a:blipFill>
                <a:blip r:embed="rId29"/>
                <a:stretch>
                  <a:fillRect l="-1018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1236816" y="2494764"/>
                <a:ext cx="295048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816" y="2494764"/>
                <a:ext cx="2950488" cy="215444"/>
              </a:xfrm>
              <a:prstGeom prst="rect">
                <a:avLst/>
              </a:prstGeom>
              <a:blipFill>
                <a:blip r:embed="rId30"/>
                <a:stretch>
                  <a:fillRect l="-144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2023779" y="3246002"/>
                <a:ext cx="29406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779" y="3246002"/>
                <a:ext cx="2940677" cy="215444"/>
              </a:xfrm>
              <a:prstGeom prst="rect">
                <a:avLst/>
              </a:prstGeom>
              <a:blipFill>
                <a:blip r:embed="rId31"/>
                <a:stretch>
                  <a:fillRect l="-207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21"/>
              <p:cNvSpPr/>
              <p:nvPr/>
            </p:nvSpPr>
            <p:spPr>
              <a:xfrm>
                <a:off x="2301528" y="3575637"/>
                <a:ext cx="31253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2" name="Rectangle 1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528" y="3575637"/>
                <a:ext cx="3125343" cy="307777"/>
              </a:xfrm>
              <a:prstGeom prst="rect">
                <a:avLst/>
              </a:prstGeom>
              <a:blipFill>
                <a:blip r:embed="rId3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/>
              <p:cNvSpPr/>
              <p:nvPr/>
            </p:nvSpPr>
            <p:spPr>
              <a:xfrm>
                <a:off x="1561363" y="2824035"/>
                <a:ext cx="31253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3" name="Rectangle 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363" y="2824035"/>
                <a:ext cx="3125343" cy="307777"/>
              </a:xfrm>
              <a:prstGeom prst="rect">
                <a:avLst/>
              </a:prstGeom>
              <a:blipFill>
                <a:blip r:embed="rId3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2041946" y="4872268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46" y="4872268"/>
                <a:ext cx="776499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2041946" y="5379056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46" y="5379056"/>
                <a:ext cx="776499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2043908" y="5885844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08" y="5885844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5768709" y="4882142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9" y="4882142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5768709" y="5388930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9" y="5388930"/>
                <a:ext cx="776499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5770671" y="5895718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671" y="5895718"/>
                <a:ext cx="776499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ight Bracket 132"/>
          <p:cNvSpPr/>
          <p:nvPr/>
        </p:nvSpPr>
        <p:spPr bwMode="auto">
          <a:xfrm>
            <a:off x="3034309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ight Bracket 133"/>
          <p:cNvSpPr/>
          <p:nvPr/>
        </p:nvSpPr>
        <p:spPr bwMode="auto">
          <a:xfrm flipH="1" flipV="1">
            <a:off x="1521681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Rectangle 134"/>
              <p:cNvSpPr/>
              <p:nvPr/>
            </p:nvSpPr>
            <p:spPr>
              <a:xfrm>
                <a:off x="7656863" y="5317290"/>
                <a:ext cx="1039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5" name="Rectangle 1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863" y="5317290"/>
                <a:ext cx="1039195" cy="307777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4017164" y="5317291"/>
                <a:ext cx="380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164" y="5317291"/>
                <a:ext cx="380028" cy="307777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ight Bracket 136"/>
          <p:cNvSpPr/>
          <p:nvPr/>
        </p:nvSpPr>
        <p:spPr bwMode="auto">
          <a:xfrm flipH="1" flipV="1">
            <a:off x="4439052" y="4653042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ight Bracket 137"/>
          <p:cNvSpPr/>
          <p:nvPr/>
        </p:nvSpPr>
        <p:spPr bwMode="auto">
          <a:xfrm>
            <a:off x="7570068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>
              <a:xfrm>
                <a:off x="3112589" y="5317291"/>
                <a:ext cx="1039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589" y="5317291"/>
                <a:ext cx="1039195" cy="307777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ounded Rectangle 140"/>
          <p:cNvSpPr/>
          <p:nvPr/>
        </p:nvSpPr>
        <p:spPr bwMode="auto">
          <a:xfrm>
            <a:off x="11151187" y="1578442"/>
            <a:ext cx="423512" cy="990162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>
                <a:solidFill>
                  <a:srgbClr val="008000"/>
                </a:solidFill>
                <a:latin typeface="Cambria Math" panose="02040503050406030204" pitchFamily="18" charset="0"/>
              </a:rPr>
              <a:t>?</a:t>
            </a:r>
            <a:endParaRPr lang="en-US" sz="2400" b="0">
              <a:solidFill>
                <a:srgbClr val="008000"/>
              </a:solidFill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9005173" y="4869171"/>
                <a:ext cx="246447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>
                    <a:solidFill>
                      <a:srgbClr val="C00000"/>
                    </a:solidFill>
                  </a:rPr>
                  <a:t>Case 1: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US" sz="1600">
                    <a:solidFill>
                      <a:srgbClr val="C00000"/>
                    </a:solidFill>
                  </a:rPr>
                  <a:t> constant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173" y="4869171"/>
                <a:ext cx="2464474" cy="338554"/>
              </a:xfrm>
              <a:prstGeom prst="rect">
                <a:avLst/>
              </a:prstGeom>
              <a:blipFill>
                <a:blip r:embed="rId40"/>
                <a:stretch>
                  <a:fillRect l="-123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 bwMode="auto">
          <a:xfrm>
            <a:off x="5840815" y="4786446"/>
            <a:ext cx="17218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>
            <a:off x="5840815" y="5294985"/>
            <a:ext cx="17218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5840815" y="5801927"/>
            <a:ext cx="17218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Connector 84"/>
          <p:cNvCxnSpPr/>
          <p:nvPr/>
        </p:nvCxnSpPr>
        <p:spPr bwMode="auto">
          <a:xfrm>
            <a:off x="5840815" y="6327858"/>
            <a:ext cx="172184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8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001735" y="1632169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735" y="1632169"/>
                <a:ext cx="386581" cy="307777"/>
              </a:xfrm>
              <a:prstGeom prst="rect">
                <a:avLst/>
              </a:prstGeom>
              <a:blipFill>
                <a:blip r:embed="rId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 bwMode="auto">
              <a:xfrm>
                <a:off x="8407155" y="1408966"/>
                <a:ext cx="887100" cy="1988910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nb-NO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sz="280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07155" y="1408966"/>
                <a:ext cx="887100" cy="1988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>
                <a:off x="7642744" y="1538148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744" y="1538148"/>
                <a:ext cx="503993" cy="4958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>
            <a:stCxn id="10" idx="3"/>
          </p:cNvCxnSpPr>
          <p:nvPr/>
        </p:nvCxnSpPr>
        <p:spPr bwMode="auto">
          <a:xfrm>
            <a:off x="8146737" y="1786057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Straight Connector 22"/>
          <p:cNvCxnSpPr>
            <a:stCxn id="4" idx="3"/>
            <a:endCxn id="10" idx="1"/>
          </p:cNvCxnSpPr>
          <p:nvPr/>
        </p:nvCxnSpPr>
        <p:spPr bwMode="auto">
          <a:xfrm flipV="1">
            <a:off x="7388316" y="1786057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6" name="Group 55"/>
          <p:cNvGrpSpPr/>
          <p:nvPr/>
        </p:nvGrpSpPr>
        <p:grpSpPr>
          <a:xfrm>
            <a:off x="10314728" y="1536137"/>
            <a:ext cx="605534" cy="492595"/>
            <a:chOff x="9311977" y="5363941"/>
            <a:chExt cx="605534" cy="492595"/>
          </a:xfrm>
        </p:grpSpPr>
        <p:sp>
          <p:nvSpPr>
            <p:cNvPr id="55" name="Rectangle 54"/>
            <p:cNvSpPr>
              <a:spLocks noChangeAspect="1"/>
            </p:cNvSpPr>
            <p:nvPr/>
          </p:nvSpPr>
          <p:spPr bwMode="auto">
            <a:xfrm>
              <a:off x="9311977" y="5363941"/>
              <a:ext cx="605534" cy="49259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rgbClr val="008000"/>
                </a:solidFill>
              </a:endParaRPr>
            </a:p>
          </p:txBody>
        </p: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73227" y="5440851"/>
              <a:ext cx="466749" cy="33658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7001735" y="2281875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735" y="2281875"/>
                <a:ext cx="386581" cy="307777"/>
              </a:xfrm>
              <a:prstGeom prst="rect">
                <a:avLst/>
              </a:prstGeom>
              <a:blipFill>
                <a:blip r:embed="rId6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>
                <a:spLocks noChangeAspect="1"/>
              </p:cNvSpPr>
              <p:nvPr/>
            </p:nvSpPr>
            <p:spPr bwMode="auto">
              <a:xfrm>
                <a:off x="7642744" y="2187854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2744" y="2187854"/>
                <a:ext cx="503993" cy="4958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1" name="Straight Connector 80"/>
          <p:cNvCxnSpPr>
            <a:stCxn id="80" idx="3"/>
          </p:cNvCxnSpPr>
          <p:nvPr/>
        </p:nvCxnSpPr>
        <p:spPr bwMode="auto">
          <a:xfrm>
            <a:off x="8146737" y="243576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>
            <a:stCxn id="79" idx="3"/>
            <a:endCxn id="80" idx="1"/>
          </p:cNvCxnSpPr>
          <p:nvPr/>
        </p:nvCxnSpPr>
        <p:spPr bwMode="auto">
          <a:xfrm flipV="1">
            <a:off x="7388316" y="2435763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/>
              <p:cNvSpPr>
                <a:spLocks noChangeAspect="1"/>
              </p:cNvSpPr>
              <p:nvPr/>
            </p:nvSpPr>
            <p:spPr bwMode="auto">
              <a:xfrm>
                <a:off x="9554673" y="1536137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54673" y="1536137"/>
                <a:ext cx="503993" cy="4958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Connector 87"/>
          <p:cNvCxnSpPr>
            <a:stCxn id="87" idx="3"/>
          </p:cNvCxnSpPr>
          <p:nvPr/>
        </p:nvCxnSpPr>
        <p:spPr bwMode="auto">
          <a:xfrm>
            <a:off x="10058666" y="178404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>
            <a:endCxn id="87" idx="1"/>
          </p:cNvCxnSpPr>
          <p:nvPr/>
        </p:nvCxnSpPr>
        <p:spPr bwMode="auto">
          <a:xfrm flipV="1">
            <a:off x="9300245" y="1784046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>
                <a:spLocks noChangeAspect="1"/>
              </p:cNvSpPr>
              <p:nvPr/>
            </p:nvSpPr>
            <p:spPr bwMode="auto">
              <a:xfrm>
                <a:off x="9554673" y="2187854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rgbClr val="008000"/>
                  </a:solidFill>
                </a:endParaRPr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54673" y="2187854"/>
                <a:ext cx="503993" cy="4958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Connector 90"/>
          <p:cNvCxnSpPr>
            <a:stCxn id="90" idx="3"/>
          </p:cNvCxnSpPr>
          <p:nvPr/>
        </p:nvCxnSpPr>
        <p:spPr bwMode="auto">
          <a:xfrm>
            <a:off x="10058666" y="2435763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>
            <a:endCxn id="90" idx="1"/>
          </p:cNvCxnSpPr>
          <p:nvPr/>
        </p:nvCxnSpPr>
        <p:spPr bwMode="auto">
          <a:xfrm flipV="1">
            <a:off x="9300245" y="2435763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9300245" y="3108414"/>
            <a:ext cx="1874445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0920262" y="178404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5" name="Group 94"/>
          <p:cNvGrpSpPr/>
          <p:nvPr/>
        </p:nvGrpSpPr>
        <p:grpSpPr>
          <a:xfrm>
            <a:off x="10314728" y="2191077"/>
            <a:ext cx="605534" cy="492595"/>
            <a:chOff x="9311977" y="5363941"/>
            <a:chExt cx="605534" cy="492595"/>
          </a:xfrm>
        </p:grpSpPr>
        <p:sp>
          <p:nvSpPr>
            <p:cNvPr id="96" name="Rectangle 95"/>
            <p:cNvSpPr>
              <a:spLocks noChangeAspect="1"/>
            </p:cNvSpPr>
            <p:nvPr/>
          </p:nvSpPr>
          <p:spPr bwMode="auto">
            <a:xfrm>
              <a:off x="9311977" y="5363941"/>
              <a:ext cx="605534" cy="49259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2400">
                <a:solidFill>
                  <a:srgbClr val="008000"/>
                </a:solidFill>
              </a:endParaRPr>
            </a:p>
          </p:txBody>
        </p:sp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373227" y="5440851"/>
              <a:ext cx="466749" cy="336580"/>
            </a:xfrm>
            <a:prstGeom prst="rect">
              <a:avLst/>
            </a:prstGeom>
          </p:spPr>
        </p:pic>
      </p:grpSp>
      <p:cxnSp>
        <p:nvCxnSpPr>
          <p:cNvPr id="98" name="Straight Connector 97"/>
          <p:cNvCxnSpPr/>
          <p:nvPr/>
        </p:nvCxnSpPr>
        <p:spPr bwMode="auto">
          <a:xfrm>
            <a:off x="10920262" y="2438986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332946" y="1165075"/>
                <a:ext cx="26888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946" y="1165075"/>
                <a:ext cx="2688813" cy="215444"/>
              </a:xfrm>
              <a:prstGeom prst="rect">
                <a:avLst/>
              </a:prstGeom>
              <a:blipFill>
                <a:blip r:embed="rId9"/>
                <a:stretch>
                  <a:fillRect l="-1587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004493" y="2932467"/>
                <a:ext cx="38658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20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200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493" y="2932467"/>
                <a:ext cx="386581" cy="307777"/>
              </a:xfrm>
              <a:prstGeom prst="rect">
                <a:avLst/>
              </a:prstGeom>
              <a:blipFill>
                <a:blip r:embed="rId10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>
                <a:spLocks noChangeAspect="1"/>
              </p:cNvSpPr>
              <p:nvPr/>
            </p:nvSpPr>
            <p:spPr bwMode="auto">
              <a:xfrm>
                <a:off x="7645502" y="2838446"/>
                <a:ext cx="503993" cy="495818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US" sz="200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45502" y="2838446"/>
                <a:ext cx="503993" cy="4958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>
            <a:stCxn id="35" idx="3"/>
          </p:cNvCxnSpPr>
          <p:nvPr/>
        </p:nvCxnSpPr>
        <p:spPr bwMode="auto">
          <a:xfrm>
            <a:off x="8149495" y="3086355"/>
            <a:ext cx="254428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Connector 36"/>
          <p:cNvCxnSpPr>
            <a:stCxn id="34" idx="3"/>
            <a:endCxn id="35" idx="1"/>
          </p:cNvCxnSpPr>
          <p:nvPr/>
        </p:nvCxnSpPr>
        <p:spPr bwMode="auto">
          <a:xfrm flipV="1">
            <a:off x="7391074" y="3086355"/>
            <a:ext cx="254428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033962" y="3691261"/>
                <a:ext cx="48404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962" y="3691261"/>
                <a:ext cx="484042" cy="276999"/>
              </a:xfrm>
              <a:prstGeom prst="rect">
                <a:avLst/>
              </a:prstGeom>
              <a:blipFill>
                <a:blip r:embed="rId12"/>
                <a:stretch>
                  <a:fillRect l="-1266" t="-2222" b="-3777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190082" y="3699257"/>
                <a:ext cx="489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0082" y="3699257"/>
                <a:ext cx="489365" cy="276999"/>
              </a:xfrm>
              <a:prstGeom prst="rect">
                <a:avLst/>
              </a:prstGeom>
              <a:blipFill>
                <a:blip r:embed="rId13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9965117" y="3691261"/>
                <a:ext cx="4893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117" y="3691261"/>
                <a:ext cx="489365" cy="276999"/>
              </a:xfrm>
              <a:prstGeom prst="rect">
                <a:avLst/>
              </a:prstGeom>
              <a:blipFill>
                <a:blip r:embed="rId14"/>
                <a:stretch>
                  <a:fillRect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06144" y="1160071"/>
                <a:ext cx="3762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44" y="1160071"/>
                <a:ext cx="376257" cy="215444"/>
              </a:xfrm>
              <a:prstGeom prst="rect">
                <a:avLst/>
              </a:prstGeom>
              <a:blipFill>
                <a:blip r:embed="rId15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239899" y="1165075"/>
                <a:ext cx="104220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899" y="1165075"/>
                <a:ext cx="1042208" cy="215444"/>
              </a:xfrm>
              <a:prstGeom prst="rect">
                <a:avLst/>
              </a:prstGeom>
              <a:blipFill>
                <a:blip r:embed="rId16"/>
                <a:stretch>
                  <a:fillRect l="-3509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332946" y="1545475"/>
                <a:ext cx="30807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946" y="1545475"/>
                <a:ext cx="3080715" cy="215444"/>
              </a:xfrm>
              <a:prstGeom prst="rect">
                <a:avLst/>
              </a:prstGeom>
              <a:blipFill>
                <a:blip r:embed="rId17"/>
                <a:stretch>
                  <a:fillRect l="-1386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04173" y="2486376"/>
                <a:ext cx="38042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73" y="2486376"/>
                <a:ext cx="380425" cy="215444"/>
              </a:xfrm>
              <a:prstGeom prst="rect">
                <a:avLst/>
              </a:prstGeom>
              <a:blipFill>
                <a:blip r:embed="rId18"/>
                <a:stretch>
                  <a:fillRect l="-1613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4271" y="5345278"/>
                <a:ext cx="60503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71" y="5345278"/>
                <a:ext cx="605037" cy="215444"/>
              </a:xfrm>
              <a:prstGeom prst="rect">
                <a:avLst/>
              </a:prstGeom>
              <a:blipFill>
                <a:blip r:embed="rId19"/>
                <a:stretch>
                  <a:fillRect r="-2020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695806" y="465220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6" y="4652207"/>
                <a:ext cx="2859437" cy="229935"/>
              </a:xfrm>
              <a:prstGeom prst="rect">
                <a:avLst/>
              </a:prstGeom>
              <a:blipFill>
                <a:blip r:embed="rId2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695806" y="5157074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6" y="5157074"/>
                <a:ext cx="2859437" cy="229935"/>
              </a:xfrm>
              <a:prstGeom prst="rect">
                <a:avLst/>
              </a:prstGeom>
              <a:blipFill>
                <a:blip r:embed="rId21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695805" y="566837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5" y="5668377"/>
                <a:ext cx="2859437" cy="229935"/>
              </a:xfrm>
              <a:prstGeom prst="rect">
                <a:avLst/>
              </a:prstGeom>
              <a:blipFill>
                <a:blip r:embed="rId22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695804" y="6190627"/>
                <a:ext cx="2859437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sup>
                      </m:sSup>
                      <m:d>
                        <m:dPr>
                          <m:ctrlPr>
                            <a:rPr lang="nb-NO" sz="140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804" y="6190627"/>
                <a:ext cx="2859437" cy="229935"/>
              </a:xfrm>
              <a:prstGeom prst="rect">
                <a:avLst/>
              </a:prstGeom>
              <a:blipFill>
                <a:blip r:embed="rId23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4" name="Straight Connector 83"/>
          <p:cNvCxnSpPr>
            <a:stCxn id="38" idx="0"/>
          </p:cNvCxnSpPr>
          <p:nvPr/>
        </p:nvCxnSpPr>
        <p:spPr bwMode="auto">
          <a:xfrm flipV="1">
            <a:off x="8275983" y="1781337"/>
            <a:ext cx="0" cy="19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9" name="Straight Connector 98"/>
          <p:cNvCxnSpPr>
            <a:stCxn id="40" idx="0"/>
          </p:cNvCxnSpPr>
          <p:nvPr/>
        </p:nvCxnSpPr>
        <p:spPr bwMode="auto">
          <a:xfrm flipH="1" flipV="1">
            <a:off x="9426529" y="1781337"/>
            <a:ext cx="0" cy="1917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/>
          <p:cNvCxnSpPr>
            <a:stCxn id="41" idx="0"/>
          </p:cNvCxnSpPr>
          <p:nvPr/>
        </p:nvCxnSpPr>
        <p:spPr bwMode="auto">
          <a:xfrm flipH="1" flipV="1">
            <a:off x="10193387" y="1781337"/>
            <a:ext cx="0" cy="19099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Box 108"/>
              <p:cNvSpPr txBox="1"/>
              <p:nvPr/>
            </p:nvSpPr>
            <p:spPr>
              <a:xfrm>
                <a:off x="1753347" y="4654801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9" name="TextBox 1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47" y="4654801"/>
                <a:ext cx="1298753" cy="229935"/>
              </a:xfrm>
              <a:prstGeom prst="rect">
                <a:avLst/>
              </a:prstGeom>
              <a:blipFill>
                <a:blip r:embed="rId24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Box 109"/>
              <p:cNvSpPr txBox="1"/>
              <p:nvPr/>
            </p:nvSpPr>
            <p:spPr>
              <a:xfrm>
                <a:off x="1753347" y="5161589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0" name="TextBox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47" y="5161589"/>
                <a:ext cx="1298753" cy="229935"/>
              </a:xfrm>
              <a:prstGeom prst="rect">
                <a:avLst/>
              </a:prstGeom>
              <a:blipFill>
                <a:blip r:embed="rId25"/>
                <a:stretch>
                  <a:fillRect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TextBox 110"/>
              <p:cNvSpPr txBox="1"/>
              <p:nvPr/>
            </p:nvSpPr>
            <p:spPr>
              <a:xfrm>
                <a:off x="1739422" y="5668377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TextBox 1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22" y="5668377"/>
                <a:ext cx="1298753" cy="229935"/>
              </a:xfrm>
              <a:prstGeom prst="rect">
                <a:avLst/>
              </a:prstGeom>
              <a:blipFill>
                <a:blip r:embed="rId2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TextBox 111"/>
              <p:cNvSpPr txBox="1"/>
              <p:nvPr/>
            </p:nvSpPr>
            <p:spPr>
              <a:xfrm>
                <a:off x="1739422" y="6175166"/>
                <a:ext cx="1298753" cy="2299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nb-NO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sup>
                      </m:sSup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2" name="TextBox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422" y="6175166"/>
                <a:ext cx="1298753" cy="229935"/>
              </a:xfrm>
              <a:prstGeom prst="rect">
                <a:avLst/>
              </a:prstGeom>
              <a:blipFill>
                <a:blip r:embed="rId27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/>
              <p:cNvSpPr txBox="1"/>
              <p:nvPr/>
            </p:nvSpPr>
            <p:spPr>
              <a:xfrm>
                <a:off x="1235445" y="3968024"/>
                <a:ext cx="6192529" cy="3223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00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nb-NO" sz="1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11</m:t>
                                  </m:r>
                                </m:e>
                              </m:d>
                            </m:sup>
                          </m:sSup>
                          <m:d>
                            <m:dPr>
                              <m:begChr m:val="|"/>
                              <m:endChr m:val="⟩"/>
                              <m:ctrlP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rgbClr val="008000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  <m:d>
                        <m:dPr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7" name="TextBox 1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445" y="3968024"/>
                <a:ext cx="6192529" cy="322396"/>
              </a:xfrm>
              <a:prstGeom prst="rect">
                <a:avLst/>
              </a:prstGeom>
              <a:blipFill>
                <a:blip r:embed="rId28"/>
                <a:stretch>
                  <a:fillRect l="-690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/>
              <p:cNvSpPr txBox="1"/>
              <p:nvPr/>
            </p:nvSpPr>
            <p:spPr>
              <a:xfrm>
                <a:off x="2794151" y="1924901"/>
                <a:ext cx="299075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9" name="TextBox 1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151" y="1924901"/>
                <a:ext cx="2990755" cy="215444"/>
              </a:xfrm>
              <a:prstGeom prst="rect">
                <a:avLst/>
              </a:prstGeom>
              <a:blipFill>
                <a:blip r:embed="rId29"/>
                <a:stretch>
                  <a:fillRect l="-1018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/>
              <p:cNvSpPr txBox="1"/>
              <p:nvPr/>
            </p:nvSpPr>
            <p:spPr>
              <a:xfrm>
                <a:off x="1236816" y="2494764"/>
                <a:ext cx="295048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0" name="TextBox 1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816" y="2494764"/>
                <a:ext cx="2950488" cy="215444"/>
              </a:xfrm>
              <a:prstGeom prst="rect">
                <a:avLst/>
              </a:prstGeom>
              <a:blipFill>
                <a:blip r:embed="rId30"/>
                <a:stretch>
                  <a:fillRect l="-144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/>
              <p:cNvSpPr txBox="1"/>
              <p:nvPr/>
            </p:nvSpPr>
            <p:spPr>
              <a:xfrm>
                <a:off x="2023779" y="3246002"/>
                <a:ext cx="29406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1" name="TextBox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3779" y="3246002"/>
                <a:ext cx="2940677" cy="215444"/>
              </a:xfrm>
              <a:prstGeom prst="rect">
                <a:avLst/>
              </a:prstGeom>
              <a:blipFill>
                <a:blip r:embed="rId31"/>
                <a:stretch>
                  <a:fillRect l="-207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Rectangle 121"/>
              <p:cNvSpPr/>
              <p:nvPr/>
            </p:nvSpPr>
            <p:spPr>
              <a:xfrm>
                <a:off x="2301528" y="3575637"/>
                <a:ext cx="31253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2" name="Rectangle 1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528" y="3575637"/>
                <a:ext cx="3125343" cy="307777"/>
              </a:xfrm>
              <a:prstGeom prst="rect">
                <a:avLst/>
              </a:prstGeom>
              <a:blipFill>
                <a:blip r:embed="rId3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/>
              <p:cNvSpPr/>
              <p:nvPr/>
            </p:nvSpPr>
            <p:spPr>
              <a:xfrm>
                <a:off x="1561363" y="2824035"/>
                <a:ext cx="312534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0⊕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01</m:t>
                              </m:r>
                            </m:e>
                          </m:d>
                        </m:e>
                      </m:d>
                      <m:r>
                        <a:rPr lang="nb-NO" sz="1400" b="0" i="1" smtClean="0">
                          <a:solidFill>
                            <a:srgbClr val="008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rgbClr val="008000"/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d>
                        <m:dPr>
                          <m:begChr m:val="|"/>
                          <m:endChr m:val="⟩"/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1⊕</m:t>
                          </m:r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3" name="Rectangle 1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1363" y="2824035"/>
                <a:ext cx="3125343" cy="307777"/>
              </a:xfrm>
              <a:prstGeom prst="rect">
                <a:avLst/>
              </a:prstGeom>
              <a:blipFill>
                <a:blip r:embed="rId3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/>
              <p:cNvSpPr txBox="1"/>
              <p:nvPr/>
            </p:nvSpPr>
            <p:spPr>
              <a:xfrm>
                <a:off x="2041946" y="4872268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4" name="TextBox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46" y="4872268"/>
                <a:ext cx="776499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/>
              <p:cNvSpPr txBox="1"/>
              <p:nvPr/>
            </p:nvSpPr>
            <p:spPr>
              <a:xfrm>
                <a:off x="2041946" y="5379056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5" name="TextBox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46" y="5379056"/>
                <a:ext cx="776499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/>
              <p:cNvSpPr txBox="1"/>
              <p:nvPr/>
            </p:nvSpPr>
            <p:spPr>
              <a:xfrm>
                <a:off x="2043908" y="5885844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6" name="TextBox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908" y="5885844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/>
              <p:cNvSpPr txBox="1"/>
              <p:nvPr/>
            </p:nvSpPr>
            <p:spPr>
              <a:xfrm>
                <a:off x="5768709" y="4882142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7" name="TextBox 1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9" y="4882142"/>
                <a:ext cx="776499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/>
              <p:cNvSpPr txBox="1"/>
              <p:nvPr/>
            </p:nvSpPr>
            <p:spPr>
              <a:xfrm>
                <a:off x="5768709" y="5388930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8" name="TextBox 1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709" y="5388930"/>
                <a:ext cx="776499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/>
              <p:cNvSpPr txBox="1"/>
              <p:nvPr/>
            </p:nvSpPr>
            <p:spPr>
              <a:xfrm>
                <a:off x="5770671" y="5895718"/>
                <a:ext cx="77649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29" name="TextBox 1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671" y="5895718"/>
                <a:ext cx="776499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" name="Right Bracket 132"/>
          <p:cNvSpPr/>
          <p:nvPr/>
        </p:nvSpPr>
        <p:spPr bwMode="auto">
          <a:xfrm>
            <a:off x="3034309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ight Bracket 133"/>
          <p:cNvSpPr/>
          <p:nvPr/>
        </p:nvSpPr>
        <p:spPr bwMode="auto">
          <a:xfrm flipH="1" flipV="1">
            <a:off x="1521681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Rectangle 134"/>
              <p:cNvSpPr/>
              <p:nvPr/>
            </p:nvSpPr>
            <p:spPr>
              <a:xfrm>
                <a:off x="7656863" y="5317290"/>
                <a:ext cx="1039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5" name="Rectangle 1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6863" y="5317290"/>
                <a:ext cx="1039195" cy="307777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4017164" y="5317291"/>
                <a:ext cx="3800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164" y="5317291"/>
                <a:ext cx="380028" cy="307777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7" name="Right Bracket 136"/>
          <p:cNvSpPr/>
          <p:nvPr/>
        </p:nvSpPr>
        <p:spPr bwMode="auto">
          <a:xfrm flipH="1" flipV="1">
            <a:off x="4439052" y="4653042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ight Bracket 137"/>
          <p:cNvSpPr/>
          <p:nvPr/>
        </p:nvSpPr>
        <p:spPr bwMode="auto">
          <a:xfrm>
            <a:off x="7570068" y="4643927"/>
            <a:ext cx="128656" cy="1805028"/>
          </a:xfrm>
          <a:prstGeom prst="rightBracket">
            <a:avLst>
              <a:gd name="adj" fmla="val 523614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/>
              <p:cNvSpPr/>
              <p:nvPr/>
            </p:nvSpPr>
            <p:spPr>
              <a:xfrm>
                <a:off x="3112589" y="5317291"/>
                <a:ext cx="10391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nb-NO" sz="14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/>
              </a:p>
            </p:txBody>
          </p:sp>
        </mc:Choice>
        <mc:Fallback xmlns="">
          <p:sp>
            <p:nvSpPr>
              <p:cNvPr id="139" name="Rectangle 1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2589" y="5317291"/>
                <a:ext cx="1039195" cy="307777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1" name="Rounded Rectangle 140"/>
          <p:cNvSpPr/>
          <p:nvPr/>
        </p:nvSpPr>
        <p:spPr bwMode="auto">
          <a:xfrm>
            <a:off x="11151187" y="1578442"/>
            <a:ext cx="423512" cy="990162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400">
                <a:solidFill>
                  <a:srgbClr val="008000"/>
                </a:solidFill>
                <a:latin typeface="Cambria Math" panose="02040503050406030204" pitchFamily="18" charset="0"/>
              </a:rPr>
              <a:t>?</a:t>
            </a:r>
            <a:endParaRPr lang="en-US" sz="2400" b="0">
              <a:solidFill>
                <a:srgbClr val="008000"/>
              </a:solidFill>
              <a:latin typeface="Cambria Math" panose="02040503050406030204" pitchFamily="18" charset="0"/>
            </a:endParaRPr>
          </a:p>
        </p:txBody>
      </p:sp>
      <p:sp>
        <p:nvSpPr>
          <p:cNvPr id="74" name="Rounded Rectangle 73"/>
          <p:cNvSpPr/>
          <p:nvPr/>
        </p:nvSpPr>
        <p:spPr bwMode="auto">
          <a:xfrm>
            <a:off x="6364390" y="4596498"/>
            <a:ext cx="576110" cy="1908525"/>
          </a:xfrm>
          <a:prstGeom prst="round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9005173" y="4869171"/>
                <a:ext cx="246447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b="0">
                    <a:solidFill>
                      <a:srgbClr val="C00000"/>
                    </a:solidFill>
                  </a:rPr>
                  <a:t>Case 2: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1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US" sz="1600">
                    <a:solidFill>
                      <a:srgbClr val="C00000"/>
                    </a:solidFill>
                  </a:rPr>
                  <a:t> balanced</a:t>
                </a: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173" y="4869171"/>
                <a:ext cx="2464474" cy="338554"/>
              </a:xfrm>
              <a:prstGeom prst="rect">
                <a:avLst/>
              </a:prstGeom>
              <a:blipFill>
                <a:blip r:embed="rId40"/>
                <a:stretch>
                  <a:fillRect l="-1235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7" name="Straight Connector 76"/>
          <p:cNvCxnSpPr/>
          <p:nvPr/>
        </p:nvCxnSpPr>
        <p:spPr bwMode="auto">
          <a:xfrm>
            <a:off x="5447928" y="4776286"/>
            <a:ext cx="37472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>
            <a:off x="5447928" y="5284825"/>
            <a:ext cx="37472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5447928" y="5791767"/>
            <a:ext cx="37472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Straight Connector 84"/>
          <p:cNvCxnSpPr/>
          <p:nvPr/>
        </p:nvCxnSpPr>
        <p:spPr bwMode="auto">
          <a:xfrm>
            <a:off x="5447928" y="6317698"/>
            <a:ext cx="374723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101" name="Group 100"/>
          <p:cNvGrpSpPr>
            <a:grpSpLocks noChangeAspect="1"/>
          </p:cNvGrpSpPr>
          <p:nvPr/>
        </p:nvGrpSpPr>
        <p:grpSpPr>
          <a:xfrm>
            <a:off x="9550996" y="5273905"/>
            <a:ext cx="1124499" cy="1255360"/>
            <a:chOff x="7824192" y="2115133"/>
            <a:chExt cx="1656184" cy="18489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/>
                <p:cNvSpPr/>
                <p:nvPr/>
              </p:nvSpPr>
              <p:spPr bwMode="auto">
                <a:xfrm>
                  <a:off x="7824192" y="2115133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oMath>
                    </m:oMathPara>
                  </a14:m>
                  <a:endParaRPr lang="en-US" sz="1400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2" name="Rectangle 10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115133"/>
                  <a:ext cx="792088" cy="360040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/>
                <p:cNvSpPr/>
                <p:nvPr/>
              </p:nvSpPr>
              <p:spPr bwMode="auto">
                <a:xfrm>
                  <a:off x="8616280" y="2115133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nb-NO" sz="1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oMath>
                    </m:oMathPara>
                  </a14:m>
                  <a:endParaRPr lang="en-US" sz="1400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3" name="Rectangle 10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115133"/>
                  <a:ext cx="864096" cy="360040"/>
                </a:xfrm>
                <a:prstGeom prst="rect">
                  <a:avLst/>
                </a:prstGeom>
                <a:blipFill>
                  <a:blip r:embed="rId42"/>
                  <a:stretch>
                    <a:fillRect b="-250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/>
                <p:cNvSpPr/>
                <p:nvPr/>
              </p:nvSpPr>
              <p:spPr bwMode="auto">
                <a:xfrm>
                  <a:off x="7824192" y="2476401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00</m:t>
                        </m:r>
                      </m:oMath>
                    </m:oMathPara>
                  </a14:m>
                  <a:endParaRPr lang="en-US" sz="14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4" name="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476401"/>
                  <a:ext cx="792088" cy="360040"/>
                </a:xfrm>
                <a:prstGeom prst="rect">
                  <a:avLst/>
                </a:prstGeom>
                <a:blipFill>
                  <a:blip r:embed="rId43"/>
                  <a:stretch>
                    <a:fillRect b="-2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 bwMode="auto">
                <a:xfrm>
                  <a:off x="8616280" y="2476545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4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476545"/>
                  <a:ext cx="864096" cy="360040"/>
                </a:xfrm>
                <a:prstGeom prst="rect">
                  <a:avLst/>
                </a:prstGeom>
                <a:blipFill>
                  <a:blip r:embed="rId44"/>
                  <a:stretch>
                    <a:fillRect b="-2500"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/>
                <p:cNvSpPr/>
                <p:nvPr/>
              </p:nvSpPr>
              <p:spPr bwMode="auto">
                <a:xfrm>
                  <a:off x="7824192" y="2836297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01</m:t>
                        </m:r>
                      </m:oMath>
                    </m:oMathPara>
                  </a14:m>
                  <a:endParaRPr lang="en-US" sz="14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6" name="Rectangle 10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2836297"/>
                  <a:ext cx="792088" cy="360040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/>
                <p:cNvSpPr/>
                <p:nvPr/>
              </p:nvSpPr>
              <p:spPr bwMode="auto">
                <a:xfrm>
                  <a:off x="8616280" y="2836441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14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7" name="Rectangle 10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2836441"/>
                  <a:ext cx="864096" cy="360040"/>
                </a:xfrm>
                <a:prstGeom prst="rect">
                  <a:avLst/>
                </a:prstGeom>
                <a:blipFill>
                  <a:blip r:embed="rId46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/>
                <p:cNvSpPr/>
                <p:nvPr/>
              </p:nvSpPr>
              <p:spPr bwMode="auto">
                <a:xfrm>
                  <a:off x="7824192" y="3196049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oMath>
                    </m:oMathPara>
                  </a14:m>
                  <a:endParaRPr lang="en-US" sz="14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08" name="Rectangle 1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3196049"/>
                  <a:ext cx="792088" cy="360040"/>
                </a:xfrm>
                <a:prstGeom prst="rect">
                  <a:avLst/>
                </a:prstGeom>
                <a:blipFill>
                  <a:blip r:embed="rId47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/>
                <p:cNvSpPr/>
                <p:nvPr/>
              </p:nvSpPr>
              <p:spPr bwMode="auto">
                <a:xfrm>
                  <a:off x="8616280" y="3196193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400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3" name="Rectangle 1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3196193"/>
                  <a:ext cx="864096" cy="360040"/>
                </a:xfrm>
                <a:prstGeom prst="rect">
                  <a:avLst/>
                </a:prstGeom>
                <a:blipFill>
                  <a:blip r:embed="rId48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/>
                <p:cNvSpPr/>
                <p:nvPr/>
              </p:nvSpPr>
              <p:spPr bwMode="auto">
                <a:xfrm>
                  <a:off x="7824192" y="3555801"/>
                  <a:ext cx="792088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0" smtClean="0">
                            <a:latin typeface="Cambria Math" panose="02040503050406030204" pitchFamily="18" charset="0"/>
                          </a:rPr>
                          <m:t>11</m:t>
                        </m:r>
                      </m:oMath>
                    </m:oMathPara>
                  </a14:m>
                  <a:endParaRPr lang="en-US" sz="14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4" name="Rectangle 1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24192" y="3555801"/>
                  <a:ext cx="792088" cy="360040"/>
                </a:xfrm>
                <a:prstGeom prst="rect">
                  <a:avLst/>
                </a:prstGeom>
                <a:blipFill>
                  <a:blip r:embed="rId49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/>
                <p:cNvSpPr/>
                <p:nvPr/>
              </p:nvSpPr>
              <p:spPr bwMode="auto">
                <a:xfrm>
                  <a:off x="8616280" y="3555945"/>
                  <a:ext cx="864096" cy="360040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400" b="1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15" name="Rectangle 1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616280" y="3555945"/>
                  <a:ext cx="864096" cy="360040"/>
                </a:xfrm>
                <a:prstGeom prst="rect">
                  <a:avLst/>
                </a:prstGeom>
                <a:blipFill>
                  <a:blip r:embed="rId48"/>
                  <a:stretch>
                    <a:fillRect/>
                  </a:stretch>
                </a:blipFill>
                <a:ln w="190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6" name="Straight Connector 115"/>
            <p:cNvCxnSpPr/>
            <p:nvPr/>
          </p:nvCxnSpPr>
          <p:spPr bwMode="auto">
            <a:xfrm>
              <a:off x="7824192" y="2475173"/>
              <a:ext cx="165618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8" name="Straight Connector 117"/>
            <p:cNvCxnSpPr/>
            <p:nvPr/>
          </p:nvCxnSpPr>
          <p:spPr bwMode="auto">
            <a:xfrm flipV="1">
              <a:off x="8616280" y="2165066"/>
              <a:ext cx="0" cy="179898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8882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ontent Placeholder 47"/>
              <p:cNvSpPr>
                <a:spLocks noGrp="1"/>
              </p:cNvSpPr>
              <p:nvPr>
                <p:ph sz="half" idx="1"/>
              </p:nvPr>
            </p:nvSpPr>
            <p:spPr>
              <a:xfrm>
                <a:off x="623391" y="1080848"/>
                <a:ext cx="7295777" cy="4724400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 marL="0" indent="0"/>
                <a:br>
                  <a:rPr lang="nb-NO"/>
                </a:b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/>
                  <a:t>Deutsch–Jozsa’ algorithm distinguishes constant and balanced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</m:oMath>
                </a14:m>
                <a:r>
                  <a:rPr lang="en-US"/>
                  <a:t> with </a:t>
                </a:r>
                <a:r>
                  <a:rPr lang="en-US" b="1"/>
                  <a:t>one </a:t>
                </a:r>
                <a:r>
                  <a:rPr lang="en-US"/>
                  <a:t>call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/>
                  <a:t>Easily generalized to functions of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/>
                  <a:t> bits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/>
                  <a:t>Classical algorithm must make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m:rPr>
                        <m:lit/>
                      </m:rP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2+1</m:t>
                    </m:r>
                  </m:oMath>
                </a14:m>
                <a:r>
                  <a:rPr lang="en-US"/>
                  <a:t> calls to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/>
                  <a:t> in the worst-case</a:t>
                </a:r>
              </a:p>
            </p:txBody>
          </p:sp>
        </mc:Choice>
        <mc:Fallback xmlns="">
          <p:sp>
            <p:nvSpPr>
              <p:cNvPr id="48" name="Content Placeholder 4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23391" y="1080848"/>
                <a:ext cx="7295777" cy="4724400"/>
              </a:xfrm>
              <a:blipFill>
                <a:blip r:embed="rId2"/>
                <a:stretch>
                  <a:fillRect l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nb-NO"/>
              <a:t>The Deutsch–Jozsa’s algorithm</a:t>
            </a:r>
            <a:endParaRPr lang="en-US"/>
          </a:p>
        </p:txBody>
      </p: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8023018" y="1881606"/>
            <a:ext cx="3361345" cy="3413636"/>
            <a:chOff x="764176" y="1268760"/>
            <a:chExt cx="4180523" cy="42455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767408" y="1491963"/>
                  <a:ext cx="385814" cy="306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⟩"/>
                            <m:ctrlPr>
                              <a:rPr lang="nb-NO" sz="16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08" y="1491963"/>
                  <a:ext cx="385814" cy="306226"/>
                </a:xfrm>
                <a:prstGeom prst="rect">
                  <a:avLst/>
                </a:prstGeom>
                <a:blipFill>
                  <a:blip r:embed="rId3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>
                  <a:spLocks noChangeAspect="1"/>
                </p:cNvSpPr>
                <p:nvPr/>
              </p:nvSpPr>
              <p:spPr bwMode="auto">
                <a:xfrm>
                  <a:off x="1408417" y="1397942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08417" y="1397942"/>
                  <a:ext cx="503993" cy="49581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" name="Straight Connector 6"/>
            <p:cNvCxnSpPr/>
            <p:nvPr/>
          </p:nvCxnSpPr>
          <p:spPr bwMode="auto">
            <a:xfrm>
              <a:off x="1926115" y="1645851"/>
              <a:ext cx="25442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1139898" y="1645077"/>
              <a:ext cx="255195" cy="775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" name="Group 8"/>
            <p:cNvGrpSpPr/>
            <p:nvPr/>
          </p:nvGrpSpPr>
          <p:grpSpPr>
            <a:xfrm>
              <a:off x="4080401" y="1395931"/>
              <a:ext cx="605534" cy="492595"/>
              <a:chOff x="9311977" y="5363941"/>
              <a:chExt cx="605534" cy="492595"/>
            </a:xfrm>
          </p:grpSpPr>
          <p:sp>
            <p:nvSpPr>
              <p:cNvPr id="10" name="Rectangle 9"/>
              <p:cNvSpPr>
                <a:spLocks noChangeAspect="1"/>
              </p:cNvSpPr>
              <p:nvPr/>
            </p:nvSpPr>
            <p:spPr bwMode="auto">
              <a:xfrm>
                <a:off x="9311977" y="5363941"/>
                <a:ext cx="605534" cy="49259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>
                  <a:solidFill>
                    <a:srgbClr val="008000"/>
                  </a:solidFill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9373227" y="5440851"/>
                <a:ext cx="466749" cy="336580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67408" y="2141670"/>
                  <a:ext cx="385814" cy="306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⟩"/>
                            <m:ctrlPr>
                              <a:rPr lang="nb-NO" sz="16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408" y="2141670"/>
                  <a:ext cx="385814" cy="306226"/>
                </a:xfrm>
                <a:prstGeom prst="rect">
                  <a:avLst/>
                </a:prstGeom>
                <a:blipFill>
                  <a:blip r:embed="rId6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>
                  <a:spLocks noChangeAspect="1"/>
                </p:cNvSpPr>
                <p:nvPr/>
              </p:nvSpPr>
              <p:spPr bwMode="auto">
                <a:xfrm>
                  <a:off x="1408417" y="2047648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08417" y="2047648"/>
                  <a:ext cx="503993" cy="49581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Connector 13"/>
            <p:cNvCxnSpPr/>
            <p:nvPr/>
          </p:nvCxnSpPr>
          <p:spPr bwMode="auto">
            <a:xfrm>
              <a:off x="1919797" y="2295557"/>
              <a:ext cx="25442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1139898" y="2294783"/>
              <a:ext cx="255195" cy="7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/>
                <p:cNvSpPr>
                  <a:spLocks noChangeAspect="1"/>
                </p:cNvSpPr>
                <p:nvPr/>
              </p:nvSpPr>
              <p:spPr bwMode="auto">
                <a:xfrm>
                  <a:off x="3320346" y="1395931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Rectangle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0346" y="1395931"/>
                  <a:ext cx="503993" cy="49581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/>
            <p:cNvCxnSpPr>
              <a:stCxn id="16" idx="3"/>
            </p:cNvCxnSpPr>
            <p:nvPr/>
          </p:nvCxnSpPr>
          <p:spPr bwMode="auto">
            <a:xfrm>
              <a:off x="3824339" y="1643840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Connector 17"/>
            <p:cNvCxnSpPr/>
            <p:nvPr/>
          </p:nvCxnSpPr>
          <p:spPr bwMode="auto">
            <a:xfrm flipV="1">
              <a:off x="3065081" y="1643840"/>
              <a:ext cx="254429" cy="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/>
                <p:cNvSpPr>
                  <a:spLocks noChangeAspect="1"/>
                </p:cNvSpPr>
                <p:nvPr/>
              </p:nvSpPr>
              <p:spPr bwMode="auto">
                <a:xfrm>
                  <a:off x="3320346" y="2047648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Rectangle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0346" y="2047648"/>
                  <a:ext cx="503993" cy="49581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Connector 19"/>
            <p:cNvCxnSpPr>
              <a:stCxn id="19" idx="3"/>
            </p:cNvCxnSpPr>
            <p:nvPr/>
          </p:nvCxnSpPr>
          <p:spPr bwMode="auto">
            <a:xfrm>
              <a:off x="3824339" y="2295557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3065918" y="2295557"/>
              <a:ext cx="254429" cy="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3059928" y="5085184"/>
              <a:ext cx="1874445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4685935" y="1643840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24" name="Group 23"/>
            <p:cNvGrpSpPr/>
            <p:nvPr/>
          </p:nvGrpSpPr>
          <p:grpSpPr>
            <a:xfrm>
              <a:off x="4080401" y="2050871"/>
              <a:ext cx="605534" cy="492595"/>
              <a:chOff x="9311977" y="5363941"/>
              <a:chExt cx="605534" cy="492595"/>
            </a:xfrm>
          </p:grpSpPr>
          <p:sp>
            <p:nvSpPr>
              <p:cNvPr id="25" name="Rectangle 24"/>
              <p:cNvSpPr>
                <a:spLocks noChangeAspect="1"/>
              </p:cNvSpPr>
              <p:nvPr/>
            </p:nvSpPr>
            <p:spPr bwMode="auto">
              <a:xfrm>
                <a:off x="9311977" y="5363941"/>
                <a:ext cx="605534" cy="49259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>
                  <a:solidFill>
                    <a:srgbClr val="008000"/>
                  </a:solidFill>
                </a:endParaRPr>
              </a:p>
            </p:txBody>
          </p:sp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9373227" y="5440851"/>
                <a:ext cx="466749" cy="336580"/>
              </a:xfrm>
              <a:prstGeom prst="rect">
                <a:avLst/>
              </a:prstGeom>
            </p:spPr>
          </p:pic>
        </p:grpSp>
        <p:cxnSp>
          <p:nvCxnSpPr>
            <p:cNvPr id="27" name="Straight Connector 26"/>
            <p:cNvCxnSpPr/>
            <p:nvPr/>
          </p:nvCxnSpPr>
          <p:spPr bwMode="auto">
            <a:xfrm>
              <a:off x="4685935" y="2298780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764176" y="4909238"/>
                  <a:ext cx="385814" cy="306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⟩"/>
                            <m:ctrlPr>
                              <a:rPr lang="nb-NO" sz="16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accent5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oMath>
                    </m:oMathPara>
                  </a14:m>
                  <a:endParaRPr lang="en-US" sz="160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4176" y="4909238"/>
                  <a:ext cx="385814" cy="306226"/>
                </a:xfrm>
                <a:prstGeom prst="rect">
                  <a:avLst/>
                </a:prstGeom>
                <a:blipFill>
                  <a:blip r:embed="rId9"/>
                  <a:stretch>
                    <a:fillRect b="-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>
                  <a:spLocks noChangeAspect="1"/>
                </p:cNvSpPr>
                <p:nvPr/>
              </p:nvSpPr>
              <p:spPr bwMode="auto">
                <a:xfrm>
                  <a:off x="1405185" y="4815216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chemeClr val="accent5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05185" y="4815216"/>
                  <a:ext cx="503993" cy="49581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9050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Straight Connector 29"/>
            <p:cNvCxnSpPr>
              <a:stCxn id="29" idx="3"/>
            </p:cNvCxnSpPr>
            <p:nvPr/>
          </p:nvCxnSpPr>
          <p:spPr bwMode="auto">
            <a:xfrm>
              <a:off x="1909178" y="5063125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1139897" y="5062351"/>
              <a:ext cx="255196" cy="77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>
                <a:xfrm>
                  <a:off x="770858" y="4230371"/>
                  <a:ext cx="385814" cy="30622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⟩"/>
                            <m:ctrlPr>
                              <a:rPr lang="nb-NO" sz="16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rgbClr val="008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858" y="4230371"/>
                  <a:ext cx="385814" cy="306226"/>
                </a:xfrm>
                <a:prstGeom prst="rect">
                  <a:avLst/>
                </a:prstGeom>
                <a:blipFill>
                  <a:blip r:embed="rId11"/>
                  <a:stretch>
                    <a:fillRect b="-731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>
                  <a:spLocks noChangeAspect="1"/>
                </p:cNvSpPr>
                <p:nvPr/>
              </p:nvSpPr>
              <p:spPr bwMode="auto">
                <a:xfrm>
                  <a:off x="1412753" y="4135576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412753" y="4135576"/>
                  <a:ext cx="503993" cy="49581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Connector 34"/>
            <p:cNvCxnSpPr/>
            <p:nvPr/>
          </p:nvCxnSpPr>
          <p:spPr bwMode="auto">
            <a:xfrm>
              <a:off x="1932433" y="4383485"/>
              <a:ext cx="254429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1139011" y="4383485"/>
              <a:ext cx="256081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>
                  <a:spLocks noChangeAspect="1"/>
                </p:cNvSpPr>
                <p:nvPr/>
              </p:nvSpPr>
              <p:spPr bwMode="auto">
                <a:xfrm>
                  <a:off x="3324682" y="4135576"/>
                  <a:ext cx="503993" cy="49581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600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160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4682" y="4135576"/>
                  <a:ext cx="503993" cy="49581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19050" cap="flat" cmpd="sng" algn="ctr">
                  <a:solidFill>
                    <a:srgbClr val="008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" name="Straight Connector 37"/>
            <p:cNvCxnSpPr>
              <a:stCxn id="37" idx="3"/>
            </p:cNvCxnSpPr>
            <p:nvPr/>
          </p:nvCxnSpPr>
          <p:spPr bwMode="auto">
            <a:xfrm>
              <a:off x="3828675" y="4383485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Straight Connector 38"/>
            <p:cNvCxnSpPr/>
            <p:nvPr/>
          </p:nvCxnSpPr>
          <p:spPr bwMode="auto">
            <a:xfrm flipV="1">
              <a:off x="3071399" y="4383485"/>
              <a:ext cx="254429" cy="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0" name="Group 39"/>
            <p:cNvGrpSpPr/>
            <p:nvPr/>
          </p:nvGrpSpPr>
          <p:grpSpPr>
            <a:xfrm>
              <a:off x="4084737" y="4138799"/>
              <a:ext cx="605534" cy="492595"/>
              <a:chOff x="9311977" y="5363941"/>
              <a:chExt cx="605534" cy="492595"/>
            </a:xfrm>
          </p:grpSpPr>
          <p:sp>
            <p:nvSpPr>
              <p:cNvPr id="41" name="Rectangle 40"/>
              <p:cNvSpPr>
                <a:spLocks noChangeAspect="1"/>
              </p:cNvSpPr>
              <p:nvPr/>
            </p:nvSpPr>
            <p:spPr bwMode="auto">
              <a:xfrm>
                <a:off x="9311977" y="5363941"/>
                <a:ext cx="605534" cy="492595"/>
              </a:xfrm>
              <a:prstGeom prst="rect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008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>
                  <a:solidFill>
                    <a:srgbClr val="008000"/>
                  </a:solidFill>
                </a:endParaRPr>
              </a:p>
            </p:txBody>
          </p:sp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9373227" y="5440851"/>
                <a:ext cx="466749" cy="336580"/>
              </a:xfrm>
              <a:prstGeom prst="rect">
                <a:avLst/>
              </a:prstGeom>
            </p:spPr>
          </p:pic>
        </p:grpSp>
        <p:cxnSp>
          <p:nvCxnSpPr>
            <p:cNvPr id="43" name="Straight Connector 42"/>
            <p:cNvCxnSpPr/>
            <p:nvPr/>
          </p:nvCxnSpPr>
          <p:spPr bwMode="auto">
            <a:xfrm>
              <a:off x="4690271" y="4386708"/>
              <a:ext cx="25442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1581840" y="3185632"/>
                  <a:ext cx="169461" cy="3445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nb-NO" b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1840" y="3185632"/>
                  <a:ext cx="169461" cy="344505"/>
                </a:xfrm>
                <a:prstGeom prst="rect">
                  <a:avLst/>
                </a:prstGeom>
                <a:blipFill>
                  <a:blip r:embed="rId13"/>
                  <a:stretch>
                    <a:fillRect l="-36364" r="-36364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3897628" y="3185632"/>
                  <a:ext cx="169461" cy="34450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008000"/>
                            </a:solidFill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nb-NO" b="0">
                    <a:solidFill>
                      <a:srgbClr val="00800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7628" y="3185632"/>
                  <a:ext cx="169461" cy="344505"/>
                </a:xfrm>
                <a:prstGeom prst="rect">
                  <a:avLst/>
                </a:prstGeom>
                <a:blipFill>
                  <a:blip r:embed="rId13"/>
                  <a:stretch>
                    <a:fillRect l="-34783" r="-30435" b="-652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 bwMode="auto">
                <a:xfrm>
                  <a:off x="2172828" y="1268760"/>
                  <a:ext cx="887100" cy="4245558"/>
                </a:xfrm>
                <a:prstGeom prst="rect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m:oMathPara>
                  </a14:m>
                  <a:endParaRPr lang="en-US" sz="200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72828" y="1268760"/>
                  <a:ext cx="887100" cy="424555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58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RSA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715513" y="1312032"/>
            <a:ext cx="87609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0190956663358644921451338067358693945087328639966609426712071893911827476410974509620761251358547092307268447894950699824660493888704021184238448502475615150566067003118582420518662612466035933310806051523543514477240831745079737294670568484059288893966801597191467365490104012805613275753498397059</a:t>
            </a:r>
          </a:p>
        </p:txBody>
      </p:sp>
      <p:sp>
        <p:nvSpPr>
          <p:cNvPr id="8" name="Rectangle 7"/>
          <p:cNvSpPr/>
          <p:nvPr/>
        </p:nvSpPr>
        <p:spPr>
          <a:xfrm>
            <a:off x="1715513" y="2874572"/>
            <a:ext cx="87609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8853645078979254234133344356915780314450152237790475254971211202899567564628723240916615573358213902230337405496199685239903992607947536237079716675815466290317162811657581034814406775849107016774773168949714398993819778303475271486314699148181879021990068222123586785681252329066697381699508973664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87985" y="4437112"/>
            <a:ext cx="878850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>
                <a:solidFill>
                  <a:srgbClr val="008000"/>
                </a:solidFill>
                <a:latin typeface="Tahoma" panose="020B0604030504040204" pitchFamily="34" charset="0"/>
              </a:rPr>
              <a:t>3165204318749848296253197788486522465067406603239583600353846010912505853471662991100934142965888289517868119938792086370560521650942505970420947419947056016482805317748131715704380099922525021565551819606619542844783753823955960975089871656949259727350778876413734816870435117749450724048882900685534692391108922744941745280304064669188414143617646922562457739785801942923185430415887679483914409676112016570725407830616889997671365315215178362633449509983682908058216923171875828473795565146663964326523003062519381955731066401455212694805697909202949302783714192288361111114423664379078559589388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7968" y="2326650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7968" y="3902063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0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1484784"/>
            <a:ext cx="5975517" cy="4511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2164808"/>
            <a:ext cx="1454727" cy="149629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Shor's algorithm</a:t>
            </a:r>
          </a:p>
        </p:txBody>
      </p:sp>
      <p:sp>
        <p:nvSpPr>
          <p:cNvPr id="7" name="TextBox 6"/>
          <p:cNvSpPr txBox="1"/>
          <p:nvPr/>
        </p:nvSpPr>
        <p:spPr>
          <a:xfrm rot="1316328">
            <a:off x="7875074" y="1776902"/>
            <a:ext cx="878609" cy="44267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  <a:latin typeface="Franklin Gothic Book" panose="020B0503020102020204" pitchFamily="34" charset="0"/>
              </a:rPr>
              <a:t>1994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48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First: something completely different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31704" y="1764432"/>
                <a:ext cx="4414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2, 4, 8, 16, 32, 64, 128, 256, 512, 1024, … 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1764432"/>
                <a:ext cx="4414350" cy="307777"/>
              </a:xfrm>
              <a:prstGeom prst="rect">
                <a:avLst/>
              </a:prstGeom>
              <a:blipFill>
                <a:blip r:embed="rId2"/>
                <a:stretch>
                  <a:fillRect l="-207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31704" y="2884569"/>
                <a:ext cx="3308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2, 4, 8, 1,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2, 4, 8, 1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2, 4, 8, 1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2…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2884569"/>
                <a:ext cx="3308342" cy="307777"/>
              </a:xfrm>
              <a:prstGeom prst="rect">
                <a:avLst/>
              </a:prstGeom>
              <a:blipFill>
                <a:blip r:embed="rId3"/>
                <a:stretch>
                  <a:fillRect l="-276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72262" y="2884568"/>
                <a:ext cx="8907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func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2" y="2884568"/>
                <a:ext cx="890757" cy="307777"/>
              </a:xfrm>
              <a:prstGeom prst="rect">
                <a:avLst/>
              </a:prstGeom>
              <a:blipFill>
                <a:blip r:embed="rId4"/>
                <a:stretch>
                  <a:fillRect l="-10274" r="-137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31704" y="3863540"/>
                <a:ext cx="38790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2, 4, 8, 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11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 8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16, 11, 1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863540"/>
                <a:ext cx="3879011" cy="307777"/>
              </a:xfrm>
              <a:prstGeom prst="rect">
                <a:avLst/>
              </a:prstGeom>
              <a:blipFill>
                <a:blip r:embed="rId5"/>
                <a:stretch>
                  <a:fillRect l="-23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470695" y="3863540"/>
                <a:ext cx="8907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</m:func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695" y="3863540"/>
                <a:ext cx="890757" cy="307777"/>
              </a:xfrm>
              <a:prstGeom prst="rect">
                <a:avLst/>
              </a:prstGeom>
              <a:blipFill>
                <a:blip r:embed="rId6"/>
                <a:stretch>
                  <a:fillRect l="-10274" r="-68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951984" y="4961227"/>
            <a:ext cx="403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sequences are periodic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 flipV="1">
            <a:off x="5318434" y="4325329"/>
            <a:ext cx="633550" cy="5602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5539228" y="3290445"/>
            <a:ext cx="556772" cy="15067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1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695400" y="5241900"/>
            <a:ext cx="10352630" cy="1355452"/>
          </a:xfrm>
          <a:prstGeom prst="rect">
            <a:avLst/>
          </a:prstGeom>
          <a:solidFill>
            <a:srgbClr val="EFEFF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Factoring to order-finding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89159" y="1617901"/>
                <a:ext cx="27250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b-NO" sz="200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 …,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… </m:t>
                    </m:r>
                  </m:oMath>
                </a14:m>
                <a:endParaRPr lang="en-US" sz="200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159" y="1617901"/>
                <a:ext cx="2725041" cy="307777"/>
              </a:xfrm>
              <a:prstGeom prst="rect">
                <a:avLst/>
              </a:prstGeom>
              <a:blipFill>
                <a:blip r:embed="rId3"/>
                <a:stretch>
                  <a:fillRect l="-2461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/>
              <p:cNvSpPr/>
              <p:nvPr/>
            </p:nvSpPr>
            <p:spPr bwMode="auto">
              <a:xfrm>
                <a:off x="5936329" y="3163543"/>
                <a:ext cx="3855598" cy="807719"/>
              </a:xfrm>
              <a:prstGeom prst="roundRect">
                <a:avLst/>
              </a:prstGeom>
              <a:solidFill>
                <a:srgbClr val="EFFBEF"/>
              </a:solidFill>
              <a:ln w="28575" cap="flat" cmpd="sng" algn="ctr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sz="1600" b="1"/>
                  <a:t>Euler’s theorem: </a:t>
                </a:r>
                <a:r>
                  <a:rPr lang="nb-NO" sz="1600"/>
                  <a:t>for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sz="1200"/>
              </a:p>
              <a:p>
                <a:endParaRPr lang="nb-NO" sz="5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1 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22" name="Rounded 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6329" y="3163543"/>
                <a:ext cx="3855598" cy="80771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4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702691" y="1934343"/>
            <a:ext cx="1715813" cy="152400"/>
            <a:chOff x="3431705" y="3723322"/>
            <a:chExt cx="864095" cy="152400"/>
          </a:xfrm>
        </p:grpSpPr>
        <p:cxnSp>
          <p:nvCxnSpPr>
            <p:cNvPr id="27" name="Straight Connector 26"/>
            <p:cNvCxnSpPr/>
            <p:nvPr/>
          </p:nvCxnSpPr>
          <p:spPr bwMode="auto">
            <a:xfrm flipV="1">
              <a:off x="3432781" y="3799522"/>
              <a:ext cx="861943" cy="137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 flipV="1">
              <a:off x="4294724" y="3723322"/>
              <a:ext cx="1076" cy="152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431705" y="3723322"/>
              <a:ext cx="1076" cy="152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47900" y="2852936"/>
                <a:ext cx="4116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/>
                  <a:t>Fact: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/>
                  <a:t> must divide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00" y="2852936"/>
                <a:ext cx="4116200" cy="338554"/>
              </a:xfrm>
              <a:prstGeom prst="rect">
                <a:avLst/>
              </a:prstGeom>
              <a:blipFill>
                <a:blip r:embed="rId5"/>
                <a:stretch>
                  <a:fillRect l="-74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97362" y="2054139"/>
                <a:ext cx="22418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/>
                  <a:t>order </a:t>
                </a:r>
                <a:r>
                  <a:rPr lang="en-US" sz="1600"/>
                  <a:t>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b="1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362" y="2054139"/>
                <a:ext cx="2241856" cy="338554"/>
              </a:xfrm>
              <a:prstGeom prst="rect">
                <a:avLst/>
              </a:prstGeom>
              <a:blipFill>
                <a:blip r:embed="rId6"/>
                <a:stretch>
                  <a:fillRect l="-163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2768" y="3291995"/>
                <a:ext cx="5891304" cy="1826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/>
                  <a:t>Proof:  </a:t>
                </a:r>
                <a:br>
                  <a:rPr lang="en-US" sz="1600" b="1"/>
                </a:br>
                <a:endParaRPr lang="en-US" sz="1600" b="1" i="1">
                  <a:latin typeface="Cambria Math" panose="02040503050406030204" pitchFamily="18" charset="0"/>
                </a:endParaRPr>
              </a:p>
              <a:p>
                <a:pPr marL="447675" indent="-265113">
                  <a:buFont typeface="+mj-lt"/>
                  <a:buAutoNum type="arabicPeriod"/>
                </a:pPr>
                <a:r>
                  <a:rPr lang="nb-NO" sz="160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:r>
                  <a:rPr lang="en-US" sz="1600"/>
                  <a:t>		 </a:t>
                </a:r>
                <a14:m>
                  <m:oMath xmlns:m="http://schemas.openxmlformats.org/officeDocument/2006/math"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600"/>
              </a:p>
              <a:p>
                <a:pPr marL="447675" indent="-265113">
                  <a:buFont typeface="+mj-lt"/>
                  <a:buAutoNum type="arabicPeriod"/>
                </a:pPr>
                <a:endParaRPr lang="en-US" sz="1600"/>
              </a:p>
              <a:p>
                <a:pPr marL="447675" indent="-265113">
                  <a:buFont typeface="+mj-lt"/>
                  <a:buAutoNum type="arabicPeriod"/>
                </a:pPr>
                <a:r>
                  <a:rPr lang="nb-NO" sz="1600" b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−1)(</m:t>
                        </m:r>
                        <m:r>
                          <a:rPr lang="nb-NO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</m:oMath>
                </a14:m>
                <a:endParaRPr lang="en-US" sz="1600"/>
              </a:p>
              <a:p>
                <a:pPr marL="447675" indent="-265113">
                  <a:buFont typeface="+mj-lt"/>
                  <a:buAutoNum type="arabicPeriod"/>
                </a:pPr>
                <a:endParaRPr lang="en-US" sz="1600"/>
              </a:p>
              <a:p>
                <a:pPr marL="447675" indent="-265113">
                  <a:buFont typeface="+mj-lt"/>
                  <a:buAutoNum type="arabicPeriod"/>
                </a:pPr>
                <a:r>
                  <a:rPr lang="nb-NO" sz="16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68" y="3291995"/>
                <a:ext cx="5891304" cy="1826141"/>
              </a:xfrm>
              <a:prstGeom prst="rect">
                <a:avLst/>
              </a:prstGeom>
              <a:blipFill>
                <a:blip r:embed="rId7"/>
                <a:stretch>
                  <a:fillRect l="-621" t="-1000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824078" y="4280146"/>
                <a:ext cx="11197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16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4078" y="4280146"/>
                <a:ext cx="1119794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750882" y="4280396"/>
                <a:ext cx="9130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0882" y="4280396"/>
                <a:ext cx="913070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965267" y="4286329"/>
                <a:ext cx="1185453" cy="372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67" y="4286329"/>
                <a:ext cx="1185453" cy="3724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10137820" y="4744194"/>
            <a:ext cx="628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/>
              <a:t>QED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7900" y="5342855"/>
                <a:ext cx="76194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/>
                  <a:t>Conclusion: </a:t>
                </a:r>
                <a:r>
                  <a:rPr lang="en-US" sz="1600"/>
                  <a:t>learn</a:t>
                </a:r>
                <a:r>
                  <a:rPr lang="en-US" sz="1600" b="1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/>
                  <a:t>  we learn a factor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−1)(</m:t>
                    </m:r>
                    <m:r>
                      <a:rPr lang="nb-NO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160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00" y="5342855"/>
                <a:ext cx="7619496" cy="338554"/>
              </a:xfrm>
              <a:prstGeom prst="rect">
                <a:avLst/>
              </a:prstGeom>
              <a:blipFill>
                <a:blip r:embed="rId11"/>
                <a:stretch>
                  <a:fillRect l="-400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9416" y="5736664"/>
                <a:ext cx="100589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/>
                  <a:t>repeat with a different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/>
                  <a:t> learn another factor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1600"/>
                  <a:t>   			(with high prob.)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16" y="5736664"/>
                <a:ext cx="10058981" cy="338554"/>
              </a:xfrm>
              <a:prstGeom prst="rect">
                <a:avLst/>
              </a:prstGeom>
              <a:blipFill>
                <a:blip r:embed="rId12"/>
                <a:stretch>
                  <a:fillRect l="-364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55688" y="6142252"/>
                <a:ext cx="101923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/>
                  <a:t>e</a:t>
                </a:r>
                <a:r>
                  <a:rPr lang="nb-NO" sz="1600" b="0"/>
                  <a:t>ventually we can learn full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nb-NO" sz="1600" b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/>
                  <a:t> can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>
                    <a:solidFill>
                      <a:schemeClr val="accent6"/>
                    </a:solidFill>
                  </a:rPr>
                  <a:t> </a:t>
                </a:r>
                <a:r>
                  <a:rPr lang="en-US" sz="1600"/>
                  <a:t>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/>
                  <a:t>		(Problem set 9)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88" y="6142252"/>
                <a:ext cx="10192342" cy="338554"/>
              </a:xfrm>
              <a:prstGeom prst="rect">
                <a:avLst/>
              </a:prstGeom>
              <a:blipFill>
                <a:blip r:embed="rId13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176120" y="4282950"/>
                <a:ext cx="360212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  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/>
                  <a:t>      (since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>
                    <a:solidFill>
                      <a:srgbClr val="FF0000"/>
                    </a:solidFill>
                  </a:rPr>
                  <a:t> </a:t>
                </a:r>
                <a:r>
                  <a:rPr lang="en-US" sz="1600"/>
                  <a:t>is the </a:t>
                </a:r>
                <a:r>
                  <a:rPr lang="en-US" sz="1600" i="1"/>
                  <a:t>smallest</a:t>
                </a:r>
                <a:r>
                  <a:rPr lang="en-US" sz="1600"/>
                  <a:t>) 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20" y="4282950"/>
                <a:ext cx="3602120" cy="338554"/>
              </a:xfrm>
              <a:prstGeom prst="rect">
                <a:avLst/>
              </a:prstGeom>
              <a:blipFill>
                <a:blip r:embed="rId14"/>
                <a:stretch>
                  <a:fillRect t="-5455" r="-846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649442" y="1573132"/>
                <a:ext cx="125454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sz="2000" i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442" y="1573132"/>
                <a:ext cx="1254547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 rot="19608054">
                <a:off x="5334621" y="1317756"/>
                <a:ext cx="55425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600" i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08054">
                <a:off x="5334621" y="1317756"/>
                <a:ext cx="554254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964100" y="2063189"/>
                <a:ext cx="47436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/>
                  <a:t> the smallest positive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=1 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func>
                      </m:e>
                    </m:d>
                  </m:oMath>
                </a14:m>
                <a:endParaRPr lang="en-US" sz="160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100" y="2063189"/>
                <a:ext cx="4743606" cy="338554"/>
              </a:xfrm>
              <a:prstGeom prst="rect">
                <a:avLst/>
              </a:prstGeom>
              <a:blipFill>
                <a:blip r:embed="rId17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351584" y="4280146"/>
                <a:ext cx="1672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4280146"/>
                <a:ext cx="1672060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50613" y="1236773"/>
                <a:ext cx="10577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nb-NO" sz="2000" i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13" y="1236773"/>
                <a:ext cx="1057725" cy="400110"/>
              </a:xfrm>
              <a:prstGeom prst="rect">
                <a:avLst/>
              </a:prstGeom>
              <a:blipFill>
                <a:blip r:embed="rId19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469072" y="4283789"/>
                <a:ext cx="683136" cy="372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9072" y="4283789"/>
                <a:ext cx="683136" cy="37240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97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30" grpId="0"/>
      <p:bldP spid="31" grpId="0"/>
      <p:bldP spid="6" grpId="0"/>
      <p:bldP spid="7" grpId="0"/>
      <p:bldP spid="8" grpId="0"/>
      <p:bldP spid="19" grpId="0"/>
      <p:bldP spid="20" grpId="0"/>
      <p:bldP spid="33" grpId="0"/>
      <p:bldP spid="5" grpId="0"/>
      <p:bldP spid="11" grpId="0"/>
      <p:bldP spid="32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Shor's algorithm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3762403" y="1844824"/>
            <a:ext cx="4667194" cy="3081389"/>
            <a:chOff x="838492" y="1488602"/>
            <a:chExt cx="2523833" cy="2761923"/>
          </a:xfrm>
        </p:grpSpPr>
        <p:sp>
          <p:nvSpPr>
            <p:cNvPr id="12" name="Rectangle 11"/>
            <p:cNvSpPr/>
            <p:nvPr/>
          </p:nvSpPr>
          <p:spPr bwMode="auto">
            <a:xfrm>
              <a:off x="838492" y="1488602"/>
              <a:ext cx="2523833" cy="388371"/>
            </a:xfrm>
            <a:prstGeom prst="rect">
              <a:avLst/>
            </a:prstGeom>
            <a:solidFill>
              <a:srgbClr val="85FFE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ysClr val="windowText" lastClr="00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Shor's algorithm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 bwMode="auto">
                <a:xfrm>
                  <a:off x="838492" y="1873735"/>
                  <a:ext cx="2523833" cy="2376790"/>
                </a:xfrm>
                <a:prstGeom prst="rect">
                  <a:avLst/>
                </a:prstGeom>
                <a:solidFill>
                  <a:srgbClr val="F2F2F2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600" b="1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Input:</a:t>
                  </a: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𝑁</m:t>
                      </m:r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  <m:r>
                        <a:rPr lang="nb-NO" sz="16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</a:pPr>
                  <a:r>
                    <a:rPr lang="nb-NO" sz="1600" b="1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Output:</a:t>
                  </a: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</a:p>
                <a:p>
                  <a:pPr marL="457200" indent="-4572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endParaRPr lang="nb-NO" sz="160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600" b="1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repeat</a:t>
                  </a: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:r>
                    <a:rPr lang="nb-NO" sz="1600" b="1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until</a:t>
                  </a: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𝜙</m:t>
                      </m:r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(</m:t>
                      </m:r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𝑁</m:t>
                      </m:r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)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is factored: </a:t>
                  </a: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$</m:t>
                          </m:r>
                        </m:e>
                      </m:groupChr>
                      <m:sSub>
                        <m:sSubPr>
                          <m:ctrlP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1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𝒁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</a:t>
                  </a:r>
                  <a:endParaRPr lang="nb-NO" sz="1600" b="1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60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Order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𝑎</m:t>
                          </m:r>
                        </m:e>
                      </m:d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             </a:t>
                  </a: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     use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to find factor of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𝑁</m:t>
                          </m:r>
                        </m:e>
                      </m:d>
                    </m:oMath>
                  </a14:m>
                  <a:endParaRPr lang="nb-NO" sz="1600">
                    <a:solidFill>
                      <a:sysClr val="windowText" lastClr="000000"/>
                    </a:solidFill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  <a:p>
                  <a:pPr marL="361950" indent="-36195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tx2">
                        <a:lumMod val="50000"/>
                        <a:lumOff val="50000"/>
                      </a:schemeClr>
                    </a:buClr>
                    <a:buFont typeface="+mj-lt"/>
                    <a:buAutoNum type="arabicPeriod"/>
                  </a:pPr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compute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𝑝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60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𝑞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from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𝑁</m:t>
                      </m:r>
                    </m:oMath>
                  </a14:m>
                  <a:r>
                    <a:rPr lang="nb-NO" sz="1600">
                      <a:solidFill>
                        <a:sysClr val="windowText" lastClr="00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rPr>
                    <a:t> and </a:t>
                  </a:r>
                  <a14:m>
                    <m:oMath xmlns:m="http://schemas.openxmlformats.org/officeDocument/2006/math">
                      <m:r>
                        <a:rPr lang="nb-NO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mbria" panose="02040503050406030204" pitchFamily="18" charset="0"/>
                            </a:rPr>
                            <m:t>𝑁</m:t>
                          </m:r>
                        </m:e>
                      </m:d>
                    </m:oMath>
                  </a14:m>
                  <a:endParaRPr lang="nb-NO" sz="1600"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38492" y="1873735"/>
                  <a:ext cx="2523833" cy="2376790"/>
                </a:xfrm>
                <a:prstGeom prst="rect">
                  <a:avLst/>
                </a:prstGeom>
                <a:blipFill>
                  <a:blip r:embed="rId2"/>
                  <a:stretch>
                    <a:fillRect l="-520" t="-685"/>
                  </a:stretch>
                </a:blip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Arrow Connector 7"/>
          <p:cNvCxnSpPr/>
          <p:nvPr/>
        </p:nvCxnSpPr>
        <p:spPr bwMode="auto">
          <a:xfrm flipH="1">
            <a:off x="5314181" y="1628800"/>
            <a:ext cx="1296143" cy="203289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23992" y="3584774"/>
                <a:ext cx="199933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60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but how to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992" y="3584774"/>
                <a:ext cx="1999330" cy="338554"/>
              </a:xfrm>
              <a:prstGeom prst="rect">
                <a:avLst/>
              </a:prstGeom>
              <a:blipFill>
                <a:blip r:embed="rId3"/>
                <a:stretch>
                  <a:fillRect l="-1524" t="-7143" r="-915" b="-19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746228" y="1278886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C00000"/>
                </a:solidFill>
              </a:rPr>
              <a:t>Where the quantum magic happens! </a:t>
            </a:r>
          </a:p>
        </p:txBody>
      </p:sp>
    </p:spTree>
    <p:extLst>
      <p:ext uri="{BB962C8B-B14F-4D97-AF65-F5344CB8AC3E}">
        <p14:creationId xmlns:p14="http://schemas.microsoft.com/office/powerpoint/2010/main" val="155869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55" y="2132856"/>
            <a:ext cx="5144218" cy="3600953"/>
          </a:xfrm>
          <a:prstGeom prst="rect">
            <a:avLst/>
          </a:prstGeom>
        </p:spPr>
      </p:pic>
      <p:sp>
        <p:nvSpPr>
          <p:cNvPr id="7" name="Parallelogram 6"/>
          <p:cNvSpPr/>
          <p:nvPr/>
        </p:nvSpPr>
        <p:spPr bwMode="auto">
          <a:xfrm rot="19791304">
            <a:off x="8266169" y="3494652"/>
            <a:ext cx="4146999" cy="1837321"/>
          </a:xfrm>
          <a:prstGeom prst="parallelogram">
            <a:avLst>
              <a:gd name="adj" fmla="val 55566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/>
                  <a:t>To factor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/>
                  <a:t>:  find order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/>
                  <a:t>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/>
                  <a:t>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/>
                  <a:t>Problem: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/>
                  <a:t> can be very large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/>
                  <a:t>Classical solutions take exponential time</a:t>
                </a:r>
              </a:p>
              <a:p>
                <a:pPr marL="0" indent="0"/>
                <a:endParaRPr lang="en-US" sz="1800" b="1"/>
              </a:p>
              <a:p>
                <a:pPr marL="0" indent="0"/>
                <a:endParaRPr lang="en-US" sz="1800" b="1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/>
                  <a:t>Note:</a:t>
                </a:r>
                <a:r>
                  <a:rPr lang="en-US" sz="1800"/>
                  <a:t> the function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sz="1800"/>
                  <a:t> is </a:t>
                </a:r>
                <a:r>
                  <a:rPr lang="en-US" sz="1800" i="1"/>
                  <a:t>periodic</a:t>
                </a:r>
                <a:r>
                  <a:rPr lang="en-US" sz="1800"/>
                  <a:t>:</a:t>
                </a:r>
                <a:br>
                  <a:rPr lang="en-US" sz="1800" i="1"/>
                </a:br>
                <a:r>
                  <a:rPr lang="en-US" sz="1800" i="1"/>
                  <a:t>	</a:t>
                </a:r>
                <a:br>
                  <a:rPr lang="en-US" sz="1800" i="1"/>
                </a:br>
                <a:r>
                  <a:rPr lang="en-US" sz="1800" i="1"/>
                  <a:t>	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𝑘𝑟</m:t>
                        </m:r>
                      </m:e>
                    </m:d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𝑘𝑟</m:t>
                        </m:r>
                      </m:sup>
                    </m:sSup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func>
                      <m:func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marL="474663" lvl="1" indent="0"/>
                <a:endParaRPr lang="en-US" sz="160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/>
                  <a:t>finding signal frequencies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1600"/>
                  <a:t> finding signal period</a:t>
                </a:r>
              </a:p>
              <a:p>
                <a:pPr marL="474663" lvl="1" indent="0"/>
                <a:endParaRPr lang="en-US" sz="160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/>
                  <a:t>Key ingredient of Shor's algorithm: </a:t>
                </a:r>
                <a:br>
                  <a:rPr lang="en-US" sz="1800"/>
                </a:br>
                <a:br>
                  <a:rPr lang="en-US" sz="1800" i="1"/>
                </a:br>
                <a:r>
                  <a:rPr lang="en-US" sz="1800" i="1"/>
                  <a:t>	quantum Fourier transform </a:t>
                </a:r>
                <a:r>
                  <a:rPr lang="en-US" sz="1800"/>
                  <a:t>(QFT)</a:t>
                </a:r>
              </a:p>
              <a:p>
                <a:pPr marL="0" indent="0"/>
                <a:endParaRPr lang="en-US" sz="180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Shor’s algorithm</a:t>
            </a:r>
          </a:p>
        </p:txBody>
      </p:sp>
      <p:sp>
        <p:nvSpPr>
          <p:cNvPr id="8" name="TextBox 7"/>
          <p:cNvSpPr txBox="1"/>
          <p:nvPr/>
        </p:nvSpPr>
        <p:spPr>
          <a:xfrm rot="19557134">
            <a:off x="6771813" y="2170597"/>
            <a:ext cx="1992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/>
              <a:t>Fourier transform</a:t>
            </a:r>
          </a:p>
        </p:txBody>
      </p:sp>
      <p:sp>
        <p:nvSpPr>
          <p:cNvPr id="5" name="Parallelogram 4"/>
          <p:cNvSpPr/>
          <p:nvPr/>
        </p:nvSpPr>
        <p:spPr bwMode="auto">
          <a:xfrm rot="2033261">
            <a:off x="7402452" y="1553956"/>
            <a:ext cx="3947593" cy="2817049"/>
          </a:xfrm>
          <a:prstGeom prst="parallelogram">
            <a:avLst>
              <a:gd name="adj" fmla="val 56686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7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Shor’s algorithm</a:t>
            </a:r>
          </a:p>
        </p:txBody>
      </p:sp>
      <p:pic>
        <p:nvPicPr>
          <p:cNvPr id="2050" name="Picture 2" descr="https://upload.wikimedia.org/wikipedia/commons/thumb/6/6b/Shor%27s_algorithm.svg/1920px-Shor%27s_algorithm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556792"/>
            <a:ext cx="5472608" cy="194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Quantum circuit for Quantum-Fourier-Transform with n qubits (without rearranging the order of output states). It uses the binary fraction notation introduced below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009" y="4453984"/>
            <a:ext cx="5809578" cy="193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7824194" y="2708922"/>
            <a:ext cx="360038" cy="1513756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 bwMode="auto">
          <a:xfrm>
            <a:off x="5087888" y="4267644"/>
            <a:ext cx="6408712" cy="2281688"/>
          </a:xfrm>
          <a:prstGeom prst="round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p:pic>
        <p:nvPicPr>
          <p:cNvPr id="2054" name="Picture 6" descr="shors algorithm - Is there a simple, formulaic way to ..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95" y="4592327"/>
            <a:ext cx="2892633" cy="122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/>
          <p:cNvSpPr/>
          <p:nvPr/>
        </p:nvSpPr>
        <p:spPr bwMode="auto">
          <a:xfrm>
            <a:off x="983432" y="4437112"/>
            <a:ext cx="3240360" cy="1536030"/>
          </a:xfrm>
          <a:prstGeom prst="round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/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3935760" y="3609815"/>
            <a:ext cx="723000" cy="743591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4223792" y="3609816"/>
            <a:ext cx="1221217" cy="74359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4439816" y="3609815"/>
            <a:ext cx="2088232" cy="827297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08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>
              <a:sym typeface="Wingdings" panose="05000000000000000000" pitchFamily="2" charset="2"/>
            </a:endParaRPr>
          </a:p>
          <a:p>
            <a:pPr marL="0" indent="0"/>
            <a:endParaRPr lang="en-US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strike="sngStrike">
                <a:solidFill>
                  <a:srgbClr val="FF0000"/>
                </a:solidFill>
                <a:sym typeface="Wingdings" panose="05000000000000000000" pitchFamily="2" charset="2"/>
              </a:rPr>
              <a:t>RSA</a:t>
            </a:r>
            <a:r>
              <a:rPr lang="en-US">
                <a:sym typeface="Wingdings" panose="05000000000000000000" pitchFamily="2" charset="2"/>
              </a:rPr>
              <a:t> – broken by Shor‘s algorithm</a:t>
            </a:r>
          </a:p>
          <a:p>
            <a:pPr marL="0" indent="0"/>
            <a:endParaRPr lang="en-US" strike="sngStrike"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nb-NO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r>
              <a:rPr lang="en-US" strike="sngStrike" err="1">
                <a:solidFill>
                  <a:srgbClr val="7030A0"/>
                </a:solidFill>
                <a:sym typeface="Wingdings" panose="05000000000000000000" pitchFamily="2" charset="2"/>
              </a:rPr>
              <a:t>Diffie</a:t>
            </a:r>
            <a:r>
              <a:rPr lang="en-US" strike="sngStrike">
                <a:solidFill>
                  <a:srgbClr val="7030A0"/>
                </a:solidFill>
                <a:sym typeface="Wingdings" panose="05000000000000000000" pitchFamily="2" charset="2"/>
              </a:rPr>
              <a:t>-Hellman</a:t>
            </a:r>
            <a:r>
              <a:rPr lang="en-US">
                <a:sym typeface="Wingdings" panose="05000000000000000000" pitchFamily="2" charset="2"/>
              </a:rPr>
              <a:t> – broken by Shor‘s algorithm</a:t>
            </a:r>
          </a:p>
          <a:p>
            <a:pPr>
              <a:buFont typeface="Arial" panose="020B0604020202020204" pitchFamily="34" charset="0"/>
              <a:buChar char="•"/>
            </a:pPr>
            <a:endParaRPr lang="en-US">
              <a:sym typeface="Wingdings" panose="05000000000000000000" pitchFamily="2" charset="2"/>
            </a:endParaRPr>
          </a:p>
          <a:p>
            <a:pPr marL="0" indent="0"/>
            <a:endParaRPr lang="en-US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sym typeface="Wingdings" panose="05000000000000000000" pitchFamily="2" charset="2"/>
              </a:rPr>
              <a:t> </a:t>
            </a:r>
            <a:r>
              <a:rPr lang="en-US" strike="sngStrike">
                <a:solidFill>
                  <a:srgbClr val="008000"/>
                </a:solidFill>
                <a:sym typeface="Wingdings" panose="05000000000000000000" pitchFamily="2" charset="2"/>
              </a:rPr>
              <a:t>ECDSA</a:t>
            </a:r>
            <a:r>
              <a:rPr lang="en-US">
                <a:sym typeface="Wingdings" panose="05000000000000000000" pitchFamily="2" charset="2"/>
              </a:rPr>
              <a:t> – broken by Shor‘s algorithm</a:t>
            </a:r>
            <a:endParaRPr lang="en-US" strike="sngStrike">
              <a:sym typeface="Wingdings" panose="05000000000000000000" pitchFamily="2" charset="2"/>
            </a:endParaRPr>
          </a:p>
          <a:p>
            <a:pPr marL="0" indent="0"/>
            <a:endParaRPr lang="en-US"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en-US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sym typeface="Wingdings" panose="05000000000000000000" pitchFamily="2" charset="2"/>
              </a:rPr>
              <a:t>…public-key cryptography is basically dead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11137237" cy="457200"/>
          </a:xfrm>
        </p:spPr>
        <p:txBody>
          <a:bodyPr/>
          <a:lstStyle/>
          <a:p>
            <a:r>
              <a:rPr lang="en-US"/>
              <a:t>The quantum menace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1988840"/>
            <a:ext cx="4154242" cy="26033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81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How far </a:t>
            </a:r>
            <a:r>
              <a:rPr lang="nb-NO" err="1"/>
              <a:t>away</a:t>
            </a:r>
            <a:r>
              <a:rPr lang="nb-NO"/>
              <a:t> </a:t>
            </a:r>
            <a:r>
              <a:rPr lang="nb-NO" err="1"/>
              <a:t>are</a:t>
            </a:r>
            <a:r>
              <a:rPr lang="nb-NO"/>
              <a:t> </a:t>
            </a:r>
            <a:r>
              <a:rPr lang="nb-NO" err="1"/>
              <a:t>we</a:t>
            </a:r>
            <a:r>
              <a:rPr lang="nb-NO"/>
              <a:t>?</a:t>
            </a:r>
            <a:endParaRPr lang="en-US"/>
          </a:p>
        </p:txBody>
      </p:sp>
      <p:pic>
        <p:nvPicPr>
          <p:cNvPr id="3074" name="Picture 2" descr="http://sam-jaques.appspot.com/static/img/quantum-chart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5" y="1196751"/>
            <a:ext cx="6552000" cy="55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912424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/>
              <a:t>2021</a:t>
            </a:r>
            <a:endParaRPr lang="en-US" b="1"/>
          </a:p>
        </p:txBody>
      </p:sp>
      <p:sp>
        <p:nvSpPr>
          <p:cNvPr id="5" name="Rectangle 4"/>
          <p:cNvSpPr/>
          <p:nvPr/>
        </p:nvSpPr>
        <p:spPr>
          <a:xfrm>
            <a:off x="623392" y="6498204"/>
            <a:ext cx="33874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>
                <a:hlinkClick r:id="rId4"/>
              </a:rPr>
              <a:t>https://sam-jaques.appspot.com/quantum_landscape</a:t>
            </a:r>
            <a:r>
              <a:rPr lang="en-US" sz="1050"/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How far </a:t>
            </a:r>
            <a:r>
              <a:rPr lang="nb-NO" err="1"/>
              <a:t>away</a:t>
            </a:r>
            <a:r>
              <a:rPr lang="nb-NO"/>
              <a:t> </a:t>
            </a:r>
            <a:r>
              <a:rPr lang="nb-NO" err="1"/>
              <a:t>are</a:t>
            </a:r>
            <a:r>
              <a:rPr lang="nb-NO"/>
              <a:t> </a:t>
            </a:r>
            <a:r>
              <a:rPr lang="nb-NO" err="1"/>
              <a:t>we</a:t>
            </a:r>
            <a:r>
              <a:rPr lang="nb-NO"/>
              <a:t>?</a:t>
            </a:r>
            <a:endParaRPr lang="en-US"/>
          </a:p>
        </p:txBody>
      </p:sp>
      <p:pic>
        <p:nvPicPr>
          <p:cNvPr id="4" name="Picture 6" descr="http://sam-jaques.appspot.com/static/img/quantum-chart-2022.png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245" y="1297748"/>
            <a:ext cx="6498000" cy="54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912424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/>
              <a:t>2022</a:t>
            </a:r>
            <a:endParaRPr lang="en-US" b="1"/>
          </a:p>
        </p:txBody>
      </p:sp>
      <p:sp>
        <p:nvSpPr>
          <p:cNvPr id="8" name="Rectangle 7"/>
          <p:cNvSpPr/>
          <p:nvPr/>
        </p:nvSpPr>
        <p:spPr>
          <a:xfrm>
            <a:off x="623392" y="6498204"/>
            <a:ext cx="33874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>
                <a:hlinkClick r:id="rId3"/>
              </a:rPr>
              <a:t>https://sam-jaques.appspot.com/quantum_landscape</a:t>
            </a:r>
            <a:r>
              <a:rPr lang="en-US" sz="1050"/>
              <a:t>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8040216" y="6402283"/>
            <a:ext cx="1080120" cy="370792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How far </a:t>
            </a:r>
            <a:r>
              <a:rPr lang="nb-NO" err="1"/>
              <a:t>away</a:t>
            </a:r>
            <a:r>
              <a:rPr lang="nb-NO"/>
              <a:t> </a:t>
            </a:r>
            <a:r>
              <a:rPr lang="nb-NO" err="1"/>
              <a:t>are</a:t>
            </a:r>
            <a:r>
              <a:rPr lang="nb-NO"/>
              <a:t> </a:t>
            </a:r>
            <a:r>
              <a:rPr lang="nb-NO" err="1"/>
              <a:t>we</a:t>
            </a:r>
            <a:r>
              <a:rPr lang="nb-NO"/>
              <a:t>?</a:t>
            </a:r>
            <a:endParaRPr lang="en-US"/>
          </a:p>
        </p:txBody>
      </p:sp>
      <p:pic>
        <p:nvPicPr>
          <p:cNvPr id="4098" name="Picture 2" descr="http://sam-jaques.appspot.com/static/img/quantum_chart_2023.pn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898" y="1233376"/>
            <a:ext cx="7302286" cy="56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12424" y="357301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/>
              <a:t>2023</a:t>
            </a:r>
            <a:endParaRPr lang="en-US" b="1"/>
          </a:p>
        </p:txBody>
      </p:sp>
      <p:sp>
        <p:nvSpPr>
          <p:cNvPr id="7" name="Rectangle 6"/>
          <p:cNvSpPr/>
          <p:nvPr/>
        </p:nvSpPr>
        <p:spPr>
          <a:xfrm>
            <a:off x="623392" y="6498204"/>
            <a:ext cx="33874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>
                <a:hlinkClick r:id="rId4"/>
              </a:rPr>
              <a:t>https://sam-jaques.appspot.com/quantum_landscape</a:t>
            </a:r>
            <a:r>
              <a:rPr lang="en-US" sz="1050"/>
              <a:t> 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8869524" y="6381328"/>
            <a:ext cx="1080120" cy="370792"/>
          </a:xfrm>
          <a:prstGeom prst="rect">
            <a:avLst/>
          </a:prstGeom>
          <a:solidFill>
            <a:schemeClr val="bg1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0" i="1">
              <a:latin typeface="Cambria Math" panose="020405030504060302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41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/>
                  <a:t>Symmetric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Grover's algorithm: solves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/>
                  <a:t> problems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/>
                  <a:t> quantum steps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Inherently serial + huge constants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AES-128 is most likely safe; using AES-256 removes any doubts</a:t>
                </a:r>
                <a:r>
                  <a:rPr lang="nb-NO"/>
                  <a:t> </a:t>
                </a:r>
                <a:endParaRPr lang="en-US"/>
              </a:p>
              <a:p>
                <a:pPr marL="0" indent="0"/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/>
                  <a:t>Quantum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Use quantum mechanics to build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Requires specialized equipment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Only used for key distribution; does not solve authentication problem</a:t>
                </a:r>
              </a:p>
              <a:p>
                <a:pPr marL="0" indent="0"/>
                <a:endParaRPr lang="en-US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/>
                  <a:t>Post-quantum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/>
                  <a:t>Classical (asymmetric) algorithms believed to withstand quantum attacks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Dealing with quantum computers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71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1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1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Post-quantum cryptography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975" y="1554851"/>
            <a:ext cx="3060050" cy="4270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66" t="8962" r="8657" b="8960"/>
          <a:stretch/>
        </p:blipFill>
        <p:spPr>
          <a:xfrm>
            <a:off x="844747" y="1546605"/>
            <a:ext cx="3010587" cy="1622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5290" y="4079983"/>
            <a:ext cx="1738179" cy="1618333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844747" y="4158717"/>
            <a:ext cx="2518944" cy="1682744"/>
            <a:chOff x="624728" y="4581128"/>
            <a:chExt cx="2518944" cy="1682744"/>
          </a:xfrm>
        </p:grpSpPr>
        <p:sp>
          <p:nvSpPr>
            <p:cNvPr id="10" name="Oval 9"/>
            <p:cNvSpPr/>
            <p:nvPr/>
          </p:nvSpPr>
          <p:spPr>
            <a:xfrm>
              <a:off x="748724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1" name="Oval 10"/>
            <p:cNvSpPr/>
            <p:nvPr/>
          </p:nvSpPr>
          <p:spPr>
            <a:xfrm>
              <a:off x="1071236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2" name="Oval 11"/>
            <p:cNvSpPr/>
            <p:nvPr/>
          </p:nvSpPr>
          <p:spPr>
            <a:xfrm>
              <a:off x="1393749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3" name="Oval 12"/>
            <p:cNvSpPr/>
            <p:nvPr/>
          </p:nvSpPr>
          <p:spPr>
            <a:xfrm>
              <a:off x="1716261" y="5782084"/>
              <a:ext cx="117041" cy="114975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>
                <a:solidFill>
                  <a:schemeClr val="tx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038774" y="5779698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5" name="Oval 14"/>
            <p:cNvSpPr/>
            <p:nvPr/>
          </p:nvSpPr>
          <p:spPr>
            <a:xfrm>
              <a:off x="2361286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6" name="Oval 15"/>
            <p:cNvSpPr/>
            <p:nvPr/>
          </p:nvSpPr>
          <p:spPr>
            <a:xfrm>
              <a:off x="2683798" y="5779698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Oval 16"/>
            <p:cNvSpPr/>
            <p:nvPr/>
          </p:nvSpPr>
          <p:spPr>
            <a:xfrm>
              <a:off x="3006311" y="5767670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>
                <a:xfrm>
                  <a:off x="909025" y="5455284"/>
                  <a:ext cx="117041" cy="1149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025" y="5455284"/>
                  <a:ext cx="117041" cy="114975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>
                <a:xfrm>
                  <a:off x="1549094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9094" y="5455284"/>
                  <a:ext cx="117041" cy="114975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>
                <a:xfrm>
                  <a:off x="2190217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0217" y="5455284"/>
                  <a:ext cx="117041" cy="114975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>
                <a:xfrm>
                  <a:off x="2831341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1341" y="5455284"/>
                  <a:ext cx="117041" cy="114975"/>
                </a:xfrm>
                <a:prstGeom prst="ellipse">
                  <a:avLst/>
                </a:prstGeom>
                <a:blipFill>
                  <a:blip r:embed="rId8"/>
                  <a:stretch>
                    <a:fillRect l="-5000"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/>
                <p:cNvSpPr/>
                <p:nvPr/>
              </p:nvSpPr>
              <p:spPr>
                <a:xfrm>
                  <a:off x="1249866" y="5148420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866" y="5148420"/>
                  <a:ext cx="117041" cy="114975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/>
                <p:cNvSpPr/>
                <p:nvPr/>
              </p:nvSpPr>
              <p:spPr>
                <a:xfrm>
                  <a:off x="2526617" y="5148420"/>
                  <a:ext cx="117041" cy="1149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Oval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6617" y="5148420"/>
                  <a:ext cx="117041" cy="114975"/>
                </a:xfrm>
                <a:prstGeom prst="ellipse">
                  <a:avLst/>
                </a:prstGeom>
                <a:blipFill>
                  <a:blip r:embed="rId10"/>
                  <a:stretch>
                    <a:fillRect l="-5000"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/>
                <p:cNvSpPr/>
                <p:nvPr/>
              </p:nvSpPr>
              <p:spPr>
                <a:xfrm>
                  <a:off x="1889911" y="4799730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Oval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9911" y="4799730"/>
                  <a:ext cx="117041" cy="114975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>
              <a:stCxn id="18" idx="3"/>
              <a:endCxn id="10" idx="0"/>
            </p:cNvCxnSpPr>
            <p:nvPr/>
          </p:nvCxnSpPr>
          <p:spPr>
            <a:xfrm flipH="1">
              <a:off x="807244" y="5553421"/>
              <a:ext cx="118921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8" idx="5"/>
              <a:endCxn id="11" idx="0"/>
            </p:cNvCxnSpPr>
            <p:nvPr/>
          </p:nvCxnSpPr>
          <p:spPr>
            <a:xfrm>
              <a:off x="1008926" y="5553421"/>
              <a:ext cx="120831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9" idx="3"/>
              <a:endCxn id="12" idx="0"/>
            </p:cNvCxnSpPr>
            <p:nvPr/>
          </p:nvCxnSpPr>
          <p:spPr>
            <a:xfrm flipH="1">
              <a:off x="1452269" y="5553421"/>
              <a:ext cx="113965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9" idx="5"/>
              <a:endCxn id="13" idx="0"/>
            </p:cNvCxnSpPr>
            <p:nvPr/>
          </p:nvCxnSpPr>
          <p:spPr>
            <a:xfrm>
              <a:off x="1648994" y="5553421"/>
              <a:ext cx="125788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0" idx="3"/>
              <a:endCxn id="14" idx="0"/>
            </p:cNvCxnSpPr>
            <p:nvPr/>
          </p:nvCxnSpPr>
          <p:spPr>
            <a:xfrm flipH="1">
              <a:off x="2097294" y="5553421"/>
              <a:ext cx="110063" cy="226276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0" idx="5"/>
              <a:endCxn id="15" idx="0"/>
            </p:cNvCxnSpPr>
            <p:nvPr/>
          </p:nvCxnSpPr>
          <p:spPr>
            <a:xfrm>
              <a:off x="2290118" y="5553421"/>
              <a:ext cx="129689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1" idx="3"/>
              <a:endCxn id="16" idx="0"/>
            </p:cNvCxnSpPr>
            <p:nvPr/>
          </p:nvCxnSpPr>
          <p:spPr>
            <a:xfrm flipH="1">
              <a:off x="2742319" y="5553421"/>
              <a:ext cx="106162" cy="226276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1" idx="5"/>
              <a:endCxn id="17" idx="0"/>
            </p:cNvCxnSpPr>
            <p:nvPr/>
          </p:nvCxnSpPr>
          <p:spPr>
            <a:xfrm>
              <a:off x="2931241" y="5553421"/>
              <a:ext cx="133590" cy="214248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3" idx="5"/>
              <a:endCxn id="21" idx="1"/>
            </p:cNvCxnSpPr>
            <p:nvPr/>
          </p:nvCxnSpPr>
          <p:spPr>
            <a:xfrm>
              <a:off x="2626517" y="5246557"/>
              <a:ext cx="221963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3" idx="3"/>
              <a:endCxn id="20" idx="7"/>
            </p:cNvCxnSpPr>
            <p:nvPr/>
          </p:nvCxnSpPr>
          <p:spPr>
            <a:xfrm flipH="1">
              <a:off x="2290118" y="5246557"/>
              <a:ext cx="253640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2" idx="5"/>
              <a:endCxn id="19" idx="1"/>
            </p:cNvCxnSpPr>
            <p:nvPr/>
          </p:nvCxnSpPr>
          <p:spPr>
            <a:xfrm>
              <a:off x="1349767" y="5246557"/>
              <a:ext cx="216467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2" idx="3"/>
              <a:endCxn id="18" idx="7"/>
            </p:cNvCxnSpPr>
            <p:nvPr/>
          </p:nvCxnSpPr>
          <p:spPr>
            <a:xfrm flipH="1">
              <a:off x="1008926" y="5246557"/>
              <a:ext cx="258081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4" idx="3"/>
              <a:endCxn id="22" idx="7"/>
            </p:cNvCxnSpPr>
            <p:nvPr/>
          </p:nvCxnSpPr>
          <p:spPr>
            <a:xfrm flipH="1">
              <a:off x="1349767" y="4897867"/>
              <a:ext cx="557284" cy="267391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3" idx="1"/>
              <a:endCxn id="24" idx="5"/>
            </p:cNvCxnSpPr>
            <p:nvPr/>
          </p:nvCxnSpPr>
          <p:spPr>
            <a:xfrm flipH="1" flipV="1">
              <a:off x="1989811" y="4897867"/>
              <a:ext cx="553947" cy="267391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24728" y="5931816"/>
                  <a:ext cx="260202" cy="196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728" y="5931816"/>
                  <a:ext cx="260202" cy="196016"/>
                </a:xfrm>
                <a:prstGeom prst="rect">
                  <a:avLst/>
                </a:prstGeom>
                <a:blipFill>
                  <a:blip r:embed="rId11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960122" y="5931816"/>
                  <a:ext cx="260202" cy="196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122" y="5931816"/>
                  <a:ext cx="260202" cy="196208"/>
                </a:xfrm>
                <a:prstGeom prst="rect">
                  <a:avLst/>
                </a:prstGeom>
                <a:blipFill>
                  <a:blip r:embed="rId12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272576" y="5932186"/>
                  <a:ext cx="260202" cy="196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2576" y="5932186"/>
                  <a:ext cx="260202" cy="196657"/>
                </a:xfrm>
                <a:prstGeom prst="rect">
                  <a:avLst/>
                </a:prstGeom>
                <a:blipFill>
                  <a:blip r:embed="rId13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590609" y="5931816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0609" y="5931816"/>
                  <a:ext cx="260202" cy="195823"/>
                </a:xfrm>
                <a:prstGeom prst="rect">
                  <a:avLst/>
                </a:prstGeom>
                <a:blipFill>
                  <a:blip r:embed="rId14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907195" y="5932186"/>
                  <a:ext cx="260202" cy="19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7195" y="5932186"/>
                  <a:ext cx="260202" cy="198068"/>
                </a:xfrm>
                <a:prstGeom prst="rect">
                  <a:avLst/>
                </a:prstGeom>
                <a:blipFill>
                  <a:blip r:embed="rId15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242320" y="5932557"/>
                  <a:ext cx="260202" cy="196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2320" y="5932557"/>
                  <a:ext cx="260202" cy="196785"/>
                </a:xfrm>
                <a:prstGeom prst="rect">
                  <a:avLst/>
                </a:prstGeom>
                <a:blipFill>
                  <a:blip r:embed="rId16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54752" y="5932557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4752" y="5932557"/>
                  <a:ext cx="260202" cy="195823"/>
                </a:xfrm>
                <a:prstGeom prst="rect">
                  <a:avLst/>
                </a:prstGeom>
                <a:blipFill>
                  <a:blip r:embed="rId17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878827" y="5932557"/>
                  <a:ext cx="260202" cy="196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8827" y="5932557"/>
                  <a:ext cx="260202" cy="196849"/>
                </a:xfrm>
                <a:prstGeom prst="rect">
                  <a:avLst/>
                </a:prstGeom>
                <a:blipFill>
                  <a:blip r:embed="rId18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1818330" y="4581128"/>
                  <a:ext cx="260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70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8330" y="4581128"/>
                  <a:ext cx="260202" cy="200055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29371" y="6065433"/>
                  <a:ext cx="260202" cy="196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371" y="6065433"/>
                  <a:ext cx="260202" cy="196016"/>
                </a:xfrm>
                <a:prstGeom prst="rect">
                  <a:avLst/>
                </a:prstGeom>
                <a:blipFill>
                  <a:blip r:embed="rId20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964765" y="6065434"/>
                  <a:ext cx="260202" cy="196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765" y="6065434"/>
                  <a:ext cx="260202" cy="196208"/>
                </a:xfrm>
                <a:prstGeom prst="rect">
                  <a:avLst/>
                </a:prstGeom>
                <a:blipFill>
                  <a:blip r:embed="rId21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277219" y="6065804"/>
                  <a:ext cx="260202" cy="196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7219" y="6065804"/>
                  <a:ext cx="260202" cy="196657"/>
                </a:xfrm>
                <a:prstGeom prst="rect">
                  <a:avLst/>
                </a:prstGeom>
                <a:blipFill>
                  <a:blip r:embed="rId22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595252" y="6065434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5252" y="6065434"/>
                  <a:ext cx="260202" cy="195823"/>
                </a:xfrm>
                <a:prstGeom prst="rect">
                  <a:avLst/>
                </a:prstGeom>
                <a:blipFill>
                  <a:blip r:embed="rId23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911838" y="6065804"/>
                  <a:ext cx="260202" cy="19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838" y="6065804"/>
                  <a:ext cx="260202" cy="198068"/>
                </a:xfrm>
                <a:prstGeom prst="rect">
                  <a:avLst/>
                </a:prstGeom>
                <a:blipFill>
                  <a:blip r:embed="rId24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2246964" y="6066175"/>
                  <a:ext cx="260202" cy="196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6964" y="6066175"/>
                  <a:ext cx="260202" cy="196785"/>
                </a:xfrm>
                <a:prstGeom prst="rect">
                  <a:avLst/>
                </a:prstGeom>
                <a:blipFill>
                  <a:blip r:embed="rId25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2559395" y="6066175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95" y="6066175"/>
                  <a:ext cx="260202" cy="195823"/>
                </a:xfrm>
                <a:prstGeom prst="rect">
                  <a:avLst/>
                </a:prstGeom>
                <a:blipFill>
                  <a:blip r:embed="rId26"/>
                  <a:stretch>
                    <a:fillRect r="-139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883470" y="6066175"/>
                  <a:ext cx="260202" cy="196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bSup>
                      </m:oMath>
                    </m:oMathPara>
                  </a14:m>
                  <a:endParaRPr lang="en-US" sz="60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3470" y="6066175"/>
                  <a:ext cx="260202" cy="196849"/>
                </a:xfrm>
                <a:prstGeom prst="rect">
                  <a:avLst/>
                </a:prstGeom>
                <a:blipFill>
                  <a:blip r:embed="rId27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9" name="Straight Connector 58"/>
          <p:cNvCxnSpPr/>
          <p:nvPr/>
        </p:nvCxnSpPr>
        <p:spPr bwMode="auto">
          <a:xfrm>
            <a:off x="3541818" y="2798534"/>
            <a:ext cx="1443094" cy="48748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TextBox 61"/>
          <p:cNvSpPr txBox="1"/>
          <p:nvPr/>
        </p:nvSpPr>
        <p:spPr>
          <a:xfrm>
            <a:off x="1126502" y="1091367"/>
            <a:ext cx="286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Lattice-based cryptography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42417" y="1091367"/>
            <a:ext cx="242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Code-based encryption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00299" y="5952068"/>
            <a:ext cx="3337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/>
              <a:t>Supersingular</a:t>
            </a:r>
            <a:r>
              <a:rPr lang="en-US" sz="1400"/>
              <a:t> isogeny key exchange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99851" y="5952068"/>
            <a:ext cx="2575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Hash-based signatures </a:t>
            </a:r>
          </a:p>
        </p:txBody>
      </p:sp>
      <p:cxnSp>
        <p:nvCxnSpPr>
          <p:cNvPr id="66" name="Straight Connector 65"/>
          <p:cNvCxnSpPr/>
          <p:nvPr/>
        </p:nvCxnSpPr>
        <p:spPr bwMode="auto">
          <a:xfrm flipV="1">
            <a:off x="7464152" y="2473390"/>
            <a:ext cx="1571138" cy="77352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/>
          <p:nvPr/>
        </p:nvCxnSpPr>
        <p:spPr bwMode="auto">
          <a:xfrm flipV="1">
            <a:off x="2678789" y="3769766"/>
            <a:ext cx="3201187" cy="6369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Explosion 1 1"/>
          <p:cNvSpPr/>
          <p:nvPr/>
        </p:nvSpPr>
        <p:spPr bwMode="auto">
          <a:xfrm>
            <a:off x="8976320" y="3729397"/>
            <a:ext cx="2160240" cy="2235036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>
                <a:ea typeface="Cambria Math" panose="02040503050406030204" pitchFamily="18" charset="0"/>
              </a:rPr>
              <a:t>Broken in 2022!</a:t>
            </a:r>
          </a:p>
        </p:txBody>
      </p:sp>
      <p:sp>
        <p:nvSpPr>
          <p:cNvPr id="3" name="Rectangle 2"/>
          <p:cNvSpPr/>
          <p:nvPr/>
        </p:nvSpPr>
        <p:spPr>
          <a:xfrm>
            <a:off x="9151836" y="3423299"/>
            <a:ext cx="21307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>
                <a:hlinkClick r:id="rId28"/>
              </a:rPr>
              <a:t>https://eprint.iacr.org/2022/975</a:t>
            </a:r>
            <a:r>
              <a:rPr lang="en-US" sz="1050"/>
              <a:t> </a:t>
            </a:r>
          </a:p>
        </p:txBody>
      </p:sp>
      <p:pic>
        <p:nvPicPr>
          <p:cNvPr id="58" name="Picture 57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24" y="1530770"/>
            <a:ext cx="1918310" cy="1474967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 bwMode="auto">
          <a:xfrm>
            <a:off x="7464152" y="4358772"/>
            <a:ext cx="1036147" cy="424724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8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/>
          </a:p>
          <a:p>
            <a:pPr>
              <a:buFont typeface="Arial" panose="020B0604020202020204" pitchFamily="34" charset="0"/>
              <a:buChar char="•"/>
            </a:pPr>
            <a:endParaRPr lang="en-US" sz="1800"/>
          </a:p>
          <a:p>
            <a:pPr>
              <a:buFont typeface="Arial" panose="020B0604020202020204" pitchFamily="34" charset="0"/>
              <a:buChar char="•"/>
            </a:pPr>
            <a:r>
              <a:rPr lang="en-US" sz="2000"/>
              <a:t>Very versatile computational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Fully homomorphic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Key exchange</a:t>
            </a:r>
          </a:p>
          <a:p>
            <a:pPr marL="0" indent="0"/>
            <a:endParaRPr lang="en-US" sz="2000"/>
          </a:p>
          <a:p>
            <a:pPr marL="0" indent="0"/>
            <a:endParaRPr lang="en-US" sz="2000"/>
          </a:p>
          <a:p>
            <a:pPr>
              <a:buFont typeface="Arial" panose="020B0604020202020204" pitchFamily="34" charset="0"/>
              <a:buChar char="•"/>
            </a:pPr>
            <a:r>
              <a:rPr lang="en-US" sz="2000"/>
              <a:t>Based on hardness of problems in lattices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/>
              <a:t>Believed to be hard for quantum computers too!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Lattice-based cryptography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51" y="4564408"/>
            <a:ext cx="2294671" cy="11688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59059" y="1340768"/>
            <a:ext cx="3293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Shortest</a:t>
            </a:r>
            <a:r>
              <a:rPr lang="en-US" sz="2000"/>
              <a:t> </a:t>
            </a:r>
            <a:r>
              <a:rPr lang="en-US" sz="2000" b="1"/>
              <a:t>vector problem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2224" y="4073362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Closest</a:t>
            </a:r>
            <a:r>
              <a:rPr lang="en-US" sz="2000"/>
              <a:t> </a:t>
            </a:r>
            <a:r>
              <a:rPr lang="en-US" sz="2000" b="1"/>
              <a:t>vector problem</a:t>
            </a:r>
          </a:p>
        </p:txBody>
      </p:sp>
      <p:pic>
        <p:nvPicPr>
          <p:cNvPr id="23" name="Content Placeholder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3451" y="1848719"/>
            <a:ext cx="2294671" cy="11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46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Lattice-based cryptography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66" t="8962" r="8657" b="8960"/>
          <a:stretch/>
        </p:blipFill>
        <p:spPr>
          <a:xfrm>
            <a:off x="1450402" y="1397629"/>
            <a:ext cx="9217971" cy="49685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2104" y="6373118"/>
            <a:ext cx="4244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hlinkClick r:id="rId3"/>
              </a:rPr>
              <a:t>https://cr.yp.to/talks/2017.12.28/slides-dan+nadia+tanja-20171228-latticehacks-16x9.pdf</a:t>
            </a:r>
            <a:endParaRPr lang="en-US" sz="800"/>
          </a:p>
          <a:p>
            <a:endParaRPr lang="en-US" sz="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76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2279576" y="5013176"/>
            <a:ext cx="7751762" cy="1097711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0413" indent="-285750" algn="l" rtl="0" eaLnBrk="1" fontAlgn="base" hangingPunct="1">
              <a:spcBef>
                <a:spcPct val="2000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+mn-lt"/>
              </a:defRPr>
            </a:lvl2pPr>
            <a:lvl3pPr marL="1179513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3200" kern="0"/>
              <a:t>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293" y="1823072"/>
            <a:ext cx="2952328" cy="291447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35850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0000"/>
      </a:accent1>
      <a:accent2>
        <a:srgbClr val="3333CC"/>
      </a:accent2>
      <a:accent3>
        <a:srgbClr val="FFFF00"/>
      </a:accent3>
      <a:accent4>
        <a:srgbClr val="00B050"/>
      </a:accent4>
      <a:accent5>
        <a:srgbClr val="7030A0"/>
      </a:accent5>
      <a:accent6>
        <a:srgbClr val="FF339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0" i="1" smtClean="0">
            <a:latin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Application>Microsoft Office PowerPoint</Application>
  <PresentationFormat>Widescreen</PresentationFormat>
  <Slides>34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1_TEK4500-UIO</vt:lpstr>
      <vt:lpstr>Lecture 13 – Quantum computers,  Shor’s algorithm, post-quantum cryptography </vt:lpstr>
      <vt:lpstr>Quantum computers</vt:lpstr>
      <vt:lpstr>Quantum computers – the beginning</vt:lpstr>
      <vt:lpstr>Qubits</vt:lpstr>
      <vt:lpstr>Multiple qubits</vt:lpstr>
      <vt:lpstr>Quantum gates</vt:lpstr>
      <vt:lpstr>(Quantum) NOT-gate</vt:lpstr>
      <vt:lpstr>Hadamard gate</vt:lpstr>
      <vt:lpstr>(Infinitely) many more gates... </vt:lpstr>
      <vt:lpstr>Quantum computers</vt:lpstr>
      <vt:lpstr>The Deutsch–Jozsa’s algorithm</vt:lpstr>
      <vt:lpstr>The Deutsch–Jozsa’s algorithm</vt:lpstr>
      <vt:lpstr>The Deutsch–Jozsa’s algorithm</vt:lpstr>
      <vt:lpstr>The Deutsch–Jozsa’s algorithm</vt:lpstr>
      <vt:lpstr>The Deutsch–Jozsa’s algorithm</vt:lpstr>
      <vt:lpstr>The Deutsch–Jozsa’s algorithm</vt:lpstr>
      <vt:lpstr>The Deutsch–Jozsa’s algorithm</vt:lpstr>
      <vt:lpstr>The Deutsch–Jozsa’s algorithm</vt:lpstr>
      <vt:lpstr>RSA</vt:lpstr>
      <vt:lpstr>Shor's algorithm</vt:lpstr>
      <vt:lpstr>First: something completely different</vt:lpstr>
      <vt:lpstr>Factoring to order-finding</vt:lpstr>
      <vt:lpstr>Shor's algorithm</vt:lpstr>
      <vt:lpstr>Shor’s algorithm</vt:lpstr>
      <vt:lpstr>Shor’s algorithm</vt:lpstr>
      <vt:lpstr>The quantum menace</vt:lpstr>
      <vt:lpstr>How far away are we?</vt:lpstr>
      <vt:lpstr>How far away are we?</vt:lpstr>
      <vt:lpstr>How far away are we?</vt:lpstr>
      <vt:lpstr>Dealing with quantum computers</vt:lpstr>
      <vt:lpstr>Post-quantum cryptography</vt:lpstr>
      <vt:lpstr>Lattice-based cryptography</vt:lpstr>
      <vt:lpstr>Lattice-based cryptography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revision>4</cp:revision>
  <dcterms:created xsi:type="dcterms:W3CDTF">2020-06-02T10:31:43Z</dcterms:created>
  <dcterms:modified xsi:type="dcterms:W3CDTF">2024-11-27T11:08:50Z</dcterms:modified>
</cp:coreProperties>
</file>