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5"/>
  </p:notesMasterIdLst>
  <p:handoutMasterIdLst>
    <p:handoutMasterId r:id="rId16"/>
  </p:handoutMasterIdLst>
  <p:sldIdLst>
    <p:sldId id="327" r:id="rId2"/>
    <p:sldId id="398" r:id="rId3"/>
    <p:sldId id="393" r:id="rId4"/>
    <p:sldId id="394" r:id="rId5"/>
    <p:sldId id="395" r:id="rId6"/>
    <p:sldId id="396" r:id="rId7"/>
    <p:sldId id="397" r:id="rId8"/>
    <p:sldId id="391" r:id="rId9"/>
    <p:sldId id="392" r:id="rId10"/>
    <p:sldId id="384" r:id="rId11"/>
    <p:sldId id="383" r:id="rId12"/>
    <p:sldId id="381" r:id="rId13"/>
    <p:sldId id="39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F5"/>
    <a:srgbClr val="CC00FF"/>
    <a:srgbClr val="FFFF00"/>
    <a:srgbClr val="FFFF66"/>
    <a:srgbClr val="25FFC6"/>
    <a:srgbClr val="37FFCB"/>
    <a:srgbClr val="FF3399"/>
    <a:srgbClr val="18DDF8"/>
    <a:srgbClr val="FF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104" autoAdjust="0"/>
  </p:normalViewPr>
  <p:slideViewPr>
    <p:cSldViewPr showGuides="1">
      <p:cViewPr varScale="1">
        <p:scale>
          <a:sx n="101" d="100"/>
          <a:sy n="101" d="100"/>
        </p:scale>
        <p:origin x="852" y="10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5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7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2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08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39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61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14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3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88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1979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495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ts/TEK4500/h24/eksamen/index.html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76872"/>
            <a:ext cx="10363200" cy="1470025"/>
          </a:xfrm>
        </p:spPr>
        <p:txBody>
          <a:bodyPr/>
          <a:lstStyle/>
          <a:p>
            <a:pPr algn="ctr"/>
            <a:r>
              <a:rPr lang="en-US" dirty="0"/>
              <a:t>Lecture </a:t>
            </a:r>
            <a:r>
              <a:rPr lang="en-US" dirty="0" smtClean="0"/>
              <a:t>14 </a:t>
            </a:r>
            <a:r>
              <a:rPr lang="en-US" dirty="0"/>
              <a:t>– Course recap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04.12.2023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Recap of course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Q&amp;A</a:t>
            </a:r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 through exam from 2023 and 2022 (offline)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7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2087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endCxn id="10" idx="1"/>
          </p:cNvCxnSpPr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2049" y="3000713"/>
            <a:ext cx="51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38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8471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42973" y="1505811"/>
            <a:ext cx="1979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6022" y="4869160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50627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84232" y="486916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360632" y="1595135"/>
            <a:ext cx="74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2"/>
                </a:solidFill>
              </a:rPr>
              <a:t>AEAD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7916" y="5830087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Collision resistance, one-</a:t>
            </a:r>
            <a:r>
              <a:rPr lang="en-US" sz="1600" dirty="0" err="1">
                <a:solidFill>
                  <a:schemeClr val="accent2"/>
                </a:solidFill>
              </a:rPr>
              <a:t>wayness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507170" y="2715573"/>
            <a:ext cx="776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PRNG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295783" y="5706976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Enough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>
                <a:solidFill>
                  <a:schemeClr val="accent2"/>
                </a:solidFill>
              </a:rPr>
              <a:t>min-entropy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  <p:bldP spid="16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03555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AES-CBC$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HMAC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98284" y="4797152"/>
            <a:ext cx="2268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ElGamal</a:t>
            </a:r>
            <a:r>
              <a:rPr lang="en-US" sz="1600" dirty="0">
                <a:solidFill>
                  <a:srgbClr val="C00000"/>
                </a:solidFill>
              </a:rPr>
              <a:t>, Padded RSA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12124" y="4800060"/>
            <a:ext cx="3055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Schnorr</a:t>
            </a:r>
            <a:r>
              <a:rPr lang="en-US" sz="1600" dirty="0">
                <a:solidFill>
                  <a:srgbClr val="C00000"/>
                </a:solidFill>
              </a:rPr>
              <a:t>, ECDSA, Hashed RSA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6784" y="4400412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Diffie</a:t>
            </a:r>
            <a:r>
              <a:rPr lang="en-US" sz="1600" dirty="0">
                <a:solidFill>
                  <a:srgbClr val="C00000"/>
                </a:solidFill>
              </a:rPr>
              <a:t>-Hellman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81812" y="570503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SHA3-256, SHA3-512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07595" y="2781525"/>
            <a:ext cx="1175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CTR mode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8904312" y="5695959"/>
            <a:ext cx="328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Ring-oscillators, lava lamps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quantum effects, </a:t>
            </a:r>
            <a:br>
              <a:rPr lang="en-US" sz="16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mouse wiggling…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314009" y="2411206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31575" y="1040569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 (stream cipher)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37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115"/>
          <p:cNvSpPr/>
          <p:nvPr/>
        </p:nvSpPr>
        <p:spPr bwMode="auto">
          <a:xfrm>
            <a:off x="3508909" y="4778069"/>
            <a:ext cx="5205393" cy="329883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 bwMode="auto">
          <a:xfrm>
            <a:off x="2935716" y="1335598"/>
            <a:ext cx="8067675" cy="1612188"/>
          </a:xfrm>
          <a:custGeom>
            <a:avLst/>
            <a:gdLst>
              <a:gd name="connsiteX0" fmla="*/ 0 w 8039100"/>
              <a:gd name="connsiteY0" fmla="*/ 0 h 1704975"/>
              <a:gd name="connsiteX1" fmla="*/ 6562725 w 8039100"/>
              <a:gd name="connsiteY1" fmla="*/ 466725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7924800"/>
              <a:gd name="connsiteY0" fmla="*/ 0 h 1590675"/>
              <a:gd name="connsiteX1" fmla="*/ 5648325 w 7924800"/>
              <a:gd name="connsiteY1" fmla="*/ 381000 h 1590675"/>
              <a:gd name="connsiteX2" fmla="*/ 7924800 w 7924800"/>
              <a:gd name="connsiteY2" fmla="*/ 1590675 h 1590675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286375 w 8010525"/>
              <a:gd name="connsiteY1" fmla="*/ 323850 h 1600200"/>
              <a:gd name="connsiteX2" fmla="*/ 8010525 w 8010525"/>
              <a:gd name="connsiteY2" fmla="*/ 1600200 h 1600200"/>
              <a:gd name="connsiteX0" fmla="*/ 0 w 8029575"/>
              <a:gd name="connsiteY0" fmla="*/ 0 h 1600200"/>
              <a:gd name="connsiteX1" fmla="*/ 5305425 w 8029575"/>
              <a:gd name="connsiteY1" fmla="*/ 323850 h 1600200"/>
              <a:gd name="connsiteX2" fmla="*/ 8029575 w 8029575"/>
              <a:gd name="connsiteY2" fmla="*/ 1600200 h 1600200"/>
              <a:gd name="connsiteX0" fmla="*/ 0 w 8067675"/>
              <a:gd name="connsiteY0" fmla="*/ 0 h 1572331"/>
              <a:gd name="connsiteX1" fmla="*/ 5343525 w 8067675"/>
              <a:gd name="connsiteY1" fmla="*/ 295981 h 1572331"/>
              <a:gd name="connsiteX2" fmla="*/ 8067675 w 8067675"/>
              <a:gd name="connsiteY2" fmla="*/ 1572331 h 157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7675" h="1572331">
                <a:moveTo>
                  <a:pt x="0" y="0"/>
                </a:moveTo>
                <a:cubicBezTo>
                  <a:pt x="2611437" y="91281"/>
                  <a:pt x="3998912" y="33926"/>
                  <a:pt x="5343525" y="295981"/>
                </a:cubicBezTo>
                <a:cubicBezTo>
                  <a:pt x="6688138" y="558036"/>
                  <a:pt x="7847012" y="1104812"/>
                  <a:pt x="8067675" y="1572331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2882878" y="2334495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538330" y="3543902"/>
            <a:ext cx="6090139" cy="5433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3517163" y="4254116"/>
            <a:ext cx="2190178" cy="7700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Constructions and relations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36546" y="2036884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PRF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5247" y="3006107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PRP</a:t>
            </a:r>
          </a:p>
        </p:txBody>
      </p:sp>
      <p:sp>
        <p:nvSpPr>
          <p:cNvPr id="6" name="Rectangle 5"/>
          <p:cNvSpPr/>
          <p:nvPr/>
        </p:nvSpPr>
        <p:spPr>
          <a:xfrm>
            <a:off x="5143648" y="1709458"/>
            <a:ext cx="3070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Symmetric-key encryption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816812" y="2902159"/>
            <a:ext cx="176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MAC schemes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05825" y="3985388"/>
            <a:ext cx="1851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Hash functions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5371225" y="4174145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Public-key encryption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02057" y="5099121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Digital signatures</a:t>
            </a:r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882878" y="1894124"/>
            <a:ext cx="2260770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873572" y="2085891"/>
            <a:ext cx="2399725" cy="956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479020" y="2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631723" y="2384854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894403" y="3100816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763534" y="4825968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Diffie</a:t>
            </a:r>
            <a:r>
              <a:rPr lang="en-US" b="1" dirty="0"/>
              <a:t>-Hellman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79260" y="5590981"/>
            <a:ext cx="2304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One-Way Trapdoor </a:t>
            </a:r>
            <a:br>
              <a:rPr lang="en-US" b="1" dirty="0"/>
            </a:br>
            <a:r>
              <a:rPr lang="en-US" b="1" dirty="0"/>
              <a:t>functions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521178" y="4480856"/>
            <a:ext cx="1895045" cy="4963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10" idx="1"/>
          </p:cNvCxnSpPr>
          <p:nvPr/>
        </p:nvCxnSpPr>
        <p:spPr bwMode="auto">
          <a:xfrm>
            <a:off x="3508909" y="5129635"/>
            <a:ext cx="2093148" cy="154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3367684" y="4548881"/>
            <a:ext cx="2125076" cy="1065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784186" y="5426673"/>
            <a:ext cx="1807781" cy="48747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735057" y="2492104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526967" y="1762175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59" name="Rectangle 58"/>
          <p:cNvSpPr/>
          <p:nvPr/>
        </p:nvSpPr>
        <p:spPr>
          <a:xfrm rot="20316346">
            <a:off x="3965970" y="2174150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CBC$</a:t>
            </a:r>
          </a:p>
        </p:txBody>
      </p:sp>
      <p:sp>
        <p:nvSpPr>
          <p:cNvPr id="60" name="Rectangle 59"/>
          <p:cNvSpPr/>
          <p:nvPr/>
        </p:nvSpPr>
        <p:spPr>
          <a:xfrm rot="21480000">
            <a:off x="3092946" y="3166358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CBC-MAC, CMAC, PMAC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62940" y="2083050"/>
            <a:ext cx="838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AE</a:t>
            </a:r>
          </a:p>
          <a:p>
            <a:pPr algn="ctr"/>
            <a:r>
              <a:rPr lang="en-US" b="1" dirty="0"/>
              <a:t>AEAD</a:t>
            </a:r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578834" y="2517839"/>
            <a:ext cx="1512870" cy="56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/>
          <p:nvPr/>
        </p:nvCxnSpPr>
        <p:spPr bwMode="auto">
          <a:xfrm>
            <a:off x="8200521" y="1941221"/>
            <a:ext cx="936000" cy="3028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8133369" y="2270089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703388" y="1319785"/>
            <a:ext cx="6646423" cy="764318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  <a:gd name="connsiteX0" fmla="*/ 0 w 6675120"/>
              <a:gd name="connsiteY0" fmla="*/ 617565 h 686145"/>
              <a:gd name="connsiteX1" fmla="*/ 1281050 w 6675120"/>
              <a:gd name="connsiteY1" fmla="*/ 127093 h 686145"/>
              <a:gd name="connsiteX2" fmla="*/ 3200400 w 6675120"/>
              <a:gd name="connsiteY2" fmla="*/ 30825 h 686145"/>
              <a:gd name="connsiteX3" fmla="*/ 5341620 w 6675120"/>
              <a:gd name="connsiteY3" fmla="*/ 61305 h 686145"/>
              <a:gd name="connsiteX4" fmla="*/ 6675120 w 6675120"/>
              <a:gd name="connsiteY4" fmla="*/ 686145 h 68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6145">
                <a:moveTo>
                  <a:pt x="0" y="617565"/>
                </a:moveTo>
                <a:cubicBezTo>
                  <a:pt x="381000" y="434050"/>
                  <a:pt x="747650" y="224883"/>
                  <a:pt x="1281050" y="127093"/>
                </a:cubicBezTo>
                <a:cubicBezTo>
                  <a:pt x="1814450" y="29303"/>
                  <a:pt x="2523638" y="41790"/>
                  <a:pt x="3200400" y="30825"/>
                </a:cubicBezTo>
                <a:cubicBezTo>
                  <a:pt x="3877162" y="19860"/>
                  <a:pt x="4762500" y="-47915"/>
                  <a:pt x="5341620" y="61305"/>
                </a:cubicBezTo>
                <a:cubicBezTo>
                  <a:pt x="5920740" y="170525"/>
                  <a:pt x="6297930" y="428335"/>
                  <a:pt x="6675120" y="686145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820270" y="998587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GCM++,  CCM,   OCB++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276993" y="5896034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RSA</a:t>
            </a:r>
          </a:p>
        </p:txBody>
      </p:sp>
      <p:sp>
        <p:nvSpPr>
          <p:cNvPr id="82" name="Freeform 81"/>
          <p:cNvSpPr/>
          <p:nvPr/>
        </p:nvSpPr>
        <p:spPr bwMode="auto">
          <a:xfrm>
            <a:off x="7648916" y="2105490"/>
            <a:ext cx="430899" cy="2144960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80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66090" y="626110"/>
                  <a:pt x="502920" y="777240"/>
                </a:cubicBezTo>
                <a:cubicBezTo>
                  <a:pt x="539750" y="928370"/>
                  <a:pt x="622300" y="1097280"/>
                  <a:pt x="556260" y="1295400"/>
                </a:cubicBezTo>
                <a:cubicBezTo>
                  <a:pt x="490220" y="1493520"/>
                  <a:pt x="298450" y="1729740"/>
                  <a:pt x="106680" y="1965960"/>
                </a:cubicBezTo>
              </a:path>
            </a:pathLst>
          </a:custGeom>
          <a:noFill/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endCxn id="9" idx="1"/>
          </p:cNvCxnSpPr>
          <p:nvPr/>
        </p:nvCxnSpPr>
        <p:spPr bwMode="auto">
          <a:xfrm>
            <a:off x="3538330" y="4181466"/>
            <a:ext cx="1832895" cy="1773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>
          <a:xfrm>
            <a:off x="5425225" y="4669395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2"/>
                </a:solidFill>
              </a:rPr>
              <a:t>Schnorr</a:t>
            </a:r>
            <a:r>
              <a:rPr lang="en-US" sz="1400" dirty="0">
                <a:solidFill>
                  <a:schemeClr val="accent2"/>
                </a:solidFill>
              </a:rPr>
              <a:t>, ECDSA</a:t>
            </a: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559712" y="3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1291925" y="3311257"/>
            <a:ext cx="12891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104" name="Rectangle 103"/>
          <p:cNvSpPr/>
          <p:nvPr/>
        </p:nvSpPr>
        <p:spPr>
          <a:xfrm rot="20444313">
            <a:off x="4549939" y="3569140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HMAC</a:t>
            </a: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524381" y="3226766"/>
            <a:ext cx="2361383" cy="81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714098" y="4484729"/>
            <a:ext cx="1736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Key exchange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9640137" y="3128373"/>
            <a:ext cx="22885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Protocols</a:t>
            </a:r>
          </a:p>
          <a:p>
            <a:pPr algn="ctr"/>
            <a:r>
              <a:rPr lang="en-US" sz="1200" b="1" dirty="0"/>
              <a:t>TLS, SSH, IPsec, What's App</a:t>
            </a:r>
          </a:p>
        </p:txBody>
      </p:sp>
      <p:cxnSp>
        <p:nvCxnSpPr>
          <p:cNvPr id="118" name="Straight Connector 117"/>
          <p:cNvCxnSpPr>
            <a:stCxn id="61" idx="3"/>
            <a:endCxn id="117" idx="0"/>
          </p:cNvCxnSpPr>
          <p:nvPr/>
        </p:nvCxnSpPr>
        <p:spPr bwMode="auto">
          <a:xfrm>
            <a:off x="10001631" y="2406216"/>
            <a:ext cx="782762" cy="7221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582285" y="3760821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7953984" y="3709419"/>
            <a:ext cx="2451604" cy="6493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680301" y="3847889"/>
            <a:ext cx="3299389" cy="1512014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2425" h="1471252">
                <a:moveTo>
                  <a:pt x="0" y="1459871"/>
                </a:moveTo>
                <a:cubicBezTo>
                  <a:pt x="967530" y="1478746"/>
                  <a:pt x="1935060" y="1497621"/>
                  <a:pt x="2499919" y="1308869"/>
                </a:cubicBezTo>
                <a:cubicBezTo>
                  <a:pt x="3064778" y="1120117"/>
                  <a:pt x="3312502" y="281199"/>
                  <a:pt x="3362425" y="0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583131" y="3173384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1158608" y="3755042"/>
            <a:ext cx="736280" cy="788435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12639" y="4366544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Merkle-</a:t>
            </a:r>
            <a:br>
              <a:rPr lang="nb-NO" sz="14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Damgård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4" name="Straight Connector 63"/>
          <p:cNvCxnSpPr>
            <a:stCxn id="10" idx="3"/>
          </p:cNvCxnSpPr>
          <p:nvPr/>
        </p:nvCxnSpPr>
        <p:spPr bwMode="auto">
          <a:xfrm flipV="1">
            <a:off x="7723150" y="4860369"/>
            <a:ext cx="1019459" cy="4234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reeform 64"/>
          <p:cNvSpPr/>
          <p:nvPr/>
        </p:nvSpPr>
        <p:spPr bwMode="auto">
          <a:xfrm flipV="1">
            <a:off x="3538330" y="4074235"/>
            <a:ext cx="5266835" cy="399520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7333587" y="3241011"/>
            <a:ext cx="1558106" cy="11438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/>
          <p:nvPr/>
        </p:nvCxnSpPr>
        <p:spPr bwMode="auto">
          <a:xfrm>
            <a:off x="7914717" y="4421463"/>
            <a:ext cx="832958" cy="2241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2655377" y="2500489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Thm</a:t>
            </a:r>
            <a:r>
              <a:rPr lang="en-US" sz="1400">
                <a:solidFill>
                  <a:sysClr val="windowText" lastClr="000000"/>
                </a:solidFill>
              </a:rPr>
              <a:t>.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 flipV="1">
            <a:off x="1460681" y="2227900"/>
            <a:ext cx="742544" cy="2658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1464526" y="2750826"/>
            <a:ext cx="710825" cy="309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1168917" y="4016165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SHA2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45479" y="114163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PRNG</a:t>
            </a:r>
            <a:endParaRPr lang="en-US" b="1" dirty="0"/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2559712" y="1480186"/>
            <a:ext cx="0" cy="5678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>
          <a:xfrm>
            <a:off x="1964304" y="1647718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61062" y="2457568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AES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1419117" y="5093128"/>
            <a:ext cx="379759" cy="1505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629218" y="5893150"/>
                <a:ext cx="7353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18" y="5893150"/>
                <a:ext cx="735330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 bwMode="auto">
          <a:xfrm rot="20683483">
            <a:off x="4087830" y="4522259"/>
            <a:ext cx="716742" cy="17951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72000" rIns="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90740" y="122907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TRNG</a:t>
            </a:r>
          </a:p>
        </p:txBody>
      </p:sp>
      <p:cxnSp>
        <p:nvCxnSpPr>
          <p:cNvPr id="92" name="Straight Connector 91"/>
          <p:cNvCxnSpPr>
            <a:stCxn id="91" idx="3"/>
          </p:cNvCxnSpPr>
          <p:nvPr/>
        </p:nvCxnSpPr>
        <p:spPr bwMode="auto">
          <a:xfrm flipV="1">
            <a:off x="1329431" y="1398432"/>
            <a:ext cx="727789" cy="153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1329431" y="1559171"/>
            <a:ext cx="608785" cy="1596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157396" y="1670854"/>
            <a:ext cx="384648" cy="3050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Connector 96"/>
          <p:cNvCxnSpPr/>
          <p:nvPr/>
        </p:nvCxnSpPr>
        <p:spPr bwMode="auto">
          <a:xfrm>
            <a:off x="960419" y="1699844"/>
            <a:ext cx="225337" cy="5057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" name="Rectangle 76"/>
          <p:cNvSpPr/>
          <p:nvPr/>
        </p:nvSpPr>
        <p:spPr>
          <a:xfrm>
            <a:off x="1355119" y="6419272"/>
            <a:ext cx="2542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Learning With Errors </a:t>
            </a:r>
            <a:endParaRPr lang="en-US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44" y="6354159"/>
            <a:ext cx="411580" cy="464880"/>
          </a:xfrm>
          <a:prstGeom prst="rect">
            <a:avLst/>
          </a:prstGeom>
        </p:spPr>
      </p:pic>
      <p:cxnSp>
        <p:nvCxnSpPr>
          <p:cNvPr id="95" name="Straight Connector 94"/>
          <p:cNvCxnSpPr/>
          <p:nvPr/>
        </p:nvCxnSpPr>
        <p:spPr bwMode="auto">
          <a:xfrm flipV="1">
            <a:off x="3766291" y="5496996"/>
            <a:ext cx="1941050" cy="100004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 rot="19951479">
            <a:off x="4348404" y="5884252"/>
            <a:ext cx="12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Dilithium</a:t>
            </a: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98" name="Straight Connector 97"/>
          <p:cNvCxnSpPr/>
          <p:nvPr/>
        </p:nvCxnSpPr>
        <p:spPr bwMode="auto">
          <a:xfrm flipV="1">
            <a:off x="3575329" y="4575654"/>
            <a:ext cx="2114921" cy="18640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TextBox 98"/>
          <p:cNvSpPr txBox="1"/>
          <p:nvPr/>
        </p:nvSpPr>
        <p:spPr>
          <a:xfrm rot="19065136">
            <a:off x="4020889" y="5122310"/>
            <a:ext cx="12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Kyber</a:t>
            </a: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&quot;No&quot; Symbol 26"/>
          <p:cNvSpPr>
            <a:spLocks noChangeAspect="1"/>
          </p:cNvSpPr>
          <p:nvPr/>
        </p:nvSpPr>
        <p:spPr bwMode="auto">
          <a:xfrm>
            <a:off x="958712" y="6391699"/>
            <a:ext cx="389799" cy="389799"/>
          </a:xfrm>
          <a:prstGeom prst="noSmoking">
            <a:avLst>
              <a:gd name="adj" fmla="val 5768"/>
            </a:avLst>
          </a:prstGeom>
          <a:solidFill>
            <a:srgbClr val="FF0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100" name="Straight Connector 99"/>
          <p:cNvCxnSpPr/>
          <p:nvPr/>
        </p:nvCxnSpPr>
        <p:spPr bwMode="auto">
          <a:xfrm>
            <a:off x="2973018" y="1449219"/>
            <a:ext cx="2179936" cy="316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Rectangle 102"/>
          <p:cNvSpPr/>
          <p:nvPr/>
        </p:nvSpPr>
        <p:spPr>
          <a:xfrm rot="462954">
            <a:off x="4094681" y="1487579"/>
            <a:ext cx="1186790" cy="233619"/>
          </a:xfrm>
          <a:prstGeom prst="rect">
            <a:avLst/>
          </a:prstGeom>
          <a:noFill/>
        </p:spPr>
        <p:txBody>
          <a:bodyPr wrap="none" lIns="36000" tIns="0" rIns="36000" bIns="1800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Stream cipher</a:t>
            </a:r>
            <a:endParaRPr lang="en-US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8508914" y="5839202"/>
            <a:ext cx="21467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PKI</a:t>
            </a:r>
          </a:p>
          <a:p>
            <a:pPr algn="ctr"/>
            <a:r>
              <a:rPr lang="en-US" b="1" dirty="0" smtClean="0"/>
              <a:t>digital certificates</a:t>
            </a:r>
            <a:endParaRPr lang="en-US" b="1" dirty="0"/>
          </a:p>
        </p:txBody>
      </p:sp>
      <p:cxnSp>
        <p:nvCxnSpPr>
          <p:cNvPr id="105" name="Straight Connector 104"/>
          <p:cNvCxnSpPr/>
          <p:nvPr/>
        </p:nvCxnSpPr>
        <p:spPr bwMode="auto">
          <a:xfrm>
            <a:off x="7648916" y="5481852"/>
            <a:ext cx="1621052" cy="5151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Freeform 22"/>
          <p:cNvSpPr/>
          <p:nvPr/>
        </p:nvSpPr>
        <p:spPr bwMode="auto">
          <a:xfrm>
            <a:off x="10001631" y="3907957"/>
            <a:ext cx="1190625" cy="2028825"/>
          </a:xfrm>
          <a:custGeom>
            <a:avLst/>
            <a:gdLst>
              <a:gd name="connsiteX0" fmla="*/ 0 w 1190625"/>
              <a:gd name="connsiteY0" fmla="*/ 2028825 h 2028825"/>
              <a:gd name="connsiteX1" fmla="*/ 847725 w 1190625"/>
              <a:gd name="connsiteY1" fmla="*/ 1285875 h 2028825"/>
              <a:gd name="connsiteX2" fmla="*/ 1190625 w 1190625"/>
              <a:gd name="connsiteY2" fmla="*/ 0 h 202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5" h="2028825">
                <a:moveTo>
                  <a:pt x="0" y="2028825"/>
                </a:moveTo>
                <a:cubicBezTo>
                  <a:pt x="324644" y="1826418"/>
                  <a:pt x="649288" y="1624012"/>
                  <a:pt x="847725" y="1285875"/>
                </a:cubicBezTo>
                <a:cubicBezTo>
                  <a:pt x="1046163" y="947737"/>
                  <a:pt x="1118394" y="473868"/>
                  <a:pt x="1190625" y="0"/>
                </a:cubicBezTo>
              </a:path>
            </a:pathLst>
          </a:custGeom>
          <a:noFill/>
          <a:ln w="19050" cap="flat" cmpd="sng" algn="ctr">
            <a:solidFill>
              <a:srgbClr val="D6D6F5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46" grpId="0" animBg="1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82" grpId="0" animBg="1"/>
      <p:bldP spid="96" grpId="0"/>
      <p:bldP spid="102" grpId="0"/>
      <p:bldP spid="104" grpId="0"/>
      <p:bldP spid="117" grpId="0"/>
      <p:bldP spid="128" grpId="0" animBg="1"/>
      <p:bldP spid="12" grpId="0" animBg="1"/>
      <p:bldP spid="63" grpId="0"/>
      <p:bldP spid="65" grpId="0" animBg="1"/>
      <p:bldP spid="78" grpId="0"/>
      <p:bldP spid="75" grpId="0"/>
      <p:bldP spid="79" grpId="0"/>
      <p:bldP spid="84" grpId="0"/>
      <p:bldP spid="85" grpId="0"/>
      <p:bldP spid="74" grpId="0"/>
      <p:bldP spid="25" grpId="0" animBg="1"/>
      <p:bldP spid="91" grpId="0"/>
      <p:bldP spid="77" grpId="0"/>
      <p:bldP spid="22" grpId="0"/>
      <p:bldP spid="99" grpId="0"/>
      <p:bldP spid="27" grpId="0" animBg="1"/>
      <p:bldP spid="103" grpId="0"/>
      <p:bldP spid="88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crypto toolbox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40768"/>
            <a:ext cx="6665129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Tuesday December </a:t>
            </a:r>
            <a:r>
              <a:rPr lang="en-US" dirty="0" smtClean="0"/>
              <a:t>16, </a:t>
            </a:r>
            <a:r>
              <a:rPr lang="en-US" dirty="0"/>
              <a:t>15:00-19:00 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Digital, on-campus (</a:t>
            </a:r>
            <a:r>
              <a:rPr lang="en-US" dirty="0" err="1"/>
              <a:t>Silurveien</a:t>
            </a:r>
            <a:r>
              <a:rPr lang="en-US" dirty="0"/>
              <a:t> 2, Sal </a:t>
            </a:r>
            <a:r>
              <a:rPr lang="en-US" dirty="0" smtClean="0"/>
              <a:t>4D)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Closed-book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 will make a round approximately 2 hours into the exam for possible question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www.uio.no/studier/emner/matnat/its/TEK4500/h24/eksamen/index.html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students should have received a link to a course evaluation form by email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Please submit your feedback to help improve the course!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20521</TotalTime>
  <Words>541</Words>
  <Application>Microsoft Office PowerPoint</Application>
  <PresentationFormat>Widescreen</PresentationFormat>
  <Paragraphs>213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 Math</vt:lpstr>
      <vt:lpstr>Times New Roman</vt:lpstr>
      <vt:lpstr>Wingdings</vt:lpstr>
      <vt:lpstr>2_TEK4500-UIO</vt:lpstr>
      <vt:lpstr>Lecture 14 – Course recap</vt:lpstr>
      <vt:lpstr>Agenda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  <vt:lpstr>Course evaluation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932</cp:revision>
  <dcterms:created xsi:type="dcterms:W3CDTF">2020-06-02T10:31:43Z</dcterms:created>
  <dcterms:modified xsi:type="dcterms:W3CDTF">2024-12-04T17:23:16Z</dcterms:modified>
</cp:coreProperties>
</file>