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2" r:id="rId1"/>
  </p:sldMasterIdLst>
  <p:notesMasterIdLst>
    <p:notesMasterId r:id="rId48"/>
  </p:notesMasterIdLst>
  <p:sldIdLst>
    <p:sldId id="308" r:id="rId2"/>
    <p:sldId id="375" r:id="rId3"/>
    <p:sldId id="378" r:id="rId4"/>
    <p:sldId id="415" r:id="rId5"/>
    <p:sldId id="463" r:id="rId6"/>
    <p:sldId id="478" r:id="rId7"/>
    <p:sldId id="320" r:id="rId8"/>
    <p:sldId id="280" r:id="rId9"/>
    <p:sldId id="353" r:id="rId10"/>
    <p:sldId id="412" r:id="rId11"/>
    <p:sldId id="356" r:id="rId12"/>
    <p:sldId id="449" r:id="rId13"/>
    <p:sldId id="424" r:id="rId14"/>
    <p:sldId id="425" r:id="rId15"/>
    <p:sldId id="426" r:id="rId16"/>
    <p:sldId id="427" r:id="rId17"/>
    <p:sldId id="428" r:id="rId18"/>
    <p:sldId id="430" r:id="rId19"/>
    <p:sldId id="358" r:id="rId20"/>
    <p:sldId id="261" r:id="rId21"/>
    <p:sldId id="333" r:id="rId22"/>
    <p:sldId id="461" r:id="rId23"/>
    <p:sldId id="465" r:id="rId24"/>
    <p:sldId id="467" r:id="rId25"/>
    <p:sldId id="468" r:id="rId26"/>
    <p:sldId id="469" r:id="rId27"/>
    <p:sldId id="472" r:id="rId28"/>
    <p:sldId id="342" r:id="rId29"/>
    <p:sldId id="365" r:id="rId30"/>
    <p:sldId id="439" r:id="rId31"/>
    <p:sldId id="442" r:id="rId32"/>
    <p:sldId id="477" r:id="rId33"/>
    <p:sldId id="474" r:id="rId34"/>
    <p:sldId id="479" r:id="rId35"/>
    <p:sldId id="480" r:id="rId36"/>
    <p:sldId id="475" r:id="rId37"/>
    <p:sldId id="476" r:id="rId38"/>
    <p:sldId id="481" r:id="rId39"/>
    <p:sldId id="294" r:id="rId40"/>
    <p:sldId id="374" r:id="rId41"/>
    <p:sldId id="373" r:id="rId42"/>
    <p:sldId id="488" r:id="rId43"/>
    <p:sldId id="484" r:id="rId44"/>
    <p:sldId id="485" r:id="rId45"/>
    <p:sldId id="486" r:id="rId46"/>
    <p:sldId id="487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åkon Jacobsen" initials="HJ" lastIdx="1" clrIdx="0">
    <p:extLst>
      <p:ext uri="{19B8F6BF-5375-455C-9EA6-DF929625EA0E}">
        <p15:presenceInfo xmlns:p15="http://schemas.microsoft.com/office/powerpoint/2012/main" userId="Håkon Jacobsen" providerId="None"/>
      </p:ext>
    </p:extLst>
  </p:cmAuthor>
  <p:cmAuthor id="2" name="hakoja" initials="h" lastIdx="2" clrIdx="1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B4AA"/>
    <a:srgbClr val="D6D6F5"/>
    <a:srgbClr val="F2F2F2"/>
    <a:srgbClr val="85FFE0"/>
    <a:srgbClr val="E6E6E6"/>
    <a:srgbClr val="CFF9DA"/>
    <a:srgbClr val="FFF2CC"/>
    <a:srgbClr val="ECECFA"/>
    <a:srgbClr val="FFFAEB"/>
    <a:srgbClr val="FFD6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56" autoAdjust="0"/>
    <p:restoredTop sz="89591" autoAdjust="0"/>
  </p:normalViewPr>
  <p:slideViewPr>
    <p:cSldViewPr snapToGrid="0" showGuides="1">
      <p:cViewPr varScale="1">
        <p:scale>
          <a:sx n="78" d="100"/>
          <a:sy n="78" d="100"/>
        </p:scale>
        <p:origin x="605" y="77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56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åkon Jacobsen" userId="S::haakja@uio.no::1593ab28-bd3f-46f2-a611-8d984e03f573" providerId="AD" clId="Web-{1DFC6088-E1AE-F221-378A-4EC1F1D92B2F}"/>
    <pc:docChg chg="modSld">
      <pc:chgData name="Håkon Jacobsen" userId="S::haakja@uio.no::1593ab28-bd3f-46f2-a611-8d984e03f573" providerId="AD" clId="Web-{1DFC6088-E1AE-F221-378A-4EC1F1D92B2F}" dt="2024-05-22T11:01:35.056" v="117"/>
      <pc:docMkLst>
        <pc:docMk/>
      </pc:docMkLst>
      <pc:sldChg chg="modSp">
        <pc:chgData name="Håkon Jacobsen" userId="S::haakja@uio.no::1593ab28-bd3f-46f2-a611-8d984e03f573" providerId="AD" clId="Web-{1DFC6088-E1AE-F221-378A-4EC1F1D92B2F}" dt="2024-05-22T10:58:46.193" v="92" actId="1076"/>
        <pc:sldMkLst>
          <pc:docMk/>
          <pc:sldMk cId="527100545" sldId="415"/>
        </pc:sldMkLst>
        <pc:spChg chg="mod">
          <ac:chgData name="Håkon Jacobsen" userId="S::haakja@uio.no::1593ab28-bd3f-46f2-a611-8d984e03f573" providerId="AD" clId="Web-{1DFC6088-E1AE-F221-378A-4EC1F1D92B2F}" dt="2024-05-22T10:58:45.318" v="78" actId="1076"/>
          <ac:spMkLst>
            <pc:docMk/>
            <pc:sldMk cId="527100545" sldId="415"/>
            <ac:spMk id="4" creationId="{00000000-0000-0000-0000-000000000000}"/>
          </ac:spMkLst>
        </pc:spChg>
        <pc:spChg chg="mod">
          <ac:chgData name="Håkon Jacobsen" userId="S::haakja@uio.no::1593ab28-bd3f-46f2-a611-8d984e03f573" providerId="AD" clId="Web-{1DFC6088-E1AE-F221-378A-4EC1F1D92B2F}" dt="2024-05-22T10:58:46.193" v="92" actId="1076"/>
          <ac:spMkLst>
            <pc:docMk/>
            <pc:sldMk cId="527100545" sldId="415"/>
            <ac:spMk id="6" creationId="{00000000-0000-0000-0000-000000000000}"/>
          </ac:spMkLst>
        </pc:spChg>
        <pc:spChg chg="mod">
          <ac:chgData name="Håkon Jacobsen" userId="S::haakja@uio.no::1593ab28-bd3f-46f2-a611-8d984e03f573" providerId="AD" clId="Web-{1DFC6088-E1AE-F221-378A-4EC1F1D92B2F}" dt="2024-05-22T10:58:45.381" v="79" actId="1076"/>
          <ac:spMkLst>
            <pc:docMk/>
            <pc:sldMk cId="527100545" sldId="415"/>
            <ac:spMk id="7" creationId="{00000000-0000-0000-0000-000000000000}"/>
          </ac:spMkLst>
        </pc:spChg>
        <pc:spChg chg="mod">
          <ac:chgData name="Håkon Jacobsen" userId="S::haakja@uio.no::1593ab28-bd3f-46f2-a611-8d984e03f573" providerId="AD" clId="Web-{1DFC6088-E1AE-F221-378A-4EC1F1D92B2F}" dt="2024-05-22T10:58:45.443" v="80" actId="1076"/>
          <ac:spMkLst>
            <pc:docMk/>
            <pc:sldMk cId="527100545" sldId="415"/>
            <ac:spMk id="8" creationId="{00000000-0000-0000-0000-000000000000}"/>
          </ac:spMkLst>
        </pc:spChg>
        <pc:spChg chg="mod">
          <ac:chgData name="Håkon Jacobsen" userId="S::haakja@uio.no::1593ab28-bd3f-46f2-a611-8d984e03f573" providerId="AD" clId="Web-{1DFC6088-E1AE-F221-378A-4EC1F1D92B2F}" dt="2024-05-22T10:58:45.490" v="81" actId="1076"/>
          <ac:spMkLst>
            <pc:docMk/>
            <pc:sldMk cId="527100545" sldId="415"/>
            <ac:spMk id="9" creationId="{00000000-0000-0000-0000-000000000000}"/>
          </ac:spMkLst>
        </pc:spChg>
        <pc:spChg chg="mod">
          <ac:chgData name="Håkon Jacobsen" userId="S::haakja@uio.no::1593ab28-bd3f-46f2-a611-8d984e03f573" providerId="AD" clId="Web-{1DFC6088-E1AE-F221-378A-4EC1F1D92B2F}" dt="2024-05-22T10:58:45.912" v="88" actId="1076"/>
          <ac:spMkLst>
            <pc:docMk/>
            <pc:sldMk cId="527100545" sldId="415"/>
            <ac:spMk id="20" creationId="{00000000-0000-0000-0000-000000000000}"/>
          </ac:spMkLst>
        </pc:spChg>
        <pc:spChg chg="mod">
          <ac:chgData name="Håkon Jacobsen" userId="S::haakja@uio.no::1593ab28-bd3f-46f2-a611-8d984e03f573" providerId="AD" clId="Web-{1DFC6088-E1AE-F221-378A-4EC1F1D92B2F}" dt="2024-05-22T10:58:46.006" v="89" actId="1076"/>
          <ac:spMkLst>
            <pc:docMk/>
            <pc:sldMk cId="527100545" sldId="415"/>
            <ac:spMk id="21" creationId="{00000000-0000-0000-0000-000000000000}"/>
          </ac:spMkLst>
        </pc:spChg>
        <pc:spChg chg="mod">
          <ac:chgData name="Håkon Jacobsen" userId="S::haakja@uio.no::1593ab28-bd3f-46f2-a611-8d984e03f573" providerId="AD" clId="Web-{1DFC6088-E1AE-F221-378A-4EC1F1D92B2F}" dt="2024-05-22T10:58:45.740" v="85" actId="1076"/>
          <ac:spMkLst>
            <pc:docMk/>
            <pc:sldMk cId="527100545" sldId="415"/>
            <ac:spMk id="27" creationId="{00000000-0000-0000-0000-000000000000}"/>
          </ac:spMkLst>
        </pc:spChg>
        <pc:spChg chg="mod">
          <ac:chgData name="Håkon Jacobsen" userId="S::haakja@uio.no::1593ab28-bd3f-46f2-a611-8d984e03f573" providerId="AD" clId="Web-{1DFC6088-E1AE-F221-378A-4EC1F1D92B2F}" dt="2024-05-22T10:58:45.802" v="86" actId="1076"/>
          <ac:spMkLst>
            <pc:docMk/>
            <pc:sldMk cId="527100545" sldId="415"/>
            <ac:spMk id="28" creationId="{00000000-0000-0000-0000-000000000000}"/>
          </ac:spMkLst>
        </pc:spChg>
        <pc:spChg chg="mod">
          <ac:chgData name="Håkon Jacobsen" userId="S::haakja@uio.no::1593ab28-bd3f-46f2-a611-8d984e03f573" providerId="AD" clId="Web-{1DFC6088-E1AE-F221-378A-4EC1F1D92B2F}" dt="2024-05-22T10:58:45.849" v="87" actId="1076"/>
          <ac:spMkLst>
            <pc:docMk/>
            <pc:sldMk cId="527100545" sldId="415"/>
            <ac:spMk id="29" creationId="{00000000-0000-0000-0000-000000000000}"/>
          </ac:spMkLst>
        </pc:spChg>
        <pc:cxnChg chg="mod">
          <ac:chgData name="Håkon Jacobsen" userId="S::haakja@uio.no::1593ab28-bd3f-46f2-a611-8d984e03f573" providerId="AD" clId="Web-{1DFC6088-E1AE-F221-378A-4EC1F1D92B2F}" dt="2024-05-22T10:58:45.552" v="82" actId="1076"/>
          <ac:cxnSpMkLst>
            <pc:docMk/>
            <pc:sldMk cId="527100545" sldId="415"/>
            <ac:cxnSpMk id="11" creationId="{00000000-0000-0000-0000-000000000000}"/>
          </ac:cxnSpMkLst>
        </pc:cxnChg>
        <pc:cxnChg chg="mod">
          <ac:chgData name="Håkon Jacobsen" userId="S::haakja@uio.no::1593ab28-bd3f-46f2-a611-8d984e03f573" providerId="AD" clId="Web-{1DFC6088-E1AE-F221-378A-4EC1F1D92B2F}" dt="2024-05-22T10:58:45.599" v="83" actId="1076"/>
          <ac:cxnSpMkLst>
            <pc:docMk/>
            <pc:sldMk cId="527100545" sldId="415"/>
            <ac:cxnSpMk id="13" creationId="{00000000-0000-0000-0000-000000000000}"/>
          </ac:cxnSpMkLst>
        </pc:cxnChg>
        <pc:cxnChg chg="mod">
          <ac:chgData name="Håkon Jacobsen" userId="S::haakja@uio.no::1593ab28-bd3f-46f2-a611-8d984e03f573" providerId="AD" clId="Web-{1DFC6088-E1AE-F221-378A-4EC1F1D92B2F}" dt="2024-05-22T10:58:45.662" v="84" actId="1076"/>
          <ac:cxnSpMkLst>
            <pc:docMk/>
            <pc:sldMk cId="527100545" sldId="415"/>
            <ac:cxnSpMk id="16" creationId="{00000000-0000-0000-0000-000000000000}"/>
          </ac:cxnSpMkLst>
        </pc:cxnChg>
        <pc:cxnChg chg="mod">
          <ac:chgData name="Håkon Jacobsen" userId="S::haakja@uio.no::1593ab28-bd3f-46f2-a611-8d984e03f573" providerId="AD" clId="Web-{1DFC6088-E1AE-F221-378A-4EC1F1D92B2F}" dt="2024-05-22T10:58:46.068" v="90" actId="1076"/>
          <ac:cxnSpMkLst>
            <pc:docMk/>
            <pc:sldMk cId="527100545" sldId="415"/>
            <ac:cxnSpMk id="22" creationId="{00000000-0000-0000-0000-000000000000}"/>
          </ac:cxnSpMkLst>
        </pc:cxnChg>
        <pc:cxnChg chg="mod">
          <ac:chgData name="Håkon Jacobsen" userId="S::haakja@uio.no::1593ab28-bd3f-46f2-a611-8d984e03f573" providerId="AD" clId="Web-{1DFC6088-E1AE-F221-378A-4EC1F1D92B2F}" dt="2024-05-22T10:58:46.131" v="91" actId="1076"/>
          <ac:cxnSpMkLst>
            <pc:docMk/>
            <pc:sldMk cId="527100545" sldId="415"/>
            <ac:cxnSpMk id="23" creationId="{00000000-0000-0000-0000-000000000000}"/>
          </ac:cxnSpMkLst>
        </pc:cxnChg>
      </pc:sldChg>
    </pc:docChg>
  </pc:docChgLst>
  <pc:docChgLst>
    <pc:chgData name="Håkon Jacobsen" userId="1593ab28-bd3f-46f2-a611-8d984e03f573" providerId="ADAL" clId="{81564D6A-8FF8-4E28-91C1-E7EC658F4832}"/>
    <pc:docChg chg="modSld">
      <pc:chgData name="Håkon Jacobsen" userId="1593ab28-bd3f-46f2-a611-8d984e03f573" providerId="ADAL" clId="{81564D6A-8FF8-4E28-91C1-E7EC658F4832}" dt="2024-06-26T10:04:07.481" v="24" actId="20577"/>
      <pc:docMkLst>
        <pc:docMk/>
      </pc:docMkLst>
      <pc:sldChg chg="modSp modAnim">
        <pc:chgData name="Håkon Jacobsen" userId="1593ab28-bd3f-46f2-a611-8d984e03f573" providerId="ADAL" clId="{81564D6A-8FF8-4E28-91C1-E7EC658F4832}" dt="2024-06-26T10:04:07.481" v="24" actId="20577"/>
        <pc:sldMkLst>
          <pc:docMk/>
          <pc:sldMk cId="985200572" sldId="320"/>
        </pc:sldMkLst>
        <pc:spChg chg="mod">
          <ac:chgData name="Håkon Jacobsen" userId="1593ab28-bd3f-46f2-a611-8d984e03f573" providerId="ADAL" clId="{81564D6A-8FF8-4E28-91C1-E7EC658F4832}" dt="2024-06-26T10:04:07.481" v="24" actId="20577"/>
          <ac:spMkLst>
            <pc:docMk/>
            <pc:sldMk cId="985200572" sldId="320"/>
            <ac:spMk id="3" creationId="{00000000-0000-0000-0000-000000000000}"/>
          </ac:spMkLst>
        </pc:spChg>
      </pc:sldChg>
      <pc:sldChg chg="modSp">
        <pc:chgData name="Håkon Jacobsen" userId="1593ab28-bd3f-46f2-a611-8d984e03f573" providerId="ADAL" clId="{81564D6A-8FF8-4E28-91C1-E7EC658F4832}" dt="2024-06-26T09:08:47.114" v="1" actId="20577"/>
        <pc:sldMkLst>
          <pc:docMk/>
          <pc:sldMk cId="1491009056" sldId="461"/>
        </pc:sldMkLst>
        <pc:spChg chg="mod">
          <ac:chgData name="Håkon Jacobsen" userId="1593ab28-bd3f-46f2-a611-8d984e03f573" providerId="ADAL" clId="{81564D6A-8FF8-4E28-91C1-E7EC658F4832}" dt="2024-06-26T09:08:47.114" v="1" actId="20577"/>
          <ac:spMkLst>
            <pc:docMk/>
            <pc:sldMk cId="1491009056" sldId="461"/>
            <ac:spMk id="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9/4/2024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445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600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1012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9410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2394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https://formaestudio.com/rijndaelinspector/archivos/Rijndael_Animation_v4_eng-html5.html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4962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https://formaestudio.com/rijndaelinspector/archivos/Rijndael_Animation_v4_eng-html5.html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5983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https://formaestudio.com/rijndaelinspector/archivos/Rijndael_Animation_v4_eng-html5.html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8770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https://formaestudio.com/rijndaelinspector/archivos/Rijndael_Animation_v4_eng-html5.html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1262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https://formaestudio.com/rijndaelinspector/archivos/Rijndael_Animation_v4_eng-html5.html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3024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https://formaestudio.com/rijndaelinspector/archivos/Rijndael_Animation_v4_eng-html5.html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6758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https://formaestudio.com/rijndaelinspector/archivos/Rijndael_Animation_v4_eng-html5.html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212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https://formaestudio.com/rijndaelinspector/archivos/Rijndael_Animation_v4_eng-html5.html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0109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https://formaestudio.com/rijndaelinspector/archivos/Rijndael_Animation_v4_eng-html5.html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7747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0^n</a:t>
            </a:r>
            <a:r>
              <a:rPr lang="en-US" baseline="0" dirty="0"/>
              <a:t> = 0000…0 (n bits)</a:t>
            </a:r>
          </a:p>
          <a:p>
            <a:r>
              <a:rPr lang="en-US" baseline="0" dirty="0"/>
              <a:t>1^n = 1111…1 (n bits)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2692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343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1708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3358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2970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813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230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9791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1155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9297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727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091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2782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859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485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9190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449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450380" y="4605244"/>
            <a:ext cx="7082727" cy="1192441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900551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70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3" r:id="rId2"/>
    <p:sldLayoutId id="2147483714" r:id="rId3"/>
    <p:sldLayoutId id="2147483715" r:id="rId4"/>
    <p:sldLayoutId id="2147483716" r:id="rId5"/>
    <p:sldLayoutId id="2147483718" r:id="rId6"/>
    <p:sldLayoutId id="2147483719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9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0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3.png"/><Relationship Id="rId10" Type="http://schemas.openxmlformats.org/officeDocument/2006/relationships/image" Target="../media/image21.png"/><Relationship Id="rId4" Type="http://schemas.openxmlformats.org/officeDocument/2006/relationships/image" Target="../media/image11.jpe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0.png"/><Relationship Id="rId13" Type="http://schemas.openxmlformats.org/officeDocument/2006/relationships/image" Target="../media/image1071.png"/><Relationship Id="rId18" Type="http://schemas.openxmlformats.org/officeDocument/2006/relationships/image" Target="../media/image23.png"/><Relationship Id="rId3" Type="http://schemas.openxmlformats.org/officeDocument/2006/relationships/image" Target="../media/image890.png"/><Relationship Id="rId7" Type="http://schemas.openxmlformats.org/officeDocument/2006/relationships/image" Target="../media/image1130.png"/><Relationship Id="rId12" Type="http://schemas.openxmlformats.org/officeDocument/2006/relationships/image" Target="../media/image1180.png"/><Relationship Id="rId17" Type="http://schemas.openxmlformats.org/officeDocument/2006/relationships/image" Target="../media/image22.png"/><Relationship Id="rId2" Type="http://schemas.openxmlformats.org/officeDocument/2006/relationships/image" Target="../media/image880.png"/><Relationship Id="rId16" Type="http://schemas.openxmlformats.org/officeDocument/2006/relationships/image" Target="../media/image1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20.png"/><Relationship Id="rId11" Type="http://schemas.openxmlformats.org/officeDocument/2006/relationships/image" Target="../media/image1051.png"/><Relationship Id="rId5" Type="http://schemas.openxmlformats.org/officeDocument/2006/relationships/image" Target="../media/image1121.png"/><Relationship Id="rId15" Type="http://schemas.openxmlformats.org/officeDocument/2006/relationships/image" Target="../media/image1190.png"/><Relationship Id="rId10" Type="http://schemas.openxmlformats.org/officeDocument/2006/relationships/image" Target="../media/image1171.png"/><Relationship Id="rId4" Type="http://schemas.openxmlformats.org/officeDocument/2006/relationships/image" Target="../media/image940.png"/><Relationship Id="rId9" Type="http://schemas.openxmlformats.org/officeDocument/2006/relationships/image" Target="../media/image1031.png"/><Relationship Id="rId14" Type="http://schemas.openxmlformats.org/officeDocument/2006/relationships/image" Target="../media/image108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9200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121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60.png"/><Relationship Id="rId3" Type="http://schemas.openxmlformats.org/officeDocument/2006/relationships/image" Target="../media/image38.png"/><Relationship Id="rId7" Type="http://schemas.openxmlformats.org/officeDocument/2006/relationships/image" Target="../media/image21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90.png"/><Relationship Id="rId3" Type="http://schemas.openxmlformats.org/officeDocument/2006/relationships/image" Target="../media/image38.png"/><Relationship Id="rId7" Type="http://schemas.openxmlformats.org/officeDocument/2006/relationships/image" Target="../media/image218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70.png"/><Relationship Id="rId11" Type="http://schemas.openxmlformats.org/officeDocument/2006/relationships/image" Target="../media/image133.png"/><Relationship Id="rId5" Type="http://schemas.openxmlformats.org/officeDocument/2006/relationships/image" Target="../media/image40.png"/><Relationship Id="rId10" Type="http://schemas.openxmlformats.org/officeDocument/2006/relationships/image" Target="../media/image132.png"/><Relationship Id="rId4" Type="http://schemas.openxmlformats.org/officeDocument/2006/relationships/image" Target="../media/image39.png"/><Relationship Id="rId9" Type="http://schemas.openxmlformats.org/officeDocument/2006/relationships/image" Target="../media/image220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00.png"/><Relationship Id="rId13" Type="http://schemas.openxmlformats.org/officeDocument/2006/relationships/image" Target="../media/image9200.png"/><Relationship Id="rId3" Type="http://schemas.openxmlformats.org/officeDocument/2006/relationships/image" Target="../media/image1220.png"/><Relationship Id="rId7" Type="http://schemas.openxmlformats.org/officeDocument/2006/relationships/image" Target="../media/image861.png"/><Relationship Id="rId12" Type="http://schemas.openxmlformats.org/officeDocument/2006/relationships/image" Target="../media/image126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50.png"/><Relationship Id="rId11" Type="http://schemas.openxmlformats.org/officeDocument/2006/relationships/image" Target="../media/image9000.png"/><Relationship Id="rId5" Type="http://schemas.openxmlformats.org/officeDocument/2006/relationships/image" Target="../media/image1240.png"/><Relationship Id="rId10" Type="http://schemas.openxmlformats.org/officeDocument/2006/relationships/image" Target="../media/image8900.png"/><Relationship Id="rId4" Type="http://schemas.openxmlformats.org/officeDocument/2006/relationships/image" Target="../media/image1230.png"/><Relationship Id="rId9" Type="http://schemas.openxmlformats.org/officeDocument/2006/relationships/image" Target="../media/image8800.png"/><Relationship Id="rId14" Type="http://schemas.openxmlformats.org/officeDocument/2006/relationships/image" Target="../media/image12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60.png"/><Relationship Id="rId3" Type="http://schemas.openxmlformats.org/officeDocument/2006/relationships/image" Target="../media/image300.png"/><Relationship Id="rId12" Type="http://schemas.openxmlformats.org/officeDocument/2006/relationships/image" Target="../media/image351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png"/><Relationship Id="rId11" Type="http://schemas.openxmlformats.org/officeDocument/2006/relationships/image" Target="../media/image341.png"/><Relationship Id="rId5" Type="http://schemas.openxmlformats.org/officeDocument/2006/relationships/image" Target="../media/image45.png"/><Relationship Id="rId15" Type="http://schemas.openxmlformats.org/officeDocument/2006/relationships/image" Target="../media/image380.png"/><Relationship Id="rId10" Type="http://schemas.openxmlformats.org/officeDocument/2006/relationships/image" Target="../media/image771.png"/><Relationship Id="rId4" Type="http://schemas.openxmlformats.org/officeDocument/2006/relationships/image" Target="../media/image311.png"/><Relationship Id="rId14" Type="http://schemas.openxmlformats.org/officeDocument/2006/relationships/image" Target="../media/image37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0.png"/><Relationship Id="rId3" Type="http://schemas.openxmlformats.org/officeDocument/2006/relationships/image" Target="../media/image270.png"/><Relationship Id="rId7" Type="http://schemas.openxmlformats.org/officeDocument/2006/relationships/image" Target="../media/image330.png"/><Relationship Id="rId12" Type="http://schemas.microsoft.com/office/2007/relationships/hdphoto" Target="../media/hdphoto1.wdp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0.png"/><Relationship Id="rId11" Type="http://schemas.openxmlformats.org/officeDocument/2006/relationships/image" Target="../media/image47.png"/><Relationship Id="rId5" Type="http://schemas.openxmlformats.org/officeDocument/2006/relationships/image" Target="../media/image240.png"/><Relationship Id="rId15" Type="http://schemas.openxmlformats.org/officeDocument/2006/relationships/image" Target="../media/image473.png"/><Relationship Id="rId10" Type="http://schemas.openxmlformats.org/officeDocument/2006/relationships/image" Target="../media/image390.png"/><Relationship Id="rId4" Type="http://schemas.openxmlformats.org/officeDocument/2006/relationships/image" Target="../media/image280.png"/><Relationship Id="rId9" Type="http://schemas.openxmlformats.org/officeDocument/2006/relationships/image" Target="../media/image350.png"/><Relationship Id="rId1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0.png"/><Relationship Id="rId3" Type="http://schemas.openxmlformats.org/officeDocument/2006/relationships/image" Target="../media/image270.png"/><Relationship Id="rId7" Type="http://schemas.openxmlformats.org/officeDocument/2006/relationships/image" Target="../media/image330.png"/><Relationship Id="rId12" Type="http://schemas.microsoft.com/office/2007/relationships/hdphoto" Target="../media/hdphoto1.wdp"/><Relationship Id="rId2" Type="http://schemas.openxmlformats.org/officeDocument/2006/relationships/image" Target="../media/image260.png"/><Relationship Id="rId16" Type="http://schemas.openxmlformats.org/officeDocument/2006/relationships/image" Target="../media/image47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0.png"/><Relationship Id="rId11" Type="http://schemas.openxmlformats.org/officeDocument/2006/relationships/image" Target="../media/image47.png"/><Relationship Id="rId15" Type="http://schemas.openxmlformats.org/officeDocument/2006/relationships/image" Target="../media/image48.png"/><Relationship Id="rId10" Type="http://schemas.openxmlformats.org/officeDocument/2006/relationships/image" Target="../media/image390.png"/><Relationship Id="rId4" Type="http://schemas.openxmlformats.org/officeDocument/2006/relationships/image" Target="../media/image280.png"/><Relationship Id="rId9" Type="http://schemas.openxmlformats.org/officeDocument/2006/relationships/image" Target="../media/image350.png"/><Relationship Id="rId14" Type="http://schemas.openxmlformats.org/officeDocument/2006/relationships/image" Target="../media/image240.png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50.png"/><Relationship Id="rId3" Type="http://schemas.openxmlformats.org/officeDocument/2006/relationships/image" Target="../media/image42.png"/><Relationship Id="rId12" Type="http://schemas.openxmlformats.org/officeDocument/2006/relationships/image" Target="../media/image440.png"/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3.xml"/><Relationship Id="rId11" Type="http://schemas.openxmlformats.org/officeDocument/2006/relationships/image" Target="../media/image430.png"/><Relationship Id="rId5" Type="http://schemas.openxmlformats.org/officeDocument/2006/relationships/image" Target="../media/image46.png"/><Relationship Id="rId10" Type="http://schemas.openxmlformats.org/officeDocument/2006/relationships/image" Target="../media/image771.png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81.png"/><Relationship Id="rId18" Type="http://schemas.openxmlformats.org/officeDocument/2006/relationships/image" Target="../media/image451.png"/><Relationship Id="rId3" Type="http://schemas.openxmlformats.org/officeDocument/2006/relationships/image" Target="../media/image50.png"/><Relationship Id="rId7" Type="http://schemas.openxmlformats.org/officeDocument/2006/relationships/image" Target="../media/image46.png"/><Relationship Id="rId12" Type="http://schemas.openxmlformats.org/officeDocument/2006/relationships/image" Target="../media/image440.png"/><Relationship Id="rId2" Type="http://schemas.openxmlformats.org/officeDocument/2006/relationships/image" Target="../media/image49.png"/><Relationship Id="rId20" Type="http://schemas.microsoft.com/office/2007/relationships/hdphoto" Target="../media/hdphoto2.wdp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11" Type="http://schemas.openxmlformats.org/officeDocument/2006/relationships/image" Target="../media/image471.png"/><Relationship Id="rId24" Type="http://schemas.openxmlformats.org/officeDocument/2006/relationships/image" Target="../media/image472.png"/><Relationship Id="rId5" Type="http://schemas.openxmlformats.org/officeDocument/2006/relationships/image" Target="../media/image460.png"/><Relationship Id="rId15" Type="http://schemas.openxmlformats.org/officeDocument/2006/relationships/image" Target="../media/image490.png"/><Relationship Id="rId23" Type="http://schemas.openxmlformats.org/officeDocument/2006/relationships/image" Target="../media/image52.png"/><Relationship Id="rId10" Type="http://schemas.openxmlformats.org/officeDocument/2006/relationships/image" Target="../media/image771.png"/><Relationship Id="rId19" Type="http://schemas.openxmlformats.org/officeDocument/2006/relationships/image" Target="../media/image51.png"/><Relationship Id="rId4" Type="http://schemas.openxmlformats.org/officeDocument/2006/relationships/image" Target="../media/image400.png"/><Relationship Id="rId14" Type="http://schemas.openxmlformats.org/officeDocument/2006/relationships/image" Target="../media/image450.png"/><Relationship Id="rId22" Type="http://schemas.openxmlformats.org/officeDocument/2006/relationships/image" Target="../media/image690.png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90.png"/><Relationship Id="rId26" Type="http://schemas.openxmlformats.org/officeDocument/2006/relationships/image" Target="../media/image53.png"/><Relationship Id="rId3" Type="http://schemas.openxmlformats.org/officeDocument/2006/relationships/image" Target="../media/image50.png"/><Relationship Id="rId25" Type="http://schemas.openxmlformats.org/officeDocument/2006/relationships/image" Target="../media/image46.png"/><Relationship Id="rId12" Type="http://schemas.openxmlformats.org/officeDocument/2006/relationships/image" Target="../media/image450.png"/><Relationship Id="rId2" Type="http://schemas.openxmlformats.org/officeDocument/2006/relationships/image" Target="../media/image49.png"/><Relationship Id="rId29" Type="http://schemas.openxmlformats.org/officeDocument/2006/relationships/image" Target="../media/image530.png"/><Relationship Id="rId1" Type="http://schemas.openxmlformats.org/officeDocument/2006/relationships/slideLayout" Target="../slideLayouts/slideLayout3.xml"/><Relationship Id="rId24" Type="http://schemas.openxmlformats.org/officeDocument/2006/relationships/image" Target="../media/image45.png"/><Relationship Id="rId11" Type="http://schemas.openxmlformats.org/officeDocument/2006/relationships/image" Target="../media/image481.png"/><Relationship Id="rId5" Type="http://schemas.microsoft.com/office/2007/relationships/hdphoto" Target="../media/hdphoto2.wdp"/><Relationship Id="rId23" Type="http://schemas.openxmlformats.org/officeDocument/2006/relationships/image" Target="../media/image400.png"/><Relationship Id="rId28" Type="http://schemas.openxmlformats.org/officeDocument/2006/relationships/image" Target="../media/image472.png"/><Relationship Id="rId10" Type="http://schemas.openxmlformats.org/officeDocument/2006/relationships/image" Target="../media/image771.png"/><Relationship Id="rId19" Type="http://schemas.openxmlformats.org/officeDocument/2006/relationships/image" Target="../media/image460.png"/><Relationship Id="rId4" Type="http://schemas.openxmlformats.org/officeDocument/2006/relationships/image" Target="../media/image51.png"/><Relationship Id="rId22" Type="http://schemas.openxmlformats.org/officeDocument/2006/relationships/image" Target="../media/image690.png"/><Relationship Id="rId27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1.png"/><Relationship Id="rId5" Type="http://schemas.openxmlformats.org/officeDocument/2006/relationships/image" Target="../media/image482.png"/><Relationship Id="rId4" Type="http://schemas.openxmlformats.org/officeDocument/2006/relationships/image" Target="../media/image470.png"/></Relationships>
</file>

<file path=ppt/slides/_rels/slide29.xml.rels><?xml version="1.0" encoding="UTF-8" standalone="yes"?>
<Relationships xmlns="http://schemas.openxmlformats.org/package/2006/relationships"><Relationship Id="rId18" Type="http://schemas.openxmlformats.org/officeDocument/2006/relationships/image" Target="../media/image65.png"/><Relationship Id="rId26" Type="http://schemas.openxmlformats.org/officeDocument/2006/relationships/image" Target="../media/image68.png"/><Relationship Id="rId3" Type="http://schemas.openxmlformats.org/officeDocument/2006/relationships/image" Target="../media/image55.png"/><Relationship Id="rId21" Type="http://schemas.openxmlformats.org/officeDocument/2006/relationships/image" Target="../media/image59.png"/><Relationship Id="rId7" Type="http://schemas.openxmlformats.org/officeDocument/2006/relationships/image" Target="../media/image58.png"/><Relationship Id="rId17" Type="http://schemas.openxmlformats.org/officeDocument/2006/relationships/image" Target="../media/image64.png"/><Relationship Id="rId25" Type="http://schemas.openxmlformats.org/officeDocument/2006/relationships/image" Target="../media/image67.png"/><Relationship Id="rId2" Type="http://schemas.openxmlformats.org/officeDocument/2006/relationships/notesSlide" Target="../notesSlides/notesSlide15.xml"/><Relationship Id="rId20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24" Type="http://schemas.openxmlformats.org/officeDocument/2006/relationships/image" Target="../media/image61.png"/><Relationship Id="rId5" Type="http://schemas.openxmlformats.org/officeDocument/2006/relationships/image" Target="../media/image56.png"/><Relationship Id="rId23" Type="http://schemas.openxmlformats.org/officeDocument/2006/relationships/image" Target="../media/image60.png"/><Relationship Id="rId28" Type="http://schemas.openxmlformats.org/officeDocument/2006/relationships/image" Target="../media/image70.png"/><Relationship Id="rId19" Type="http://schemas.openxmlformats.org/officeDocument/2006/relationships/image" Target="../media/image63.png"/><Relationship Id="rId22" Type="http://schemas.openxmlformats.org/officeDocument/2006/relationships/image" Target="../media/image590.png"/><Relationship Id="rId27" Type="http://schemas.openxmlformats.org/officeDocument/2006/relationships/image" Target="../media/image69.png"/></Relationships>
</file>

<file path=ppt/slides/_rels/slide3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700.png"/><Relationship Id="rId3" Type="http://schemas.openxmlformats.org/officeDocument/2006/relationships/image" Target="../media/image660.png"/><Relationship Id="rId34" Type="http://schemas.openxmlformats.org/officeDocument/2006/relationships/image" Target="../media/image67.png"/><Relationship Id="rId25" Type="http://schemas.openxmlformats.org/officeDocument/2006/relationships/image" Target="../media/image691.png"/><Relationship Id="rId33" Type="http://schemas.openxmlformats.org/officeDocument/2006/relationships/image" Target="../media/image61.png"/><Relationship Id="rId2" Type="http://schemas.openxmlformats.org/officeDocument/2006/relationships/notesSlide" Target="../notesSlides/notesSlide16.xml"/><Relationship Id="rId29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11" Type="http://schemas.openxmlformats.org/officeDocument/2006/relationships/image" Target="../media/image58.png"/><Relationship Id="rId32" Type="http://schemas.openxmlformats.org/officeDocument/2006/relationships/image" Target="../media/image60.png"/><Relationship Id="rId5" Type="http://schemas.openxmlformats.org/officeDocument/2006/relationships/image" Target="../media/image670.png"/><Relationship Id="rId36" Type="http://schemas.openxmlformats.org/officeDocument/2006/relationships/image" Target="../media/image69.png"/><Relationship Id="rId10" Type="http://schemas.openxmlformats.org/officeDocument/2006/relationships/image" Target="../media/image57.png"/><Relationship Id="rId31" Type="http://schemas.openxmlformats.org/officeDocument/2006/relationships/image" Target="../media/image62.png"/><Relationship Id="rId4" Type="http://schemas.openxmlformats.org/officeDocument/2006/relationships/image" Target="../media/image701.png"/><Relationship Id="rId27" Type="http://schemas.openxmlformats.org/officeDocument/2006/relationships/image" Target="../media/image56.png"/><Relationship Id="rId30" Type="http://schemas.openxmlformats.org/officeDocument/2006/relationships/image" Target="../media/image59.png"/><Relationship Id="rId22" Type="http://schemas.openxmlformats.org/officeDocument/2006/relationships/image" Target="../media/image590.png"/><Relationship Id="rId35" Type="http://schemas.openxmlformats.org/officeDocument/2006/relationships/image" Target="../media/image6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42" Type="http://schemas.openxmlformats.org/officeDocument/2006/relationships/image" Target="../media/image60.png"/><Relationship Id="rId47" Type="http://schemas.openxmlformats.org/officeDocument/2006/relationships/image" Target="../media/image70.png"/><Relationship Id="rId7" Type="http://schemas.openxmlformats.org/officeDocument/2006/relationships/image" Target="../media/image74.png"/><Relationship Id="rId46" Type="http://schemas.openxmlformats.org/officeDocument/2006/relationships/image" Target="../media/image69.png"/><Relationship Id="rId2" Type="http://schemas.openxmlformats.org/officeDocument/2006/relationships/notesSlide" Target="../notesSlides/notesSlide17.xml"/><Relationship Id="rId41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32" Type="http://schemas.openxmlformats.org/officeDocument/2006/relationships/image" Target="../media/image66.png"/><Relationship Id="rId40" Type="http://schemas.openxmlformats.org/officeDocument/2006/relationships/image" Target="../media/image75.png"/><Relationship Id="rId11" Type="http://schemas.openxmlformats.org/officeDocument/2006/relationships/image" Target="../media/image62.png"/><Relationship Id="rId45" Type="http://schemas.openxmlformats.org/officeDocument/2006/relationships/image" Target="../media/image68.png"/><Relationship Id="rId5" Type="http://schemas.openxmlformats.org/officeDocument/2006/relationships/image" Target="../media/image72.png"/><Relationship Id="rId31" Type="http://schemas.openxmlformats.org/officeDocument/2006/relationships/image" Target="../media/image63.png"/><Relationship Id="rId44" Type="http://schemas.openxmlformats.org/officeDocument/2006/relationships/image" Target="../media/image67.png"/><Relationship Id="rId4" Type="http://schemas.openxmlformats.org/officeDocument/2006/relationships/image" Target="../media/image710.png"/><Relationship Id="rId30" Type="http://schemas.openxmlformats.org/officeDocument/2006/relationships/image" Target="../media/image56.png"/><Relationship Id="rId22" Type="http://schemas.openxmlformats.org/officeDocument/2006/relationships/image" Target="../media/image590.png"/><Relationship Id="rId43" Type="http://schemas.openxmlformats.org/officeDocument/2006/relationships/image" Target="../media/image6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5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12" Type="http://schemas.openxmlformats.org/officeDocument/2006/relationships/image" Target="../media/image84.pn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9.png"/><Relationship Id="rId11" Type="http://schemas.openxmlformats.org/officeDocument/2006/relationships/image" Target="../media/image83.png"/><Relationship Id="rId5" Type="http://schemas.openxmlformats.org/officeDocument/2006/relationships/image" Target="../media/image78.png"/><Relationship Id="rId15" Type="http://schemas.openxmlformats.org/officeDocument/2006/relationships/image" Target="../media/image87.png"/><Relationship Id="rId10" Type="http://schemas.openxmlformats.org/officeDocument/2006/relationships/image" Target="../media/image82.png"/><Relationship Id="rId4" Type="http://schemas.openxmlformats.org/officeDocument/2006/relationships/image" Target="../media/image77.emf"/><Relationship Id="rId9" Type="http://schemas.openxmlformats.org/officeDocument/2006/relationships/image" Target="../media/image810.png"/><Relationship Id="rId14" Type="http://schemas.openxmlformats.org/officeDocument/2006/relationships/image" Target="../media/image8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0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0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0.png"/><Relationship Id="rId9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89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5.png"/><Relationship Id="rId10" Type="http://schemas.openxmlformats.org/officeDocument/2006/relationships/image" Target="../media/image90.png"/><Relationship Id="rId4" Type="http://schemas.openxmlformats.org/officeDocument/2006/relationships/image" Target="../media/image241.png"/><Relationship Id="rId9" Type="http://schemas.openxmlformats.org/officeDocument/2006/relationships/image" Target="../media/image261.png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91.png"/><Relationship Id="rId3" Type="http://schemas.openxmlformats.org/officeDocument/2006/relationships/image" Target="../media/image850.png"/><Relationship Id="rId12" Type="http://schemas.openxmlformats.org/officeDocument/2006/relationships/image" Target="../media/image89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png"/><Relationship Id="rId11" Type="http://schemas.openxmlformats.org/officeDocument/2006/relationships/image" Target="../media/image490.png"/><Relationship Id="rId5" Type="http://schemas.openxmlformats.org/officeDocument/2006/relationships/image" Target="../media/image45.png"/><Relationship Id="rId15" Type="http://schemas.microsoft.com/office/2007/relationships/hdphoto" Target="../media/hdphoto2.wdp"/><Relationship Id="rId10" Type="http://schemas.openxmlformats.org/officeDocument/2006/relationships/image" Target="../media/image771.png"/><Relationship Id="rId4" Type="http://schemas.openxmlformats.org/officeDocument/2006/relationships/image" Target="../media/image860.png"/><Relationship Id="rId14" Type="http://schemas.openxmlformats.org/officeDocument/2006/relationships/image" Target="../media/image51.png"/><Relationship Id="rId22" Type="http://schemas.openxmlformats.org/officeDocument/2006/relationships/image" Target="../media/image690.png"/></Relationships>
</file>

<file path=ppt/slides/_rels/slide3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01.png"/><Relationship Id="rId3" Type="http://schemas.openxmlformats.org/officeDocument/2006/relationships/image" Target="../media/image881.png"/><Relationship Id="rId21" Type="http://schemas.openxmlformats.org/officeDocument/2006/relationships/image" Target="../media/image91.png"/><Relationship Id="rId12" Type="http://schemas.openxmlformats.org/officeDocument/2006/relationships/image" Target="../media/image900.png"/><Relationship Id="rId2" Type="http://schemas.openxmlformats.org/officeDocument/2006/relationships/image" Target="../media/image850.png"/><Relationship Id="rId20" Type="http://schemas.openxmlformats.org/officeDocument/2006/relationships/image" Target="../media/image690.png"/><Relationship Id="rId1" Type="http://schemas.openxmlformats.org/officeDocument/2006/relationships/slideLayout" Target="../slideLayouts/slideLayout3.xml"/><Relationship Id="rId11" Type="http://schemas.openxmlformats.org/officeDocument/2006/relationships/image" Target="../media/image490.png"/><Relationship Id="rId24" Type="http://schemas.openxmlformats.org/officeDocument/2006/relationships/image" Target="../media/image94.png"/><Relationship Id="rId5" Type="http://schemas.openxmlformats.org/officeDocument/2006/relationships/image" Target="../media/image46.png"/><Relationship Id="rId15" Type="http://schemas.microsoft.com/office/2007/relationships/hdphoto" Target="../media/hdphoto2.wdp"/><Relationship Id="rId23" Type="http://schemas.openxmlformats.org/officeDocument/2006/relationships/image" Target="../media/image93.png"/><Relationship Id="rId10" Type="http://schemas.openxmlformats.org/officeDocument/2006/relationships/image" Target="../media/image771.png"/><Relationship Id="rId4" Type="http://schemas.openxmlformats.org/officeDocument/2006/relationships/image" Target="../media/image45.png"/><Relationship Id="rId14" Type="http://schemas.openxmlformats.org/officeDocument/2006/relationships/image" Target="../media/image51.png"/><Relationship Id="rId22" Type="http://schemas.openxmlformats.org/officeDocument/2006/relationships/image" Target="../media/image9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13" Type="http://schemas.openxmlformats.org/officeDocument/2006/relationships/image" Target="../media/image122.png"/><Relationship Id="rId18" Type="http://schemas.openxmlformats.org/officeDocument/2006/relationships/image" Target="../media/image128.png"/><Relationship Id="rId26" Type="http://schemas.openxmlformats.org/officeDocument/2006/relationships/image" Target="../media/image138.png"/><Relationship Id="rId3" Type="http://schemas.openxmlformats.org/officeDocument/2006/relationships/image" Target="../media/image110.png"/><Relationship Id="rId21" Type="http://schemas.openxmlformats.org/officeDocument/2006/relationships/image" Target="../media/image131.png"/><Relationship Id="rId7" Type="http://schemas.openxmlformats.org/officeDocument/2006/relationships/image" Target="../media/image114.png"/><Relationship Id="rId12" Type="http://schemas.openxmlformats.org/officeDocument/2006/relationships/image" Target="../media/image119.png"/><Relationship Id="rId17" Type="http://schemas.openxmlformats.org/officeDocument/2006/relationships/image" Target="../media/image126.png"/><Relationship Id="rId25" Type="http://schemas.openxmlformats.org/officeDocument/2006/relationships/image" Target="../media/image137.png"/><Relationship Id="rId2" Type="http://schemas.openxmlformats.org/officeDocument/2006/relationships/image" Target="../media/image780.png"/><Relationship Id="rId16" Type="http://schemas.openxmlformats.org/officeDocument/2006/relationships/image" Target="../media/image125.png"/><Relationship Id="rId20" Type="http://schemas.openxmlformats.org/officeDocument/2006/relationships/image" Target="../media/image13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3.png"/><Relationship Id="rId11" Type="http://schemas.openxmlformats.org/officeDocument/2006/relationships/image" Target="../media/image118.png"/><Relationship Id="rId24" Type="http://schemas.openxmlformats.org/officeDocument/2006/relationships/image" Target="../media/image136.png"/><Relationship Id="rId5" Type="http://schemas.openxmlformats.org/officeDocument/2006/relationships/image" Target="../media/image112.png"/><Relationship Id="rId15" Type="http://schemas.openxmlformats.org/officeDocument/2006/relationships/image" Target="../media/image124.png"/><Relationship Id="rId23" Type="http://schemas.openxmlformats.org/officeDocument/2006/relationships/image" Target="../media/image135.png"/><Relationship Id="rId10" Type="http://schemas.openxmlformats.org/officeDocument/2006/relationships/image" Target="../media/image117.png"/><Relationship Id="rId19" Type="http://schemas.openxmlformats.org/officeDocument/2006/relationships/image" Target="../media/image129.png"/><Relationship Id="rId4" Type="http://schemas.openxmlformats.org/officeDocument/2006/relationships/image" Target="../media/image111.png"/><Relationship Id="rId9" Type="http://schemas.openxmlformats.org/officeDocument/2006/relationships/image" Target="../media/image116.png"/><Relationship Id="rId14" Type="http://schemas.openxmlformats.org/officeDocument/2006/relationships/image" Target="../media/image123.png"/><Relationship Id="rId22" Type="http://schemas.openxmlformats.org/officeDocument/2006/relationships/image" Target="../media/image134.png"/><Relationship Id="rId27" Type="http://schemas.openxmlformats.org/officeDocument/2006/relationships/image" Target="../media/image13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0.png"/><Relationship Id="rId13" Type="http://schemas.openxmlformats.org/officeDocument/2006/relationships/image" Target="../media/image145.png"/><Relationship Id="rId18" Type="http://schemas.openxmlformats.org/officeDocument/2006/relationships/image" Target="../media/image800.png"/><Relationship Id="rId3" Type="http://schemas.openxmlformats.org/officeDocument/2006/relationships/image" Target="../media/image420.png"/><Relationship Id="rId7" Type="http://schemas.openxmlformats.org/officeDocument/2006/relationships/image" Target="../media/image460.png"/><Relationship Id="rId12" Type="http://schemas.openxmlformats.org/officeDocument/2006/relationships/image" Target="../media/image1300.png"/><Relationship Id="rId17" Type="http://schemas.openxmlformats.org/officeDocument/2006/relationships/image" Target="../media/image790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147.png"/><Relationship Id="rId20" Type="http://schemas.openxmlformats.org/officeDocument/2006/relationships/image" Target="../media/image82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2.png"/><Relationship Id="rId11" Type="http://schemas.openxmlformats.org/officeDocument/2006/relationships/image" Target="../media/image144.png"/><Relationship Id="rId5" Type="http://schemas.openxmlformats.org/officeDocument/2006/relationships/image" Target="../media/image141.png"/><Relationship Id="rId15" Type="http://schemas.openxmlformats.org/officeDocument/2006/relationships/image" Target="../media/image146.png"/><Relationship Id="rId10" Type="http://schemas.openxmlformats.org/officeDocument/2006/relationships/image" Target="../media/image143.png"/><Relationship Id="rId19" Type="http://schemas.openxmlformats.org/officeDocument/2006/relationships/image" Target="../media/image810.png"/><Relationship Id="rId4" Type="http://schemas.openxmlformats.org/officeDocument/2006/relationships/image" Target="../media/image140.png"/><Relationship Id="rId9" Type="http://schemas.openxmlformats.org/officeDocument/2006/relationships/image" Target="../media/image481.png"/><Relationship Id="rId14" Type="http://schemas.openxmlformats.org/officeDocument/2006/relationships/image" Target="../media/image54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0.png"/><Relationship Id="rId13" Type="http://schemas.openxmlformats.org/officeDocument/2006/relationships/image" Target="../media/image860.png"/><Relationship Id="rId39" Type="http://schemas.openxmlformats.org/officeDocument/2006/relationships/image" Target="../media/image143.png"/><Relationship Id="rId3" Type="http://schemas.openxmlformats.org/officeDocument/2006/relationships/image" Target="../media/image630.png"/><Relationship Id="rId21" Type="http://schemas.openxmlformats.org/officeDocument/2006/relationships/image" Target="../media/image800.png"/><Relationship Id="rId34" Type="http://schemas.openxmlformats.org/officeDocument/2006/relationships/image" Target="../media/image147.png"/><Relationship Id="rId12" Type="http://schemas.openxmlformats.org/officeDocument/2006/relationships/image" Target="../media/image850.png"/><Relationship Id="rId17" Type="http://schemas.openxmlformats.org/officeDocument/2006/relationships/image" Target="../media/image891.png"/><Relationship Id="rId33" Type="http://schemas.openxmlformats.org/officeDocument/2006/relationships/image" Target="../media/image149.png"/><Relationship Id="rId38" Type="http://schemas.openxmlformats.org/officeDocument/2006/relationships/image" Target="../media/image151.png"/><Relationship Id="rId2" Type="http://schemas.openxmlformats.org/officeDocument/2006/relationships/notesSlide" Target="../notesSlides/notesSlide22.xml"/><Relationship Id="rId20" Type="http://schemas.openxmlformats.org/officeDocument/2006/relationships/image" Target="../media/image790.png"/><Relationship Id="rId29" Type="http://schemas.openxmlformats.org/officeDocument/2006/relationships/image" Target="../media/image1300.png"/><Relationship Id="rId1" Type="http://schemas.openxmlformats.org/officeDocument/2006/relationships/slideLayout" Target="../slideLayouts/slideLayout3.xml"/><Relationship Id="rId32" Type="http://schemas.openxmlformats.org/officeDocument/2006/relationships/image" Target="../media/image142.png"/><Relationship Id="rId37" Type="http://schemas.openxmlformats.org/officeDocument/2006/relationships/image" Target="../media/image150.png"/><Relationship Id="rId15" Type="http://schemas.openxmlformats.org/officeDocument/2006/relationships/image" Target="../media/image881.png"/><Relationship Id="rId23" Type="http://schemas.openxmlformats.org/officeDocument/2006/relationships/image" Target="../media/image822.png"/><Relationship Id="rId36" Type="http://schemas.openxmlformats.org/officeDocument/2006/relationships/image" Target="../media/image145.png"/><Relationship Id="rId10" Type="http://schemas.openxmlformats.org/officeDocument/2006/relationships/image" Target="../media/image670.png"/><Relationship Id="rId19" Type="http://schemas.openxmlformats.org/officeDocument/2006/relationships/image" Target="../media/image911.png"/><Relationship Id="rId31" Type="http://schemas.openxmlformats.org/officeDocument/2006/relationships/image" Target="../media/image148.png"/><Relationship Id="rId4" Type="http://schemas.openxmlformats.org/officeDocument/2006/relationships/image" Target="../media/image640.png"/><Relationship Id="rId9" Type="http://schemas.openxmlformats.org/officeDocument/2006/relationships/image" Target="../media/image840.png"/><Relationship Id="rId14" Type="http://schemas.openxmlformats.org/officeDocument/2006/relationships/image" Target="../media/image870.png"/><Relationship Id="rId22" Type="http://schemas.openxmlformats.org/officeDocument/2006/relationships/image" Target="../media/image810.png"/><Relationship Id="rId30" Type="http://schemas.openxmlformats.org/officeDocument/2006/relationships/image" Target="../media/image140.png"/><Relationship Id="rId35" Type="http://schemas.openxmlformats.org/officeDocument/2006/relationships/image" Target="../media/image144.png"/></Relationships>
</file>

<file path=ppt/slides/_rels/slide4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60.png"/><Relationship Id="rId18" Type="http://schemas.openxmlformats.org/officeDocument/2006/relationships/image" Target="../media/image911.png"/><Relationship Id="rId3" Type="http://schemas.openxmlformats.org/officeDocument/2006/relationships/image" Target="../media/image630.png"/><Relationship Id="rId21" Type="http://schemas.openxmlformats.org/officeDocument/2006/relationships/image" Target="../media/image810.png"/><Relationship Id="rId34" Type="http://schemas.openxmlformats.org/officeDocument/2006/relationships/image" Target="../media/image144.png"/><Relationship Id="rId12" Type="http://schemas.openxmlformats.org/officeDocument/2006/relationships/image" Target="../media/image850.png"/><Relationship Id="rId33" Type="http://schemas.openxmlformats.org/officeDocument/2006/relationships/image" Target="../media/image147.png"/><Relationship Id="rId38" Type="http://schemas.openxmlformats.org/officeDocument/2006/relationships/image" Target="../media/image143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891.png"/><Relationship Id="rId20" Type="http://schemas.openxmlformats.org/officeDocument/2006/relationships/image" Target="../media/image800.png"/><Relationship Id="rId29" Type="http://schemas.openxmlformats.org/officeDocument/2006/relationships/image" Target="../media/image140.png"/><Relationship Id="rId1" Type="http://schemas.openxmlformats.org/officeDocument/2006/relationships/slideLayout" Target="../slideLayouts/slideLayout3.xml"/><Relationship Id="rId32" Type="http://schemas.openxmlformats.org/officeDocument/2006/relationships/image" Target="../media/image149.png"/><Relationship Id="rId37" Type="http://schemas.openxmlformats.org/officeDocument/2006/relationships/image" Target="../media/image151.png"/><Relationship Id="rId15" Type="http://schemas.openxmlformats.org/officeDocument/2006/relationships/image" Target="../media/image881.png"/><Relationship Id="rId28" Type="http://schemas.openxmlformats.org/officeDocument/2006/relationships/image" Target="../media/image1300.png"/><Relationship Id="rId36" Type="http://schemas.openxmlformats.org/officeDocument/2006/relationships/image" Target="../media/image150.png"/><Relationship Id="rId19" Type="http://schemas.openxmlformats.org/officeDocument/2006/relationships/image" Target="../media/image790.png"/><Relationship Id="rId31" Type="http://schemas.openxmlformats.org/officeDocument/2006/relationships/image" Target="../media/image142.png"/><Relationship Id="rId4" Type="http://schemas.openxmlformats.org/officeDocument/2006/relationships/image" Target="../media/image720.png"/><Relationship Id="rId14" Type="http://schemas.openxmlformats.org/officeDocument/2006/relationships/image" Target="../media/image870.png"/><Relationship Id="rId22" Type="http://schemas.openxmlformats.org/officeDocument/2006/relationships/image" Target="../media/image822.png"/><Relationship Id="rId30" Type="http://schemas.openxmlformats.org/officeDocument/2006/relationships/image" Target="../media/image148.png"/><Relationship Id="rId35" Type="http://schemas.openxmlformats.org/officeDocument/2006/relationships/image" Target="../media/image145.png"/></Relationships>
</file>

<file path=ppt/slides/_rels/slide4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10.png"/><Relationship Id="rId18" Type="http://schemas.openxmlformats.org/officeDocument/2006/relationships/image" Target="../media/image142.png"/><Relationship Id="rId3" Type="http://schemas.openxmlformats.org/officeDocument/2006/relationships/image" Target="../media/image630.png"/><Relationship Id="rId17" Type="http://schemas.openxmlformats.org/officeDocument/2006/relationships/image" Target="../media/image148.pn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140.png"/><Relationship Id="rId20" Type="http://schemas.openxmlformats.org/officeDocument/2006/relationships/image" Target="../media/image147.png"/><Relationship Id="rId1" Type="http://schemas.openxmlformats.org/officeDocument/2006/relationships/slideLayout" Target="../slideLayouts/slideLayout3.xml"/><Relationship Id="rId15" Type="http://schemas.openxmlformats.org/officeDocument/2006/relationships/image" Target="../media/image1350.png"/><Relationship Id="rId10" Type="http://schemas.openxmlformats.org/officeDocument/2006/relationships/image" Target="../media/image57.png"/><Relationship Id="rId19" Type="http://schemas.openxmlformats.org/officeDocument/2006/relationships/image" Target="../media/image149.png"/><Relationship Id="rId9" Type="http://schemas.openxmlformats.org/officeDocument/2006/relationships/image" Target="../media/image56.png"/><Relationship Id="rId14" Type="http://schemas.openxmlformats.org/officeDocument/2006/relationships/image" Target="../media/image1340.png"/></Relationships>
</file>

<file path=ppt/slides/_rels/slide4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20.png"/><Relationship Id="rId18" Type="http://schemas.openxmlformats.org/officeDocument/2006/relationships/image" Target="../media/image1060.png"/><Relationship Id="rId3" Type="http://schemas.openxmlformats.org/officeDocument/2006/relationships/image" Target="../media/image1030.png"/><Relationship Id="rId21" Type="http://schemas.openxmlformats.org/officeDocument/2006/relationships/image" Target="../media/image1010.png"/><Relationship Id="rId17" Type="http://schemas.openxmlformats.org/officeDocument/2006/relationships/image" Target="../media/image1050.png"/><Relationship Id="rId2" Type="http://schemas.openxmlformats.org/officeDocument/2006/relationships/notesSlide" Target="../notesSlides/notesSlide25.xml"/><Relationship Id="rId20" Type="http://schemas.openxmlformats.org/officeDocument/2006/relationships/image" Target="../media/image831.png"/><Relationship Id="rId1" Type="http://schemas.openxmlformats.org/officeDocument/2006/relationships/slideLayout" Target="../slideLayouts/slideLayout3.xml"/><Relationship Id="rId15" Type="http://schemas.openxmlformats.org/officeDocument/2006/relationships/image" Target="../media/image1112.png"/><Relationship Id="rId23" Type="http://schemas.openxmlformats.org/officeDocument/2006/relationships/image" Target="../media/image1350.png"/><Relationship Id="rId10" Type="http://schemas.openxmlformats.org/officeDocument/2006/relationships/image" Target="../media/image57.png"/><Relationship Id="rId19" Type="http://schemas.openxmlformats.org/officeDocument/2006/relationships/image" Target="../media/image1070.png"/><Relationship Id="rId9" Type="http://schemas.openxmlformats.org/officeDocument/2006/relationships/image" Target="../media/image56.png"/><Relationship Id="rId14" Type="http://schemas.openxmlformats.org/officeDocument/2006/relationships/image" Target="../media/image1100.png"/><Relationship Id="rId22" Type="http://schemas.openxmlformats.org/officeDocument/2006/relationships/image" Target="../media/image13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nb-NO" dirty="0"/>
              <a:t>Lecture 2 – Block ciphers, </a:t>
            </a:r>
            <a:br>
              <a:rPr lang="nb-NO" dirty="0"/>
            </a:br>
            <a:r>
              <a:rPr lang="nb-NO" dirty="0"/>
              <a:t>PRFs/PRPs, AES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 dirty="0" smtClean="0"/>
              <a:t>04.09.2024</a:t>
            </a:r>
            <a:endParaRPr lang="nb-NO" dirty="0"/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47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Ideal solution: secure channels</a:t>
            </a:r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100303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privacy: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read message M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b="1" dirty="0">
              <a:solidFill>
                <a:srgbClr val="00B05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integrity: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modify message M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</a:t>
            </a:r>
            <a:r>
              <a:rPr lang="en-US" sz="2000" b="1" dirty="0">
                <a:solidFill>
                  <a:schemeClr val="tx2"/>
                </a:solidFill>
              </a:rPr>
              <a:t>authenticity</a:t>
            </a:r>
            <a:r>
              <a:rPr lang="nb-NO" sz="2000" b="1" dirty="0">
                <a:solidFill>
                  <a:schemeClr val="tx2"/>
                </a:solidFill>
              </a:rPr>
              <a:t>: </a:t>
            </a:r>
            <a:r>
              <a:rPr lang="nb-NO" sz="2000" dirty="0">
                <a:solidFill>
                  <a:schemeClr val="tx2"/>
                </a:solidFill>
              </a:rPr>
              <a:t>message M really originated from Alice</a:t>
            </a:r>
            <a:r>
              <a:rPr lang="nb-NO" sz="2000" b="1" dirty="0">
                <a:solidFill>
                  <a:schemeClr val="tx2"/>
                </a:solidFill>
              </a:rPr>
              <a:t>         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000" b="1" dirty="0">
              <a:solidFill>
                <a:schemeClr val="tx2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 21"/>
          <p:cNvGrpSpPr/>
          <p:nvPr/>
        </p:nvGrpSpPr>
        <p:grpSpPr>
          <a:xfrm>
            <a:off x="3874259" y="2935079"/>
            <a:ext cx="4635502" cy="592931"/>
            <a:chOff x="3874259" y="2935079"/>
            <a:chExt cx="4635502" cy="592931"/>
          </a:xfrm>
        </p:grpSpPr>
        <p:sp>
          <p:nvSpPr>
            <p:cNvPr id="25" name="Can 24"/>
            <p:cNvSpPr/>
            <p:nvPr/>
          </p:nvSpPr>
          <p:spPr bwMode="auto">
            <a:xfrm rot="16200000">
              <a:off x="5895544" y="913794"/>
              <a:ext cx="592931" cy="4635502"/>
            </a:xfrm>
            <a:prstGeom prst="can">
              <a:avLst>
                <a:gd name="adj" fmla="val 4909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>
              <a:off x="3875845" y="3235202"/>
              <a:ext cx="1884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3" name="Group 12"/>
          <p:cNvGrpSpPr/>
          <p:nvPr/>
        </p:nvGrpSpPr>
        <p:grpSpPr>
          <a:xfrm>
            <a:off x="7783868" y="1373506"/>
            <a:ext cx="3635195" cy="1412925"/>
            <a:chOff x="7783868" y="1373506"/>
            <a:chExt cx="3635195" cy="1412925"/>
          </a:xfrm>
        </p:grpSpPr>
        <p:sp>
          <p:nvSpPr>
            <p:cNvPr id="2" name="TextBox 1"/>
            <p:cNvSpPr txBox="1"/>
            <p:nvPr/>
          </p:nvSpPr>
          <p:spPr>
            <a:xfrm>
              <a:off x="7783868" y="1373506"/>
              <a:ext cx="36351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000" b="1" dirty="0">
                  <a:solidFill>
                    <a:srgbClr val="3333CC"/>
                  </a:solidFill>
                </a:rPr>
                <a:t>But how to build?</a:t>
              </a:r>
              <a:endParaRPr lang="en-US" sz="2000" b="1" dirty="0">
                <a:solidFill>
                  <a:srgbClr val="3333CC"/>
                </a:solidFill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 flipH="1">
              <a:off x="8046986" y="1846120"/>
              <a:ext cx="674448" cy="94031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276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8485288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F9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07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Encryption schemes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>
                <a:spLocks noChangeAspect="1"/>
              </p:cNvSpPr>
              <p:nvPr/>
            </p:nvSpPr>
            <p:spPr bwMode="auto">
              <a:xfrm>
                <a:off x="5518010" y="3086674"/>
                <a:ext cx="917564" cy="798400"/>
              </a:xfrm>
              <a:prstGeom prst="rect">
                <a:avLst/>
              </a:prstGeom>
              <a:solidFill>
                <a:srgbClr val="FFF2C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18010" y="3086674"/>
                <a:ext cx="917564" cy="7984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ounded Rectangle 6"/>
          <p:cNvSpPr>
            <a:spLocks noChangeAspect="1"/>
          </p:cNvSpPr>
          <p:nvPr/>
        </p:nvSpPr>
        <p:spPr bwMode="auto">
          <a:xfrm>
            <a:off x="5018079" y="1816767"/>
            <a:ext cx="1917426" cy="454726"/>
          </a:xfrm>
          <a:prstGeom prst="roundRect">
            <a:avLst/>
          </a:prstGeom>
          <a:solidFill>
            <a:srgbClr val="ECECFA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/>
              <a:t>Plaintext</a:t>
            </a:r>
          </a:p>
        </p:txBody>
      </p:sp>
      <p:sp>
        <p:nvSpPr>
          <p:cNvPr id="8" name="Rounded Rectangle 7"/>
          <p:cNvSpPr>
            <a:spLocks noChangeAspect="1"/>
          </p:cNvSpPr>
          <p:nvPr/>
        </p:nvSpPr>
        <p:spPr bwMode="auto">
          <a:xfrm>
            <a:off x="3189279" y="3260561"/>
            <a:ext cx="1453268" cy="450626"/>
          </a:xfrm>
          <a:prstGeom prst="roundRect">
            <a:avLst/>
          </a:prstGeom>
          <a:solidFill>
            <a:srgbClr val="FEE9E6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/>
              <a:t>Key</a:t>
            </a:r>
          </a:p>
        </p:txBody>
      </p:sp>
      <p:sp>
        <p:nvSpPr>
          <p:cNvPr id="9" name="Rounded Rectangle 8"/>
          <p:cNvSpPr>
            <a:spLocks noChangeAspect="1"/>
          </p:cNvSpPr>
          <p:nvPr/>
        </p:nvSpPr>
        <p:spPr bwMode="auto">
          <a:xfrm>
            <a:off x="5018079" y="4700255"/>
            <a:ext cx="1917427" cy="454726"/>
          </a:xfrm>
          <a:prstGeom prst="roundRect">
            <a:avLst/>
          </a:prstGeom>
          <a:solidFill>
            <a:srgbClr val="CFF9DA"/>
          </a:solidFill>
          <a:ln w="19050">
            <a:solidFill>
              <a:schemeClr val="accent1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/>
              <a:t>Ciphertext</a:t>
            </a:r>
          </a:p>
        </p:txBody>
      </p:sp>
      <p:cxnSp>
        <p:nvCxnSpPr>
          <p:cNvPr id="11" name="Straight Arrow Connector 10"/>
          <p:cNvCxnSpPr>
            <a:cxnSpLocks noChangeAspect="1"/>
          </p:cNvCxnSpPr>
          <p:nvPr/>
        </p:nvCxnSpPr>
        <p:spPr bwMode="auto">
          <a:xfrm>
            <a:off x="5976792" y="2271493"/>
            <a:ext cx="0" cy="81518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cxnSpLocks noChangeAspect="1"/>
          </p:cNvCxnSpPr>
          <p:nvPr/>
        </p:nvCxnSpPr>
        <p:spPr bwMode="auto">
          <a:xfrm>
            <a:off x="5976792" y="3885074"/>
            <a:ext cx="1" cy="81518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cxnSpLocks noChangeAspect="1"/>
          </p:cNvCxnSpPr>
          <p:nvPr/>
        </p:nvCxnSpPr>
        <p:spPr bwMode="auto">
          <a:xfrm>
            <a:off x="4642547" y="3485874"/>
            <a:ext cx="87546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989203" y="3088802"/>
                <a:ext cx="48143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9203" y="3088802"/>
                <a:ext cx="481436" cy="338554"/>
              </a:xfrm>
              <a:prstGeom prst="rect">
                <a:avLst/>
              </a:prstGeom>
              <a:blipFill rotWithShape="0">
                <a:blip r:embed="rId3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>
                <a:spLocks noChangeAspect="1"/>
              </p:cNvSpPr>
              <p:nvPr/>
            </p:nvSpPr>
            <p:spPr>
              <a:xfrm>
                <a:off x="7388622" y="1851725"/>
                <a:ext cx="423182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8622" y="1851725"/>
                <a:ext cx="423182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15942" r="-1449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>
                <a:spLocks noChangeAspect="1"/>
              </p:cNvSpPr>
              <p:nvPr/>
            </p:nvSpPr>
            <p:spPr>
              <a:xfrm>
                <a:off x="2398484" y="3291419"/>
                <a:ext cx="353899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8484" y="3291419"/>
                <a:ext cx="353899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18644" r="-15254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>
                <a:spLocks noChangeAspect="1"/>
              </p:cNvSpPr>
              <p:nvPr/>
            </p:nvSpPr>
            <p:spPr>
              <a:xfrm>
                <a:off x="7464668" y="4746835"/>
                <a:ext cx="271091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2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4668" y="4746835"/>
                <a:ext cx="271091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27273" r="-20455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10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ciphers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>
                <a:spLocks noChangeAspect="1"/>
              </p:cNvSpPr>
              <p:nvPr/>
            </p:nvSpPr>
            <p:spPr bwMode="auto">
              <a:xfrm>
                <a:off x="5518010" y="3086674"/>
                <a:ext cx="917564" cy="798400"/>
              </a:xfrm>
              <a:prstGeom prst="rect">
                <a:avLst/>
              </a:prstGeom>
              <a:solidFill>
                <a:srgbClr val="FFF2C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18010" y="3086674"/>
                <a:ext cx="917564" cy="7984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ounded Rectangle 6"/>
          <p:cNvSpPr>
            <a:spLocks noChangeAspect="1"/>
          </p:cNvSpPr>
          <p:nvPr/>
        </p:nvSpPr>
        <p:spPr bwMode="auto">
          <a:xfrm>
            <a:off x="5018079" y="1816767"/>
            <a:ext cx="1917426" cy="454726"/>
          </a:xfrm>
          <a:prstGeom prst="roundRect">
            <a:avLst/>
          </a:prstGeom>
          <a:solidFill>
            <a:srgbClr val="ECECFA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/>
              <a:t>Plaintext</a:t>
            </a:r>
          </a:p>
        </p:txBody>
      </p:sp>
      <p:sp>
        <p:nvSpPr>
          <p:cNvPr id="8" name="Rounded Rectangle 7"/>
          <p:cNvSpPr>
            <a:spLocks noChangeAspect="1"/>
          </p:cNvSpPr>
          <p:nvPr/>
        </p:nvSpPr>
        <p:spPr bwMode="auto">
          <a:xfrm>
            <a:off x="3189279" y="3260561"/>
            <a:ext cx="1453268" cy="450626"/>
          </a:xfrm>
          <a:prstGeom prst="roundRect">
            <a:avLst/>
          </a:prstGeom>
          <a:solidFill>
            <a:srgbClr val="FEE9E6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/>
              <a:t>Key</a:t>
            </a:r>
          </a:p>
        </p:txBody>
      </p:sp>
      <p:sp>
        <p:nvSpPr>
          <p:cNvPr id="9" name="Rounded Rectangle 8"/>
          <p:cNvSpPr>
            <a:spLocks noChangeAspect="1"/>
          </p:cNvSpPr>
          <p:nvPr/>
        </p:nvSpPr>
        <p:spPr bwMode="auto">
          <a:xfrm>
            <a:off x="5018079" y="4700255"/>
            <a:ext cx="1917427" cy="454726"/>
          </a:xfrm>
          <a:prstGeom prst="roundRect">
            <a:avLst/>
          </a:prstGeom>
          <a:solidFill>
            <a:srgbClr val="CFF9DA"/>
          </a:solidFill>
          <a:ln w="19050">
            <a:solidFill>
              <a:schemeClr val="accent1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/>
              <a:t>Ciphertext</a:t>
            </a:r>
          </a:p>
        </p:txBody>
      </p:sp>
      <p:cxnSp>
        <p:nvCxnSpPr>
          <p:cNvPr id="11" name="Straight Arrow Connector 10"/>
          <p:cNvCxnSpPr>
            <a:cxnSpLocks noChangeAspect="1"/>
          </p:cNvCxnSpPr>
          <p:nvPr/>
        </p:nvCxnSpPr>
        <p:spPr bwMode="auto">
          <a:xfrm>
            <a:off x="5976792" y="2271493"/>
            <a:ext cx="0" cy="81518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cxnSpLocks noChangeAspect="1"/>
          </p:cNvCxnSpPr>
          <p:nvPr/>
        </p:nvCxnSpPr>
        <p:spPr bwMode="auto">
          <a:xfrm>
            <a:off x="5976792" y="3885074"/>
            <a:ext cx="1" cy="81518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cxnSpLocks noChangeAspect="1"/>
          </p:cNvCxnSpPr>
          <p:nvPr/>
        </p:nvCxnSpPr>
        <p:spPr bwMode="auto">
          <a:xfrm>
            <a:off x="4642547" y="3485874"/>
            <a:ext cx="87546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>
                <a:spLocks noChangeAspect="1"/>
              </p:cNvSpPr>
              <p:nvPr/>
            </p:nvSpPr>
            <p:spPr>
              <a:xfrm>
                <a:off x="7338764" y="1868196"/>
                <a:ext cx="800305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8764" y="1868196"/>
                <a:ext cx="800305" cy="307777"/>
              </a:xfrm>
              <a:prstGeom prst="rect">
                <a:avLst/>
              </a:prstGeom>
              <a:blipFill>
                <a:blip r:embed="rId4"/>
                <a:stretch>
                  <a:fillRect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>
                <a:spLocks noChangeAspect="1"/>
              </p:cNvSpPr>
              <p:nvPr/>
            </p:nvSpPr>
            <p:spPr>
              <a:xfrm>
                <a:off x="1662206" y="3297505"/>
                <a:ext cx="160087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2206" y="3297505"/>
                <a:ext cx="1600878" cy="313291"/>
              </a:xfrm>
              <a:prstGeom prst="rect">
                <a:avLst/>
              </a:prstGeom>
              <a:blipFill>
                <a:blip r:embed="rId5"/>
                <a:stretch>
                  <a:fillRect t="-1961"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>
                <a:spLocks noChangeAspect="1"/>
              </p:cNvSpPr>
              <p:nvPr/>
            </p:nvSpPr>
            <p:spPr>
              <a:xfrm>
                <a:off x="7271092" y="4797404"/>
                <a:ext cx="876659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0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1092" y="4797404"/>
                <a:ext cx="876659" cy="307777"/>
              </a:xfrm>
              <a:prstGeom prst="rect">
                <a:avLst/>
              </a:prstGeom>
              <a:blipFill rotWithShape="0">
                <a:blip r:embed="rId6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985201" y="4827025"/>
                <a:ext cx="6096000" cy="1754326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b="1" dirty="0"/>
                  <a:t>Examples:</a:t>
                </a:r>
              </a:p>
              <a:p>
                <a:endParaRPr lang="en-US" dirty="0"/>
              </a:p>
              <a:p>
                <a:r>
                  <a:rPr lang="en-US" dirty="0"/>
                  <a:t>    AES-128:  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=128</m:t>
                    </m:r>
                  </m:oMath>
                </a14:m>
                <a:r>
                  <a:rPr lang="nb-NO" b="0" dirty="0"/>
                  <a:t>,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=128</m:t>
                    </m:r>
                  </m:oMath>
                </a14:m>
                <a:endParaRPr lang="nb-NO" b="0" dirty="0"/>
              </a:p>
              <a:p>
                <a:r>
                  <a:rPr lang="en-US" dirty="0"/>
                  <a:t>    AES-192:  </a:t>
                </a:r>
                <a14:m>
                  <m:oMath xmlns:m="http://schemas.openxmlformats.org/officeDocument/2006/math">
                    <m:r>
                      <a:rPr lang="nb-NO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=192</m:t>
                    </m:r>
                  </m:oMath>
                </a14:m>
                <a:r>
                  <a:rPr lang="en-US" dirty="0"/>
                  <a:t>,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=128</m:t>
                    </m:r>
                  </m:oMath>
                </a14:m>
                <a:endParaRPr lang="en-US" dirty="0"/>
              </a:p>
              <a:p>
                <a:r>
                  <a:rPr lang="en-US" dirty="0"/>
                  <a:t>    AES-256:  </a:t>
                </a:r>
                <a14:m>
                  <m:oMath xmlns:m="http://schemas.openxmlformats.org/officeDocument/2006/math">
                    <m:r>
                      <a:rPr lang="nb-NO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=256</m:t>
                    </m:r>
                  </m:oMath>
                </a14:m>
                <a:r>
                  <a:rPr lang="en-US" dirty="0"/>
                  <a:t>,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=128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201" y="4827025"/>
                <a:ext cx="6096000" cy="1754326"/>
              </a:xfrm>
              <a:prstGeom prst="rect">
                <a:avLst/>
              </a:prstGeom>
              <a:blipFill rotWithShape="0">
                <a:blip r:embed="rId7"/>
                <a:stretch>
                  <a:fillRect l="-900" t="-2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184669" y="2421195"/>
                <a:ext cx="44884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128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4669" y="2421195"/>
                <a:ext cx="448841" cy="276999"/>
              </a:xfrm>
              <a:prstGeom prst="rect">
                <a:avLst/>
              </a:prstGeom>
              <a:blipFill>
                <a:blip r:embed="rId8"/>
                <a:stretch>
                  <a:fillRect l="-12329" r="-10959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184668" y="4014618"/>
                <a:ext cx="44884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128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4668" y="4014618"/>
                <a:ext cx="448841" cy="276999"/>
              </a:xfrm>
              <a:prstGeom prst="rect">
                <a:avLst/>
              </a:prstGeom>
              <a:blipFill>
                <a:blip r:embed="rId9"/>
                <a:stretch>
                  <a:fillRect l="-12329" r="-10959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/>
          <p:cNvCxnSpPr/>
          <p:nvPr/>
        </p:nvCxnSpPr>
        <p:spPr bwMode="auto">
          <a:xfrm flipH="1">
            <a:off x="5819672" y="4173621"/>
            <a:ext cx="332553" cy="169901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 bwMode="auto">
          <a:xfrm flipH="1">
            <a:off x="5810515" y="2560835"/>
            <a:ext cx="332553" cy="169901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 bwMode="auto">
          <a:xfrm>
            <a:off x="5573318" y="3233141"/>
            <a:ext cx="796413" cy="560468"/>
          </a:xfrm>
          <a:prstGeom prst="rect">
            <a:avLst/>
          </a:prstGeom>
          <a:solidFill>
            <a:srgbClr val="FFF2CC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AES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369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cipher 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Encryption of messages of 128 bits (block length)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However: </a:t>
            </a:r>
            <a:r>
              <a:rPr lang="en-US" sz="1800" dirty="0"/>
              <a:t>we</a:t>
            </a:r>
            <a:r>
              <a:rPr lang="en-US" sz="1800" b="1" dirty="0"/>
              <a:t> </a:t>
            </a:r>
            <a:r>
              <a:rPr lang="en-US" sz="1800" dirty="0"/>
              <a:t>actually</a:t>
            </a:r>
            <a:r>
              <a:rPr lang="en-US" sz="1800" b="1" dirty="0"/>
              <a:t> </a:t>
            </a:r>
            <a:r>
              <a:rPr lang="en-US" sz="1800" dirty="0"/>
              <a:t>want to encrypt messages of </a:t>
            </a:r>
            <a:r>
              <a:rPr lang="en-US" sz="1800" i="1" dirty="0"/>
              <a:t>arbitrary</a:t>
            </a:r>
            <a:r>
              <a:rPr lang="en-US" sz="1800" dirty="0"/>
              <a:t> length!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Splitting the message into multiple 128 bit blocks (like above) is </a:t>
            </a:r>
            <a:r>
              <a:rPr lang="en-US" sz="1600" b="1" dirty="0"/>
              <a:t>not secure!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A </a:t>
            </a:r>
            <a:r>
              <a:rPr lang="en-US" sz="1600" b="1" dirty="0"/>
              <a:t>mode-of-operation </a:t>
            </a:r>
            <a:r>
              <a:rPr lang="en-US" sz="1600" dirty="0"/>
              <a:t>is needed (covered later in the course)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Correct viewpoint: block ciphers are </a:t>
            </a:r>
            <a:r>
              <a:rPr lang="en-US" sz="1800" b="1" dirty="0"/>
              <a:t>not</a:t>
            </a:r>
            <a:r>
              <a:rPr lang="en-US" sz="1800" dirty="0"/>
              <a:t> encryption schemes!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Block ciphers are </a:t>
            </a:r>
            <a:r>
              <a:rPr lang="en-US" sz="1600" b="1" dirty="0"/>
              <a:t>primitives</a:t>
            </a:r>
            <a:r>
              <a:rPr lang="en-US" sz="1600" dirty="0"/>
              <a:t> used to construct other things  </a:t>
            </a:r>
            <a:endParaRPr lang="en-US" sz="1600" b="1" dirty="0"/>
          </a:p>
        </p:txBody>
      </p:sp>
      <p:pic>
        <p:nvPicPr>
          <p:cNvPr id="5" name="Content Placeholder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70512" y="2015299"/>
            <a:ext cx="727209" cy="1354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122" y="2136960"/>
            <a:ext cx="652109" cy="12244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423049" y="1792489"/>
                <a:ext cx="5126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3049" y="1792489"/>
                <a:ext cx="512609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771226" y="1622304"/>
                <a:ext cx="5126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1226" y="1622304"/>
                <a:ext cx="512609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/>
          <p:cNvGrpSpPr/>
          <p:nvPr/>
        </p:nvGrpSpPr>
        <p:grpSpPr>
          <a:xfrm>
            <a:off x="5037255" y="1758271"/>
            <a:ext cx="1678880" cy="338554"/>
            <a:chOff x="5063665" y="1953179"/>
            <a:chExt cx="1678880" cy="338554"/>
          </a:xfrm>
        </p:grpSpPr>
        <p:cxnSp>
          <p:nvCxnSpPr>
            <p:cNvPr id="15" name="Straight Arrow Connector 14"/>
            <p:cNvCxnSpPr/>
            <p:nvPr/>
          </p:nvCxnSpPr>
          <p:spPr bwMode="auto">
            <a:xfrm>
              <a:off x="5098473" y="2290618"/>
              <a:ext cx="1644072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5063665" y="1953179"/>
                  <a:ext cx="162606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US" sz="1400" b="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63665" y="1953179"/>
                  <a:ext cx="1626061" cy="338554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8" name="Group 27"/>
          <p:cNvGrpSpPr/>
          <p:nvPr/>
        </p:nvGrpSpPr>
        <p:grpSpPr>
          <a:xfrm>
            <a:off x="5037255" y="2192585"/>
            <a:ext cx="1678880" cy="338554"/>
            <a:chOff x="5063665" y="1953179"/>
            <a:chExt cx="1678880" cy="338554"/>
          </a:xfrm>
        </p:grpSpPr>
        <p:cxnSp>
          <p:nvCxnSpPr>
            <p:cNvPr id="29" name="Straight Arrow Connector 28"/>
            <p:cNvCxnSpPr/>
            <p:nvPr/>
          </p:nvCxnSpPr>
          <p:spPr bwMode="auto">
            <a:xfrm>
              <a:off x="5098473" y="2290618"/>
              <a:ext cx="1644072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5063665" y="1953179"/>
                  <a:ext cx="162606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US" sz="1400" b="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63665" y="1953179"/>
                  <a:ext cx="1626061" cy="33855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/>
          <p:cNvGrpSpPr/>
          <p:nvPr/>
        </p:nvGrpSpPr>
        <p:grpSpPr>
          <a:xfrm>
            <a:off x="5037255" y="2626898"/>
            <a:ext cx="1678880" cy="338554"/>
            <a:chOff x="5063665" y="1953179"/>
            <a:chExt cx="1678880" cy="338554"/>
          </a:xfrm>
        </p:grpSpPr>
        <p:cxnSp>
          <p:nvCxnSpPr>
            <p:cNvPr id="32" name="Straight Arrow Connector 31"/>
            <p:cNvCxnSpPr/>
            <p:nvPr/>
          </p:nvCxnSpPr>
          <p:spPr bwMode="auto">
            <a:xfrm>
              <a:off x="5098473" y="2290618"/>
              <a:ext cx="1644072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/>
                <p:cNvSpPr txBox="1"/>
                <p:nvPr/>
              </p:nvSpPr>
              <p:spPr>
                <a:xfrm>
                  <a:off x="5063665" y="1953179"/>
                  <a:ext cx="162606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US" sz="1400" b="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63665" y="1953179"/>
                  <a:ext cx="1626061" cy="338554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759715" y="3029667"/>
                <a:ext cx="18113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9715" y="3029667"/>
                <a:ext cx="181139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33333" r="-30000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394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cipher 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“work horse” of crypto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Can be used to build:</a:t>
            </a:r>
          </a:p>
          <a:p>
            <a:pPr marL="817563" lvl="1">
              <a:buFont typeface="Arial" panose="020B0604020202020204" pitchFamily="34" charset="0"/>
              <a:buChar char="•"/>
            </a:pPr>
            <a:r>
              <a:rPr lang="en-US" dirty="0"/>
              <a:t>Encryption of arbitrary length messages (including stream ciphers)</a:t>
            </a:r>
          </a:p>
          <a:p>
            <a:pPr marL="817563" lvl="1" indent="-342900">
              <a:buFont typeface="Arial" panose="020B0604020202020204" pitchFamily="34" charset="0"/>
              <a:buChar char="•"/>
            </a:pPr>
            <a:r>
              <a:rPr lang="en-US" dirty="0"/>
              <a:t>Message authentication codes</a:t>
            </a:r>
          </a:p>
          <a:p>
            <a:pPr marL="817563" lvl="1" indent="-342900">
              <a:buFont typeface="Arial" panose="020B0604020202020204" pitchFamily="34" charset="0"/>
              <a:buChar char="•"/>
            </a:pPr>
            <a:r>
              <a:rPr lang="en-US" dirty="0"/>
              <a:t>Authenticated encryption</a:t>
            </a:r>
          </a:p>
          <a:p>
            <a:pPr marL="817563" lvl="1" indent="-342900">
              <a:buFont typeface="Arial" panose="020B0604020202020204" pitchFamily="34" charset="0"/>
              <a:buChar char="•"/>
            </a:pPr>
            <a:r>
              <a:rPr lang="en-US" dirty="0"/>
              <a:t>Hash functions</a:t>
            </a:r>
          </a:p>
          <a:p>
            <a:pPr marL="817563" lvl="1" indent="-342900">
              <a:buFont typeface="Arial" panose="020B0604020202020204" pitchFamily="34" charset="0"/>
              <a:buChar char="•"/>
            </a:pPr>
            <a:r>
              <a:rPr lang="en-US" dirty="0"/>
              <a:t>Pseudorandom generators (PRNGs)</a:t>
            </a:r>
          </a:p>
          <a:p>
            <a:pPr marL="817563" lvl="1" indent="-342900">
              <a:buFont typeface="Arial" panose="020B0604020202020204" pitchFamily="34" charset="0"/>
              <a:buChar char="•"/>
            </a:pPr>
            <a:r>
              <a:rPr lang="en-US" dirty="0"/>
              <a:t>Key derivation functions</a:t>
            </a:r>
          </a:p>
          <a:p>
            <a:pPr marL="817563" lvl="1" indent="-342900">
              <a:buFont typeface="Arial" panose="020B0604020202020204" pitchFamily="34" charset="0"/>
              <a:buChar char="•"/>
            </a:pPr>
            <a:r>
              <a:rPr lang="en-US"/>
              <a:t>One-time tokens 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200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450380" y="4329473"/>
            <a:ext cx="7082727" cy="1192441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Constructing block ciphers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446" y="1737231"/>
            <a:ext cx="1360983" cy="2708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0693" y="2423857"/>
            <a:ext cx="1068559" cy="120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7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Principles for designing block ciphers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027587"/>
            <a:ext cx="11137237" cy="2495260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Claude Shannon, “Communication Theory of Secrecy Systems”(1949):</a:t>
            </a:r>
          </a:p>
          <a:p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b="1" dirty="0"/>
              <a:t>Diffusion</a:t>
            </a:r>
            <a:r>
              <a:rPr lang="en-US" sz="2000" dirty="0"/>
              <a:t>: plaintext spread over large parts of the </a:t>
            </a:r>
            <a:r>
              <a:rPr lang="en-US" sz="2000" dirty="0" err="1"/>
              <a:t>ciphertext</a:t>
            </a: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b="1" dirty="0"/>
              <a:t>Confusion</a:t>
            </a:r>
            <a:r>
              <a:rPr lang="en-US" sz="2000" dirty="0"/>
              <a:t>: a complex relation between plaintext, key and </a:t>
            </a:r>
            <a:r>
              <a:rPr lang="en-US" sz="2000" dirty="0" err="1"/>
              <a:t>ciphertext</a:t>
            </a:r>
            <a:endParaRPr lang="en-US" sz="2000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	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19644" y="4031589"/>
                <a:ext cx="910775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Example:</a:t>
                </a:r>
              </a:p>
              <a:p>
                <a:endParaRPr lang="en-US" dirty="0"/>
              </a:p>
              <a:p>
                <a:r>
                  <a:rPr lang="en-US" dirty="0"/>
                  <a:t>		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⊕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				(one-time pad)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644" y="4031589"/>
                <a:ext cx="9107750" cy="923330"/>
              </a:xfrm>
              <a:prstGeom prst="rect">
                <a:avLst/>
              </a:prstGeom>
              <a:blipFill rotWithShape="0">
                <a:blip r:embed="rId2"/>
                <a:stretch>
                  <a:fillRect l="-535" t="-3289" b="-9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719644" y="5377522"/>
            <a:ext cx="4256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C00000"/>
                </a:solidFill>
              </a:rPr>
              <a:t>Is this a good block cipher?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176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Rounded Rectangle 103"/>
              <p:cNvSpPr/>
              <p:nvPr/>
            </p:nvSpPr>
            <p:spPr bwMode="auto">
              <a:xfrm>
                <a:off x="2157186" y="1875333"/>
                <a:ext cx="7779242" cy="3316124"/>
              </a:xfrm>
              <a:prstGeom prst="roundRect">
                <a:avLst/>
              </a:prstGeom>
              <a:solidFill>
                <a:srgbClr val="FFFAEB"/>
              </a:solid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28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ℰ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04" name="Rounded Rectangle 10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57186" y="1875333"/>
                <a:ext cx="7779242" cy="3316124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ciphers</a:t>
            </a:r>
          </a:p>
        </p:txBody>
      </p:sp>
      <p:cxnSp>
        <p:nvCxnSpPr>
          <p:cNvPr id="26" name="Straight Arrow Connector 25"/>
          <p:cNvCxnSpPr>
            <a:endCxn id="131" idx="1"/>
          </p:cNvCxnSpPr>
          <p:nvPr/>
        </p:nvCxnSpPr>
        <p:spPr bwMode="auto">
          <a:xfrm>
            <a:off x="9432305" y="3991679"/>
            <a:ext cx="951048" cy="7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/>
          <p:cNvCxnSpPr>
            <a:stCxn id="130" idx="3"/>
            <a:endCxn id="77" idx="1"/>
          </p:cNvCxnSpPr>
          <p:nvPr/>
        </p:nvCxnSpPr>
        <p:spPr bwMode="auto">
          <a:xfrm flipV="1">
            <a:off x="1683305" y="3991682"/>
            <a:ext cx="917866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241610" y="2330704"/>
                <a:ext cx="388707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1610" y="2330704"/>
                <a:ext cx="388707" cy="43088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0524611" y="2330704"/>
                <a:ext cx="30954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4611" y="2330704"/>
                <a:ext cx="309546" cy="43088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rapezoid 34"/>
          <p:cNvSpPr/>
          <p:nvPr/>
        </p:nvSpPr>
        <p:spPr bwMode="auto">
          <a:xfrm>
            <a:off x="2550885" y="2391089"/>
            <a:ext cx="6921929" cy="515118"/>
          </a:xfrm>
          <a:prstGeom prst="trapezoid">
            <a:avLst>
              <a:gd name="adj" fmla="val 322048"/>
            </a:avLst>
          </a:prstGeom>
          <a:solidFill>
            <a:srgbClr val="FFDDDD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/>
              <a:t>Key expansion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818037" y="1280577"/>
                <a:ext cx="387624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sz="28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8037" y="1280577"/>
                <a:ext cx="387624" cy="43088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Straight Arrow Connector 56"/>
          <p:cNvCxnSpPr>
            <a:stCxn id="56" idx="2"/>
            <a:endCxn id="35" idx="0"/>
          </p:cNvCxnSpPr>
          <p:nvPr/>
        </p:nvCxnSpPr>
        <p:spPr bwMode="auto">
          <a:xfrm>
            <a:off x="6011849" y="1711464"/>
            <a:ext cx="1" cy="67962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Rounded Rectangle 129"/>
              <p:cNvSpPr/>
              <p:nvPr/>
            </p:nvSpPr>
            <p:spPr bwMode="auto">
              <a:xfrm>
                <a:off x="1126946" y="2863242"/>
                <a:ext cx="556359" cy="2256883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sz="1600" b="1" dirty="0"/>
                  <a:t> bits </a:t>
                </a:r>
              </a:p>
            </p:txBody>
          </p:sp>
        </mc:Choice>
        <mc:Fallback xmlns="">
          <p:sp>
            <p:nvSpPr>
              <p:cNvPr id="130" name="Rounded Rectangle 1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26946" y="2863242"/>
                <a:ext cx="556359" cy="2256883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Rounded Rectangle 130"/>
              <p:cNvSpPr/>
              <p:nvPr/>
            </p:nvSpPr>
            <p:spPr bwMode="auto">
              <a:xfrm>
                <a:off x="10383353" y="2863310"/>
                <a:ext cx="556359" cy="2256883"/>
              </a:xfrm>
              <a:prstGeom prst="roundRect">
                <a:avLst/>
              </a:prstGeom>
              <a:solidFill>
                <a:srgbClr val="CFF9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sz="1600" b="1" dirty="0"/>
                  <a:t> bits </a:t>
                </a:r>
              </a:p>
            </p:txBody>
          </p:sp>
        </mc:Choice>
        <mc:Fallback xmlns="">
          <p:sp>
            <p:nvSpPr>
              <p:cNvPr id="131" name="Rounded Rectangle 1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383353" y="2863310"/>
                <a:ext cx="556359" cy="2256883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ounded Rectangle 76"/>
              <p:cNvSpPr/>
              <p:nvPr/>
            </p:nvSpPr>
            <p:spPr bwMode="auto">
              <a:xfrm>
                <a:off x="2601171" y="3664834"/>
                <a:ext cx="745463" cy="653695"/>
              </a:xfrm>
              <a:prstGeom prst="roundRect">
                <a:avLst/>
              </a:prstGeom>
              <a:solidFill>
                <a:srgbClr val="ECECF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Rnd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7" name="Rounded Rectangle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01171" y="3664834"/>
                <a:ext cx="745463" cy="653695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9" name="Straight Arrow Connector 88"/>
          <p:cNvCxnSpPr>
            <a:endCxn id="115" idx="1"/>
          </p:cNvCxnSpPr>
          <p:nvPr/>
        </p:nvCxnSpPr>
        <p:spPr bwMode="auto">
          <a:xfrm>
            <a:off x="3346635" y="3991679"/>
            <a:ext cx="571237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Arrow Connector 94"/>
          <p:cNvCxnSpPr>
            <a:stCxn id="115" idx="3"/>
            <a:endCxn id="117" idx="1"/>
          </p:cNvCxnSpPr>
          <p:nvPr/>
        </p:nvCxnSpPr>
        <p:spPr bwMode="auto">
          <a:xfrm flipV="1">
            <a:off x="4663335" y="3991680"/>
            <a:ext cx="571239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/>
              <p:cNvSpPr txBox="1"/>
              <p:nvPr/>
            </p:nvSpPr>
            <p:spPr>
              <a:xfrm>
                <a:off x="7406883" y="3896076"/>
                <a:ext cx="381970" cy="430887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103" name="TextBox 10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6883" y="3896076"/>
                <a:ext cx="381970" cy="430887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Rounded Rectangle 104"/>
              <p:cNvSpPr/>
              <p:nvPr/>
            </p:nvSpPr>
            <p:spPr bwMode="auto">
              <a:xfrm>
                <a:off x="2699777" y="2953867"/>
                <a:ext cx="548249" cy="40785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5" name="Rounded Rectangle 10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99777" y="2953867"/>
                <a:ext cx="548249" cy="407854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6" name="Straight Arrow Connector 105"/>
          <p:cNvCxnSpPr>
            <a:stCxn id="105" idx="2"/>
            <a:endCxn id="77" idx="0"/>
          </p:cNvCxnSpPr>
          <p:nvPr/>
        </p:nvCxnSpPr>
        <p:spPr bwMode="auto">
          <a:xfrm>
            <a:off x="2973902" y="3361721"/>
            <a:ext cx="1" cy="30311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7" name="Straight Arrow Connector 106"/>
          <p:cNvCxnSpPr>
            <a:stCxn id="116" idx="2"/>
            <a:endCxn id="115" idx="0"/>
          </p:cNvCxnSpPr>
          <p:nvPr/>
        </p:nvCxnSpPr>
        <p:spPr bwMode="auto">
          <a:xfrm>
            <a:off x="4290603" y="3361721"/>
            <a:ext cx="1" cy="3031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0" name="Straight Arrow Connector 109"/>
          <p:cNvCxnSpPr>
            <a:stCxn id="117" idx="3"/>
          </p:cNvCxnSpPr>
          <p:nvPr/>
        </p:nvCxnSpPr>
        <p:spPr bwMode="auto">
          <a:xfrm flipV="1">
            <a:off x="5980037" y="3991679"/>
            <a:ext cx="427753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1" name="Straight Arrow Connector 110"/>
          <p:cNvCxnSpPr>
            <a:endCxn id="118" idx="1"/>
          </p:cNvCxnSpPr>
          <p:nvPr/>
        </p:nvCxnSpPr>
        <p:spPr bwMode="auto">
          <a:xfrm>
            <a:off x="8262734" y="3991680"/>
            <a:ext cx="42410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Rounded Rectangle 114"/>
              <p:cNvSpPr/>
              <p:nvPr/>
            </p:nvSpPr>
            <p:spPr bwMode="auto">
              <a:xfrm>
                <a:off x="3917872" y="3664833"/>
                <a:ext cx="745463" cy="653695"/>
              </a:xfrm>
              <a:prstGeom prst="roundRect">
                <a:avLst/>
              </a:prstGeom>
              <a:solidFill>
                <a:srgbClr val="ECECF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Rnd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5" name="Rounded Rectangle 1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17872" y="3664833"/>
                <a:ext cx="745463" cy="653695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Rounded Rectangle 115"/>
              <p:cNvSpPr/>
              <p:nvPr/>
            </p:nvSpPr>
            <p:spPr bwMode="auto">
              <a:xfrm>
                <a:off x="4016478" y="2953867"/>
                <a:ext cx="548249" cy="40785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6" name="Rounded Rectangle 1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16478" y="2953867"/>
                <a:ext cx="548249" cy="407854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ounded Rectangle 116"/>
              <p:cNvSpPr/>
              <p:nvPr/>
            </p:nvSpPr>
            <p:spPr bwMode="auto">
              <a:xfrm>
                <a:off x="5234574" y="3664832"/>
                <a:ext cx="745463" cy="653695"/>
              </a:xfrm>
              <a:prstGeom prst="roundRect">
                <a:avLst/>
              </a:prstGeom>
              <a:solidFill>
                <a:srgbClr val="ECECF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Rnd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7" name="Rounded Rectangle 1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34574" y="3664832"/>
                <a:ext cx="745463" cy="653695"/>
              </a:xfrm>
              <a:prstGeom prst="round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Rounded Rectangle 117"/>
              <p:cNvSpPr/>
              <p:nvPr/>
            </p:nvSpPr>
            <p:spPr bwMode="auto">
              <a:xfrm>
                <a:off x="8686842" y="3664832"/>
                <a:ext cx="745463" cy="653695"/>
              </a:xfrm>
              <a:prstGeom prst="roundRect">
                <a:avLst/>
              </a:prstGeom>
              <a:solidFill>
                <a:srgbClr val="ECECF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Rnd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8" name="Rounded Rectangle 1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86842" y="3664832"/>
                <a:ext cx="745463" cy="653695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Rounded Rectangle 118"/>
              <p:cNvSpPr/>
              <p:nvPr/>
            </p:nvSpPr>
            <p:spPr bwMode="auto">
              <a:xfrm>
                <a:off x="5333179" y="2953867"/>
                <a:ext cx="548249" cy="40785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9" name="Rounded Rectangle 1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3179" y="2953867"/>
                <a:ext cx="548249" cy="407854"/>
              </a:xfrm>
              <a:prstGeom prst="round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0" name="Straight Arrow Connector 119"/>
          <p:cNvCxnSpPr>
            <a:stCxn id="119" idx="2"/>
            <a:endCxn id="117" idx="0"/>
          </p:cNvCxnSpPr>
          <p:nvPr/>
        </p:nvCxnSpPr>
        <p:spPr bwMode="auto">
          <a:xfrm>
            <a:off x="5607304" y="3361721"/>
            <a:ext cx="2" cy="30311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Rounded Rectangle 120"/>
              <p:cNvSpPr/>
              <p:nvPr/>
            </p:nvSpPr>
            <p:spPr bwMode="auto">
              <a:xfrm>
                <a:off x="8785448" y="2953867"/>
                <a:ext cx="548249" cy="40785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1" name="Rounded Rectangle 1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85448" y="2953867"/>
                <a:ext cx="548249" cy="407854"/>
              </a:xfrm>
              <a:prstGeom prst="round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2" name="Straight Arrow Connector 121"/>
          <p:cNvCxnSpPr>
            <a:stCxn id="121" idx="2"/>
            <a:endCxn id="118" idx="0"/>
          </p:cNvCxnSpPr>
          <p:nvPr/>
        </p:nvCxnSpPr>
        <p:spPr bwMode="auto">
          <a:xfrm>
            <a:off x="9059573" y="3361721"/>
            <a:ext cx="1" cy="30311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/>
              <p:cNvSpPr txBox="1"/>
              <p:nvPr/>
            </p:nvSpPr>
            <p:spPr>
              <a:xfrm>
                <a:off x="3525115" y="5412435"/>
                <a:ext cx="41360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/>
                  <a:t>Rnd = </a:t>
                </a:r>
                <a:r>
                  <a:rPr lang="en-US" b="1" dirty="0"/>
                  <a:t>round function </a:t>
                </a:r>
                <a:r>
                  <a:rPr lang="en-US" dirty="0"/>
                  <a:t>(iterated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dirty="0"/>
                  <a:t> times)</a:t>
                </a:r>
              </a:p>
            </p:txBody>
          </p:sp>
        </mc:Choice>
        <mc:Fallback xmlns="">
          <p:sp>
            <p:nvSpPr>
              <p:cNvPr id="132" name="TextBox 1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5115" y="5412435"/>
                <a:ext cx="4136069" cy="276999"/>
              </a:xfrm>
              <a:prstGeom prst="rect">
                <a:avLst/>
              </a:prstGeom>
              <a:blipFill rotWithShape="0">
                <a:blip r:embed="rId17"/>
                <a:stretch>
                  <a:fillRect l="-3387" t="-28889" r="-2946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Rectangle 132"/>
              <p:cNvSpPr/>
              <p:nvPr/>
            </p:nvSpPr>
            <p:spPr>
              <a:xfrm>
                <a:off x="3414997" y="5964750"/>
                <a:ext cx="505979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AES-128/192/256: 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=10</m:t>
                    </m:r>
                    <m:r>
                      <m:rPr>
                        <m:lit/>
                      </m:rP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12</m:t>
                    </m:r>
                    <m:r>
                      <m:rPr>
                        <m:lit/>
                      </m:rP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14</m:t>
                    </m:r>
                  </m:oMath>
                </a14:m>
                <a:endParaRPr lang="nb-NO" b="0" dirty="0"/>
              </a:p>
            </p:txBody>
          </p:sp>
        </mc:Choice>
        <mc:Fallback xmlns="">
          <p:sp>
            <p:nvSpPr>
              <p:cNvPr id="133" name="Rectangle 1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4997" y="5964750"/>
                <a:ext cx="5059791" cy="369332"/>
              </a:xfrm>
              <a:prstGeom prst="rect">
                <a:avLst/>
              </a:prstGeom>
              <a:blipFill rotWithShape="0">
                <a:blip r:embed="rId18"/>
                <a:stretch>
                  <a:fillRect l="-964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576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 idx="4294967295"/>
          </p:nvPr>
        </p:nvSpPr>
        <p:spPr>
          <a:xfrm>
            <a:off x="2957513" y="4762500"/>
            <a:ext cx="6276975" cy="1362075"/>
          </a:xfrm>
        </p:spPr>
        <p:txBody>
          <a:bodyPr/>
          <a:lstStyle/>
          <a:p>
            <a:pPr algn="ctr"/>
            <a:r>
              <a:rPr lang="en-US" dirty="0"/>
              <a:t>Advanced Encryption Standard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941" y="1679735"/>
            <a:ext cx="4352118" cy="321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91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 – history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>
                    <a:latin typeface="+mj-lt"/>
                  </a:rPr>
                  <a:t>1970-1990's: Data Encryption Standard (DES)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+mj-lt"/>
                  </a:rPr>
                  <a:t>Key length too short (56 bits)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+mj-lt"/>
                  </a:rPr>
                  <a:t>Block length too short (64 bits)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+mj-lt"/>
                  </a:rPr>
                  <a:t>Too slow in software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>
                  <a:latin typeface="+mj-lt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b="0" i="0" dirty="0">
                    <a:latin typeface="+mj-lt"/>
                  </a:rPr>
                  <a:t>1997: NIST hosts a competition to find a new block cipher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0" dirty="0">
                  <a:latin typeface="+mj-lt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>
                    <a:latin typeface="+mj-lt"/>
                  </a:rPr>
                  <a:t>2001: </a:t>
                </a:r>
                <a:r>
                  <a:rPr lang="nb-NO" sz="1800" dirty="0" err="1">
                    <a:latin typeface="+mj-lt"/>
                  </a:rPr>
                  <a:t>Rijndael</a:t>
                </a:r>
                <a:r>
                  <a:rPr lang="nb-NO" sz="1800" dirty="0">
                    <a:latin typeface="+mj-lt"/>
                  </a:rPr>
                  <a:t> is </a:t>
                </a:r>
                <a:r>
                  <a:rPr lang="nb-NO" sz="1800" dirty="0" err="1">
                    <a:latin typeface="+mj-lt"/>
                  </a:rPr>
                  <a:t>announced</a:t>
                </a:r>
                <a:r>
                  <a:rPr lang="nb-NO" sz="1800" dirty="0">
                    <a:latin typeface="+mj-lt"/>
                  </a:rPr>
                  <a:t> </a:t>
                </a:r>
                <a:r>
                  <a:rPr lang="nb-NO" sz="1800" dirty="0" err="1">
                    <a:latin typeface="+mj-lt"/>
                  </a:rPr>
                  <a:t>the</a:t>
                </a:r>
                <a:r>
                  <a:rPr lang="nb-NO" sz="1800" dirty="0">
                    <a:latin typeface="+mj-lt"/>
                  </a:rPr>
                  <a:t> </a:t>
                </a:r>
                <a:r>
                  <a:rPr lang="nb-NO" sz="1800" dirty="0" err="1">
                    <a:latin typeface="+mj-lt"/>
                  </a:rPr>
                  <a:t>winner</a:t>
                </a:r>
                <a:r>
                  <a:rPr lang="nb-NO" sz="1800" dirty="0">
                    <a:latin typeface="+mj-lt"/>
                  </a:rPr>
                  <a:t> → </a:t>
                </a:r>
                <a:r>
                  <a:rPr lang="nb-NO" sz="1800" dirty="0" err="1">
                    <a:latin typeface="+mj-lt"/>
                  </a:rPr>
                  <a:t>renamed</a:t>
                </a:r>
                <a:r>
                  <a:rPr lang="nb-NO" sz="1800" dirty="0">
                    <a:latin typeface="+mj-lt"/>
                  </a:rPr>
                  <a:t> AES</a:t>
                </a:r>
                <a:endParaRPr lang="nb-NO" sz="1800" b="0" i="0" dirty="0">
                  <a:latin typeface="+mj-lt"/>
                </a:endParaRPr>
              </a:p>
              <a:p>
                <a:pPr marL="0" indent="0"/>
                <a:endParaRPr lang="nb-NO" sz="1800" dirty="0">
                  <a:latin typeface="+mj-lt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>
                    <a:latin typeface="+mj-lt"/>
                  </a:rPr>
                  <a:t>If you remember nothing else</a:t>
                </a:r>
                <a:r>
                  <a:rPr lang="nb-NO" sz="1800" dirty="0">
                    <a:latin typeface="+mj-lt"/>
                  </a:rPr>
                  <a:t>:</a:t>
                </a:r>
              </a:p>
              <a:p>
                <a:pPr marL="474663" lvl="1" indent="0"/>
                <a:endParaRPr lang="nb-NO" sz="1600" dirty="0">
                  <a:latin typeface="+mj-lt"/>
                </a:endParaRPr>
              </a:p>
              <a:p>
                <a:pPr marL="474663" lvl="1" indent="0"/>
                <a:r>
                  <a:rPr lang="nb-NO" sz="1400" b="0" dirty="0"/>
                  <a:t>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400" b="0" i="0" smtClean="0">
                        <a:latin typeface="Cambria Math" panose="02040503050406030204" pitchFamily="18" charset="0"/>
                      </a:rPr>
                      <m:t>AES</m:t>
                    </m:r>
                    <m:r>
                      <m:rPr>
                        <m:lit/>
                      </m:rPr>
                      <a:rPr lang="nb-NO" sz="1400">
                        <a:latin typeface="Cambria Math" panose="02040503050406030204" pitchFamily="18" charset="0"/>
                      </a:rPr>
                      <m:t>˗</m:t>
                    </m:r>
                    <m:r>
                      <a:rPr lang="nb-NO" sz="1400" b="0" i="0" smtClean="0">
                        <a:latin typeface="Cambria Math" panose="02040503050406030204" pitchFamily="18" charset="0"/>
                      </a:rPr>
                      <m:t>128 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nb-NO" sz="1400" b="0" i="1" dirty="0">
                  <a:latin typeface="Cambria Math" panose="02040503050406030204" pitchFamily="18" charset="0"/>
                </a:endParaRPr>
              </a:p>
              <a:p>
                <a:pPr marL="474663" lvl="1" indent="0"/>
                <a:endParaRPr lang="nb-NO" sz="1400" dirty="0">
                  <a:latin typeface="Cambria Math" panose="02040503050406030204" pitchFamily="18" charset="0"/>
                </a:endParaRPr>
              </a:p>
              <a:p>
                <a:pPr marL="474663" lvl="1" indent="0"/>
                <a:r>
                  <a:rPr lang="nb-NO" sz="1400" dirty="0"/>
                  <a:t>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400">
                        <a:latin typeface="Cambria Math" panose="02040503050406030204" pitchFamily="18" charset="0"/>
                      </a:rPr>
                      <m:t>AES</m:t>
                    </m:r>
                    <m:r>
                      <m:rPr>
                        <m:lit/>
                      </m:rPr>
                      <a:rPr lang="nb-NO" sz="1400">
                        <a:latin typeface="Cambria Math" panose="02040503050406030204" pitchFamily="18" charset="0"/>
                      </a:rPr>
                      <m:t>˗</m:t>
                    </m:r>
                    <m:r>
                      <a:rPr lang="nb-NO" sz="1400">
                        <a:latin typeface="Cambria Math" panose="02040503050406030204" pitchFamily="18" charset="0"/>
                      </a:rPr>
                      <m:t>1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92 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192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nb-NO" sz="1400" i="1" dirty="0">
                  <a:latin typeface="Cambria Math" panose="02040503050406030204" pitchFamily="18" charset="0"/>
                </a:endParaRPr>
              </a:p>
              <a:p>
                <a:pPr marL="474663" lvl="1" indent="0"/>
                <a:endParaRPr lang="nb-NO" sz="1400" dirty="0">
                  <a:latin typeface="Cambria Math" panose="02040503050406030204" pitchFamily="18" charset="0"/>
                </a:endParaRPr>
              </a:p>
              <a:p>
                <a:pPr marL="474663" lvl="1" indent="0"/>
                <a:r>
                  <a:rPr lang="nb-NO" sz="1400" dirty="0">
                    <a:latin typeface="Cambria Math" panose="02040503050406030204" pitchFamily="18" charset="0"/>
                  </a:rPr>
                  <a:t>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400" smtClean="0">
                        <a:latin typeface="Cambria Math" panose="02040503050406030204" pitchFamily="18" charset="0"/>
                      </a:rPr>
                      <m:t>A</m:t>
                    </m:r>
                    <m:r>
                      <m:rPr>
                        <m:sty m:val="p"/>
                      </m:rPr>
                      <a:rPr lang="nb-NO" sz="1400">
                        <a:latin typeface="Cambria Math" panose="02040503050406030204" pitchFamily="18" charset="0"/>
                      </a:rPr>
                      <m:t>ES</m:t>
                    </m:r>
                    <m:r>
                      <m:rPr>
                        <m:lit/>
                      </m:rPr>
                      <a:rPr lang="nb-NO" sz="1400">
                        <a:latin typeface="Cambria Math" panose="02040503050406030204" pitchFamily="18" charset="0"/>
                      </a:rPr>
                      <m:t>˗</m:t>
                    </m:r>
                    <m:r>
                      <a:rPr lang="nb-NO" sz="1400" b="0" i="0" smtClean="0">
                        <a:latin typeface="Cambria Math" panose="02040503050406030204" pitchFamily="18" charset="0"/>
                      </a:rPr>
                      <m:t>256 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en-US" sz="1600" dirty="0"/>
              </a:p>
              <a:p>
                <a:pPr marL="0" indent="0"/>
                <a:r>
                  <a:rPr lang="nb-NO" dirty="0"/>
                  <a:t/>
                </a:r>
                <a:br>
                  <a:rPr lang="nb-NO" dirty="0"/>
                </a:b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82E9578C-E392-4EAB-8296-E8BF985014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8764" y="1980445"/>
            <a:ext cx="2877042" cy="3635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253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AES-128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68101" y="4097628"/>
          <a:ext cx="833120" cy="72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48" name="Straight Arrow Connector 47"/>
          <p:cNvCxnSpPr/>
          <p:nvPr/>
        </p:nvCxnSpPr>
        <p:spPr bwMode="auto">
          <a:xfrm flipV="1">
            <a:off x="1518698" y="4464777"/>
            <a:ext cx="211426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ounded Rectangle 35"/>
              <p:cNvSpPr/>
              <p:nvPr/>
            </p:nvSpPr>
            <p:spPr bwMode="auto">
              <a:xfrm>
                <a:off x="1619494" y="2954988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Rounded 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9494" y="2954988"/>
                <a:ext cx="587713" cy="462864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3988611" y="2956707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88611" y="2956707"/>
                <a:ext cx="587713" cy="462864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/>
          <p:cNvCxnSpPr>
            <a:stCxn id="36" idx="2"/>
          </p:cNvCxnSpPr>
          <p:nvPr/>
        </p:nvCxnSpPr>
        <p:spPr bwMode="auto">
          <a:xfrm>
            <a:off x="1913350" y="3417852"/>
            <a:ext cx="1" cy="8373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Arrow Connector 41"/>
          <p:cNvCxnSpPr>
            <a:stCxn id="37" idx="2"/>
          </p:cNvCxnSpPr>
          <p:nvPr/>
        </p:nvCxnSpPr>
        <p:spPr bwMode="auto">
          <a:xfrm>
            <a:off x="4282468" y="3419571"/>
            <a:ext cx="1" cy="8373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ounded Rectangle 45"/>
              <p:cNvSpPr/>
              <p:nvPr/>
            </p:nvSpPr>
            <p:spPr bwMode="auto">
              <a:xfrm>
                <a:off x="6361865" y="2954988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Rounded 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61865" y="2954988"/>
                <a:ext cx="587713" cy="462864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stCxn id="46" idx="2"/>
          </p:cNvCxnSpPr>
          <p:nvPr/>
        </p:nvCxnSpPr>
        <p:spPr bwMode="auto">
          <a:xfrm>
            <a:off x="6655722" y="3417852"/>
            <a:ext cx="2" cy="8373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/>
              <p:cNvSpPr/>
              <p:nvPr/>
            </p:nvSpPr>
            <p:spPr bwMode="auto">
              <a:xfrm>
                <a:off x="7682881" y="2954988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Rounded 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82881" y="2954988"/>
                <a:ext cx="587713" cy="462864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Arrow Connector 50"/>
          <p:cNvCxnSpPr>
            <a:stCxn id="50" idx="2"/>
          </p:cNvCxnSpPr>
          <p:nvPr/>
        </p:nvCxnSpPr>
        <p:spPr bwMode="auto">
          <a:xfrm>
            <a:off x="7976738" y="3417852"/>
            <a:ext cx="1" cy="8373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Rectangle 7"/>
          <p:cNvSpPr/>
          <p:nvPr/>
        </p:nvSpPr>
        <p:spPr bwMode="auto">
          <a:xfrm>
            <a:off x="2379036" y="3839380"/>
            <a:ext cx="1541116" cy="1250798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SubBytes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ShiftRow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MixColumn</a:t>
            </a:r>
            <a:endParaRPr lang="en-US" sz="14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689484" y="4240241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9484" y="4240241"/>
                <a:ext cx="456855" cy="430887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38"/>
          <p:cNvSpPr/>
          <p:nvPr/>
        </p:nvSpPr>
        <p:spPr bwMode="auto">
          <a:xfrm>
            <a:off x="4660838" y="3839378"/>
            <a:ext cx="1541116" cy="1250798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SubBytes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ShiftRow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MixColumn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8437548" y="3839379"/>
            <a:ext cx="1541116" cy="1250798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SubBytes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ShiftRow</a:t>
            </a:r>
            <a:endParaRPr lang="en-US" sz="1400" b="1" dirty="0">
              <a:solidFill>
                <a:schemeClr val="bg1"/>
              </a:solidFill>
            </a:endParaRPr>
          </a:p>
          <a:p>
            <a:pPr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14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057585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7585" y="4240239"/>
                <a:ext cx="456855" cy="43088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420730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0730" y="4240239"/>
                <a:ext cx="456855" cy="430887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7749891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9891" y="4240239"/>
                <a:ext cx="456855" cy="430887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10158603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8603" y="4240239"/>
                <a:ext cx="456855" cy="430887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48"/>
          <p:cNvCxnSpPr/>
          <p:nvPr/>
        </p:nvCxnSpPr>
        <p:spPr bwMode="auto">
          <a:xfrm flipV="1">
            <a:off x="3929514" y="4464776"/>
            <a:ext cx="169837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/>
          <p:cNvCxnSpPr>
            <a:stCxn id="39" idx="3"/>
            <a:endCxn id="43" idx="1"/>
          </p:cNvCxnSpPr>
          <p:nvPr/>
        </p:nvCxnSpPr>
        <p:spPr bwMode="auto">
          <a:xfrm flipV="1">
            <a:off x="6201954" y="4464776"/>
            <a:ext cx="218776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Straight Arrow Connector 52"/>
          <p:cNvCxnSpPr/>
          <p:nvPr/>
        </p:nvCxnSpPr>
        <p:spPr bwMode="auto">
          <a:xfrm>
            <a:off x="8152069" y="4474936"/>
            <a:ext cx="279230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Straight Arrow Connector 53"/>
          <p:cNvCxnSpPr/>
          <p:nvPr/>
        </p:nvCxnSpPr>
        <p:spPr bwMode="auto">
          <a:xfrm flipV="1">
            <a:off x="9994460" y="4474935"/>
            <a:ext cx="199805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ounded Rectangle 58"/>
              <p:cNvSpPr/>
              <p:nvPr/>
            </p:nvSpPr>
            <p:spPr bwMode="auto">
              <a:xfrm>
                <a:off x="10077708" y="2956707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9" name="Rounded 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77708" y="2956707"/>
                <a:ext cx="587713" cy="462864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Straight Arrow Connector 59"/>
          <p:cNvCxnSpPr>
            <a:stCxn id="59" idx="2"/>
          </p:cNvCxnSpPr>
          <p:nvPr/>
        </p:nvCxnSpPr>
        <p:spPr bwMode="auto">
          <a:xfrm>
            <a:off x="10371565" y="3419571"/>
            <a:ext cx="1" cy="8373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739703" y="3716774"/>
            <a:ext cx="811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0825427" y="3716774"/>
            <a:ext cx="935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</a:t>
            </a:r>
          </a:p>
        </p:txBody>
      </p:sp>
      <p:cxnSp>
        <p:nvCxnSpPr>
          <p:cNvPr id="63" name="Straight Arrow Connector 62"/>
          <p:cNvCxnSpPr/>
          <p:nvPr/>
        </p:nvCxnSpPr>
        <p:spPr bwMode="auto">
          <a:xfrm>
            <a:off x="2113192" y="4474937"/>
            <a:ext cx="257729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/>
          <p:nvPr/>
        </p:nvCxnSpPr>
        <p:spPr bwMode="auto">
          <a:xfrm>
            <a:off x="4451984" y="4474936"/>
            <a:ext cx="199896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10554005" y="4474934"/>
            <a:ext cx="229161" cy="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4" name="Straight Arrow Connector 83"/>
          <p:cNvCxnSpPr/>
          <p:nvPr/>
        </p:nvCxnSpPr>
        <p:spPr bwMode="auto">
          <a:xfrm flipV="1">
            <a:off x="6822295" y="4464774"/>
            <a:ext cx="19980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7" name="Straight Arrow Connector 86"/>
          <p:cNvCxnSpPr/>
          <p:nvPr/>
        </p:nvCxnSpPr>
        <p:spPr bwMode="auto">
          <a:xfrm>
            <a:off x="7575520" y="4464774"/>
            <a:ext cx="182674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7102170" y="4234188"/>
                <a:ext cx="40716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nb-NO" sz="2800" b="1" dirty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2170" y="4234188"/>
                <a:ext cx="407163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" name="Right Brace 92"/>
          <p:cNvSpPr/>
          <p:nvPr/>
        </p:nvSpPr>
        <p:spPr bwMode="auto">
          <a:xfrm rot="5400000">
            <a:off x="5785318" y="1564612"/>
            <a:ext cx="375790" cy="8311132"/>
          </a:xfrm>
          <a:prstGeom prst="rightBrace">
            <a:avLst>
              <a:gd name="adj1" fmla="val 93395"/>
              <a:gd name="adj2" fmla="val 49494"/>
            </a:avLst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440086" y="6003319"/>
            <a:ext cx="152583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10 rounds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5" name="Rounded Rectangle 94"/>
              <p:cNvSpPr/>
              <p:nvPr/>
            </p:nvSpPr>
            <p:spPr bwMode="auto">
              <a:xfrm>
                <a:off x="5385500" y="1622099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5" name="Rounded Rectangle 9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85500" y="1622099"/>
                <a:ext cx="587713" cy="462864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6" name="Straight Arrow Connector 95"/>
          <p:cNvCxnSpPr/>
          <p:nvPr/>
        </p:nvCxnSpPr>
        <p:spPr bwMode="auto">
          <a:xfrm flipH="1">
            <a:off x="2293123" y="2022965"/>
            <a:ext cx="3092377" cy="96030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0" name="Straight Arrow Connector 99"/>
          <p:cNvCxnSpPr/>
          <p:nvPr/>
        </p:nvCxnSpPr>
        <p:spPr bwMode="auto">
          <a:xfrm flipH="1">
            <a:off x="4524307" y="2084963"/>
            <a:ext cx="1033023" cy="77084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6" name="Straight Arrow Connector 105"/>
          <p:cNvCxnSpPr>
            <a:stCxn id="95" idx="2"/>
          </p:cNvCxnSpPr>
          <p:nvPr/>
        </p:nvCxnSpPr>
        <p:spPr bwMode="auto">
          <a:xfrm>
            <a:off x="5679357" y="2084963"/>
            <a:ext cx="741373" cy="76574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9" name="Straight Arrow Connector 108"/>
          <p:cNvCxnSpPr/>
          <p:nvPr/>
        </p:nvCxnSpPr>
        <p:spPr bwMode="auto">
          <a:xfrm>
            <a:off x="5961701" y="2038993"/>
            <a:ext cx="1768526" cy="86721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4" name="Straight Arrow Connector 113"/>
          <p:cNvCxnSpPr/>
          <p:nvPr/>
        </p:nvCxnSpPr>
        <p:spPr bwMode="auto">
          <a:xfrm>
            <a:off x="5973213" y="1979661"/>
            <a:ext cx="4104495" cy="97136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2" name="TextBox 121"/>
          <p:cNvSpPr txBox="1"/>
          <p:nvPr/>
        </p:nvSpPr>
        <p:spPr>
          <a:xfrm>
            <a:off x="1630097" y="2618934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128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982920" y="2642119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128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10128780" y="2666660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128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6425672" y="2618933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128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5416665" y="1320023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128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10825427" y="4097628"/>
          <a:ext cx="833120" cy="72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7741739" y="2628146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7102170" y="2959344"/>
                <a:ext cx="40716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nb-NO" sz="2800" b="1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2170" y="2959344"/>
                <a:ext cx="407163" cy="430887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427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46" grpId="0" animBg="1"/>
      <p:bldP spid="50" grpId="0" animBg="1"/>
      <p:bldP spid="8" grpId="0" animBg="1"/>
      <p:bldP spid="9" grpId="0"/>
      <p:bldP spid="39" grpId="0" animBg="1"/>
      <p:bldP spid="40" grpId="0" animBg="1"/>
      <p:bldP spid="41" grpId="0"/>
      <p:bldP spid="43" grpId="0"/>
      <p:bldP spid="44" grpId="0"/>
      <p:bldP spid="45" grpId="0"/>
      <p:bldP spid="59" grpId="0" animBg="1"/>
      <p:bldP spid="91" grpId="0"/>
      <p:bldP spid="93" grpId="0" animBg="1"/>
      <p:bldP spid="94" grpId="0"/>
      <p:bldP spid="122" grpId="0"/>
      <p:bldP spid="123" grpId="0"/>
      <p:bldP spid="124" grpId="0"/>
      <p:bldP spid="125" grpId="0"/>
      <p:bldP spid="56" grpId="0"/>
      <p:bldP spid="5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 round function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5007835" y="4077766"/>
            <a:ext cx="1689959" cy="1371601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SubBytes</a:t>
            </a:r>
            <a:endParaRPr lang="en-US" sz="16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ShiftRow</a:t>
            </a:r>
            <a:endParaRPr lang="en-US" sz="16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MixColumn</a:t>
            </a:r>
            <a:endParaRPr lang="en-US" sz="16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s://upload.wikimedia.org/wikipedia/commons/thumb/a/a4/AES-SubBytes.svg/1920px-AES-SubBytes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030" y="1510942"/>
            <a:ext cx="2799376" cy="145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thumb/6/66/AES-ShiftRows.svg/1920px-AES-ShiftRows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193" y="1528364"/>
            <a:ext cx="3110887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upload.wikimedia.org/wikipedia/commons/thumb/7/76/AES-MixColumns.svg/1920px-AES-MixColumns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867" y="1369896"/>
            <a:ext cx="2828562" cy="150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19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 round function - </a:t>
            </a:r>
            <a:r>
              <a:rPr lang="en-US" dirty="0" err="1"/>
              <a:t>SubBytes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5007835" y="4077766"/>
            <a:ext cx="1689959" cy="1371601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SubBytes</a:t>
            </a:r>
            <a:endParaRPr lang="en-US" sz="16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ShiftRow</a:t>
            </a:r>
            <a:endParaRPr lang="en-US" sz="16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MixColumn</a:t>
            </a:r>
            <a:endParaRPr lang="en-US" sz="16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s://upload.wikimedia.org/wikipedia/commons/thumb/a/a4/AES-SubBytes.svg/1920px-AES-SubBytes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030" y="1510942"/>
            <a:ext cx="2799376" cy="145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thumb/6/66/AES-ShiftRows.svg/1920px-AES-ShiftRows.svg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193" y="1528364"/>
            <a:ext cx="3110887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upload.wikimedia.org/wikipedia/commons/thumb/7/76/AES-MixColumns.svg/1920px-AES-MixColumns.svg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867" y="1369896"/>
            <a:ext cx="2828562" cy="150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1. 정보보안 — Code Accelerator Document 1.0 documentati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6358" y="2856898"/>
            <a:ext cx="4862872" cy="3175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188359" y="4439587"/>
                <a:ext cx="952120" cy="28918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2,2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b="0" dirty="0"/>
                  <a:t> </a:t>
                </a:r>
                <a:r>
                  <a:rPr lang="en-US" sz="1600" b="0" dirty="0"/>
                  <a:t>8A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8359" y="4439587"/>
                <a:ext cx="952120" cy="289182"/>
              </a:xfrm>
              <a:prstGeom prst="rect">
                <a:avLst/>
              </a:prstGeom>
              <a:blipFill>
                <a:blip r:embed="rId7"/>
                <a:stretch>
                  <a:fillRect l="-6410" t="-12500" r="-7692" b="-35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 bwMode="auto">
          <a:xfrm>
            <a:off x="4273622" y="4546282"/>
            <a:ext cx="4834818" cy="179642"/>
          </a:xfrm>
          <a:prstGeom prst="rect">
            <a:avLst/>
          </a:prstGeom>
          <a:solidFill>
            <a:srgbClr val="F8CD62">
              <a:alpha val="34000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7402830" y="2862184"/>
            <a:ext cx="297180" cy="3154806"/>
          </a:xfrm>
          <a:prstGeom prst="rect">
            <a:avLst/>
          </a:prstGeom>
          <a:solidFill>
            <a:srgbClr val="F8CD62">
              <a:alpha val="34000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7407130" y="4546282"/>
            <a:ext cx="288000" cy="179642"/>
          </a:xfrm>
          <a:prstGeom prst="rect">
            <a:avLst/>
          </a:prstGeom>
          <a:solidFill>
            <a:schemeClr val="accent1">
              <a:lumMod val="60000"/>
              <a:lumOff val="40000"/>
              <a:alpha val="41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5" name="Freeform 14"/>
          <p:cNvSpPr/>
          <p:nvPr/>
        </p:nvSpPr>
        <p:spPr bwMode="auto">
          <a:xfrm>
            <a:off x="3119120" y="4786613"/>
            <a:ext cx="4262920" cy="771243"/>
          </a:xfrm>
          <a:custGeom>
            <a:avLst/>
            <a:gdLst>
              <a:gd name="connsiteX0" fmla="*/ 0 w 4500880"/>
              <a:gd name="connsiteY0" fmla="*/ 0 h 996492"/>
              <a:gd name="connsiteX1" fmla="*/ 731520 w 4500880"/>
              <a:gd name="connsiteY1" fmla="*/ 650240 h 996492"/>
              <a:gd name="connsiteX2" fmla="*/ 1493520 w 4500880"/>
              <a:gd name="connsiteY2" fmla="*/ 883920 h 996492"/>
              <a:gd name="connsiteX3" fmla="*/ 3108960 w 4500880"/>
              <a:gd name="connsiteY3" fmla="*/ 955040 h 996492"/>
              <a:gd name="connsiteX4" fmla="*/ 4500880 w 4500880"/>
              <a:gd name="connsiteY4" fmla="*/ 243840 h 996492"/>
              <a:gd name="connsiteX0" fmla="*/ 0 w 4500880"/>
              <a:gd name="connsiteY0" fmla="*/ 0 h 1006735"/>
              <a:gd name="connsiteX1" fmla="*/ 731520 w 4500880"/>
              <a:gd name="connsiteY1" fmla="*/ 650240 h 1006735"/>
              <a:gd name="connsiteX2" fmla="*/ 1508760 w 4500880"/>
              <a:gd name="connsiteY2" fmla="*/ 918210 h 1006735"/>
              <a:gd name="connsiteX3" fmla="*/ 3108960 w 4500880"/>
              <a:gd name="connsiteY3" fmla="*/ 955040 h 1006735"/>
              <a:gd name="connsiteX4" fmla="*/ 4500880 w 4500880"/>
              <a:gd name="connsiteY4" fmla="*/ 243840 h 1006735"/>
              <a:gd name="connsiteX0" fmla="*/ 0 w 4500880"/>
              <a:gd name="connsiteY0" fmla="*/ 0 h 1014212"/>
              <a:gd name="connsiteX1" fmla="*/ 731520 w 4500880"/>
              <a:gd name="connsiteY1" fmla="*/ 650240 h 1014212"/>
              <a:gd name="connsiteX2" fmla="*/ 1508760 w 4500880"/>
              <a:gd name="connsiteY2" fmla="*/ 918210 h 1014212"/>
              <a:gd name="connsiteX3" fmla="*/ 3108960 w 4500880"/>
              <a:gd name="connsiteY3" fmla="*/ 955040 h 1014212"/>
              <a:gd name="connsiteX4" fmla="*/ 4500880 w 4500880"/>
              <a:gd name="connsiteY4" fmla="*/ 243840 h 1014212"/>
              <a:gd name="connsiteX0" fmla="*/ 0 w 4500880"/>
              <a:gd name="connsiteY0" fmla="*/ 0 h 1007021"/>
              <a:gd name="connsiteX1" fmla="*/ 773430 w 4500880"/>
              <a:gd name="connsiteY1" fmla="*/ 642620 h 1007021"/>
              <a:gd name="connsiteX2" fmla="*/ 1508760 w 4500880"/>
              <a:gd name="connsiteY2" fmla="*/ 918210 h 1007021"/>
              <a:gd name="connsiteX3" fmla="*/ 3108960 w 4500880"/>
              <a:gd name="connsiteY3" fmla="*/ 955040 h 1007021"/>
              <a:gd name="connsiteX4" fmla="*/ 4500880 w 4500880"/>
              <a:gd name="connsiteY4" fmla="*/ 243840 h 1007021"/>
              <a:gd name="connsiteX0" fmla="*/ 0 w 4500880"/>
              <a:gd name="connsiteY0" fmla="*/ 0 h 1006169"/>
              <a:gd name="connsiteX1" fmla="*/ 750570 w 4500880"/>
              <a:gd name="connsiteY1" fmla="*/ 665480 h 1006169"/>
              <a:gd name="connsiteX2" fmla="*/ 1508760 w 4500880"/>
              <a:gd name="connsiteY2" fmla="*/ 918210 h 1006169"/>
              <a:gd name="connsiteX3" fmla="*/ 3108960 w 4500880"/>
              <a:gd name="connsiteY3" fmla="*/ 955040 h 1006169"/>
              <a:gd name="connsiteX4" fmla="*/ 4500880 w 4500880"/>
              <a:gd name="connsiteY4" fmla="*/ 243840 h 1006169"/>
              <a:gd name="connsiteX0" fmla="*/ 0 w 4500880"/>
              <a:gd name="connsiteY0" fmla="*/ 0 h 1010121"/>
              <a:gd name="connsiteX1" fmla="*/ 750570 w 4500880"/>
              <a:gd name="connsiteY1" fmla="*/ 665480 h 1010121"/>
              <a:gd name="connsiteX2" fmla="*/ 1508760 w 4500880"/>
              <a:gd name="connsiteY2" fmla="*/ 929640 h 1010121"/>
              <a:gd name="connsiteX3" fmla="*/ 3108960 w 4500880"/>
              <a:gd name="connsiteY3" fmla="*/ 955040 h 1010121"/>
              <a:gd name="connsiteX4" fmla="*/ 4500880 w 4500880"/>
              <a:gd name="connsiteY4" fmla="*/ 243840 h 1010121"/>
              <a:gd name="connsiteX0" fmla="*/ 0 w 4500880"/>
              <a:gd name="connsiteY0" fmla="*/ 0 h 1019068"/>
              <a:gd name="connsiteX1" fmla="*/ 750570 w 4500880"/>
              <a:gd name="connsiteY1" fmla="*/ 665480 h 1019068"/>
              <a:gd name="connsiteX2" fmla="*/ 1508760 w 4500880"/>
              <a:gd name="connsiteY2" fmla="*/ 952500 h 1019068"/>
              <a:gd name="connsiteX3" fmla="*/ 3108960 w 4500880"/>
              <a:gd name="connsiteY3" fmla="*/ 955040 h 1019068"/>
              <a:gd name="connsiteX4" fmla="*/ 4500880 w 4500880"/>
              <a:gd name="connsiteY4" fmla="*/ 243840 h 1019068"/>
              <a:gd name="connsiteX0" fmla="*/ 0 w 4500880"/>
              <a:gd name="connsiteY0" fmla="*/ 0 h 1013846"/>
              <a:gd name="connsiteX1" fmla="*/ 750570 w 4500880"/>
              <a:gd name="connsiteY1" fmla="*/ 665480 h 1013846"/>
              <a:gd name="connsiteX2" fmla="*/ 1508760 w 4500880"/>
              <a:gd name="connsiteY2" fmla="*/ 952500 h 1013846"/>
              <a:gd name="connsiteX3" fmla="*/ 3108960 w 4500880"/>
              <a:gd name="connsiteY3" fmla="*/ 955040 h 1013846"/>
              <a:gd name="connsiteX4" fmla="*/ 4500880 w 4500880"/>
              <a:gd name="connsiteY4" fmla="*/ 243840 h 1013846"/>
              <a:gd name="connsiteX0" fmla="*/ 0 w 4500880"/>
              <a:gd name="connsiteY0" fmla="*/ 0 h 1023628"/>
              <a:gd name="connsiteX1" fmla="*/ 750570 w 4500880"/>
              <a:gd name="connsiteY1" fmla="*/ 665480 h 1023628"/>
              <a:gd name="connsiteX2" fmla="*/ 1508760 w 4500880"/>
              <a:gd name="connsiteY2" fmla="*/ 952500 h 1023628"/>
              <a:gd name="connsiteX3" fmla="*/ 3108960 w 4500880"/>
              <a:gd name="connsiteY3" fmla="*/ 955040 h 1023628"/>
              <a:gd name="connsiteX4" fmla="*/ 4500880 w 4500880"/>
              <a:gd name="connsiteY4" fmla="*/ 243840 h 1023628"/>
              <a:gd name="connsiteX0" fmla="*/ 0 w 4500880"/>
              <a:gd name="connsiteY0" fmla="*/ 0 h 1036933"/>
              <a:gd name="connsiteX1" fmla="*/ 750570 w 4500880"/>
              <a:gd name="connsiteY1" fmla="*/ 665480 h 1036933"/>
              <a:gd name="connsiteX2" fmla="*/ 1508760 w 4500880"/>
              <a:gd name="connsiteY2" fmla="*/ 979170 h 1036933"/>
              <a:gd name="connsiteX3" fmla="*/ 3108960 w 4500880"/>
              <a:gd name="connsiteY3" fmla="*/ 955040 h 1036933"/>
              <a:gd name="connsiteX4" fmla="*/ 4500880 w 4500880"/>
              <a:gd name="connsiteY4" fmla="*/ 243840 h 1036933"/>
              <a:gd name="connsiteX0" fmla="*/ 0 w 4345527"/>
              <a:gd name="connsiteY0" fmla="*/ 65410 h 793093"/>
              <a:gd name="connsiteX1" fmla="*/ 595217 w 4345527"/>
              <a:gd name="connsiteY1" fmla="*/ 421640 h 793093"/>
              <a:gd name="connsiteX2" fmla="*/ 1353407 w 4345527"/>
              <a:gd name="connsiteY2" fmla="*/ 735330 h 793093"/>
              <a:gd name="connsiteX3" fmla="*/ 2953607 w 4345527"/>
              <a:gd name="connsiteY3" fmla="*/ 711200 h 793093"/>
              <a:gd name="connsiteX4" fmla="*/ 4345527 w 4345527"/>
              <a:gd name="connsiteY4" fmla="*/ 0 h 793093"/>
              <a:gd name="connsiteX0" fmla="*/ 0 w 4345527"/>
              <a:gd name="connsiteY0" fmla="*/ 65410 h 782503"/>
              <a:gd name="connsiteX1" fmla="*/ 595217 w 4345527"/>
              <a:gd name="connsiteY1" fmla="*/ 514415 h 782503"/>
              <a:gd name="connsiteX2" fmla="*/ 1353407 w 4345527"/>
              <a:gd name="connsiteY2" fmla="*/ 735330 h 782503"/>
              <a:gd name="connsiteX3" fmla="*/ 2953607 w 4345527"/>
              <a:gd name="connsiteY3" fmla="*/ 711200 h 782503"/>
              <a:gd name="connsiteX4" fmla="*/ 4345527 w 4345527"/>
              <a:gd name="connsiteY4" fmla="*/ 0 h 782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45527" h="782503">
                <a:moveTo>
                  <a:pt x="0" y="65410"/>
                </a:moveTo>
                <a:cubicBezTo>
                  <a:pt x="241300" y="316870"/>
                  <a:pt x="369649" y="402762"/>
                  <a:pt x="595217" y="514415"/>
                </a:cubicBezTo>
                <a:cubicBezTo>
                  <a:pt x="820785" y="626068"/>
                  <a:pt x="960342" y="702533"/>
                  <a:pt x="1353407" y="735330"/>
                </a:cubicBezTo>
                <a:cubicBezTo>
                  <a:pt x="1746472" y="768127"/>
                  <a:pt x="2454920" y="833755"/>
                  <a:pt x="2953607" y="711200"/>
                </a:cubicBezTo>
                <a:cubicBezTo>
                  <a:pt x="3452294" y="588645"/>
                  <a:pt x="3900180" y="302260"/>
                  <a:pt x="4345527" y="0"/>
                </a:cubicBezTo>
              </a:path>
            </a:pathLst>
          </a:cu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9952808" y="4439587"/>
                <a:ext cx="909544" cy="28918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2,2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b="0" dirty="0"/>
                  <a:t> </a:t>
                </a:r>
                <a:r>
                  <a:rPr lang="en-US" sz="1600" b="0" dirty="0"/>
                  <a:t>7E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2808" y="4439587"/>
                <a:ext cx="909544" cy="289182"/>
              </a:xfrm>
              <a:prstGeom prst="rect">
                <a:avLst/>
              </a:prstGeom>
              <a:blipFill>
                <a:blip r:embed="rId8"/>
                <a:stretch>
                  <a:fillRect l="-9396" t="-12500" r="-12081" b="-35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Freeform 20"/>
          <p:cNvSpPr/>
          <p:nvPr/>
        </p:nvSpPr>
        <p:spPr bwMode="auto">
          <a:xfrm>
            <a:off x="7636474" y="4779314"/>
            <a:ext cx="2394156" cy="677753"/>
          </a:xfrm>
          <a:custGeom>
            <a:avLst/>
            <a:gdLst>
              <a:gd name="connsiteX0" fmla="*/ 0 w 4500880"/>
              <a:gd name="connsiteY0" fmla="*/ 0 h 996492"/>
              <a:gd name="connsiteX1" fmla="*/ 731520 w 4500880"/>
              <a:gd name="connsiteY1" fmla="*/ 650240 h 996492"/>
              <a:gd name="connsiteX2" fmla="*/ 1493520 w 4500880"/>
              <a:gd name="connsiteY2" fmla="*/ 883920 h 996492"/>
              <a:gd name="connsiteX3" fmla="*/ 3108960 w 4500880"/>
              <a:gd name="connsiteY3" fmla="*/ 955040 h 996492"/>
              <a:gd name="connsiteX4" fmla="*/ 4500880 w 4500880"/>
              <a:gd name="connsiteY4" fmla="*/ 243840 h 996492"/>
              <a:gd name="connsiteX0" fmla="*/ 0 w 4500880"/>
              <a:gd name="connsiteY0" fmla="*/ 0 h 1006735"/>
              <a:gd name="connsiteX1" fmla="*/ 731520 w 4500880"/>
              <a:gd name="connsiteY1" fmla="*/ 650240 h 1006735"/>
              <a:gd name="connsiteX2" fmla="*/ 1508760 w 4500880"/>
              <a:gd name="connsiteY2" fmla="*/ 918210 h 1006735"/>
              <a:gd name="connsiteX3" fmla="*/ 3108960 w 4500880"/>
              <a:gd name="connsiteY3" fmla="*/ 955040 h 1006735"/>
              <a:gd name="connsiteX4" fmla="*/ 4500880 w 4500880"/>
              <a:gd name="connsiteY4" fmla="*/ 243840 h 1006735"/>
              <a:gd name="connsiteX0" fmla="*/ 0 w 4500880"/>
              <a:gd name="connsiteY0" fmla="*/ 0 h 1014212"/>
              <a:gd name="connsiteX1" fmla="*/ 731520 w 4500880"/>
              <a:gd name="connsiteY1" fmla="*/ 650240 h 1014212"/>
              <a:gd name="connsiteX2" fmla="*/ 1508760 w 4500880"/>
              <a:gd name="connsiteY2" fmla="*/ 918210 h 1014212"/>
              <a:gd name="connsiteX3" fmla="*/ 3108960 w 4500880"/>
              <a:gd name="connsiteY3" fmla="*/ 955040 h 1014212"/>
              <a:gd name="connsiteX4" fmla="*/ 4500880 w 4500880"/>
              <a:gd name="connsiteY4" fmla="*/ 243840 h 1014212"/>
              <a:gd name="connsiteX0" fmla="*/ 0 w 4500880"/>
              <a:gd name="connsiteY0" fmla="*/ 0 h 1007021"/>
              <a:gd name="connsiteX1" fmla="*/ 773430 w 4500880"/>
              <a:gd name="connsiteY1" fmla="*/ 642620 h 1007021"/>
              <a:gd name="connsiteX2" fmla="*/ 1508760 w 4500880"/>
              <a:gd name="connsiteY2" fmla="*/ 918210 h 1007021"/>
              <a:gd name="connsiteX3" fmla="*/ 3108960 w 4500880"/>
              <a:gd name="connsiteY3" fmla="*/ 955040 h 1007021"/>
              <a:gd name="connsiteX4" fmla="*/ 4500880 w 4500880"/>
              <a:gd name="connsiteY4" fmla="*/ 243840 h 1007021"/>
              <a:gd name="connsiteX0" fmla="*/ 0 w 4500880"/>
              <a:gd name="connsiteY0" fmla="*/ 0 h 1006169"/>
              <a:gd name="connsiteX1" fmla="*/ 750570 w 4500880"/>
              <a:gd name="connsiteY1" fmla="*/ 665480 h 1006169"/>
              <a:gd name="connsiteX2" fmla="*/ 1508760 w 4500880"/>
              <a:gd name="connsiteY2" fmla="*/ 918210 h 1006169"/>
              <a:gd name="connsiteX3" fmla="*/ 3108960 w 4500880"/>
              <a:gd name="connsiteY3" fmla="*/ 955040 h 1006169"/>
              <a:gd name="connsiteX4" fmla="*/ 4500880 w 4500880"/>
              <a:gd name="connsiteY4" fmla="*/ 243840 h 1006169"/>
              <a:gd name="connsiteX0" fmla="*/ 0 w 4500880"/>
              <a:gd name="connsiteY0" fmla="*/ 0 h 1010121"/>
              <a:gd name="connsiteX1" fmla="*/ 750570 w 4500880"/>
              <a:gd name="connsiteY1" fmla="*/ 665480 h 1010121"/>
              <a:gd name="connsiteX2" fmla="*/ 1508760 w 4500880"/>
              <a:gd name="connsiteY2" fmla="*/ 929640 h 1010121"/>
              <a:gd name="connsiteX3" fmla="*/ 3108960 w 4500880"/>
              <a:gd name="connsiteY3" fmla="*/ 955040 h 1010121"/>
              <a:gd name="connsiteX4" fmla="*/ 4500880 w 4500880"/>
              <a:gd name="connsiteY4" fmla="*/ 243840 h 1010121"/>
              <a:gd name="connsiteX0" fmla="*/ 0 w 4500880"/>
              <a:gd name="connsiteY0" fmla="*/ 0 h 1019068"/>
              <a:gd name="connsiteX1" fmla="*/ 750570 w 4500880"/>
              <a:gd name="connsiteY1" fmla="*/ 665480 h 1019068"/>
              <a:gd name="connsiteX2" fmla="*/ 1508760 w 4500880"/>
              <a:gd name="connsiteY2" fmla="*/ 952500 h 1019068"/>
              <a:gd name="connsiteX3" fmla="*/ 3108960 w 4500880"/>
              <a:gd name="connsiteY3" fmla="*/ 955040 h 1019068"/>
              <a:gd name="connsiteX4" fmla="*/ 4500880 w 4500880"/>
              <a:gd name="connsiteY4" fmla="*/ 243840 h 1019068"/>
              <a:gd name="connsiteX0" fmla="*/ 0 w 4500880"/>
              <a:gd name="connsiteY0" fmla="*/ 0 h 1013846"/>
              <a:gd name="connsiteX1" fmla="*/ 750570 w 4500880"/>
              <a:gd name="connsiteY1" fmla="*/ 665480 h 1013846"/>
              <a:gd name="connsiteX2" fmla="*/ 1508760 w 4500880"/>
              <a:gd name="connsiteY2" fmla="*/ 952500 h 1013846"/>
              <a:gd name="connsiteX3" fmla="*/ 3108960 w 4500880"/>
              <a:gd name="connsiteY3" fmla="*/ 955040 h 1013846"/>
              <a:gd name="connsiteX4" fmla="*/ 4500880 w 4500880"/>
              <a:gd name="connsiteY4" fmla="*/ 243840 h 1013846"/>
              <a:gd name="connsiteX0" fmla="*/ 0 w 4500880"/>
              <a:gd name="connsiteY0" fmla="*/ 0 h 1023628"/>
              <a:gd name="connsiteX1" fmla="*/ 750570 w 4500880"/>
              <a:gd name="connsiteY1" fmla="*/ 665480 h 1023628"/>
              <a:gd name="connsiteX2" fmla="*/ 1508760 w 4500880"/>
              <a:gd name="connsiteY2" fmla="*/ 952500 h 1023628"/>
              <a:gd name="connsiteX3" fmla="*/ 3108960 w 4500880"/>
              <a:gd name="connsiteY3" fmla="*/ 955040 h 1023628"/>
              <a:gd name="connsiteX4" fmla="*/ 4500880 w 4500880"/>
              <a:gd name="connsiteY4" fmla="*/ 243840 h 1023628"/>
              <a:gd name="connsiteX0" fmla="*/ 0 w 4500880"/>
              <a:gd name="connsiteY0" fmla="*/ 0 h 1036933"/>
              <a:gd name="connsiteX1" fmla="*/ 750570 w 4500880"/>
              <a:gd name="connsiteY1" fmla="*/ 665480 h 1036933"/>
              <a:gd name="connsiteX2" fmla="*/ 1508760 w 4500880"/>
              <a:gd name="connsiteY2" fmla="*/ 979170 h 1036933"/>
              <a:gd name="connsiteX3" fmla="*/ 3108960 w 4500880"/>
              <a:gd name="connsiteY3" fmla="*/ 955040 h 1036933"/>
              <a:gd name="connsiteX4" fmla="*/ 4500880 w 4500880"/>
              <a:gd name="connsiteY4" fmla="*/ 243840 h 1036933"/>
              <a:gd name="connsiteX0" fmla="*/ 0 w 4646723"/>
              <a:gd name="connsiteY0" fmla="*/ 0 h 1047970"/>
              <a:gd name="connsiteX1" fmla="*/ 750570 w 4646723"/>
              <a:gd name="connsiteY1" fmla="*/ 665480 h 1047970"/>
              <a:gd name="connsiteX2" fmla="*/ 1508760 w 4646723"/>
              <a:gd name="connsiteY2" fmla="*/ 979170 h 1047970"/>
              <a:gd name="connsiteX3" fmla="*/ 3108960 w 4646723"/>
              <a:gd name="connsiteY3" fmla="*/ 955040 h 1047970"/>
              <a:gd name="connsiteX4" fmla="*/ 4646723 w 4646723"/>
              <a:gd name="connsiteY4" fmla="*/ 76526 h 1047970"/>
              <a:gd name="connsiteX0" fmla="*/ 0 w 4486784"/>
              <a:gd name="connsiteY0" fmla="*/ 72013 h 971444"/>
              <a:gd name="connsiteX1" fmla="*/ 590631 w 4486784"/>
              <a:gd name="connsiteY1" fmla="*/ 588954 h 971444"/>
              <a:gd name="connsiteX2" fmla="*/ 1348821 w 4486784"/>
              <a:gd name="connsiteY2" fmla="*/ 902644 h 971444"/>
              <a:gd name="connsiteX3" fmla="*/ 2949021 w 4486784"/>
              <a:gd name="connsiteY3" fmla="*/ 878514 h 971444"/>
              <a:gd name="connsiteX4" fmla="*/ 4486784 w 4486784"/>
              <a:gd name="connsiteY4" fmla="*/ 0 h 971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6784" h="971444">
                <a:moveTo>
                  <a:pt x="0" y="72013"/>
                </a:moveTo>
                <a:cubicBezTo>
                  <a:pt x="241300" y="323473"/>
                  <a:pt x="365828" y="450516"/>
                  <a:pt x="590631" y="588954"/>
                </a:cubicBezTo>
                <a:cubicBezTo>
                  <a:pt x="815434" y="727392"/>
                  <a:pt x="955756" y="839144"/>
                  <a:pt x="1348821" y="902644"/>
                </a:cubicBezTo>
                <a:cubicBezTo>
                  <a:pt x="1741886" y="966144"/>
                  <a:pt x="2426027" y="1028955"/>
                  <a:pt x="2949021" y="878514"/>
                </a:cubicBezTo>
                <a:cubicBezTo>
                  <a:pt x="3472015" y="728073"/>
                  <a:pt x="4041437" y="302260"/>
                  <a:pt x="4486784" y="0"/>
                </a:cubicBezTo>
              </a:path>
            </a:pathLst>
          </a:cu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13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 round function - </a:t>
            </a:r>
            <a:r>
              <a:rPr lang="en-US" dirty="0" err="1"/>
              <a:t>ShiftRows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5007835" y="4077766"/>
            <a:ext cx="1689959" cy="1371601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SubBytes</a:t>
            </a:r>
            <a:endParaRPr lang="en-US" sz="16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ShiftRow</a:t>
            </a:r>
            <a:endParaRPr lang="en-US" sz="16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MixColumn</a:t>
            </a:r>
            <a:endParaRPr lang="en-US" sz="16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s://upload.wikimedia.org/wikipedia/commons/thumb/a/a4/AES-SubBytes.svg/1920px-AES-SubBytes.svg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030" y="1510942"/>
            <a:ext cx="2799376" cy="145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thumb/6/66/AES-ShiftRows.svg/1920px-AES-ShiftRows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193" y="1528364"/>
            <a:ext cx="3110887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upload.wikimedia.org/wikipedia/commons/thumb/7/76/AES-MixColumns.svg/1920px-AES-MixColumns.svg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867" y="1369896"/>
            <a:ext cx="2828562" cy="150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38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 round function - </a:t>
            </a:r>
            <a:r>
              <a:rPr lang="en-US" dirty="0" err="1"/>
              <a:t>MixColumns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5007835" y="4077766"/>
            <a:ext cx="1689959" cy="1371601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SubBytes</a:t>
            </a:r>
            <a:endParaRPr lang="en-US" sz="16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ShiftRow</a:t>
            </a:r>
            <a:endParaRPr lang="en-US" sz="16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MixColumn</a:t>
            </a:r>
            <a:endParaRPr lang="en-US" sz="16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s://upload.wikimedia.org/wikipedia/commons/thumb/a/a4/AES-SubBytes.svg/1920px-AES-SubBytes.svg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030" y="1510942"/>
            <a:ext cx="2799376" cy="145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thumb/6/66/AES-ShiftRows.svg/1920px-AES-ShiftRows.svg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193" y="1528364"/>
            <a:ext cx="3110887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upload.wikimedia.org/wikipedia/commons/thumb/7/76/AES-MixColumns.svg/1920px-AES-MixColumns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867" y="1369896"/>
            <a:ext cx="2828562" cy="150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7355574" y="3914037"/>
                <a:ext cx="4154855" cy="14073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03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02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03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03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03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02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0,1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1,1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  <m:sub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2,1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  <m:sub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3,1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0,1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1,1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2,1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3,1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5574" y="3914037"/>
                <a:ext cx="4154855" cy="140737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964219" y="3297247"/>
                <a:ext cx="118955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4219" y="3297247"/>
                <a:ext cx="1189556" cy="307777"/>
              </a:xfrm>
              <a:prstGeom prst="rect">
                <a:avLst/>
              </a:prstGeom>
              <a:blipFill>
                <a:blip r:embed="rId7"/>
                <a:stretch>
                  <a:fillRect l="-4103" r="-1538" b="-2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 bwMode="auto">
          <a:xfrm flipH="1">
            <a:off x="8802624" y="3663696"/>
            <a:ext cx="274320" cy="3230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/>
          <p:nvPr/>
        </p:nvCxnSpPr>
        <p:spPr bwMode="auto">
          <a:xfrm>
            <a:off x="9491472" y="3712464"/>
            <a:ext cx="243252" cy="27432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10149252" y="3663696"/>
            <a:ext cx="422657" cy="3230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939784" y="1015510"/>
                <a:ext cx="35208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9784" y="1015510"/>
                <a:ext cx="352084" cy="307777"/>
              </a:xfrm>
              <a:prstGeom prst="rect">
                <a:avLst/>
              </a:prstGeom>
              <a:blipFill>
                <a:blip r:embed="rId8"/>
                <a:stretch>
                  <a:fillRect l="-8772" r="-7018" b="-2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0715244" y="1019764"/>
                <a:ext cx="34887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5244" y="1019764"/>
                <a:ext cx="348877" cy="307777"/>
              </a:xfrm>
              <a:prstGeom prst="rect">
                <a:avLst/>
              </a:prstGeom>
              <a:blipFill>
                <a:blip r:embed="rId9"/>
                <a:stretch>
                  <a:fillRect l="-17544" r="-7018" b="-21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572011" y="5465227"/>
                <a:ext cx="3721980" cy="25699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nb-NO" sz="16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0,1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2011" y="5465227"/>
                <a:ext cx="3721980" cy="256993"/>
              </a:xfrm>
              <a:prstGeom prst="rect">
                <a:avLst/>
              </a:prstGeom>
              <a:blipFill rotWithShape="0">
                <a:blip r:embed="rId10"/>
                <a:stretch>
                  <a:fillRect l="-491" b="-1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759331" y="5857685"/>
                <a:ext cx="3464282" cy="25699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0,1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nb-NO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9331" y="5857685"/>
                <a:ext cx="3464282" cy="256993"/>
              </a:xfrm>
              <a:prstGeom prst="rect">
                <a:avLst/>
              </a:prstGeom>
              <a:blipFill rotWithShape="0">
                <a:blip r:embed="rId11"/>
                <a:stretch>
                  <a:fillRect l="-352" b="-19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ounded Rectangle 5"/>
          <p:cNvSpPr/>
          <p:nvPr/>
        </p:nvSpPr>
        <p:spPr bwMode="auto">
          <a:xfrm>
            <a:off x="7429501" y="4403188"/>
            <a:ext cx="2195512" cy="239150"/>
          </a:xfrm>
          <a:prstGeom prst="roundRect">
            <a:avLst>
              <a:gd name="adj" fmla="val 50000"/>
            </a:avLst>
          </a:prstGeom>
          <a:solidFill>
            <a:srgbClr val="FF0000">
              <a:alpha val="44000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0"/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18" name="Rounded Rectangle 17"/>
          <p:cNvSpPr/>
          <p:nvPr/>
        </p:nvSpPr>
        <p:spPr bwMode="auto">
          <a:xfrm rot="5400000">
            <a:off x="9289672" y="4405356"/>
            <a:ext cx="1362813" cy="380176"/>
          </a:xfrm>
          <a:prstGeom prst="roundRect">
            <a:avLst>
              <a:gd name="adj" fmla="val 50000"/>
            </a:avLst>
          </a:prstGeom>
          <a:solidFill>
            <a:schemeClr val="accent2">
              <a:alpha val="44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0"/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19" name="Rounded Rectangle 18"/>
          <p:cNvSpPr/>
          <p:nvPr/>
        </p:nvSpPr>
        <p:spPr bwMode="auto">
          <a:xfrm>
            <a:off x="10652760" y="4273921"/>
            <a:ext cx="570853" cy="380176"/>
          </a:xfrm>
          <a:prstGeom prst="roundRect">
            <a:avLst>
              <a:gd name="adj" fmla="val 50000"/>
            </a:avLst>
          </a:prstGeom>
          <a:solidFill>
            <a:schemeClr val="accent6">
              <a:alpha val="44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0"/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483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6" grpId="0" animBg="1"/>
      <p:bldP spid="18" grpId="0" animBg="1"/>
      <p:bldP spid="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AES-128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68101" y="4097628"/>
          <a:ext cx="833120" cy="72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48" name="Straight Arrow Connector 47"/>
          <p:cNvCxnSpPr/>
          <p:nvPr/>
        </p:nvCxnSpPr>
        <p:spPr bwMode="auto">
          <a:xfrm flipV="1">
            <a:off x="1518698" y="4464777"/>
            <a:ext cx="211426" cy="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ounded Rectangle 35"/>
              <p:cNvSpPr/>
              <p:nvPr/>
            </p:nvSpPr>
            <p:spPr bwMode="auto">
              <a:xfrm>
                <a:off x="1619494" y="2954988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Rounded 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9494" y="2954988"/>
                <a:ext cx="587713" cy="462864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3988611" y="2956707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88611" y="2956707"/>
                <a:ext cx="587713" cy="462864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/>
          <p:cNvCxnSpPr>
            <a:stCxn id="36" idx="2"/>
          </p:cNvCxnSpPr>
          <p:nvPr/>
        </p:nvCxnSpPr>
        <p:spPr bwMode="auto">
          <a:xfrm>
            <a:off x="1913350" y="3417852"/>
            <a:ext cx="1" cy="8373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Arrow Connector 41"/>
          <p:cNvCxnSpPr>
            <a:stCxn id="37" idx="2"/>
          </p:cNvCxnSpPr>
          <p:nvPr/>
        </p:nvCxnSpPr>
        <p:spPr bwMode="auto">
          <a:xfrm>
            <a:off x="4282468" y="3419571"/>
            <a:ext cx="1" cy="8373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ounded Rectangle 45"/>
              <p:cNvSpPr/>
              <p:nvPr/>
            </p:nvSpPr>
            <p:spPr bwMode="auto">
              <a:xfrm>
                <a:off x="6361865" y="2954988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Rounded 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61865" y="2954988"/>
                <a:ext cx="587713" cy="462864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stCxn id="46" idx="2"/>
          </p:cNvCxnSpPr>
          <p:nvPr/>
        </p:nvCxnSpPr>
        <p:spPr bwMode="auto">
          <a:xfrm>
            <a:off x="6655722" y="3417852"/>
            <a:ext cx="2" cy="8373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/>
              <p:cNvSpPr/>
              <p:nvPr/>
            </p:nvSpPr>
            <p:spPr bwMode="auto">
              <a:xfrm>
                <a:off x="7682881" y="2954988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Rounded 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82881" y="2954988"/>
                <a:ext cx="587713" cy="462864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Arrow Connector 50"/>
          <p:cNvCxnSpPr>
            <a:stCxn id="50" idx="2"/>
          </p:cNvCxnSpPr>
          <p:nvPr/>
        </p:nvCxnSpPr>
        <p:spPr bwMode="auto">
          <a:xfrm>
            <a:off x="7976738" y="3417852"/>
            <a:ext cx="1" cy="8373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Rectangle 7"/>
          <p:cNvSpPr/>
          <p:nvPr/>
        </p:nvSpPr>
        <p:spPr bwMode="auto">
          <a:xfrm>
            <a:off x="2379036" y="3839380"/>
            <a:ext cx="1541116" cy="1250798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SubBytes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ShiftRow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MixColumn</a:t>
            </a:r>
            <a:endParaRPr lang="en-US" sz="14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689484" y="4240241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9484" y="4240241"/>
                <a:ext cx="456855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38"/>
          <p:cNvSpPr/>
          <p:nvPr/>
        </p:nvSpPr>
        <p:spPr bwMode="auto">
          <a:xfrm>
            <a:off x="4660838" y="3839378"/>
            <a:ext cx="1541116" cy="1250798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SubBytes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ShiftRow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MixColumn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8437548" y="3839379"/>
            <a:ext cx="1541116" cy="1250798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SubBytes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ShiftRow</a:t>
            </a:r>
            <a:endParaRPr lang="en-US" sz="1400" b="1" dirty="0">
              <a:solidFill>
                <a:schemeClr val="bg1"/>
              </a:solidFill>
            </a:endParaRPr>
          </a:p>
          <a:p>
            <a:pPr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14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057585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7585" y="4240239"/>
                <a:ext cx="456855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420730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0730" y="4240239"/>
                <a:ext cx="456855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7749891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9891" y="4240239"/>
                <a:ext cx="456855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10158603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8603" y="4240239"/>
                <a:ext cx="456855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48"/>
          <p:cNvCxnSpPr/>
          <p:nvPr/>
        </p:nvCxnSpPr>
        <p:spPr bwMode="auto">
          <a:xfrm flipV="1">
            <a:off x="3929514" y="4464776"/>
            <a:ext cx="169837" cy="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/>
          <p:cNvCxnSpPr>
            <a:stCxn id="39" idx="3"/>
            <a:endCxn id="43" idx="1"/>
          </p:cNvCxnSpPr>
          <p:nvPr/>
        </p:nvCxnSpPr>
        <p:spPr bwMode="auto">
          <a:xfrm flipV="1">
            <a:off x="6201954" y="4464776"/>
            <a:ext cx="218776" cy="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Straight Arrow Connector 52"/>
          <p:cNvCxnSpPr/>
          <p:nvPr/>
        </p:nvCxnSpPr>
        <p:spPr bwMode="auto">
          <a:xfrm>
            <a:off x="8152069" y="4474936"/>
            <a:ext cx="279230" cy="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Straight Arrow Connector 53"/>
          <p:cNvCxnSpPr/>
          <p:nvPr/>
        </p:nvCxnSpPr>
        <p:spPr bwMode="auto">
          <a:xfrm flipV="1">
            <a:off x="9994460" y="4474935"/>
            <a:ext cx="199805" cy="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ounded Rectangle 58"/>
              <p:cNvSpPr/>
              <p:nvPr/>
            </p:nvSpPr>
            <p:spPr bwMode="auto">
              <a:xfrm>
                <a:off x="10077708" y="2956707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9" name="Rounded 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77708" y="2956707"/>
                <a:ext cx="587713" cy="462864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Straight Arrow Connector 59"/>
          <p:cNvCxnSpPr>
            <a:stCxn id="59" idx="2"/>
          </p:cNvCxnSpPr>
          <p:nvPr/>
        </p:nvCxnSpPr>
        <p:spPr bwMode="auto">
          <a:xfrm>
            <a:off x="10371565" y="3419571"/>
            <a:ext cx="1" cy="8373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739702" y="3716774"/>
            <a:ext cx="1405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0825427" y="3716774"/>
            <a:ext cx="1405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</a:t>
            </a:r>
          </a:p>
        </p:txBody>
      </p:sp>
      <p:cxnSp>
        <p:nvCxnSpPr>
          <p:cNvPr id="63" name="Straight Arrow Connector 62"/>
          <p:cNvCxnSpPr/>
          <p:nvPr/>
        </p:nvCxnSpPr>
        <p:spPr bwMode="auto">
          <a:xfrm>
            <a:off x="2113192" y="4474937"/>
            <a:ext cx="257729" cy="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/>
          <p:nvPr/>
        </p:nvCxnSpPr>
        <p:spPr bwMode="auto">
          <a:xfrm>
            <a:off x="4451984" y="4474936"/>
            <a:ext cx="199896" cy="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10554005" y="4474934"/>
            <a:ext cx="229161" cy="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4" name="Straight Arrow Connector 83"/>
          <p:cNvCxnSpPr/>
          <p:nvPr/>
        </p:nvCxnSpPr>
        <p:spPr bwMode="auto">
          <a:xfrm flipV="1">
            <a:off x="6822295" y="4464774"/>
            <a:ext cx="199805" cy="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7" name="Straight Arrow Connector 86"/>
          <p:cNvCxnSpPr/>
          <p:nvPr/>
        </p:nvCxnSpPr>
        <p:spPr bwMode="auto">
          <a:xfrm>
            <a:off x="7575520" y="4464774"/>
            <a:ext cx="182674" cy="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7102170" y="4234188"/>
                <a:ext cx="40716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nb-NO" sz="2800" b="1" dirty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2170" y="4234188"/>
                <a:ext cx="407163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" name="Right Brace 92"/>
          <p:cNvSpPr/>
          <p:nvPr/>
        </p:nvSpPr>
        <p:spPr bwMode="auto">
          <a:xfrm rot="5400000">
            <a:off x="5785318" y="1564612"/>
            <a:ext cx="375790" cy="8311132"/>
          </a:xfrm>
          <a:prstGeom prst="rightBrace">
            <a:avLst>
              <a:gd name="adj1" fmla="val 93395"/>
              <a:gd name="adj2" fmla="val 49494"/>
            </a:avLst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440086" y="6003319"/>
            <a:ext cx="152583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10 rounds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293123" y="1622099"/>
            <a:ext cx="7784585" cy="1361175"/>
            <a:chOff x="1948415" y="1274660"/>
            <a:chExt cx="8536430" cy="149263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Rounded Rectangle 94"/>
                <p:cNvSpPr/>
                <p:nvPr/>
              </p:nvSpPr>
              <p:spPr bwMode="auto">
                <a:xfrm>
                  <a:off x="5339458" y="1274660"/>
                  <a:ext cx="644475" cy="507568"/>
                </a:xfrm>
                <a:prstGeom prst="roundRect">
                  <a:avLst/>
                </a:prstGeom>
                <a:solidFill>
                  <a:srgbClr val="FCB4AA"/>
                </a:solid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5" name="Rounded Rectangle 9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339458" y="1274660"/>
                  <a:ext cx="644475" cy="507568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6" name="Straight Arrow Connector 95"/>
            <p:cNvCxnSpPr/>
            <p:nvPr/>
          </p:nvCxnSpPr>
          <p:spPr bwMode="auto">
            <a:xfrm flipH="1">
              <a:off x="1948415" y="1714242"/>
              <a:ext cx="3391043" cy="105305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0" name="Straight Arrow Connector 99"/>
            <p:cNvCxnSpPr/>
            <p:nvPr/>
          </p:nvCxnSpPr>
          <p:spPr bwMode="auto">
            <a:xfrm flipH="1">
              <a:off x="4395090" y="1782228"/>
              <a:ext cx="1132794" cy="84529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6" name="Straight Arrow Connector 105"/>
            <p:cNvCxnSpPr>
              <a:stCxn id="95" idx="2"/>
            </p:cNvCxnSpPr>
            <p:nvPr/>
          </p:nvCxnSpPr>
          <p:spPr bwMode="auto">
            <a:xfrm>
              <a:off x="5661696" y="1782228"/>
              <a:ext cx="812976" cy="83970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9" name="Straight Arrow Connector 108"/>
            <p:cNvCxnSpPr/>
            <p:nvPr/>
          </p:nvCxnSpPr>
          <p:spPr bwMode="auto">
            <a:xfrm>
              <a:off x="5971309" y="1731818"/>
              <a:ext cx="1939332" cy="95097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4" name="Straight Arrow Connector 113"/>
            <p:cNvCxnSpPr/>
            <p:nvPr/>
          </p:nvCxnSpPr>
          <p:spPr bwMode="auto">
            <a:xfrm>
              <a:off x="5983933" y="1666756"/>
              <a:ext cx="4500912" cy="106518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" name="Group 2"/>
          <p:cNvGrpSpPr/>
          <p:nvPr/>
        </p:nvGrpSpPr>
        <p:grpSpPr>
          <a:xfrm>
            <a:off x="1630097" y="1320023"/>
            <a:ext cx="9904313" cy="1654414"/>
            <a:chOff x="1221353" y="943409"/>
            <a:chExt cx="10860884" cy="1814199"/>
          </a:xfrm>
        </p:grpSpPr>
        <p:sp>
          <p:nvSpPr>
            <p:cNvPr id="122" name="TextBox 121"/>
            <p:cNvSpPr txBox="1"/>
            <p:nvPr/>
          </p:nvSpPr>
          <p:spPr>
            <a:xfrm>
              <a:off x="1221353" y="2367770"/>
              <a:ext cx="1541388" cy="337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128</a:t>
              </a: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3801415" y="2393194"/>
              <a:ext cx="1541388" cy="337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128</a:t>
              </a: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10540849" y="2420106"/>
              <a:ext cx="1541388" cy="337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128</a:t>
              </a: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6480091" y="2367769"/>
              <a:ext cx="1541388" cy="337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128</a:t>
              </a: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5373632" y="943409"/>
              <a:ext cx="1541388" cy="337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128</a:t>
              </a:r>
            </a:p>
          </p:txBody>
        </p:sp>
      </p:grp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10825427" y="4097628"/>
          <a:ext cx="833120" cy="72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7741739" y="2628146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546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 performance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AES is reasonably efficient in software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Table-based </a:t>
            </a:r>
            <a:r>
              <a:rPr lang="en-US" sz="1600" dirty="0"/>
              <a:t>implementation very fast (but not secure!)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Difficult to implement AES both fast </a:t>
            </a:r>
            <a:r>
              <a:rPr lang="en-US" sz="1600" i="1" dirty="0"/>
              <a:t>and</a:t>
            </a:r>
            <a:r>
              <a:rPr lang="en-US" sz="1600" dirty="0"/>
              <a:t> securely (in SW)</a:t>
            </a:r>
          </a:p>
          <a:p>
            <a:pPr marL="0" indent="0"/>
            <a:endParaRPr lang="en-US" sz="1800" dirty="0"/>
          </a:p>
          <a:p>
            <a:pPr marL="0" indent="0"/>
            <a:endParaRPr lang="en-US" sz="1800" dirty="0"/>
          </a:p>
          <a:p>
            <a:pPr marL="0" indent="0"/>
            <a:endParaRPr lang="en-US" sz="1800" dirty="0"/>
          </a:p>
          <a:p>
            <a:pPr marL="0" indent="0"/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Intel introduced dedicated AES instructions into their CPUs (AES-NI):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b="1" dirty="0" err="1"/>
              <a:t>aesenc</a:t>
            </a:r>
            <a:r>
              <a:rPr lang="en-US" sz="1600" dirty="0"/>
              <a:t>, </a:t>
            </a:r>
            <a:r>
              <a:rPr lang="en-US" sz="1600" b="1" dirty="0" err="1"/>
              <a:t>aesenclast</a:t>
            </a:r>
            <a:r>
              <a:rPr lang="en-US" sz="1600" dirty="0"/>
              <a:t>: do one round of AES in one cycle</a:t>
            </a:r>
            <a:endParaRPr lang="en-US" sz="1600" b="1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b="1" dirty="0" err="1"/>
              <a:t>aeskeygenassist</a:t>
            </a:r>
            <a:r>
              <a:rPr lang="en-US" sz="1600" b="1" dirty="0"/>
              <a:t>: </a:t>
            </a:r>
            <a:r>
              <a:rPr lang="en-US" sz="1600" dirty="0"/>
              <a:t>do AES key expansion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b="1" dirty="0" err="1"/>
              <a:t>aesdec</a:t>
            </a:r>
            <a:r>
              <a:rPr lang="en-US" sz="1600" b="1" dirty="0"/>
              <a:t>, </a:t>
            </a:r>
            <a:r>
              <a:rPr lang="en-US" sz="1600" b="1" dirty="0" err="1"/>
              <a:t>aesdeclast</a:t>
            </a:r>
            <a:r>
              <a:rPr lang="en-US" sz="1600" b="1" dirty="0"/>
              <a:t>:</a:t>
            </a:r>
            <a:r>
              <a:rPr lang="en-US" sz="1600" dirty="0"/>
              <a:t> do one round of AES decryption in one cycle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b="1" dirty="0" err="1"/>
              <a:t>aesimc</a:t>
            </a:r>
            <a:r>
              <a:rPr lang="en-US" sz="1600" b="1" dirty="0"/>
              <a:t>: </a:t>
            </a:r>
            <a:r>
              <a:rPr lang="en-US" sz="1600" dirty="0"/>
              <a:t>do AES </a:t>
            </a:r>
            <a:r>
              <a:rPr lang="en-US" sz="1600" dirty="0" err="1"/>
              <a:t>inverser</a:t>
            </a:r>
            <a:r>
              <a:rPr lang="en-US" sz="1600" dirty="0"/>
              <a:t> </a:t>
            </a:r>
            <a:r>
              <a:rPr lang="en-US" sz="1600" dirty="0" err="1"/>
              <a:t>MixColumns</a:t>
            </a:r>
            <a:r>
              <a:rPr lang="en-US" sz="1600" dirty="0"/>
              <a:t>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600" b="1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Now standard in all modern CPUs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1607067"/>
              </p:ext>
            </p:extLst>
          </p:nvPr>
        </p:nvGraphicFramePr>
        <p:xfrm>
          <a:off x="7448550" y="1523391"/>
          <a:ext cx="4182285" cy="1558048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4693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2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3489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Throughput </a:t>
                      </a:r>
                    </a:p>
                    <a:p>
                      <a:pPr algn="ctr"/>
                      <a:r>
                        <a:rPr lang="en-US" sz="1600" dirty="0"/>
                        <a:t>(my</a:t>
                      </a:r>
                      <a:r>
                        <a:rPr lang="en-US" sz="1600" baseline="0" dirty="0"/>
                        <a:t> laptop)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9464">
                <a:tc>
                  <a:txBody>
                    <a:bodyPr/>
                    <a:lstStyle/>
                    <a:p>
                      <a:r>
                        <a:rPr lang="en-US" sz="1600" dirty="0"/>
                        <a:t>AES-128 (in software)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0.27 GB/s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464">
                <a:tc>
                  <a:txBody>
                    <a:bodyPr/>
                    <a:lstStyle/>
                    <a:p>
                      <a:r>
                        <a:rPr lang="en-US" sz="1600" dirty="0"/>
                        <a:t>AES-128</a:t>
                      </a:r>
                      <a:r>
                        <a:rPr lang="en-US" sz="1600" baseline="0" dirty="0"/>
                        <a:t> (w/AES-NI)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3.45 GB/s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228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347989" y="5052115"/>
            <a:ext cx="7751762" cy="1292124"/>
          </a:xfrm>
        </p:spPr>
        <p:txBody>
          <a:bodyPr/>
          <a:lstStyle/>
          <a:p>
            <a:r>
              <a:rPr lang="en-US" sz="2800" dirty="0"/>
              <a:t>Defining block cipher security</a:t>
            </a:r>
          </a:p>
          <a:p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036" y="1422097"/>
            <a:ext cx="4369668" cy="330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71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Pseudorandom functions (PRFs)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050" i="1" dirty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1050" i="1" dirty="0">
                    <a:latin typeface="Cambria Math" panose="02040503050406030204" pitchFamily="18" charset="0"/>
                  </a:rPr>
                  <a:t/>
                </a:r>
                <a:br>
                  <a:rPr lang="nb-NO" sz="1050" i="1" dirty="0">
                    <a:latin typeface="Cambria Math" panose="02040503050406030204" pitchFamily="18" charset="0"/>
                  </a:rPr>
                </a:br>
                <a:endParaRPr lang="nb-NO" sz="1050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8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𝑖𝑛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8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𝑜𝑢𝑡</m:t>
                    </m:r>
                  </m:oMath>
                </a14:m>
                <a:r>
                  <a:rPr lang="en-US" sz="1800" i="1" dirty="0"/>
                  <a:t> </a:t>
                </a:r>
                <a:r>
                  <a:rPr lang="en-US" sz="1800" dirty="0"/>
                  <a:t>are called the </a:t>
                </a:r>
                <a:r>
                  <a:rPr lang="en-US" sz="1800" b="1" dirty="0"/>
                  <a:t>key-length</a:t>
                </a:r>
                <a:r>
                  <a:rPr lang="en-US" sz="1800" dirty="0"/>
                  <a:t>,</a:t>
                </a:r>
                <a:r>
                  <a:rPr lang="en-US" sz="1800" b="1" dirty="0"/>
                  <a:t> input-length</a:t>
                </a:r>
                <a:r>
                  <a:rPr lang="en-US" sz="1800" dirty="0"/>
                  <a:t>,</a:t>
                </a:r>
                <a:r>
                  <a:rPr lang="en-US" sz="1800" b="1" dirty="0"/>
                  <a:t> </a:t>
                </a:r>
                <a:r>
                  <a:rPr lang="en-US" sz="1800" dirty="0"/>
                  <a:t>and </a:t>
                </a:r>
                <a:r>
                  <a:rPr lang="en-US" sz="1800" b="1" dirty="0"/>
                  <a:t>output-length </a:t>
                </a:r>
                <a:r>
                  <a:rPr lang="en-US" sz="1800" dirty="0"/>
                  <a:t>of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endParaRPr lang="en-US" sz="1800" i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Think of a PRF as a </a:t>
                </a:r>
                <a:r>
                  <a:rPr lang="en-US" sz="1800" i="1" dirty="0"/>
                  <a:t>family</a:t>
                </a:r>
                <a:r>
                  <a:rPr lang="en-US" sz="1800" dirty="0"/>
                  <a:t> of functions: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For each choice of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1600" dirty="0"/>
                  <a:t> we get a "new"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𝑜𝑢𝑡</m:t>
                        </m:r>
                      </m:sup>
                    </m:sSup>
                  </m:oMath>
                </a14:m>
                <a:r>
                  <a:rPr lang="en-US" sz="1600" dirty="0"/>
                  <a:t> defined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limUpp>
                      <m:limUp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def</m:t>
                        </m:r>
                      </m:lim>
                    </m:limUp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 bwMode="auto">
              <a:xfrm>
                <a:off x="623392" y="1788084"/>
                <a:ext cx="7749083" cy="1132637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/>
                  <a:t>Definition: </a:t>
                </a:r>
                <a:r>
                  <a:rPr lang="en-US" dirty="0"/>
                  <a:t>A </a:t>
                </a:r>
                <a:r>
                  <a:rPr lang="en-US" b="1" dirty="0"/>
                  <a:t>pseudorandom function (PRF) </a:t>
                </a:r>
                <a:r>
                  <a:rPr lang="en-US" dirty="0"/>
                  <a:t>is a function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788084"/>
                <a:ext cx="7749083" cy="1132637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901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 rot="2176594">
                <a:off x="4979964" y="4174847"/>
                <a:ext cx="1039599" cy="2770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2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200" b="0" i="1" dirty="0">
                    <a:latin typeface="Cambria Math" panose="02040503050406030204" pitchFamily="18" charset="0"/>
                  </a:rPr>
                </a:br>
                <a:endParaRPr lang="nb-NO" sz="12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76594">
                <a:off x="4979964" y="4174847"/>
                <a:ext cx="1039599" cy="27706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01267735"/>
                  </p:ext>
                </p:extLst>
              </p:nvPr>
            </p:nvGraphicFramePr>
            <p:xfrm>
              <a:off x="3509424" y="2031366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2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01267735"/>
                  </p:ext>
                </p:extLst>
              </p:nvPr>
            </p:nvGraphicFramePr>
            <p:xfrm>
              <a:off x="3509424" y="2031366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347" t="-21267" r="-694" b="-9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69301879"/>
                  </p:ext>
                </p:extLst>
              </p:nvPr>
            </p:nvGraphicFramePr>
            <p:xfrm>
              <a:off x="6868211" y="2031366"/>
              <a:ext cx="174960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9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m:rPr>
                                        <m:brk m:alnAt="2"/>
                                      </m:r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random</m:t>
                                </m:r>
                                <m:r>
                                  <a:rPr lang="nb-NO" sz="12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function</m:t>
                                </m:r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 </m:t>
                                </m:r>
                              </m:oMath>
                            </m:oMathPara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̃"/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69301879"/>
                  </p:ext>
                </p:extLst>
              </p:nvPr>
            </p:nvGraphicFramePr>
            <p:xfrm>
              <a:off x="6868211" y="2031366"/>
              <a:ext cx="174960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960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347" t="-21818" r="-694" b="-9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5752012" y="4364511"/>
            <a:ext cx="850429" cy="1057291"/>
          </a:xfrm>
          <a:prstGeom prst="rect">
            <a:avLst/>
          </a:prstGeom>
        </p:spPr>
      </p:pic>
      <p:cxnSp>
        <p:nvCxnSpPr>
          <p:cNvPr id="30" name="Straight Arrow Connector 29"/>
          <p:cNvCxnSpPr/>
          <p:nvPr/>
        </p:nvCxnSpPr>
        <p:spPr bwMode="auto">
          <a:xfrm>
            <a:off x="4984414" y="3771502"/>
            <a:ext cx="849649" cy="63142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Arrow Connector 30"/>
          <p:cNvCxnSpPr/>
          <p:nvPr/>
        </p:nvCxnSpPr>
        <p:spPr bwMode="auto">
          <a:xfrm flipH="1">
            <a:off x="6472198" y="3735161"/>
            <a:ext cx="834424" cy="7075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" name="Group 2"/>
          <p:cNvGrpSpPr/>
          <p:nvPr/>
        </p:nvGrpSpPr>
        <p:grpSpPr>
          <a:xfrm>
            <a:off x="5882968" y="2102653"/>
            <a:ext cx="357470" cy="724106"/>
            <a:chOff x="6164897" y="1760194"/>
            <a:chExt cx="357470" cy="724106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2707" y="2169181"/>
              <a:ext cx="215536" cy="31511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 rot="2176594">
                <a:off x="4933223" y="3771884"/>
                <a:ext cx="1039599" cy="2770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2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200" b="0" i="1" dirty="0">
                    <a:latin typeface="Cambria Math" panose="02040503050406030204" pitchFamily="18" charset="0"/>
                  </a:rPr>
                </a:br>
                <a:endParaRPr lang="nb-NO" sz="12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76594">
                <a:off x="4933223" y="3771884"/>
                <a:ext cx="1039599" cy="277064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 rot="19271673">
                <a:off x="6514694" y="4156971"/>
                <a:ext cx="665695" cy="2770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2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200" b="0" i="1" dirty="0">
                    <a:latin typeface="Cambria Math" panose="02040503050406030204" pitchFamily="18" charset="0"/>
                  </a:rPr>
                </a:br>
                <a:endParaRPr lang="nb-NO" sz="12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271673">
                <a:off x="6514694" y="4156971"/>
                <a:ext cx="665695" cy="27706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 rot="19179556">
                <a:off x="6528496" y="3760271"/>
                <a:ext cx="687574" cy="2770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2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200" b="0" i="1" dirty="0">
                    <a:latin typeface="Cambria Math" panose="02040503050406030204" pitchFamily="18" charset="0"/>
                  </a:rPr>
                </a:br>
                <a:endParaRPr lang="nb-NO" sz="12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179556">
                <a:off x="6528496" y="3760271"/>
                <a:ext cx="687574" cy="277064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 rot="20253874">
                <a:off x="5328489" y="2866960"/>
                <a:ext cx="5000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253874">
                <a:off x="5328489" y="2866960"/>
                <a:ext cx="500063" cy="246221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 rot="1814794">
                <a:off x="6289336" y="2831218"/>
                <a:ext cx="5000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14794">
                <a:off x="6289336" y="2831218"/>
                <a:ext cx="500063" cy="246221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 bwMode="auto">
          <a:xfrm>
            <a:off x="6925577" y="2349179"/>
            <a:ext cx="1611944" cy="1216688"/>
          </a:xfrm>
          <a:prstGeom prst="rect">
            <a:avLst/>
          </a:prstGeom>
          <a:solidFill>
            <a:srgbClr val="F2F2F2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?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009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15" grpId="0"/>
      <p:bldP spid="15" grpId="1"/>
      <p:bldP spid="19" grpId="0"/>
      <p:bldP spid="20" grpId="0"/>
      <p:bldP spid="8" grpId="0"/>
      <p:bldP spid="8" grpId="1"/>
      <p:bldP spid="22" grpId="0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Content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017376533"/>
                  </p:ext>
                </p:extLst>
              </p:nvPr>
            </p:nvGraphicFramePr>
            <p:xfrm>
              <a:off x="4895700" y="2070430"/>
              <a:ext cx="1061583" cy="353896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6158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28410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8054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10001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8054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00111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8054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11100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8054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00001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170629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28054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00101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Content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965845508"/>
                  </p:ext>
                </p:extLst>
              </p:nvPr>
            </p:nvGraphicFramePr>
            <p:xfrm>
              <a:off x="4895700" y="2070430"/>
              <a:ext cx="1061583" cy="353896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61583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</a:tblGrid>
                  <a:tr h="30867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571" t="-1961" r="-1143" b="-104509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571" t="-104000" r="-1143" b="-966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571" t="-204000" r="-1143" b="-866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571" t="-304000" r="-1143" b="-766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571" t="-404000" r="-1143" b="-666000"/>
                          </a:stretch>
                        </a:blipFill>
                      </a:tcPr>
                    </a:tc>
                  </a:tr>
                  <a:tr h="17062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571" t="-89680" r="-1143" b="-185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5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571" t="-1066000" r="-1143" b="-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6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5" name="Group 4"/>
          <p:cNvGrpSpPr/>
          <p:nvPr/>
        </p:nvGrpSpPr>
        <p:grpSpPr>
          <a:xfrm>
            <a:off x="4895702" y="5884732"/>
            <a:ext cx="1061582" cy="369995"/>
            <a:chOff x="10745646" y="5186364"/>
            <a:chExt cx="948083" cy="369995"/>
          </a:xfrm>
        </p:grpSpPr>
        <p:sp>
          <p:nvSpPr>
            <p:cNvPr id="6" name="Right Brace 5"/>
            <p:cNvSpPr/>
            <p:nvPr/>
          </p:nvSpPr>
          <p:spPr bwMode="auto">
            <a:xfrm rot="5400000">
              <a:off x="11159740" y="4772270"/>
              <a:ext cx="119895" cy="948083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sz="1050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11143094" y="5310138"/>
                  <a:ext cx="153183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43094" y="5310138"/>
                  <a:ext cx="153183" cy="246221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25000" r="-25000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" name="Group 7"/>
          <p:cNvGrpSpPr/>
          <p:nvPr/>
        </p:nvGrpSpPr>
        <p:grpSpPr>
          <a:xfrm>
            <a:off x="3657810" y="2454002"/>
            <a:ext cx="507121" cy="3072766"/>
            <a:chOff x="7648703" y="2040613"/>
            <a:chExt cx="507121" cy="2826585"/>
          </a:xfrm>
        </p:grpSpPr>
        <p:sp>
          <p:nvSpPr>
            <p:cNvPr id="9" name="Right Brace 8"/>
            <p:cNvSpPr/>
            <p:nvPr/>
          </p:nvSpPr>
          <p:spPr bwMode="auto">
            <a:xfrm rot="10800000">
              <a:off x="7998834" y="2040613"/>
              <a:ext cx="156990" cy="2826585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7648703" y="3331168"/>
                  <a:ext cx="266611" cy="22649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48703" y="3331168"/>
                  <a:ext cx="266611" cy="226494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13636" r="-2273"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41496" y="1385954"/>
                <a:ext cx="2130711" cy="2859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𝑜𝑢𝑡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496" y="1385954"/>
                <a:ext cx="2130711" cy="285912"/>
              </a:xfrm>
              <a:prstGeom prst="rect">
                <a:avLst/>
              </a:prstGeom>
              <a:blipFill rotWithShape="0">
                <a:blip r:embed="rId5"/>
                <a:stretch>
                  <a:fillRect l="-1714" t="-23404" b="-106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/>
          <p:cNvGrpSpPr/>
          <p:nvPr/>
        </p:nvGrpSpPr>
        <p:grpSpPr>
          <a:xfrm>
            <a:off x="4338757" y="2454002"/>
            <a:ext cx="383118" cy="3063060"/>
            <a:chOff x="4338757" y="2454002"/>
            <a:chExt cx="383118" cy="306306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4338757" y="2454002"/>
                  <a:ext cx="383118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0000</m:t>
                        </m:r>
                      </m:oMath>
                    </m:oMathPara>
                  </a14:m>
                  <a:endParaRPr lang="en-US" sz="1200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38757" y="2454002"/>
                  <a:ext cx="383118" cy="184666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7937" r="-9524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4338757" y="2757216"/>
                  <a:ext cx="383117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0001</m:t>
                        </m:r>
                      </m:oMath>
                    </m:oMathPara>
                  </a14:m>
                  <a:endParaRPr lang="en-US" sz="1200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38757" y="2757216"/>
                  <a:ext cx="383117" cy="184666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7937" r="-9524" b="-64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4338757" y="3060430"/>
                  <a:ext cx="383118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0010</m:t>
                        </m:r>
                      </m:oMath>
                    </m:oMathPara>
                  </a14:m>
                  <a:endParaRPr lang="en-US" sz="1200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38757" y="3060430"/>
                  <a:ext cx="383118" cy="184666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7937" r="-9524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4338757" y="5332396"/>
                  <a:ext cx="383118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sz="12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111</m:t>
                        </m:r>
                      </m:oMath>
                    </m:oMathPara>
                  </a14:m>
                  <a:endParaRPr lang="en-US" sz="1200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38757" y="5332396"/>
                  <a:ext cx="383118" cy="184666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7937" r="-9524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4338757" y="3363643"/>
                  <a:ext cx="383118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0011</m:t>
                        </m:r>
                      </m:oMath>
                    </m:oMathPara>
                  </a14:m>
                  <a:endParaRPr lang="en-US" sz="1200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38757" y="3363643"/>
                  <a:ext cx="383118" cy="184666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7937" r="-9524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Group 13"/>
          <p:cNvGrpSpPr/>
          <p:nvPr/>
        </p:nvGrpSpPr>
        <p:grpSpPr>
          <a:xfrm>
            <a:off x="4953998" y="2454002"/>
            <a:ext cx="905626" cy="3089467"/>
            <a:chOff x="4953998" y="2454002"/>
            <a:chExt cx="905626" cy="3089467"/>
          </a:xfrm>
        </p:grpSpPr>
        <p:sp>
          <p:nvSpPr>
            <p:cNvPr id="13" name="Rectangle 12"/>
            <p:cNvSpPr/>
            <p:nvPr/>
          </p:nvSpPr>
          <p:spPr bwMode="auto">
            <a:xfrm>
              <a:off x="5038531" y="2454002"/>
              <a:ext cx="821093" cy="184666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b="1" dirty="0"/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5011180" y="2765075"/>
              <a:ext cx="821093" cy="184666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b="1" dirty="0"/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5015942" y="3041292"/>
              <a:ext cx="821093" cy="184666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b="1" dirty="0"/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4953998" y="3375620"/>
              <a:ext cx="821093" cy="184666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b="1" dirty="0"/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5015941" y="5358803"/>
              <a:ext cx="821093" cy="184666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b="1" dirty="0"/>
            </a:p>
          </p:txBody>
        </p:sp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108" y="5315183"/>
            <a:ext cx="156143" cy="22828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108" y="2682616"/>
            <a:ext cx="156143" cy="22828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108" y="2374091"/>
            <a:ext cx="156143" cy="228286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108" y="2991141"/>
            <a:ext cx="156143" cy="22828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108" y="3299666"/>
            <a:ext cx="156143" cy="2282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009040" y="1242775"/>
                <a:ext cx="285091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/>
                  <a:t>Example: </a:t>
                </a:r>
                <a:br>
                  <a:rPr lang="en-US" sz="1400" b="1" dirty="0"/>
                </a:b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𝑖𝑛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sz="1400" dirty="0"/>
                  <a:t>,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𝑜𝑢𝑡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9040" y="1242775"/>
                <a:ext cx="2850917" cy="523220"/>
              </a:xfrm>
              <a:prstGeom prst="rect">
                <a:avLst/>
              </a:prstGeom>
              <a:blipFill rotWithShape="0">
                <a:blip r:embed="rId14"/>
                <a:stretch>
                  <a:fillRect t="-2326" b="-104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/>
          <p:cNvSpPr/>
          <p:nvPr/>
        </p:nvSpPr>
        <p:spPr bwMode="auto">
          <a:xfrm>
            <a:off x="4794787" y="1866122"/>
            <a:ext cx="1251450" cy="3844213"/>
          </a:xfrm>
          <a:prstGeom prst="rect">
            <a:avLst/>
          </a:prstGeom>
          <a:solidFill>
            <a:schemeClr val="bg1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b="1" dirty="0" smtClean="0"/>
          </a:p>
        </p:txBody>
      </p:sp>
      <p:sp>
        <p:nvSpPr>
          <p:cNvPr id="32" name="Slide Number Placeholder 3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ounded Rectangle 32"/>
              <p:cNvSpPr/>
              <p:nvPr/>
            </p:nvSpPr>
            <p:spPr bwMode="auto">
              <a:xfrm>
                <a:off x="6917107" y="2645663"/>
                <a:ext cx="4724287" cy="1457516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/>
                  <a:t>Notation: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groupChr>
                        <m:groupChrPr>
                          <m:chr m:val="←"/>
                          <m:vertJc m:val="bot"/>
                          <m:ctrlP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sz="1600" b="0" i="0" dirty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  <m:t>𝑜𝑢𝑡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/>
                  <a:t>"pick a random function from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𝑖𝑛</m:t>
                    </m:r>
                  </m:oMath>
                </a14:m>
                <a:r>
                  <a:rPr lang="en-US" sz="1600" dirty="0"/>
                  <a:t> bits to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𝑜𝑢𝑡</m:t>
                    </m:r>
                  </m:oMath>
                </a14:m>
                <a:r>
                  <a:rPr lang="en-US" sz="1600" dirty="0"/>
                  <a:t> bits</a:t>
                </a:r>
                <a:r>
                  <a:rPr lang="en-US" sz="1600" dirty="0" smtClean="0"/>
                  <a:t>"</a:t>
                </a:r>
              </a:p>
            </p:txBody>
          </p:sp>
        </mc:Choice>
        <mc:Fallback xmlns="">
          <p:sp>
            <p:nvSpPr>
              <p:cNvPr id="33" name="Rounded 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17107" y="2645663"/>
                <a:ext cx="4724287" cy="1457516"/>
              </a:xfrm>
              <a:prstGeom prst="round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7490939" y="4276721"/>
            <a:ext cx="35766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/>
              <a:t>(by filling out the table with random values)</a:t>
            </a:r>
          </a:p>
        </p:txBody>
      </p:sp>
    </p:spTree>
    <p:extLst>
      <p:ext uri="{BB962C8B-B14F-4D97-AF65-F5344CB8AC3E}">
        <p14:creationId xmlns:p14="http://schemas.microsoft.com/office/powerpoint/2010/main" val="2341171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 animBg="1"/>
      <p:bldP spid="33" grpId="0" animBg="1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functions – lazy sampling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Content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965845508"/>
                  </p:ext>
                </p:extLst>
              </p:nvPr>
            </p:nvGraphicFramePr>
            <p:xfrm>
              <a:off x="4895700" y="2070430"/>
              <a:ext cx="1061583" cy="353896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6158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28410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8054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10001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8054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00111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8054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11100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8054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00001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170629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28054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00101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Content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965845508"/>
                  </p:ext>
                </p:extLst>
              </p:nvPr>
            </p:nvGraphicFramePr>
            <p:xfrm>
              <a:off x="4895700" y="2070430"/>
              <a:ext cx="1061583" cy="353896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61583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</a:tblGrid>
                  <a:tr h="30867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571" t="-1961" r="-1143" b="-104509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571" t="-104000" r="-1143" b="-966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571" t="-204000" r="-1143" b="-866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571" t="-304000" r="-1143" b="-766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571" t="-404000" r="-1143" b="-666000"/>
                          </a:stretch>
                        </a:blipFill>
                      </a:tcPr>
                    </a:tc>
                  </a:tr>
                  <a:tr h="17062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571" t="-89680" r="-1143" b="-185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5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571" t="-1066000" r="-1143" b="-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6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5" name="Group 4"/>
          <p:cNvGrpSpPr/>
          <p:nvPr/>
        </p:nvGrpSpPr>
        <p:grpSpPr>
          <a:xfrm>
            <a:off x="4895702" y="5884732"/>
            <a:ext cx="1061582" cy="369995"/>
            <a:chOff x="10745646" y="5186364"/>
            <a:chExt cx="948083" cy="369995"/>
          </a:xfrm>
        </p:grpSpPr>
        <p:sp>
          <p:nvSpPr>
            <p:cNvPr id="6" name="Right Brace 5"/>
            <p:cNvSpPr/>
            <p:nvPr/>
          </p:nvSpPr>
          <p:spPr bwMode="auto">
            <a:xfrm rot="5400000">
              <a:off x="11159740" y="4772270"/>
              <a:ext cx="119895" cy="948083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sz="1050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11143094" y="5310138"/>
                  <a:ext cx="153183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43094" y="5310138"/>
                  <a:ext cx="153183" cy="246221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25000" r="-25000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" name="Group 7"/>
          <p:cNvGrpSpPr/>
          <p:nvPr/>
        </p:nvGrpSpPr>
        <p:grpSpPr>
          <a:xfrm>
            <a:off x="3657810" y="2454002"/>
            <a:ext cx="507121" cy="3072766"/>
            <a:chOff x="7648703" y="2040613"/>
            <a:chExt cx="507121" cy="2826585"/>
          </a:xfrm>
        </p:grpSpPr>
        <p:sp>
          <p:nvSpPr>
            <p:cNvPr id="9" name="Right Brace 8"/>
            <p:cNvSpPr/>
            <p:nvPr/>
          </p:nvSpPr>
          <p:spPr bwMode="auto">
            <a:xfrm rot="10800000">
              <a:off x="7998834" y="2040613"/>
              <a:ext cx="156990" cy="2826585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7648703" y="3331168"/>
                  <a:ext cx="266611" cy="22649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48703" y="3331168"/>
                  <a:ext cx="266611" cy="226494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13636" r="-2273"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/>
          <p:cNvGrpSpPr/>
          <p:nvPr/>
        </p:nvGrpSpPr>
        <p:grpSpPr>
          <a:xfrm>
            <a:off x="4338757" y="2454002"/>
            <a:ext cx="383118" cy="3063060"/>
            <a:chOff x="4338757" y="2454002"/>
            <a:chExt cx="383118" cy="306306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4338757" y="2454002"/>
                  <a:ext cx="383118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0000</m:t>
                        </m:r>
                      </m:oMath>
                    </m:oMathPara>
                  </a14:m>
                  <a:endParaRPr lang="en-US" sz="1200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38757" y="2454002"/>
                  <a:ext cx="383118" cy="184666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7937" r="-9524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4338757" y="2757216"/>
                  <a:ext cx="383117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0001</m:t>
                        </m:r>
                      </m:oMath>
                    </m:oMathPara>
                  </a14:m>
                  <a:endParaRPr lang="en-US" sz="1200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38757" y="2757216"/>
                  <a:ext cx="383117" cy="184666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7937" r="-9524" b="-64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4338757" y="3060430"/>
                  <a:ext cx="383118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0010</m:t>
                        </m:r>
                      </m:oMath>
                    </m:oMathPara>
                  </a14:m>
                  <a:endParaRPr lang="en-US" sz="1200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38757" y="3060430"/>
                  <a:ext cx="383118" cy="184666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7937" r="-9524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4338757" y="5332396"/>
                  <a:ext cx="383118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sz="12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111</m:t>
                        </m:r>
                      </m:oMath>
                    </m:oMathPara>
                  </a14:m>
                  <a:endParaRPr lang="en-US" sz="1200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38757" y="5332396"/>
                  <a:ext cx="383118" cy="184666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7937" r="-9524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4338757" y="3363643"/>
                  <a:ext cx="383118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0011</m:t>
                        </m:r>
                      </m:oMath>
                    </m:oMathPara>
                  </a14:m>
                  <a:endParaRPr lang="en-US" sz="1200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38757" y="3363643"/>
                  <a:ext cx="383118" cy="184666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7937" r="-9524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3" name="Rectangle 12"/>
          <p:cNvSpPr/>
          <p:nvPr/>
        </p:nvSpPr>
        <p:spPr bwMode="auto">
          <a:xfrm>
            <a:off x="5038531" y="2454002"/>
            <a:ext cx="821093" cy="184666"/>
          </a:xfrm>
          <a:prstGeom prst="rect">
            <a:avLst/>
          </a:prstGeom>
          <a:solidFill>
            <a:schemeClr val="bg1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5011180" y="2765075"/>
            <a:ext cx="821093" cy="184666"/>
          </a:xfrm>
          <a:prstGeom prst="rect">
            <a:avLst/>
          </a:prstGeom>
          <a:solidFill>
            <a:schemeClr val="bg1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21" name="Rectangle 20"/>
          <p:cNvSpPr/>
          <p:nvPr/>
        </p:nvSpPr>
        <p:spPr bwMode="auto">
          <a:xfrm>
            <a:off x="5015942" y="3041292"/>
            <a:ext cx="821093" cy="184666"/>
          </a:xfrm>
          <a:prstGeom prst="rect">
            <a:avLst/>
          </a:prstGeom>
          <a:solidFill>
            <a:schemeClr val="bg1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22" name="Rectangle 21"/>
          <p:cNvSpPr/>
          <p:nvPr/>
        </p:nvSpPr>
        <p:spPr bwMode="auto">
          <a:xfrm>
            <a:off x="4953998" y="3375620"/>
            <a:ext cx="821093" cy="184666"/>
          </a:xfrm>
          <a:prstGeom prst="rect">
            <a:avLst/>
          </a:prstGeom>
          <a:solidFill>
            <a:schemeClr val="bg1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23" name="Rectangle 22"/>
          <p:cNvSpPr/>
          <p:nvPr/>
        </p:nvSpPr>
        <p:spPr bwMode="auto">
          <a:xfrm>
            <a:off x="5015941" y="5358803"/>
            <a:ext cx="821093" cy="184666"/>
          </a:xfrm>
          <a:prstGeom prst="rect">
            <a:avLst/>
          </a:prstGeom>
          <a:solidFill>
            <a:schemeClr val="bg1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108" y="2374091"/>
            <a:ext cx="156143" cy="228286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108" y="2991141"/>
            <a:ext cx="156143" cy="22828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108" y="3299666"/>
            <a:ext cx="156143" cy="2282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841496" y="1385954"/>
                <a:ext cx="2130711" cy="2859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𝑜𝑢𝑡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496" y="1385954"/>
                <a:ext cx="2130711" cy="285912"/>
              </a:xfrm>
              <a:prstGeom prst="rect">
                <a:avLst/>
              </a:prstGeom>
              <a:blipFill rotWithShape="0">
                <a:blip r:embed="rId14"/>
                <a:stretch>
                  <a:fillRect l="-1714" t="-23404" b="-106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009040" y="1242775"/>
                <a:ext cx="285091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/>
                  <a:t>Example: </a:t>
                </a:r>
                <a:br>
                  <a:rPr lang="en-US" sz="1400" b="1" dirty="0"/>
                </a:b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𝑖𝑛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sz="1400" dirty="0"/>
                  <a:t>,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𝑜𝑢𝑡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9040" y="1242775"/>
                <a:ext cx="2850917" cy="523220"/>
              </a:xfrm>
              <a:prstGeom prst="rect">
                <a:avLst/>
              </a:prstGeom>
              <a:blipFill rotWithShape="0">
                <a:blip r:embed="rId15"/>
                <a:stretch>
                  <a:fillRect t="-2326" b="-104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ounded Rectangle 30"/>
              <p:cNvSpPr/>
              <p:nvPr/>
            </p:nvSpPr>
            <p:spPr bwMode="auto">
              <a:xfrm>
                <a:off x="6917107" y="2645663"/>
                <a:ext cx="4724287" cy="1457516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/>
                  <a:t>Notation: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groupChr>
                        <m:groupChrPr>
                          <m:chr m:val="←"/>
                          <m:vertJc m:val="bot"/>
                          <m:ctrlP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sz="1600" b="0" i="0" dirty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  <m:t>𝑜𝑢𝑡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/>
                  <a:t>"pick a random function from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𝑖𝑛</m:t>
                    </m:r>
                  </m:oMath>
                </a14:m>
                <a:r>
                  <a:rPr lang="en-US" sz="1600" dirty="0"/>
                  <a:t> bits to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𝑜𝑢𝑡</m:t>
                    </m:r>
                  </m:oMath>
                </a14:m>
                <a:r>
                  <a:rPr lang="en-US" sz="1600" dirty="0"/>
                  <a:t> bits</a:t>
                </a:r>
                <a:r>
                  <a:rPr lang="en-US" sz="1600" dirty="0" smtClean="0"/>
                  <a:t>"</a:t>
                </a:r>
              </a:p>
            </p:txBody>
          </p:sp>
        </mc:Choice>
        <mc:Fallback xmlns="">
          <p:sp>
            <p:nvSpPr>
              <p:cNvPr id="31" name="Rounded 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17107" y="2645663"/>
                <a:ext cx="4724287" cy="1457516"/>
              </a:xfrm>
              <a:prstGeom prst="round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32"/>
          <p:cNvSpPr/>
          <p:nvPr/>
        </p:nvSpPr>
        <p:spPr>
          <a:xfrm>
            <a:off x="7490939" y="4276721"/>
            <a:ext cx="35766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/>
              <a:t>(by filling out the table with random values)</a:t>
            </a:r>
          </a:p>
        </p:txBody>
      </p:sp>
    </p:spTree>
    <p:extLst>
      <p:ext uri="{BB962C8B-B14F-4D97-AF65-F5344CB8AC3E}">
        <p14:creationId xmlns:p14="http://schemas.microsoft.com/office/powerpoint/2010/main" val="587814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1" grpId="0" animBg="1"/>
      <p:bldP spid="2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7806093"/>
                  </p:ext>
                </p:extLst>
              </p:nvPr>
            </p:nvGraphicFramePr>
            <p:xfrm>
              <a:off x="5389529" y="1431068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2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7806093"/>
                  </p:ext>
                </p:extLst>
              </p:nvPr>
            </p:nvGraphicFramePr>
            <p:xfrm>
              <a:off x="5389529" y="1431068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348" t="-21267" r="-697" b="-9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829572"/>
                  </p:ext>
                </p:extLst>
              </p:nvPr>
            </p:nvGraphicFramePr>
            <p:xfrm>
              <a:off x="8748316" y="1431068"/>
              <a:ext cx="174960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9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m:rPr>
                                        <m:brk m:alnAt="2"/>
                                      </m:r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random</m:t>
                                </m:r>
                                <m:r>
                                  <a:rPr lang="nb-NO" sz="12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2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function</m:t>
                                </m:r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 </m:t>
                                </m:r>
                              </m:oMath>
                            </m:oMathPara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̃"/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829572"/>
                  </p:ext>
                </p:extLst>
              </p:nvPr>
            </p:nvGraphicFramePr>
            <p:xfrm>
              <a:off x="8748316" y="1431068"/>
              <a:ext cx="174960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960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347" t="-21818" r="-694" b="-9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7632117" y="3764213"/>
            <a:ext cx="850429" cy="1057291"/>
          </a:xfrm>
          <a:prstGeom prst="rect">
            <a:avLst/>
          </a:prstGeom>
        </p:spPr>
      </p:pic>
      <p:cxnSp>
        <p:nvCxnSpPr>
          <p:cNvPr id="31" name="Straight Arrow Connector 30"/>
          <p:cNvCxnSpPr/>
          <p:nvPr/>
        </p:nvCxnSpPr>
        <p:spPr bwMode="auto">
          <a:xfrm flipH="1">
            <a:off x="8352303" y="3134863"/>
            <a:ext cx="834424" cy="7075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" name="Group 2"/>
          <p:cNvGrpSpPr/>
          <p:nvPr/>
        </p:nvGrpSpPr>
        <p:grpSpPr>
          <a:xfrm>
            <a:off x="7724973" y="1502355"/>
            <a:ext cx="357470" cy="724106"/>
            <a:chOff x="6164897" y="1760194"/>
            <a:chExt cx="357470" cy="724106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2707" y="2169181"/>
              <a:ext cx="215536" cy="31511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 rot="19271673">
                <a:off x="8394799" y="3556673"/>
                <a:ext cx="665695" cy="2770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2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200" b="0" i="1" dirty="0">
                    <a:latin typeface="Cambria Math" panose="02040503050406030204" pitchFamily="18" charset="0"/>
                  </a:rPr>
                </a:br>
                <a:endParaRPr lang="nb-NO" sz="12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271673">
                <a:off x="8394799" y="3556673"/>
                <a:ext cx="665695" cy="277064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 rot="19179556">
                <a:off x="8408601" y="3159973"/>
                <a:ext cx="687574" cy="2770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2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200" b="0" i="1" dirty="0">
                    <a:latin typeface="Cambria Math" panose="02040503050406030204" pitchFamily="18" charset="0"/>
                  </a:rPr>
                </a:br>
                <a:endParaRPr lang="nb-NO" sz="12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179556">
                <a:off x="8408601" y="3159973"/>
                <a:ext cx="687574" cy="27706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 rot="1814794">
                <a:off x="8169441" y="2230920"/>
                <a:ext cx="5000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14794">
                <a:off x="8169441" y="2230920"/>
                <a:ext cx="500063" cy="246221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390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860206" y="1338709"/>
            <a:ext cx="3095442" cy="2434835"/>
            <a:chOff x="727788" y="1240972"/>
            <a:chExt cx="3182049" cy="252201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/>
                <p:cNvSpPr/>
                <p:nvPr/>
              </p:nvSpPr>
              <p:spPr bwMode="auto">
                <a:xfrm>
                  <a:off x="727788" y="1240972"/>
                  <a:ext cx="3182049" cy="413586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1">
                            <a:latin typeface="Cambria Math" panose="02040503050406030204" pitchFamily="18" charset="0"/>
                          </a:rPr>
                          <m:t>𝐄𝐱</m:t>
                        </m:r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>
                                <a:latin typeface="Cambria Math" panose="02040503050406030204" pitchFamily="18" charset="0"/>
                              </a:rPr>
                              <m:t>𝐩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nb-NO" sz="160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p>
                        </m:sSubSup>
                        <m:d>
                          <m:d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oMath>
                    </m:oMathPara>
                  </a14:m>
                  <a:endParaRPr lang="nb-NO" sz="1600" b="1" dirty="0" smtClean="0"/>
                </a:p>
              </p:txBody>
            </p:sp>
          </mc:Choice>
          <mc:Fallback xmlns="">
            <p:sp>
              <p:nvSpPr>
                <p:cNvPr id="6" name="Rectangle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27788" y="1240972"/>
                  <a:ext cx="3182049" cy="413586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/>
                <p:nvPr/>
              </p:nvSpPr>
              <p:spPr bwMode="auto">
                <a:xfrm>
                  <a:off x="727788" y="1653326"/>
                  <a:ext cx="3182049" cy="210965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274638" indent="-274638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14:m>
                    <m:oMath xmlns:m="http://schemas.openxmlformats.org/officeDocument/2006/math">
                      <m:r>
                        <a:rPr lang="nb-NO" sz="1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0,1</m:t>
                          </m:r>
                        </m:e>
                      </m:d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4638" indent="-274638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𝐾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4638" indent="-274638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/>
                      </m:groupChr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                  </a:t>
                  </a:r>
                  <a:r>
                    <a:rPr lang="nb-NO" sz="1400" dirty="0">
                      <a:solidFill>
                        <a:schemeClr val="accent2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// real </a:t>
                  </a:r>
                  <a14:m>
                    <m:oMath xmlns:m="http://schemas.openxmlformats.org/officeDocument/2006/math">
                      <m:r>
                        <a:rPr lang="nb-NO" sz="14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4638" indent="-274638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𝑜𝑢𝑡</m:t>
                          </m:r>
                        </m:e>
                      </m:d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</a:t>
                  </a:r>
                  <a:r>
                    <a:rPr lang="nb-NO" sz="1400" dirty="0">
                      <a:solidFill>
                        <a:schemeClr val="accent2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//  random </a:t>
                  </a:r>
                  <a14:m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sz="1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4638" indent="-274638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/>
                      </m:groupCh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sSub>
                            <m:sSub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(⋅)</m:t>
                          </m:r>
                        </m:sup>
                      </m:sSup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4638" indent="-274638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b="1">
                          <a:latin typeface="Cambria Math" panose="02040503050406030204" pitchFamily="18" charset="0"/>
                        </a:rPr>
                        <m:t>𝐫𝐞𝐭𝐮𝐫𝐧</m:t>
                      </m:r>
                      <m:r>
                        <a:rPr lang="nb-NO" sz="140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limUpp>
                        <m:limUp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40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27788" y="1653326"/>
                  <a:ext cx="3182049" cy="2109657"/>
                </a:xfrm>
                <a:prstGeom prst="rect">
                  <a:avLst/>
                </a:prstGeom>
                <a:blipFill>
                  <a:blip r:embed="rId3"/>
                  <a:stretch>
                    <a:fillRect l="-196" r="-4697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6" name="Straight Arrow Connector 25"/>
          <p:cNvCxnSpPr/>
          <p:nvPr/>
        </p:nvCxnSpPr>
        <p:spPr bwMode="auto">
          <a:xfrm flipH="1">
            <a:off x="8352302" y="3135689"/>
            <a:ext cx="834424" cy="7075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33783147"/>
                  </p:ext>
                </p:extLst>
              </p:nvPr>
            </p:nvGraphicFramePr>
            <p:xfrm>
              <a:off x="5389528" y="1431068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2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33783147"/>
                  </p:ext>
                </p:extLst>
              </p:nvPr>
            </p:nvGraphicFramePr>
            <p:xfrm>
              <a:off x="5389528" y="1431068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348" t="-21267" r="-697" b="-9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05505780"/>
                  </p:ext>
                </p:extLst>
              </p:nvPr>
            </p:nvGraphicFramePr>
            <p:xfrm>
              <a:off x="8748316" y="1431068"/>
              <a:ext cx="174960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9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m:rPr>
                                        <m:brk m:alnAt="2"/>
                                      </m:r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r>
                                  <m:rPr>
                                    <m:sty m:val="p"/>
                                  </m:rPr>
                                  <a:rPr lang="nb-NO" sz="12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Func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𝑖𝑛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𝑜𝑢𝑡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̃"/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05505780"/>
                  </p:ext>
                </p:extLst>
              </p:nvPr>
            </p:nvGraphicFramePr>
            <p:xfrm>
              <a:off x="8748316" y="1431068"/>
              <a:ext cx="174960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960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347" t="-21818" r="-694" b="-9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7632116" y="3764213"/>
            <a:ext cx="850429" cy="1057291"/>
          </a:xfrm>
          <a:prstGeom prst="rect">
            <a:avLst/>
          </a:prstGeom>
        </p:spPr>
      </p:pic>
      <p:cxnSp>
        <p:nvCxnSpPr>
          <p:cNvPr id="31" name="Straight Arrow Connector 30"/>
          <p:cNvCxnSpPr/>
          <p:nvPr/>
        </p:nvCxnSpPr>
        <p:spPr bwMode="auto">
          <a:xfrm flipH="1">
            <a:off x="8352302" y="3134863"/>
            <a:ext cx="834424" cy="7075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" name="Group 2"/>
          <p:cNvGrpSpPr/>
          <p:nvPr/>
        </p:nvGrpSpPr>
        <p:grpSpPr>
          <a:xfrm>
            <a:off x="7724972" y="1502355"/>
            <a:ext cx="357470" cy="724106"/>
            <a:chOff x="6164897" y="1760194"/>
            <a:chExt cx="357470" cy="724106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2707" y="2169181"/>
              <a:ext cx="215536" cy="31511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 rot="19271673">
                <a:off x="8394798" y="3556673"/>
                <a:ext cx="665695" cy="2770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2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200" b="0" i="1" dirty="0">
                    <a:latin typeface="Cambria Math" panose="02040503050406030204" pitchFamily="18" charset="0"/>
                  </a:rPr>
                </a:br>
                <a:endParaRPr lang="nb-NO" sz="12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271673">
                <a:off x="8394798" y="3556673"/>
                <a:ext cx="665695" cy="277064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 rot="19179556">
                <a:off x="8408600" y="3159973"/>
                <a:ext cx="687574" cy="2770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2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200" b="0" i="1" dirty="0">
                    <a:latin typeface="Cambria Math" panose="02040503050406030204" pitchFamily="18" charset="0"/>
                  </a:rPr>
                </a:br>
                <a:endParaRPr lang="nb-NO" sz="12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179556">
                <a:off x="8408600" y="3159973"/>
                <a:ext cx="687574" cy="27706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 rot="20253874">
                <a:off x="7234950" y="2222817"/>
                <a:ext cx="5000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253874">
                <a:off x="7234950" y="2222817"/>
                <a:ext cx="500063" cy="246221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 rot="1814794">
                <a:off x="8169440" y="2230920"/>
                <a:ext cx="5000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14794">
                <a:off x="8169440" y="2230920"/>
                <a:ext cx="500063" cy="246221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val Callout 20"/>
              <p:cNvSpPr/>
              <p:nvPr/>
            </p:nvSpPr>
            <p:spPr bwMode="auto">
              <a:xfrm>
                <a:off x="5932250" y="3927438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rtlCol="0" anchor="ctr"/>
              <a:lstStyle/>
              <a:p>
                <a:pPr algn="ctr"/>
                <a:r>
                  <a:rPr lang="en-US" sz="14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21" name="Oval Callout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2250" y="3927438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ounded Rectangle 22"/>
              <p:cNvSpPr/>
              <p:nvPr/>
            </p:nvSpPr>
            <p:spPr bwMode="auto">
              <a:xfrm>
                <a:off x="1886103" y="5017894"/>
                <a:ext cx="8611813" cy="1369098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PRF-advantage </a:t>
                </a:r>
                <a:r>
                  <a:rPr lang="nb-NO" dirty="0"/>
                  <a:t>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Rounded 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86103" y="5017894"/>
                <a:ext cx="8611813" cy="1369098"/>
              </a:xfrm>
              <a:prstGeom prst="round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/>
          <p:nvPr/>
        </p:nvCxnSpPr>
        <p:spPr bwMode="auto">
          <a:xfrm>
            <a:off x="6699842" y="3189501"/>
            <a:ext cx="788805" cy="65295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5" name="Group 24"/>
          <p:cNvGrpSpPr/>
          <p:nvPr/>
        </p:nvGrpSpPr>
        <p:grpSpPr>
          <a:xfrm>
            <a:off x="3028218" y="1329378"/>
            <a:ext cx="852383" cy="438330"/>
            <a:chOff x="10529025" y="5279949"/>
            <a:chExt cx="852383" cy="438330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19" cstate="print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31015" y="5279949"/>
              <a:ext cx="550393" cy="43833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10529025" y="5358907"/>
                  <a:ext cx="400430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29025" y="5358907"/>
                  <a:ext cx="449482" cy="276999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l="-9459" r="-4054" b="-8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4" name="Group 33"/>
          <p:cNvGrpSpPr/>
          <p:nvPr/>
        </p:nvGrpSpPr>
        <p:grpSpPr>
          <a:xfrm>
            <a:off x="5199900" y="3188901"/>
            <a:ext cx="5463199" cy="1444370"/>
            <a:chOff x="6192010" y="3347152"/>
            <a:chExt cx="5463199" cy="144437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/>
                <p:cNvSpPr txBox="1"/>
                <p:nvPr/>
              </p:nvSpPr>
              <p:spPr>
                <a:xfrm>
                  <a:off x="6192010" y="3347152"/>
                  <a:ext cx="5463199" cy="144437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nb-NO" sz="1600" i="1" dirty="0">
                    <a:latin typeface="Cambria Math" panose="02040503050406030204" pitchFamily="18" charset="0"/>
                  </a:endParaRPr>
                </a:p>
                <a:p>
                  <a:r>
                    <a:rPr lang="nb-NO" sz="1600" dirty="0"/>
                    <a:t>          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≈1 </m:t>
                      </m:r>
                    </m:oMath>
                  </a14:m>
                  <a:r>
                    <a:rPr lang="en-US" sz="1600" dirty="0"/>
                    <a:t>      </a:t>
                  </a:r>
                  <a14:m>
                    <m:oMath xmlns:m="http://schemas.openxmlformats.org/officeDocument/2006/math"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⟹</m:t>
                      </m:r>
                    </m:oMath>
                  </a14:m>
                  <a:r>
                    <a:rPr lang="en-US" sz="1600" dirty="0"/>
                    <a:t>  adversary is doing well  </a:t>
                  </a:r>
                </a:p>
                <a:p>
                  <a:pPr algn="ctr"/>
                  <a:endParaRPr lang="en-US" sz="1600" dirty="0"/>
                </a:p>
                <a:p>
                  <a:r>
                    <a:rPr lang="nb-NO" sz="1600" dirty="0"/>
                    <a:t>         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≈0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1600" dirty="0"/>
                    <a:t>       </a:t>
                  </a:r>
                  <a14:m>
                    <m:oMath xmlns:m="http://schemas.openxmlformats.org/officeDocument/2006/math"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⟹</m:t>
                      </m:r>
                    </m:oMath>
                  </a14:m>
                  <a:r>
                    <a:rPr lang="en-US" sz="1600" dirty="0"/>
                    <a:t>  adversary is doing poorly</a:t>
                  </a:r>
                </a:p>
                <a:p>
                  <a:pPr algn="ctr"/>
                  <a:endParaRPr lang="en-US" sz="1600" dirty="0"/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92010" y="3347152"/>
                  <a:ext cx="5463199" cy="1444370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/>
                <p:cNvSpPr txBox="1"/>
                <p:nvPr/>
              </p:nvSpPr>
              <p:spPr>
                <a:xfrm>
                  <a:off x="8007562" y="3629475"/>
                  <a:ext cx="58102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lit/>
                          </m:rPr>
                          <a:rPr lang="nb-NO" sz="16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07562" y="3629475"/>
                  <a:ext cx="581025" cy="338554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 b="-10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726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8" grpId="0"/>
      <p:bldP spid="21" grpId="0" animBg="1"/>
      <p:bldP spid="2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860206" y="1338709"/>
            <a:ext cx="3095442" cy="2434835"/>
            <a:chOff x="727788" y="1240972"/>
            <a:chExt cx="3182049" cy="252201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/>
                <p:cNvSpPr/>
                <p:nvPr/>
              </p:nvSpPr>
              <p:spPr bwMode="auto">
                <a:xfrm>
                  <a:off x="727788" y="1240972"/>
                  <a:ext cx="3182049" cy="413586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1">
                            <a:latin typeface="Cambria Math" panose="02040503050406030204" pitchFamily="18" charset="0"/>
                          </a:rPr>
                          <m:t>𝐄𝐱</m:t>
                        </m:r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>
                                <a:latin typeface="Cambria Math" panose="02040503050406030204" pitchFamily="18" charset="0"/>
                              </a:rPr>
                              <m:t>𝐩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nb-NO" sz="1600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p>
                        </m:sSubSup>
                        <m:d>
                          <m:d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oMath>
                    </m:oMathPara>
                  </a14:m>
                  <a:endParaRPr lang="nb-NO" sz="1600" b="1" dirty="0" smtClean="0"/>
                </a:p>
              </p:txBody>
            </p:sp>
          </mc:Choice>
          <mc:Fallback xmlns="">
            <p:sp>
              <p:nvSpPr>
                <p:cNvPr id="36" name="Rectangle 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27788" y="1240972"/>
                  <a:ext cx="3182049" cy="413586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ectangle 39"/>
                <p:cNvSpPr/>
                <p:nvPr/>
              </p:nvSpPr>
              <p:spPr bwMode="auto">
                <a:xfrm>
                  <a:off x="727788" y="1653326"/>
                  <a:ext cx="3182049" cy="210965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274638" indent="-274638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14:m>
                    <m:oMath xmlns:m="http://schemas.openxmlformats.org/officeDocument/2006/math">
                      <m:r>
                        <a:rPr lang="nb-NO" sz="1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0,1</m:t>
                          </m:r>
                        </m:e>
                      </m:d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4638" indent="-274638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𝐾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4638" indent="-274638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/>
                      </m:groupChr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                  </a:t>
                  </a:r>
                  <a:r>
                    <a:rPr lang="nb-NO" sz="1400" dirty="0">
                      <a:solidFill>
                        <a:schemeClr val="accent2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// real </a:t>
                  </a:r>
                  <a14:m>
                    <m:oMath xmlns:m="http://schemas.openxmlformats.org/officeDocument/2006/math">
                      <m:r>
                        <a:rPr lang="nb-NO" sz="14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4638" indent="-274638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𝑜𝑢𝑡</m:t>
                          </m:r>
                        </m:e>
                      </m:d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</a:t>
                  </a:r>
                  <a:r>
                    <a:rPr lang="nb-NO" sz="1400" dirty="0">
                      <a:solidFill>
                        <a:schemeClr val="accent2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//  random </a:t>
                  </a:r>
                  <a14:m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sz="1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4638" indent="-274638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/>
                      </m:groupCh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sSub>
                            <m:sSub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(⋅)</m:t>
                          </m:r>
                        </m:sup>
                      </m:sSup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4638" indent="-274638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b="1">
                          <a:latin typeface="Cambria Math" panose="02040503050406030204" pitchFamily="18" charset="0"/>
                        </a:rPr>
                        <m:t>𝐫𝐞𝐭𝐮𝐫𝐧</m:t>
                      </m:r>
                      <m:r>
                        <a:rPr lang="nb-NO" sz="140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limUpp>
                        <m:limUp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40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0" name="Rectangle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27788" y="1653326"/>
                  <a:ext cx="3182049" cy="2109657"/>
                </a:xfrm>
                <a:prstGeom prst="rect">
                  <a:avLst/>
                </a:prstGeom>
                <a:blipFill>
                  <a:blip r:embed="rId3"/>
                  <a:stretch>
                    <a:fillRect l="-196" r="-4697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1" name="Group 40"/>
          <p:cNvGrpSpPr/>
          <p:nvPr/>
        </p:nvGrpSpPr>
        <p:grpSpPr>
          <a:xfrm>
            <a:off x="3028218" y="1329378"/>
            <a:ext cx="852383" cy="438330"/>
            <a:chOff x="10529025" y="5279949"/>
            <a:chExt cx="852383" cy="438330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31015" y="5279949"/>
              <a:ext cx="550393" cy="43833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/>
                <p:cNvSpPr txBox="1"/>
                <p:nvPr/>
              </p:nvSpPr>
              <p:spPr>
                <a:xfrm>
                  <a:off x="10529025" y="5358907"/>
                  <a:ext cx="400430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29025" y="5358907"/>
                  <a:ext cx="449482" cy="276999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l="-9459" r="-4054" b="-8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6" name="Straight Arrow Connector 25"/>
          <p:cNvCxnSpPr/>
          <p:nvPr/>
        </p:nvCxnSpPr>
        <p:spPr bwMode="auto">
          <a:xfrm flipH="1">
            <a:off x="8352302" y="3135689"/>
            <a:ext cx="834424" cy="7075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50986196"/>
                  </p:ext>
                </p:extLst>
              </p:nvPr>
            </p:nvGraphicFramePr>
            <p:xfrm>
              <a:off x="5389528" y="1431068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2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50986196"/>
                  </p:ext>
                </p:extLst>
              </p:nvPr>
            </p:nvGraphicFramePr>
            <p:xfrm>
              <a:off x="5389528" y="1431068"/>
              <a:ext cx="174823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823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3"/>
                          <a:stretch>
                            <a:fillRect l="-348" t="-21267" r="-697" b="-9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7632116" y="3764213"/>
            <a:ext cx="850429" cy="1057291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7724972" y="1502355"/>
            <a:ext cx="357470" cy="724106"/>
            <a:chOff x="6164897" y="1760194"/>
            <a:chExt cx="357470" cy="724106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2707" y="2169181"/>
              <a:ext cx="215536" cy="31511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 rot="20253874">
                <a:off x="7234950" y="2222817"/>
                <a:ext cx="5000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253874">
                <a:off x="7234950" y="2222817"/>
                <a:ext cx="500063" cy="246221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 rot="1814794">
                <a:off x="8169440" y="2230920"/>
                <a:ext cx="5000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14794">
                <a:off x="8169440" y="2230920"/>
                <a:ext cx="500063" cy="246221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val Callout 20"/>
              <p:cNvSpPr/>
              <p:nvPr/>
            </p:nvSpPr>
            <p:spPr bwMode="auto">
              <a:xfrm>
                <a:off x="5932250" y="3927438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rtlCol="0" anchor="ctr"/>
              <a:lstStyle/>
              <a:p>
                <a:pPr algn="ctr"/>
                <a:r>
                  <a:rPr lang="en-US" sz="14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21" name="Oval Callout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2250" y="3927438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ounded Rectangle 22"/>
              <p:cNvSpPr/>
              <p:nvPr/>
            </p:nvSpPr>
            <p:spPr bwMode="auto">
              <a:xfrm>
                <a:off x="1886103" y="5017894"/>
                <a:ext cx="8611813" cy="1369098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PRF-advantage </a:t>
                </a:r>
                <a:r>
                  <a:rPr lang="nb-NO" dirty="0"/>
                  <a:t>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Rounded 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86103" y="5017894"/>
                <a:ext cx="8611813" cy="1369098"/>
              </a:xfrm>
              <a:prstGeom prst="roundRect">
                <a:avLst/>
              </a:prstGeom>
              <a:blipFill rotWithShape="0">
                <a:blip r:embed="rId26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/>
          <p:nvPr/>
        </p:nvCxnSpPr>
        <p:spPr bwMode="auto">
          <a:xfrm>
            <a:off x="6699842" y="3189501"/>
            <a:ext cx="788805" cy="65295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73084585"/>
                  </p:ext>
                </p:extLst>
              </p:nvPr>
            </p:nvGraphicFramePr>
            <p:xfrm>
              <a:off x="8748316" y="1431068"/>
              <a:ext cx="174960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9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m:rPr>
                                        <m:brk m:alnAt="2"/>
                                      </m:r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r>
                                  <m:rPr>
                                    <m:sty m:val="p"/>
                                  </m:rPr>
                                  <a:rPr lang="nb-NO" sz="12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Func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𝑖𝑛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𝑜𝑢𝑡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̃"/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73084585"/>
                  </p:ext>
                </p:extLst>
              </p:nvPr>
            </p:nvGraphicFramePr>
            <p:xfrm>
              <a:off x="8748316" y="1431068"/>
              <a:ext cx="174960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960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9"/>
                          <a:stretch>
                            <a:fillRect l="-347" t="-21818" r="-694" b="-9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44" name="Group 43"/>
          <p:cNvGrpSpPr/>
          <p:nvPr/>
        </p:nvGrpSpPr>
        <p:grpSpPr>
          <a:xfrm>
            <a:off x="5199900" y="3188901"/>
            <a:ext cx="5463199" cy="1444370"/>
            <a:chOff x="6192010" y="3347152"/>
            <a:chExt cx="5463199" cy="144437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/>
                <p:cNvSpPr txBox="1"/>
                <p:nvPr/>
              </p:nvSpPr>
              <p:spPr>
                <a:xfrm>
                  <a:off x="6192010" y="3347152"/>
                  <a:ext cx="5463199" cy="144437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nb-NO" sz="1600" i="1" dirty="0">
                    <a:latin typeface="Cambria Math" panose="02040503050406030204" pitchFamily="18" charset="0"/>
                  </a:endParaRPr>
                </a:p>
                <a:p>
                  <a:r>
                    <a:rPr lang="nb-NO" sz="1600" dirty="0"/>
                    <a:t>          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≈1 </m:t>
                      </m:r>
                    </m:oMath>
                  </a14:m>
                  <a:r>
                    <a:rPr lang="en-US" sz="1600" dirty="0"/>
                    <a:t>      </a:t>
                  </a:r>
                  <a14:m>
                    <m:oMath xmlns:m="http://schemas.openxmlformats.org/officeDocument/2006/math"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⟹</m:t>
                      </m:r>
                    </m:oMath>
                  </a14:m>
                  <a:r>
                    <a:rPr lang="en-US" sz="1600" dirty="0"/>
                    <a:t>  adversary is doing well  </a:t>
                  </a:r>
                </a:p>
                <a:p>
                  <a:pPr algn="ctr"/>
                  <a:endParaRPr lang="en-US" sz="1600" dirty="0"/>
                </a:p>
                <a:p>
                  <a:r>
                    <a:rPr lang="nb-NO" sz="1600" dirty="0"/>
                    <a:t>         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≈0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1600" dirty="0"/>
                    <a:t>       </a:t>
                  </a:r>
                  <a14:m>
                    <m:oMath xmlns:m="http://schemas.openxmlformats.org/officeDocument/2006/math"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⟹</m:t>
                      </m:r>
                    </m:oMath>
                  </a14:m>
                  <a:r>
                    <a:rPr lang="en-US" sz="1600" dirty="0"/>
                    <a:t>  adversary is doing poorly</a:t>
                  </a:r>
                </a:p>
                <a:p>
                  <a:pPr algn="ctr"/>
                  <a:endParaRPr lang="en-US" sz="1600" dirty="0"/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92010" y="3347152"/>
                  <a:ext cx="5463199" cy="1444370"/>
                </a:xfrm>
                <a:prstGeom prst="rect">
                  <a:avLst/>
                </a:prstGeom>
                <a:blipFill rotWithShape="0">
                  <a:blip r:embed="rId2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8007562" y="3629475"/>
                  <a:ext cx="58102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lit/>
                          </m:rPr>
                          <a:rPr lang="nb-NO" sz="16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07562" y="3629475"/>
                  <a:ext cx="581025" cy="338554"/>
                </a:xfrm>
                <a:prstGeom prst="rect">
                  <a:avLst/>
                </a:prstGeom>
                <a:blipFill rotWithShape="0">
                  <a:blip r:embed="rId28"/>
                  <a:stretch>
                    <a:fillRect b="-10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5199900" y="3188901"/>
                <a:ext cx="5463199" cy="144437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endParaRPr lang="nb-NO" sz="1600" i="1" dirty="0">
                  <a:latin typeface="Cambria Math" panose="02040503050406030204" pitchFamily="18" charset="0"/>
                </a:endParaRPr>
              </a:p>
              <a:p>
                <a:r>
                  <a:rPr lang="nb-NO" sz="1600" dirty="0"/>
                  <a:t>       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≈1 </m:t>
                    </m:r>
                  </m:oMath>
                </a14:m>
                <a:r>
                  <a:rPr lang="en-US" sz="1600" dirty="0"/>
                  <a:t>    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 adversary is doing well  </a:t>
                </a:r>
              </a:p>
              <a:p>
                <a:pPr algn="ctr"/>
                <a:endParaRPr lang="en-US" sz="1600" dirty="0"/>
              </a:p>
              <a:p>
                <a:r>
                  <a:rPr lang="nb-NO" sz="1600" dirty="0"/>
                  <a:t>      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≈0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/>
                  <a:t>      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 adversary is doing poorly</a:t>
                </a:r>
              </a:p>
              <a:p>
                <a:pPr algn="ctr"/>
                <a:endParaRPr lang="en-US" sz="16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9900" y="3188901"/>
                <a:ext cx="5463199" cy="1444370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/>
          <p:cNvGrpSpPr/>
          <p:nvPr/>
        </p:nvGrpSpPr>
        <p:grpSpPr>
          <a:xfrm>
            <a:off x="1201753" y="2854463"/>
            <a:ext cx="4622667" cy="1642469"/>
            <a:chOff x="576442" y="3347980"/>
            <a:chExt cx="4622667" cy="1527486"/>
          </a:xfrm>
          <a:solidFill>
            <a:srgbClr val="CFF9DA"/>
          </a:solidFill>
        </p:grpSpPr>
        <p:sp>
          <p:nvSpPr>
            <p:cNvPr id="38" name="Oval Callout 37"/>
            <p:cNvSpPr/>
            <p:nvPr/>
          </p:nvSpPr>
          <p:spPr bwMode="auto">
            <a:xfrm>
              <a:off x="576442" y="3347980"/>
              <a:ext cx="4622667" cy="1527486"/>
            </a:xfrm>
            <a:prstGeom prst="wedgeEllipseCallout">
              <a:avLst>
                <a:gd name="adj1" fmla="val 15038"/>
                <a:gd name="adj2" fmla="val 88872"/>
              </a:avLst>
            </a:prstGeom>
            <a:grpFill/>
            <a:ln w="38100">
              <a:solidFill>
                <a:schemeClr val="accent1">
                  <a:lumMod val="50000"/>
                </a:schemeClr>
              </a:solidFill>
              <a:round/>
              <a:headEnd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rIns="0" rtlCol="0" anchor="ctr"/>
            <a:lstStyle/>
            <a:p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 38"/>
                <p:cNvSpPr/>
                <p:nvPr/>
              </p:nvSpPr>
              <p:spPr>
                <a:xfrm>
                  <a:off x="827160" y="3579421"/>
                  <a:ext cx="4194485" cy="92196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/>
                    <a:t>Intuitive idea: </a:t>
                  </a:r>
                </a:p>
                <a:p>
                  <a:pPr algn="ctr"/>
                  <a14:m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𝐹</m:t>
                      </m:r>
                    </m:oMath>
                  </a14:m>
                  <a:r>
                    <a:rPr lang="en-US" dirty="0"/>
                    <a:t> is a </a:t>
                  </a:r>
                  <a:r>
                    <a:rPr lang="en-US" b="1" dirty="0"/>
                    <a:t>secure PRF</a:t>
                  </a:r>
                  <a:r>
                    <a:rPr lang="en-US" dirty="0"/>
                    <a:t> if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</m:oMath>
                  </a14:m>
                  <a:r>
                    <a:rPr lang="en-US" dirty="0"/>
                    <a:t>    </a:t>
                  </a:r>
                  <a:br>
                    <a:rPr lang="en-US" dirty="0"/>
                  </a:br>
                  <a:r>
                    <a:rPr lang="en-US" dirty="0"/>
                    <a:t>is “</a:t>
                  </a:r>
                  <a:r>
                    <a:rPr lang="en-US" i="1" dirty="0"/>
                    <a:t>small</a:t>
                  </a:r>
                  <a:r>
                    <a:rPr lang="en-US" dirty="0"/>
                    <a:t>” for all “</a:t>
                  </a:r>
                  <a:r>
                    <a:rPr lang="en-US" i="1" dirty="0"/>
                    <a:t>reasonable</a:t>
                  </a:r>
                  <a:r>
                    <a:rPr lang="en-US" dirty="0"/>
                    <a:t>” </a:t>
                  </a:r>
                  <a14:m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" name="Rectangle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7160" y="3579421"/>
                  <a:ext cx="4194485" cy="921961"/>
                </a:xfrm>
                <a:prstGeom prst="rect">
                  <a:avLst/>
                </a:prstGeom>
                <a:blipFill rotWithShape="0">
                  <a:blip r:embed="rId29"/>
                  <a:stretch>
                    <a:fillRect t="-3704" b="-98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166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"advantage"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800" b="1" dirty="0"/>
                  <a:t> </a:t>
                </a:r>
                <a:r>
                  <a:rPr lang="en-US" sz="1800" dirty="0"/>
                  <a:t>is a </a:t>
                </a:r>
                <a:r>
                  <a:rPr lang="en-US" sz="1800" b="1" dirty="0"/>
                  <a:t>secure PRF</a:t>
                </a:r>
                <a:r>
                  <a:rPr lang="en-US" sz="1800" dirty="0"/>
                  <a:t> 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b="1" i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n-US" sz="1800" b="1" dirty="0"/>
                  <a:t> </a:t>
                </a:r>
                <a:r>
                  <a:rPr lang="en-US" sz="1800" dirty="0"/>
                  <a:t>is "</a:t>
                </a:r>
                <a:r>
                  <a:rPr lang="en-US" sz="1800" i="1" dirty="0"/>
                  <a:t>small" </a:t>
                </a:r>
                <a:r>
                  <a:rPr lang="en-US" sz="1800" dirty="0"/>
                  <a:t>for </a:t>
                </a:r>
                <a:r>
                  <a:rPr lang="en-US" sz="1800" i="1" dirty="0"/>
                  <a:t>all</a:t>
                </a:r>
                <a:r>
                  <a:rPr lang="en-US" sz="1800" dirty="0"/>
                  <a:t> adversaries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800" b="1" dirty="0"/>
                  <a:t> </a:t>
                </a:r>
                <a:r>
                  <a:rPr lang="en-US" sz="1800" dirty="0"/>
                  <a:t>using a "</a:t>
                </a:r>
                <a:r>
                  <a:rPr lang="en-US" sz="1800" i="1" dirty="0"/>
                  <a:t>reasonable</a:t>
                </a:r>
                <a:r>
                  <a:rPr lang="en-US" sz="1800" dirty="0"/>
                  <a:t>" amount of resources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PRF security depends on the adversary's:</a:t>
                </a: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Available resources: running time, memory usage, number of oracle calls (calls to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600" dirty="0"/>
                  <a:t> or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</m:oMath>
                </a14:m>
                <a:r>
                  <a:rPr lang="en-US" sz="1600" dirty="0"/>
                  <a:t>), …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i="1" dirty="0"/>
                  <a:t>Not</a:t>
                </a:r>
                <a:r>
                  <a:rPr lang="en-US" sz="1600" dirty="0"/>
                  <a:t> on the </a:t>
                </a:r>
                <a:r>
                  <a:rPr lang="en-US" sz="1600" dirty="0" smtClean="0"/>
                  <a:t>adversary's </a:t>
                </a:r>
                <a:r>
                  <a:rPr lang="en-US" sz="1600" dirty="0"/>
                  <a:t>strategy! (since we consider </a:t>
                </a:r>
                <a:r>
                  <a:rPr lang="en-US" sz="1600" i="1" dirty="0"/>
                  <a:t>all</a:t>
                </a:r>
                <a:r>
                  <a:rPr lang="en-US" sz="1600" dirty="0"/>
                  <a:t> possible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) </a:t>
                </a:r>
                <a:endParaRPr lang="en-US" sz="1600" b="1" dirty="0"/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What does </a:t>
                </a:r>
                <a:r>
                  <a:rPr lang="en-US" sz="1800" i="1" dirty="0"/>
                  <a:t>small</a:t>
                </a:r>
                <a:r>
                  <a:rPr lang="en-US" sz="1800" dirty="0"/>
                  <a:t> and </a:t>
                </a:r>
                <a:r>
                  <a:rPr lang="en-US" sz="1800" i="1" dirty="0"/>
                  <a:t>reasonable </a:t>
                </a:r>
                <a:r>
                  <a:rPr lang="en-US" sz="1800" dirty="0"/>
                  <a:t>mean?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Example:</a:t>
                </a:r>
                <a:r>
                  <a:rPr lang="en-US" sz="1600" b="1" dirty="0">
                    <a:solidFill>
                      <a:schemeClr val="accent2"/>
                    </a:solidFill>
                  </a:rPr>
                  <a:t> 128-bit</a:t>
                </a:r>
                <a:r>
                  <a:rPr lang="en-US" sz="1600" dirty="0"/>
                  <a:t> security:</a:t>
                </a:r>
                <a:br>
                  <a:rPr lang="en-US" sz="1600" dirty="0"/>
                </a:br>
                <a:r>
                  <a:rPr lang="en-US" sz="1600" dirty="0"/>
                  <a:t/>
                </a:r>
                <a:br>
                  <a:rPr lang="en-US" sz="1600" dirty="0"/>
                </a:b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128</m:t>
                            </m:r>
                          </m:sup>
                        </m:sSup>
                      </m:den>
                    </m:f>
                  </m:oMath>
                </a14:m>
                <a:endParaRPr lang="en-US" sz="1600" dirty="0"/>
              </a:p>
              <a:p>
                <a:pPr marL="474663" lvl="1" indent="0"/>
                <a:r>
                  <a:rPr lang="en-US" sz="1600" dirty="0"/>
                  <a:t>     </a:t>
                </a:r>
                <a:br>
                  <a:rPr lang="en-US" sz="1600" dirty="0"/>
                </a:br>
                <a:r>
                  <a:rPr lang="en-US" sz="1600" dirty="0"/>
                  <a:t>     for all adversaries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that run in time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sz="1600" dirty="0"/>
              </a:p>
              <a:p>
                <a:pPr marL="474663" lvl="1" indent="0"/>
                <a:r>
                  <a:rPr lang="en-US" sz="1600" dirty="0"/>
                  <a:t> </a:t>
                </a:r>
              </a:p>
              <a:p>
                <a:pPr marL="714375" lvl="1" indent="-239713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Example: </a:t>
                </a:r>
                <a:r>
                  <a:rPr lang="en-US" sz="1600" dirty="0"/>
                  <a:t>a PRF is </a:t>
                </a:r>
                <a:r>
                  <a:rPr lang="en-US" sz="1600" i="1" dirty="0"/>
                  <a:t>insecure</a:t>
                </a:r>
                <a:r>
                  <a:rPr lang="en-US" sz="1600" dirty="0"/>
                  <a:t> if we can come up with </a:t>
                </a:r>
                <a:r>
                  <a:rPr lang="en-US" sz="1600" i="1" dirty="0"/>
                  <a:t>one </a:t>
                </a:r>
                <a:r>
                  <a:rPr lang="en-US" sz="1600" dirty="0"/>
                  <a:t>efficient adversary with good advantage 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261100" y="4113686"/>
                <a:ext cx="190500" cy="2923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1100" y="4113686"/>
                <a:ext cx="190500" cy="292388"/>
              </a:xfrm>
              <a:prstGeom prst="rect">
                <a:avLst/>
              </a:prstGeom>
              <a:blipFill rotWithShape="0">
                <a:blip r:embed="rId3"/>
                <a:stretch>
                  <a:fillRect r="-25806" b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016500" y="4885768"/>
                <a:ext cx="698500" cy="2923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80</m:t>
                          </m:r>
                        </m:sup>
                      </m:sSup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6500" y="4885768"/>
                <a:ext cx="698500" cy="292388"/>
              </a:xfrm>
              <a:prstGeom prst="rect">
                <a:avLst/>
              </a:prstGeom>
              <a:blipFill rotWithShape="0">
                <a:blip r:embed="rId4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146800" y="4139086"/>
                <a:ext cx="698500" cy="2923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80</m:t>
                          </m:r>
                        </m:sup>
                      </m:sSup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6800" y="4139086"/>
                <a:ext cx="698500" cy="292388"/>
              </a:xfrm>
              <a:prstGeom prst="rect">
                <a:avLst/>
              </a:prstGeom>
              <a:blipFill rotWithShape="0">
                <a:blip r:embed="rId5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565900" y="4285280"/>
                <a:ext cx="359727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−48</m:t>
                          </m:r>
                        </m:sup>
                      </m:sSup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≈0.000000000000001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5900" y="4285280"/>
                <a:ext cx="3597275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94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Let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⊕</m:t>
                    </m:r>
                    <m:r>
                      <a:rPr lang="nb-NO" sz="18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800" dirty="0" smtClean="0">
                    <a:solidFill>
                      <a:schemeClr val="accent2"/>
                    </a:solidFill>
                  </a:rPr>
                  <a:t> 	</a:t>
                </a:r>
                <a:r>
                  <a:rPr lang="en-US" sz="1800" dirty="0" smtClean="0"/>
                  <a:t>(i.e., the OTP)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 smtClean="0"/>
                  <a:t>Claim</a:t>
                </a:r>
                <a:r>
                  <a:rPr lang="en-US" sz="1800" b="1" dirty="0"/>
                  <a:t>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800" dirty="0"/>
                  <a:t> is </a:t>
                </a:r>
                <a:r>
                  <a:rPr lang="en-US" sz="1800" i="1" dirty="0"/>
                  <a:t>not</a:t>
                </a:r>
                <a:r>
                  <a:rPr lang="en-US" sz="1800" dirty="0"/>
                  <a:t> a secure PRF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the PRF definition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371284" y="4502034"/>
                <a:ext cx="1491700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=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284" y="4502034"/>
                <a:ext cx="1491700" cy="30777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285334" y="4501686"/>
                <a:ext cx="7035502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=0</m:t>
                                  </m:r>
                                </m:e>
                              </m:d>
                            </m:e>
                          </m:func>
                        </m:e>
                      </m:func>
                      <m:r>
                        <a:rPr lang="nb-NO" sz="14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4501686"/>
                <a:ext cx="7035502" cy="307777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285334" y="4905521"/>
                <a:ext cx="7035502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         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2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4905521"/>
                <a:ext cx="7035502" cy="307777"/>
              </a:xfrm>
              <a:prstGeom prst="rect">
                <a:avLst/>
              </a:prstGeom>
              <a:blipFill rotWithShape="0">
                <a:blip r:embed="rId7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2285334" y="5332476"/>
                <a:ext cx="7286859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⊕1∣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</m:fName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              ⋯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5332476"/>
                <a:ext cx="7286859" cy="307777"/>
              </a:xfrm>
              <a:prstGeom prst="rect">
                <a:avLst/>
              </a:prstGeom>
              <a:blipFill rotWithShape="0">
                <a:blip r:embed="rId17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285334" y="5720045"/>
                <a:ext cx="6050374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     1⋅1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2                                        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+             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5720045"/>
                <a:ext cx="6050374" cy="307777"/>
              </a:xfrm>
              <a:prstGeom prst="rect">
                <a:avLst/>
              </a:prstGeom>
              <a:blipFill rotWithShape="0">
                <a:blip r:embed="rId18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1041397" y="2340336"/>
                <a:ext cx="5156203" cy="286518"/>
              </a:xfrm>
              <a:prstGeom prst="rect">
                <a:avLst/>
              </a:prstGeom>
              <a:solidFill>
                <a:srgbClr val="FF00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1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nb-NO" sz="1600" b="1" dirty="0" smtClean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1397" y="2340336"/>
                <a:ext cx="5156203" cy="286518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 bwMode="auto">
              <a:xfrm>
                <a:off x="1041400" y="2631327"/>
                <a:ext cx="5156200" cy="151947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266700" indent="-266700" fontAlgn="base">
                  <a:lnSpc>
                    <a:spcPct val="150000"/>
                  </a:lnSpc>
                  <a:spcBef>
                    <a:spcPct val="0"/>
                  </a:spcBef>
                  <a:spcAft>
                    <a:spcPts val="20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200" dirty="0">
                    <a:latin typeface="Cambria Math" panose="02040503050406030204" pitchFamily="18" charset="0"/>
                  </a:rPr>
                  <a:t> Query </a:t>
                </a:r>
                <a14:m>
                  <m:oMath xmlns:m="http://schemas.openxmlformats.org/officeDocument/2006/math">
                    <m:r>
                      <a:rPr lang="nb-NO" sz="1200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2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nb-NO" sz="1200" dirty="0">
                    <a:latin typeface="Cambria Math" panose="02040503050406030204" pitchFamily="18" charset="0"/>
                  </a:rPr>
                  <a:t>                     </a:t>
                </a:r>
                <a:r>
                  <a:rPr lang="nb-NO" sz="1200" dirty="0">
                    <a:solidFill>
                      <a:schemeClr val="accent2"/>
                    </a:solidFill>
                    <a:latin typeface="Cambria Math" panose="02040503050406030204" pitchFamily="18" charset="0"/>
                  </a:rPr>
                  <a:t>// receive back </a:t>
                </a:r>
                <a14:m>
                  <m:oMath xmlns:m="http://schemas.openxmlformats.org/officeDocument/2006/math">
                    <m:r>
                      <a:rPr lang="nb-NO" sz="12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12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2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2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⊕0</m:t>
                    </m:r>
                  </m:oMath>
                </a14:m>
                <a:r>
                  <a:rPr lang="nb-NO" sz="1200" dirty="0">
                    <a:solidFill>
                      <a:schemeClr val="accent2"/>
                    </a:solidFill>
                    <a:latin typeface="Cambria Math" panose="02040503050406030204" pitchFamily="18" charset="0"/>
                  </a:rPr>
                  <a:t>  or   </a:t>
                </a:r>
                <a14:m>
                  <m:oMath xmlns:m="http://schemas.openxmlformats.org/officeDocument/2006/math">
                    <m:r>
                      <a:rPr lang="nb-NO" sz="12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groupChr>
                      <m:groupChrPr>
                        <m:chr m:val="←"/>
                        <m:vertJc m:val="bot"/>
                        <m:ctrlPr>
                          <a:rPr lang="nb-NO" sz="12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sz="12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sSup>
                      <m:sSupPr>
                        <m:ctrlPr>
                          <a:rPr lang="nb-NO" sz="12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2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2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2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nb-NO" sz="1200" dirty="0">
                  <a:latin typeface="Cambria Math" panose="02040503050406030204" pitchFamily="18" charset="0"/>
                </a:endParaRPr>
              </a:p>
              <a:p>
                <a:pPr marL="266700" indent="-266700" fontAlgn="base">
                  <a:lnSpc>
                    <a:spcPct val="150000"/>
                  </a:lnSpc>
                  <a:spcBef>
                    <a:spcPct val="0"/>
                  </a:spcBef>
                  <a:spcAft>
                    <a:spcPts val="20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200" dirty="0">
                    <a:latin typeface="Cambria Math" panose="02040503050406030204" pitchFamily="18" charset="0"/>
                  </a:rPr>
                  <a:t> Query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sz="1200" i="1">
                        <a:latin typeface="Cambria Math" panose="02040503050406030204" pitchFamily="18" charset="0"/>
                      </a:rPr>
                      <m:t>=1 </m:t>
                    </m:r>
                  </m:oMath>
                </a14:m>
                <a:r>
                  <a:rPr lang="nb-NO" sz="1200" dirty="0">
                    <a:latin typeface="Cambria Math" panose="02040503050406030204" pitchFamily="18" charset="0"/>
                  </a:rPr>
                  <a:t>                 </a:t>
                </a:r>
                <a:r>
                  <a:rPr lang="nb-NO" sz="1200" dirty="0">
                    <a:solidFill>
                      <a:schemeClr val="accent2"/>
                    </a:solidFill>
                    <a:latin typeface="Cambria Math" panose="02040503050406030204" pitchFamily="18" charset="0"/>
                  </a:rPr>
                  <a:t>// receive back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2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p>
                        <m:r>
                          <a:rPr lang="nb-NO" sz="12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sz="12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2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2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⊕1</m:t>
                    </m:r>
                  </m:oMath>
                </a14:m>
                <a:r>
                  <a:rPr lang="nb-NO" sz="1200" dirty="0">
                    <a:solidFill>
                      <a:schemeClr val="accent2"/>
                    </a:solidFill>
                    <a:latin typeface="Cambria Math" panose="02040503050406030204" pitchFamily="18" charset="0"/>
                  </a:rPr>
                  <a:t>  or   </a:t>
                </a:r>
                <a14:m>
                  <m:oMath xmlns:m="http://schemas.openxmlformats.org/officeDocument/2006/math">
                    <m:r>
                      <a:rPr lang="nb-NO" sz="12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12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′</m:t>
                    </m:r>
                    <m:groupChr>
                      <m:groupChrPr>
                        <m:chr m:val="←"/>
                        <m:vertJc m:val="bot"/>
                        <m:ctrlPr>
                          <a:rPr lang="nb-NO" sz="12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sz="12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sSup>
                      <m:sSupPr>
                        <m:ctrlPr>
                          <a:rPr lang="nb-NO" sz="12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2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2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2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nb-NO" sz="1200" dirty="0">
                  <a:latin typeface="Cambria Math" panose="02040503050406030204" pitchFamily="18" charset="0"/>
                </a:endParaRPr>
              </a:p>
              <a:p>
                <a:pPr marL="266700" indent="-266700" fontAlgn="base">
                  <a:lnSpc>
                    <a:spcPct val="150000"/>
                  </a:lnSpc>
                  <a:spcBef>
                    <a:spcPct val="0"/>
                  </a:spcBef>
                  <a:spcAft>
                    <a:spcPts val="20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200" dirty="0">
                    <a:latin typeface="Cambria Math" panose="02040503050406030204" pitchFamily="18" charset="0"/>
                  </a:rPr>
                  <a:t> Output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sz="12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nb-NO" sz="1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0,        </m:t>
                            </m:r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</a:rPr>
                              <m:t>if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p>
                              <m:sSupPr>
                                <m:ctrlPr>
                                  <a:rPr lang="nb-NO" sz="12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  <m:sup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⊕1 </m:t>
                            </m:r>
                          </m:e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&amp;1,      </m:t>
                            </m:r>
                            <m:r>
                              <a:rPr lang="nb-NO" sz="120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</a:rPr>
                              <m:t>otherwise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        </m:t>
                            </m:r>
                          </m:e>
                        </m:eqArr>
                      </m:e>
                    </m:d>
                  </m:oMath>
                </a14:m>
                <a:endParaRPr lang="nb-NO" sz="1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1400" y="2631327"/>
                <a:ext cx="5156200" cy="1519473"/>
              </a:xfrm>
              <a:prstGeom prst="rect">
                <a:avLst/>
              </a:prstGeom>
              <a:blipFill rotWithShape="0">
                <a:blip r:embed="rId20"/>
                <a:stretch>
                  <a:fillRect b="-81349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7730149" y="1233659"/>
            <a:ext cx="3788751" cy="2880458"/>
            <a:chOff x="7730149" y="1233659"/>
            <a:chExt cx="3788751" cy="2880458"/>
          </a:xfrm>
        </p:grpSpPr>
        <p:grpSp>
          <p:nvGrpSpPr>
            <p:cNvPr id="4" name="Group 3"/>
            <p:cNvGrpSpPr/>
            <p:nvPr/>
          </p:nvGrpSpPr>
          <p:grpSpPr>
            <a:xfrm>
              <a:off x="7730149" y="1233659"/>
              <a:ext cx="3788751" cy="2880458"/>
              <a:chOff x="7730149" y="1233659"/>
              <a:chExt cx="3788751" cy="2880458"/>
            </a:xfrm>
          </p:grpSpPr>
          <p:grpSp>
            <p:nvGrpSpPr>
              <p:cNvPr id="27" name="Group 26"/>
              <p:cNvGrpSpPr>
                <a:grpSpLocks noChangeAspect="1"/>
              </p:cNvGrpSpPr>
              <p:nvPr/>
            </p:nvGrpSpPr>
            <p:grpSpPr>
              <a:xfrm>
                <a:off x="7730149" y="1481224"/>
                <a:ext cx="3788751" cy="2632893"/>
                <a:chOff x="5839711" y="1572395"/>
                <a:chExt cx="6661578" cy="4629289"/>
              </a:xfrm>
            </p:grpSpPr>
            <p:cxnSp>
              <p:nvCxnSpPr>
                <p:cNvPr id="28" name="Straight Arrow Connector 27"/>
                <p:cNvCxnSpPr/>
                <p:nvPr/>
              </p:nvCxnSpPr>
              <p:spPr bwMode="auto">
                <a:xfrm>
                  <a:off x="8091154" y="3363616"/>
                  <a:ext cx="659914" cy="525295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bg1">
                      <a:lumMod val="50000"/>
                    </a:schemeClr>
                  </a:solidFill>
                  <a:prstDash val="dash"/>
                  <a:round/>
                  <a:headEnd type="triangle" w="sm" len="sm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9" name="Straight Arrow Connector 28"/>
                <p:cNvCxnSpPr/>
                <p:nvPr/>
              </p:nvCxnSpPr>
              <p:spPr bwMode="auto">
                <a:xfrm flipH="1">
                  <a:off x="9372575" y="3378197"/>
                  <a:ext cx="616612" cy="592656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bg1">
                      <a:lumMod val="50000"/>
                    </a:schemeClr>
                  </a:solidFill>
                  <a:prstDash val="dash"/>
                  <a:round/>
                  <a:headEnd type="triangle" w="sm" len="sm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pic>
              <p:nvPicPr>
                <p:cNvPr id="30" name="Picture 29"/>
                <p:cNvPicPr>
                  <a:picLocks noChangeAspect="1"/>
                </p:cNvPicPr>
                <p:nvPr/>
              </p:nvPicPr>
              <p:blipFill rotWithShape="1"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5046" t="10399" r="23520" b="9309"/>
                <a:stretch/>
              </p:blipFill>
              <p:spPr>
                <a:xfrm>
                  <a:off x="8669018" y="3850492"/>
                  <a:ext cx="850429" cy="1057291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1" name="Oval Callout 30"/>
                    <p:cNvSpPr/>
                    <p:nvPr/>
                  </p:nvSpPr>
                  <p:spPr bwMode="auto">
                    <a:xfrm>
                      <a:off x="6791963" y="4021377"/>
                      <a:ext cx="1535184" cy="760893"/>
                    </a:xfrm>
                    <a:prstGeom prst="wedgeEllipseCallout">
                      <a:avLst>
                        <a:gd name="adj1" fmla="val 66591"/>
                        <a:gd name="adj2" fmla="val -30176"/>
                      </a:avLst>
                    </a:prstGeom>
                    <a:solidFill>
                      <a:srgbClr val="FEE9E6"/>
                    </a:solidFill>
                    <a:ln w="19050">
                      <a:solidFill>
                        <a:srgbClr val="FF0000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rtlCol="0" anchor="ctr"/>
                    <a:lstStyle/>
                    <a:p>
                      <a:pPr algn="ctr"/>
                      <a:r>
                        <a:rPr lang="en-US" sz="800" b="1" dirty="0"/>
                        <a:t>I’m in World </a:t>
                      </a:r>
                      <a14:m>
                        <m:oMath xmlns:m="http://schemas.openxmlformats.org/officeDocument/2006/math">
                          <m:r>
                            <a:rPr lang="nb-NO" sz="8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nb-NO" sz="800" b="1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oMath>
                      </a14:m>
                      <a:endParaRPr lang="en-US" sz="800" b="1" dirty="0"/>
                    </a:p>
                  </p:txBody>
                </p:sp>
              </mc:Choice>
              <mc:Fallback xmlns="">
                <p:sp>
                  <p:nvSpPr>
                    <p:cNvPr id="31" name="Oval Callout 30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6791963" y="4021377"/>
                      <a:ext cx="1535184" cy="760893"/>
                    </a:xfrm>
                    <a:prstGeom prst="wedgeEllipseCallout">
                      <a:avLst>
                        <a:gd name="adj1" fmla="val 66591"/>
                        <a:gd name="adj2" fmla="val -30176"/>
                      </a:avLst>
                    </a:prstGeom>
                    <a:blipFill rotWithShape="0">
                      <a:blip r:embed="rId11"/>
                      <a:stretch>
                        <a:fillRect/>
                      </a:stretch>
                    </a:blipFill>
                    <a:ln w="19050">
                      <a:solidFill>
                        <a:srgbClr val="FF0000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2" name="Rounded Rectangle 31"/>
                    <p:cNvSpPr/>
                    <p:nvPr/>
                  </p:nvSpPr>
                  <p:spPr bwMode="auto">
                    <a:xfrm>
                      <a:off x="5839711" y="5152359"/>
                      <a:ext cx="6661578" cy="1049325"/>
                    </a:xfrm>
                    <a:prstGeom prst="roundRect">
                      <a:avLst/>
                    </a:prstGeom>
                    <a:solidFill>
                      <a:srgbClr val="ECECFA"/>
                    </a:solidFill>
                    <a:ln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900" b="1" dirty="0" smtClean="0"/>
                        <a:t>Definition: </a:t>
                      </a:r>
                      <a:r>
                        <a:rPr lang="nb-NO" sz="900" dirty="0"/>
                        <a:t>The </a:t>
                      </a:r>
                      <a:r>
                        <a:rPr lang="nb-NO" sz="900" b="1" dirty="0"/>
                        <a:t>PRF-advantage </a:t>
                      </a:r>
                      <a:r>
                        <a:rPr lang="nb-NO" sz="900" dirty="0"/>
                        <a:t>of an adversary </a:t>
                      </a:r>
                      <a14:m>
                        <m:oMath xmlns:m="http://schemas.openxmlformats.org/officeDocument/2006/math"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oMath>
                      </a14:m>
                      <a:r>
                        <a:rPr lang="en-US" sz="900" dirty="0"/>
                        <a:t> is</a:t>
                      </a:r>
                    </a:p>
                    <a:p>
                      <a:pPr marL="0" marR="0" indent="0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900" dirty="0"/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sSubSup>
                              <m:sSubSupPr>
                                <m:ctrlP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b-NO" sz="900" b="1" i="0" smtClean="0">
                                    <a:latin typeface="Cambria Math" panose="02040503050406030204" pitchFamily="18" charset="0"/>
                                  </a:rPr>
                                  <m:t>𝐀𝐝𝐯</m:t>
                                </m:r>
                              </m:e>
                              <m:sub>
                                <m: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sub>
                              <m:sup>
                                <m:r>
                                  <m:rPr>
                                    <m:sty m:val="p"/>
                                  </m:rPr>
                                  <a:rPr lang="nb-NO" sz="900" b="0" i="0" smtClean="0">
                                    <a:latin typeface="Cambria Math" panose="02040503050406030204" pitchFamily="18" charset="0"/>
                                  </a:rPr>
                                  <m:t>prf</m:t>
                                </m:r>
                              </m:sup>
                            </m:sSubSup>
                            <m:d>
                              <m:dPr>
                                <m:ctrlP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  <m:limUpp>
                              <m:limUppPr>
                                <m:ctrlP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UppPr>
                              <m:e>
                                <m: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</m:e>
                              <m:lim>
                                <m:r>
                                  <m:rPr>
                                    <m:sty m:val="p"/>
                                  </m:rPr>
                                  <a:rPr lang="nb-NO" sz="900" b="0" i="0" smtClean="0">
                                    <a:latin typeface="Cambria Math" panose="02040503050406030204" pitchFamily="18" charset="0"/>
                                  </a:rPr>
                                  <m:t>def</m:t>
                                </m:r>
                              </m:lim>
                            </m:limUpp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2⋅</m:t>
                            </m:r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unc>
                                  <m:funcPr>
                                    <m:ctrlPr>
                                      <a:rPr lang="nb-NO" sz="900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nb-NO" sz="900">
                                        <a:latin typeface="Cambria Math" panose="02040503050406030204" pitchFamily="18" charset="0"/>
                                      </a:rPr>
                                      <m:t>Pr</m:t>
                                    </m:r>
                                  </m:fName>
                                  <m:e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9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nb-NO" sz="9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nb-NO" sz="900" i="1" smtClean="0">
                                                <a:latin typeface="Cambria Math" panose="02040503050406030204" pitchFamily="18" charset="0"/>
                                              </a:rPr>
                                              <m:t>𝑏</m:t>
                                            </m:r>
                                          </m:e>
                                          <m:sup>
                                            <m:r>
                                              <a:rPr lang="nb-NO" sz="900" b="0" i="1" smtClean="0">
                                                <a:latin typeface="Cambria Math" panose="02040503050406030204" pitchFamily="18" charset="0"/>
                                              </a:rPr>
                                              <m:t>′</m:t>
                                            </m:r>
                                          </m:sup>
                                        </m:sSup>
                                        <m:r>
                                          <a:rPr lang="nb-NO" sz="900" b="0" i="1" smtClean="0">
                                            <a:latin typeface="Cambria Math" panose="02040503050406030204" pitchFamily="18" charset="0"/>
                                          </a:rPr>
                                          <m:t>=</m:t>
                                        </m:r>
                                        <m:r>
                                          <a:rPr lang="nb-NO" sz="900" b="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</m:d>
                                  </m:e>
                                </m:func>
                                <m:r>
                                  <a:rPr lang="nb-NO" sz="9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  <m:r>
                                  <m:rPr>
                                    <m:lit/>
                                  </m:rP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d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oMath>
                        </m:oMathPara>
                      </a14:m>
                      <a:endParaRPr lang="en-US" sz="900" dirty="0"/>
                    </a:p>
                  </p:txBody>
                </p:sp>
              </mc:Choice>
              <mc:Fallback xmlns="">
                <p:sp>
                  <p:nvSpPr>
                    <p:cNvPr id="32" name="Rounded Rectangle 31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5839711" y="5152359"/>
                      <a:ext cx="6661578" cy="1049325"/>
                    </a:xfrm>
                    <a:prstGeom prst="roundRect">
                      <a:avLst/>
                    </a:prstGeom>
                    <a:blipFill rotWithShape="0">
                      <a:blip r:embed="rId22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pic>
              <p:nvPicPr>
                <p:cNvPr id="33" name="Picture 32"/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835252" y="1951717"/>
                  <a:ext cx="340056" cy="497170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4" name="Rectangle 33"/>
                    <p:cNvSpPr/>
                    <p:nvPr/>
                  </p:nvSpPr>
                  <p:spPr>
                    <a:xfrm>
                      <a:off x="8701703" y="1572395"/>
                      <a:ext cx="495489" cy="405861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900" dirty="0"/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900" b="0" i="1">
                              <a:latin typeface="Cambria Math" panose="02040503050406030204" pitchFamily="18" charset="0"/>
                            </a:rPr>
                            <m:t>𝑏</m:t>
                          </m:r>
                        </m:oMath>
                      </a14:m>
                      <a:endParaRPr lang="en-US" sz="900" dirty="0"/>
                    </a:p>
                  </p:txBody>
                </p:sp>
              </mc:Choice>
              <mc:Fallback xmlns="">
                <p:sp>
                  <p:nvSpPr>
                    <p:cNvPr id="34" name="Rectangle 3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701703" y="1572395"/>
                      <a:ext cx="495489" cy="405861"/>
                    </a:xfrm>
                    <a:prstGeom prst="rect">
                      <a:avLst/>
                    </a:prstGeom>
                    <a:blipFill>
                      <a:blip r:embed="rId2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22" name="Group 21"/>
              <p:cNvGrpSpPr/>
              <p:nvPr/>
            </p:nvGrpSpPr>
            <p:grpSpPr>
              <a:xfrm>
                <a:off x="7973380" y="1233659"/>
                <a:ext cx="1143497" cy="1129066"/>
                <a:chOff x="816261" y="1240972"/>
                <a:chExt cx="2714021" cy="2359703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" name="Rectangle 22"/>
                    <p:cNvSpPr/>
                    <p:nvPr/>
                  </p:nvSpPr>
                  <p:spPr bwMode="auto">
                    <a:xfrm>
                      <a:off x="816261" y="1240972"/>
                      <a:ext cx="2714021" cy="549112"/>
                    </a:xfrm>
                    <a:prstGeom prst="rect">
                      <a:avLst/>
                    </a:prstGeom>
                    <a:solidFill>
                      <a:srgbClr val="D6D6F5"/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m:rPr>
                                <m:nor/>
                              </m:rPr>
                              <a:rPr lang="en-US" sz="1000" b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World</m:t>
                            </m:r>
                            <m:r>
                              <m:rPr>
                                <m:nor/>
                              </m:rPr>
                              <a:rPr lang="en-US" sz="1000" b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0</m:t>
                            </m:r>
                          </m:oMath>
                        </m:oMathPara>
                      </a14:m>
                      <a:endParaRPr lang="en-US" sz="1000" b="1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3" name="Rectangle 22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816261" y="1240972"/>
                      <a:ext cx="2714021" cy="549112"/>
                    </a:xfrm>
                    <a:prstGeom prst="rect">
                      <a:avLst/>
                    </a:prstGeom>
                    <a:blipFill>
                      <a:blip r:embed="rId25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4" name="Rectangle 23"/>
                    <p:cNvSpPr/>
                    <p:nvPr/>
                  </p:nvSpPr>
                  <p:spPr bwMode="auto">
                    <a:xfrm>
                      <a:off x="816261" y="1790084"/>
                      <a:ext cx="2714021" cy="18105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  <m:groupChr>
                              <m:groupChrPr>
                                <m:chr m:val="←"/>
                                <m:vertJc m:val="bot"/>
                                <m:ctrlPr>
                                  <a:rPr lang="nb-NO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groupChrPr>
                              <m:e>
                                <m:r>
                                  <a:rPr lang="nb-NO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$</m:t>
                                </m:r>
                              </m:e>
                            </m:groupChr>
                            <m:sSup>
                              <m:sSupPr>
                                <m:ctrlPr>
                                  <a:rPr lang="nb-NO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nb-NO" sz="9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9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0,1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nb-NO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</m:oMath>
                        </m:oMathPara>
                      </a14:m>
                      <a:endPara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endPara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r>
                        <a:rPr lang="nb-NO" sz="9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Input </a:t>
                      </a:r>
                      <a14:m>
                        <m:oMath xmlns:m="http://schemas.openxmlformats.org/officeDocument/2006/math"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oMath>
                      </a14:m>
                      <a:r>
                        <a:rPr lang="nb-NO" sz="9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:</a:t>
                      </a: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r>
                        <a:rPr lang="nb-NO" sz="9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    </a:t>
                      </a:r>
                      <a:r>
                        <a:rPr lang="nb-NO" sz="900" b="1" dirty="0" err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return</a:t>
                      </a:r>
                      <a:r>
                        <a:rPr lang="nb-NO" sz="9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⊕</m:t>
                          </m:r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oMath>
                      </a14:m>
                      <a:endPara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4" name="Rectangle 2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816261" y="1790084"/>
                      <a:ext cx="2714021" cy="1810591"/>
                    </a:xfrm>
                    <a:prstGeom prst="rect">
                      <a:avLst/>
                    </a:prstGeom>
                    <a:blipFill>
                      <a:blip r:embed="rId26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p:grpSp>
          <p:nvGrpSpPr>
            <p:cNvPr id="25" name="Group 24"/>
            <p:cNvGrpSpPr/>
            <p:nvPr/>
          </p:nvGrpSpPr>
          <p:grpSpPr>
            <a:xfrm>
              <a:off x="9898419" y="1234560"/>
              <a:ext cx="1145985" cy="1128164"/>
              <a:chOff x="906822" y="1238694"/>
              <a:chExt cx="2719926" cy="235781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Rectangle 35"/>
                  <p:cNvSpPr/>
                  <p:nvPr/>
                </p:nvSpPr>
                <p:spPr bwMode="auto">
                  <a:xfrm>
                    <a:off x="906822" y="1238694"/>
                    <a:ext cx="2719926" cy="547229"/>
                  </a:xfrm>
                  <a:prstGeom prst="rect">
                    <a:avLst/>
                  </a:prstGeom>
                  <a:solidFill>
                    <a:srgbClr val="FCB4AA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m:rPr>
                              <m:nor/>
                            </m:rPr>
                            <a:rPr lang="en-US" sz="1000" b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World</m:t>
                          </m:r>
                          <m:r>
                            <m:rPr>
                              <m:nor/>
                            </m:rPr>
                            <a:rPr lang="en-US" sz="1000" b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nb-NO" sz="1000" b="1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US" sz="1000" b="1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36" name="Rectangle 3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906822" y="1238694"/>
                    <a:ext cx="2719926" cy="547229"/>
                  </a:xfrm>
                  <a:prstGeom prst="rect">
                    <a:avLst/>
                  </a:prstGeom>
                  <a:blipFill>
                    <a:blip r:embed="rId27"/>
                    <a:stretch>
                      <a:fillRect/>
                    </a:stretch>
                  </a:blip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Rectangle 38"/>
                  <p:cNvSpPr/>
                  <p:nvPr/>
                </p:nvSpPr>
                <p:spPr bwMode="auto">
                  <a:xfrm>
                    <a:off x="906822" y="1785923"/>
                    <a:ext cx="2719926" cy="1810589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acc>
                            <m:accPr>
                              <m:chr m:val="̃"/>
                              <m:ctrlP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  <m:groupChr>
                            <m:groupChrPr>
                              <m:chr m:val="←"/>
                              <m:vertJc m:val="bot"/>
                              <m:ctrlP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m:rPr>
                                  <m:brk m:alnAt="2"/>
                                </m:rP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$</m:t>
                              </m:r>
                            </m:e>
                          </m:groupChr>
                          <m:r>
                            <m:rPr>
                              <m:sty m:val="p"/>
                            </m:rPr>
                            <a:rPr lang="nb-NO" sz="9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oMath>
                      </m:oMathPara>
                    </a14:m>
                    <a:endPara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endPara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r>
                      <a: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Input </a:t>
                    </a:r>
                    <a14:m>
                      <m:oMath xmlns:m="http://schemas.openxmlformats.org/officeDocument/2006/math">
                        <m:r>
                          <a:rPr lang="nb-NO" sz="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oMath>
                    </a14:m>
                    <a:r>
                      <a: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:</a:t>
                    </a: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r>
                      <a:rPr lang="nb-NO" sz="900" b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    return</a:t>
                    </a:r>
                    <a:r>
                      <a: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acc>
                          <m:accPr>
                            <m:chr m:val="̃"/>
                            <m:ctrlP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  <m:d>
                          <m:dPr>
                            <m:ctrlP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a14:m>
                    <a:endPara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39" name="Rectangle 3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906822" y="1785923"/>
                    <a:ext cx="2719926" cy="1810589"/>
                  </a:xfrm>
                  <a:prstGeom prst="rect">
                    <a:avLst/>
                  </a:prstGeom>
                  <a:blipFill>
                    <a:blip r:embed="rId28"/>
                    <a:stretch>
                      <a:fillRect/>
                    </a:stretch>
                  </a:blip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285385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26" grpId="0"/>
      <p:bldP spid="35" grpId="0"/>
      <p:bldP spid="37" grpId="0" animBg="1"/>
      <p:bldP spid="3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2285334" y="5720045"/>
                <a:ext cx="4389786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     1⋅1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2                                        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+             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5720045"/>
                <a:ext cx="4389786" cy="307777"/>
              </a:xfrm>
              <a:prstGeom prst="rect">
                <a:avLst/>
              </a:prstGeom>
              <a:blipFill rotWithShape="0">
                <a:blip r:embed="rId3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the PRF definition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7"/>
                <a:ext cx="11137237" cy="1004712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Let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⊕</m:t>
                    </m:r>
                    <m:r>
                      <a:rPr lang="nb-NO" sz="18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800" dirty="0">
                    <a:solidFill>
                      <a:schemeClr val="accent2"/>
                    </a:solidFill>
                  </a:rPr>
                  <a:t> 	</a:t>
                </a:r>
                <a:r>
                  <a:rPr lang="en-US" sz="1800" dirty="0"/>
                  <a:t>(i.e., the OTP)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Claim: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800" dirty="0"/>
                  <a:t> is </a:t>
                </a:r>
                <a:r>
                  <a:rPr lang="en-US" sz="1800" i="1" dirty="0"/>
                  <a:t>not</a:t>
                </a:r>
                <a:r>
                  <a:rPr lang="en-US" sz="1800" dirty="0"/>
                  <a:t> a secure PRF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7"/>
                <a:ext cx="11137237" cy="1004712"/>
              </a:xfrm>
              <a:blipFill rotWithShape="0">
                <a:blip r:embed="rId4"/>
                <a:stretch>
                  <a:fillRect l="-328" t="-3659" b="-121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2285334" y="5332476"/>
                <a:ext cx="6255426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⊕1∣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</m:fName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sz="140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sepChr m:val="∣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r>
                        <a:rPr lang="nb-NO" sz="1400" i="1">
                          <a:latin typeface="Cambria Math" panose="02040503050406030204" pitchFamily="18" charset="0"/>
                        </a:rPr>
                        <m:t>⋅1</m:t>
                      </m:r>
                      <m:r>
                        <m:rPr>
                          <m:lit/>
                        </m:rPr>
                        <a:rPr lang="nb-NO" sz="1400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5332476"/>
                <a:ext cx="6255426" cy="307777"/>
              </a:xfrm>
              <a:prstGeom prst="rect">
                <a:avLst/>
              </a:prstGeom>
              <a:blipFill rotWithShape="0">
                <a:blip r:embed="rId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167136" y="5737357"/>
                <a:ext cx="2843086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sz="140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sepChr m:val="∣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  <m:sup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⊕1</m:t>
                                  </m:r>
                                </m:e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r>
                        <a:rPr lang="nb-NO" sz="1400" i="1">
                          <a:latin typeface="Cambria Math" panose="02040503050406030204" pitchFamily="18" charset="0"/>
                        </a:rPr>
                        <m:t>⋅1</m:t>
                      </m:r>
                      <m:r>
                        <m:rPr>
                          <m:lit/>
                        </m:rPr>
                        <a:rPr lang="nb-NO" sz="1400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7136" y="5737357"/>
                <a:ext cx="2843086" cy="307777"/>
              </a:xfrm>
              <a:prstGeom prst="rect">
                <a:avLst/>
              </a:prstGeom>
              <a:blipFill rotWithShape="0">
                <a:blip r:embed="rId6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2285334" y="4501686"/>
                <a:ext cx="7035502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=0</m:t>
                                  </m:r>
                                </m:e>
                              </m:d>
                            </m:e>
                          </m:func>
                        </m:e>
                      </m:func>
                      <m:r>
                        <a:rPr lang="nb-NO" sz="14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4501686"/>
                <a:ext cx="7035502" cy="307777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2285334" y="4905521"/>
                <a:ext cx="7035502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         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2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4905521"/>
                <a:ext cx="7035502" cy="307777"/>
              </a:xfrm>
              <a:prstGeom prst="rect">
                <a:avLst/>
              </a:prstGeom>
              <a:blipFill rotWithShape="0">
                <a:blip r:embed="rId11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2285334" y="6103926"/>
                <a:ext cx="4712518" cy="5763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        1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2                                           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⋅1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6103926"/>
                <a:ext cx="4712518" cy="576376"/>
              </a:xfrm>
              <a:prstGeom prst="rect">
                <a:avLst/>
              </a:prstGeom>
              <a:blipFill rotWithShape="0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6910013" y="6150028"/>
                <a:ext cx="1847280" cy="4956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1−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0013" y="6150028"/>
                <a:ext cx="1847280" cy="495649"/>
              </a:xfrm>
              <a:prstGeom prst="rect">
                <a:avLst/>
              </a:prstGeom>
              <a:blipFill rotWithShape="0">
                <a:blip r:embed="rId26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1371284" y="4502034"/>
                <a:ext cx="1491700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=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284" y="4502034"/>
                <a:ext cx="1491700" cy="307777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1041397" y="2340336"/>
            <a:ext cx="5156203" cy="1810464"/>
            <a:chOff x="1041397" y="2340336"/>
            <a:chExt cx="5156203" cy="181046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/>
                <p:nvPr/>
              </p:nvSpPr>
              <p:spPr bwMode="auto">
                <a:xfrm>
                  <a:off x="1041397" y="2340336"/>
                  <a:ext cx="5156203" cy="286518"/>
                </a:xfrm>
                <a:prstGeom prst="rect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oMath>
                    </m:oMathPara>
                  </a14:m>
                  <a:endParaRPr lang="nb-NO" sz="1600" b="1" dirty="0" smtClean="0"/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041397" y="2340336"/>
                  <a:ext cx="5156203" cy="286518"/>
                </a:xfrm>
                <a:prstGeom prst="rect">
                  <a:avLst/>
                </a:prstGeom>
                <a:blipFill rotWithShape="0">
                  <a:blip r:embed="rId2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 38"/>
                <p:cNvSpPr/>
                <p:nvPr/>
              </p:nvSpPr>
              <p:spPr bwMode="auto">
                <a:xfrm>
                  <a:off x="1041400" y="2631327"/>
                  <a:ext cx="5156200" cy="1519473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ts val="20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latin typeface="Cambria Math" panose="02040503050406030204" pitchFamily="18" charset="0"/>
                    </a:rPr>
                    <a:t> Query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2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a14:m>
                  <a:r>
                    <a:rPr lang="nb-NO" sz="1200" dirty="0">
                      <a:latin typeface="Cambria Math" panose="02040503050406030204" pitchFamily="18" charset="0"/>
                    </a:rPr>
                    <a:t>                     </a:t>
                  </a:r>
                  <a:r>
                    <a:rPr lang="nb-NO" sz="1200" dirty="0">
                      <a:solidFill>
                        <a:schemeClr val="accent2"/>
                      </a:solidFill>
                      <a:latin typeface="Cambria Math" panose="02040503050406030204" pitchFamily="18" charset="0"/>
                    </a:rPr>
                    <a:t>// receive back </a:t>
                  </a:r>
                  <a14:m>
                    <m:oMath xmlns:m="http://schemas.openxmlformats.org/officeDocument/2006/math"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⊕0</m:t>
                      </m:r>
                    </m:oMath>
                  </a14:m>
                  <a:r>
                    <a:rPr lang="nb-NO" sz="1200" dirty="0">
                      <a:solidFill>
                        <a:schemeClr val="accent2"/>
                      </a:solidFill>
                      <a:latin typeface="Cambria Math" panose="02040503050406030204" pitchFamily="18" charset="0"/>
                    </a:rPr>
                    <a:t>  or   </a:t>
                  </a:r>
                  <a14:m>
                    <m:oMath xmlns:m="http://schemas.openxmlformats.org/officeDocument/2006/math"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sSup>
                        <m:sSupPr>
                          <m:ctrlP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2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a14:m>
                  <a:endParaRPr lang="nb-NO" sz="1200" dirty="0">
                    <a:latin typeface="Cambria Math" panose="02040503050406030204" pitchFamily="18" charset="0"/>
                  </a:endParaRP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ts val="20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latin typeface="Cambria Math" panose="02040503050406030204" pitchFamily="18" charset="0"/>
                    </a:rPr>
                    <a:t> Query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200" i="1">
                          <a:latin typeface="Cambria Math" panose="02040503050406030204" pitchFamily="18" charset="0"/>
                        </a:rPr>
                        <m:t>=1 </m:t>
                      </m:r>
                    </m:oMath>
                  </a14:m>
                  <a:r>
                    <a:rPr lang="nb-NO" sz="1200" dirty="0">
                      <a:latin typeface="Cambria Math" panose="02040503050406030204" pitchFamily="18" charset="0"/>
                    </a:rPr>
                    <a:t>                 </a:t>
                  </a:r>
                  <a:r>
                    <a:rPr lang="nb-NO" sz="1200" dirty="0">
                      <a:solidFill>
                        <a:schemeClr val="accent2"/>
                      </a:solidFill>
                      <a:latin typeface="Cambria Math" panose="02040503050406030204" pitchFamily="18" charset="0"/>
                    </a:rPr>
                    <a:t>// receive back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⊕1</m:t>
                      </m:r>
                    </m:oMath>
                  </a14:m>
                  <a:r>
                    <a:rPr lang="nb-NO" sz="1200" dirty="0">
                      <a:solidFill>
                        <a:schemeClr val="accent2"/>
                      </a:solidFill>
                      <a:latin typeface="Cambria Math" panose="02040503050406030204" pitchFamily="18" charset="0"/>
                    </a:rPr>
                    <a:t>  or   </a:t>
                  </a:r>
                  <a14:m>
                    <m:oMath xmlns:m="http://schemas.openxmlformats.org/officeDocument/2006/math"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sSup>
                        <m:sSupPr>
                          <m:ctrlP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2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a14:m>
                  <a:endParaRPr lang="nb-NO" sz="1200" dirty="0">
                    <a:latin typeface="Cambria Math" panose="02040503050406030204" pitchFamily="18" charset="0"/>
                  </a:endParaRP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ts val="20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latin typeface="Cambria Math" panose="02040503050406030204" pitchFamily="18" charset="0"/>
                    </a:rPr>
                    <a:t> Output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0,        </m:t>
                              </m:r>
                              <m:r>
                                <m:rPr>
                                  <m:sty m:val="p"/>
                                </m:rPr>
                                <a:rPr lang="nb-NO" sz="1200">
                                  <a:latin typeface="Cambria Math" panose="02040503050406030204" pitchFamily="18" charset="0"/>
                                </a:rPr>
                                <m:t>if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⊕1 </m:t>
                              </m:r>
                            </m:e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&amp;1,      </m:t>
                              </m:r>
                              <m:r>
                                <a:rPr lang="nb-NO" sz="120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m:rPr>
                                  <m:sty m:val="p"/>
                                </m:rPr>
                                <a:rPr lang="nb-NO" sz="1200">
                                  <a:latin typeface="Cambria Math" panose="02040503050406030204" pitchFamily="18" charset="0"/>
                                </a:rPr>
                                <m:t>otherwise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        </m:t>
                              </m:r>
                            </m:e>
                          </m:eqArr>
                        </m:e>
                      </m:d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9" name="Rectangle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041400" y="2631327"/>
                  <a:ext cx="5156200" cy="1519473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81349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9" name="Group 68"/>
          <p:cNvGrpSpPr/>
          <p:nvPr/>
        </p:nvGrpSpPr>
        <p:grpSpPr>
          <a:xfrm>
            <a:off x="7730149" y="1233659"/>
            <a:ext cx="3788751" cy="2880458"/>
            <a:chOff x="7730149" y="1233659"/>
            <a:chExt cx="3788751" cy="2880458"/>
          </a:xfrm>
        </p:grpSpPr>
        <p:grpSp>
          <p:nvGrpSpPr>
            <p:cNvPr id="70" name="Group 69"/>
            <p:cNvGrpSpPr/>
            <p:nvPr/>
          </p:nvGrpSpPr>
          <p:grpSpPr>
            <a:xfrm>
              <a:off x="7730149" y="1233659"/>
              <a:ext cx="3788751" cy="2880458"/>
              <a:chOff x="7730149" y="1233659"/>
              <a:chExt cx="3788751" cy="2880458"/>
            </a:xfrm>
          </p:grpSpPr>
          <p:grpSp>
            <p:nvGrpSpPr>
              <p:cNvPr id="74" name="Group 73"/>
              <p:cNvGrpSpPr>
                <a:grpSpLocks noChangeAspect="1"/>
              </p:cNvGrpSpPr>
              <p:nvPr/>
            </p:nvGrpSpPr>
            <p:grpSpPr>
              <a:xfrm>
                <a:off x="7730149" y="1481224"/>
                <a:ext cx="3788751" cy="2632893"/>
                <a:chOff x="5839711" y="1572395"/>
                <a:chExt cx="6661578" cy="4629289"/>
              </a:xfrm>
            </p:grpSpPr>
            <p:cxnSp>
              <p:nvCxnSpPr>
                <p:cNvPr id="78" name="Straight Arrow Connector 77"/>
                <p:cNvCxnSpPr/>
                <p:nvPr/>
              </p:nvCxnSpPr>
              <p:spPr bwMode="auto">
                <a:xfrm>
                  <a:off x="8091154" y="3363616"/>
                  <a:ext cx="659914" cy="525295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bg1">
                      <a:lumMod val="50000"/>
                    </a:schemeClr>
                  </a:solidFill>
                  <a:prstDash val="dash"/>
                  <a:round/>
                  <a:headEnd type="triangle" w="sm" len="sm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79" name="Straight Arrow Connector 78"/>
                <p:cNvCxnSpPr/>
                <p:nvPr/>
              </p:nvCxnSpPr>
              <p:spPr bwMode="auto">
                <a:xfrm flipH="1">
                  <a:off x="9372575" y="3378197"/>
                  <a:ext cx="616612" cy="592656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bg1">
                      <a:lumMod val="50000"/>
                    </a:schemeClr>
                  </a:solidFill>
                  <a:prstDash val="dash"/>
                  <a:round/>
                  <a:headEnd type="triangle" w="sm" len="sm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pic>
              <p:nvPicPr>
                <p:cNvPr id="80" name="Picture 79"/>
                <p:cNvPicPr>
                  <a:picLocks noChangeAspect="1"/>
                </p:cNvPicPr>
                <p:nvPr/>
              </p:nvPicPr>
              <p:blipFill rotWithShape="1"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5046" t="10399" r="23520" b="9309"/>
                <a:stretch/>
              </p:blipFill>
              <p:spPr>
                <a:xfrm>
                  <a:off x="8669018" y="3850492"/>
                  <a:ext cx="850429" cy="1057291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1" name="Oval Callout 80"/>
                    <p:cNvSpPr/>
                    <p:nvPr/>
                  </p:nvSpPr>
                  <p:spPr bwMode="auto">
                    <a:xfrm>
                      <a:off x="6791963" y="4021377"/>
                      <a:ext cx="1535184" cy="760893"/>
                    </a:xfrm>
                    <a:prstGeom prst="wedgeEllipseCallout">
                      <a:avLst>
                        <a:gd name="adj1" fmla="val 66591"/>
                        <a:gd name="adj2" fmla="val -30176"/>
                      </a:avLst>
                    </a:prstGeom>
                    <a:solidFill>
                      <a:srgbClr val="FEE9E6"/>
                    </a:solidFill>
                    <a:ln w="19050">
                      <a:solidFill>
                        <a:srgbClr val="FF0000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rtlCol="0" anchor="ctr"/>
                    <a:lstStyle/>
                    <a:p>
                      <a:pPr algn="ctr"/>
                      <a:r>
                        <a:rPr lang="en-US" sz="800" b="1" dirty="0"/>
                        <a:t>I’m in World </a:t>
                      </a:r>
                      <a14:m>
                        <m:oMath xmlns:m="http://schemas.openxmlformats.org/officeDocument/2006/math">
                          <m:r>
                            <a:rPr lang="nb-NO" sz="8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nb-NO" sz="800" b="1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oMath>
                      </a14:m>
                      <a:endParaRPr lang="en-US" sz="800" b="1" dirty="0"/>
                    </a:p>
                  </p:txBody>
                </p:sp>
              </mc:Choice>
              <mc:Fallback xmlns="">
                <p:sp>
                  <p:nvSpPr>
                    <p:cNvPr id="31" name="Oval Callout 30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6791963" y="4021377"/>
                      <a:ext cx="1535184" cy="760893"/>
                    </a:xfrm>
                    <a:prstGeom prst="wedgeEllipseCallout">
                      <a:avLst>
                        <a:gd name="adj1" fmla="val 66591"/>
                        <a:gd name="adj2" fmla="val -30176"/>
                      </a:avLst>
                    </a:prstGeom>
                    <a:blipFill rotWithShape="0">
                      <a:blip r:embed="rId31"/>
                      <a:stretch>
                        <a:fillRect/>
                      </a:stretch>
                    </a:blipFill>
                    <a:ln w="19050">
                      <a:solidFill>
                        <a:srgbClr val="FF0000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2" name="Rounded Rectangle 81"/>
                    <p:cNvSpPr/>
                    <p:nvPr/>
                  </p:nvSpPr>
                  <p:spPr bwMode="auto">
                    <a:xfrm>
                      <a:off x="5839711" y="5152359"/>
                      <a:ext cx="6661578" cy="1049325"/>
                    </a:xfrm>
                    <a:prstGeom prst="roundRect">
                      <a:avLst/>
                    </a:prstGeom>
                    <a:solidFill>
                      <a:srgbClr val="ECECFA"/>
                    </a:solidFill>
                    <a:ln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900" b="1" dirty="0" smtClean="0"/>
                        <a:t>Definition: </a:t>
                      </a:r>
                      <a:r>
                        <a:rPr lang="nb-NO" sz="900" dirty="0"/>
                        <a:t>The </a:t>
                      </a:r>
                      <a:r>
                        <a:rPr lang="nb-NO" sz="900" b="1" dirty="0"/>
                        <a:t>PRF-advantage </a:t>
                      </a:r>
                      <a:r>
                        <a:rPr lang="nb-NO" sz="900" dirty="0"/>
                        <a:t>of an adversary </a:t>
                      </a:r>
                      <a14:m>
                        <m:oMath xmlns:m="http://schemas.openxmlformats.org/officeDocument/2006/math"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oMath>
                      </a14:m>
                      <a:r>
                        <a:rPr lang="en-US" sz="900" dirty="0"/>
                        <a:t> is</a:t>
                      </a:r>
                    </a:p>
                    <a:p>
                      <a:pPr marL="0" marR="0" indent="0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900" dirty="0"/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sSubSup>
                              <m:sSubSupPr>
                                <m:ctrlP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b-NO" sz="900" b="1" i="0" smtClean="0">
                                    <a:latin typeface="Cambria Math" panose="02040503050406030204" pitchFamily="18" charset="0"/>
                                  </a:rPr>
                                  <m:t>𝐀𝐝𝐯</m:t>
                                </m:r>
                              </m:e>
                              <m:sub>
                                <m: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sub>
                              <m:sup>
                                <m:r>
                                  <m:rPr>
                                    <m:sty m:val="p"/>
                                  </m:rPr>
                                  <a:rPr lang="nb-NO" sz="900" b="0" i="0" smtClean="0">
                                    <a:latin typeface="Cambria Math" panose="02040503050406030204" pitchFamily="18" charset="0"/>
                                  </a:rPr>
                                  <m:t>prf</m:t>
                                </m:r>
                              </m:sup>
                            </m:sSubSup>
                            <m:d>
                              <m:dPr>
                                <m:ctrlP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  <m:limUpp>
                              <m:limUppPr>
                                <m:ctrlP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UppPr>
                              <m:e>
                                <m: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</m:e>
                              <m:lim>
                                <m:r>
                                  <m:rPr>
                                    <m:sty m:val="p"/>
                                  </m:rPr>
                                  <a:rPr lang="nb-NO" sz="900" b="0" i="0" smtClean="0">
                                    <a:latin typeface="Cambria Math" panose="02040503050406030204" pitchFamily="18" charset="0"/>
                                  </a:rPr>
                                  <m:t>def</m:t>
                                </m:r>
                              </m:lim>
                            </m:limUpp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2⋅</m:t>
                            </m:r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unc>
                                  <m:funcPr>
                                    <m:ctrlPr>
                                      <a:rPr lang="nb-NO" sz="900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nb-NO" sz="900">
                                        <a:latin typeface="Cambria Math" panose="02040503050406030204" pitchFamily="18" charset="0"/>
                                      </a:rPr>
                                      <m:t>Pr</m:t>
                                    </m:r>
                                  </m:fName>
                                  <m:e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9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nb-NO" sz="9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nb-NO" sz="900" i="1" smtClean="0">
                                                <a:latin typeface="Cambria Math" panose="02040503050406030204" pitchFamily="18" charset="0"/>
                                              </a:rPr>
                                              <m:t>𝑏</m:t>
                                            </m:r>
                                          </m:e>
                                          <m:sup>
                                            <m:r>
                                              <a:rPr lang="nb-NO" sz="900" b="0" i="1" smtClean="0">
                                                <a:latin typeface="Cambria Math" panose="02040503050406030204" pitchFamily="18" charset="0"/>
                                              </a:rPr>
                                              <m:t>′</m:t>
                                            </m:r>
                                          </m:sup>
                                        </m:sSup>
                                        <m:r>
                                          <a:rPr lang="nb-NO" sz="900" b="0" i="1" smtClean="0">
                                            <a:latin typeface="Cambria Math" panose="02040503050406030204" pitchFamily="18" charset="0"/>
                                          </a:rPr>
                                          <m:t>=</m:t>
                                        </m:r>
                                        <m:r>
                                          <a:rPr lang="nb-NO" sz="900" b="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</m:d>
                                  </m:e>
                                </m:func>
                                <m:r>
                                  <a:rPr lang="nb-NO" sz="9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  <m:r>
                                  <m:rPr>
                                    <m:lit/>
                                  </m:rP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d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oMath>
                        </m:oMathPara>
                      </a14:m>
                      <a:endParaRPr lang="en-US" sz="900" dirty="0"/>
                    </a:p>
                  </p:txBody>
                </p:sp>
              </mc:Choice>
              <mc:Fallback xmlns="">
                <p:sp>
                  <p:nvSpPr>
                    <p:cNvPr id="32" name="Rounded Rectangle 31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5839711" y="5152359"/>
                      <a:ext cx="6661578" cy="1049325"/>
                    </a:xfrm>
                    <a:prstGeom prst="roundRect">
                      <a:avLst/>
                    </a:prstGeom>
                    <a:blipFill rotWithShape="0">
                      <a:blip r:embed="rId22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pic>
              <p:nvPicPr>
                <p:cNvPr id="83" name="Picture 82"/>
                <p:cNvPicPr>
                  <a:picLocks noChangeAspect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835252" y="1951717"/>
                  <a:ext cx="340056" cy="497170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4" name="Rectangle 83"/>
                    <p:cNvSpPr/>
                    <p:nvPr/>
                  </p:nvSpPr>
                  <p:spPr>
                    <a:xfrm>
                      <a:off x="8701703" y="1572395"/>
                      <a:ext cx="495489" cy="405861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900" dirty="0"/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900" b="0" i="1">
                              <a:latin typeface="Cambria Math" panose="02040503050406030204" pitchFamily="18" charset="0"/>
                            </a:rPr>
                            <m:t>𝑏</m:t>
                          </m:r>
                        </m:oMath>
                      </a14:m>
                      <a:endParaRPr lang="en-US" sz="900" dirty="0"/>
                    </a:p>
                  </p:txBody>
                </p:sp>
              </mc:Choice>
              <mc:Fallback xmlns="">
                <p:sp>
                  <p:nvSpPr>
                    <p:cNvPr id="84" name="Rectangle 8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701703" y="1572395"/>
                      <a:ext cx="495489" cy="405861"/>
                    </a:xfrm>
                    <a:prstGeom prst="rect">
                      <a:avLst/>
                    </a:prstGeom>
                    <a:blipFill>
                      <a:blip r:embed="rId3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75" name="Group 74"/>
              <p:cNvGrpSpPr/>
              <p:nvPr/>
            </p:nvGrpSpPr>
            <p:grpSpPr>
              <a:xfrm>
                <a:off x="7973380" y="1233659"/>
                <a:ext cx="1143497" cy="1129066"/>
                <a:chOff x="816261" y="1240972"/>
                <a:chExt cx="2714021" cy="2359703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6" name="Rectangle 75"/>
                    <p:cNvSpPr/>
                    <p:nvPr/>
                  </p:nvSpPr>
                  <p:spPr bwMode="auto">
                    <a:xfrm>
                      <a:off x="816261" y="1240972"/>
                      <a:ext cx="2714021" cy="549112"/>
                    </a:xfrm>
                    <a:prstGeom prst="rect">
                      <a:avLst/>
                    </a:prstGeom>
                    <a:solidFill>
                      <a:srgbClr val="D6D6F5"/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m:rPr>
                                <m:nor/>
                              </m:rPr>
                              <a:rPr lang="en-US" sz="1000" b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World</m:t>
                            </m:r>
                            <m:r>
                              <m:rPr>
                                <m:nor/>
                              </m:rPr>
                              <a:rPr lang="en-US" sz="1000" b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0</m:t>
                            </m:r>
                          </m:oMath>
                        </m:oMathPara>
                      </a14:m>
                      <a:endParaRPr lang="en-US" sz="1000" b="1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76" name="Rectangle 7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816261" y="1240972"/>
                      <a:ext cx="2714021" cy="549112"/>
                    </a:xfrm>
                    <a:prstGeom prst="rect">
                      <a:avLst/>
                    </a:prstGeom>
                    <a:blipFill>
                      <a:blip r:embed="rId34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7" name="Rectangle 76"/>
                    <p:cNvSpPr/>
                    <p:nvPr/>
                  </p:nvSpPr>
                  <p:spPr bwMode="auto">
                    <a:xfrm>
                      <a:off x="816261" y="1790084"/>
                      <a:ext cx="2714021" cy="18105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  <m:groupChr>
                              <m:groupChrPr>
                                <m:chr m:val="←"/>
                                <m:vertJc m:val="bot"/>
                                <m:ctrlPr>
                                  <a:rPr lang="nb-NO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groupChrPr>
                              <m:e>
                                <m:r>
                                  <a:rPr lang="nb-NO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$</m:t>
                                </m:r>
                              </m:e>
                            </m:groupChr>
                            <m:sSup>
                              <m:sSupPr>
                                <m:ctrlPr>
                                  <a:rPr lang="nb-NO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nb-NO" sz="9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9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0,1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nb-NO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</m:oMath>
                        </m:oMathPara>
                      </a14:m>
                      <a:endPara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endPara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r>
                        <a:rPr lang="nb-NO" sz="9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Input </a:t>
                      </a:r>
                      <a14:m>
                        <m:oMath xmlns:m="http://schemas.openxmlformats.org/officeDocument/2006/math"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oMath>
                      </a14:m>
                      <a:r>
                        <a:rPr lang="nb-NO" sz="9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:</a:t>
                      </a: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r>
                        <a:rPr lang="nb-NO" sz="9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    </a:t>
                      </a:r>
                      <a:r>
                        <a:rPr lang="nb-NO" sz="900" b="1" dirty="0" err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return</a:t>
                      </a:r>
                      <a:r>
                        <a:rPr lang="nb-NO" sz="9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⊕</m:t>
                          </m:r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oMath>
                      </a14:m>
                      <a:endPara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77" name="Rectangle 76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816261" y="1790084"/>
                      <a:ext cx="2714021" cy="1810591"/>
                    </a:xfrm>
                    <a:prstGeom prst="rect">
                      <a:avLst/>
                    </a:prstGeom>
                    <a:blipFill>
                      <a:blip r:embed="rId35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p:grpSp>
          <p:nvGrpSpPr>
            <p:cNvPr id="71" name="Group 70"/>
            <p:cNvGrpSpPr/>
            <p:nvPr/>
          </p:nvGrpSpPr>
          <p:grpSpPr>
            <a:xfrm>
              <a:off x="9898419" y="1234560"/>
              <a:ext cx="1145985" cy="1128164"/>
              <a:chOff x="906822" y="1238694"/>
              <a:chExt cx="2719926" cy="235781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2" name="Rectangle 71"/>
                  <p:cNvSpPr/>
                  <p:nvPr/>
                </p:nvSpPr>
                <p:spPr bwMode="auto">
                  <a:xfrm>
                    <a:off x="906822" y="1238694"/>
                    <a:ext cx="2719926" cy="547229"/>
                  </a:xfrm>
                  <a:prstGeom prst="rect">
                    <a:avLst/>
                  </a:prstGeom>
                  <a:solidFill>
                    <a:srgbClr val="FCB4AA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m:rPr>
                              <m:nor/>
                            </m:rPr>
                            <a:rPr lang="en-US" sz="1000" b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World</m:t>
                          </m:r>
                          <m:r>
                            <m:rPr>
                              <m:nor/>
                            </m:rPr>
                            <a:rPr lang="en-US" sz="1000" b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nb-NO" sz="1000" b="1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US" sz="1000" b="1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72" name="Rectangle 7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906822" y="1238694"/>
                    <a:ext cx="2719926" cy="547229"/>
                  </a:xfrm>
                  <a:prstGeom prst="rect">
                    <a:avLst/>
                  </a:prstGeom>
                  <a:blipFill>
                    <a:blip r:embed="rId36"/>
                    <a:stretch>
                      <a:fillRect/>
                    </a:stretch>
                  </a:blip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3" name="Rectangle 72"/>
                  <p:cNvSpPr/>
                  <p:nvPr/>
                </p:nvSpPr>
                <p:spPr bwMode="auto">
                  <a:xfrm>
                    <a:off x="906822" y="1785923"/>
                    <a:ext cx="2719926" cy="1810589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acc>
                            <m:accPr>
                              <m:chr m:val="̃"/>
                              <m:ctrlP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  <m:groupChr>
                            <m:groupChrPr>
                              <m:chr m:val="←"/>
                              <m:vertJc m:val="bot"/>
                              <m:ctrlP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m:rPr>
                                  <m:brk m:alnAt="2"/>
                                </m:rP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$</m:t>
                              </m:r>
                            </m:e>
                          </m:groupChr>
                          <m:r>
                            <m:rPr>
                              <m:sty m:val="p"/>
                            </m:rPr>
                            <a:rPr lang="nb-NO" sz="9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oMath>
                      </m:oMathPara>
                    </a14:m>
                    <a:endPara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endPara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r>
                      <a: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Input </a:t>
                    </a:r>
                    <a14:m>
                      <m:oMath xmlns:m="http://schemas.openxmlformats.org/officeDocument/2006/math">
                        <m:r>
                          <a:rPr lang="nb-NO" sz="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oMath>
                    </a14:m>
                    <a:r>
                      <a: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:</a:t>
                    </a: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r>
                      <a:rPr lang="nb-NO" sz="900" b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    return</a:t>
                    </a:r>
                    <a:r>
                      <a: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acc>
                          <m:accPr>
                            <m:chr m:val="̃"/>
                            <m:ctrlP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  <m:d>
                          <m:dPr>
                            <m:ctrlP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a14:m>
                    <a:endPara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73" name="Rectangle 7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906822" y="1785923"/>
                    <a:ext cx="2719926" cy="1810589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497590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3" grpId="0"/>
      <p:bldP spid="3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the PRF definition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Let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⊕</m:t>
                    </m:r>
                    <m:r>
                      <a:rPr lang="nb-NO" sz="18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800" dirty="0">
                    <a:solidFill>
                      <a:schemeClr val="accent2"/>
                    </a:solidFill>
                  </a:rPr>
                  <a:t> 	</a:t>
                </a:r>
                <a:r>
                  <a:rPr lang="en-US" sz="1800" dirty="0"/>
                  <a:t>(i.e., the OTP)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Claim: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800" dirty="0"/>
                  <a:t> is </a:t>
                </a:r>
                <a:r>
                  <a:rPr lang="en-US" sz="1800" i="1" dirty="0"/>
                  <a:t>not</a:t>
                </a:r>
                <a:r>
                  <a:rPr lang="en-US" sz="1800" dirty="0"/>
                  <a:t> a secure PRF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466111" y="4408097"/>
                <a:ext cx="1847280" cy="4956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1−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6111" y="4408097"/>
                <a:ext cx="1847280" cy="495649"/>
              </a:xfrm>
              <a:prstGeom prst="rect">
                <a:avLst/>
              </a:prstGeom>
              <a:blipFill rotWithShape="0">
                <a:blip r:embed="rId4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1371284" y="5272568"/>
                <a:ext cx="2787045" cy="5028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284" y="5272568"/>
                <a:ext cx="2787045" cy="50283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3927782" y="5235794"/>
                <a:ext cx="2264228" cy="5763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sup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7782" y="5235794"/>
                <a:ext cx="2264228" cy="576376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5742023" y="5370094"/>
                <a:ext cx="106138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1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b-NO" sz="1400" b="0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2023" y="5370094"/>
                <a:ext cx="1061380" cy="307777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1371284" y="4502034"/>
                <a:ext cx="1491700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=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284" y="4502034"/>
                <a:ext cx="1491700" cy="307777"/>
              </a:xfrm>
              <a:prstGeom prst="rect">
                <a:avLst/>
              </a:prstGeom>
              <a:blipFill rotWithShape="0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  <p:grpSp>
        <p:nvGrpSpPr>
          <p:cNvPr id="31" name="Group 30"/>
          <p:cNvGrpSpPr/>
          <p:nvPr/>
        </p:nvGrpSpPr>
        <p:grpSpPr>
          <a:xfrm>
            <a:off x="1041397" y="2340336"/>
            <a:ext cx="5156203" cy="1810464"/>
            <a:chOff x="1041397" y="2340336"/>
            <a:chExt cx="5156203" cy="181046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 bwMode="auto">
                <a:xfrm>
                  <a:off x="1041397" y="2340336"/>
                  <a:ext cx="5156203" cy="286518"/>
                </a:xfrm>
                <a:prstGeom prst="rect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oMath>
                    </m:oMathPara>
                  </a14:m>
                  <a:endParaRPr lang="nb-NO" sz="1600" b="1" dirty="0" smtClean="0"/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041397" y="2340336"/>
                  <a:ext cx="5156203" cy="286518"/>
                </a:xfrm>
                <a:prstGeom prst="rect">
                  <a:avLst/>
                </a:prstGeom>
                <a:blipFill rotWithShape="0">
                  <a:blip r:embed="rId3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/>
                <p:cNvSpPr/>
                <p:nvPr/>
              </p:nvSpPr>
              <p:spPr bwMode="auto">
                <a:xfrm>
                  <a:off x="1041400" y="2631327"/>
                  <a:ext cx="5156200" cy="1519473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ts val="20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latin typeface="Cambria Math" panose="02040503050406030204" pitchFamily="18" charset="0"/>
                    </a:rPr>
                    <a:t> Query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2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a14:m>
                  <a:r>
                    <a:rPr lang="nb-NO" sz="1200" dirty="0">
                      <a:latin typeface="Cambria Math" panose="02040503050406030204" pitchFamily="18" charset="0"/>
                    </a:rPr>
                    <a:t>                     </a:t>
                  </a:r>
                  <a:r>
                    <a:rPr lang="nb-NO" sz="1200" dirty="0">
                      <a:solidFill>
                        <a:schemeClr val="accent2"/>
                      </a:solidFill>
                      <a:latin typeface="Cambria Math" panose="02040503050406030204" pitchFamily="18" charset="0"/>
                    </a:rPr>
                    <a:t>// receive back </a:t>
                  </a:r>
                  <a14:m>
                    <m:oMath xmlns:m="http://schemas.openxmlformats.org/officeDocument/2006/math"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⊕0</m:t>
                      </m:r>
                    </m:oMath>
                  </a14:m>
                  <a:r>
                    <a:rPr lang="nb-NO" sz="1200" dirty="0">
                      <a:solidFill>
                        <a:schemeClr val="accent2"/>
                      </a:solidFill>
                      <a:latin typeface="Cambria Math" panose="02040503050406030204" pitchFamily="18" charset="0"/>
                    </a:rPr>
                    <a:t>  or   </a:t>
                  </a:r>
                  <a14:m>
                    <m:oMath xmlns:m="http://schemas.openxmlformats.org/officeDocument/2006/math"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sSup>
                        <m:sSupPr>
                          <m:ctrlP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2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a14:m>
                  <a:endParaRPr lang="nb-NO" sz="1200" dirty="0">
                    <a:latin typeface="Cambria Math" panose="02040503050406030204" pitchFamily="18" charset="0"/>
                  </a:endParaRP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ts val="20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latin typeface="Cambria Math" panose="02040503050406030204" pitchFamily="18" charset="0"/>
                    </a:rPr>
                    <a:t> Query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200" i="1">
                          <a:latin typeface="Cambria Math" panose="02040503050406030204" pitchFamily="18" charset="0"/>
                        </a:rPr>
                        <m:t>=1 </m:t>
                      </m:r>
                    </m:oMath>
                  </a14:m>
                  <a:r>
                    <a:rPr lang="nb-NO" sz="1200" dirty="0">
                      <a:latin typeface="Cambria Math" panose="02040503050406030204" pitchFamily="18" charset="0"/>
                    </a:rPr>
                    <a:t>                 </a:t>
                  </a:r>
                  <a:r>
                    <a:rPr lang="nb-NO" sz="1200" dirty="0">
                      <a:solidFill>
                        <a:schemeClr val="accent2"/>
                      </a:solidFill>
                      <a:latin typeface="Cambria Math" panose="02040503050406030204" pitchFamily="18" charset="0"/>
                    </a:rPr>
                    <a:t>// receive back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⊕1</m:t>
                      </m:r>
                    </m:oMath>
                  </a14:m>
                  <a:r>
                    <a:rPr lang="nb-NO" sz="1200" dirty="0">
                      <a:solidFill>
                        <a:schemeClr val="accent2"/>
                      </a:solidFill>
                      <a:latin typeface="Cambria Math" panose="02040503050406030204" pitchFamily="18" charset="0"/>
                    </a:rPr>
                    <a:t>  or   </a:t>
                  </a:r>
                  <a14:m>
                    <m:oMath xmlns:m="http://schemas.openxmlformats.org/officeDocument/2006/math"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sSup>
                        <m:sSupPr>
                          <m:ctrlP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2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a14:m>
                  <a:endParaRPr lang="nb-NO" sz="1200" dirty="0">
                    <a:latin typeface="Cambria Math" panose="02040503050406030204" pitchFamily="18" charset="0"/>
                  </a:endParaRP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ts val="20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latin typeface="Cambria Math" panose="02040503050406030204" pitchFamily="18" charset="0"/>
                    </a:rPr>
                    <a:t> Output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2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0,        </m:t>
                              </m:r>
                              <m:r>
                                <m:rPr>
                                  <m:sty m:val="p"/>
                                </m:rPr>
                                <a:rPr lang="nb-NO" sz="1200">
                                  <a:latin typeface="Cambria Math" panose="02040503050406030204" pitchFamily="18" charset="0"/>
                                </a:rPr>
                                <m:t>if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⊕1 </m:t>
                              </m:r>
                            </m:e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&amp;1,      </m:t>
                              </m:r>
                              <m:r>
                                <a:rPr lang="nb-NO" sz="120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m:rPr>
                                  <m:sty m:val="p"/>
                                </m:rPr>
                                <a:rPr lang="nb-NO" sz="1200">
                                  <a:latin typeface="Cambria Math" panose="02040503050406030204" pitchFamily="18" charset="0"/>
                                </a:rPr>
                                <m:t>otherwise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        </m:t>
                              </m:r>
                            </m:e>
                          </m:eqArr>
                        </m:e>
                      </m:d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3" name="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041400" y="2631327"/>
                  <a:ext cx="5156200" cy="1519473"/>
                </a:xfrm>
                <a:prstGeom prst="rect">
                  <a:avLst/>
                </a:prstGeom>
                <a:blipFill rotWithShape="0">
                  <a:blip r:embed="rId32"/>
                  <a:stretch>
                    <a:fillRect b="-81349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6628835" y="5370094"/>
                <a:ext cx="55515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1" i="1" smtClean="0">
                          <a:latin typeface="Cambria Math" panose="02040503050406030204" pitchFamily="18" charset="0"/>
                        </a:rPr>
                        <m:t>≈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8835" y="5370094"/>
                <a:ext cx="555152" cy="307777"/>
              </a:xfrm>
              <a:prstGeom prst="rect">
                <a:avLst/>
              </a:prstGeom>
              <a:blipFill rotWithShape="0"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3" name="Group 62"/>
          <p:cNvGrpSpPr/>
          <p:nvPr/>
        </p:nvGrpSpPr>
        <p:grpSpPr>
          <a:xfrm>
            <a:off x="7730149" y="1233659"/>
            <a:ext cx="3788751" cy="2880458"/>
            <a:chOff x="7730149" y="1233659"/>
            <a:chExt cx="3788751" cy="2880458"/>
          </a:xfrm>
        </p:grpSpPr>
        <p:grpSp>
          <p:nvGrpSpPr>
            <p:cNvPr id="64" name="Group 63"/>
            <p:cNvGrpSpPr/>
            <p:nvPr/>
          </p:nvGrpSpPr>
          <p:grpSpPr>
            <a:xfrm>
              <a:off x="7730149" y="1233659"/>
              <a:ext cx="3788751" cy="2880458"/>
              <a:chOff x="7730149" y="1233659"/>
              <a:chExt cx="3788751" cy="2880458"/>
            </a:xfrm>
          </p:grpSpPr>
          <p:grpSp>
            <p:nvGrpSpPr>
              <p:cNvPr id="68" name="Group 67"/>
              <p:cNvGrpSpPr>
                <a:grpSpLocks noChangeAspect="1"/>
              </p:cNvGrpSpPr>
              <p:nvPr/>
            </p:nvGrpSpPr>
            <p:grpSpPr>
              <a:xfrm>
                <a:off x="7730149" y="1481224"/>
                <a:ext cx="3788751" cy="2632893"/>
                <a:chOff x="5839711" y="1572395"/>
                <a:chExt cx="6661578" cy="4629289"/>
              </a:xfrm>
            </p:grpSpPr>
            <p:cxnSp>
              <p:nvCxnSpPr>
                <p:cNvPr id="72" name="Straight Arrow Connector 71"/>
                <p:cNvCxnSpPr/>
                <p:nvPr/>
              </p:nvCxnSpPr>
              <p:spPr bwMode="auto">
                <a:xfrm>
                  <a:off x="8091154" y="3363616"/>
                  <a:ext cx="659914" cy="525295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bg1">
                      <a:lumMod val="50000"/>
                    </a:schemeClr>
                  </a:solidFill>
                  <a:prstDash val="dash"/>
                  <a:round/>
                  <a:headEnd type="triangle" w="sm" len="sm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73" name="Straight Arrow Connector 72"/>
                <p:cNvCxnSpPr/>
                <p:nvPr/>
              </p:nvCxnSpPr>
              <p:spPr bwMode="auto">
                <a:xfrm flipH="1">
                  <a:off x="9372575" y="3378197"/>
                  <a:ext cx="616612" cy="592656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bg1">
                      <a:lumMod val="50000"/>
                    </a:schemeClr>
                  </a:solidFill>
                  <a:prstDash val="dash"/>
                  <a:round/>
                  <a:headEnd type="triangle" w="sm" len="sm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pic>
              <p:nvPicPr>
                <p:cNvPr id="74" name="Picture 73"/>
                <p:cNvPicPr>
                  <a:picLocks noChangeAspect="1"/>
                </p:cNvPicPr>
                <p:nvPr/>
              </p:nvPicPr>
              <p:blipFill rotWithShape="1">
                <a:blip r:embed="rId4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5046" t="10399" r="23520" b="9309"/>
                <a:stretch/>
              </p:blipFill>
              <p:spPr>
                <a:xfrm>
                  <a:off x="8669018" y="3850492"/>
                  <a:ext cx="850429" cy="1057291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5" name="Oval Callout 74"/>
                    <p:cNvSpPr/>
                    <p:nvPr/>
                  </p:nvSpPr>
                  <p:spPr bwMode="auto">
                    <a:xfrm>
                      <a:off x="6791963" y="4021377"/>
                      <a:ext cx="1535184" cy="760893"/>
                    </a:xfrm>
                    <a:prstGeom prst="wedgeEllipseCallout">
                      <a:avLst>
                        <a:gd name="adj1" fmla="val 66591"/>
                        <a:gd name="adj2" fmla="val -30176"/>
                      </a:avLst>
                    </a:prstGeom>
                    <a:solidFill>
                      <a:srgbClr val="FEE9E6"/>
                    </a:solidFill>
                    <a:ln w="19050">
                      <a:solidFill>
                        <a:srgbClr val="FF0000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rtlCol="0" anchor="ctr"/>
                    <a:lstStyle/>
                    <a:p>
                      <a:pPr algn="ctr"/>
                      <a:r>
                        <a:rPr lang="en-US" sz="800" b="1" dirty="0"/>
                        <a:t>I’m in World </a:t>
                      </a:r>
                      <a14:m>
                        <m:oMath xmlns:m="http://schemas.openxmlformats.org/officeDocument/2006/math">
                          <m:r>
                            <a:rPr lang="nb-NO" sz="8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nb-NO" sz="800" b="1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oMath>
                      </a14:m>
                      <a:endParaRPr lang="en-US" sz="800" b="1" dirty="0"/>
                    </a:p>
                  </p:txBody>
                </p:sp>
              </mc:Choice>
              <mc:Fallback xmlns="">
                <p:sp>
                  <p:nvSpPr>
                    <p:cNvPr id="31" name="Oval Callout 30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6791963" y="4021377"/>
                      <a:ext cx="1535184" cy="760893"/>
                    </a:xfrm>
                    <a:prstGeom prst="wedgeEllipseCallout">
                      <a:avLst>
                        <a:gd name="adj1" fmla="val 66591"/>
                        <a:gd name="adj2" fmla="val -30176"/>
                      </a:avLst>
                    </a:prstGeom>
                    <a:blipFill rotWithShape="0">
                      <a:blip r:embed="rId11"/>
                      <a:stretch>
                        <a:fillRect/>
                      </a:stretch>
                    </a:blipFill>
                    <a:ln w="19050">
                      <a:solidFill>
                        <a:srgbClr val="FF0000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6" name="Rounded Rectangle 75"/>
                    <p:cNvSpPr/>
                    <p:nvPr/>
                  </p:nvSpPr>
                  <p:spPr bwMode="auto">
                    <a:xfrm>
                      <a:off x="5839711" y="5152359"/>
                      <a:ext cx="6661578" cy="1049325"/>
                    </a:xfrm>
                    <a:prstGeom prst="roundRect">
                      <a:avLst/>
                    </a:prstGeom>
                    <a:solidFill>
                      <a:srgbClr val="ECECFA"/>
                    </a:solidFill>
                    <a:ln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900" b="1" dirty="0" smtClean="0"/>
                        <a:t>Definition: </a:t>
                      </a:r>
                      <a:r>
                        <a:rPr lang="nb-NO" sz="900" dirty="0"/>
                        <a:t>The </a:t>
                      </a:r>
                      <a:r>
                        <a:rPr lang="nb-NO" sz="900" b="1" dirty="0"/>
                        <a:t>PRF-advantage </a:t>
                      </a:r>
                      <a:r>
                        <a:rPr lang="nb-NO" sz="900" dirty="0"/>
                        <a:t>of an adversary </a:t>
                      </a:r>
                      <a14:m>
                        <m:oMath xmlns:m="http://schemas.openxmlformats.org/officeDocument/2006/math"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oMath>
                      </a14:m>
                      <a:r>
                        <a:rPr lang="en-US" sz="900" dirty="0"/>
                        <a:t> is</a:t>
                      </a:r>
                    </a:p>
                    <a:p>
                      <a:pPr marL="0" marR="0" indent="0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900" dirty="0"/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sSubSup>
                              <m:sSubSupPr>
                                <m:ctrlP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b-NO" sz="900" b="1" i="0" smtClean="0">
                                    <a:latin typeface="Cambria Math" panose="02040503050406030204" pitchFamily="18" charset="0"/>
                                  </a:rPr>
                                  <m:t>𝐀𝐝𝐯</m:t>
                                </m:r>
                              </m:e>
                              <m:sub>
                                <m: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sub>
                              <m:sup>
                                <m:r>
                                  <m:rPr>
                                    <m:sty m:val="p"/>
                                  </m:rPr>
                                  <a:rPr lang="nb-NO" sz="900" b="0" i="0" smtClean="0">
                                    <a:latin typeface="Cambria Math" panose="02040503050406030204" pitchFamily="18" charset="0"/>
                                  </a:rPr>
                                  <m:t>prf</m:t>
                                </m:r>
                              </m:sup>
                            </m:sSubSup>
                            <m:d>
                              <m:dPr>
                                <m:ctrlP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  <m:limUpp>
                              <m:limUppPr>
                                <m:ctrlP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UppPr>
                              <m:e>
                                <m: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</m:e>
                              <m:lim>
                                <m:r>
                                  <m:rPr>
                                    <m:sty m:val="p"/>
                                  </m:rPr>
                                  <a:rPr lang="nb-NO" sz="900" b="0" i="0" smtClean="0">
                                    <a:latin typeface="Cambria Math" panose="02040503050406030204" pitchFamily="18" charset="0"/>
                                  </a:rPr>
                                  <m:t>def</m:t>
                                </m:r>
                              </m:lim>
                            </m:limUpp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2⋅</m:t>
                            </m:r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unc>
                                  <m:funcPr>
                                    <m:ctrlPr>
                                      <a:rPr lang="nb-NO" sz="900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nb-NO" sz="900">
                                        <a:latin typeface="Cambria Math" panose="02040503050406030204" pitchFamily="18" charset="0"/>
                                      </a:rPr>
                                      <m:t>Pr</m:t>
                                    </m:r>
                                  </m:fName>
                                  <m:e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nb-NO" sz="9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nb-NO" sz="9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nb-NO" sz="900" i="1" smtClean="0">
                                                <a:latin typeface="Cambria Math" panose="02040503050406030204" pitchFamily="18" charset="0"/>
                                              </a:rPr>
                                              <m:t>𝑏</m:t>
                                            </m:r>
                                          </m:e>
                                          <m:sup>
                                            <m:r>
                                              <a:rPr lang="nb-NO" sz="900" b="0" i="1" smtClean="0">
                                                <a:latin typeface="Cambria Math" panose="02040503050406030204" pitchFamily="18" charset="0"/>
                                              </a:rPr>
                                              <m:t>′</m:t>
                                            </m:r>
                                          </m:sup>
                                        </m:sSup>
                                        <m:r>
                                          <a:rPr lang="nb-NO" sz="900" b="0" i="1" smtClean="0">
                                            <a:latin typeface="Cambria Math" panose="02040503050406030204" pitchFamily="18" charset="0"/>
                                          </a:rPr>
                                          <m:t>=</m:t>
                                        </m:r>
                                        <m:r>
                                          <a:rPr lang="nb-NO" sz="900" b="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</m:d>
                                  </m:e>
                                </m:func>
                                <m:r>
                                  <a:rPr lang="nb-NO" sz="9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  <m:r>
                                  <m:rPr>
                                    <m:lit/>
                                  </m:rP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nb-NO" sz="9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d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oMath>
                        </m:oMathPara>
                      </a14:m>
                      <a:endParaRPr lang="en-US" sz="900" dirty="0"/>
                    </a:p>
                  </p:txBody>
                </p:sp>
              </mc:Choice>
              <mc:Fallback xmlns="">
                <p:sp>
                  <p:nvSpPr>
                    <p:cNvPr id="32" name="Rounded Rectangle 31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5839711" y="5152359"/>
                      <a:ext cx="6661578" cy="1049325"/>
                    </a:xfrm>
                    <a:prstGeom prst="roundRect">
                      <a:avLst/>
                    </a:prstGeom>
                    <a:blipFill rotWithShape="0">
                      <a:blip r:embed="rId22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pic>
              <p:nvPicPr>
                <p:cNvPr id="77" name="Picture 76"/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835252" y="1951717"/>
                  <a:ext cx="340056" cy="497170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8" name="Rectangle 77"/>
                    <p:cNvSpPr/>
                    <p:nvPr/>
                  </p:nvSpPr>
                  <p:spPr>
                    <a:xfrm>
                      <a:off x="8701703" y="1572395"/>
                      <a:ext cx="495489" cy="405861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900" dirty="0"/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900" b="0" i="1">
                              <a:latin typeface="Cambria Math" panose="02040503050406030204" pitchFamily="18" charset="0"/>
                            </a:rPr>
                            <m:t>𝑏</m:t>
                          </m:r>
                        </m:oMath>
                      </a14:m>
                      <a:endParaRPr lang="en-US" sz="900" dirty="0"/>
                    </a:p>
                  </p:txBody>
                </p:sp>
              </mc:Choice>
              <mc:Fallback xmlns="">
                <p:sp>
                  <p:nvSpPr>
                    <p:cNvPr id="78" name="Rectangle 77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701703" y="1572395"/>
                      <a:ext cx="495489" cy="405861"/>
                    </a:xfrm>
                    <a:prstGeom prst="rect">
                      <a:avLst/>
                    </a:prstGeom>
                    <a:blipFill>
                      <a:blip r:embed="rId4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69" name="Group 68"/>
              <p:cNvGrpSpPr/>
              <p:nvPr/>
            </p:nvGrpSpPr>
            <p:grpSpPr>
              <a:xfrm>
                <a:off x="7973380" y="1233659"/>
                <a:ext cx="1143497" cy="1129066"/>
                <a:chOff x="816261" y="1240972"/>
                <a:chExt cx="2714021" cy="2359703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0" name="Rectangle 69"/>
                    <p:cNvSpPr/>
                    <p:nvPr/>
                  </p:nvSpPr>
                  <p:spPr bwMode="auto">
                    <a:xfrm>
                      <a:off x="816261" y="1240972"/>
                      <a:ext cx="2714021" cy="549112"/>
                    </a:xfrm>
                    <a:prstGeom prst="rect">
                      <a:avLst/>
                    </a:prstGeom>
                    <a:solidFill>
                      <a:srgbClr val="D6D6F5"/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m:rPr>
                                <m:nor/>
                              </m:rPr>
                              <a:rPr lang="en-US" sz="1000" b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World</m:t>
                            </m:r>
                            <m:r>
                              <m:rPr>
                                <m:nor/>
                              </m:rPr>
                              <a:rPr lang="en-US" sz="1000" b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0</m:t>
                            </m:r>
                          </m:oMath>
                        </m:oMathPara>
                      </a14:m>
                      <a:endParaRPr lang="en-US" sz="1000" b="1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70" name="Rectangle 6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816261" y="1240972"/>
                      <a:ext cx="2714021" cy="549112"/>
                    </a:xfrm>
                    <a:prstGeom prst="rect">
                      <a:avLst/>
                    </a:prstGeom>
                    <a:blipFill>
                      <a:blip r:embed="rId44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1" name="Rectangle 70"/>
                    <p:cNvSpPr/>
                    <p:nvPr/>
                  </p:nvSpPr>
                  <p:spPr bwMode="auto">
                    <a:xfrm>
                      <a:off x="816261" y="1790084"/>
                      <a:ext cx="2714021" cy="18105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  <m:groupChr>
                              <m:groupChrPr>
                                <m:chr m:val="←"/>
                                <m:vertJc m:val="bot"/>
                                <m:ctrlPr>
                                  <a:rPr lang="nb-NO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groupChrPr>
                              <m:e>
                                <m:r>
                                  <a:rPr lang="nb-NO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$</m:t>
                                </m:r>
                              </m:e>
                            </m:groupChr>
                            <m:sSup>
                              <m:sSupPr>
                                <m:ctrlPr>
                                  <a:rPr lang="nb-NO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nb-NO" sz="9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9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0,1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nb-NO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</m:oMath>
                        </m:oMathPara>
                      </a14:m>
                      <a:endPara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endPara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r>
                        <a:rPr lang="nb-NO" sz="9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Input </a:t>
                      </a:r>
                      <a14:m>
                        <m:oMath xmlns:m="http://schemas.openxmlformats.org/officeDocument/2006/math"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oMath>
                      </a14:m>
                      <a:r>
                        <a:rPr lang="nb-NO" sz="9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:</a:t>
                      </a: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r>
                        <a:rPr lang="nb-NO" sz="9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    </a:t>
                      </a:r>
                      <a:r>
                        <a:rPr lang="nb-NO" sz="900" b="1" dirty="0" err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return</a:t>
                      </a:r>
                      <a:r>
                        <a:rPr lang="nb-NO" sz="9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⊕</m:t>
                          </m:r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oMath>
                      </a14:m>
                      <a:endPara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71" name="Rectangle 70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816261" y="1790084"/>
                      <a:ext cx="2714021" cy="1810591"/>
                    </a:xfrm>
                    <a:prstGeom prst="rect">
                      <a:avLst/>
                    </a:prstGeom>
                    <a:blipFill>
                      <a:blip r:embed="rId45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p:grpSp>
          <p:nvGrpSpPr>
            <p:cNvPr id="65" name="Group 64"/>
            <p:cNvGrpSpPr/>
            <p:nvPr/>
          </p:nvGrpSpPr>
          <p:grpSpPr>
            <a:xfrm>
              <a:off x="9898419" y="1234560"/>
              <a:ext cx="1145985" cy="1128164"/>
              <a:chOff x="906822" y="1238694"/>
              <a:chExt cx="2719926" cy="235781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6" name="Rectangle 65"/>
                  <p:cNvSpPr/>
                  <p:nvPr/>
                </p:nvSpPr>
                <p:spPr bwMode="auto">
                  <a:xfrm>
                    <a:off x="906822" y="1238694"/>
                    <a:ext cx="2719926" cy="547229"/>
                  </a:xfrm>
                  <a:prstGeom prst="rect">
                    <a:avLst/>
                  </a:prstGeom>
                  <a:solidFill>
                    <a:srgbClr val="FCB4AA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m:rPr>
                              <m:nor/>
                            </m:rPr>
                            <a:rPr lang="en-US" sz="1000" b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World</m:t>
                          </m:r>
                          <m:r>
                            <m:rPr>
                              <m:nor/>
                            </m:rPr>
                            <a:rPr lang="en-US" sz="1000" b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nb-NO" sz="1000" b="1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US" sz="1000" b="1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66" name="Rectangle 6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906822" y="1238694"/>
                    <a:ext cx="2719926" cy="547229"/>
                  </a:xfrm>
                  <a:prstGeom prst="rect">
                    <a:avLst/>
                  </a:prstGeom>
                  <a:blipFill>
                    <a:blip r:embed="rId46"/>
                    <a:stretch>
                      <a:fillRect/>
                    </a:stretch>
                  </a:blip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7" name="Rectangle 66"/>
                  <p:cNvSpPr/>
                  <p:nvPr/>
                </p:nvSpPr>
                <p:spPr bwMode="auto">
                  <a:xfrm>
                    <a:off x="906822" y="1785923"/>
                    <a:ext cx="2719926" cy="1810589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acc>
                            <m:accPr>
                              <m:chr m:val="̃"/>
                              <m:ctrlP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  <m:groupChr>
                            <m:groupChrPr>
                              <m:chr m:val="←"/>
                              <m:vertJc m:val="bot"/>
                              <m:ctrlP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m:rPr>
                                  <m:brk m:alnAt="2"/>
                                </m:rP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$</m:t>
                              </m:r>
                            </m:e>
                          </m:groupChr>
                          <m:r>
                            <m:rPr>
                              <m:sty m:val="p"/>
                            </m:rPr>
                            <a:rPr lang="nb-NO" sz="9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oMath>
                      </m:oMathPara>
                    </a14:m>
                    <a:endPara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endPara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r>
                      <a: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Input </a:t>
                    </a:r>
                    <a14:m>
                      <m:oMath xmlns:m="http://schemas.openxmlformats.org/officeDocument/2006/math">
                        <m:r>
                          <a:rPr lang="nb-NO" sz="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oMath>
                    </a14:m>
                    <a:r>
                      <a: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:</a:t>
                    </a: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r>
                      <a:rPr lang="nb-NO" sz="900" b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    return</a:t>
                    </a:r>
                    <a:r>
                      <a: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acc>
                          <m:accPr>
                            <m:chr m:val="̃"/>
                            <m:ctrlP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  <m:d>
                          <m:dPr>
                            <m:ctrlP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a14:m>
                    <a:endPara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67" name="Rectangle 6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906822" y="1785923"/>
                    <a:ext cx="2719926" cy="1810589"/>
                  </a:xfrm>
                  <a:prstGeom prst="rect">
                    <a:avLst/>
                  </a:prstGeom>
                  <a:blipFill>
                    <a:blip r:embed="rId47"/>
                    <a:stretch>
                      <a:fillRect/>
                    </a:stretch>
                  </a:blip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119976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5" grpId="0"/>
      <p:bldP spid="3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PRF applications: one-time tokens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368" y="3734119"/>
            <a:ext cx="1847850" cy="18478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746" y="1305354"/>
            <a:ext cx="1517222" cy="25287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3959" y="1969732"/>
            <a:ext cx="1081429" cy="14932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160535" y="4273168"/>
                <a:ext cx="24622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41966←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0535" y="4273168"/>
                <a:ext cx="2462299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/>
          <p:cNvGrpSpPr/>
          <p:nvPr/>
        </p:nvGrpSpPr>
        <p:grpSpPr>
          <a:xfrm>
            <a:off x="3724446" y="1433724"/>
            <a:ext cx="1609944" cy="1200329"/>
            <a:chOff x="4168556" y="2246731"/>
            <a:chExt cx="1609944" cy="12003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4168556" y="2246731"/>
                  <a:ext cx="1609944" cy="1200329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dirty="0" smtClean="0"/>
                    <a:t> </a:t>
                  </a:r>
                  <a14:m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 ,⋅  </m:t>
                          </m:r>
                        </m:e>
                      </m:d>
                    </m:oMath>
                  </a14:m>
                  <a:endParaRPr lang="en-US" dirty="0" smtClean="0"/>
                </a:p>
                <a:p>
                  <a:endParaRPr lang="en-US" dirty="0" smtClean="0"/>
                </a:p>
                <a:p>
                  <a:r>
                    <a:rPr lang="nb-NO" b="0" dirty="0" smtClean="0"/>
                    <a:t> </a:t>
                  </a:r>
                  <a14:m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𝑇𝑖𝑚𝑒</m:t>
                      </m:r>
                    </m:oMath>
                  </a14:m>
                  <a:endParaRPr lang="en-US" dirty="0" smtClean="0"/>
                </a:p>
                <a:p>
                  <a:endParaRPr lang="en-US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68556" y="2246731"/>
                  <a:ext cx="1609944" cy="120032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Connector 12"/>
            <p:cNvCxnSpPr/>
            <p:nvPr/>
          </p:nvCxnSpPr>
          <p:spPr bwMode="auto">
            <a:xfrm>
              <a:off x="4219356" y="2708396"/>
              <a:ext cx="13208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6" name="Group 15"/>
          <p:cNvGrpSpPr/>
          <p:nvPr/>
        </p:nvGrpSpPr>
        <p:grpSpPr>
          <a:xfrm>
            <a:off x="8034112" y="1433723"/>
            <a:ext cx="1609944" cy="1200329"/>
            <a:chOff x="4168556" y="2246731"/>
            <a:chExt cx="1609944" cy="12003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4168556" y="2246731"/>
                  <a:ext cx="1609944" cy="1200329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dirty="0" smtClean="0"/>
                    <a:t> </a:t>
                  </a:r>
                  <a14:m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,, ⋅  </m:t>
                          </m:r>
                        </m:e>
                      </m:d>
                    </m:oMath>
                  </a14:m>
                  <a:endParaRPr lang="en-US" dirty="0" smtClean="0"/>
                </a:p>
                <a:p>
                  <a:endParaRPr lang="en-US" dirty="0" smtClean="0"/>
                </a:p>
                <a:p>
                  <a:r>
                    <a:rPr lang="nb-NO" b="0" dirty="0" smtClean="0"/>
                    <a:t> </a:t>
                  </a:r>
                  <a14:m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𝑇𝑖𝑚𝑒</m:t>
                      </m:r>
                    </m:oMath>
                  </a14:m>
                  <a:endParaRPr lang="en-US" dirty="0" smtClean="0"/>
                </a:p>
                <a:p>
                  <a:endParaRPr lang="en-US" dirty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68556" y="2246731"/>
                  <a:ext cx="1609944" cy="120032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" name="Straight Connector 17"/>
            <p:cNvCxnSpPr/>
            <p:nvPr/>
          </p:nvCxnSpPr>
          <p:spPr bwMode="auto">
            <a:xfrm>
              <a:off x="4219356" y="2708396"/>
              <a:ext cx="13208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19" name="Straight Arrow Connector 18"/>
          <p:cNvCxnSpPr/>
          <p:nvPr/>
        </p:nvCxnSpPr>
        <p:spPr bwMode="auto">
          <a:xfrm>
            <a:off x="5460813" y="4708035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160900" y="4288712"/>
                <a:ext cx="17145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OTP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641966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0900" y="4288712"/>
                <a:ext cx="1714500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849155" y="3907106"/>
                <a:ext cx="2462299" cy="366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i="0" smtClean="0">
                          <a:latin typeface="Cambria Math" panose="02040503050406030204" pitchFamily="18" charset="0"/>
                        </a:rPr>
                        <m:t>O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TP</m:t>
                      </m:r>
                      <m:limUpp>
                        <m:limUp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9155" y="3907106"/>
                <a:ext cx="2462299" cy="36606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9496854" y="4870233"/>
                <a:ext cx="1991699" cy="366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i="0" smtClean="0">
                          <a:latin typeface="Cambria Math" panose="02040503050406030204" pitchFamily="18" charset="0"/>
                        </a:rPr>
                        <m:t>O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TP</m:t>
                      </m:r>
                      <m:limUpp>
                        <m:limUp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6854" y="4870233"/>
                <a:ext cx="1991699" cy="36606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9830229" y="5312681"/>
                <a:ext cx="1658325" cy="366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i="0" smtClean="0">
                          <a:latin typeface="Cambria Math" panose="02040503050406030204" pitchFamily="18" charset="0"/>
                        </a:rPr>
                        <m:t>O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TP</m:t>
                      </m:r>
                      <m:limUpp>
                        <m:limUp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0229" y="5312681"/>
                <a:ext cx="1658325" cy="36606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9220629" y="4349556"/>
                <a:ext cx="2462299" cy="4442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i="0" smtClean="0">
                          <a:latin typeface="Cambria Math" panose="02040503050406030204" pitchFamily="18" charset="0"/>
                        </a:rPr>
                        <m:t>O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TP</m:t>
                      </m:r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0629" y="4349556"/>
                <a:ext cx="2462299" cy="44428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 rot="19744301">
                <a:off x="10295852" y="5798711"/>
                <a:ext cx="68797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744301">
                <a:off x="10295852" y="5798711"/>
                <a:ext cx="687976" cy="307777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Connector 34"/>
          <p:cNvCxnSpPr>
            <a:stCxn id="11" idx="2"/>
          </p:cNvCxnSpPr>
          <p:nvPr/>
        </p:nvCxnSpPr>
        <p:spPr bwMode="auto">
          <a:xfrm flipH="1">
            <a:off x="3411218" y="2634053"/>
            <a:ext cx="1118200" cy="161583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Connector 39"/>
          <p:cNvCxnSpPr/>
          <p:nvPr/>
        </p:nvCxnSpPr>
        <p:spPr bwMode="auto">
          <a:xfrm>
            <a:off x="9644056" y="2356505"/>
            <a:ext cx="309569" cy="1613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8473844" y="3464656"/>
                <a:ext cx="2462299" cy="366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i="0" smtClean="0">
                          <a:latin typeface="Cambria Math" panose="02040503050406030204" pitchFamily="18" charset="0"/>
                        </a:rPr>
                        <m:t>O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TP</m:t>
                      </m:r>
                      <m:limUpp>
                        <m:limUp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3844" y="3464656"/>
                <a:ext cx="2462299" cy="366062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 rot="19744301">
                <a:off x="8429825" y="3119057"/>
                <a:ext cx="68797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744301">
                <a:off x="8429825" y="3119057"/>
                <a:ext cx="687976" cy="307777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160535" y="1000201"/>
            <a:ext cx="800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C00000"/>
                </a:solidFill>
              </a:rPr>
              <a:t>PRF</a:t>
            </a:r>
          </a:p>
        </p:txBody>
      </p:sp>
      <p:cxnSp>
        <p:nvCxnSpPr>
          <p:cNvPr id="10" name="Straight Arrow Connector 9"/>
          <p:cNvCxnSpPr/>
          <p:nvPr/>
        </p:nvCxnSpPr>
        <p:spPr bwMode="auto">
          <a:xfrm>
            <a:off x="3489338" y="1259081"/>
            <a:ext cx="381158" cy="269470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14930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0" grpId="0"/>
      <p:bldP spid="25" grpId="0"/>
      <p:bldP spid="26" grpId="0"/>
      <p:bldP spid="27" grpId="0"/>
      <p:bldP spid="28" grpId="0"/>
      <p:bldP spid="29" grpId="0"/>
      <p:bldP spid="59" grpId="0"/>
      <p:bldP spid="60" grpId="0"/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 bwMode="auto">
          <a:xfrm>
            <a:off x="890092" y="3967560"/>
            <a:ext cx="9225458" cy="1795066"/>
          </a:xfrm>
          <a:prstGeom prst="roundRect">
            <a:avLst/>
          </a:prstGeom>
          <a:solidFill>
            <a:srgbClr val="ECECFA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/>
              <a:t>Definition: </a:t>
            </a:r>
            <a:r>
              <a:rPr lang="en-US" dirty="0"/>
              <a:t>A </a:t>
            </a:r>
            <a:r>
              <a:rPr lang="en-US" b="1" dirty="0"/>
              <a:t>block cipher</a:t>
            </a:r>
            <a:r>
              <a:rPr lang="en-US" dirty="0"/>
              <a:t>, or </a:t>
            </a:r>
            <a:r>
              <a:rPr lang="en-US" b="1" dirty="0"/>
              <a:t>pseudorandom </a:t>
            </a:r>
            <a:r>
              <a:rPr lang="en-US" b="1" i="1" dirty="0"/>
              <a:t>permutation</a:t>
            </a:r>
            <a:r>
              <a:rPr lang="en-US" b="1" dirty="0"/>
              <a:t> (PRP)</a:t>
            </a:r>
            <a:r>
              <a:rPr lang="en-US" dirty="0"/>
              <a:t>,</a:t>
            </a:r>
            <a:r>
              <a:rPr lang="en-US" b="1" dirty="0"/>
              <a:t> </a:t>
            </a:r>
            <a:r>
              <a:rPr lang="en-US" dirty="0"/>
              <a:t>is a PRF where: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/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4906489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050" i="1" dirty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1050" i="1" dirty="0">
                    <a:latin typeface="Cambria Math" panose="02040503050406030204" pitchFamily="18" charset="0"/>
                  </a:rPr>
                  <a:t/>
                </a:r>
                <a:br>
                  <a:rPr lang="nb-NO" sz="1050" i="1" dirty="0">
                    <a:latin typeface="Cambria Math" panose="02040503050406030204" pitchFamily="18" charset="0"/>
                  </a:rPr>
                </a:br>
                <a:endParaRPr lang="nb-NO" sz="1050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/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 marL="0" indent="0"/>
                <a:endParaRPr lang="en-US" sz="18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nb-NO" sz="1800" dirty="0"/>
                  <a:t>Special case:</a:t>
                </a:r>
              </a:p>
              <a:p>
                <a:pPr marL="990600" lvl="1" indent="-2762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𝑖𝑛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𝑜𝑢𝑡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nb-NO" b="0" dirty="0"/>
              </a:p>
              <a:p>
                <a:pPr marL="990600" lvl="1" indent="-276225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 is </a:t>
                </a:r>
                <a:r>
                  <a:rPr lang="en-US" i="1" dirty="0"/>
                  <a:t>invertible</a:t>
                </a:r>
                <a:r>
                  <a:rPr lang="en-US" dirty="0"/>
                  <a:t> for every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4906489"/>
              </a:xfrm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ciphers, a.k.a. pseudorandom </a:t>
            </a:r>
            <a:r>
              <a:rPr lang="en-US" i="1" dirty="0"/>
              <a:t>permutations</a:t>
            </a:r>
            <a:r>
              <a:rPr lang="en-US" dirty="0"/>
              <a:t> (PRP)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 bwMode="auto">
              <a:xfrm>
                <a:off x="890092" y="1872059"/>
                <a:ext cx="9225458" cy="1132637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/>
                  <a:t>Definition: </a:t>
                </a:r>
                <a:r>
                  <a:rPr lang="en-US" dirty="0"/>
                  <a:t>A </a:t>
                </a:r>
                <a:r>
                  <a:rPr lang="en-US" b="1" dirty="0"/>
                  <a:t>pseudorandom function (PRF) </a:t>
                </a:r>
                <a:r>
                  <a:rPr lang="en-US" dirty="0"/>
                  <a:t>is a function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0092" y="1872059"/>
                <a:ext cx="9225458" cy="1132637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818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Permutations vs. functions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865718" y="1820551"/>
            <a:ext cx="8460565" cy="3216898"/>
            <a:chOff x="1625603" y="2983731"/>
            <a:chExt cx="8460565" cy="321689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Oval 46"/>
                <p:cNvSpPr/>
                <p:nvPr/>
              </p:nvSpPr>
              <p:spPr bwMode="auto">
                <a:xfrm>
                  <a:off x="1625603" y="3344170"/>
                  <a:ext cx="1125373" cy="2027624"/>
                </a:xfrm>
                <a:prstGeom prst="ellipse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28575">
                  <a:solidFill>
                    <a:schemeClr val="accent5">
                      <a:lumMod val="50000"/>
                    </a:schemeClr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nb-NO" b="0" dirty="0"/>
                </a:p>
              </p:txBody>
            </p:sp>
          </mc:Choice>
          <mc:Fallback xmlns="">
            <p:sp>
              <p:nvSpPr>
                <p:cNvPr id="47" name="Oval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25603" y="3344170"/>
                  <a:ext cx="1125373" cy="2027624"/>
                </a:xfrm>
                <a:prstGeom prst="ellipse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28575">
                  <a:solidFill>
                    <a:schemeClr val="accent5">
                      <a:lumMod val="50000"/>
                    </a:schemeClr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Oval 8"/>
                <p:cNvSpPr/>
                <p:nvPr/>
              </p:nvSpPr>
              <p:spPr bwMode="auto">
                <a:xfrm>
                  <a:off x="3872742" y="3355876"/>
                  <a:ext cx="1147156" cy="2027624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28575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nb-NO" b="0" dirty="0"/>
                </a:p>
              </p:txBody>
            </p:sp>
          </mc:Choice>
          <mc:Fallback xmlns="">
            <p:sp>
              <p:nvSpPr>
                <p:cNvPr id="9" name="Oval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872742" y="3355876"/>
                  <a:ext cx="1147156" cy="2027624"/>
                </a:xfrm>
                <a:prstGeom prst="ellipse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28575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Straight Arrow Connector 23"/>
            <p:cNvCxnSpPr/>
            <p:nvPr/>
          </p:nvCxnSpPr>
          <p:spPr bwMode="auto">
            <a:xfrm flipV="1">
              <a:off x="2439441" y="3772160"/>
              <a:ext cx="1778611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/>
            <p:cNvCxnSpPr/>
            <p:nvPr/>
          </p:nvCxnSpPr>
          <p:spPr bwMode="auto">
            <a:xfrm>
              <a:off x="2439441" y="4191802"/>
              <a:ext cx="1778611" cy="38639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Arrow Connector 28"/>
            <p:cNvCxnSpPr/>
            <p:nvPr/>
          </p:nvCxnSpPr>
          <p:spPr bwMode="auto">
            <a:xfrm>
              <a:off x="2476732" y="4586547"/>
              <a:ext cx="1741320" cy="37997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Arrow Connector 29"/>
            <p:cNvCxnSpPr/>
            <p:nvPr/>
          </p:nvCxnSpPr>
          <p:spPr bwMode="auto">
            <a:xfrm flipV="1">
              <a:off x="2439441" y="4200151"/>
              <a:ext cx="1778611" cy="79450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4" name="TextBox 33"/>
            <p:cNvSpPr txBox="1"/>
            <p:nvPr/>
          </p:nvSpPr>
          <p:spPr>
            <a:xfrm>
              <a:off x="2562482" y="5800519"/>
              <a:ext cx="257794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0" dirty="0">
                  <a:latin typeface="+mn-lt"/>
                </a:rPr>
                <a:t>Permutation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508225" y="5800519"/>
              <a:ext cx="257794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0" dirty="0">
                  <a:latin typeface="+mn-lt"/>
                </a:rPr>
                <a:t>Not a permutation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3109355" y="2983731"/>
                  <a:ext cx="48913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09355" y="2983731"/>
                  <a:ext cx="489131" cy="40011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46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8092615" y="2983731"/>
                  <a:ext cx="48913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92615" y="2983731"/>
                  <a:ext cx="489131" cy="40011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46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Oval 32"/>
                <p:cNvSpPr/>
                <p:nvPr/>
              </p:nvSpPr>
              <p:spPr bwMode="auto">
                <a:xfrm>
                  <a:off x="6663298" y="3344170"/>
                  <a:ext cx="1125373" cy="2027624"/>
                </a:xfrm>
                <a:prstGeom prst="ellipse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28575">
                  <a:solidFill>
                    <a:schemeClr val="accent5">
                      <a:lumMod val="50000"/>
                    </a:schemeClr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nb-NO" b="0" dirty="0"/>
                </a:p>
              </p:txBody>
            </p:sp>
          </mc:Choice>
          <mc:Fallback xmlns="">
            <p:sp>
              <p:nvSpPr>
                <p:cNvPr id="33" name="Oval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663298" y="3344170"/>
                  <a:ext cx="1125373" cy="2027624"/>
                </a:xfrm>
                <a:prstGeom prst="ellipse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28575">
                  <a:solidFill>
                    <a:schemeClr val="accent5">
                      <a:lumMod val="50000"/>
                    </a:schemeClr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Oval 39"/>
                <p:cNvSpPr/>
                <p:nvPr/>
              </p:nvSpPr>
              <p:spPr bwMode="auto">
                <a:xfrm>
                  <a:off x="8939012" y="3355876"/>
                  <a:ext cx="1147156" cy="2027624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28575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nb-NO" b="0" dirty="0"/>
                </a:p>
              </p:txBody>
            </p:sp>
          </mc:Choice>
          <mc:Fallback xmlns="">
            <p:sp>
              <p:nvSpPr>
                <p:cNvPr id="40" name="Oval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939012" y="3355876"/>
                  <a:ext cx="1147156" cy="2027624"/>
                </a:xfrm>
                <a:prstGeom prst="ellipse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28575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1" name="Straight Arrow Connector 40"/>
            <p:cNvCxnSpPr/>
            <p:nvPr/>
          </p:nvCxnSpPr>
          <p:spPr bwMode="auto">
            <a:xfrm flipV="1">
              <a:off x="7505711" y="3772160"/>
              <a:ext cx="1778611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Arrow Connector 43"/>
            <p:cNvCxnSpPr/>
            <p:nvPr/>
          </p:nvCxnSpPr>
          <p:spPr bwMode="auto">
            <a:xfrm>
              <a:off x="7505711" y="4191802"/>
              <a:ext cx="1778611" cy="38639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Arrow Connector 44"/>
            <p:cNvCxnSpPr/>
            <p:nvPr/>
          </p:nvCxnSpPr>
          <p:spPr bwMode="auto">
            <a:xfrm>
              <a:off x="7543002" y="4586547"/>
              <a:ext cx="1741320" cy="37997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Straight Arrow Connector 45"/>
            <p:cNvCxnSpPr/>
            <p:nvPr/>
          </p:nvCxnSpPr>
          <p:spPr bwMode="auto">
            <a:xfrm flipV="1">
              <a:off x="7505711" y="4673600"/>
              <a:ext cx="1778611" cy="32105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403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393288" y="1778536"/>
                <a:ext cx="4891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sz="2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3288" y="1778536"/>
                <a:ext cx="489131" cy="400110"/>
              </a:xfrm>
              <a:prstGeom prst="rect">
                <a:avLst/>
              </a:prstGeom>
              <a:blipFill>
                <a:blip r:embed="rId3"/>
                <a:stretch>
                  <a:fillRect r="-275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Permutations vs. functions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865718" y="1820551"/>
            <a:ext cx="8460565" cy="3216898"/>
            <a:chOff x="1498742" y="2156416"/>
            <a:chExt cx="8460565" cy="321689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Oval 52"/>
                <p:cNvSpPr/>
                <p:nvPr/>
              </p:nvSpPr>
              <p:spPr bwMode="auto">
                <a:xfrm>
                  <a:off x="1498742" y="2516855"/>
                  <a:ext cx="1125373" cy="2027624"/>
                </a:xfrm>
                <a:prstGeom prst="ellipse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28575">
                  <a:solidFill>
                    <a:schemeClr val="accent5">
                      <a:lumMod val="50000"/>
                    </a:schemeClr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nb-NO" b="0" dirty="0"/>
                </a:p>
              </p:txBody>
            </p:sp>
          </mc:Choice>
          <mc:Fallback xmlns="">
            <p:sp>
              <p:nvSpPr>
                <p:cNvPr id="53" name="Oval 5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98742" y="2516855"/>
                  <a:ext cx="1125373" cy="2027624"/>
                </a:xfrm>
                <a:prstGeom prst="ellipse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28575">
                  <a:solidFill>
                    <a:schemeClr val="accent5">
                      <a:lumMod val="50000"/>
                    </a:schemeClr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Oval 8"/>
                <p:cNvSpPr/>
                <p:nvPr/>
              </p:nvSpPr>
              <p:spPr bwMode="auto">
                <a:xfrm>
                  <a:off x="3745881" y="2528561"/>
                  <a:ext cx="1147156" cy="2027624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28575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nb-NO" b="0" dirty="0"/>
                </a:p>
              </p:txBody>
            </p:sp>
          </mc:Choice>
          <mc:Fallback xmlns="">
            <p:sp>
              <p:nvSpPr>
                <p:cNvPr id="9" name="Oval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45881" y="2528561"/>
                  <a:ext cx="1147156" cy="2027624"/>
                </a:xfrm>
                <a:prstGeom prst="ellipse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28575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Straight Arrow Connector 23"/>
            <p:cNvCxnSpPr/>
            <p:nvPr/>
          </p:nvCxnSpPr>
          <p:spPr bwMode="auto">
            <a:xfrm flipV="1">
              <a:off x="2312580" y="2944845"/>
              <a:ext cx="1778611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triangle" w="lg" len="lg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/>
            <p:cNvCxnSpPr/>
            <p:nvPr/>
          </p:nvCxnSpPr>
          <p:spPr bwMode="auto">
            <a:xfrm>
              <a:off x="2312580" y="3364487"/>
              <a:ext cx="1778611" cy="38639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triangle" w="lg" len="lg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Arrow Connector 28"/>
            <p:cNvCxnSpPr/>
            <p:nvPr/>
          </p:nvCxnSpPr>
          <p:spPr bwMode="auto">
            <a:xfrm>
              <a:off x="2349871" y="3759232"/>
              <a:ext cx="1741320" cy="37997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triangle" w="lg" len="lg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Arrow Connector 29"/>
            <p:cNvCxnSpPr/>
            <p:nvPr/>
          </p:nvCxnSpPr>
          <p:spPr bwMode="auto">
            <a:xfrm flipV="1">
              <a:off x="2312580" y="3372836"/>
              <a:ext cx="1778611" cy="79450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triangle" w="lg" len="lg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4" name="TextBox 33"/>
            <p:cNvSpPr txBox="1"/>
            <p:nvPr/>
          </p:nvSpPr>
          <p:spPr>
            <a:xfrm>
              <a:off x="2435621" y="4973204"/>
              <a:ext cx="257794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0" dirty="0">
                  <a:latin typeface="+mn-lt"/>
                </a:rPr>
                <a:t>Permutation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381364" y="4973204"/>
              <a:ext cx="257794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0" dirty="0">
                  <a:latin typeface="+mn-lt"/>
                </a:rPr>
                <a:t>Not a permutation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7965754" y="2156416"/>
                  <a:ext cx="48913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65754" y="2156416"/>
                  <a:ext cx="489131" cy="40011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46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Oval 32"/>
                <p:cNvSpPr/>
                <p:nvPr/>
              </p:nvSpPr>
              <p:spPr bwMode="auto">
                <a:xfrm>
                  <a:off x="6536437" y="2516855"/>
                  <a:ext cx="1125373" cy="2027624"/>
                </a:xfrm>
                <a:prstGeom prst="ellipse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28575">
                  <a:solidFill>
                    <a:schemeClr val="accent5">
                      <a:lumMod val="50000"/>
                    </a:schemeClr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nb-NO" b="0" dirty="0"/>
                </a:p>
              </p:txBody>
            </p:sp>
          </mc:Choice>
          <mc:Fallback xmlns="">
            <p:sp>
              <p:nvSpPr>
                <p:cNvPr id="33" name="Oval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536437" y="2516855"/>
                  <a:ext cx="1125373" cy="2027624"/>
                </a:xfrm>
                <a:prstGeom prst="ellipse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28575">
                  <a:solidFill>
                    <a:schemeClr val="accent5">
                      <a:lumMod val="50000"/>
                    </a:schemeClr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Oval 39"/>
                <p:cNvSpPr/>
                <p:nvPr/>
              </p:nvSpPr>
              <p:spPr bwMode="auto">
                <a:xfrm>
                  <a:off x="8812151" y="2528561"/>
                  <a:ext cx="1147156" cy="2027624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28575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nb-NO" b="0" dirty="0"/>
                </a:p>
              </p:txBody>
            </p:sp>
          </mc:Choice>
          <mc:Fallback xmlns="">
            <p:sp>
              <p:nvSpPr>
                <p:cNvPr id="40" name="Oval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812151" y="2528561"/>
                  <a:ext cx="1147156" cy="2027624"/>
                </a:xfrm>
                <a:prstGeom prst="ellipse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28575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1" name="Straight Arrow Connector 40"/>
            <p:cNvCxnSpPr/>
            <p:nvPr/>
          </p:nvCxnSpPr>
          <p:spPr bwMode="auto">
            <a:xfrm flipV="1">
              <a:off x="7378850" y="2944845"/>
              <a:ext cx="1778611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Arrow Connector 43"/>
            <p:cNvCxnSpPr/>
            <p:nvPr/>
          </p:nvCxnSpPr>
          <p:spPr bwMode="auto">
            <a:xfrm>
              <a:off x="7378850" y="3364487"/>
              <a:ext cx="1778611" cy="38639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Arrow Connector 44"/>
            <p:cNvCxnSpPr/>
            <p:nvPr/>
          </p:nvCxnSpPr>
          <p:spPr bwMode="auto">
            <a:xfrm>
              <a:off x="7416141" y="3759232"/>
              <a:ext cx="1741320" cy="37997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Straight Arrow Connector 45"/>
            <p:cNvCxnSpPr/>
            <p:nvPr/>
          </p:nvCxnSpPr>
          <p:spPr bwMode="auto">
            <a:xfrm flipV="1">
              <a:off x="7378850" y="3846285"/>
              <a:ext cx="1778611" cy="32105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185862" y="5381780"/>
                <a:ext cx="9466897" cy="10052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Important:</a:t>
                </a:r>
                <a:br>
                  <a:rPr lang="en-US" b="1" dirty="0"/>
                </a:br>
                <a:endParaRPr lang="en-US" sz="500" b="1" dirty="0"/>
              </a:p>
              <a:p>
                <a:r>
                  <a:rPr lang="en-US" sz="500" b="1" dirty="0"/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: 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	is </a:t>
                </a:r>
                <a:r>
                  <a:rPr lang="en-US" b="1" dirty="0"/>
                  <a:t>not</a:t>
                </a:r>
                <a:r>
                  <a:rPr lang="en-US" dirty="0"/>
                  <a:t> a </a:t>
                </a:r>
                <a:r>
                  <a:rPr lang="en-US" dirty="0" smtClean="0"/>
                  <a:t>permutation (but a block cipher)</a:t>
                </a:r>
                <a:endParaRPr lang="en-US" dirty="0"/>
              </a:p>
              <a:p>
                <a:r>
                  <a:rPr lang="en-US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	  	</a:t>
                </a:r>
                <a:r>
                  <a:rPr lang="en-US" b="1" dirty="0"/>
                  <a:t>is</a:t>
                </a:r>
                <a:r>
                  <a:rPr lang="en-US" dirty="0"/>
                  <a:t> a permutation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5862" y="5381780"/>
                <a:ext cx="9466897" cy="1005212"/>
              </a:xfrm>
              <a:prstGeom prst="rect">
                <a:avLst/>
              </a:prstGeom>
              <a:blipFill rotWithShape="0">
                <a:blip r:embed="rId9"/>
                <a:stretch>
                  <a:fillRect l="-580" t="-3636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3349470" y="1820551"/>
                <a:ext cx="4891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9470" y="1820551"/>
                <a:ext cx="489131" cy="400110"/>
              </a:xfrm>
              <a:prstGeom prst="rect">
                <a:avLst/>
              </a:prstGeom>
              <a:blipFill>
                <a:blip r:embed="rId10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174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Arrow Connector 25"/>
          <p:cNvCxnSpPr/>
          <p:nvPr/>
        </p:nvCxnSpPr>
        <p:spPr bwMode="auto">
          <a:xfrm flipH="1">
            <a:off x="8352302" y="3135689"/>
            <a:ext cx="834424" cy="7075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91938465"/>
                  </p:ext>
                </p:extLst>
              </p:nvPr>
            </p:nvGraphicFramePr>
            <p:xfrm>
              <a:off x="5389528" y="1431068"/>
              <a:ext cx="187200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72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2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91938465"/>
                  </p:ext>
                </p:extLst>
              </p:nvPr>
            </p:nvGraphicFramePr>
            <p:xfrm>
              <a:off x="5389528" y="1431068"/>
              <a:ext cx="187200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7200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325" t="-21267" r="-649" b="-9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40071585"/>
                  </p:ext>
                </p:extLst>
              </p:nvPr>
            </p:nvGraphicFramePr>
            <p:xfrm>
              <a:off x="8748316" y="1431068"/>
              <a:ext cx="190800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08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m:rPr>
                                        <m:brk m:alnAt="2"/>
                                      </m:r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r>
                                  <m:rPr>
                                    <m:sty m:val="p"/>
                                  </m:rPr>
                                  <a:rPr lang="nb-NO" sz="12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Func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𝑖𝑛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𝑜𝑢𝑡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̃"/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40071585"/>
                  </p:ext>
                </p:extLst>
              </p:nvPr>
            </p:nvGraphicFramePr>
            <p:xfrm>
              <a:off x="8748316" y="1431068"/>
              <a:ext cx="190800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0800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318" t="-21818" r="-637" b="-9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7632116" y="3764213"/>
            <a:ext cx="850429" cy="1057291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7763072" y="1502355"/>
            <a:ext cx="357470" cy="724106"/>
            <a:chOff x="6164897" y="1760194"/>
            <a:chExt cx="357470" cy="724106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2707" y="2169181"/>
              <a:ext cx="215536" cy="31511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val Callout 20"/>
              <p:cNvSpPr/>
              <p:nvPr/>
            </p:nvSpPr>
            <p:spPr bwMode="auto">
              <a:xfrm>
                <a:off x="5932250" y="3927438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rtlCol="0" anchor="ctr"/>
              <a:lstStyle/>
              <a:p>
                <a:pPr algn="ctr"/>
                <a:r>
                  <a:rPr lang="en-US" sz="14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21" name="Oval Callout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2250" y="3927438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ounded Rectangle 22"/>
              <p:cNvSpPr/>
              <p:nvPr/>
            </p:nvSpPr>
            <p:spPr bwMode="auto">
              <a:xfrm>
                <a:off x="1886103" y="5017894"/>
                <a:ext cx="8611813" cy="1369098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PRF-advantage </a:t>
                </a:r>
                <a:r>
                  <a:rPr lang="nb-NO" dirty="0"/>
                  <a:t>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Rounded 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86103" y="5017894"/>
                <a:ext cx="8611813" cy="1369098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/>
          <p:nvPr/>
        </p:nvCxnSpPr>
        <p:spPr bwMode="auto">
          <a:xfrm>
            <a:off x="6699842" y="3189501"/>
            <a:ext cx="788805" cy="65295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4" name="Table 2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09608809"/>
                  </p:ext>
                </p:extLst>
              </p:nvPr>
            </p:nvGraphicFramePr>
            <p:xfrm>
              <a:off x="911540" y="1332994"/>
              <a:ext cx="3082595" cy="24442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8259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899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6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prf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049136">
                    <a:tc>
                      <a:txBody>
                        <a:bodyPr/>
                        <a:lstStyle/>
                        <a:p>
                          <a:pPr marL="274638" marR="0" indent="-2746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4638" marR="0" indent="-2746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4638" marR="0" indent="-2746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/>
                              </m:groupCh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4638" marR="0" indent="-2746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Func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𝑜𝑢𝑡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4638" marR="0" indent="-2746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/>
                              </m:groupCh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(⋅)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4638" marR="0" indent="-2746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1" i="0" smtClean="0">
                                  <a:latin typeface="Cambria Math" panose="02040503050406030204" pitchFamily="18" charset="0"/>
                                </a:rPr>
                                <m:t>𝐫𝐞𝐭𝐮𝐫𝐧</m:t>
                              </m:r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4" name="Table 2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09608809"/>
                  </p:ext>
                </p:extLst>
              </p:nvPr>
            </p:nvGraphicFramePr>
            <p:xfrm>
              <a:off x="911540" y="1332994"/>
              <a:ext cx="3082595" cy="24442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8259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95161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197" t="-1538" r="-394" b="-52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04913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197" t="-19585" r="-394" b="-5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25" name="Group 24"/>
          <p:cNvGrpSpPr/>
          <p:nvPr/>
        </p:nvGrpSpPr>
        <p:grpSpPr>
          <a:xfrm>
            <a:off x="3028218" y="1329378"/>
            <a:ext cx="852383" cy="438330"/>
            <a:chOff x="10529025" y="5279949"/>
            <a:chExt cx="852383" cy="438330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31015" y="5279949"/>
              <a:ext cx="550393" cy="43833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10529025" y="5358907"/>
                  <a:ext cx="400430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29025" y="5358907"/>
                  <a:ext cx="449482" cy="276999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l="-9459" r="-4054" b="-8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24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Arrow Connector 25"/>
          <p:cNvCxnSpPr/>
          <p:nvPr/>
        </p:nvCxnSpPr>
        <p:spPr bwMode="auto">
          <a:xfrm flipH="1">
            <a:off x="8352302" y="3135689"/>
            <a:ext cx="834424" cy="7075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trike="sngStrike" dirty="0"/>
              <a:t>PRF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PRP</a:t>
            </a:r>
            <a:r>
              <a:rPr lang="en-US" dirty="0"/>
              <a:t>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25190894"/>
                  </p:ext>
                </p:extLst>
              </p:nvPr>
            </p:nvGraphicFramePr>
            <p:xfrm>
              <a:off x="5389528" y="1431068"/>
              <a:ext cx="187200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72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sSup>
                                  <m:sSupPr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{"/>
                                        <m:endChr m:val="}"/>
                                        <m:ctrlP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0,1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</a:t>
                          </a:r>
                          <a:r>
                            <a:rPr lang="nb-NO" sz="12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Table 2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25190894"/>
                  </p:ext>
                </p:extLst>
              </p:nvPr>
            </p:nvGraphicFramePr>
            <p:xfrm>
              <a:off x="5389528" y="1431068"/>
              <a:ext cx="1872000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7200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7692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455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325" t="-21267" r="-649" b="-9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93467394"/>
                  </p:ext>
                </p:extLst>
              </p:nvPr>
            </p:nvGraphicFramePr>
            <p:xfrm>
              <a:off x="8748315" y="1431068"/>
              <a:ext cx="1907413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0741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groupChr>
                                  <m:groupChrPr>
                                    <m:chr m:val="←"/>
                                    <m:vertJc m:val="bot"/>
                                    <m:ctrl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m:rPr>
                                        <m:brk m:alnAt="2"/>
                                      </m:rP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$</m:t>
                                    </m:r>
                                  </m:e>
                                </m:groupChr>
                                <m:r>
                                  <m:rPr>
                                    <m:sty m:val="p"/>
                                  </m:rPr>
                                  <a:rPr lang="nb-NO" sz="1200" b="0" i="0" strike="sngStrike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Func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200" b="0" i="1" strike="sngStrike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trike="sngStrike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𝑖𝑛</m:t>
                                    </m:r>
                                    <m:r>
                                      <a:rPr lang="nb-NO" sz="1200" b="0" i="1" strike="sngStrike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200" b="0" i="1" strike="sngStrike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𝑜𝑢𝑡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200" b="0" i="0" strike="sngStrike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̃"/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93467394"/>
                  </p:ext>
                </p:extLst>
              </p:nvPr>
            </p:nvGraphicFramePr>
            <p:xfrm>
              <a:off x="8748315" y="1431068"/>
              <a:ext cx="1907413" cy="16224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07413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85477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3697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319" t="-21818" r="-958" b="-9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7632116" y="3764213"/>
            <a:ext cx="850429" cy="1057291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7763072" y="1502355"/>
            <a:ext cx="357470" cy="724106"/>
            <a:chOff x="6164897" y="1760194"/>
            <a:chExt cx="357470" cy="724106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2707" y="2169181"/>
              <a:ext cx="215536" cy="31511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val Callout 20"/>
              <p:cNvSpPr/>
              <p:nvPr/>
            </p:nvSpPr>
            <p:spPr bwMode="auto">
              <a:xfrm>
                <a:off x="5932250" y="3927438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rtlCol="0" anchor="ctr"/>
              <a:lstStyle/>
              <a:p>
                <a:pPr algn="ctr"/>
                <a:r>
                  <a:rPr lang="en-US" sz="14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21" name="Oval Callout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2250" y="3927438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ounded Rectangle 22"/>
              <p:cNvSpPr/>
              <p:nvPr/>
            </p:nvSpPr>
            <p:spPr bwMode="auto">
              <a:xfrm>
                <a:off x="1886103" y="5017894"/>
                <a:ext cx="8611813" cy="1369098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PRP-advantage </a:t>
                </a:r>
                <a:r>
                  <a:rPr lang="nb-NO" dirty="0"/>
                  <a:t>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trike="sngStrike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Rounded 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86103" y="5017894"/>
                <a:ext cx="8611813" cy="1369098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/>
          <p:nvPr/>
        </p:nvCxnSpPr>
        <p:spPr bwMode="auto">
          <a:xfrm>
            <a:off x="6699842" y="3189501"/>
            <a:ext cx="788805" cy="65295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4" name="Table 2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86715551"/>
                  </p:ext>
                </p:extLst>
              </p:nvPr>
            </p:nvGraphicFramePr>
            <p:xfrm>
              <a:off x="911540" y="1332994"/>
              <a:ext cx="3082595" cy="24442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8259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2899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600" b="0" i="0" strike="sngStrike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prf</m:t>
                                    </m:r>
                                  </m:sup>
                                </m:sSubSup>
                                <m:r>
                                  <a:rPr lang="nb-NO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   </m:t>
                                </m:r>
                                <m:d>
                                  <m:dPr>
                                    <m:ctrlPr>
                                      <a:rPr lang="nb-NO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049136">
                    <a:tc>
                      <a:txBody>
                        <a:bodyPr/>
                        <a:lstStyle/>
                        <a:p>
                          <a:pPr marL="274638" marR="0" indent="-2746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4638" marR="0" indent="-2746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4638" marR="0" indent="-2746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/>
                              </m:groupCh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</m:oMath>
                          </a14:m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               </a:t>
                          </a:r>
                        </a:p>
                        <a:p>
                          <a:pPr marL="274638" marR="0" indent="-2746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400" b="0" i="0" strike="sngStrike" smtClean="0">
                                  <a:latin typeface="Cambria Math" panose="02040503050406030204" pitchFamily="18" charset="0"/>
                                </a:rPr>
                                <m:t>Func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b="0" i="1" strike="sngStrike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trike="sngStrike" smtClean="0"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  <m:r>
                                    <a:rPr lang="nb-NO" sz="1400" b="0" i="1" strike="sngStrike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trike="sngStrike" smtClean="0">
                                      <a:latin typeface="Cambria Math" panose="02040503050406030204" pitchFamily="18" charset="0"/>
                                    </a:rPr>
                                    <m:t>𝑜𝑢𝑡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4638" marR="0" indent="-2746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/>
                              </m:groupCh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(⋅)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4638" marR="0" indent="-274638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1" i="0" smtClean="0">
                                  <a:latin typeface="Cambria Math" panose="02040503050406030204" pitchFamily="18" charset="0"/>
                                </a:rPr>
                                <m:t>𝐫𝐞𝐭𝐮𝐫𝐧</m:t>
                              </m:r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4" name="Table 2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86715551"/>
                  </p:ext>
                </p:extLst>
              </p:nvPr>
            </p:nvGraphicFramePr>
            <p:xfrm>
              <a:off x="911540" y="1332994"/>
              <a:ext cx="3082595" cy="24442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8259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95161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197" t="-1538" r="-394" b="-52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04913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197" t="-19585" r="-394" b="-5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25" name="Group 24"/>
          <p:cNvGrpSpPr/>
          <p:nvPr/>
        </p:nvGrpSpPr>
        <p:grpSpPr>
          <a:xfrm>
            <a:off x="3028218" y="1329378"/>
            <a:ext cx="852383" cy="438330"/>
            <a:chOff x="10529025" y="5279949"/>
            <a:chExt cx="852383" cy="438330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31015" y="5279949"/>
              <a:ext cx="550393" cy="43833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10529025" y="5358907"/>
                  <a:ext cx="400430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29025" y="5358907"/>
                  <a:ext cx="449482" cy="276999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 l="-9459" r="-4054" b="-8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359833" y="1302093"/>
                <a:ext cx="68153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prp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9833" y="1302093"/>
                <a:ext cx="681533" cy="276999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2588578" y="2736398"/>
                <a:ext cx="87927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Perm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8578" y="2736398"/>
                <a:ext cx="879279" cy="307777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9886099" y="1800836"/>
                <a:ext cx="782330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2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Perm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6099" y="1800836"/>
                <a:ext cx="782330" cy="276999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807883" y="5520694"/>
                <a:ext cx="68153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prp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7883" y="5520694"/>
                <a:ext cx="681533" cy="276999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15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PRP security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/>
                  <a:t> PRF security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095"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4294967295"/>
              </p:nvPr>
            </p:nvSpPr>
            <p:spPr bwMode="auto">
              <a:xfrm>
                <a:off x="1219200" y="1202576"/>
                <a:ext cx="9839325" cy="1642042"/>
              </a:xfrm>
              <a:prstGeom prst="roundRect">
                <a:avLst/>
              </a:prstGeom>
              <a:solidFill>
                <a:srgbClr val="CFF9DA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PRP/PRF Switching Lemma:</a:t>
                </a:r>
                <a:r>
                  <a:rPr lang="nb-NO" dirty="0" smtClean="0"/>
                  <a:t> Let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dirty="0" smtClean="0"/>
                  <a:t> be a PRP. For </a:t>
                </a:r>
                <a:r>
                  <a:rPr lang="nb-NO" dirty="0"/>
                  <a:t>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</a:t>
                </a:r>
                <a:r>
                  <a:rPr lang="nb-NO" dirty="0" smtClean="0"/>
                  <a:t>making exactly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nb-NO" dirty="0"/>
                  <a:t> oracle queries:</a:t>
                </a:r>
              </a:p>
              <a:p>
                <a:endParaRPr lang="nb-NO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≤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 bwMode="auto">
              <a:xfrm>
                <a:off x="1219200" y="1202576"/>
                <a:ext cx="9839325" cy="1642042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1389904" y="3257338"/>
            <a:ext cx="18130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Proof sketch:</a:t>
            </a:r>
            <a:r>
              <a:rPr lang="en-US" sz="16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344872" y="3788597"/>
                <a:ext cx="137412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4872" y="3788597"/>
                <a:ext cx="1374125" cy="3385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598078" y="3781028"/>
                <a:ext cx="5046355" cy="3801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dist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  <m:func>
                            <m:func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600" b="0" i="0" smtClean="0">
                                      <a:latin typeface="Cambria Math" panose="02040503050406030204" pitchFamily="18" charset="0"/>
                                    </a:rPr>
                                    <m:t>dist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func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∣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nb-NO" sz="1600">
                                          <a:latin typeface="Cambria Math" panose="02040503050406030204" pitchFamily="18" charset="0"/>
                                        </a:rPr>
                                        <m:t>dist</m:t>
                                      </m:r>
                                    </m:e>
                                  </m:acc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func>
                          <m:func>
                            <m:func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nb-NO" sz="1600">
                                          <a:latin typeface="Cambria Math" panose="02040503050406030204" pitchFamily="18" charset="0"/>
                                        </a:rPr>
                                        <m:t>dist</m:t>
                                      </m:r>
                                    </m:e>
                                  </m:acc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8078" y="3781028"/>
                <a:ext cx="5046355" cy="38010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932387" y="3786244"/>
                <a:ext cx="39592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387" y="3786244"/>
                <a:ext cx="395922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598078" y="4412384"/>
                <a:ext cx="3081102" cy="3702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dist</m:t>
                              </m:r>
                              <m: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nb-NO" sz="1600">
                                          <a:latin typeface="Cambria Math" panose="02040503050406030204" pitchFamily="18" charset="0"/>
                                        </a:rPr>
                                        <m:t>dist</m:t>
                                      </m:r>
                                    </m:e>
                                  </m:acc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8078" y="4412384"/>
                <a:ext cx="3081102" cy="37029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931239" y="4428254"/>
                <a:ext cx="49032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≤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1239" y="4428254"/>
                <a:ext cx="490329" cy="33855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931239" y="5087732"/>
                <a:ext cx="49032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≤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1239" y="5087732"/>
                <a:ext cx="490329" cy="33855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572678" y="4926489"/>
                <a:ext cx="2619554" cy="5848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dist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+        </m:t>
                          </m:r>
                          <m:f>
                            <m:f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den>
                          </m:f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2678" y="4926489"/>
                <a:ext cx="2619554" cy="584840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239950" y="3788597"/>
                <a:ext cx="4006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9950" y="3788597"/>
                <a:ext cx="400657" cy="338554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184379" y="3788597"/>
                <a:ext cx="4006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4379" y="3788597"/>
                <a:ext cx="400657" cy="33855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184379" y="4428254"/>
                <a:ext cx="4006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4379" y="4428254"/>
                <a:ext cx="400657" cy="338554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184379" y="5087732"/>
                <a:ext cx="4006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4379" y="5087732"/>
                <a:ext cx="400657" cy="338554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319089" y="5083222"/>
                <a:ext cx="4006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⋅</m:t>
                    </m:r>
                  </m:oMath>
                </a14:m>
                <a:r>
                  <a:rPr lang="en-US" sz="1600" dirty="0" smtClean="0"/>
                  <a:t> </a:t>
                </a:r>
                <a:endParaRPr lang="en-US" sz="1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9089" y="5083222"/>
                <a:ext cx="400657" cy="338554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230332" y="5062332"/>
                <a:ext cx="4006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−  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0332" y="5062332"/>
                <a:ext cx="400657" cy="338554"/>
              </a:xfrm>
              <a:prstGeom prst="rect">
                <a:avLst/>
              </a:prstGeom>
              <a:blipFill rotWithShape="0">
                <a:blip r:embed="rId16"/>
                <a:stretch>
                  <a:fillRect r="-28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235950" y="4428254"/>
                <a:ext cx="4006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−  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5950" y="4428254"/>
                <a:ext cx="400657" cy="338554"/>
              </a:xfrm>
              <a:prstGeom prst="rect">
                <a:avLst/>
              </a:prstGeom>
              <a:blipFill rotWithShape="0">
                <a:blip r:embed="rId17"/>
                <a:stretch>
                  <a:fillRect r="-28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0387530" y="3786862"/>
                <a:ext cx="62741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−  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7530" y="3786862"/>
                <a:ext cx="627412" cy="338554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372349" y="3713998"/>
                <a:ext cx="40065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2400" i="1">
                          <a:latin typeface="Cambria Math" panose="02040503050406030204" pitchFamily="18" charset="0"/>
                        </a:rPr>
                        <m:t>(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2349" y="3713998"/>
                <a:ext cx="400657" cy="461665"/>
              </a:xfrm>
              <a:prstGeom prst="rect">
                <a:avLst/>
              </a:prstGeom>
              <a:blipFill rotWithShape="0">
                <a:blip r:embed="rId19"/>
                <a:stretch>
                  <a:fillRect r="-13636"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442231" y="4343033"/>
                <a:ext cx="3290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2400" i="1">
                          <a:latin typeface="Cambria Math" panose="02040503050406030204" pitchFamily="18" charset="0"/>
                        </a:rPr>
                        <m:t>(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2231" y="4343033"/>
                <a:ext cx="329090" cy="461665"/>
              </a:xfrm>
              <a:prstGeom prst="rect">
                <a:avLst/>
              </a:prstGeom>
              <a:blipFill rotWithShape="0">
                <a:blip r:embed="rId20"/>
                <a:stretch>
                  <a:fillRect l="-11111" r="-14815"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0284669" y="3713998"/>
                <a:ext cx="3223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4669" y="3713998"/>
                <a:ext cx="322371" cy="461665"/>
              </a:xfrm>
              <a:prstGeom prst="rect">
                <a:avLst/>
              </a:prstGeom>
              <a:blipFill rotWithShape="0">
                <a:blip r:embed="rId21"/>
                <a:stretch>
                  <a:fillRect l="-11321" r="-16981"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8039100" y="4343033"/>
                <a:ext cx="3382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9100" y="4343033"/>
                <a:ext cx="338220" cy="461665"/>
              </a:xfrm>
              <a:prstGeom prst="rect">
                <a:avLst/>
              </a:prstGeom>
              <a:blipFill rotWithShape="0">
                <a:blip r:embed="rId22"/>
                <a:stretch>
                  <a:fillRect l="-9091" r="-14545"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480051" y="3788597"/>
                <a:ext cx="4006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−  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0051" y="3788597"/>
                <a:ext cx="400657" cy="338554"/>
              </a:xfrm>
              <a:prstGeom prst="rect">
                <a:avLst/>
              </a:prstGeom>
              <a:blipFill rotWithShape="0">
                <a:blip r:embed="rId23"/>
                <a:stretch>
                  <a:fillRect r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928491" y="5714168"/>
                <a:ext cx="36892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8491" y="5714168"/>
                <a:ext cx="368922" cy="338554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2972981" y="3798122"/>
                <a:ext cx="33439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2981" y="3798122"/>
                <a:ext cx="334395" cy="338554"/>
              </a:xfrm>
              <a:prstGeom prst="rect">
                <a:avLst/>
              </a:prstGeom>
              <a:blipFill rotWithShape="0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1833442" y="3758364"/>
                <a:ext cx="1154162" cy="3990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3442" y="3758364"/>
                <a:ext cx="1154162" cy="399020"/>
              </a:xfrm>
              <a:prstGeom prst="rect">
                <a:avLst/>
              </a:prstGeom>
              <a:blipFill rotWithShape="0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5831115" y="5536729"/>
                <a:ext cx="2305246" cy="5848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 i="0">
                              <a:latin typeface="Cambria Math" panose="02040503050406030204" pitchFamily="18" charset="0"/>
                            </a:rPr>
                            <m:t>pr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</m:sup>
                      </m:sSubSup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600" b="0" i="1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+      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1115" y="5536729"/>
                <a:ext cx="2305246" cy="584840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92519" y="3136658"/>
            <a:ext cx="28715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C00000"/>
                </a:solidFill>
              </a:rPr>
              <a:t>all outputs from PRF oracle are </a:t>
            </a:r>
            <a:r>
              <a:rPr lang="en-US" sz="1200" i="1" dirty="0" smtClean="0">
                <a:solidFill>
                  <a:srgbClr val="C00000"/>
                </a:solidFill>
              </a:rPr>
              <a:t>distinct</a:t>
            </a:r>
          </a:p>
        </p:txBody>
      </p:sp>
      <p:cxnSp>
        <p:nvCxnSpPr>
          <p:cNvPr id="13" name="Straight Connector 12"/>
          <p:cNvCxnSpPr/>
          <p:nvPr/>
        </p:nvCxnSpPr>
        <p:spPr bwMode="auto">
          <a:xfrm>
            <a:off x="7417168" y="3439057"/>
            <a:ext cx="102250" cy="363375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0362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10" grpId="0"/>
      <p:bldP spid="11" grpId="0"/>
      <p:bldP spid="12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236372" y="5081588"/>
            <a:ext cx="7751762" cy="1776412"/>
          </a:xfrm>
        </p:spPr>
        <p:txBody>
          <a:bodyPr/>
          <a:lstStyle/>
          <a:p>
            <a:r>
              <a:rPr lang="en-US" dirty="0"/>
              <a:t>Attacking block ciphers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375" y="3067282"/>
            <a:ext cx="2016224" cy="117904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807" y="1455516"/>
            <a:ext cx="3087835" cy="3223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06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Attacks on block ciphers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Brute force attacks: </a:t>
            </a:r>
            <a:r>
              <a:rPr lang="en-US" dirty="0"/>
              <a:t>search through every possible key in the key space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Generic: works for all block ciphers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Not practical for large key spaces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Specialized attacks: </a:t>
            </a:r>
            <a:r>
              <a:rPr lang="en-US" dirty="0"/>
              <a:t>try to exploit the concrete details of the block cipher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Differential cryptanalysis ('90, but known by the designers of DES + NSA since mid '70 )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Linear cryptanalysis ('92)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AES designed to resist both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Implementation attacks: </a:t>
            </a:r>
            <a:r>
              <a:rPr lang="en-US" dirty="0"/>
              <a:t>vulnerabilities due to implementation characteristics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Power draw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Timing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Cache misses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98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Block ciphers are very important </a:t>
            </a:r>
            <a:r>
              <a:rPr lang="en-US" b="1" dirty="0"/>
              <a:t>primitives </a:t>
            </a:r>
            <a:r>
              <a:rPr lang="en-US" dirty="0"/>
              <a:t>(building blocks) – not encryption schemes!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Correct abstraction: block ciphers = PRPs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Right security notion for PRFs/PRPs: </a:t>
            </a:r>
          </a:p>
          <a:p>
            <a:pPr marL="0" indent="0"/>
            <a:r>
              <a:rPr lang="en-US" dirty="0"/>
              <a:t>		indistinguishability from random function/permutation</a:t>
            </a:r>
          </a:p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Concrete block cipher </a:t>
            </a:r>
            <a:r>
              <a:rPr lang="en-US" dirty="0" smtClean="0"/>
              <a:t>designs: DES, AES</a:t>
            </a:r>
            <a:r>
              <a:rPr lang="en-US" dirty="0"/>
              <a:t>, …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36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Oval 3"/>
              <p:cNvSpPr/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𝑜𝑢𝑡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Ova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security – an equivalent view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076700" y="2905120"/>
                <a:ext cx="143276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=1010⋯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700" y="2905120"/>
                <a:ext cx="1432765" cy="246221"/>
              </a:xfrm>
              <a:prstGeom prst="rect">
                <a:avLst/>
              </a:prstGeom>
              <a:blipFill rotWithShape="0">
                <a:blip r:embed="rId4"/>
                <a:stretch>
                  <a:fillRect l="-2553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680748" y="2266945"/>
                <a:ext cx="118455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𝑜𝑢𝑡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0748" y="2266945"/>
                <a:ext cx="1184555" cy="246221"/>
              </a:xfrm>
              <a:prstGeom prst="rect">
                <a:avLst/>
              </a:prstGeom>
              <a:blipFill rotWithShape="0">
                <a:blip r:embed="rId5"/>
                <a:stretch>
                  <a:fillRect l="-20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437422" y="3084226"/>
                <a:ext cx="14291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⊕17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7422" y="3084226"/>
                <a:ext cx="1429173" cy="246221"/>
              </a:xfrm>
              <a:prstGeom prst="rect">
                <a:avLst/>
              </a:prstGeom>
              <a:blipFill rotWithShape="0">
                <a:blip r:embed="rId6"/>
                <a:stretch>
                  <a:fillRect l="-2137" r="-2564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/>
          <p:cNvGrpSpPr/>
          <p:nvPr/>
        </p:nvGrpSpPr>
        <p:grpSpPr>
          <a:xfrm>
            <a:off x="10455660" y="4273690"/>
            <a:ext cx="904510" cy="347524"/>
            <a:chOff x="10739511" y="5186358"/>
            <a:chExt cx="904510" cy="347524"/>
          </a:xfrm>
        </p:grpSpPr>
        <p:sp>
          <p:nvSpPr>
            <p:cNvPr id="11" name="Right Brace 10"/>
            <p:cNvSpPr/>
            <p:nvPr/>
          </p:nvSpPr>
          <p:spPr bwMode="auto">
            <a:xfrm rot="5400000">
              <a:off x="11131818" y="4794051"/>
              <a:ext cx="119895" cy="904510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sz="1050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10982957" y="5287661"/>
                  <a:ext cx="37048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𝑜𝑢𝑡</m:t>
                        </m:r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82957" y="5287661"/>
                  <a:ext cx="370486" cy="246221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9836" r="-6557" b="-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" name="Group 12"/>
          <p:cNvGrpSpPr/>
          <p:nvPr/>
        </p:nvGrpSpPr>
        <p:grpSpPr>
          <a:xfrm>
            <a:off x="9850855" y="2098430"/>
            <a:ext cx="490286" cy="2064679"/>
            <a:chOff x="7665538" y="2143125"/>
            <a:chExt cx="490286" cy="2064679"/>
          </a:xfrm>
        </p:grpSpPr>
        <p:sp>
          <p:nvSpPr>
            <p:cNvPr id="14" name="Right Brace 13"/>
            <p:cNvSpPr/>
            <p:nvPr/>
          </p:nvSpPr>
          <p:spPr bwMode="auto">
            <a:xfrm rot="10800000">
              <a:off x="7998834" y="2143125"/>
              <a:ext cx="156990" cy="2064679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7665538" y="3009894"/>
                  <a:ext cx="333296" cy="2542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p>
                        </m:sSup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5538" y="3009894"/>
                  <a:ext cx="333296" cy="25423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12963" r="-3704"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23392" y="1231033"/>
                <a:ext cx="154503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31033"/>
                <a:ext cx="1545038" cy="246221"/>
              </a:xfrm>
              <a:prstGeom prst="rect">
                <a:avLst/>
              </a:prstGeom>
              <a:blipFill rotWithShape="0">
                <a:blip r:embed="rId9"/>
                <a:stretch>
                  <a:fillRect r="-39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Content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375531042"/>
                  </p:ext>
                </p:extLst>
              </p:nvPr>
            </p:nvGraphicFramePr>
            <p:xfrm>
              <a:off x="10442306" y="1767290"/>
              <a:ext cx="917864" cy="239581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786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2024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101…111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111…100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101…000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9638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Content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375531042"/>
                  </p:ext>
                </p:extLst>
              </p:nvPr>
            </p:nvGraphicFramePr>
            <p:xfrm>
              <a:off x="10442306" y="1767290"/>
              <a:ext cx="917864" cy="239581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7864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</a:tblGrid>
                  <a:tr h="32024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10"/>
                          <a:stretch>
                            <a:fillRect l="-658" t="-5660" r="-1316" b="-6490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10"/>
                          <a:stretch>
                            <a:fillRect l="-658" t="-107692" r="-1316" b="-56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10"/>
                          <a:stretch>
                            <a:fillRect l="-658" t="-207692" r="-1316" b="-46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2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10"/>
                          <a:stretch>
                            <a:fillRect l="-658" t="-313725" r="-1316" b="-3705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3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10"/>
                          <a:stretch>
                            <a:fillRect l="-658" t="-405769" r="-1316" b="-2634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4"/>
                      </a:ext>
                    </a:extLst>
                  </a:tr>
                  <a:tr h="4963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10"/>
                          <a:stretch>
                            <a:fillRect l="-658" t="-320732" r="-1316" b="-670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5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10"/>
                          <a:stretch>
                            <a:fillRect l="-658" t="-663462" r="-1316" b="-5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8439844" y="5471682"/>
                <a:ext cx="3306253" cy="3147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- </a:t>
                </a:r>
                <a:r>
                  <a:rPr lang="en-US" sz="1400" dirty="0" smtClean="0"/>
                  <a:t>Bits </a:t>
                </a:r>
                <a:r>
                  <a:rPr lang="en-US" sz="1400" dirty="0"/>
                  <a:t>to specify </a:t>
                </a:r>
                <a:r>
                  <a:rPr lang="en-US" sz="1400" i="1" dirty="0" smtClean="0"/>
                  <a:t>one </a:t>
                </a:r>
                <a:r>
                  <a:rPr lang="en-US" sz="1400" dirty="0" smtClean="0"/>
                  <a:t>function</a:t>
                </a:r>
                <a:r>
                  <a:rPr lang="en-US" sz="1400" dirty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𝑜𝑢𝑡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9844" y="5471682"/>
                <a:ext cx="3306253" cy="314702"/>
              </a:xfrm>
              <a:prstGeom prst="rect">
                <a:avLst/>
              </a:prstGeom>
              <a:blipFill rotWithShape="0">
                <a:blip r:embed="rId11"/>
                <a:stretch>
                  <a:fillRect l="-552" b="-21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2111858" y="1203325"/>
                <a:ext cx="2481000" cy="3147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1400" dirty="0"/>
                  <a:t># bitstrings of length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𝑜𝑢𝑡</m:t>
                    </m:r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1858" y="1203325"/>
                <a:ext cx="2481000" cy="314702"/>
              </a:xfrm>
              <a:prstGeom prst="rect">
                <a:avLst/>
              </a:prstGeom>
              <a:blipFill rotWithShape="0">
                <a:blip r:embed="rId12"/>
                <a:stretch>
                  <a:fillRect l="-737" b="-2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8288909" y="5929787"/>
                <a:ext cx="3457188" cy="5301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nb-NO" sz="1400" dirty="0"/>
                  <a:t>- Each </a:t>
                </a:r>
                <a:r>
                  <a:rPr lang="nb-NO" sz="1400" i="1" dirty="0" smtClean="0"/>
                  <a:t>distinct</a:t>
                </a:r>
                <a:r>
                  <a:rPr lang="nb-NO" sz="1400" dirty="0" smtClean="0"/>
                  <a:t> </a:t>
                </a:r>
                <a:r>
                  <a:rPr lang="nb-NO" sz="1400" dirty="0"/>
                  <a:t>bitstring of length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𝑜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𝑢𝑡</m:t>
                    </m:r>
                  </m:oMath>
                </a14:m>
                <a:r>
                  <a:rPr lang="nb-NO" sz="1400" dirty="0"/>
                  <a:t>  </a:t>
                </a:r>
              </a:p>
              <a:p>
                <a:r>
                  <a:rPr lang="nb-NO" sz="1400" dirty="0"/>
                  <a:t>  represents a </a:t>
                </a:r>
                <a:r>
                  <a:rPr lang="nb-NO" sz="1400" i="1" dirty="0"/>
                  <a:t>unique </a:t>
                </a:r>
                <a:r>
                  <a:rPr lang="nb-NO" sz="1400" dirty="0"/>
                  <a:t>function</a:t>
                </a: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8909" y="5929787"/>
                <a:ext cx="3457188" cy="530145"/>
              </a:xfrm>
              <a:prstGeom prst="rect">
                <a:avLst/>
              </a:prstGeom>
              <a:blipFill rotWithShape="0">
                <a:blip r:embed="rId13"/>
                <a:stretch>
                  <a:fillRect l="-529" b="-10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1891324" y="1580556"/>
                <a:ext cx="1233351" cy="3854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1324" y="1580556"/>
                <a:ext cx="1233351" cy="385490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852856" y="4448661"/>
                <a:ext cx="116711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𝑜𝑢𝑡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856" y="4448661"/>
                <a:ext cx="1167114" cy="246221"/>
              </a:xfrm>
              <a:prstGeom prst="rect">
                <a:avLst/>
              </a:prstGeom>
              <a:blipFill rotWithShape="0">
                <a:blip r:embed="rId15"/>
                <a:stretch>
                  <a:fillRect l="-2618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510247" y="4412945"/>
                <a:ext cx="214225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0247" y="4412945"/>
                <a:ext cx="214225" cy="281937"/>
              </a:xfrm>
              <a:prstGeom prst="rect">
                <a:avLst/>
              </a:prstGeom>
              <a:blipFill rotWithShape="0">
                <a:blip r:embed="rId16"/>
                <a:stretch>
                  <a:fillRect l="-25714" t="-19565" r="-65714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74702" y="3034786"/>
                <a:ext cx="123944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3,2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02" y="3034786"/>
                <a:ext cx="1239442" cy="246221"/>
              </a:xfrm>
              <a:prstGeom prst="rect">
                <a:avLst/>
              </a:prstGeom>
              <a:blipFill rotWithShape="0">
                <a:blip r:embed="rId17"/>
                <a:stretch>
                  <a:fillRect r="-4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589916" y="3443881"/>
                <a:ext cx="55970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9916" y="3443881"/>
                <a:ext cx="559704" cy="246221"/>
              </a:xfrm>
              <a:prstGeom prst="rect">
                <a:avLst/>
              </a:prstGeom>
              <a:blipFill rotWithShape="0">
                <a:blip r:embed="rId18"/>
                <a:stretch>
                  <a:fillRect l="-217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497178" y="3764820"/>
                <a:ext cx="102233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=65536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7178" y="3764820"/>
                <a:ext cx="1022331" cy="338554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773888" y="2965200"/>
                <a:ext cx="659476" cy="3722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⋅2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3888" y="2965200"/>
                <a:ext cx="659476" cy="372281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515070" y="2513166"/>
            <a:ext cx="1579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Example: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909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6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6" grpId="0"/>
      <p:bldP spid="9" grpId="0"/>
      <p:bldP spid="1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Oval 3"/>
              <p:cNvSpPr/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128, 128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Ova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/>
          <p:cNvGrpSpPr/>
          <p:nvPr/>
        </p:nvGrpSpPr>
        <p:grpSpPr>
          <a:xfrm>
            <a:off x="5085962" y="4480096"/>
            <a:ext cx="2613014" cy="1917324"/>
            <a:chOff x="4219648" y="4421577"/>
            <a:chExt cx="2613014" cy="2001395"/>
          </a:xfrm>
        </p:grpSpPr>
        <p:sp>
          <p:nvSpPr>
            <p:cNvPr id="12" name="Oval 11"/>
            <p:cNvSpPr/>
            <p:nvPr/>
          </p:nvSpPr>
          <p:spPr bwMode="auto">
            <a:xfrm>
              <a:off x="4219648" y="4421577"/>
              <a:ext cx="2613014" cy="2001395"/>
            </a:xfrm>
            <a:prstGeom prst="ellipse">
              <a:avLst/>
            </a:prstGeom>
            <a:solidFill>
              <a:srgbClr val="FFDFDA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5288620" y="4595753"/>
                  <a:ext cx="428001" cy="25701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1" i="0" smtClean="0">
                            <a:latin typeface="Cambria Math" panose="02040503050406030204" pitchFamily="18" charset="0"/>
                          </a:rPr>
                          <m:t>𝐀𝐄𝐒</m:t>
                        </m:r>
                      </m:oMath>
                    </m:oMathPara>
                  </a14:m>
                  <a:endParaRPr lang="nb-NO" sz="1600" b="1" dirty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88620" y="4595753"/>
                  <a:ext cx="428001" cy="257017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10000" r="-7143" b="-731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security – an equivalent view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355065" y="5172936"/>
                <a:ext cx="100937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00…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5065" y="5172936"/>
                <a:ext cx="1009379" cy="246221"/>
              </a:xfrm>
              <a:prstGeom prst="rect">
                <a:avLst/>
              </a:prstGeom>
              <a:blipFill rotWithShape="0">
                <a:blip r:embed="rId8"/>
                <a:stretch>
                  <a:fillRect l="-3614" b="-1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848070" y="5822893"/>
                <a:ext cx="100463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11…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8070" y="5822893"/>
                <a:ext cx="1004634" cy="246221"/>
              </a:xfrm>
              <a:prstGeom prst="rect">
                <a:avLst/>
              </a:prstGeom>
              <a:blipFill rotWithShape="0">
                <a:blip r:embed="rId9"/>
                <a:stretch>
                  <a:fillRect l="-3636" b="-14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534176" y="5330196"/>
                <a:ext cx="109119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101…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4176" y="5330196"/>
                <a:ext cx="1091196" cy="246221"/>
              </a:xfrm>
              <a:prstGeom prst="rect">
                <a:avLst/>
              </a:prstGeom>
              <a:blipFill rotWithShape="0">
                <a:blip r:embed="rId10"/>
                <a:stretch>
                  <a:fillRect l="-3352" b="-17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83434" y="5155172"/>
                <a:ext cx="169469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128,128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434" y="5155172"/>
                <a:ext cx="1694695" cy="246221"/>
              </a:xfrm>
              <a:prstGeom prst="rect">
                <a:avLst/>
              </a:prstGeom>
              <a:blipFill rotWithShape="0">
                <a:blip r:embed="rId12"/>
                <a:stretch>
                  <a:fillRect r="-360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270307" y="5128300"/>
                <a:ext cx="795411" cy="27994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307" y="5128300"/>
                <a:ext cx="795411" cy="279948"/>
              </a:xfrm>
              <a:prstGeom prst="rect">
                <a:avLst/>
              </a:prstGeom>
              <a:blipFill rotWithShape="0">
                <a:blip r:embed="rId13"/>
                <a:stretch>
                  <a:fillRect l="-4580" r="-763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23392" y="5902148"/>
                <a:ext cx="7479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1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5902148"/>
                <a:ext cx="747961" cy="246221"/>
              </a:xfrm>
              <a:prstGeom prst="rect">
                <a:avLst/>
              </a:prstGeom>
              <a:blipFill rotWithShape="0">
                <a:blip r:embed="rId14"/>
                <a:stretch>
                  <a:fillRect r="-813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365378" y="5902148"/>
                <a:ext cx="43537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378" y="5902148"/>
                <a:ext cx="435376" cy="246221"/>
              </a:xfrm>
              <a:prstGeom prst="rect">
                <a:avLst/>
              </a:prstGeom>
              <a:blipFill rotWithShape="0">
                <a:blip r:embed="rId15"/>
                <a:stretch>
                  <a:fillRect l="-9859" r="-1408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515070" y="2513166"/>
            <a:ext cx="1579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Example: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23392" y="1231033"/>
                <a:ext cx="154503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31033"/>
                <a:ext cx="1545038" cy="246221"/>
              </a:xfrm>
              <a:prstGeom prst="rect">
                <a:avLst/>
              </a:prstGeom>
              <a:blipFill rotWithShape="0">
                <a:blip r:embed="rId17"/>
                <a:stretch>
                  <a:fillRect r="-39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1891324" y="1580556"/>
                <a:ext cx="1233351" cy="3854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1324" y="1580556"/>
                <a:ext cx="1233351" cy="385490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74702" y="3034786"/>
                <a:ext cx="123944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3,2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02" y="3034786"/>
                <a:ext cx="1239442" cy="246221"/>
              </a:xfrm>
              <a:prstGeom prst="rect">
                <a:avLst/>
              </a:prstGeom>
              <a:blipFill rotWithShape="0">
                <a:blip r:embed="rId20"/>
                <a:stretch>
                  <a:fillRect r="-4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589916" y="3443881"/>
                <a:ext cx="55970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9916" y="3443881"/>
                <a:ext cx="559704" cy="246221"/>
              </a:xfrm>
              <a:prstGeom prst="rect">
                <a:avLst/>
              </a:prstGeom>
              <a:blipFill rotWithShape="0">
                <a:blip r:embed="rId21"/>
                <a:stretch>
                  <a:fillRect l="-217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1497178" y="3764820"/>
                <a:ext cx="102233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=65536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7178" y="3764820"/>
                <a:ext cx="1022331" cy="338554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1773888" y="2965200"/>
                <a:ext cx="659476" cy="3722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⋅2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3888" y="2965200"/>
                <a:ext cx="659476" cy="372281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2111858" y="1203325"/>
                <a:ext cx="2481000" cy="3147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1400" dirty="0"/>
                  <a:t># bitstrings of length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𝑜𝑢𝑡</m:t>
                    </m:r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1858" y="1203325"/>
                <a:ext cx="2481000" cy="314702"/>
              </a:xfrm>
              <a:prstGeom prst="rect">
                <a:avLst/>
              </a:prstGeom>
              <a:blipFill rotWithShape="0">
                <a:blip r:embed="rId29"/>
                <a:stretch>
                  <a:fillRect l="-737" b="-2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076700" y="2905120"/>
                <a:ext cx="143276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=1010⋯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700" y="2905120"/>
                <a:ext cx="1432765" cy="246221"/>
              </a:xfrm>
              <a:prstGeom prst="rect">
                <a:avLst/>
              </a:prstGeom>
              <a:blipFill rotWithShape="0">
                <a:blip r:embed="rId30"/>
                <a:stretch>
                  <a:fillRect l="-2553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680748" y="2266945"/>
                <a:ext cx="115050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0748" y="2266945"/>
                <a:ext cx="1150508" cy="246221"/>
              </a:xfrm>
              <a:prstGeom prst="rect">
                <a:avLst/>
              </a:prstGeom>
              <a:blipFill rotWithShape="0">
                <a:blip r:embed="rId31"/>
                <a:stretch>
                  <a:fillRect l="-3175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6437422" y="3084226"/>
                <a:ext cx="14291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⊕17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7422" y="3084226"/>
                <a:ext cx="1429173" cy="246221"/>
              </a:xfrm>
              <a:prstGeom prst="rect">
                <a:avLst/>
              </a:prstGeom>
              <a:blipFill rotWithShape="0">
                <a:blip r:embed="rId32"/>
                <a:stretch>
                  <a:fillRect l="-2137" r="-2564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3852856" y="4448661"/>
                <a:ext cx="116673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856" y="4448661"/>
                <a:ext cx="1166730" cy="246221"/>
              </a:xfrm>
              <a:prstGeom prst="rect">
                <a:avLst/>
              </a:prstGeom>
              <a:blipFill rotWithShape="0">
                <a:blip r:embed="rId33"/>
                <a:stretch>
                  <a:fillRect l="-3141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7510247" y="4412945"/>
                <a:ext cx="214225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0247" y="4412945"/>
                <a:ext cx="214225" cy="281937"/>
              </a:xfrm>
              <a:prstGeom prst="rect">
                <a:avLst/>
              </a:prstGeom>
              <a:blipFill rotWithShape="0">
                <a:blip r:embed="rId34"/>
                <a:stretch>
                  <a:fillRect l="-25714" t="-19565" r="-65714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8439844" y="5471682"/>
                <a:ext cx="3306253" cy="3147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- </a:t>
                </a:r>
                <a:r>
                  <a:rPr lang="en-US" sz="1400" dirty="0" smtClean="0"/>
                  <a:t>Bits </a:t>
                </a:r>
                <a:r>
                  <a:rPr lang="en-US" sz="1400" dirty="0"/>
                  <a:t>to specify </a:t>
                </a:r>
                <a:r>
                  <a:rPr lang="en-US" sz="1400" i="1" dirty="0" smtClean="0"/>
                  <a:t>one </a:t>
                </a:r>
                <a:r>
                  <a:rPr lang="en-US" sz="1400" dirty="0" smtClean="0"/>
                  <a:t>function</a:t>
                </a:r>
                <a:r>
                  <a:rPr lang="en-US" sz="1400" dirty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𝑜𝑢𝑡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9844" y="5471682"/>
                <a:ext cx="3306253" cy="314702"/>
              </a:xfrm>
              <a:prstGeom prst="rect">
                <a:avLst/>
              </a:prstGeom>
              <a:blipFill rotWithShape="0">
                <a:blip r:embed="rId35"/>
                <a:stretch>
                  <a:fillRect l="-552" b="-21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8288909" y="5929787"/>
                <a:ext cx="3457188" cy="5301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nb-NO" sz="1400" dirty="0"/>
                  <a:t>- Each </a:t>
                </a:r>
                <a:r>
                  <a:rPr lang="nb-NO" sz="1400" i="1" dirty="0" smtClean="0"/>
                  <a:t>distinct</a:t>
                </a:r>
                <a:r>
                  <a:rPr lang="nb-NO" sz="1400" dirty="0" smtClean="0"/>
                  <a:t> </a:t>
                </a:r>
                <a:r>
                  <a:rPr lang="nb-NO" sz="1400" dirty="0"/>
                  <a:t>bitstring of length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𝑜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𝑢𝑡</m:t>
                    </m:r>
                  </m:oMath>
                </a14:m>
                <a:r>
                  <a:rPr lang="nb-NO" sz="1400" dirty="0"/>
                  <a:t>  </a:t>
                </a:r>
              </a:p>
              <a:p>
                <a:r>
                  <a:rPr lang="nb-NO" sz="1400" dirty="0"/>
                  <a:t>  represents a </a:t>
                </a:r>
                <a:r>
                  <a:rPr lang="nb-NO" sz="1400" i="1" dirty="0"/>
                  <a:t>unique </a:t>
                </a:r>
                <a:r>
                  <a:rPr lang="nb-NO" sz="1400" dirty="0"/>
                  <a:t>function</a:t>
                </a: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8909" y="5929787"/>
                <a:ext cx="3457188" cy="530145"/>
              </a:xfrm>
              <a:prstGeom prst="rect">
                <a:avLst/>
              </a:prstGeom>
              <a:blipFill rotWithShape="0">
                <a:blip r:embed="rId36"/>
                <a:stretch>
                  <a:fillRect l="-529" b="-10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4" name="Group 53"/>
          <p:cNvGrpSpPr/>
          <p:nvPr/>
        </p:nvGrpSpPr>
        <p:grpSpPr>
          <a:xfrm>
            <a:off x="10455660" y="4273690"/>
            <a:ext cx="904510" cy="352321"/>
            <a:chOff x="10739511" y="5186358"/>
            <a:chExt cx="904510" cy="352321"/>
          </a:xfrm>
        </p:grpSpPr>
        <p:sp>
          <p:nvSpPr>
            <p:cNvPr id="55" name="Right Brace 54"/>
            <p:cNvSpPr/>
            <p:nvPr/>
          </p:nvSpPr>
          <p:spPr bwMode="auto">
            <a:xfrm rot="5400000">
              <a:off x="11131818" y="4794051"/>
              <a:ext cx="119895" cy="904510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sz="1050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5"/>
                <p:cNvSpPr txBox="1"/>
                <p:nvPr/>
              </p:nvSpPr>
              <p:spPr>
                <a:xfrm>
                  <a:off x="11012453" y="5323235"/>
                  <a:ext cx="347852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56" name="TextBox 5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12453" y="5323235"/>
                  <a:ext cx="347852" cy="215444"/>
                </a:xfrm>
                <a:prstGeom prst="rect">
                  <a:avLst/>
                </a:prstGeom>
                <a:blipFill rotWithShape="0">
                  <a:blip r:embed="rId37"/>
                  <a:stretch>
                    <a:fillRect l="-10526" r="-8772" b="-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7" name="Group 56"/>
          <p:cNvGrpSpPr/>
          <p:nvPr/>
        </p:nvGrpSpPr>
        <p:grpSpPr>
          <a:xfrm>
            <a:off x="9742703" y="2098430"/>
            <a:ext cx="598438" cy="2064679"/>
            <a:chOff x="7557386" y="2143125"/>
            <a:chExt cx="598438" cy="2064679"/>
          </a:xfrm>
        </p:grpSpPr>
        <p:sp>
          <p:nvSpPr>
            <p:cNvPr id="58" name="Right Brace 57"/>
            <p:cNvSpPr/>
            <p:nvPr/>
          </p:nvSpPr>
          <p:spPr bwMode="auto">
            <a:xfrm rot="10800000">
              <a:off x="7998834" y="2143125"/>
              <a:ext cx="156990" cy="2064679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TextBox 58"/>
                <p:cNvSpPr txBox="1"/>
                <p:nvPr/>
              </p:nvSpPr>
              <p:spPr>
                <a:xfrm>
                  <a:off x="7557386" y="3009894"/>
                  <a:ext cx="43537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128</m:t>
                            </m:r>
                          </m:sup>
                        </m:sSup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59" name="TextBox 5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57386" y="3009894"/>
                  <a:ext cx="435376" cy="246221"/>
                </a:xfrm>
                <a:prstGeom prst="rect">
                  <a:avLst/>
                </a:prstGeom>
                <a:blipFill rotWithShape="0">
                  <a:blip r:embed="rId38"/>
                  <a:stretch>
                    <a:fillRect l="-8333" b="-731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0" name="Content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594601387"/>
                  </p:ext>
                </p:extLst>
              </p:nvPr>
            </p:nvGraphicFramePr>
            <p:xfrm>
              <a:off x="10442306" y="1767290"/>
              <a:ext cx="917864" cy="239581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786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2024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101…111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111…100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101…000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9638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0" name="Content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594601387"/>
                  </p:ext>
                </p:extLst>
              </p:nvPr>
            </p:nvGraphicFramePr>
            <p:xfrm>
              <a:off x="10442306" y="1767290"/>
              <a:ext cx="917864" cy="239581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7864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</a:tblGrid>
                  <a:tr h="32024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9"/>
                          <a:stretch>
                            <a:fillRect l="-658" t="-5660" r="-1316" b="-6490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9"/>
                          <a:stretch>
                            <a:fillRect l="-658" t="-107692" r="-1316" b="-56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9"/>
                          <a:stretch>
                            <a:fillRect l="-658" t="-207692" r="-1316" b="-46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2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9"/>
                          <a:stretch>
                            <a:fillRect l="-658" t="-313725" r="-1316" b="-3705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3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9"/>
                          <a:stretch>
                            <a:fillRect l="-658" t="-405769" r="-1316" b="-2634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4"/>
                      </a:ext>
                    </a:extLst>
                  </a:tr>
                  <a:tr h="4963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39"/>
                          <a:stretch>
                            <a:fillRect l="-658" t="-320732" r="-1316" b="-670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5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9"/>
                          <a:stretch>
                            <a:fillRect l="-658" t="-663462" r="-1316" b="-5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29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20" grpId="0"/>
      <p:bldP spid="21" grpId="0"/>
      <p:bldP spid="22" grpId="0"/>
      <p:bldP spid="2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Oval 3"/>
              <p:cNvSpPr/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128, 128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Ova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Oval 11"/>
          <p:cNvSpPr>
            <a:spLocks noChangeAspect="1"/>
          </p:cNvSpPr>
          <p:nvPr/>
        </p:nvSpPr>
        <p:spPr bwMode="auto">
          <a:xfrm>
            <a:off x="6094470" y="6163735"/>
            <a:ext cx="18000" cy="18000"/>
          </a:xfrm>
          <a:prstGeom prst="ellipse">
            <a:avLst/>
          </a:prstGeom>
          <a:solidFill>
            <a:srgbClr val="FFDFDA"/>
          </a:solidFill>
          <a:ln w="254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852979" y="5846497"/>
                <a:ext cx="48298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 i="0" smtClean="0">
                          <a:latin typeface="Cambria Math" panose="02040503050406030204" pitchFamily="18" charset="0"/>
                        </a:rPr>
                        <m:t>𝐀𝐄𝐒</m:t>
                      </m:r>
                    </m:oMath>
                  </m:oMathPara>
                </a14:m>
                <a:endParaRPr lang="nb-NO" sz="1600" b="1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2979" y="5846497"/>
                <a:ext cx="482982" cy="246221"/>
              </a:xfrm>
              <a:prstGeom prst="rect">
                <a:avLst/>
              </a:prstGeom>
              <a:blipFill rotWithShape="0">
                <a:blip r:embed="rId4"/>
                <a:stretch>
                  <a:fillRect l="-1266" r="-253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security – an equivalent view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83434" y="5155172"/>
                <a:ext cx="169469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128,128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434" y="5155172"/>
                <a:ext cx="1694695" cy="246221"/>
              </a:xfrm>
              <a:prstGeom prst="rect">
                <a:avLst/>
              </a:prstGeom>
              <a:blipFill rotWithShape="0">
                <a:blip r:embed="rId12"/>
                <a:stretch>
                  <a:fillRect r="-360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270307" y="5128300"/>
                <a:ext cx="795411" cy="27994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307" y="5128300"/>
                <a:ext cx="795411" cy="279948"/>
              </a:xfrm>
              <a:prstGeom prst="rect">
                <a:avLst/>
              </a:prstGeom>
              <a:blipFill rotWithShape="0">
                <a:blip r:embed="rId13"/>
                <a:stretch>
                  <a:fillRect l="-4580" r="-763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3392" y="5902148"/>
                <a:ext cx="7479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1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5902148"/>
                <a:ext cx="747961" cy="246221"/>
              </a:xfrm>
              <a:prstGeom prst="rect">
                <a:avLst/>
              </a:prstGeom>
              <a:blipFill rotWithShape="0">
                <a:blip r:embed="rId14"/>
                <a:stretch>
                  <a:fillRect r="-813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365378" y="5902148"/>
                <a:ext cx="43537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378" y="5902148"/>
                <a:ext cx="435376" cy="246221"/>
              </a:xfrm>
              <a:prstGeom prst="rect">
                <a:avLst/>
              </a:prstGeom>
              <a:blipFill rotWithShape="0">
                <a:blip r:embed="rId15"/>
                <a:stretch>
                  <a:fillRect l="-9859" r="-1408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515070" y="2513166"/>
            <a:ext cx="1579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Example: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23392" y="1231033"/>
                <a:ext cx="154503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31033"/>
                <a:ext cx="1545038" cy="246221"/>
              </a:xfrm>
              <a:prstGeom prst="rect">
                <a:avLst/>
              </a:prstGeom>
              <a:blipFill rotWithShape="0">
                <a:blip r:embed="rId16"/>
                <a:stretch>
                  <a:fillRect r="-39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1891324" y="1580556"/>
                <a:ext cx="1233351" cy="3854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1324" y="1580556"/>
                <a:ext cx="1233351" cy="385490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74702" y="3034786"/>
                <a:ext cx="123944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3,2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02" y="3034786"/>
                <a:ext cx="1239442" cy="246221"/>
              </a:xfrm>
              <a:prstGeom prst="rect">
                <a:avLst/>
              </a:prstGeom>
              <a:blipFill rotWithShape="0">
                <a:blip r:embed="rId19"/>
                <a:stretch>
                  <a:fillRect r="-4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589916" y="3443881"/>
                <a:ext cx="55970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9916" y="3443881"/>
                <a:ext cx="559704" cy="246221"/>
              </a:xfrm>
              <a:prstGeom prst="rect">
                <a:avLst/>
              </a:prstGeom>
              <a:blipFill rotWithShape="0">
                <a:blip r:embed="rId20"/>
                <a:stretch>
                  <a:fillRect l="-217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1497178" y="3764820"/>
                <a:ext cx="102233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=65536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7178" y="3764820"/>
                <a:ext cx="1022331" cy="338554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1773888" y="2965200"/>
                <a:ext cx="659476" cy="3722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⋅2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3888" y="2965200"/>
                <a:ext cx="659476" cy="372281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2111858" y="1203325"/>
                <a:ext cx="2481000" cy="3147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1400" dirty="0"/>
                  <a:t># bitstrings of length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𝑜𝑢𝑡</m:t>
                    </m:r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1858" y="1203325"/>
                <a:ext cx="2481000" cy="314702"/>
              </a:xfrm>
              <a:prstGeom prst="rect">
                <a:avLst/>
              </a:prstGeom>
              <a:blipFill rotWithShape="0">
                <a:blip r:embed="rId28"/>
                <a:stretch>
                  <a:fillRect l="-737" b="-2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4076700" y="2905120"/>
                <a:ext cx="143276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=1010⋯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700" y="2905120"/>
                <a:ext cx="1432765" cy="246221"/>
              </a:xfrm>
              <a:prstGeom prst="rect">
                <a:avLst/>
              </a:prstGeom>
              <a:blipFill rotWithShape="0">
                <a:blip r:embed="rId29"/>
                <a:stretch>
                  <a:fillRect l="-2553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680748" y="2266945"/>
                <a:ext cx="115050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0748" y="2266945"/>
                <a:ext cx="1150508" cy="246221"/>
              </a:xfrm>
              <a:prstGeom prst="rect">
                <a:avLst/>
              </a:prstGeom>
              <a:blipFill rotWithShape="0">
                <a:blip r:embed="rId30"/>
                <a:stretch>
                  <a:fillRect l="-3175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6437422" y="3084226"/>
                <a:ext cx="14291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⊕17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7422" y="3084226"/>
                <a:ext cx="1429173" cy="246221"/>
              </a:xfrm>
              <a:prstGeom prst="rect">
                <a:avLst/>
              </a:prstGeom>
              <a:blipFill rotWithShape="0">
                <a:blip r:embed="rId31"/>
                <a:stretch>
                  <a:fillRect l="-2137" r="-2564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3852856" y="4448661"/>
                <a:ext cx="116673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856" y="4448661"/>
                <a:ext cx="1166730" cy="246221"/>
              </a:xfrm>
              <a:prstGeom prst="rect">
                <a:avLst/>
              </a:prstGeom>
              <a:blipFill rotWithShape="0">
                <a:blip r:embed="rId32"/>
                <a:stretch>
                  <a:fillRect l="-3141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510247" y="4412945"/>
                <a:ext cx="214225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0247" y="4412945"/>
                <a:ext cx="214225" cy="281937"/>
              </a:xfrm>
              <a:prstGeom prst="rect">
                <a:avLst/>
              </a:prstGeom>
              <a:blipFill rotWithShape="0">
                <a:blip r:embed="rId33"/>
                <a:stretch>
                  <a:fillRect l="-25714" t="-19565" r="-65714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8439844" y="5471682"/>
                <a:ext cx="3306253" cy="3147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- </a:t>
                </a:r>
                <a:r>
                  <a:rPr lang="en-US" sz="1400" dirty="0" smtClean="0"/>
                  <a:t>Bits </a:t>
                </a:r>
                <a:r>
                  <a:rPr lang="en-US" sz="1400" dirty="0"/>
                  <a:t>to specify </a:t>
                </a:r>
                <a:r>
                  <a:rPr lang="en-US" sz="1400" i="1" dirty="0" smtClean="0"/>
                  <a:t>one </a:t>
                </a:r>
                <a:r>
                  <a:rPr lang="en-US" sz="1400" dirty="0" smtClean="0"/>
                  <a:t>function</a:t>
                </a:r>
                <a:r>
                  <a:rPr lang="en-US" sz="1400" dirty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𝑜𝑢𝑡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9844" y="5471682"/>
                <a:ext cx="3306253" cy="314702"/>
              </a:xfrm>
              <a:prstGeom prst="rect">
                <a:avLst/>
              </a:prstGeom>
              <a:blipFill rotWithShape="0">
                <a:blip r:embed="rId34"/>
                <a:stretch>
                  <a:fillRect l="-552" b="-21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8288909" y="5929787"/>
                <a:ext cx="3457188" cy="5301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nb-NO" sz="1400" dirty="0"/>
                  <a:t>- Each </a:t>
                </a:r>
                <a:r>
                  <a:rPr lang="nb-NO" sz="1400" i="1" dirty="0" smtClean="0"/>
                  <a:t>distinct</a:t>
                </a:r>
                <a:r>
                  <a:rPr lang="nb-NO" sz="1400" dirty="0" smtClean="0"/>
                  <a:t> </a:t>
                </a:r>
                <a:r>
                  <a:rPr lang="nb-NO" sz="1400" dirty="0"/>
                  <a:t>bitstring of length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𝑜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𝑢𝑡</m:t>
                    </m:r>
                  </m:oMath>
                </a14:m>
                <a:r>
                  <a:rPr lang="nb-NO" sz="1400" dirty="0"/>
                  <a:t>  </a:t>
                </a:r>
              </a:p>
              <a:p>
                <a:r>
                  <a:rPr lang="nb-NO" sz="1400" dirty="0"/>
                  <a:t>  represents a </a:t>
                </a:r>
                <a:r>
                  <a:rPr lang="nb-NO" sz="1400" i="1" dirty="0"/>
                  <a:t>unique </a:t>
                </a:r>
                <a:r>
                  <a:rPr lang="nb-NO" sz="1400" dirty="0"/>
                  <a:t>function</a:t>
                </a: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8909" y="5929787"/>
                <a:ext cx="3457188" cy="530145"/>
              </a:xfrm>
              <a:prstGeom prst="rect">
                <a:avLst/>
              </a:prstGeom>
              <a:blipFill rotWithShape="0">
                <a:blip r:embed="rId35"/>
                <a:stretch>
                  <a:fillRect l="-529" b="-10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0" name="Group 49"/>
          <p:cNvGrpSpPr/>
          <p:nvPr/>
        </p:nvGrpSpPr>
        <p:grpSpPr>
          <a:xfrm>
            <a:off x="10455660" y="4273690"/>
            <a:ext cx="904510" cy="352321"/>
            <a:chOff x="10739511" y="5186358"/>
            <a:chExt cx="904510" cy="352321"/>
          </a:xfrm>
        </p:grpSpPr>
        <p:sp>
          <p:nvSpPr>
            <p:cNvPr id="51" name="Right Brace 50"/>
            <p:cNvSpPr/>
            <p:nvPr/>
          </p:nvSpPr>
          <p:spPr bwMode="auto">
            <a:xfrm rot="5400000">
              <a:off x="11131818" y="4794051"/>
              <a:ext cx="119895" cy="904510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sz="1050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/>
                <p:cNvSpPr txBox="1"/>
                <p:nvPr/>
              </p:nvSpPr>
              <p:spPr>
                <a:xfrm>
                  <a:off x="11012453" y="5323235"/>
                  <a:ext cx="347852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52" name="TextBox 5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12453" y="5323235"/>
                  <a:ext cx="347852" cy="215444"/>
                </a:xfrm>
                <a:prstGeom prst="rect">
                  <a:avLst/>
                </a:prstGeom>
                <a:blipFill rotWithShape="0">
                  <a:blip r:embed="rId36"/>
                  <a:stretch>
                    <a:fillRect l="-10526" r="-8772" b="-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3" name="Group 52"/>
          <p:cNvGrpSpPr/>
          <p:nvPr/>
        </p:nvGrpSpPr>
        <p:grpSpPr>
          <a:xfrm>
            <a:off x="9742703" y="2098430"/>
            <a:ext cx="598438" cy="2064679"/>
            <a:chOff x="7557386" y="2143125"/>
            <a:chExt cx="598438" cy="2064679"/>
          </a:xfrm>
        </p:grpSpPr>
        <p:sp>
          <p:nvSpPr>
            <p:cNvPr id="54" name="Right Brace 53"/>
            <p:cNvSpPr/>
            <p:nvPr/>
          </p:nvSpPr>
          <p:spPr bwMode="auto">
            <a:xfrm rot="10800000">
              <a:off x="7998834" y="2143125"/>
              <a:ext cx="156990" cy="2064679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/>
                <p:cNvSpPr txBox="1"/>
                <p:nvPr/>
              </p:nvSpPr>
              <p:spPr>
                <a:xfrm>
                  <a:off x="7557386" y="3009894"/>
                  <a:ext cx="43537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128</m:t>
                            </m:r>
                          </m:sup>
                        </m:sSup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55" name="TextBox 5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57386" y="3009894"/>
                  <a:ext cx="435376" cy="246221"/>
                </a:xfrm>
                <a:prstGeom prst="rect">
                  <a:avLst/>
                </a:prstGeom>
                <a:blipFill rotWithShape="0">
                  <a:blip r:embed="rId37"/>
                  <a:stretch>
                    <a:fillRect l="-8333" b="-731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6" name="Content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884232309"/>
                  </p:ext>
                </p:extLst>
              </p:nvPr>
            </p:nvGraphicFramePr>
            <p:xfrm>
              <a:off x="10442306" y="1767290"/>
              <a:ext cx="917864" cy="239581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786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2024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101…111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111…100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101…000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9638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6" name="Content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884232309"/>
                  </p:ext>
                </p:extLst>
              </p:nvPr>
            </p:nvGraphicFramePr>
            <p:xfrm>
              <a:off x="10442306" y="1767290"/>
              <a:ext cx="917864" cy="239581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7864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</a:tblGrid>
                  <a:tr h="32024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8"/>
                          <a:stretch>
                            <a:fillRect l="-658" t="-5660" r="-1316" b="-6490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8"/>
                          <a:stretch>
                            <a:fillRect l="-658" t="-107692" r="-1316" b="-56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8"/>
                          <a:stretch>
                            <a:fillRect l="-658" t="-207692" r="-1316" b="-46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2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8"/>
                          <a:stretch>
                            <a:fillRect l="-658" t="-313725" r="-1316" b="-3705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3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8"/>
                          <a:stretch>
                            <a:fillRect l="-658" t="-405769" r="-1316" b="-2634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4"/>
                      </a:ext>
                    </a:extLst>
                  </a:tr>
                  <a:tr h="4963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38"/>
                          <a:stretch>
                            <a:fillRect l="-658" t="-320732" r="-1316" b="-670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5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8"/>
                          <a:stretch>
                            <a:fillRect l="-658" t="-663462" r="-1316" b="-5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96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Oval 3"/>
              <p:cNvSpPr/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128, 128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Ova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ciphers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23392" y="1231033"/>
                <a:ext cx="169469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128,128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31033"/>
                <a:ext cx="1694695" cy="246221"/>
              </a:xfrm>
              <a:prstGeom prst="rect">
                <a:avLst/>
              </a:prstGeom>
              <a:blipFill rotWithShape="0">
                <a:blip r:embed="rId9"/>
                <a:stretch>
                  <a:fillRect r="-36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318470" y="1197306"/>
                <a:ext cx="795411" cy="27994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8470" y="1197306"/>
                <a:ext cx="795411" cy="279948"/>
              </a:xfrm>
              <a:prstGeom prst="rect">
                <a:avLst/>
              </a:prstGeom>
              <a:blipFill rotWithShape="0">
                <a:blip r:embed="rId10"/>
                <a:stretch>
                  <a:fillRect l="-4580" r="-763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Oval 14"/>
          <p:cNvSpPr>
            <a:spLocks noChangeAspect="1"/>
          </p:cNvSpPr>
          <p:nvPr/>
        </p:nvSpPr>
        <p:spPr bwMode="auto">
          <a:xfrm>
            <a:off x="6094470" y="6163735"/>
            <a:ext cx="18000" cy="18000"/>
          </a:xfrm>
          <a:prstGeom prst="ellipse">
            <a:avLst/>
          </a:prstGeom>
          <a:solidFill>
            <a:srgbClr val="FFDFDA"/>
          </a:solidFill>
          <a:ln w="254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852979" y="5846497"/>
                <a:ext cx="48298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 i="0" smtClean="0">
                          <a:latin typeface="Cambria Math" panose="02040503050406030204" pitchFamily="18" charset="0"/>
                        </a:rPr>
                        <m:t>𝐀𝐄𝐒</m:t>
                      </m:r>
                    </m:oMath>
                  </m:oMathPara>
                </a14:m>
                <a:endParaRPr lang="nb-NO" sz="1600" b="1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2979" y="5846497"/>
                <a:ext cx="482982" cy="246221"/>
              </a:xfrm>
              <a:prstGeom prst="rect">
                <a:avLst/>
              </a:prstGeom>
              <a:blipFill rotWithShape="0">
                <a:blip r:embed="rId13"/>
                <a:stretch>
                  <a:fillRect l="-1266" r="-253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23392" y="5902148"/>
                <a:ext cx="7479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1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5902148"/>
                <a:ext cx="747961" cy="246221"/>
              </a:xfrm>
              <a:prstGeom prst="rect">
                <a:avLst/>
              </a:prstGeom>
              <a:blipFill rotWithShape="0">
                <a:blip r:embed="rId14"/>
                <a:stretch>
                  <a:fillRect r="-813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365378" y="5902148"/>
                <a:ext cx="43537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378" y="5902148"/>
                <a:ext cx="435376" cy="246221"/>
              </a:xfrm>
              <a:prstGeom prst="rect">
                <a:avLst/>
              </a:prstGeom>
              <a:blipFill rotWithShape="0">
                <a:blip r:embed="rId15"/>
                <a:stretch>
                  <a:fillRect l="-9859" r="-1408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076700" y="2905120"/>
                <a:ext cx="143276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=1010⋯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700" y="2905120"/>
                <a:ext cx="1432765" cy="246221"/>
              </a:xfrm>
              <a:prstGeom prst="rect">
                <a:avLst/>
              </a:prstGeom>
              <a:blipFill rotWithShape="0">
                <a:blip r:embed="rId16"/>
                <a:stretch>
                  <a:fillRect l="-2553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680748" y="2266945"/>
                <a:ext cx="115050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0748" y="2266945"/>
                <a:ext cx="1150508" cy="246221"/>
              </a:xfrm>
              <a:prstGeom prst="rect">
                <a:avLst/>
              </a:prstGeom>
              <a:blipFill rotWithShape="0">
                <a:blip r:embed="rId17"/>
                <a:stretch>
                  <a:fillRect l="-3175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437422" y="3084226"/>
                <a:ext cx="14291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⊕17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7422" y="3084226"/>
                <a:ext cx="1429173" cy="246221"/>
              </a:xfrm>
              <a:prstGeom prst="rect">
                <a:avLst/>
              </a:prstGeom>
              <a:blipFill rotWithShape="0">
                <a:blip r:embed="rId18"/>
                <a:stretch>
                  <a:fillRect l="-2137" r="-2564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852856" y="4448661"/>
                <a:ext cx="116673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856" y="4448661"/>
                <a:ext cx="1166730" cy="246221"/>
              </a:xfrm>
              <a:prstGeom prst="rect">
                <a:avLst/>
              </a:prstGeom>
              <a:blipFill rotWithShape="0">
                <a:blip r:embed="rId19"/>
                <a:stretch>
                  <a:fillRect l="-3141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510247" y="4412945"/>
                <a:ext cx="214225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0247" y="4412945"/>
                <a:ext cx="214225" cy="281937"/>
              </a:xfrm>
              <a:prstGeom prst="rect">
                <a:avLst/>
              </a:prstGeom>
              <a:blipFill rotWithShape="0">
                <a:blip r:embed="rId20"/>
                <a:stretch>
                  <a:fillRect l="-25714" t="-19565" r="-65714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678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val 18"/>
              <p:cNvSpPr/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128, 128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9" name="Oval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ciphers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23392" y="1231033"/>
                <a:ext cx="169469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128,128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31033"/>
                <a:ext cx="1694695" cy="246221"/>
              </a:xfrm>
              <a:prstGeom prst="rect">
                <a:avLst/>
              </a:prstGeom>
              <a:blipFill rotWithShape="0">
                <a:blip r:embed="rId9"/>
                <a:stretch>
                  <a:fillRect r="-36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318470" y="1197306"/>
                <a:ext cx="795411" cy="27994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8470" y="1197306"/>
                <a:ext cx="795411" cy="279948"/>
              </a:xfrm>
              <a:prstGeom prst="rect">
                <a:avLst/>
              </a:prstGeom>
              <a:blipFill rotWithShape="0">
                <a:blip r:embed="rId10"/>
                <a:stretch>
                  <a:fillRect l="-4580" r="-763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04730" y="1952158"/>
                <a:ext cx="13564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Perm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730" y="1952158"/>
                <a:ext cx="1356461" cy="246221"/>
              </a:xfrm>
              <a:prstGeom prst="rect">
                <a:avLst/>
              </a:prstGeom>
              <a:blipFill>
                <a:blip r:embed="rId13"/>
                <a:stretch>
                  <a:fillRect r="-448" b="-731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026354" y="1952158"/>
                <a:ext cx="49468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!</m:t>
                      </m:r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6354" y="1952158"/>
                <a:ext cx="494686" cy="246221"/>
              </a:xfrm>
              <a:prstGeom prst="rect">
                <a:avLst/>
              </a:prstGeom>
              <a:blipFill>
                <a:blip r:embed="rId14"/>
                <a:stretch>
                  <a:fillRect l="-7317" r="-6098" b="-731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Freeform 20"/>
              <p:cNvSpPr/>
              <p:nvPr/>
            </p:nvSpPr>
            <p:spPr bwMode="auto">
              <a:xfrm>
                <a:off x="3679875" y="1866262"/>
                <a:ext cx="4642338" cy="4347917"/>
              </a:xfrm>
              <a:custGeom>
                <a:avLst/>
                <a:gdLst>
                  <a:gd name="connsiteX0" fmla="*/ 2718598 w 5437196"/>
                  <a:gd name="connsiteY0" fmla="*/ 0 h 4872066"/>
                  <a:gd name="connsiteX1" fmla="*/ 5437196 w 5437196"/>
                  <a:gd name="connsiteY1" fmla="*/ 2436033 h 4872066"/>
                  <a:gd name="connsiteX2" fmla="*/ 2718598 w 5437196"/>
                  <a:gd name="connsiteY2" fmla="*/ 4872066 h 4872066"/>
                  <a:gd name="connsiteX3" fmla="*/ 213641 w 5437196"/>
                  <a:gd name="connsiteY3" fmla="*/ 3384247 h 4872066"/>
                  <a:gd name="connsiteX4" fmla="*/ 177935 w 5437196"/>
                  <a:gd name="connsiteY4" fmla="*/ 3296830 h 4872066"/>
                  <a:gd name="connsiteX5" fmla="*/ 197697 w 5437196"/>
                  <a:gd name="connsiteY5" fmla="*/ 3297913 h 4872066"/>
                  <a:gd name="connsiteX6" fmla="*/ 524032 w 5437196"/>
                  <a:gd name="connsiteY6" fmla="*/ 3303718 h 4872066"/>
                  <a:gd name="connsiteX7" fmla="*/ 2143282 w 5437196"/>
                  <a:gd name="connsiteY7" fmla="*/ 3017968 h 4872066"/>
                  <a:gd name="connsiteX8" fmla="*/ 524032 w 5437196"/>
                  <a:gd name="connsiteY8" fmla="*/ 2732218 h 4872066"/>
                  <a:gd name="connsiteX9" fmla="*/ 197697 w 5437196"/>
                  <a:gd name="connsiteY9" fmla="*/ 2738024 h 4872066"/>
                  <a:gd name="connsiteX10" fmla="*/ 24664 w 5437196"/>
                  <a:gd name="connsiteY10" fmla="*/ 2747502 h 4872066"/>
                  <a:gd name="connsiteX11" fmla="*/ 14036 w 5437196"/>
                  <a:gd name="connsiteY11" fmla="*/ 2685104 h 4872066"/>
                  <a:gd name="connsiteX12" fmla="*/ 0 w 5437196"/>
                  <a:gd name="connsiteY12" fmla="*/ 2436033 h 4872066"/>
                  <a:gd name="connsiteX13" fmla="*/ 2718598 w 5437196"/>
                  <a:gd name="connsiteY13" fmla="*/ 0 h 4872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437196" h="4872066">
                    <a:moveTo>
                      <a:pt x="2718598" y="0"/>
                    </a:moveTo>
                    <a:cubicBezTo>
                      <a:pt x="4220038" y="0"/>
                      <a:pt x="5437196" y="1090649"/>
                      <a:pt x="5437196" y="2436033"/>
                    </a:cubicBezTo>
                    <a:cubicBezTo>
                      <a:pt x="5437196" y="3781417"/>
                      <a:pt x="4220038" y="4872066"/>
                      <a:pt x="2718598" y="4872066"/>
                    </a:cubicBezTo>
                    <a:cubicBezTo>
                      <a:pt x="1592518" y="4872066"/>
                      <a:pt x="626347" y="4258576"/>
                      <a:pt x="213641" y="3384247"/>
                    </a:cubicBezTo>
                    <a:lnTo>
                      <a:pt x="177935" y="3296830"/>
                    </a:lnTo>
                    <a:lnTo>
                      <a:pt x="197697" y="3297913"/>
                    </a:lnTo>
                    <a:cubicBezTo>
                      <a:pt x="303106" y="3301719"/>
                      <a:pt x="412246" y="3303718"/>
                      <a:pt x="524032" y="3303718"/>
                    </a:cubicBezTo>
                    <a:cubicBezTo>
                      <a:pt x="1418319" y="3303718"/>
                      <a:pt x="2143282" y="3175783"/>
                      <a:pt x="2143282" y="3017968"/>
                    </a:cubicBezTo>
                    <a:cubicBezTo>
                      <a:pt x="2143282" y="2860153"/>
                      <a:pt x="1418319" y="2732218"/>
                      <a:pt x="524032" y="2732218"/>
                    </a:cubicBezTo>
                    <a:cubicBezTo>
                      <a:pt x="412246" y="2732218"/>
                      <a:pt x="303106" y="2734217"/>
                      <a:pt x="197697" y="2738024"/>
                    </a:cubicBezTo>
                    <a:lnTo>
                      <a:pt x="24664" y="2747502"/>
                    </a:lnTo>
                    <a:lnTo>
                      <a:pt x="14036" y="2685104"/>
                    </a:lnTo>
                    <a:cubicBezTo>
                      <a:pt x="4755" y="2603211"/>
                      <a:pt x="0" y="2520120"/>
                      <a:pt x="0" y="2436033"/>
                    </a:cubicBezTo>
                    <a:cubicBezTo>
                      <a:pt x="0" y="1090649"/>
                      <a:pt x="1217158" y="0"/>
                      <a:pt x="2718598" y="0"/>
                    </a:cubicBezTo>
                    <a:close/>
                  </a:path>
                </a:pathLst>
              </a:custGeom>
              <a:solidFill>
                <a:srgbClr val="CFF9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smtClean="0">
                          <a:latin typeface="Cambria Math" panose="02040503050406030204" pitchFamily="18" charset="0"/>
                        </a:rPr>
                        <m:t>P</m:t>
                      </m:r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erm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dirty="0"/>
              </a:p>
            </p:txBody>
          </p:sp>
        </mc:Choice>
        <mc:Fallback xmlns="">
          <p:sp>
            <p:nvSpPr>
              <p:cNvPr id="21" name="Freeform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79875" y="1866262"/>
                <a:ext cx="4642338" cy="4347917"/>
              </a:xfrm>
              <a:custGeom>
                <a:avLst/>
                <a:gdLst>
                  <a:gd name="connsiteX0" fmla="*/ 2718598 w 5437196"/>
                  <a:gd name="connsiteY0" fmla="*/ 0 h 4872066"/>
                  <a:gd name="connsiteX1" fmla="*/ 5437196 w 5437196"/>
                  <a:gd name="connsiteY1" fmla="*/ 2436033 h 4872066"/>
                  <a:gd name="connsiteX2" fmla="*/ 2718598 w 5437196"/>
                  <a:gd name="connsiteY2" fmla="*/ 4872066 h 4872066"/>
                  <a:gd name="connsiteX3" fmla="*/ 213641 w 5437196"/>
                  <a:gd name="connsiteY3" fmla="*/ 3384247 h 4872066"/>
                  <a:gd name="connsiteX4" fmla="*/ 177935 w 5437196"/>
                  <a:gd name="connsiteY4" fmla="*/ 3296830 h 4872066"/>
                  <a:gd name="connsiteX5" fmla="*/ 197697 w 5437196"/>
                  <a:gd name="connsiteY5" fmla="*/ 3297913 h 4872066"/>
                  <a:gd name="connsiteX6" fmla="*/ 524032 w 5437196"/>
                  <a:gd name="connsiteY6" fmla="*/ 3303718 h 4872066"/>
                  <a:gd name="connsiteX7" fmla="*/ 2143282 w 5437196"/>
                  <a:gd name="connsiteY7" fmla="*/ 3017968 h 4872066"/>
                  <a:gd name="connsiteX8" fmla="*/ 524032 w 5437196"/>
                  <a:gd name="connsiteY8" fmla="*/ 2732218 h 4872066"/>
                  <a:gd name="connsiteX9" fmla="*/ 197697 w 5437196"/>
                  <a:gd name="connsiteY9" fmla="*/ 2738024 h 4872066"/>
                  <a:gd name="connsiteX10" fmla="*/ 24664 w 5437196"/>
                  <a:gd name="connsiteY10" fmla="*/ 2747502 h 4872066"/>
                  <a:gd name="connsiteX11" fmla="*/ 14036 w 5437196"/>
                  <a:gd name="connsiteY11" fmla="*/ 2685104 h 4872066"/>
                  <a:gd name="connsiteX12" fmla="*/ 0 w 5437196"/>
                  <a:gd name="connsiteY12" fmla="*/ 2436033 h 4872066"/>
                  <a:gd name="connsiteX13" fmla="*/ 2718598 w 5437196"/>
                  <a:gd name="connsiteY13" fmla="*/ 0 h 4872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437196" h="4872066">
                    <a:moveTo>
                      <a:pt x="2718598" y="0"/>
                    </a:moveTo>
                    <a:cubicBezTo>
                      <a:pt x="4220038" y="0"/>
                      <a:pt x="5437196" y="1090649"/>
                      <a:pt x="5437196" y="2436033"/>
                    </a:cubicBezTo>
                    <a:cubicBezTo>
                      <a:pt x="5437196" y="3781417"/>
                      <a:pt x="4220038" y="4872066"/>
                      <a:pt x="2718598" y="4872066"/>
                    </a:cubicBezTo>
                    <a:cubicBezTo>
                      <a:pt x="1592518" y="4872066"/>
                      <a:pt x="626347" y="4258576"/>
                      <a:pt x="213641" y="3384247"/>
                    </a:cubicBezTo>
                    <a:lnTo>
                      <a:pt x="177935" y="3296830"/>
                    </a:lnTo>
                    <a:lnTo>
                      <a:pt x="197697" y="3297913"/>
                    </a:lnTo>
                    <a:cubicBezTo>
                      <a:pt x="303106" y="3301719"/>
                      <a:pt x="412246" y="3303718"/>
                      <a:pt x="524032" y="3303718"/>
                    </a:cubicBezTo>
                    <a:cubicBezTo>
                      <a:pt x="1418319" y="3303718"/>
                      <a:pt x="2143282" y="3175783"/>
                      <a:pt x="2143282" y="3017968"/>
                    </a:cubicBezTo>
                    <a:cubicBezTo>
                      <a:pt x="2143282" y="2860153"/>
                      <a:pt x="1418319" y="2732218"/>
                      <a:pt x="524032" y="2732218"/>
                    </a:cubicBezTo>
                    <a:cubicBezTo>
                      <a:pt x="412246" y="2732218"/>
                      <a:pt x="303106" y="2734217"/>
                      <a:pt x="197697" y="2738024"/>
                    </a:cubicBezTo>
                    <a:lnTo>
                      <a:pt x="24664" y="2747502"/>
                    </a:lnTo>
                    <a:lnTo>
                      <a:pt x="14036" y="2685104"/>
                    </a:lnTo>
                    <a:cubicBezTo>
                      <a:pt x="4755" y="2603211"/>
                      <a:pt x="0" y="2520120"/>
                      <a:pt x="0" y="2436033"/>
                    </a:cubicBezTo>
                    <a:cubicBezTo>
                      <a:pt x="0" y="1090649"/>
                      <a:pt x="1217158" y="0"/>
                      <a:pt x="2718598" y="0"/>
                    </a:cubicBezTo>
                    <a:close/>
                  </a:path>
                </a:pathLst>
              </a:custGeom>
              <a:blipFill>
                <a:blip r:embed="rId1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076700" y="2905120"/>
                <a:ext cx="9050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700" y="2905120"/>
                <a:ext cx="905056" cy="246221"/>
              </a:xfrm>
              <a:prstGeom prst="rect">
                <a:avLst/>
              </a:prstGeom>
              <a:blipFill rotWithShape="0">
                <a:blip r:embed="rId17"/>
                <a:stretch>
                  <a:fillRect l="-4730" r="-3378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680748" y="2266945"/>
                <a:ext cx="9108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acc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0748" y="2266945"/>
                <a:ext cx="910890" cy="246221"/>
              </a:xfrm>
              <a:prstGeom prst="rect">
                <a:avLst/>
              </a:prstGeom>
              <a:blipFill rotWithShape="0">
                <a:blip r:embed="rId18"/>
                <a:stretch>
                  <a:fillRect l="-4698" r="-2885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484196" y="3183572"/>
                <a:ext cx="14291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⊕17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4196" y="3183572"/>
                <a:ext cx="1429173" cy="246221"/>
              </a:xfrm>
              <a:prstGeom prst="rect">
                <a:avLst/>
              </a:prstGeom>
              <a:blipFill rotWithShape="0">
                <a:blip r:embed="rId19"/>
                <a:stretch>
                  <a:fillRect l="-2564" r="-2137" b="-21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852856" y="4448661"/>
                <a:ext cx="135274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=00…0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856" y="4448661"/>
                <a:ext cx="1352743" cy="246221"/>
              </a:xfrm>
              <a:prstGeom prst="rect">
                <a:avLst/>
              </a:prstGeom>
              <a:blipFill rotWithShape="0">
                <a:blip r:embed="rId20"/>
                <a:stretch>
                  <a:fillRect l="-2252" r="-2703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Oval 17"/>
          <p:cNvSpPr>
            <a:spLocks noChangeAspect="1"/>
          </p:cNvSpPr>
          <p:nvPr/>
        </p:nvSpPr>
        <p:spPr bwMode="auto">
          <a:xfrm>
            <a:off x="6094470" y="6163735"/>
            <a:ext cx="18000" cy="18000"/>
          </a:xfrm>
          <a:prstGeom prst="ellipse">
            <a:avLst/>
          </a:prstGeom>
          <a:solidFill>
            <a:srgbClr val="FFDFDA"/>
          </a:solidFill>
          <a:ln w="254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852979" y="5846497"/>
                <a:ext cx="48298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 i="0" smtClean="0">
                          <a:latin typeface="Cambria Math" panose="02040503050406030204" pitchFamily="18" charset="0"/>
                        </a:rPr>
                        <m:t>𝐀𝐄𝐒</m:t>
                      </m:r>
                    </m:oMath>
                  </m:oMathPara>
                </a14:m>
                <a:endParaRPr lang="nb-NO" sz="1600" b="1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2979" y="5846497"/>
                <a:ext cx="482982" cy="246221"/>
              </a:xfrm>
              <a:prstGeom prst="rect">
                <a:avLst/>
              </a:prstGeom>
              <a:blipFill rotWithShape="0">
                <a:blip r:embed="rId21"/>
                <a:stretch>
                  <a:fillRect l="-1266" r="-253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23392" y="5902148"/>
                <a:ext cx="7479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1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5902148"/>
                <a:ext cx="747961" cy="246221"/>
              </a:xfrm>
              <a:prstGeom prst="rect">
                <a:avLst/>
              </a:prstGeom>
              <a:blipFill rotWithShape="0">
                <a:blip r:embed="rId22"/>
                <a:stretch>
                  <a:fillRect r="-813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365378" y="5902148"/>
                <a:ext cx="43537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378" y="5902148"/>
                <a:ext cx="435376" cy="246221"/>
              </a:xfrm>
              <a:prstGeom prst="rect">
                <a:avLst/>
              </a:prstGeom>
              <a:blipFill rotWithShape="0">
                <a:blip r:embed="rId23"/>
                <a:stretch>
                  <a:fillRect l="-9859" r="-1408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531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</p:bldLst>
  </p:timing>
</p:sld>
</file>

<file path=ppt/theme/theme1.xml><?xml version="1.0" encoding="utf-8"?>
<a:theme xmlns:a="http://schemas.openxmlformats.org/drawingml/2006/main" name="2_TEK4500-UIO">
  <a:themeElements>
    <a:clrScheme name="Custom 9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00B050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b="1" dirty="0" smtClean="0"/>
        </a:defPPr>
      </a:lstStyle>
    </a:spDef>
    <a:lnDef>
      <a:spPr bwMode="auto"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9294</TotalTime>
  <Words>5644</Words>
  <Application>Microsoft Office PowerPoint</Application>
  <PresentationFormat>Widescreen</PresentationFormat>
  <Paragraphs>877</Paragraphs>
  <Slides>46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3" baseType="lpstr">
      <vt:lpstr>Arial</vt:lpstr>
      <vt:lpstr>Calibri</vt:lpstr>
      <vt:lpstr>Cambria</vt:lpstr>
      <vt:lpstr>Cambria Math</vt:lpstr>
      <vt:lpstr>Times New Roman</vt:lpstr>
      <vt:lpstr>Wingdings</vt:lpstr>
      <vt:lpstr>2_TEK4500-UIO</vt:lpstr>
      <vt:lpstr>Lecture 2 – Block ciphers,  PRFs/PRPs, AES </vt:lpstr>
      <vt:lpstr>Ideal solution: secure channels</vt:lpstr>
      <vt:lpstr>Basic goals of cryptography</vt:lpstr>
      <vt:lpstr>Encryption schemes</vt:lpstr>
      <vt:lpstr>Block ciphers</vt:lpstr>
      <vt:lpstr>Block cipher applications</vt:lpstr>
      <vt:lpstr>Block cipher applications</vt:lpstr>
      <vt:lpstr>PowerPoint Presentation</vt:lpstr>
      <vt:lpstr>Principles for designing block ciphers</vt:lpstr>
      <vt:lpstr>Block ciphers</vt:lpstr>
      <vt:lpstr>Advanced Encryption Standard </vt:lpstr>
      <vt:lpstr>AES – history </vt:lpstr>
      <vt:lpstr>AES-128</vt:lpstr>
      <vt:lpstr>AES round function</vt:lpstr>
      <vt:lpstr>AES round function - SubBytes</vt:lpstr>
      <vt:lpstr>AES round function - ShiftRows</vt:lpstr>
      <vt:lpstr>AES round function - MixColumns</vt:lpstr>
      <vt:lpstr>AES-128</vt:lpstr>
      <vt:lpstr>AES performance</vt:lpstr>
      <vt:lpstr>PowerPoint Presentation</vt:lpstr>
      <vt:lpstr>Pseudorandom functions (PRFs)</vt:lpstr>
      <vt:lpstr>PRF – security</vt:lpstr>
      <vt:lpstr>Random functions</vt:lpstr>
      <vt:lpstr>Random functions – lazy sampling</vt:lpstr>
      <vt:lpstr>PRF – security</vt:lpstr>
      <vt:lpstr>PRF – security</vt:lpstr>
      <vt:lpstr>PRF – security</vt:lpstr>
      <vt:lpstr>Understanding "advantage"</vt:lpstr>
      <vt:lpstr>Using the PRF definition</vt:lpstr>
      <vt:lpstr>Using the PRF definition</vt:lpstr>
      <vt:lpstr>Using the PRF definition</vt:lpstr>
      <vt:lpstr>PRF applications: one-time tokens</vt:lpstr>
      <vt:lpstr>Block ciphers, a.k.a. pseudorandom permutations (PRP)</vt:lpstr>
      <vt:lpstr>Permutations vs. functions</vt:lpstr>
      <vt:lpstr>Permutations vs. functions</vt:lpstr>
      <vt:lpstr>PRF – security</vt:lpstr>
      <vt:lpstr>PRF PRP – security</vt:lpstr>
      <vt:lpstr>PRP security ⟹ PRF security</vt:lpstr>
      <vt:lpstr>PowerPoint Presentation</vt:lpstr>
      <vt:lpstr>Attacks on block ciphers</vt:lpstr>
      <vt:lpstr>Summary</vt:lpstr>
      <vt:lpstr>PRF security – an equivalent view</vt:lpstr>
      <vt:lpstr>PRF security – an equivalent view</vt:lpstr>
      <vt:lpstr>PRF security – an equivalent view</vt:lpstr>
      <vt:lpstr>Block ciphers – security</vt:lpstr>
      <vt:lpstr>Block ciphers – security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Håkon Jacobsen</cp:lastModifiedBy>
  <cp:revision>371</cp:revision>
  <dcterms:created xsi:type="dcterms:W3CDTF">2020-06-02T10:31:43Z</dcterms:created>
  <dcterms:modified xsi:type="dcterms:W3CDTF">2024-09-04T16:59:08Z</dcterms:modified>
</cp:coreProperties>
</file>