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45"/>
  </p:notesMasterIdLst>
  <p:handoutMasterIdLst>
    <p:handoutMasterId r:id="rId46"/>
  </p:handoutMasterIdLst>
  <p:sldIdLst>
    <p:sldId id="327" r:id="rId2"/>
    <p:sldId id="398" r:id="rId3"/>
    <p:sldId id="339" r:id="rId4"/>
    <p:sldId id="432" r:id="rId5"/>
    <p:sldId id="422" r:id="rId6"/>
    <p:sldId id="429" r:id="rId7"/>
    <p:sldId id="435" r:id="rId8"/>
    <p:sldId id="401" r:id="rId9"/>
    <p:sldId id="446" r:id="rId10"/>
    <p:sldId id="440" r:id="rId11"/>
    <p:sldId id="437" r:id="rId12"/>
    <p:sldId id="328" r:id="rId13"/>
    <p:sldId id="343" r:id="rId14"/>
    <p:sldId id="350" r:id="rId15"/>
    <p:sldId id="333" r:id="rId16"/>
    <p:sldId id="345" r:id="rId17"/>
    <p:sldId id="407" r:id="rId18"/>
    <p:sldId id="409" r:id="rId19"/>
    <p:sldId id="347" r:id="rId20"/>
    <p:sldId id="354" r:id="rId21"/>
    <p:sldId id="443" r:id="rId22"/>
    <p:sldId id="355" r:id="rId23"/>
    <p:sldId id="358" r:id="rId24"/>
    <p:sldId id="374" r:id="rId25"/>
    <p:sldId id="375" r:id="rId26"/>
    <p:sldId id="376" r:id="rId27"/>
    <p:sldId id="448" r:id="rId28"/>
    <p:sldId id="449" r:id="rId29"/>
    <p:sldId id="439" r:id="rId30"/>
    <p:sldId id="416" r:id="rId31"/>
    <p:sldId id="417" r:id="rId32"/>
    <p:sldId id="418" r:id="rId33"/>
    <p:sldId id="451" r:id="rId34"/>
    <p:sldId id="452" r:id="rId35"/>
    <p:sldId id="423" r:id="rId36"/>
    <p:sldId id="433" r:id="rId37"/>
    <p:sldId id="365" r:id="rId38"/>
    <p:sldId id="421" r:id="rId39"/>
    <p:sldId id="428" r:id="rId40"/>
    <p:sldId id="369" r:id="rId41"/>
    <p:sldId id="425" r:id="rId42"/>
    <p:sldId id="426" r:id="rId43"/>
    <p:sldId id="397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2F2F2"/>
    <a:srgbClr val="F5F5F5"/>
    <a:srgbClr val="FFF5F3"/>
    <a:srgbClr val="CFF9DA"/>
    <a:srgbClr val="E4E4F8"/>
    <a:srgbClr val="EEF9F4"/>
    <a:srgbClr val="FFDFDA"/>
    <a:srgbClr val="FCB4AA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374" autoAdjust="0"/>
  </p:normalViewPr>
  <p:slideViewPr>
    <p:cSldViewPr snapToGrid="0" showGuides="1">
      <p:cViewPr varScale="1">
        <p:scale>
          <a:sx n="84" d="100"/>
          <a:sy n="84" d="100"/>
        </p:scale>
        <p:origin x="1548" y="84"/>
      </p:cViewPr>
      <p:guideLst>
        <p:guide orient="horz" pos="2137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9E60820C-8779-4D66-B88F-7CC3EE346256}"/>
    <pc:docChg chg="undo custSel addSld delSld modSld sldOrd">
      <pc:chgData name="Håkon Jacobsen" userId="1593ab28-bd3f-46f2-a611-8d984e03f573" providerId="ADAL" clId="{9E60820C-8779-4D66-B88F-7CC3EE346256}" dt="2024-06-26T10:00:35.241" v="576" actId="20577"/>
      <pc:docMkLst>
        <pc:docMk/>
      </pc:docMkLst>
      <pc:sldChg chg="delSp del delAnim">
        <pc:chgData name="Håkon Jacobsen" userId="1593ab28-bd3f-46f2-a611-8d984e03f573" providerId="ADAL" clId="{9E60820C-8779-4D66-B88F-7CC3EE346256}" dt="2024-06-26T09:21:03.325" v="78" actId="2696"/>
        <pc:sldMkLst>
          <pc:docMk/>
          <pc:sldMk cId="2282649852" sldId="352"/>
        </pc:sldMkLst>
        <pc:spChg chg="del">
          <ac:chgData name="Håkon Jacobsen" userId="1593ab28-bd3f-46f2-a611-8d984e03f573" providerId="ADAL" clId="{9E60820C-8779-4D66-B88F-7CC3EE346256}" dt="2024-06-26T09:17:12.793" v="29" actId="478"/>
          <ac:spMkLst>
            <pc:docMk/>
            <pc:sldMk cId="2282649852" sldId="352"/>
            <ac:spMk id="7" creationId="{00000000-0000-0000-0000-000000000000}"/>
          </ac:spMkLst>
        </pc:spChg>
        <pc:spChg chg="del">
          <ac:chgData name="Håkon Jacobsen" userId="1593ab28-bd3f-46f2-a611-8d984e03f573" providerId="ADAL" clId="{9E60820C-8779-4D66-B88F-7CC3EE346256}" dt="2024-06-26T09:17:15.278" v="31" actId="478"/>
          <ac:spMkLst>
            <pc:docMk/>
            <pc:sldMk cId="2282649852" sldId="352"/>
            <ac:spMk id="8" creationId="{00000000-0000-0000-0000-000000000000}"/>
          </ac:spMkLst>
        </pc:spChg>
        <pc:grpChg chg="del">
          <ac:chgData name="Håkon Jacobsen" userId="1593ab28-bd3f-46f2-a611-8d984e03f573" providerId="ADAL" clId="{9E60820C-8779-4D66-B88F-7CC3EE346256}" dt="2024-06-26T09:17:14.200" v="30" actId="478"/>
          <ac:grpSpMkLst>
            <pc:docMk/>
            <pc:sldMk cId="2282649852" sldId="352"/>
            <ac:grpSpMk id="11" creationId="{00000000-0000-0000-0000-000000000000}"/>
          </ac:grpSpMkLst>
        </pc:grpChg>
      </pc:sldChg>
      <pc:sldChg chg="addSp delSp modSp">
        <pc:chgData name="Håkon Jacobsen" userId="1593ab28-bd3f-46f2-a611-8d984e03f573" providerId="ADAL" clId="{9E60820C-8779-4D66-B88F-7CC3EE346256}" dt="2024-06-26T09:21:35.469" v="82" actId="207"/>
        <pc:sldMkLst>
          <pc:docMk/>
          <pc:sldMk cId="3666485201" sldId="355"/>
        </pc:sldMkLst>
        <pc:spChg chg="add del mod">
          <ac:chgData name="Håkon Jacobsen" userId="1593ab28-bd3f-46f2-a611-8d984e03f573" providerId="ADAL" clId="{9E60820C-8779-4D66-B88F-7CC3EE346256}" dt="2024-06-26T09:19:59.930" v="51" actId="478"/>
          <ac:spMkLst>
            <pc:docMk/>
            <pc:sldMk cId="3666485201" sldId="355"/>
            <ac:spMk id="6" creationId="{F880D77E-B1FE-4BB6-9E7D-B821CBEBC94C}"/>
          </ac:spMkLst>
        </pc:spChg>
        <pc:spChg chg="del mod">
          <ac:chgData name="Håkon Jacobsen" userId="1593ab28-bd3f-46f2-a611-8d984e03f573" providerId="ADAL" clId="{9E60820C-8779-4D66-B88F-7CC3EE346256}" dt="2024-06-26T09:21:31.844" v="80" actId="478"/>
          <ac:spMkLst>
            <pc:docMk/>
            <pc:sldMk cId="3666485201" sldId="355"/>
            <ac:spMk id="7" creationId="{00000000-0000-0000-0000-000000000000}"/>
          </ac:spMkLst>
        </pc:spChg>
        <pc:spChg chg="add mod">
          <ac:chgData name="Håkon Jacobsen" userId="1593ab28-bd3f-46f2-a611-8d984e03f573" providerId="ADAL" clId="{9E60820C-8779-4D66-B88F-7CC3EE346256}" dt="2024-06-26T09:21:35.469" v="82" actId="207"/>
          <ac:spMkLst>
            <pc:docMk/>
            <pc:sldMk cId="3666485201" sldId="355"/>
            <ac:spMk id="8" creationId="{D42633BE-8365-427B-9815-C264770F4895}"/>
          </ac:spMkLst>
        </pc:spChg>
      </pc:sldChg>
      <pc:sldChg chg="del">
        <pc:chgData name="Håkon Jacobsen" userId="1593ab28-bd3f-46f2-a611-8d984e03f573" providerId="ADAL" clId="{9E60820C-8779-4D66-B88F-7CC3EE346256}" dt="2024-06-26T09:18:10.122" v="37" actId="2696"/>
        <pc:sldMkLst>
          <pc:docMk/>
          <pc:sldMk cId="686595713" sldId="356"/>
        </pc:sldMkLst>
      </pc:sldChg>
      <pc:sldChg chg="modSp">
        <pc:chgData name="Håkon Jacobsen" userId="1593ab28-bd3f-46f2-a611-8d984e03f573" providerId="ADAL" clId="{9E60820C-8779-4D66-B88F-7CC3EE346256}" dt="2024-06-26T09:23:46.906" v="110" actId="20577"/>
        <pc:sldMkLst>
          <pc:docMk/>
          <pc:sldMk cId="3960643990" sldId="358"/>
        </pc:sldMkLst>
        <pc:spChg chg="mod">
          <ac:chgData name="Håkon Jacobsen" userId="1593ab28-bd3f-46f2-a611-8d984e03f573" providerId="ADAL" clId="{9E60820C-8779-4D66-B88F-7CC3EE346256}" dt="2024-06-26T09:18:24.950" v="38" actId="14100"/>
          <ac:spMkLst>
            <pc:docMk/>
            <pc:sldMk cId="3960643990" sldId="358"/>
            <ac:spMk id="9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3:46.906" v="110" actId="20577"/>
          <ac:spMkLst>
            <pc:docMk/>
            <pc:sldMk cId="3960643990" sldId="358"/>
            <ac:spMk id="14" creationId="{00000000-0000-0000-0000-000000000000}"/>
          </ac:spMkLst>
        </pc:spChg>
      </pc:sldChg>
      <pc:sldChg chg="addSp delSp modSp">
        <pc:chgData name="Håkon Jacobsen" userId="1593ab28-bd3f-46f2-a611-8d984e03f573" providerId="ADAL" clId="{9E60820C-8779-4D66-B88F-7CC3EE346256}" dt="2024-06-26T09:27:36.567" v="189" actId="1036"/>
        <pc:sldMkLst>
          <pc:docMk/>
          <pc:sldMk cId="2106542722" sldId="374"/>
        </pc:sldMkLst>
        <pc:spChg chg="mod">
          <ac:chgData name="Håkon Jacobsen" userId="1593ab28-bd3f-46f2-a611-8d984e03f573" providerId="ADAL" clId="{9E60820C-8779-4D66-B88F-7CC3EE346256}" dt="2024-06-26T09:26:20.099" v="138" actId="20577"/>
          <ac:spMkLst>
            <pc:docMk/>
            <pc:sldMk cId="2106542722" sldId="374"/>
            <ac:spMk id="2" creationId="{00000000-0000-0000-0000-000000000000}"/>
          </ac:spMkLst>
        </pc:spChg>
        <pc:spChg chg="add del mod">
          <ac:chgData name="Håkon Jacobsen" userId="1593ab28-bd3f-46f2-a611-8d984e03f573" providerId="ADAL" clId="{9E60820C-8779-4D66-B88F-7CC3EE346256}" dt="2024-06-26T09:26:05.002" v="133" actId="478"/>
          <ac:spMkLst>
            <pc:docMk/>
            <pc:sldMk cId="2106542722" sldId="374"/>
            <ac:spMk id="6" creationId="{664DC507-7886-4219-8F4D-DEB8A4C7CE1F}"/>
          </ac:spMkLst>
        </pc:spChg>
        <pc:spChg chg="mod">
          <ac:chgData name="Håkon Jacobsen" userId="1593ab28-bd3f-46f2-a611-8d984e03f573" providerId="ADAL" clId="{9E60820C-8779-4D66-B88F-7CC3EE346256}" dt="2024-06-26T09:27:36.567" v="189" actId="1036"/>
          <ac:spMkLst>
            <pc:docMk/>
            <pc:sldMk cId="2106542722" sldId="374"/>
            <ac:spMk id="18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4:56.349" v="117" actId="14100"/>
          <ac:spMkLst>
            <pc:docMk/>
            <pc:sldMk cId="2106542722" sldId="374"/>
            <ac:spMk id="21" creationId="{00000000-0000-0000-0000-000000000000}"/>
          </ac:spMkLst>
        </pc:spChg>
      </pc:sldChg>
      <pc:sldChg chg="addSp delSp modSp">
        <pc:chgData name="Håkon Jacobsen" userId="1593ab28-bd3f-46f2-a611-8d984e03f573" providerId="ADAL" clId="{9E60820C-8779-4D66-B88F-7CC3EE346256}" dt="2024-06-26T09:29:02.559" v="230" actId="20577"/>
        <pc:sldMkLst>
          <pc:docMk/>
          <pc:sldMk cId="1085295760" sldId="375"/>
        </pc:sldMkLst>
        <pc:spChg chg="mod">
          <ac:chgData name="Håkon Jacobsen" userId="1593ab28-bd3f-46f2-a611-8d984e03f573" providerId="ADAL" clId="{9E60820C-8779-4D66-B88F-7CC3EE346256}" dt="2024-06-26T09:29:02.559" v="230" actId="20577"/>
          <ac:spMkLst>
            <pc:docMk/>
            <pc:sldMk cId="1085295760" sldId="375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26.989" v="125" actId="14100"/>
          <ac:spMkLst>
            <pc:docMk/>
            <pc:sldMk cId="1085295760" sldId="375"/>
            <ac:spMk id="6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6:03.049" v="132" actId="478"/>
          <ac:spMkLst>
            <pc:docMk/>
            <pc:sldMk cId="1085295760" sldId="375"/>
            <ac:spMk id="20" creationId="{EFEF1F35-CE00-4D60-9FC9-BB9E118EACBC}"/>
          </ac:spMkLst>
        </pc:spChg>
        <pc:spChg chg="mod">
          <ac:chgData name="Håkon Jacobsen" userId="1593ab28-bd3f-46f2-a611-8d984e03f573" providerId="ADAL" clId="{9E60820C-8779-4D66-B88F-7CC3EE346256}" dt="2024-06-26T09:27:42.285" v="195" actId="1036"/>
          <ac:spMkLst>
            <pc:docMk/>
            <pc:sldMk cId="1085295760" sldId="375"/>
            <ac:spMk id="32" creationId="{00000000-0000-0000-0000-000000000000}"/>
          </ac:spMkLst>
        </pc:spChg>
      </pc:sldChg>
      <pc:sldChg chg="addSp delSp modSp delAnim modAnim">
        <pc:chgData name="Håkon Jacobsen" userId="1593ab28-bd3f-46f2-a611-8d984e03f573" providerId="ADAL" clId="{9E60820C-8779-4D66-B88F-7CC3EE346256}" dt="2024-06-26T09:35:13.784" v="272" actId="478"/>
        <pc:sldMkLst>
          <pc:docMk/>
          <pc:sldMk cId="2574879902" sldId="376"/>
        </pc:sldMkLst>
        <pc:spChg chg="mod">
          <ac:chgData name="Håkon Jacobsen" userId="1593ab28-bd3f-46f2-a611-8d984e03f573" providerId="ADAL" clId="{9E60820C-8779-4D66-B88F-7CC3EE346256}" dt="2024-06-26T09:26:23.599" v="143" actId="20577"/>
          <ac:spMkLst>
            <pc:docMk/>
            <pc:sldMk cId="2574879902" sldId="376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33.207" v="126" actId="14100"/>
          <ac:spMkLst>
            <pc:docMk/>
            <pc:sldMk cId="2574879902" sldId="376"/>
            <ac:spMk id="6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6:01.627" v="131" actId="478"/>
          <ac:spMkLst>
            <pc:docMk/>
            <pc:sldMk cId="2574879902" sldId="376"/>
            <ac:spMk id="18" creationId="{374E452C-873E-4DD3-BD4E-C6060C438CC8}"/>
          </ac:spMkLst>
        </pc:spChg>
        <pc:spChg chg="add del">
          <ac:chgData name="Håkon Jacobsen" userId="1593ab28-bd3f-46f2-a611-8d984e03f573" providerId="ADAL" clId="{9E60820C-8779-4D66-B88F-7CC3EE346256}" dt="2024-06-26T09:35:13.237" v="271" actId="478"/>
          <ac:spMkLst>
            <pc:docMk/>
            <pc:sldMk cId="2574879902" sldId="376"/>
            <ac:spMk id="20" creationId="{71B80BBC-04B9-40D0-BE2E-7BE3AA3C5293}"/>
          </ac:spMkLst>
        </pc:spChg>
        <pc:spChg chg="mod">
          <ac:chgData name="Håkon Jacobsen" userId="1593ab28-bd3f-46f2-a611-8d984e03f573" providerId="ADAL" clId="{9E60820C-8779-4D66-B88F-7CC3EE346256}" dt="2024-06-26T09:27:48.909" v="201" actId="1036"/>
          <ac:spMkLst>
            <pc:docMk/>
            <pc:sldMk cId="2574879902" sldId="376"/>
            <ac:spMk id="52" creationId="{00000000-0000-0000-0000-000000000000}"/>
          </ac:spMkLst>
        </pc:spChg>
        <pc:cxnChg chg="add del mod">
          <ac:chgData name="Håkon Jacobsen" userId="1593ab28-bd3f-46f2-a611-8d984e03f573" providerId="ADAL" clId="{9E60820C-8779-4D66-B88F-7CC3EE346256}" dt="2024-06-26T09:35:13.784" v="272" actId="478"/>
          <ac:cxnSpMkLst>
            <pc:docMk/>
            <pc:sldMk cId="2574879902" sldId="376"/>
            <ac:cxnSpMk id="21" creationId="{7E46AD74-55F8-4B27-B2D3-B1A3FABFF6AF}"/>
          </ac:cxnSpMkLst>
        </pc:cxnChg>
      </pc:sldChg>
      <pc:sldChg chg="addSp delSp modSp del">
        <pc:chgData name="Håkon Jacobsen" userId="1593ab28-bd3f-46f2-a611-8d984e03f573" providerId="ADAL" clId="{9E60820C-8779-4D66-B88F-7CC3EE346256}" dt="2024-06-26T09:34:11.853" v="263" actId="2696"/>
        <pc:sldMkLst>
          <pc:docMk/>
          <pc:sldMk cId="1794787199" sldId="377"/>
        </pc:sldMkLst>
        <pc:spChg chg="mod">
          <ac:chgData name="Håkon Jacobsen" userId="1593ab28-bd3f-46f2-a611-8d984e03f573" providerId="ADAL" clId="{9E60820C-8779-4D66-B88F-7CC3EE346256}" dt="2024-06-26T09:26:26.443" v="148" actId="20577"/>
          <ac:spMkLst>
            <pc:docMk/>
            <pc:sldMk cId="1794787199" sldId="377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39.176" v="127" actId="14100"/>
          <ac:spMkLst>
            <pc:docMk/>
            <pc:sldMk cId="1794787199" sldId="377"/>
            <ac:spMk id="6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6:00.159" v="130" actId="478"/>
          <ac:spMkLst>
            <pc:docMk/>
            <pc:sldMk cId="1794787199" sldId="377"/>
            <ac:spMk id="23" creationId="{D6E466A3-9CF9-47BE-BCB4-BF5FFD34722A}"/>
          </ac:spMkLst>
        </pc:spChg>
        <pc:spChg chg="mod">
          <ac:chgData name="Håkon Jacobsen" userId="1593ab28-bd3f-46f2-a611-8d984e03f573" providerId="ADAL" clId="{9E60820C-8779-4D66-B88F-7CC3EE346256}" dt="2024-06-26T09:31:57.164" v="249" actId="1037"/>
          <ac:spMkLst>
            <pc:docMk/>
            <pc:sldMk cId="1794787199" sldId="377"/>
            <ac:spMk id="3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7:56.190" v="207" actId="1036"/>
          <ac:spMkLst>
            <pc:docMk/>
            <pc:sldMk cId="1794787199" sldId="377"/>
            <ac:spMk id="43" creationId="{00000000-0000-0000-0000-000000000000}"/>
          </ac:spMkLst>
        </pc:spChg>
        <pc:cxnChg chg="del">
          <ac:chgData name="Håkon Jacobsen" userId="1593ab28-bd3f-46f2-a611-8d984e03f573" providerId="ADAL" clId="{9E60820C-8779-4D66-B88F-7CC3EE346256}" dt="2024-06-26T09:32:01.960" v="253" actId="478"/>
          <ac:cxnSpMkLst>
            <pc:docMk/>
            <pc:sldMk cId="1794787199" sldId="377"/>
            <ac:cxnSpMk id="7" creationId="{00000000-0000-0000-0000-000000000000}"/>
          </ac:cxnSpMkLst>
        </pc:cxnChg>
        <pc:cxnChg chg="mod">
          <ac:chgData name="Håkon Jacobsen" userId="1593ab28-bd3f-46f2-a611-8d984e03f573" providerId="ADAL" clId="{9E60820C-8779-4D66-B88F-7CC3EE346256}" dt="2024-06-26T09:31:59.617" v="252" actId="14100"/>
          <ac:cxnSpMkLst>
            <pc:docMk/>
            <pc:sldMk cId="1794787199" sldId="377"/>
            <ac:cxnSpMk id="33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2:04.069" v="254" actId="478"/>
          <ac:cxnSpMkLst>
            <pc:docMk/>
            <pc:sldMk cId="1794787199" sldId="377"/>
            <ac:cxnSpMk id="34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2:05.413" v="255" actId="478"/>
          <ac:cxnSpMkLst>
            <pc:docMk/>
            <pc:sldMk cId="1794787199" sldId="377"/>
            <ac:cxnSpMk id="35" creationId="{00000000-0000-0000-0000-000000000000}"/>
          </ac:cxnSpMkLst>
        </pc:cxnChg>
      </pc:sldChg>
      <pc:sldChg chg="addSp delSp modSp modAnim">
        <pc:chgData name="Håkon Jacobsen" userId="1593ab28-bd3f-46f2-a611-8d984e03f573" providerId="ADAL" clId="{9E60820C-8779-4D66-B88F-7CC3EE346256}" dt="2024-06-26T09:48:38.104" v="383"/>
        <pc:sldMkLst>
          <pc:docMk/>
          <pc:sldMk cId="512827916" sldId="378"/>
        </pc:sldMkLst>
        <pc:spChg chg="mod">
          <ac:chgData name="Håkon Jacobsen" userId="1593ab28-bd3f-46f2-a611-8d984e03f573" providerId="ADAL" clId="{9E60820C-8779-4D66-B88F-7CC3EE346256}" dt="2024-06-26T09:26:30.099" v="153" actId="20577"/>
          <ac:spMkLst>
            <pc:docMk/>
            <pc:sldMk cId="512827916" sldId="378"/>
            <ac:spMk id="2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33:22.906" v="258" actId="14100"/>
          <ac:spMkLst>
            <pc:docMk/>
            <pc:sldMk cId="512827916" sldId="378"/>
            <ac:spMk id="3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25:51.909" v="128" actId="14100"/>
          <ac:spMkLst>
            <pc:docMk/>
            <pc:sldMk cId="512827916" sldId="378"/>
            <ac:spMk id="6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41:15.219" v="280" actId="1036"/>
          <ac:spMkLst>
            <pc:docMk/>
            <pc:sldMk cId="512827916" sldId="378"/>
            <ac:spMk id="11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5:58.627" v="129" actId="478"/>
          <ac:spMkLst>
            <pc:docMk/>
            <pc:sldMk cId="512827916" sldId="378"/>
            <ac:spMk id="34" creationId="{E6DD9B7C-DE93-4E96-AE40-37D39DC42AB9}"/>
          </ac:spMkLst>
        </pc:spChg>
        <pc:spChg chg="mod">
          <ac:chgData name="Håkon Jacobsen" userId="1593ab28-bd3f-46f2-a611-8d984e03f573" providerId="ADAL" clId="{9E60820C-8779-4D66-B88F-7CC3EE346256}" dt="2024-06-26T09:28:20.328" v="214" actId="1036"/>
          <ac:spMkLst>
            <pc:docMk/>
            <pc:sldMk cId="512827916" sldId="378"/>
            <ac:spMk id="35" creationId="{00000000-0000-0000-0000-000000000000}"/>
          </ac:spMkLst>
        </pc:spChg>
        <pc:spChg chg="mod ord">
          <ac:chgData name="Håkon Jacobsen" userId="1593ab28-bd3f-46f2-a611-8d984e03f573" providerId="ADAL" clId="{9E60820C-8779-4D66-B88F-7CC3EE346256}" dt="2024-06-26T09:44:21.150" v="329" actId="20577"/>
          <ac:spMkLst>
            <pc:docMk/>
            <pc:sldMk cId="512827916" sldId="378"/>
            <ac:spMk id="40" creationId="{00000000-0000-0000-0000-000000000000}"/>
          </ac:spMkLst>
        </pc:spChg>
        <pc:spChg chg="add">
          <ac:chgData name="Håkon Jacobsen" userId="1593ab28-bd3f-46f2-a611-8d984e03f573" providerId="ADAL" clId="{9E60820C-8779-4D66-B88F-7CC3EE346256}" dt="2024-06-26T09:34:16.212" v="264"/>
          <ac:spMkLst>
            <pc:docMk/>
            <pc:sldMk cId="512827916" sldId="378"/>
            <ac:spMk id="43" creationId="{A8014A1B-544B-4A87-B6DC-CB91B3E3BE7F}"/>
          </ac:spMkLst>
        </pc:spChg>
        <pc:spChg chg="mod">
          <ac:chgData name="Håkon Jacobsen" userId="1593ab28-bd3f-46f2-a611-8d984e03f573" providerId="ADAL" clId="{9E60820C-8779-4D66-B88F-7CC3EE346256}" dt="2024-06-26T09:37:07.180" v="276" actId="207"/>
          <ac:spMkLst>
            <pc:docMk/>
            <pc:sldMk cId="512827916" sldId="378"/>
            <ac:spMk id="45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48:38.104" v="383"/>
          <ac:spMkLst>
            <pc:docMk/>
            <pc:sldMk cId="512827916" sldId="378"/>
            <ac:spMk id="47" creationId="{00000000-0000-0000-0000-000000000000}"/>
          </ac:spMkLst>
        </pc:spChg>
        <pc:spChg chg="del">
          <ac:chgData name="Håkon Jacobsen" userId="1593ab28-bd3f-46f2-a611-8d984e03f573" providerId="ADAL" clId="{9E60820C-8779-4D66-B88F-7CC3EE346256}" dt="2024-06-26T09:33:15.485" v="257" actId="478"/>
          <ac:spMkLst>
            <pc:docMk/>
            <pc:sldMk cId="512827916" sldId="378"/>
            <ac:spMk id="53" creationId="{00000000-0000-0000-0000-000000000000}"/>
          </ac:spMkLst>
        </pc:spChg>
        <pc:cxnChg chg="add">
          <ac:chgData name="Håkon Jacobsen" userId="1593ab28-bd3f-46f2-a611-8d984e03f573" providerId="ADAL" clId="{9E60820C-8779-4D66-B88F-7CC3EE346256}" dt="2024-06-26T09:34:16.212" v="264"/>
          <ac:cxnSpMkLst>
            <pc:docMk/>
            <pc:sldMk cId="512827916" sldId="378"/>
            <ac:cxnSpMk id="44" creationId="{6EC05192-709B-4775-977A-DDED7E22CA04}"/>
          </ac:cxnSpMkLst>
        </pc:cxnChg>
        <pc:cxnChg chg="del">
          <ac:chgData name="Håkon Jacobsen" userId="1593ab28-bd3f-46f2-a611-8d984e03f573" providerId="ADAL" clId="{9E60820C-8779-4D66-B88F-7CC3EE346256}" dt="2024-06-26T09:33:25.827" v="259" actId="478"/>
          <ac:cxnSpMkLst>
            <pc:docMk/>
            <pc:sldMk cId="512827916" sldId="378"/>
            <ac:cxnSpMk id="54" creationId="{00000000-0000-0000-0000-000000000000}"/>
          </ac:cxnSpMkLst>
        </pc:cxnChg>
        <pc:cxnChg chg="del mod">
          <ac:chgData name="Håkon Jacobsen" userId="1593ab28-bd3f-46f2-a611-8d984e03f573" providerId="ADAL" clId="{9E60820C-8779-4D66-B88F-7CC3EE346256}" dt="2024-06-26T09:33:33.498" v="260" actId="478"/>
          <ac:cxnSpMkLst>
            <pc:docMk/>
            <pc:sldMk cId="512827916" sldId="378"/>
            <ac:cxnSpMk id="55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3:33.498" v="260" actId="478"/>
          <ac:cxnSpMkLst>
            <pc:docMk/>
            <pc:sldMk cId="512827916" sldId="378"/>
            <ac:cxnSpMk id="56" creationId="{00000000-0000-0000-0000-000000000000}"/>
          </ac:cxnSpMkLst>
        </pc:cxnChg>
        <pc:cxnChg chg="del">
          <ac:chgData name="Håkon Jacobsen" userId="1593ab28-bd3f-46f2-a611-8d984e03f573" providerId="ADAL" clId="{9E60820C-8779-4D66-B88F-7CC3EE346256}" dt="2024-06-26T09:33:39.326" v="261" actId="478"/>
          <ac:cxnSpMkLst>
            <pc:docMk/>
            <pc:sldMk cId="512827916" sldId="378"/>
            <ac:cxnSpMk id="57" creationId="{00000000-0000-0000-0000-000000000000}"/>
          </ac:cxnSpMkLst>
        </pc:cxnChg>
      </pc:sldChg>
      <pc:sldChg chg="addSp delSp modSp">
        <pc:chgData name="Håkon Jacobsen" userId="1593ab28-bd3f-46f2-a611-8d984e03f573" providerId="ADAL" clId="{9E60820C-8779-4D66-B88F-7CC3EE346256}" dt="2024-06-26T09:50:01.294" v="389" actId="1036"/>
        <pc:sldMkLst>
          <pc:docMk/>
          <pc:sldMk cId="2679803264" sldId="387"/>
        </pc:sldMkLst>
        <pc:spChg chg="mod">
          <ac:chgData name="Håkon Jacobsen" userId="1593ab28-bd3f-46f2-a611-8d984e03f573" providerId="ADAL" clId="{9E60820C-8779-4D66-B88F-7CC3EE346256}" dt="2024-06-26T09:26:52.223" v="183" actId="20577"/>
          <ac:spMkLst>
            <pc:docMk/>
            <pc:sldMk cId="2679803264" sldId="387"/>
            <ac:spMk id="2" creationId="{00000000-0000-0000-0000-000000000000}"/>
          </ac:spMkLst>
        </pc:spChg>
        <pc:spChg chg="add del">
          <ac:chgData name="Håkon Jacobsen" userId="1593ab28-bd3f-46f2-a611-8d984e03f573" providerId="ADAL" clId="{9E60820C-8779-4D66-B88F-7CC3EE346256}" dt="2024-06-26T09:25:17.535" v="124" actId="478"/>
          <ac:spMkLst>
            <pc:docMk/>
            <pc:sldMk cId="2679803264" sldId="387"/>
            <ac:spMk id="20" creationId="{D445BC38-F9A1-4491-A98D-2BB2569E052E}"/>
          </ac:spMkLst>
        </pc:spChg>
        <pc:spChg chg="mod">
          <ac:chgData name="Håkon Jacobsen" userId="1593ab28-bd3f-46f2-a611-8d984e03f573" providerId="ADAL" clId="{9E60820C-8779-4D66-B88F-7CC3EE346256}" dt="2024-06-26T09:50:01.294" v="389" actId="1036"/>
          <ac:spMkLst>
            <pc:docMk/>
            <pc:sldMk cId="2679803264" sldId="387"/>
            <ac:spMk id="34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11:53.284" v="19" actId="113"/>
        <pc:sldMkLst>
          <pc:docMk/>
          <pc:sldMk cId="2081944221" sldId="401"/>
        </pc:sldMkLst>
        <pc:graphicFrameChg chg="mod">
          <ac:chgData name="Håkon Jacobsen" userId="1593ab28-bd3f-46f2-a611-8d984e03f573" providerId="ADAL" clId="{9E60820C-8779-4D66-B88F-7CC3EE346256}" dt="2024-06-26T09:11:52.003" v="18" actId="113"/>
          <ac:graphicFrameMkLst>
            <pc:docMk/>
            <pc:sldMk cId="2081944221" sldId="401"/>
            <ac:graphicFrameMk id="37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1:53.284" v="19" actId="113"/>
          <ac:graphicFrameMkLst>
            <pc:docMk/>
            <pc:sldMk cId="2081944221" sldId="401"/>
            <ac:graphicFrameMk id="38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13:11.057" v="27" actId="1036"/>
        <pc:sldMkLst>
          <pc:docMk/>
          <pc:sldMk cId="65905559" sldId="406"/>
        </pc:sldMkLst>
        <pc:spChg chg="mod">
          <ac:chgData name="Håkon Jacobsen" userId="1593ab28-bd3f-46f2-a611-8d984e03f573" providerId="ADAL" clId="{9E60820C-8779-4D66-B88F-7CC3EE346256}" dt="2024-06-26T09:13:11.057" v="27" actId="1036"/>
          <ac:spMkLst>
            <pc:docMk/>
            <pc:sldMk cId="65905559" sldId="406"/>
            <ac:spMk id="22" creationId="{00000000-0000-0000-0000-000000000000}"/>
          </ac:spMkLst>
        </pc:spChg>
        <pc:graphicFrameChg chg="mod">
          <ac:chgData name="Håkon Jacobsen" userId="1593ab28-bd3f-46f2-a611-8d984e03f573" providerId="ADAL" clId="{9E60820C-8779-4D66-B88F-7CC3EE346256}" dt="2024-06-26T09:11:58.579" v="20" actId="113"/>
          <ac:graphicFrameMkLst>
            <pc:docMk/>
            <pc:sldMk cId="65905559" sldId="406"/>
            <ac:graphicFrameMk id="37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2:00.079" v="21" actId="113"/>
          <ac:graphicFrameMkLst>
            <pc:docMk/>
            <pc:sldMk cId="65905559" sldId="406"/>
            <ac:graphicFrameMk id="38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26:34.021" v="158" actId="20577"/>
        <pc:sldMkLst>
          <pc:docMk/>
          <pc:sldMk cId="3022501795" sldId="415"/>
        </pc:sldMkLst>
        <pc:spChg chg="mod">
          <ac:chgData name="Håkon Jacobsen" userId="1593ab28-bd3f-46f2-a611-8d984e03f573" providerId="ADAL" clId="{9E60820C-8779-4D66-B88F-7CC3EE346256}" dt="2024-06-26T09:26:34.021" v="158" actId="20577"/>
          <ac:spMkLst>
            <pc:docMk/>
            <pc:sldMk cId="3022501795" sldId="415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26:41.224" v="168" actId="20577"/>
        <pc:sldMkLst>
          <pc:docMk/>
          <pc:sldMk cId="3427585627" sldId="416"/>
        </pc:sldMkLst>
        <pc:spChg chg="mod">
          <ac:chgData name="Håkon Jacobsen" userId="1593ab28-bd3f-46f2-a611-8d984e03f573" providerId="ADAL" clId="{9E60820C-8779-4D66-B88F-7CC3EE346256}" dt="2024-06-26T09:26:41.224" v="168" actId="20577"/>
          <ac:spMkLst>
            <pc:docMk/>
            <pc:sldMk cId="3427585627" sldId="416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26:45.896" v="173" actId="20577"/>
        <pc:sldMkLst>
          <pc:docMk/>
          <pc:sldMk cId="3212959565" sldId="417"/>
        </pc:sldMkLst>
        <pc:spChg chg="mod">
          <ac:chgData name="Håkon Jacobsen" userId="1593ab28-bd3f-46f2-a611-8d984e03f573" providerId="ADAL" clId="{9E60820C-8779-4D66-B88F-7CC3EE346256}" dt="2024-06-26T09:26:45.896" v="173" actId="20577"/>
          <ac:spMkLst>
            <pc:docMk/>
            <pc:sldMk cId="3212959565" sldId="417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26:48.552" v="178" actId="20577"/>
        <pc:sldMkLst>
          <pc:docMk/>
          <pc:sldMk cId="225001899" sldId="418"/>
        </pc:sldMkLst>
        <pc:spChg chg="mod">
          <ac:chgData name="Håkon Jacobsen" userId="1593ab28-bd3f-46f2-a611-8d984e03f573" providerId="ADAL" clId="{9E60820C-8779-4D66-B88F-7CC3EE346256}" dt="2024-06-26T09:26:48.552" v="178" actId="20577"/>
          <ac:spMkLst>
            <pc:docMk/>
            <pc:sldMk cId="225001899" sldId="418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58:45.517" v="461" actId="113"/>
        <pc:sldMkLst>
          <pc:docMk/>
          <pc:sldMk cId="3725769283" sldId="425"/>
        </pc:sldMkLst>
        <pc:graphicFrameChg chg="mod">
          <ac:chgData name="Håkon Jacobsen" userId="1593ab28-bd3f-46f2-a611-8d984e03f573" providerId="ADAL" clId="{9E60820C-8779-4D66-B88F-7CC3EE346256}" dt="2024-06-26T09:58:45.517" v="461" actId="113"/>
          <ac:graphicFrameMkLst>
            <pc:docMk/>
            <pc:sldMk cId="3725769283" sldId="425"/>
            <ac:graphicFrameMk id="30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58:38.798" v="452" actId="113"/>
          <ac:graphicFrameMkLst>
            <pc:docMk/>
            <pc:sldMk cId="3725769283" sldId="425"/>
            <ac:graphicFrameMk id="31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10:00:35.241" v="576" actId="20577"/>
        <pc:sldMkLst>
          <pc:docMk/>
          <pc:sldMk cId="3631257834" sldId="426"/>
        </pc:sldMkLst>
        <pc:spChg chg="mod">
          <ac:chgData name="Håkon Jacobsen" userId="1593ab28-bd3f-46f2-a611-8d984e03f573" providerId="ADAL" clId="{9E60820C-8779-4D66-B88F-7CC3EE346256}" dt="2024-06-26T10:00:35.241" v="576" actId="20577"/>
          <ac:spMkLst>
            <pc:docMk/>
            <pc:sldMk cId="3631257834" sldId="426"/>
            <ac:spMk id="3" creationId="{00000000-0000-0000-0000-000000000000}"/>
          </ac:spMkLst>
        </pc:spChg>
        <pc:graphicFrameChg chg="mod">
          <ac:chgData name="Håkon Jacobsen" userId="1593ab28-bd3f-46f2-a611-8d984e03f573" providerId="ADAL" clId="{9E60820C-8779-4D66-B88F-7CC3EE346256}" dt="2024-06-26T09:58:27.672" v="437" actId="113"/>
          <ac:graphicFrameMkLst>
            <pc:docMk/>
            <pc:sldMk cId="3631257834" sldId="426"/>
            <ac:graphicFrameMk id="30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58:25.282" v="435" actId="113"/>
          <ac:graphicFrameMkLst>
            <pc:docMk/>
            <pc:sldMk cId="3631257834" sldId="426"/>
            <ac:graphicFrameMk id="31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11:32.365" v="17" actId="1037"/>
        <pc:sldMkLst>
          <pc:docMk/>
          <pc:sldMk cId="3596798010" sldId="429"/>
        </pc:sldMkLst>
        <pc:spChg chg="mod">
          <ac:chgData name="Håkon Jacobsen" userId="1593ab28-bd3f-46f2-a611-8d984e03f573" providerId="ADAL" clId="{9E60820C-8779-4D66-B88F-7CC3EE346256}" dt="2024-06-26T09:11:32.365" v="17" actId="1037"/>
          <ac:spMkLst>
            <pc:docMk/>
            <pc:sldMk cId="3596798010" sldId="429"/>
            <ac:spMk id="9" creationId="{00000000-0000-0000-0000-000000000000}"/>
          </ac:spMkLst>
        </pc:spChg>
        <pc:spChg chg="mod">
          <ac:chgData name="Håkon Jacobsen" userId="1593ab28-bd3f-46f2-a611-8d984e03f573" providerId="ADAL" clId="{9E60820C-8779-4D66-B88F-7CC3EE346256}" dt="2024-06-26T09:10:35.316" v="6" actId="1038"/>
          <ac:spMkLst>
            <pc:docMk/>
            <pc:sldMk cId="3596798010" sldId="429"/>
            <ac:spMk id="10" creationId="{00000000-0000-0000-0000-000000000000}"/>
          </ac:spMkLst>
        </pc:spChg>
      </pc:sldChg>
      <pc:sldChg chg="modNotesTx">
        <pc:chgData name="Håkon Jacobsen" userId="1593ab28-bd3f-46f2-a611-8d984e03f573" providerId="ADAL" clId="{9E60820C-8779-4D66-B88F-7CC3EE346256}" dt="2024-06-26T09:52:18.268" v="405" actId="20577"/>
        <pc:sldMkLst>
          <pc:docMk/>
          <pc:sldMk cId="2125949602" sldId="433"/>
        </pc:sldMkLst>
      </pc:sldChg>
      <pc:sldChg chg="modSp">
        <pc:chgData name="Håkon Jacobsen" userId="1593ab28-bd3f-46f2-a611-8d984e03f573" providerId="ADAL" clId="{9E60820C-8779-4D66-B88F-7CC3EE346256}" dt="2024-06-26T09:12:08.936" v="25" actId="113"/>
        <pc:sldMkLst>
          <pc:docMk/>
          <pc:sldMk cId="3061037848" sldId="437"/>
        </pc:sldMkLst>
        <pc:graphicFrameChg chg="mod">
          <ac:chgData name="Håkon Jacobsen" userId="1593ab28-bd3f-46f2-a611-8d984e03f573" providerId="ADAL" clId="{9E60820C-8779-4D66-B88F-7CC3EE346256}" dt="2024-06-26T09:12:07.827" v="24" actId="113"/>
          <ac:graphicFrameMkLst>
            <pc:docMk/>
            <pc:sldMk cId="3061037848" sldId="437"/>
            <ac:graphicFrameMk id="18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2:08.936" v="25" actId="113"/>
          <ac:graphicFrameMkLst>
            <pc:docMk/>
            <pc:sldMk cId="3061037848" sldId="437"/>
            <ac:graphicFrameMk id="19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9E60820C-8779-4D66-B88F-7CC3EE346256}" dt="2024-06-26T09:26:37.770" v="163" actId="20577"/>
        <pc:sldMkLst>
          <pc:docMk/>
          <pc:sldMk cId="2458900700" sldId="439"/>
        </pc:sldMkLst>
        <pc:spChg chg="mod">
          <ac:chgData name="Håkon Jacobsen" userId="1593ab28-bd3f-46f2-a611-8d984e03f573" providerId="ADAL" clId="{9E60820C-8779-4D66-B88F-7CC3EE346256}" dt="2024-06-26T09:26:37.770" v="163" actId="20577"/>
          <ac:spMkLst>
            <pc:docMk/>
            <pc:sldMk cId="2458900700" sldId="439"/>
            <ac:spMk id="2" creationId="{00000000-0000-0000-0000-000000000000}"/>
          </ac:spMkLst>
        </pc:spChg>
      </pc:sldChg>
      <pc:sldChg chg="modSp">
        <pc:chgData name="Håkon Jacobsen" userId="1593ab28-bd3f-46f2-a611-8d984e03f573" providerId="ADAL" clId="{9E60820C-8779-4D66-B88F-7CC3EE346256}" dt="2024-06-26T09:13:51.255" v="28" actId="114"/>
        <pc:sldMkLst>
          <pc:docMk/>
          <pc:sldMk cId="4064407461" sldId="440"/>
        </pc:sldMkLst>
        <pc:spChg chg="mod">
          <ac:chgData name="Håkon Jacobsen" userId="1593ab28-bd3f-46f2-a611-8d984e03f573" providerId="ADAL" clId="{9E60820C-8779-4D66-B88F-7CC3EE346256}" dt="2024-06-26T09:13:51.255" v="28" actId="114"/>
          <ac:spMkLst>
            <pc:docMk/>
            <pc:sldMk cId="4064407461" sldId="440"/>
            <ac:spMk id="2" creationId="{00000000-0000-0000-0000-000000000000}"/>
          </ac:spMkLst>
        </pc:spChg>
        <pc:graphicFrameChg chg="mod">
          <ac:chgData name="Håkon Jacobsen" userId="1593ab28-bd3f-46f2-a611-8d984e03f573" providerId="ADAL" clId="{9E60820C-8779-4D66-B88F-7CC3EE346256}" dt="2024-06-26T09:12:04.890" v="23" actId="113"/>
          <ac:graphicFrameMkLst>
            <pc:docMk/>
            <pc:sldMk cId="4064407461" sldId="440"/>
            <ac:graphicFrameMk id="19" creationId="{00000000-0000-0000-0000-000000000000}"/>
          </ac:graphicFrameMkLst>
        </pc:graphicFrameChg>
        <pc:graphicFrameChg chg="mod">
          <ac:chgData name="Håkon Jacobsen" userId="1593ab28-bd3f-46f2-a611-8d984e03f573" providerId="ADAL" clId="{9E60820C-8779-4D66-B88F-7CC3EE346256}" dt="2024-06-26T09:12:03.406" v="22" actId="113"/>
          <ac:graphicFrameMkLst>
            <pc:docMk/>
            <pc:sldMk cId="4064407461" sldId="440"/>
            <ac:graphicFrameMk id="30" creationId="{00000000-0000-0000-0000-000000000000}"/>
          </ac:graphicFrameMkLst>
        </pc:graphicFrameChg>
      </pc:sldChg>
      <pc:sldChg chg="addSp delSp modSp add del">
        <pc:chgData name="Håkon Jacobsen" userId="1593ab28-bd3f-46f2-a611-8d984e03f573" providerId="ADAL" clId="{9E60820C-8779-4D66-B88F-7CC3EE346256}" dt="2024-06-26T09:21:15.700" v="79" actId="2696"/>
        <pc:sldMkLst>
          <pc:docMk/>
          <pc:sldMk cId="2544475877" sldId="441"/>
        </pc:sldMkLst>
        <pc:spChg chg="del">
          <ac:chgData name="Håkon Jacobsen" userId="1593ab28-bd3f-46f2-a611-8d984e03f573" providerId="ADAL" clId="{9E60820C-8779-4D66-B88F-7CC3EE346256}" dt="2024-06-26T09:18:57.448" v="42" actId="478"/>
          <ac:spMkLst>
            <pc:docMk/>
            <pc:sldMk cId="2544475877" sldId="441"/>
            <ac:spMk id="7" creationId="{00000000-0000-0000-0000-000000000000}"/>
          </ac:spMkLst>
        </pc:spChg>
        <pc:spChg chg="add mod">
          <ac:chgData name="Håkon Jacobsen" userId="1593ab28-bd3f-46f2-a611-8d984e03f573" providerId="ADAL" clId="{9E60820C-8779-4D66-B88F-7CC3EE346256}" dt="2024-06-26T09:19:03.901" v="44" actId="207"/>
          <ac:spMkLst>
            <pc:docMk/>
            <pc:sldMk cId="2544475877" sldId="441"/>
            <ac:spMk id="8" creationId="{FD77A1EE-2A1D-421E-A7C9-158AFEAA3E1A}"/>
          </ac:spMkLst>
        </pc:spChg>
      </pc:sldChg>
      <pc:sldChg chg="addSp delSp modSp add del ord">
        <pc:chgData name="Håkon Jacobsen" userId="1593ab28-bd3f-46f2-a611-8d984e03f573" providerId="ADAL" clId="{9E60820C-8779-4D66-B88F-7CC3EE346256}" dt="2024-06-26T09:22:03.187" v="105" actId="2696"/>
        <pc:sldMkLst>
          <pc:docMk/>
          <pc:sldMk cId="1602744014" sldId="442"/>
        </pc:sldMkLst>
        <pc:spChg chg="del">
          <ac:chgData name="Håkon Jacobsen" userId="1593ab28-bd3f-46f2-a611-8d984e03f573" providerId="ADAL" clId="{9E60820C-8779-4D66-B88F-7CC3EE346256}" dt="2024-06-26T09:19:54.524" v="50" actId="478"/>
          <ac:spMkLst>
            <pc:docMk/>
            <pc:sldMk cId="1602744014" sldId="442"/>
            <ac:spMk id="6" creationId="{F880D77E-B1FE-4BB6-9E7D-B821CBEBC94C}"/>
          </ac:spMkLst>
        </pc:spChg>
        <pc:spChg chg="del">
          <ac:chgData name="Håkon Jacobsen" userId="1593ab28-bd3f-46f2-a611-8d984e03f573" providerId="ADAL" clId="{9E60820C-8779-4D66-B88F-7CC3EE346256}" dt="2024-06-26T09:19:53.696" v="49" actId="478"/>
          <ac:spMkLst>
            <pc:docMk/>
            <pc:sldMk cId="1602744014" sldId="442"/>
            <ac:spMk id="7" creationId="{00000000-0000-0000-0000-000000000000}"/>
          </ac:spMkLst>
        </pc:spChg>
        <pc:spChg chg="add del mod">
          <ac:chgData name="Håkon Jacobsen" userId="1593ab28-bd3f-46f2-a611-8d984e03f573" providerId="ADAL" clId="{9E60820C-8779-4D66-B88F-7CC3EE346256}" dt="2024-06-26T09:20:48.091" v="74" actId="478"/>
          <ac:spMkLst>
            <pc:docMk/>
            <pc:sldMk cId="1602744014" sldId="442"/>
            <ac:spMk id="8" creationId="{8324E959-03AE-4185-B094-CA89E94EB710}"/>
          </ac:spMkLst>
        </pc:spChg>
        <pc:spChg chg="add del">
          <ac:chgData name="Håkon Jacobsen" userId="1593ab28-bd3f-46f2-a611-8d984e03f573" providerId="ADAL" clId="{9E60820C-8779-4D66-B88F-7CC3EE346256}" dt="2024-06-26T09:20:19.373" v="53"/>
          <ac:spMkLst>
            <pc:docMk/>
            <pc:sldMk cId="1602744014" sldId="442"/>
            <ac:spMk id="9" creationId="{A14655FE-1411-43AE-9B5D-96105A517E2C}"/>
          </ac:spMkLst>
        </pc:spChg>
        <pc:spChg chg="add mod">
          <ac:chgData name="Håkon Jacobsen" userId="1593ab28-bd3f-46f2-a611-8d984e03f573" providerId="ADAL" clId="{9E60820C-8779-4D66-B88F-7CC3EE346256}" dt="2024-06-26T09:20:52.326" v="77" actId="20577"/>
          <ac:spMkLst>
            <pc:docMk/>
            <pc:sldMk cId="1602744014" sldId="442"/>
            <ac:spMk id="10" creationId="{D6616FE8-E8C1-4B1D-A9F0-C6E2C1E7B2E9}"/>
          </ac:spMkLst>
        </pc:spChg>
      </pc:sldChg>
      <pc:sldChg chg="addSp delSp modSp add">
        <pc:chgData name="Håkon Jacobsen" userId="1593ab28-bd3f-46f2-a611-8d984e03f573" providerId="ADAL" clId="{9E60820C-8779-4D66-B88F-7CC3EE346256}" dt="2024-06-26T09:22:16.165" v="108"/>
        <pc:sldMkLst>
          <pc:docMk/>
          <pc:sldMk cId="622839267" sldId="443"/>
        </pc:sldMkLst>
        <pc:spChg chg="mod">
          <ac:chgData name="Håkon Jacobsen" userId="1593ab28-bd3f-46f2-a611-8d984e03f573" providerId="ADAL" clId="{9E60820C-8779-4D66-B88F-7CC3EE346256}" dt="2024-06-26T09:22:16.165" v="108"/>
          <ac:spMkLst>
            <pc:docMk/>
            <pc:sldMk cId="622839267" sldId="443"/>
            <ac:spMk id="2" creationId="{EB27EAAF-1B50-4BDA-9235-47A48D9B8AE3}"/>
          </ac:spMkLst>
        </pc:spChg>
        <pc:spChg chg="add mod">
          <ac:chgData name="Håkon Jacobsen" userId="1593ab28-bd3f-46f2-a611-8d984e03f573" providerId="ADAL" clId="{9E60820C-8779-4D66-B88F-7CC3EE346256}" dt="2024-06-26T09:22:01.125" v="104" actId="20577"/>
          <ac:spMkLst>
            <pc:docMk/>
            <pc:sldMk cId="622839267" sldId="443"/>
            <ac:spMk id="4" creationId="{A2FB0159-08B7-4C35-B432-4310A9CABCC1}"/>
          </ac:spMkLst>
        </pc:spChg>
        <pc:spChg chg="add del">
          <ac:chgData name="Håkon Jacobsen" userId="1593ab28-bd3f-46f2-a611-8d984e03f573" providerId="ADAL" clId="{9E60820C-8779-4D66-B88F-7CC3EE346256}" dt="2024-06-26T09:21:54.922" v="97"/>
          <ac:spMkLst>
            <pc:docMk/>
            <pc:sldMk cId="622839267" sldId="443"/>
            <ac:spMk id="5" creationId="{B021A415-58AB-4C37-83BF-842FF716FA87}"/>
          </ac:spMkLst>
        </pc:spChg>
        <pc:spChg chg="add del">
          <ac:chgData name="Håkon Jacobsen" userId="1593ab28-bd3f-46f2-a611-8d984e03f573" providerId="ADAL" clId="{9E60820C-8779-4D66-B88F-7CC3EE346256}" dt="2024-06-26T09:22:15.087" v="107"/>
          <ac:spMkLst>
            <pc:docMk/>
            <pc:sldMk cId="622839267" sldId="443"/>
            <ac:spMk id="6" creationId="{BD6FA1D5-2F9D-4BAE-9BF1-B92661E6C50A}"/>
          </ac:spMkLst>
        </pc:spChg>
      </pc:sldChg>
      <pc:sldChg chg="modSp add modAnim">
        <pc:chgData name="Håkon Jacobsen" userId="1593ab28-bd3f-46f2-a611-8d984e03f573" providerId="ADAL" clId="{9E60820C-8779-4D66-B88F-7CC3EE346256}" dt="2024-06-26T09:35:42.434" v="275" actId="207"/>
        <pc:sldMkLst>
          <pc:docMk/>
          <pc:sldMk cId="3312834589" sldId="444"/>
        </pc:sldMkLst>
        <pc:spChg chg="mod">
          <ac:chgData name="Håkon Jacobsen" userId="1593ab28-bd3f-46f2-a611-8d984e03f573" providerId="ADAL" clId="{9E60820C-8779-4D66-B88F-7CC3EE346256}" dt="2024-06-26T09:35:42.434" v="275" actId="207"/>
          <ac:spMkLst>
            <pc:docMk/>
            <pc:sldMk cId="3312834589" sldId="444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003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</a:t>
            </a:r>
            <a:r>
              <a:rPr lang="en-US" baseline="0" dirty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31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880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1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08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029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67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06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34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52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Careful: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is selected as a counter</a:t>
                </a:r>
                <a:r>
                  <a:rPr lang="en-US" baseline="0" dirty="0"/>
                  <a:t> N = 0, 1, 2, 3, … for each new message, then we get ctr collisions if the messages are longer than one block</a:t>
                </a:r>
                <a:br>
                  <a:rPr lang="en-US" baseline="0" dirty="0"/>
                </a:br>
                <a:r>
                  <a:rPr lang="en-US" baseline="0" dirty="0"/>
                  <a:t/>
                </a:r>
                <a:br>
                  <a:rPr lang="en-US" baseline="0" dirty="0"/>
                </a:br>
                <a:r>
                  <a:rPr lang="en-US" baseline="0" dirty="0"/>
                  <a:t>(the first message will have ctr values 0 + 1, 0 + 2, 0 + 3, …, the second message will have 1 +  1, 1 + 2, 1 + 3, which yields a collision in block 2 of M1 with block 1 of M2, collision in block 3 of M1 with block 2 of M2, and so on)</a:t>
                </a:r>
                <a:br>
                  <a:rPr lang="en-US" baseline="0" dirty="0"/>
                </a:br>
                <a:r>
                  <a:rPr lang="en-US" baseline="0" dirty="0"/>
                  <a:t/>
                </a:r>
                <a:br>
                  <a:rPr lang="en-US" baseline="0" dirty="0"/>
                </a:br>
                <a:r>
                  <a:rPr lang="en-US" baseline="0" dirty="0"/>
                  <a:t>Hence N should continue from what the previous ctr ended up at. This requires </a:t>
                </a:r>
                <a:r>
                  <a:rPr lang="en-US" i="1" baseline="0" dirty="0"/>
                  <a:t>state!</a:t>
                </a:r>
                <a:r>
                  <a:rPr lang="en-US" baseline="0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Careful: if </a:t>
                </a:r>
                <a:r>
                  <a:rPr lang="nb-NO" b="0" i="0">
                    <a:latin typeface="Cambria Math" panose="02040503050406030204" pitchFamily="18" charset="0"/>
                  </a:rPr>
                  <a:t>𝑁</a:t>
                </a:r>
                <a:r>
                  <a:rPr lang="en-US" dirty="0"/>
                  <a:t> is selected as a counter</a:t>
                </a:r>
                <a:r>
                  <a:rPr lang="en-US" baseline="0" dirty="0"/>
                  <a:t> N = 0, 1, 2, 3, … for each new message, then we get ctr collisions if the messages are longer than one block</a:t>
                </a:r>
                <a:br>
                  <a:rPr lang="en-US" baseline="0" dirty="0"/>
                </a:br>
                <a:br>
                  <a:rPr lang="en-US" baseline="0" dirty="0"/>
                </a:br>
                <a:r>
                  <a:rPr lang="en-US" baseline="0" dirty="0"/>
                  <a:t>(the first message will have ctr values 0 + 1, 0 + 2, 0 + 3, …, the second message will have 1 +  1, 1 + 2, 1 + 3, which yields a collision in block 2 of M1 with block 1 of M2, collision in block 3 of M1 with block 2 of M2, and so on)</a:t>
                </a:r>
                <a:br>
                  <a:rPr lang="en-US" baseline="0" dirty="0"/>
                </a:br>
                <a:br>
                  <a:rPr lang="en-US" baseline="0" dirty="0"/>
                </a:br>
                <a:r>
                  <a:rPr lang="en-US" baseline="0" dirty="0"/>
                  <a:t>Hence N should continue from what the previous ctr ended up at. This requires </a:t>
                </a:r>
                <a:r>
                  <a:rPr lang="en-US" i="1" baseline="0" dirty="0"/>
                  <a:t>state!</a:t>
                </a:r>
                <a:r>
                  <a:rPr lang="en-US" baseline="0" dirty="0"/>
                  <a:t>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19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55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2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4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836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8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4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3076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646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8053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32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14" Type="http://schemas.openxmlformats.org/officeDocument/2006/relationships/image" Target="../media/image5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1.png"/><Relationship Id="rId10" Type="http://schemas.openxmlformats.org/officeDocument/2006/relationships/image" Target="../media/image19.png"/><Relationship Id="rId4" Type="http://schemas.openxmlformats.org/officeDocument/2006/relationships/image" Target="../media/image121.png"/><Relationship Id="rId9" Type="http://schemas.openxmlformats.org/officeDocument/2006/relationships/image" Target="../media/image15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26" Type="http://schemas.openxmlformats.org/officeDocument/2006/relationships/image" Target="../media/image130.png"/><Relationship Id="rId3" Type="http://schemas.openxmlformats.org/officeDocument/2006/relationships/image" Target="../media/image28.png"/><Relationship Id="rId21" Type="http://schemas.openxmlformats.org/officeDocument/2006/relationships/image" Target="../media/image125.png"/><Relationship Id="rId7" Type="http://schemas.microsoft.com/office/2007/relationships/hdphoto" Target="../media/hdphoto1.wdp"/><Relationship Id="rId25" Type="http://schemas.openxmlformats.org/officeDocument/2006/relationships/image" Target="../media/image129.png"/><Relationship Id="rId2" Type="http://schemas.openxmlformats.org/officeDocument/2006/relationships/image" Target="../media/image13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24" Type="http://schemas.openxmlformats.org/officeDocument/2006/relationships/image" Target="../media/image128.png"/><Relationship Id="rId5" Type="http://schemas.openxmlformats.org/officeDocument/2006/relationships/image" Target="../media/image30.png"/><Relationship Id="rId23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microsoft.com/office/2007/relationships/hdphoto" Target="../media/hdphoto2.wdp"/><Relationship Id="rId22" Type="http://schemas.openxmlformats.org/officeDocument/2006/relationships/image" Target="../media/image12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40.png"/><Relationship Id="rId18" Type="http://schemas.openxmlformats.org/officeDocument/2006/relationships/image" Target="../media/image44.png"/><Relationship Id="rId3" Type="http://schemas.microsoft.com/office/2007/relationships/hdphoto" Target="../media/hdphoto3.wdp"/><Relationship Id="rId7" Type="http://schemas.openxmlformats.org/officeDocument/2006/relationships/image" Target="../media/image35.png"/><Relationship Id="rId12" Type="http://schemas.openxmlformats.org/officeDocument/2006/relationships/image" Target="../media/image391.png"/><Relationship Id="rId17" Type="http://schemas.openxmlformats.org/officeDocument/2006/relationships/image" Target="../media/image41.png"/><Relationship Id="rId2" Type="http://schemas.openxmlformats.org/officeDocument/2006/relationships/image" Target="../media/image34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2.png"/><Relationship Id="rId10" Type="http://schemas.openxmlformats.org/officeDocument/2006/relationships/image" Target="../media/image381.png"/><Relationship Id="rId9" Type="http://schemas.openxmlformats.org/officeDocument/2006/relationships/image" Target="../media/image371.png"/><Relationship Id="rId1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90.png"/><Relationship Id="rId3" Type="http://schemas.openxmlformats.org/officeDocument/2006/relationships/image" Target="../media/image382.png"/><Relationship Id="rId7" Type="http://schemas.openxmlformats.org/officeDocument/2006/relationships/image" Target="../media/image36.png"/><Relationship Id="rId12" Type="http://schemas.openxmlformats.org/officeDocument/2006/relationships/image" Target="../media/image380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370.png"/><Relationship Id="rId5" Type="http://schemas.openxmlformats.org/officeDocument/2006/relationships/image" Target="../media/image34.png"/><Relationship Id="rId15" Type="http://schemas.openxmlformats.org/officeDocument/2006/relationships/image" Target="../media/image35.png"/><Relationship Id="rId10" Type="http://schemas.openxmlformats.org/officeDocument/2006/relationships/image" Target="../media/image360.png"/><Relationship Id="rId4" Type="http://schemas.openxmlformats.org/officeDocument/2006/relationships/image" Target="../media/image440.png"/><Relationship Id="rId9" Type="http://schemas.openxmlformats.org/officeDocument/2006/relationships/image" Target="../media/image350.png"/><Relationship Id="rId1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31.png"/><Relationship Id="rId21" Type="http://schemas.openxmlformats.org/officeDocument/2006/relationships/image" Target="../media/image60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image" Target="../media/image47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5" Type="http://schemas.openxmlformats.org/officeDocument/2006/relationships/image" Target="../media/image32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6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microsoft.com/office/2007/relationships/hdphoto" Target="../media/hdphoto1.wdp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4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32.png"/><Relationship Id="rId18" Type="http://schemas.openxmlformats.org/officeDocument/2006/relationships/image" Target="../media/image51.png"/><Relationship Id="rId3" Type="http://schemas.openxmlformats.org/officeDocument/2006/relationships/image" Target="../media/image47.png"/><Relationship Id="rId21" Type="http://schemas.openxmlformats.org/officeDocument/2006/relationships/image" Target="../media/image460.png"/><Relationship Id="rId7" Type="http://schemas.openxmlformats.org/officeDocument/2006/relationships/image" Target="../media/image54.png"/><Relationship Id="rId12" Type="http://schemas.microsoft.com/office/2007/relationships/hdphoto" Target="../media/hdphoto1.wdp"/><Relationship Id="rId17" Type="http://schemas.openxmlformats.org/officeDocument/2006/relationships/image" Target="../media/image500.png"/><Relationship Id="rId2" Type="http://schemas.openxmlformats.org/officeDocument/2006/relationships/image" Target="../media/image6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31.png"/><Relationship Id="rId5" Type="http://schemas.openxmlformats.org/officeDocument/2006/relationships/image" Target="../media/image68.png"/><Relationship Id="rId15" Type="http://schemas.openxmlformats.org/officeDocument/2006/relationships/image" Target="../media/image480.png"/><Relationship Id="rId10" Type="http://schemas.openxmlformats.org/officeDocument/2006/relationships/image" Target="../media/image691.png"/><Relationship Id="rId19" Type="http://schemas.openxmlformats.org/officeDocument/2006/relationships/image" Target="../media/image52.png"/><Relationship Id="rId4" Type="http://schemas.openxmlformats.org/officeDocument/2006/relationships/image" Target="../media/image67.png"/><Relationship Id="rId9" Type="http://schemas.openxmlformats.org/officeDocument/2006/relationships/image" Target="../media/image58.png"/><Relationship Id="rId14" Type="http://schemas.microsoft.com/office/2007/relationships/hdphoto" Target="../media/hdphoto2.wdp"/><Relationship Id="rId22" Type="http://schemas.openxmlformats.org/officeDocument/2006/relationships/image" Target="../media/image6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0.png"/><Relationship Id="rId9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81.png"/><Relationship Id="rId4" Type="http://schemas.openxmlformats.org/officeDocument/2006/relationships/image" Target="../media/image720.png"/><Relationship Id="rId9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88.png"/><Relationship Id="rId4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2.png"/><Relationship Id="rId7" Type="http://schemas.openxmlformats.org/officeDocument/2006/relationships/image" Target="../media/image9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5.png"/><Relationship Id="rId4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9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5.png"/><Relationship Id="rId5" Type="http://schemas.openxmlformats.org/officeDocument/2006/relationships/image" Target="../media/image100.png"/><Relationship Id="rId10" Type="http://schemas.openxmlformats.org/officeDocument/2006/relationships/image" Target="../media/image93.png"/><Relationship Id="rId4" Type="http://schemas.openxmlformats.org/officeDocument/2006/relationships/image" Target="../media/image95.png"/><Relationship Id="rId9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10" Type="http://schemas.openxmlformats.org/officeDocument/2006/relationships/image" Target="../media/image101.png"/><Relationship Id="rId4" Type="http://schemas.openxmlformats.org/officeDocument/2006/relationships/image" Target="../media/image108.png"/><Relationship Id="rId9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3" Type="http://schemas.openxmlformats.org/officeDocument/2006/relationships/image" Target="../media/image100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117.png"/><Relationship Id="rId5" Type="http://schemas.openxmlformats.org/officeDocument/2006/relationships/image" Target="../media/image112.png"/><Relationship Id="rId15" Type="http://schemas.openxmlformats.org/officeDocument/2006/relationships/image" Target="../media/image105.png"/><Relationship Id="rId10" Type="http://schemas.openxmlformats.org/officeDocument/2006/relationships/image" Target="../media/image116.png"/><Relationship Id="rId4" Type="http://schemas.openxmlformats.org/officeDocument/2006/relationships/image" Target="../media/image101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3" Type="http://schemas.openxmlformats.org/officeDocument/2006/relationships/image" Target="../media/image991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" Type="http://schemas.openxmlformats.org/officeDocument/2006/relationships/image" Target="../media/image972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200.png"/><Relationship Id="rId4" Type="http://schemas.openxmlformats.org/officeDocument/2006/relationships/image" Target="../media/image1160.png"/><Relationship Id="rId14" Type="http://schemas.openxmlformats.org/officeDocument/2006/relationships/image" Target="../media/image12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3" Type="http://schemas.openxmlformats.org/officeDocument/2006/relationships/image" Target="../media/image1011.png"/><Relationship Id="rId7" Type="http://schemas.openxmlformats.org/officeDocument/2006/relationships/image" Target="../media/image1240.png"/><Relationship Id="rId12" Type="http://schemas.openxmlformats.org/officeDocument/2006/relationships/image" Target="../media/image1220.png"/><Relationship Id="rId2" Type="http://schemas.openxmlformats.org/officeDocument/2006/relationships/image" Target="../media/image972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040.png"/><Relationship Id="rId10" Type="http://schemas.openxmlformats.org/officeDocument/2006/relationships/image" Target="../media/image1200.png"/><Relationship Id="rId4" Type="http://schemas.openxmlformats.org/officeDocument/2006/relationships/image" Target="../media/image1160.png"/><Relationship Id="rId14" Type="http://schemas.openxmlformats.org/officeDocument/2006/relationships/image" Target="../media/image1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060.png"/><Relationship Id="rId7" Type="http://schemas.openxmlformats.org/officeDocument/2006/relationships/image" Target="../media/image1240.png"/><Relationship Id="rId12" Type="http://schemas.openxmlformats.org/officeDocument/2006/relationships/image" Target="../media/image1050.png"/><Relationship Id="rId17" Type="http://schemas.openxmlformats.org/officeDocument/2006/relationships/image" Target="../media/image125.png"/><Relationship Id="rId2" Type="http://schemas.openxmlformats.org/officeDocument/2006/relationships/image" Target="../media/image1160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11.png"/><Relationship Id="rId15" Type="http://schemas.openxmlformats.org/officeDocument/2006/relationships/image" Target="../media/image1231.png"/><Relationship Id="rId10" Type="http://schemas.openxmlformats.org/officeDocument/2006/relationships/image" Target="../media/image1200.png"/><Relationship Id="rId9" Type="http://schemas.openxmlformats.org/officeDocument/2006/relationships/image" Target="../media/image972.png"/><Relationship Id="rId14" Type="http://schemas.openxmlformats.org/officeDocument/2006/relationships/image" Target="../media/image12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231.png"/><Relationship Id="rId18" Type="http://schemas.openxmlformats.org/officeDocument/2006/relationships/image" Target="../media/image132.png"/><Relationship Id="rId3" Type="http://schemas.openxmlformats.org/officeDocument/2006/relationships/image" Target="../media/image1160.png"/><Relationship Id="rId21" Type="http://schemas.openxmlformats.org/officeDocument/2006/relationships/image" Target="../media/image1100.png"/><Relationship Id="rId7" Type="http://schemas.openxmlformats.org/officeDocument/2006/relationships/image" Target="../media/image1240.png"/><Relationship Id="rId12" Type="http://schemas.openxmlformats.org/officeDocument/2006/relationships/image" Target="../media/image1200.png"/><Relationship Id="rId17" Type="http://schemas.openxmlformats.org/officeDocument/2006/relationships/image" Target="../media/image107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29.png"/><Relationship Id="rId20" Type="http://schemas.openxmlformats.org/officeDocument/2006/relationships/image" Target="../media/image109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72.png"/><Relationship Id="rId15" Type="http://schemas.openxmlformats.org/officeDocument/2006/relationships/image" Target="../media/image1060.png"/><Relationship Id="rId10" Type="http://schemas.openxmlformats.org/officeDocument/2006/relationships/image" Target="../media/image1220.png"/><Relationship Id="rId19" Type="http://schemas.openxmlformats.org/officeDocument/2006/relationships/image" Target="../media/image133.png"/><Relationship Id="rId9" Type="http://schemas.openxmlformats.org/officeDocument/2006/relationships/image" Target="../media/image1180.png"/><Relationship Id="rId14" Type="http://schemas.openxmlformats.org/officeDocument/2006/relationships/image" Target="../media/image10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13" Type="http://schemas.openxmlformats.org/officeDocument/2006/relationships/image" Target="../media/image1011.png"/><Relationship Id="rId18" Type="http://schemas.openxmlformats.org/officeDocument/2006/relationships/image" Target="../media/image133.png"/><Relationship Id="rId3" Type="http://schemas.openxmlformats.org/officeDocument/2006/relationships/image" Target="../media/image1160.png"/><Relationship Id="rId21" Type="http://schemas.openxmlformats.org/officeDocument/2006/relationships/image" Target="../media/image137.png"/><Relationship Id="rId7" Type="http://schemas.openxmlformats.org/officeDocument/2006/relationships/image" Target="../media/image1240.png"/><Relationship Id="rId12" Type="http://schemas.openxmlformats.org/officeDocument/2006/relationships/image" Target="../media/image1231.png"/><Relationship Id="rId17" Type="http://schemas.openxmlformats.org/officeDocument/2006/relationships/image" Target="../media/image13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070.png"/><Relationship Id="rId20" Type="http://schemas.openxmlformats.org/officeDocument/2006/relationships/image" Target="../media/image110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00.png"/><Relationship Id="rId15" Type="http://schemas.openxmlformats.org/officeDocument/2006/relationships/image" Target="../media/image129.png"/><Relationship Id="rId23" Type="http://schemas.openxmlformats.org/officeDocument/2006/relationships/image" Target="../media/image125.png"/><Relationship Id="rId10" Type="http://schemas.openxmlformats.org/officeDocument/2006/relationships/image" Target="../media/image972.png"/><Relationship Id="rId19" Type="http://schemas.openxmlformats.org/officeDocument/2006/relationships/image" Target="../media/image135.png"/><Relationship Id="rId9" Type="http://schemas.openxmlformats.org/officeDocument/2006/relationships/image" Target="../media/image1220.png"/><Relationship Id="rId14" Type="http://schemas.openxmlformats.org/officeDocument/2006/relationships/image" Target="../media/image1060.png"/><Relationship Id="rId22" Type="http://schemas.openxmlformats.org/officeDocument/2006/relationships/image" Target="../media/image111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31.png"/><Relationship Id="rId5" Type="http://schemas.openxmlformats.org/officeDocument/2006/relationships/image" Target="../media/image109.png"/><Relationship Id="rId10" Type="http://schemas.openxmlformats.org/officeDocument/2006/relationships/image" Target="../media/image101.png"/><Relationship Id="rId4" Type="http://schemas.openxmlformats.org/officeDocument/2006/relationships/image" Target="../media/image108.png"/><Relationship Id="rId9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11" Type="http://schemas.openxmlformats.org/officeDocument/2006/relationships/image" Target="../media/image131.png"/><Relationship Id="rId5" Type="http://schemas.openxmlformats.org/officeDocument/2006/relationships/image" Target="../media/image109.png"/><Relationship Id="rId10" Type="http://schemas.openxmlformats.org/officeDocument/2006/relationships/image" Target="../media/image101.png"/><Relationship Id="rId4" Type="http://schemas.openxmlformats.org/officeDocument/2006/relationships/image" Target="../media/image108.png"/><Relationship Id="rId9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0.png"/><Relationship Id="rId13" Type="http://schemas.openxmlformats.org/officeDocument/2006/relationships/image" Target="../media/image1210.png"/><Relationship Id="rId3" Type="http://schemas.openxmlformats.org/officeDocument/2006/relationships/image" Target="../media/image940.png"/><Relationship Id="rId12" Type="http://schemas.openxmlformats.org/officeDocument/2006/relationships/image" Target="../media/image1000.png"/><Relationship Id="rId2" Type="http://schemas.openxmlformats.org/officeDocument/2006/relationships/image" Target="../media/image77.png"/><Relationship Id="rId16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0.png"/><Relationship Id="rId11" Type="http://schemas.openxmlformats.org/officeDocument/2006/relationships/image" Target="../media/image990.png"/><Relationship Id="rId5" Type="http://schemas.openxmlformats.org/officeDocument/2006/relationships/image" Target="../media/image950.png"/><Relationship Id="rId15" Type="http://schemas.openxmlformats.org/officeDocument/2006/relationships/image" Target="../media/image980.png"/><Relationship Id="rId10" Type="http://schemas.openxmlformats.org/officeDocument/2006/relationships/image" Target="../media/image971.png"/><Relationship Id="rId4" Type="http://schemas.openxmlformats.org/officeDocument/2006/relationships/image" Target="../media/image96.png"/><Relationship Id="rId9" Type="http://schemas.openxmlformats.org/officeDocument/2006/relationships/image" Target="../media/image981.png"/><Relationship Id="rId14" Type="http://schemas.openxmlformats.org/officeDocument/2006/relationships/image" Target="../media/image12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0.png"/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46.png"/><Relationship Id="rId3" Type="http://schemas.openxmlformats.org/officeDocument/2006/relationships/image" Target="../media/image151.png"/><Relationship Id="rId7" Type="http://schemas.openxmlformats.org/officeDocument/2006/relationships/image" Target="../media/image142.png"/><Relationship Id="rId12" Type="http://schemas.openxmlformats.org/officeDocument/2006/relationships/image" Target="../media/image145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59.png"/><Relationship Id="rId5" Type="http://schemas.openxmlformats.org/officeDocument/2006/relationships/image" Target="../media/image140.png"/><Relationship Id="rId15" Type="http://schemas.openxmlformats.org/officeDocument/2006/relationships/image" Target="../media/image148.png"/><Relationship Id="rId10" Type="http://schemas.openxmlformats.org/officeDocument/2006/relationships/image" Target="../media/image144.png"/><Relationship Id="rId4" Type="http://schemas.openxmlformats.org/officeDocument/2006/relationships/image" Target="../media/image139.png"/><Relationship Id="rId9" Type="http://schemas.openxmlformats.org/officeDocument/2006/relationships/image" Target="../media/image143.png"/><Relationship Id="rId14" Type="http://schemas.openxmlformats.org/officeDocument/2006/relationships/image" Target="../media/image14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270.png"/><Relationship Id="rId3" Type="http://schemas.openxmlformats.org/officeDocument/2006/relationships/image" Target="../media/image152.png"/><Relationship Id="rId7" Type="http://schemas.openxmlformats.org/officeDocument/2006/relationships/image" Target="../media/image157.png"/><Relationship Id="rId12" Type="http://schemas.openxmlformats.org/officeDocument/2006/relationships/image" Target="../media/image163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2.png"/><Relationship Id="rId24" Type="http://schemas.openxmlformats.org/officeDocument/2006/relationships/image" Target="../media/image1340.png"/><Relationship Id="rId5" Type="http://schemas.openxmlformats.org/officeDocument/2006/relationships/image" Target="../media/image154.png"/><Relationship Id="rId23" Type="http://schemas.openxmlformats.org/officeDocument/2006/relationships/image" Target="../media/image165.png"/><Relationship Id="rId10" Type="http://schemas.openxmlformats.org/officeDocument/2006/relationships/image" Target="../media/image161.png"/><Relationship Id="rId4" Type="http://schemas.openxmlformats.org/officeDocument/2006/relationships/image" Target="../media/image153.png"/><Relationship Id="rId9" Type="http://schemas.openxmlformats.org/officeDocument/2006/relationships/image" Target="../media/image160.png"/><Relationship Id="rId14" Type="http://schemas.openxmlformats.org/officeDocument/2006/relationships/image" Target="../media/image1310.png"/><Relationship Id="rId22" Type="http://schemas.openxmlformats.org/officeDocument/2006/relationships/image" Target="../media/image164.png"/><Relationship Id="rId27" Type="http://schemas.openxmlformats.org/officeDocument/2006/relationships/image" Target="../media/image55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image" Target="../media/image13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80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9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17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0.png"/><Relationship Id="rId5" Type="http://schemas.openxmlformats.org/officeDocument/2006/relationships/image" Target="../media/image1030.png"/><Relationship Id="rId4" Type="http://schemas.microsoft.com/office/2007/relationships/hdphoto" Target="../media/hdphoto3.wdp"/><Relationship Id="rId9" Type="http://schemas.openxmlformats.org/officeDocument/2006/relationships/image" Target="../media/image18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34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8.png"/><Relationship Id="rId10" Type="http://schemas.microsoft.com/office/2007/relationships/hdphoto" Target="../media/hdphoto5.wdp"/><Relationship Id="rId4" Type="http://schemas.microsoft.com/office/2007/relationships/hdphoto" Target="../media/hdphoto3.wdp"/><Relationship Id="rId9" Type="http://schemas.openxmlformats.org/officeDocument/2006/relationships/image" Target="../media/image17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3 – Symmetric encryption, IND-CPA,</a:t>
            </a:r>
            <a:br>
              <a:rPr lang="nb-NO" dirty="0"/>
            </a:br>
            <a:r>
              <a:rPr lang="nb-NO" dirty="0"/>
              <a:t>CTR, CBC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11.09.2024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00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Encryption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</a:t>
                </a:r>
                <a:r>
                  <a:rPr lang="en-US" b="1" dirty="0"/>
                  <a:t>symmetric encryption scheme </a:t>
                </a:r>
                <a:r>
                  <a:rPr lang="en-US" dirty="0"/>
                  <a:t>is a triple of algorithms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space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Message space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Ciphertext space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/>
                  <a:t>  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en-US" dirty="0"/>
                  <a:t> may be randomized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$</m:t>
                    </m:r>
                  </m:oMath>
                </a14:m>
                <a:r>
                  <a:rPr lang="en-US" dirty="0"/>
                  <a:t>), but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Dec</m:t>
                    </m:r>
                  </m:oMath>
                </a14:m>
                <a:r>
                  <a:rPr lang="en-US" dirty="0"/>
                  <a:t> must be deterministic</a:t>
                </a: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 t="-602" b="-9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6767525" y="1946849"/>
                <a:ext cx="4711786" cy="119766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for all</a:t>
                </a:r>
                <a:r>
                  <a:rPr lang="nb-NO" sz="1600" b="1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sz="1600" b="0" i="0" dirty="0">
                    <a:latin typeface="Cambria Math" panose="02040503050406030204" pitchFamily="18" charset="0"/>
                  </a:rPr>
                  <a:t> </a:t>
                </a:r>
                <a:r>
                  <a:rPr lang="nb-NO" sz="1600" b="0" i="0" dirty="0"/>
                  <a:t>and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7525" y="1946849"/>
                <a:ext cx="4711786" cy="119766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143603" y="2350535"/>
            <a:ext cx="7565175" cy="3521377"/>
            <a:chOff x="2143603" y="2350535"/>
            <a:chExt cx="7565175" cy="35213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363168" y="4357500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3168" y="4357500"/>
                  <a:ext cx="481436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" name="Group 1"/>
            <p:cNvGrpSpPr/>
            <p:nvPr/>
          </p:nvGrpSpPr>
          <p:grpSpPr>
            <a:xfrm>
              <a:off x="2143603" y="2350535"/>
              <a:ext cx="7565175" cy="3521377"/>
              <a:chOff x="2143603" y="2350535"/>
              <a:chExt cx="7565175" cy="352137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5023668" y="5471802"/>
                <a:ext cx="18278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Adversary</a:t>
                </a:r>
                <a:endParaRPr lang="en-US" sz="2000" dirty="0"/>
              </a:p>
            </p:txBody>
          </p:sp>
          <p:cxnSp>
            <p:nvCxnSpPr>
              <p:cNvPr id="21" name="Straight Arrow Connector 20"/>
              <p:cNvCxnSpPr>
                <a:stCxn id="10" idx="3"/>
                <a:endCxn id="45" idx="1"/>
              </p:cNvCxnSpPr>
              <p:nvPr/>
            </p:nvCxnSpPr>
            <p:spPr bwMode="auto">
              <a:xfrm>
                <a:off x="4129095" y="4764070"/>
                <a:ext cx="2923926" cy="259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Arrow Connector 31"/>
              <p:cNvCxnSpPr>
                <a:stCxn id="46" idx="3"/>
                <a:endCxn id="10" idx="1"/>
              </p:cNvCxnSpPr>
              <p:nvPr/>
            </p:nvCxnSpPr>
            <p:spPr bwMode="auto">
              <a:xfrm>
                <a:off x="2624946" y="4764069"/>
                <a:ext cx="65194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Elbow Connector 41"/>
              <p:cNvCxnSpPr>
                <a:stCxn id="70" idx="1"/>
                <a:endCxn id="10" idx="0"/>
              </p:cNvCxnSpPr>
              <p:nvPr/>
            </p:nvCxnSpPr>
            <p:spPr bwMode="auto">
              <a:xfrm rot="10800000" flipV="1">
                <a:off x="3702996" y="3746579"/>
                <a:ext cx="1582923" cy="633488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2143603" y="4564014"/>
                    <a:ext cx="48134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6" name="TextBox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43603" y="4564014"/>
                    <a:ext cx="481343" cy="400110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7" name="Straight Arrow Connector 46"/>
              <p:cNvCxnSpPr>
                <a:stCxn id="45" idx="3"/>
                <a:endCxn id="50" idx="1"/>
              </p:cNvCxnSpPr>
              <p:nvPr/>
            </p:nvCxnSpPr>
            <p:spPr bwMode="auto">
              <a:xfrm flipV="1">
                <a:off x="7915001" y="4764069"/>
                <a:ext cx="623057" cy="2595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8538058" y="4564014"/>
                    <a:ext cx="117072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a14:m>
                    <a:r>
                      <a:rPr lang="nb-NO" sz="2000" dirty="0"/>
                      <a:t>  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38058" y="4564014"/>
                    <a:ext cx="1170720" cy="400110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3" name="Down Arrow 62"/>
              <p:cNvSpPr/>
              <p:nvPr/>
            </p:nvSpPr>
            <p:spPr bwMode="auto">
              <a:xfrm>
                <a:off x="5449256" y="4773124"/>
                <a:ext cx="301839" cy="646170"/>
              </a:xfrm>
              <a:prstGeom prst="downArrow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5285918" y="3546524"/>
                    <a:ext cx="51006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2000" dirty="0"/>
                      <a:t> </a:t>
                    </a:r>
                    <a14:m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a14:m>
                    <a:endParaRPr lang="en-US" sz="20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TextBox 6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85918" y="3546524"/>
                    <a:ext cx="510061" cy="400110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9" name="Straight Arrow Connector 78"/>
              <p:cNvCxnSpPr>
                <a:stCxn id="27" idx="2"/>
                <a:endCxn id="70" idx="0"/>
              </p:cNvCxnSpPr>
              <p:nvPr/>
            </p:nvCxnSpPr>
            <p:spPr bwMode="auto">
              <a:xfrm>
                <a:off x="5540949" y="3083155"/>
                <a:ext cx="0" cy="463369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ounded Rectangle 9"/>
                  <p:cNvSpPr/>
                  <p:nvPr/>
                </p:nvSpPr>
                <p:spPr bwMode="auto">
                  <a:xfrm>
                    <a:off x="3276894" y="4380067"/>
                    <a:ext cx="852201" cy="768005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20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10" name="Rounded 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76894" y="4380067"/>
                    <a:ext cx="852201" cy="768005"/>
                  </a:xfrm>
                  <a:prstGeom prst="round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ounded Rectangle 26"/>
                  <p:cNvSpPr/>
                  <p:nvPr/>
                </p:nvSpPr>
                <p:spPr bwMode="auto">
                  <a:xfrm>
                    <a:off x="5022728" y="2350535"/>
                    <a:ext cx="1036442" cy="732620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m:oMathPara>
                    </a14:m>
                    <a:endParaRPr kumimoji="0" lang="en-US" sz="20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27" name="Rounded 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22728" y="2350535"/>
                    <a:ext cx="1036442" cy="732620"/>
                  </a:xfrm>
                  <a:prstGeom prst="roundRect">
                    <a:avLst/>
                  </a:prstGeom>
                  <a:blipFill rotWithShape="0">
                    <a:blip r:embed="rId12"/>
                    <a:stretch>
                      <a:fillRect l="-1143"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ounded Rectangle 44"/>
                  <p:cNvSpPr/>
                  <p:nvPr/>
                </p:nvSpPr>
                <p:spPr bwMode="auto">
                  <a:xfrm>
                    <a:off x="7053021" y="4380066"/>
                    <a:ext cx="861980" cy="77319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</m:oMath>
                      </m:oMathPara>
                    </a14:m>
                    <a:endParaRPr kumimoji="0" lang="en-US" sz="20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5" name="Rounded Rectangle 4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053021" y="4380066"/>
                    <a:ext cx="861980" cy="773196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28575" cap="flat" cmpd="sng" algn="ctr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Elbow Connector 40"/>
              <p:cNvCxnSpPr>
                <a:stCxn id="70" idx="3"/>
                <a:endCxn id="45" idx="0"/>
              </p:cNvCxnSpPr>
              <p:nvPr/>
            </p:nvCxnSpPr>
            <p:spPr bwMode="auto">
              <a:xfrm>
                <a:off x="5795979" y="3746579"/>
                <a:ext cx="1688032" cy="633487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5672802" y="2357142"/>
                  <a:ext cx="48143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2802" y="2357142"/>
                  <a:ext cx="481436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3744128" y="4380066"/>
                  <a:ext cx="48143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4128" y="4380066"/>
                  <a:ext cx="481436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44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encryption – security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When is an encryption scheme </a:t>
                </a:r>
                <a:r>
                  <a:rPr lang="en-US" i="1" dirty="0"/>
                  <a:t>secure</a:t>
                </a:r>
                <a:r>
                  <a:rPr lang="en-US" dirty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Some suggestions: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P1: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secret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P2: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P3: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P4:</a:t>
                </a:r>
                <a:r>
                  <a:rPr lang="en-US" dirty="0"/>
                  <a:t> 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P5:</a:t>
                </a:r>
                <a:r>
                  <a:rPr lang="en-US" dirty="0"/>
                  <a:t> Should be hard to learn any</a:t>
                </a:r>
                <a:r>
                  <a:rPr lang="en-US" i="1" dirty="0"/>
                  <a:t> bit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>
                    <a:effectLst/>
                  </a:rPr>
                  <a:t>P6: </a:t>
                </a:r>
                <a:r>
                  <a:rPr lang="en-US" dirty="0">
                    <a:effectLst/>
                  </a:rPr>
                  <a:t>Should be hard to detect </a:t>
                </a:r>
                <a:r>
                  <a:rPr lang="en-US" i="1" dirty="0">
                    <a:effectLst/>
                  </a:rPr>
                  <a:t>repetitions </a:t>
                </a:r>
                <a:r>
                  <a:rPr lang="en-US" dirty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>
                    <a:effectLst/>
                  </a:rPr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P7: </a:t>
                </a:r>
                <a:r>
                  <a:rPr lang="en-US" dirty="0"/>
                  <a:t>…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8565673" y="3068825"/>
            <a:ext cx="3054827" cy="1010814"/>
            <a:chOff x="8565673" y="3068825"/>
            <a:chExt cx="3054827" cy="1010814"/>
          </a:xfrm>
        </p:grpSpPr>
        <p:sp>
          <p:nvSpPr>
            <p:cNvPr id="3" name="TextBox 2"/>
            <p:cNvSpPr txBox="1"/>
            <p:nvPr/>
          </p:nvSpPr>
          <p:spPr>
            <a:xfrm>
              <a:off x="8565673" y="3068825"/>
              <a:ext cx="30548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C00000"/>
                  </a:solidFill>
                </a:rPr>
                <a:t>Not possible for block ciphers!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flipH="1">
              <a:off x="8877729" y="3475832"/>
              <a:ext cx="701700" cy="6038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60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Code Book (ECB)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352260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260" y="4175429"/>
                <a:ext cx="592114" cy="5558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>
            <a:stCxn id="31" idx="2"/>
            <a:endCxn id="5" idx="0"/>
          </p:cNvCxnSpPr>
          <p:nvPr/>
        </p:nvCxnSpPr>
        <p:spPr bwMode="auto">
          <a:xfrm>
            <a:off x="3648317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5" idx="2"/>
            <a:endCxn id="33" idx="0"/>
          </p:cNvCxnSpPr>
          <p:nvPr/>
        </p:nvCxnSpPr>
        <p:spPr bwMode="auto">
          <a:xfrm>
            <a:off x="3648317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3876917" y="2325124"/>
                <a:ext cx="4451070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6917" y="2325124"/>
                <a:ext cx="4451070" cy="294516"/>
              </a:xfrm>
              <a:prstGeom prst="roundRect">
                <a:avLst/>
              </a:prstGeom>
              <a:blipFill rotWithShape="0">
                <a:blip r:embed="rId3"/>
                <a:stretch>
                  <a:fillRect b="-192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>
                <a:off x="3138510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8510" y="3389244"/>
                <a:ext cx="1019614" cy="294516"/>
              </a:xfrm>
              <a:prstGeom prst="roundRect">
                <a:avLst/>
              </a:prstGeom>
              <a:blipFill rotWithShape="0">
                <a:blip r:embed="rId4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ounded Rectangle 32"/>
              <p:cNvSpPr/>
              <p:nvPr/>
            </p:nvSpPr>
            <p:spPr bwMode="auto">
              <a:xfrm>
                <a:off x="3137453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0" dirty="0">
                    <a:solidFill>
                      <a:sysClr val="windowText" lastClr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ounded 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7453" y="5222969"/>
                <a:ext cx="1021728" cy="294516"/>
              </a:xfrm>
              <a:prstGeom prst="roundRect">
                <a:avLst/>
              </a:prstGeom>
              <a:blipFill rotWithShape="0">
                <a:blip r:embed="rId5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4971670" y="4180626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1670" y="4180626"/>
                <a:ext cx="592114" cy="55587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>
            <a:stCxn id="45" idx="2"/>
            <a:endCxn id="42" idx="0"/>
          </p:cNvCxnSpPr>
          <p:nvPr/>
        </p:nvCxnSpPr>
        <p:spPr bwMode="auto">
          <a:xfrm>
            <a:off x="5267727" y="3688957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>
            <a:stCxn id="42" idx="2"/>
            <a:endCxn id="46" idx="0"/>
          </p:cNvCxnSpPr>
          <p:nvPr/>
        </p:nvCxnSpPr>
        <p:spPr bwMode="auto">
          <a:xfrm>
            <a:off x="5267727" y="4736497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4757920" y="3394441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7920" y="3394441"/>
                <a:ext cx="1019614" cy="294516"/>
              </a:xfrm>
              <a:prstGeom prst="roundRect">
                <a:avLst/>
              </a:prstGeom>
              <a:blipFill rotWithShape="0">
                <a:blip r:embed="rId7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4756863" y="5228166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6863" y="5228166"/>
                <a:ext cx="1021728" cy="294516"/>
              </a:xfrm>
              <a:prstGeom prst="roundRect">
                <a:avLst/>
              </a:prstGeom>
              <a:blipFill rotWithShape="0">
                <a:blip r:embed="rId8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591080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1080" y="4175429"/>
                <a:ext cx="592114" cy="55587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>
            <a:stCxn id="50" idx="2"/>
            <a:endCxn id="47" idx="0"/>
          </p:cNvCxnSpPr>
          <p:nvPr/>
        </p:nvCxnSpPr>
        <p:spPr bwMode="auto">
          <a:xfrm>
            <a:off x="6887137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7" idx="2"/>
            <a:endCxn id="51" idx="0"/>
          </p:cNvCxnSpPr>
          <p:nvPr/>
        </p:nvCxnSpPr>
        <p:spPr bwMode="auto">
          <a:xfrm>
            <a:off x="6887137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>
                <a:off x="6377330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7330" y="3389244"/>
                <a:ext cx="1019614" cy="294516"/>
              </a:xfrm>
              <a:prstGeom prst="roundRect">
                <a:avLst/>
              </a:prstGeom>
              <a:blipFill rotWithShape="0">
                <a:blip r:embed="rId10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>
                <a:off x="6376273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6273" y="5222969"/>
                <a:ext cx="1021728" cy="294516"/>
              </a:xfrm>
              <a:prstGeom prst="roundRect">
                <a:avLst/>
              </a:prstGeom>
              <a:blipFill rotWithShape="0">
                <a:blip r:embed="rId11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 bwMode="auto">
              <a:xfrm>
                <a:off x="8210491" y="4175429"/>
                <a:ext cx="592114" cy="555871"/>
              </a:xfrm>
              <a:prstGeom prst="rect">
                <a:avLst/>
              </a:prstGeom>
              <a:solidFill>
                <a:srgbClr val="FFF2C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00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0491" y="4175429"/>
                <a:ext cx="592114" cy="55587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6" idx="2"/>
            <a:endCxn id="52" idx="0"/>
          </p:cNvCxnSpPr>
          <p:nvPr/>
        </p:nvCxnSpPr>
        <p:spPr bwMode="auto">
          <a:xfrm>
            <a:off x="8506548" y="368376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>
            <a:stCxn id="52" idx="2"/>
            <a:endCxn id="57" idx="0"/>
          </p:cNvCxnSpPr>
          <p:nvPr/>
        </p:nvCxnSpPr>
        <p:spPr bwMode="auto">
          <a:xfrm>
            <a:off x="8506548" y="4731300"/>
            <a:ext cx="0" cy="49166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ounded Rectangle 55"/>
              <p:cNvSpPr/>
              <p:nvPr/>
            </p:nvSpPr>
            <p:spPr bwMode="auto">
              <a:xfrm>
                <a:off x="7996741" y="3389244"/>
                <a:ext cx="1019614" cy="2945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6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6" name="Rounded 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96741" y="3389244"/>
                <a:ext cx="1019614" cy="294516"/>
              </a:xfrm>
              <a:prstGeom prst="roundRect">
                <a:avLst/>
              </a:prstGeom>
              <a:blipFill rotWithShape="0">
                <a:blip r:embed="rId13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7995684" y="5222969"/>
                <a:ext cx="1021728" cy="294516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0" dirty="0">
                    <a:solidFill>
                      <a:sysClr val="windowText" lastClr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1600" b="1" i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95684" y="5222969"/>
                <a:ext cx="1021728" cy="294516"/>
              </a:xfrm>
              <a:prstGeom prst="roundRect">
                <a:avLst/>
              </a:prstGeom>
              <a:blipFill rotWithShape="0">
                <a:blip r:embed="rId14"/>
                <a:stretch>
                  <a:fillRect b="-1961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>
            <a:off x="3876917" y="2724577"/>
            <a:ext cx="505342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/>
          <p:nvPr/>
        </p:nvCxnSpPr>
        <p:spPr bwMode="auto">
          <a:xfrm>
            <a:off x="5267726" y="2724577"/>
            <a:ext cx="0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/>
          <p:cNvCxnSpPr/>
          <p:nvPr/>
        </p:nvCxnSpPr>
        <p:spPr bwMode="auto">
          <a:xfrm>
            <a:off x="6887137" y="2724577"/>
            <a:ext cx="0" cy="45093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/>
          <p:nvPr/>
        </p:nvCxnSpPr>
        <p:spPr bwMode="auto">
          <a:xfrm>
            <a:off x="7777656" y="2740011"/>
            <a:ext cx="550331" cy="4355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23392" y="1298001"/>
                <a:ext cx="4229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Block cipher: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98001"/>
                <a:ext cx="4229100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1153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  <p:bldP spid="33" grpId="0" animBg="1"/>
      <p:bldP spid="42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52" grpId="0" animBg="1"/>
      <p:bldP spid="56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Problem: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    ⟹   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Yes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No</m:t>
                        </m:r>
                      </m:e>
                    </m:d>
                  </m:oMath>
                </a14:m>
                <a:r>
                  <a:rPr lang="en-US" dirty="0"/>
                  <a:t>  	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Buy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Sell</m:t>
                        </m:r>
                      </m:e>
                    </m:d>
                  </m:oMath>
                </a14:m>
                <a:r>
                  <a:rPr lang="en-US" dirty="0"/>
                  <a:t>	     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Launch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b="0" i="0" dirty="0" smtClean="0">
                                <a:latin typeface="Cambria Math" panose="02040503050406030204" pitchFamily="18" charset="0"/>
                              </a:rPr>
                              <m:t>Don</m:t>
                            </m:r>
                          </m:e>
                          <m:sup>
                            <m:r>
                              <a:rPr lang="nb-NO" b="0" i="0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nb-NO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launch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b="-3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711238" y="1762718"/>
            <a:ext cx="1666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Plaintext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65195" y="1762718"/>
            <a:ext cx="2309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ECB encrypted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67" y="2400558"/>
            <a:ext cx="2175623" cy="23976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8738876" y="1762718"/>
            <a:ext cx="2930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Properly encrypted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472" y="2400558"/>
            <a:ext cx="2021390" cy="23826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5" r="24183"/>
          <a:stretch/>
        </p:blipFill>
        <p:spPr>
          <a:xfrm>
            <a:off x="1317265" y="2400558"/>
            <a:ext cx="2018903" cy="2381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7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privacy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/>
                  <a:t>One-time perfect privacy:</a:t>
                </a: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Security holds for </a:t>
                </a:r>
                <a:r>
                  <a:rPr lang="en-US" i="1" dirty="0"/>
                  <a:t>any </a:t>
                </a:r>
                <a:r>
                  <a:rPr lang="en-US" dirty="0"/>
                  <a:t>adversary (no limit on resource usage)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Keys need to be as long as 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can only be used for one message…want to encrypt many messages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 bwMode="auto">
          <a:xfrm>
            <a:off x="2152784" y="1612359"/>
            <a:ext cx="95584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1963905" y="1186747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computational 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757704" y="3279348"/>
            <a:ext cx="313153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2694205" y="2655139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resource bounded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47336" y="3000474"/>
            <a:ext cx="1996440" cy="411480"/>
            <a:chOff x="2537460" y="2806887"/>
            <a:chExt cx="1996440" cy="411480"/>
          </a:xfrm>
        </p:grpSpPr>
        <p:sp>
          <p:nvSpPr>
            <p:cNvPr id="19" name="Arc 18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439213" y="4716202"/>
            <a:ext cx="37891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1448738" y="5049577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201150" y="4497427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01149" y="4842978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61137" y="2213631"/>
                <a:ext cx="8001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 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1137" y="2213631"/>
                <a:ext cx="800100" cy="400110"/>
              </a:xfrm>
              <a:prstGeom prst="rect">
                <a:avLst/>
              </a:prstGeom>
              <a:blipFill rotWithShape="0"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 bwMode="auto">
          <a:xfrm>
            <a:off x="1042759" y="1599118"/>
            <a:ext cx="1110025" cy="132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257934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78257934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41" t="-46988" r="-881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6058068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6058068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439" t="-52564" r="-877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6" name="Group 25"/>
          <p:cNvGrpSpPr/>
          <p:nvPr/>
        </p:nvGrpSpPr>
        <p:grpSpPr>
          <a:xfrm>
            <a:off x="8835696" y="1721146"/>
            <a:ext cx="2027772" cy="1550429"/>
            <a:chOff x="9169221" y="2668627"/>
            <a:chExt cx="2027772" cy="1550429"/>
          </a:xfrm>
        </p:grpSpPr>
        <p:grpSp>
          <p:nvGrpSpPr>
            <p:cNvPr id="27" name="Group 26"/>
            <p:cNvGrpSpPr>
              <a:grpSpLocks noChangeAspect="1"/>
            </p:cNvGrpSpPr>
            <p:nvPr/>
          </p:nvGrpSpPr>
          <p:grpSpPr>
            <a:xfrm>
              <a:off x="9169221" y="2668627"/>
              <a:ext cx="2027772" cy="1550429"/>
              <a:chOff x="6644252" y="2596614"/>
              <a:chExt cx="3815402" cy="291725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46" t="10399" r="23520" b="9309"/>
              <a:stretch/>
            </p:blipFill>
            <p:spPr>
              <a:xfrm>
                <a:off x="8677578" y="4324410"/>
                <a:ext cx="956734" cy="1189454"/>
              </a:xfrm>
              <a:prstGeom prst="rect">
                <a:avLst/>
              </a:prstGeom>
            </p:spPr>
          </p:pic>
          <p:cxnSp>
            <p:nvCxnSpPr>
              <p:cNvPr id="30" name="Straight Arrow Connector 29"/>
              <p:cNvCxnSpPr/>
              <p:nvPr/>
            </p:nvCxnSpPr>
            <p:spPr bwMode="auto">
              <a:xfrm>
                <a:off x="7772715" y="3802677"/>
                <a:ext cx="900311" cy="62721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Arrow Connector 30"/>
              <p:cNvCxnSpPr/>
              <p:nvPr/>
            </p:nvCxnSpPr>
            <p:spPr bwMode="auto">
              <a:xfrm flipH="1">
                <a:off x="9473456" y="3822341"/>
                <a:ext cx="986198" cy="705187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sm" len="sm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577" b="100000" l="0" r="100000">
                            <a14:foregroundMark x1="40928" y1="9235" x2="35443" y2="9668"/>
                            <a14:foregroundMark x1="34599" y1="6926" x2="31435" y2="8225"/>
                            <a14:foregroundMark x1="31646" y1="7359" x2="26371" y2="8514"/>
                            <a14:foregroundMark x1="27004" y1="3896" x2="39873" y2="2020"/>
                            <a14:foregroundMark x1="27426" y1="18759" x2="23629" y2="30880"/>
                            <a14:foregroundMark x1="35443" y1="43867" x2="35654" y2="41991"/>
                            <a14:foregroundMark x1="32911" y1="46032" x2="32911" y2="44733"/>
                            <a14:foregroundMark x1="31224" y1="1154" x2="36287" y2="433"/>
                            <a14:foregroundMark x1="87131" y1="79654" x2="86920" y2="76335"/>
                            <a14:foregroundMark x1="82489" y1="92496" x2="82489" y2="9249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73563" y="2596614"/>
                <a:ext cx="382565" cy="55931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 rot="2176594">
                    <a:off x="8012680" y="3708509"/>
                    <a:ext cx="404187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8012680" y="3708509"/>
                    <a:ext cx="404187" cy="445139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/>
                  <p:cNvSpPr txBox="1"/>
                  <p:nvPr/>
                </p:nvSpPr>
                <p:spPr>
                  <a:xfrm rot="2176594">
                    <a:off x="8067687" y="4090240"/>
                    <a:ext cx="378798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76594">
                    <a:off x="8067687" y="4090240"/>
                    <a:ext cx="378798" cy="44513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Oval Callout 34"/>
                  <p:cNvSpPr/>
                  <p:nvPr/>
                </p:nvSpPr>
                <p:spPr bwMode="auto">
                  <a:xfrm>
                    <a:off x="6644252" y="4340084"/>
                    <a:ext cx="1727085" cy="856006"/>
                  </a:xfrm>
                  <a:prstGeom prst="wedgeEllipseCallout">
                    <a:avLst>
                      <a:gd name="adj1" fmla="val 69532"/>
                      <a:gd name="adj2" fmla="val -10889"/>
                    </a:avLst>
                  </a:prstGeom>
                  <a:solidFill>
                    <a:srgbClr val="FEE9E6"/>
                  </a:solidFill>
                  <a:ln w="127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/>
                </p:spPr>
                <p:txBody>
                  <a:bodyPr wrap="none" rtlCol="0" anchor="ctr"/>
                  <a:lstStyle/>
                  <a:p>
                    <a:pPr algn="ctr"/>
                    <a:r>
                      <a:rPr lang="en-US" sz="900" b="1" dirty="0"/>
                      <a:t>I’m in World </a:t>
                    </a:r>
                    <a14:m>
                      <m:oMath xmlns:m="http://schemas.openxmlformats.org/officeDocument/2006/math">
                        <m:r>
                          <a:rPr lang="nb-NO" sz="9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nb-NO" sz="9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a14:m>
                    <a:endParaRPr lang="en-US" sz="900" b="1" dirty="0"/>
                  </a:p>
                </p:txBody>
              </p:sp>
            </mc:Choice>
            <mc:Fallback xmlns="">
              <p:sp>
                <p:nvSpPr>
                  <p:cNvPr id="35" name="Oval Callout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44252" y="4340084"/>
                    <a:ext cx="1727085" cy="856006"/>
                  </a:xfrm>
                  <a:prstGeom prst="wedgeEllipseCallout">
                    <a:avLst>
                      <a:gd name="adj1" fmla="val 69532"/>
                      <a:gd name="adj2" fmla="val -10889"/>
                    </a:avLst>
                  </a:prstGeom>
                  <a:blipFill rotWithShape="0">
                    <a:blip r:embed="rId23"/>
                    <a:stretch>
                      <a:fillRect/>
                    </a:stretch>
                  </a:blipFill>
                  <a:ln w="127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 rot="19534002">
                    <a:off x="9855069" y="3711302"/>
                    <a:ext cx="327558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534002">
                    <a:off x="9855069" y="3711302"/>
                    <a:ext cx="327558" cy="445139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 r="-638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 rot="19291403">
                    <a:off x="9675913" y="4237567"/>
                    <a:ext cx="351519" cy="445139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r>
                      <a:rPr lang="nb-NO" sz="900" b="0" i="1" dirty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900" b="0" i="1" dirty="0">
                        <a:latin typeface="Cambria Math" panose="02040503050406030204" pitchFamily="18" charset="0"/>
                      </a:rPr>
                    </a:br>
                    <a:endParaRPr lang="nb-NO" sz="900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9291403">
                    <a:off x="9675913" y="4237567"/>
                    <a:ext cx="351519" cy="44513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0189053" y="2977403"/>
                  <a:ext cx="445102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9053" y="2977403"/>
                  <a:ext cx="445102" cy="230832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76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9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IND-CPA – indistinguishability against chosen-plaintext attacks 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1089153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1089153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963001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963001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49206" r="-602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568" y="1845190"/>
            <a:ext cx="265535" cy="3882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446314" y="2814482"/>
                <a:ext cx="777775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446314" y="2814482"/>
                <a:ext cx="777775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095991">
                <a:off x="7588927" y="3254555"/>
                <a:ext cx="74179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5991">
                <a:off x="7588927" y="3254555"/>
                <a:ext cx="741791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7131" y="3552669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9148226" y="2786146"/>
                <a:ext cx="87083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9148226" y="2786146"/>
                <a:ext cx="870831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416053">
                <a:off x="9107987" y="3202275"/>
                <a:ext cx="820476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416053">
                <a:off x="9107987" y="3202275"/>
                <a:ext cx="820476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4499429" y="4687462"/>
                <a:ext cx="7261200" cy="140109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IND-CPA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ind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˗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cpa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9429" y="4687462"/>
                <a:ext cx="7261200" cy="1401096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 rot="20253874">
                <a:off x="8154405" y="2109992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53874">
                <a:off x="8154405" y="2109992"/>
                <a:ext cx="500063" cy="24622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 rot="1814794">
                <a:off x="8888385" y="2131648"/>
                <a:ext cx="5000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14794">
                <a:off x="8888385" y="2131648"/>
                <a:ext cx="500063" cy="24622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 bwMode="auto">
              <a:xfrm>
                <a:off x="865649" y="1292347"/>
                <a:ext cx="3095441" cy="445652"/>
              </a:xfrm>
              <a:prstGeom prst="rect">
                <a:avLst/>
              </a:prstGeom>
              <a:solidFill>
                <a:srgbClr val="85FFE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𝐄𝐱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𝐩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­­˗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nb-NO" sz="1600" b="1" dirty="0" smtClean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49" y="1292347"/>
                <a:ext cx="3095441" cy="445652"/>
              </a:xfrm>
              <a:prstGeom prst="rect">
                <a:avLst/>
              </a:prstGeom>
              <a:blipFill rotWithShape="0">
                <a:blip r:embed="rId17"/>
                <a:stretch>
                  <a:fillRect b="-131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865650" y="1736810"/>
                <a:ext cx="3095441" cy="3531876"/>
              </a:xfrm>
              <a:prstGeom prst="rect">
                <a:avLst/>
              </a:prstGeom>
              <a:solidFill>
                <a:srgbClr val="F2F2F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$</m:t>
                        </m:r>
                      </m:e>
                    </m:groupCh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KeyGen</m:t>
                    </m:r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sup>
                    </m:sSup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𝐫𝐞𝐭𝐮𝐫𝐧</m:t>
                    </m:r>
                    <m: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limUpp>
                      <m:limUp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?</m:t>
                        </m:r>
                      </m:lim>
                    </m:limUpp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d>
                          <m:dPr>
                            <m:begChr m:val="|"/>
                            <m:endChr m:val="|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sup>
                    </m:sSup>
                  </m:oMath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6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nb-NO" sz="16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6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</a:p>
              <a:p>
                <a:pPr marL="457200" indent="-4572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  <a:buFont typeface="+mj-lt"/>
                  <a:buAutoNum type="arabicPeriod"/>
                </a:pP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nb-NO" sz="1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nb-NO" sz="1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50" y="1736810"/>
                <a:ext cx="3095441" cy="3531876"/>
              </a:xfrm>
              <a:prstGeom prst="rect">
                <a:avLst/>
              </a:prstGeom>
              <a:blipFill rotWithShape="0">
                <a:blip r:embed="rId18"/>
                <a:stretch>
                  <a:fillRect l="-58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 bwMode="auto">
          <a:xfrm>
            <a:off x="967213" y="3866792"/>
            <a:ext cx="195436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4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56" grpId="0" animBg="1"/>
      <p:bldP spid="19" grpId="0"/>
      <p:bldP spid="19" grpId="1"/>
      <p:bldP spid="20" grpId="0"/>
      <p:bldP spid="20" grpId="1"/>
      <p:bldP spid="21" grpId="0" animBg="1"/>
      <p:bldP spid="24" grpId="0"/>
      <p:bldP spid="24" grpId="1"/>
      <p:bldP spid="25" grpId="0"/>
      <p:bldP spid="25" grpId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865649" y="1292347"/>
            <a:ext cx="3095442" cy="3976339"/>
            <a:chOff x="865649" y="1292347"/>
            <a:chExt cx="3095442" cy="3976339"/>
          </a:xfrm>
        </p:grpSpPr>
        <p:grpSp>
          <p:nvGrpSpPr>
            <p:cNvPr id="32" name="Group 31"/>
            <p:cNvGrpSpPr/>
            <p:nvPr/>
          </p:nvGrpSpPr>
          <p:grpSpPr>
            <a:xfrm>
              <a:off x="865649" y="1292347"/>
              <a:ext cx="3095442" cy="3976339"/>
              <a:chOff x="733383" y="1192950"/>
              <a:chExt cx="3182050" cy="411870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33"/>
                  <p:cNvSpPr/>
                  <p:nvPr/>
                </p:nvSpPr>
                <p:spPr bwMode="auto">
                  <a:xfrm>
                    <a:off x="733383" y="1192950"/>
                    <a:ext cx="3182049" cy="461608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ind</m:t>
                              </m:r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­­˗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cpa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 smtClean="0"/>
                  </a:p>
                </p:txBody>
              </p:sp>
            </mc:Choice>
            <mc:Fallback xmlns="">
              <p:sp>
                <p:nvSpPr>
                  <p:cNvPr id="34" name="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3383" y="1192950"/>
                    <a:ext cx="3182049" cy="4616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31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 bwMode="auto">
                  <a:xfrm>
                    <a:off x="733384" y="1653326"/>
                    <a:ext cx="3182049" cy="3658330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′←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d>
                              <m:d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sup>
                        </m:sSup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sup>
                        </m:sSup>
                      </m:oMath>
                    </a14:m>
                    <a:endParaRPr lang="nb-NO" sz="16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nb-NO" sz="16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oMath>
                    </a14:m>
                    <a:r>
                      <a:rPr lang="nb-NO" sz="16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6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</a:p>
                  <a:p>
                    <a:pPr marL="457200" indent="-4572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6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6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3384" y="1653326"/>
                    <a:ext cx="3182049" cy="365833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58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Connector 32"/>
            <p:cNvCxnSpPr/>
            <p:nvPr/>
          </p:nvCxnSpPr>
          <p:spPr bwMode="auto">
            <a:xfrm>
              <a:off x="967213" y="3866792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IND-CPA – indistinguishability against chosen-plaintext attacks 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53930" y="3332666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6978852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7354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6978852"/>
                  </p:ext>
                </p:extLst>
              </p:nvPr>
            </p:nvGraphicFramePr>
            <p:xfrm>
              <a:off x="6111824" y="1565662"/>
              <a:ext cx="2014521" cy="11307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2594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1" t="-37956" r="-602" b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557442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557442"/>
                  </p:ext>
                </p:extLst>
              </p:nvPr>
            </p:nvGraphicFramePr>
            <p:xfrm>
              <a:off x="9385729" y="1565661"/>
              <a:ext cx="2014521" cy="113074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7958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6278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1" t="-49206" r="-602" b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Straight Arrow Connector 39"/>
          <p:cNvCxnSpPr/>
          <p:nvPr/>
        </p:nvCxnSpPr>
        <p:spPr bwMode="auto">
          <a:xfrm>
            <a:off x="7349067" y="2810933"/>
            <a:ext cx="900311" cy="6272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9049808" y="2830597"/>
            <a:ext cx="986198" cy="7051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469305" y="2930386"/>
                <a:ext cx="1169551" cy="3078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7153984" y="3154943"/>
                <a:ext cx="1169551" cy="30784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val Callout 55"/>
              <p:cNvSpPr/>
              <p:nvPr/>
            </p:nvSpPr>
            <p:spPr bwMode="auto">
              <a:xfrm>
                <a:off x="6252324" y="3249650"/>
                <a:ext cx="1827788" cy="817164"/>
              </a:xfrm>
              <a:prstGeom prst="wedgeEllipseCallout">
                <a:avLst>
                  <a:gd name="adj1" fmla="val 67120"/>
                  <a:gd name="adj2" fmla="val 5075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56" name="Oval Callout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52324" y="3249650"/>
                <a:ext cx="1827788" cy="817164"/>
              </a:xfrm>
              <a:prstGeom prst="wedgeEllipseCallout">
                <a:avLst>
                  <a:gd name="adj1" fmla="val 67120"/>
                  <a:gd name="adj2" fmla="val 5075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8875676" y="2870601"/>
                <a:ext cx="1169551" cy="30784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, ⋯</m:t>
                      </m:r>
                    </m:oMath>
                  </m:oMathPara>
                </a14:m>
                <a:r>
                  <a:rPr lang="nb-NO" sz="14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1400" b="0" i="1" dirty="0">
                    <a:latin typeface="Cambria Math" panose="02040503050406030204" pitchFamily="18" charset="0"/>
                  </a:rPr>
                </a:br>
                <a:endParaRPr lang="nb-NO" sz="14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91403">
                <a:off x="9089174" y="3144424"/>
                <a:ext cx="1169551" cy="30784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525402" y="2826209"/>
                <a:ext cx="6105509" cy="16172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˗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dirty="0"/>
                  <a:t>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 adversary is doing well</a:t>
                </a:r>
              </a:p>
              <a:p>
                <a:pPr algn="ctr"/>
                <a:endParaRPr lang="en-US" dirty="0"/>
              </a:p>
              <a:p>
                <a:r>
                  <a:rPr lang="nb-NO" dirty="0"/>
                  <a:t>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˗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dirty="0"/>
                  <a:t>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dirty="0"/>
                  <a:t> adversary is doing poorly</a:t>
                </a: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402" y="2826209"/>
                <a:ext cx="6105509" cy="161723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568" y="1845190"/>
            <a:ext cx="265535" cy="3882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4499429" y="4687462"/>
                <a:ext cx="7261200" cy="140109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IND-CPA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ind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˗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cpa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9429" y="4687462"/>
                <a:ext cx="7261200" cy="1401096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val Callout 22"/>
              <p:cNvSpPr/>
              <p:nvPr/>
            </p:nvSpPr>
            <p:spPr bwMode="auto">
              <a:xfrm>
                <a:off x="1034231" y="2373383"/>
                <a:ext cx="4404262" cy="1752533"/>
              </a:xfrm>
              <a:prstGeom prst="wedgeEllipseCallout">
                <a:avLst>
                  <a:gd name="adj1" fmla="val 37670"/>
                  <a:gd name="adj2" fmla="val 85158"/>
                </a:avLst>
              </a:prstGeom>
              <a:solidFill>
                <a:schemeClr val="accent6"/>
              </a:solidFill>
              <a:ln w="57150">
                <a:solidFill>
                  <a:schemeClr val="accent6">
                    <a:lumMod val="25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r>
                  <a:rPr lang="en-US" dirty="0"/>
                  <a:t>Intuition: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IND-CPA secure  </a:t>
                </a:r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/>
                  <a:t> is “small” for all </a:t>
                </a:r>
                <a:br>
                  <a:rPr lang="en-US" dirty="0"/>
                </a:br>
                <a:r>
                  <a:rPr lang="en-US" dirty="0"/>
                  <a:t>“reasonable”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Oval Callout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4231" y="2373383"/>
                <a:ext cx="4404262" cy="1752533"/>
              </a:xfrm>
              <a:prstGeom prst="wedgeEllipseCallout">
                <a:avLst>
                  <a:gd name="adj1" fmla="val 37670"/>
                  <a:gd name="adj2" fmla="val 85158"/>
                </a:avLst>
              </a:prstGeom>
              <a:blipFill rotWithShape="0">
                <a:blip r:embed="rId17"/>
                <a:stretch>
                  <a:fillRect/>
                </a:stretch>
              </a:blipFill>
              <a:ln w="57150">
                <a:solidFill>
                  <a:schemeClr val="accent6">
                    <a:lumMod val="25000"/>
                  </a:schemeClr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32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IND-CPA </a:t>
            </a:r>
            <a:r>
              <a:rPr lang="en-US" i="1" dirty="0"/>
              <a:t>insecurity</a:t>
            </a:r>
            <a:r>
              <a:rPr lang="en-US" dirty="0"/>
              <a:t> of ECB mode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7402747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7402747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39" t="-52564" r="-877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9916348" y="2639417"/>
            <a:ext cx="508475" cy="632158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 bwMode="auto">
          <a:xfrm>
            <a:off x="9435440" y="2362132"/>
            <a:ext cx="478488" cy="33334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10339333" y="2372582"/>
            <a:ext cx="524135" cy="3747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361" y="1721146"/>
            <a:ext cx="203322" cy="2972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 rot="2176594">
                <a:off x="9445275" y="2266224"/>
                <a:ext cx="331695" cy="230897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r>
                  <a:rPr lang="nb-NO" sz="9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900" b="0" i="1" dirty="0">
                    <a:latin typeface="Cambria Math" panose="02040503050406030204" pitchFamily="18" charset="0"/>
                  </a:rPr>
                </a:br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6594">
                <a:off x="9445275" y="2266224"/>
                <a:ext cx="331695" cy="230897"/>
              </a:xfrm>
              <a:prstGeom prst="rect">
                <a:avLst/>
              </a:prstGeom>
              <a:blipFill rotWithShape="0">
                <a:blip r:embed="rId9"/>
                <a:stretch>
                  <a:fillRect r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111927">
                <a:off x="9556444" y="2552344"/>
                <a:ext cx="300552" cy="230897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11927">
                <a:off x="9556444" y="2552344"/>
                <a:ext cx="300552" cy="23089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val Callout 39"/>
              <p:cNvSpPr/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solidFill>
                <a:srgbClr val="FEE9E6"/>
              </a:solid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9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9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900" b="1" dirty="0"/>
              </a:p>
            </p:txBody>
          </p:sp>
        </mc:Choice>
        <mc:Fallback xmlns="">
          <p:sp>
            <p:nvSpPr>
              <p:cNvPr id="40" name="Oval Callout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2057" y="2774895"/>
                <a:ext cx="917894" cy="454941"/>
              </a:xfrm>
              <a:prstGeom prst="wedgeEllipseCallout">
                <a:avLst>
                  <a:gd name="adj1" fmla="val 73683"/>
                  <a:gd name="adj2" fmla="val -36013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 rot="19534002">
                <a:off x="10449032" y="2382485"/>
                <a:ext cx="174087" cy="236578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sz="9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9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r>
                  <a:rPr lang="nb-NO" sz="9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900" b="0" i="1" dirty="0">
                    <a:latin typeface="Cambria Math" panose="02040503050406030204" pitchFamily="18" charset="0"/>
                  </a:rPr>
                </a:br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002">
                <a:off x="10449032" y="2382485"/>
                <a:ext cx="174087" cy="236578"/>
              </a:xfrm>
              <a:prstGeom prst="rect">
                <a:avLst/>
              </a:prstGeom>
              <a:blipFill rotWithShape="0">
                <a:blip r:embed="rId12"/>
                <a:stretch>
                  <a:fillRect t="-26531" r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9535802">
                <a:off x="10356503" y="2612337"/>
                <a:ext cx="322581" cy="236578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r>
                  <a:rPr lang="nb-NO" sz="900" b="0" i="1" dirty="0">
                    <a:latin typeface="Cambria Math" panose="02040503050406030204" pitchFamily="18" charset="0"/>
                  </a:rPr>
                  <a:t/>
                </a:r>
                <a:br>
                  <a:rPr lang="nb-NO" sz="900" b="0" i="1" dirty="0">
                    <a:latin typeface="Cambria Math" panose="02040503050406030204" pitchFamily="18" charset="0"/>
                  </a:rPr>
                </a:br>
                <a:endParaRPr lang="nb-NO" sz="9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5802">
                <a:off x="10356503" y="2612337"/>
                <a:ext cx="322581" cy="23657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855528" y="2029922"/>
                <a:ext cx="4451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528" y="2029922"/>
                <a:ext cx="445102" cy="2308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98091" y="3423763"/>
                <a:ext cx="2516650" cy="4590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  <m:t>𝐄𝐱𝐩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ECB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ind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cpa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091" y="3423763"/>
                <a:ext cx="2516650" cy="459036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3298368" y="5023737"/>
                <a:ext cx="175940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5023737"/>
                <a:ext cx="1759407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3298368" y="3997248"/>
                <a:ext cx="590205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16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3997248"/>
                <a:ext cx="5902059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3298368" y="4510492"/>
                <a:ext cx="283224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sepChr m:val="∣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d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4510492"/>
                <a:ext cx="2832243" cy="338554"/>
              </a:xfrm>
              <a:prstGeom prst="rect">
                <a:avLst/>
              </a:prstGeom>
              <a:blipFill rotWithShape="0"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298368" y="3484004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3484004"/>
                <a:ext cx="1563391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3298368" y="5507173"/>
                <a:ext cx="519793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                              +  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1 −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⋅1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5507173"/>
                <a:ext cx="5197932" cy="338554"/>
              </a:xfrm>
              <a:prstGeom prst="rect">
                <a:avLst/>
              </a:prstGeom>
              <a:blipFill rotWithShape="0">
                <a:blip r:embed="rId2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3303940" y="6023193"/>
                <a:ext cx="1753835" cy="5682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1  −   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940" y="6023193"/>
                <a:ext cx="1753835" cy="568297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5880831" y="4517552"/>
                <a:ext cx="184870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831" y="4517552"/>
                <a:ext cx="1848707" cy="338554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103345" y="4510491"/>
                <a:ext cx="348030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345" y="4510491"/>
                <a:ext cx="3480304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5880831" y="5023737"/>
                <a:ext cx="184870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831" y="5023737"/>
                <a:ext cx="1848707" cy="338554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107664" y="5016676"/>
                <a:ext cx="348030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sepChr m:val="∣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e>
                            </m:d>
                          </m:e>
                        </m:func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2    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664" y="5016676"/>
                <a:ext cx="3480304" cy="338554"/>
              </a:xfrm>
              <a:prstGeom prst="rect">
                <a:avLst/>
              </a:prstGeom>
              <a:blipFill rotWithShape="0">
                <a:blip r:embed="rId25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6696864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6696864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6"/>
                          <a:stretch>
                            <a:fillRect l="-441" t="-46988" r="-881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32" name="Group 31"/>
          <p:cNvGrpSpPr/>
          <p:nvPr/>
        </p:nvGrpSpPr>
        <p:grpSpPr>
          <a:xfrm>
            <a:off x="898091" y="1258650"/>
            <a:ext cx="3095442" cy="1762859"/>
            <a:chOff x="733383" y="1451804"/>
            <a:chExt cx="3182050" cy="34828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733383" y="1451804"/>
                  <a:ext cx="3182049" cy="663219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600" b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Adversary</m:t>
                        </m:r>
                        <m:r>
                          <m:rPr>
                            <m:nor/>
                          </m:rPr>
                          <a:rPr lang="nb-NO" sz="1600" b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16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3" y="1451804"/>
                  <a:ext cx="3182049" cy="663219"/>
                </a:xfrm>
                <a:prstGeom prst="rect">
                  <a:avLst/>
                </a:prstGeom>
                <a:blipFill>
                  <a:blip r:embed="rId27"/>
                  <a:stretch>
                    <a:fillRect b="-847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733384" y="2115027"/>
                  <a:ext cx="3182049" cy="281965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nb-NO" sz="1400" b="1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twice</a:t>
                  </a: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Receive back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if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output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else, output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′=1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4" y="2115027"/>
                  <a:ext cx="3182049" cy="2819650"/>
                </a:xfrm>
                <a:prstGeom prst="rect">
                  <a:avLst/>
                </a:prstGeom>
                <a:blipFill>
                  <a:blip r:embed="rId28"/>
                  <a:stretch>
                    <a:fillRect l="-19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0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0" grpId="0"/>
      <p:bldP spid="51" grpId="0"/>
      <p:bldP spid="27" grpId="0"/>
      <p:bldP spid="49" grpId="0" animBg="1"/>
      <p:bldP spid="28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IND-CPA insecurity of ECB mode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943761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899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81778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9943761"/>
                  </p:ext>
                </p:extLst>
              </p:nvPr>
            </p:nvGraphicFramePr>
            <p:xfrm>
              <a:off x="8314326" y="1526060"/>
              <a:ext cx="137761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7761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502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41" t="-46988" r="-881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4580584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9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9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9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</a:t>
                          </a:r>
                          <a:r>
                            <a:rPr lang="nb-NO" sz="9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9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ECB</m:t>
                              </m:r>
                              <m:r>
                                <a:rPr lang="nb-NO" sz="9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9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9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9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4580584"/>
                  </p:ext>
                </p:extLst>
              </p:nvPr>
            </p:nvGraphicFramePr>
            <p:xfrm>
              <a:off x="10376220" y="1526060"/>
              <a:ext cx="1384409" cy="7126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8440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43176">
                    <a:tc>
                      <a:txBody>
                        <a:bodyPr/>
                        <a:lstStyle/>
                        <a:p>
                          <a:r>
                            <a:rPr lang="en-US" sz="9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9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sz="9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</a:t>
                          </a:r>
                          <a:endParaRPr lang="en-US" sz="9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4694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39" t="-52564" r="-877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346886" y="4912751"/>
                <a:ext cx="2527038" cy="6455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1− 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886" y="4912751"/>
                <a:ext cx="2527038" cy="6455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655689" y="4920659"/>
                <a:ext cx="1117229" cy="5682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1−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689" y="4920659"/>
                <a:ext cx="1117229" cy="56829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9649515" y="5035530"/>
                <a:ext cx="6087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9515" y="5035530"/>
                <a:ext cx="608756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98091" y="3423763"/>
                <a:ext cx="2516650" cy="4590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  <m:t>𝐄𝐱𝐩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ECB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ind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cpa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091" y="3423763"/>
                <a:ext cx="2516650" cy="45903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43811" y="4983125"/>
                <a:ext cx="5670142" cy="5048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ECB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ind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–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cpa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811" y="4983125"/>
                <a:ext cx="5670142" cy="50481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298368" y="3484004"/>
                <a:ext cx="15633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68" y="3484004"/>
                <a:ext cx="1563391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551175" y="3340104"/>
                <a:ext cx="1273632" cy="5682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1 −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175" y="3340104"/>
                <a:ext cx="1273632" cy="56829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822057" y="1721146"/>
            <a:ext cx="2041411" cy="1550429"/>
            <a:chOff x="8822057" y="1721146"/>
            <a:chExt cx="2041411" cy="1550429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6" t="10399" r="23520" b="9309"/>
            <a:stretch/>
          </p:blipFill>
          <p:spPr>
            <a:xfrm>
              <a:off x="9916348" y="2639417"/>
              <a:ext cx="508475" cy="632158"/>
            </a:xfrm>
            <a:prstGeom prst="rect">
              <a:avLst/>
            </a:prstGeom>
          </p:spPr>
        </p:pic>
        <p:cxnSp>
          <p:nvCxnSpPr>
            <p:cNvPr id="37" name="Straight Arrow Connector 36"/>
            <p:cNvCxnSpPr/>
            <p:nvPr/>
          </p:nvCxnSpPr>
          <p:spPr bwMode="auto">
            <a:xfrm>
              <a:off x="9435440" y="2362132"/>
              <a:ext cx="478488" cy="33334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Arrow Connector 51"/>
            <p:cNvCxnSpPr/>
            <p:nvPr/>
          </p:nvCxnSpPr>
          <p:spPr bwMode="auto">
            <a:xfrm flipH="1">
              <a:off x="10339333" y="2372582"/>
              <a:ext cx="524135" cy="3747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sm" len="sm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7361" y="1721146"/>
              <a:ext cx="203322" cy="29726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 rot="2176594">
                  <a:off x="9445275" y="2266224"/>
                  <a:ext cx="331695" cy="230897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r>
                    <a:rPr lang="nb-NO" sz="900" b="0" i="1" dirty="0">
                      <a:latin typeface="Cambria Math" panose="02040503050406030204" pitchFamily="18" charset="0"/>
                    </a:rPr>
                    <a:t/>
                  </a:r>
                  <a:br>
                    <a:rPr lang="nb-NO" sz="900" b="0" i="1" dirty="0">
                      <a:latin typeface="Cambria Math" panose="02040503050406030204" pitchFamily="18" charset="0"/>
                    </a:rPr>
                  </a:br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76594">
                  <a:off x="9445275" y="2266224"/>
                  <a:ext cx="331695" cy="23089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44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 rot="2111927">
                  <a:off x="9556444" y="2552344"/>
                  <a:ext cx="300552" cy="230897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11927">
                  <a:off x="9556444" y="2552344"/>
                  <a:ext cx="300552" cy="23089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Oval Callout 55"/>
                <p:cNvSpPr/>
                <p:nvPr/>
              </p:nvSpPr>
              <p:spPr bwMode="auto">
                <a:xfrm>
                  <a:off x="8822057" y="2774895"/>
                  <a:ext cx="917894" cy="454941"/>
                </a:xfrm>
                <a:prstGeom prst="wedgeEllipseCallout">
                  <a:avLst>
                    <a:gd name="adj1" fmla="val 73683"/>
                    <a:gd name="adj2" fmla="val -36013"/>
                  </a:avLst>
                </a:prstGeom>
                <a:solidFill>
                  <a:srgbClr val="FEE9E6"/>
                </a:solidFill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r>
                    <a:rPr lang="en-US" sz="900" b="1" dirty="0"/>
                    <a:t>I’m in World </a:t>
                  </a:r>
                  <a14:m>
                    <m:oMath xmlns:m="http://schemas.openxmlformats.org/officeDocument/2006/math"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nb-NO" sz="900" b="1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en-US" sz="900" b="1" dirty="0"/>
                </a:p>
              </p:txBody>
            </p:sp>
          </mc:Choice>
          <mc:Fallback xmlns="">
            <p:sp>
              <p:nvSpPr>
                <p:cNvPr id="56" name="Oval Callout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822057" y="2774895"/>
                  <a:ext cx="917894" cy="454941"/>
                </a:xfrm>
                <a:prstGeom prst="wedgeEllipseCallout">
                  <a:avLst>
                    <a:gd name="adj1" fmla="val 73683"/>
                    <a:gd name="adj2" fmla="val -36013"/>
                  </a:avLst>
                </a:prstGeom>
                <a:blipFill rotWithShape="0">
                  <a:blip r:embed="rId17"/>
                  <a:stretch>
                    <a:fillRect/>
                  </a:stretch>
                </a:blipFill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 rot="19534002">
                  <a:off x="10449032" y="2382485"/>
                  <a:ext cx="174087" cy="236578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r>
                    <a:rPr lang="nb-NO" sz="900" b="0" i="1" dirty="0">
                      <a:latin typeface="Cambria Math" panose="02040503050406030204" pitchFamily="18" charset="0"/>
                    </a:rPr>
                    <a:t/>
                  </a:r>
                  <a:br>
                    <a:rPr lang="nb-NO" sz="900" b="0" i="1" dirty="0">
                      <a:latin typeface="Cambria Math" panose="02040503050406030204" pitchFamily="18" charset="0"/>
                    </a:rPr>
                  </a:br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534002">
                  <a:off x="10449032" y="2382485"/>
                  <a:ext cx="174087" cy="23657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t="-26531" r="-446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 rot="19535802">
                  <a:off x="10356503" y="2612337"/>
                  <a:ext cx="322581" cy="236578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r>
                    <a:rPr lang="nb-NO" sz="900" b="0" i="1" dirty="0">
                      <a:latin typeface="Cambria Math" panose="02040503050406030204" pitchFamily="18" charset="0"/>
                    </a:rPr>
                    <a:t/>
                  </a:r>
                  <a:br>
                    <a:rPr lang="nb-NO" sz="900" b="0" i="1" dirty="0">
                      <a:latin typeface="Cambria Math" panose="02040503050406030204" pitchFamily="18" charset="0"/>
                    </a:rPr>
                  </a:br>
                  <a:endParaRPr lang="nb-NO" sz="900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535802">
                  <a:off x="10356503" y="2612337"/>
                  <a:ext cx="322581" cy="236578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9855528" y="2029922"/>
                  <a:ext cx="445102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5528" y="2029922"/>
                  <a:ext cx="445102" cy="230832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898091" y="1258650"/>
            <a:ext cx="3095442" cy="1762859"/>
            <a:chOff x="733383" y="1451804"/>
            <a:chExt cx="3182050" cy="34828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733383" y="1451804"/>
                  <a:ext cx="3182049" cy="663219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600" b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Adversary</m:t>
                        </m:r>
                        <m:r>
                          <m:rPr>
                            <m:nor/>
                          </m:rPr>
                          <a:rPr lang="nb-NO" sz="1600" b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16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3" y="1451804"/>
                  <a:ext cx="3182049" cy="663219"/>
                </a:xfrm>
                <a:prstGeom prst="rect">
                  <a:avLst/>
                </a:prstGeom>
                <a:blipFill>
                  <a:blip r:embed="rId21"/>
                  <a:stretch>
                    <a:fillRect b="-847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733384" y="2115027"/>
                  <a:ext cx="3182049" cy="281965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Query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nb-NO" sz="1400" b="1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twice</a:t>
                  </a: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Receive back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if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output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457200" indent="-4572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else, output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′=1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4" y="2115027"/>
                  <a:ext cx="3182049" cy="2819650"/>
                </a:xfrm>
                <a:prstGeom prst="rect">
                  <a:avLst/>
                </a:prstGeom>
                <a:blipFill>
                  <a:blip r:embed="rId22"/>
                  <a:stretch>
                    <a:fillRect l="-19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03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the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i="1" dirty="0"/>
                  <a:t>No</a:t>
                </a:r>
                <a:r>
                  <a:rPr lang="en-US" dirty="0"/>
                  <a:t> deterministic encryption scheme can be IND-CPA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IND-CPA security implies other properties that we want: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P1: </a:t>
                </a:r>
                <a:r>
                  <a:rPr lang="en-US" dirty="0"/>
                  <a:t>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secret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P2: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 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P3:</a:t>
                </a:r>
                <a:r>
                  <a:rPr lang="en-US" dirty="0"/>
                  <a:t> Should be hard to obtain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P4:</a:t>
                </a:r>
                <a:r>
                  <a:rPr lang="en-US" dirty="0"/>
                  <a:t> Should be hard to obtain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, …   </m:t>
                    </m:r>
                  </m:oMath>
                </a14:m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P5:</a:t>
                </a:r>
                <a:r>
                  <a:rPr lang="en-US" dirty="0"/>
                  <a:t> Should be hard to learn </a:t>
                </a:r>
                <a:r>
                  <a:rPr lang="en-US" i="1" dirty="0"/>
                  <a:t>any </a:t>
                </a:r>
                <a:r>
                  <a:rPr lang="en-US" dirty="0"/>
                  <a:t>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←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>
                    <a:effectLst/>
                  </a:rPr>
                  <a:t>P6: </a:t>
                </a:r>
                <a:r>
                  <a:rPr lang="en-US" dirty="0">
                    <a:effectLst/>
                  </a:rPr>
                  <a:t>Should be hard to detect </a:t>
                </a:r>
                <a:r>
                  <a:rPr lang="en-US" i="1" dirty="0">
                    <a:effectLst/>
                  </a:rPr>
                  <a:t>repetitions </a:t>
                </a:r>
                <a:r>
                  <a:rPr lang="en-US" dirty="0">
                    <a:effectLst/>
                  </a:rPr>
                  <a:t>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>
                    <a:effectLst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>
                        <a:effectLst/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trike="sngStrike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P7:</a:t>
                </a:r>
                <a:r>
                  <a:rPr lang="en-US" dirty="0"/>
                  <a:t> …</a:t>
                </a:r>
                <a:endParaRPr lang="en-US" b="1" dirty="0"/>
              </a:p>
              <a:p>
                <a:pPr marL="0" indent="0"/>
                <a:r>
                  <a:rPr lang="en-US" b="1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But does it give us </a:t>
                </a:r>
                <a:r>
                  <a:rPr lang="en-US" i="1" dirty="0"/>
                  <a:t>all</a:t>
                </a:r>
                <a:r>
                  <a:rPr lang="en-US" dirty="0"/>
                  <a:t> the properties we want? I.e., is IND-CPA the "master property"?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077" y="1212360"/>
            <a:ext cx="2870253" cy="24359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The conceptually "right" definition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High level idea: an encryption scheme is </a:t>
                </a:r>
                <a:r>
                  <a:rPr lang="en-US" b="1" dirty="0"/>
                  <a:t>semantically secure</a:t>
                </a:r>
                <a:r>
                  <a:rPr lang="en-US" dirty="0"/>
                  <a:t> if by observing a ciphertext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the adversary learns </a:t>
                </a:r>
                <a:r>
                  <a:rPr lang="en-US" i="1" dirty="0"/>
                  <a:t>nothing </a:t>
                </a:r>
                <a:r>
                  <a:rPr lang="en-US" dirty="0"/>
                  <a:t>about the plaintext (except its length)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Harder to formalize; IND-CPA easier to work with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916888" y="4355552"/>
                <a:ext cx="10550244" cy="1740449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2000" b="1" dirty="0"/>
                  <a:t>Theorem: </a:t>
                </a:r>
                <a:r>
                  <a:rPr lang="en-US" sz="2000" dirty="0"/>
                  <a:t>(</a:t>
                </a:r>
                <a:r>
                  <a:rPr lang="en-US" sz="2000" dirty="0" err="1"/>
                  <a:t>Goldwasser</a:t>
                </a:r>
                <a:r>
                  <a:rPr lang="en-US" sz="2000" dirty="0"/>
                  <a:t> &amp; </a:t>
                </a:r>
                <a:r>
                  <a:rPr lang="en-US" sz="2000" dirty="0" err="1"/>
                  <a:t>Micali</a:t>
                </a:r>
                <a:r>
                  <a:rPr lang="en-US" sz="2000" dirty="0"/>
                  <a:t> '83)</a:t>
                </a:r>
                <a:r>
                  <a:rPr lang="en-US" sz="2000" b="1" dirty="0"/>
                  <a:t> </a:t>
                </a:r>
              </a:p>
              <a:p>
                <a:pPr indent="0">
                  <a:spcBef>
                    <a:spcPct val="0"/>
                  </a:spcBef>
                </a:pPr>
                <a:endParaRPr lang="en-US" sz="2000" b="1" dirty="0"/>
              </a:p>
              <a:p>
                <a:pPr indent="0" algn="ctr">
                  <a:spcBef>
                    <a:spcPct val="0"/>
                  </a:spcBef>
                </a:pPr>
                <a:r>
                  <a:rPr lang="en-US" sz="2000" dirty="0"/>
                  <a:t>An encryption scheme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dirty="0"/>
                  <a:t> is IND-CPA secure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sz="20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dirty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is semantically secure.</a:t>
                </a:r>
              </a:p>
              <a:p>
                <a:pPr indent="0">
                  <a:spcBef>
                    <a:spcPct val="0"/>
                  </a:spcBef>
                </a:pPr>
                <a:endParaRPr lang="en-US" sz="2000" i="1" dirty="0"/>
              </a:p>
              <a:p>
                <a:pPr indent="0">
                  <a:spcBef>
                    <a:spcPct val="0"/>
                  </a:spcBef>
                </a:pPr>
                <a:endParaRPr lang="en-US" sz="2000" i="1" dirty="0"/>
              </a:p>
              <a:p>
                <a:endParaRPr lang="en-US" sz="2000" i="1" dirty="0"/>
              </a:p>
              <a:p>
                <a:pPr indent="0">
                  <a:spcBef>
                    <a:spcPct val="0"/>
                  </a:spcBef>
                </a:pPr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6888" y="4355552"/>
                <a:ext cx="10550244" cy="174044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91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Length-leaking attacks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Wikipedia pages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Each page has a unique size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Google maps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World regions have unique "fingerprints" based on length of data (based on map tiles)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Variable-bitrate encoding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Can e.g., fingerprint movies streamed over Netflix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 combat length-leaking attacks: message padding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Can be expensive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Supported in TLS, but seldom used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Used by 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5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27062" y="4772819"/>
            <a:ext cx="7751762" cy="1776412"/>
          </a:xfrm>
        </p:spPr>
        <p:txBody>
          <a:bodyPr/>
          <a:lstStyle/>
          <a:p>
            <a:r>
              <a:rPr lang="en-US" dirty="0"/>
              <a:t>Constructing symmetric </a:t>
            </a:r>
          </a:p>
          <a:p>
            <a:r>
              <a:rPr lang="en-US" dirty="0"/>
              <a:t>encryption schemes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914" y="1722519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161" y="2409145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0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achieve non-deterministic encryption?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229662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Randomized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Coins flipped internally by the algorithm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Nonce-based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Encryption scheme itself is deterministic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Non-determinism injected from the outside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086599" y="1371600"/>
            <a:ext cx="4674029" cy="47244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7647940" y="2311361"/>
            <a:ext cx="3729149" cy="2327793"/>
            <a:chOff x="7559040" y="3441661"/>
            <a:chExt cx="3729149" cy="2327793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7559040" y="3864454"/>
              <a:ext cx="1264920" cy="1905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10023269" y="3864454"/>
              <a:ext cx="1264920" cy="1905000"/>
            </a:xfrm>
            <a:prstGeom prst="roundRect">
              <a:avLst/>
            </a:prstGeom>
            <a:solidFill>
              <a:schemeClr val="accent6">
                <a:lumMod val="9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01163" y="4597251"/>
                  <a:ext cx="2948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163" y="4597251"/>
                  <a:ext cx="353750" cy="36933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17241" r="-1724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>
              <a:stCxn id="11" idx="6"/>
              <a:endCxn id="12" idx="2"/>
            </p:cNvCxnSpPr>
            <p:nvPr/>
          </p:nvCxnSpPr>
          <p:spPr bwMode="auto">
            <a:xfrm flipV="1">
              <a:off x="8203995" y="4461815"/>
              <a:ext cx="2022106" cy="5137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8030016" y="4429135"/>
              <a:ext cx="173979" cy="168116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0226101" y="4094486"/>
              <a:ext cx="814411" cy="734658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3" name="5-Point Star 12"/>
            <p:cNvSpPr/>
            <p:nvPr/>
          </p:nvSpPr>
          <p:spPr bwMode="auto">
            <a:xfrm>
              <a:off x="10464934" y="4209195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4" name="5-Point Star 13"/>
            <p:cNvSpPr/>
            <p:nvPr/>
          </p:nvSpPr>
          <p:spPr bwMode="auto">
            <a:xfrm>
              <a:off x="10703767" y="4299353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5" name="5-Point Star 14"/>
            <p:cNvSpPr/>
            <p:nvPr/>
          </p:nvSpPr>
          <p:spPr bwMode="auto">
            <a:xfrm>
              <a:off x="10492644" y="4545112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071434" y="3441661"/>
              <a:ext cx="1168590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/>
                <a:t>Ciphertext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8001163" y="5362953"/>
                  <a:ext cx="35426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163" y="5362953"/>
                  <a:ext cx="426399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4286" r="-18571"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Oval 17"/>
            <p:cNvSpPr/>
            <p:nvPr/>
          </p:nvSpPr>
          <p:spPr bwMode="auto">
            <a:xfrm>
              <a:off x="8075655" y="5170308"/>
              <a:ext cx="173979" cy="168116"/>
            </a:xfrm>
            <a:prstGeom prst="ellipse">
              <a:avLst/>
            </a:prstGeom>
            <a:solidFill>
              <a:srgbClr val="FCB4AA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10240232" y="4955554"/>
              <a:ext cx="814411" cy="734658"/>
            </a:xfrm>
            <a:prstGeom prst="ellipse">
              <a:avLst/>
            </a:prstGeom>
            <a:solidFill>
              <a:srgbClr val="FFFF00">
                <a:alpha val="94000"/>
              </a:srgb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cxnSp>
          <p:nvCxnSpPr>
            <p:cNvPr id="20" name="Straight Arrow Connector 19"/>
            <p:cNvCxnSpPr>
              <a:stCxn id="18" idx="6"/>
              <a:endCxn id="19" idx="2"/>
            </p:cNvCxnSpPr>
            <p:nvPr/>
          </p:nvCxnSpPr>
          <p:spPr bwMode="auto">
            <a:xfrm>
              <a:off x="8249634" y="5254366"/>
              <a:ext cx="1990598" cy="68517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5-Point Star 22"/>
            <p:cNvSpPr/>
            <p:nvPr/>
          </p:nvSpPr>
          <p:spPr bwMode="auto">
            <a:xfrm>
              <a:off x="10655729" y="5362953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24" name="5-Point Star 23"/>
            <p:cNvSpPr/>
            <p:nvPr/>
          </p:nvSpPr>
          <p:spPr bwMode="auto">
            <a:xfrm>
              <a:off x="10418436" y="5166144"/>
              <a:ext cx="168372" cy="164615"/>
            </a:xfrm>
            <a:prstGeom prst="star5">
              <a:avLst/>
            </a:prstGeom>
            <a:solidFill>
              <a:srgbClr val="FF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6172" y="3445285"/>
              <a:ext cx="984244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/>
                <a:t>Plaintext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CTR$ mode</a:t>
            </a:r>
          </a:p>
        </p:txBody>
      </p:sp>
      <p:cxnSp>
        <p:nvCxnSpPr>
          <p:cNvPr id="31" name="Straight Arrow Connector 30"/>
          <p:cNvCxnSpPr>
            <a:stCxn id="42" idx="2"/>
            <a:endCxn id="44" idx="0"/>
          </p:cNvCxnSpPr>
          <p:nvPr/>
        </p:nvCxnSpPr>
        <p:spPr bwMode="auto">
          <a:xfrm>
            <a:off x="2750459" y="2307147"/>
            <a:ext cx="0" cy="29027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Box 41"/>
          <p:cNvSpPr txBox="1"/>
          <p:nvPr/>
        </p:nvSpPr>
        <p:spPr>
          <a:xfrm>
            <a:off x="2159909" y="1937815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ctr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159909" y="5209922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ctr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00145" y="1937815"/>
            <a:ext cx="1181099" cy="1589720"/>
            <a:chOff x="4109111" y="1579333"/>
            <a:chExt cx="1181099" cy="1589720"/>
          </a:xfrm>
        </p:grpSpPr>
        <p:cxnSp>
          <p:nvCxnSpPr>
            <p:cNvPr id="6" name="Straight Arrow Connector 5"/>
            <p:cNvCxnSpPr>
              <a:stCxn id="7" idx="2"/>
              <a:endCxn id="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ctr+1</a:t>
              </a:r>
            </a:p>
          </p:txBody>
        </p:sp>
        <p:cxnSp>
          <p:nvCxnSpPr>
            <p:cNvPr id="27" name="Straight Arrow Connector 26"/>
            <p:cNvCxnSpPr>
              <a:stCxn id="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ounded Rectangle 7"/>
          <p:cNvSpPr/>
          <p:nvPr/>
        </p:nvSpPr>
        <p:spPr bwMode="auto">
          <a:xfrm>
            <a:off x="4025908" y="3565619"/>
            <a:ext cx="4598188" cy="361940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6169364" y="4016576"/>
            <a:ext cx="276588" cy="276717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709917" y="4760645"/>
            <a:ext cx="118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=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17109" y="3562670"/>
            <a:ext cx="125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keystream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000145" y="4383478"/>
            <a:ext cx="4649714" cy="377167"/>
            <a:chOff x="4000145" y="4383478"/>
            <a:chExt cx="4649714" cy="377167"/>
          </a:xfrm>
        </p:grpSpPr>
        <p:sp>
          <p:nvSpPr>
            <p:cNvPr id="41" name="Rounded Rectangle 40"/>
            <p:cNvSpPr/>
            <p:nvPr/>
          </p:nvSpPr>
          <p:spPr bwMode="auto">
            <a:xfrm>
              <a:off x="4000145" y="4383478"/>
              <a:ext cx="4649714" cy="36563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0" dirty="0">
                <a:ea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5678393" y="4391313"/>
                  <a:ext cx="12585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8393" y="4391313"/>
                  <a:ext cx="1258530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000145" y="5205035"/>
            <a:ext cx="4649714" cy="386846"/>
            <a:chOff x="4000145" y="5205035"/>
            <a:chExt cx="4649714" cy="3868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ounded Rectangle 44"/>
                <p:cNvSpPr/>
                <p:nvPr/>
              </p:nvSpPr>
              <p:spPr bwMode="auto">
                <a:xfrm>
                  <a:off x="4000145" y="5205035"/>
                  <a:ext cx="4649714" cy="374219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5" name="Rounded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00145" y="5205035"/>
                  <a:ext cx="4649714" cy="37421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5664010" y="5222549"/>
                  <a:ext cx="12585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4010" y="5222549"/>
                  <a:ext cx="1258530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TextBox 15"/>
          <p:cNvSpPr txBox="1"/>
          <p:nvPr/>
        </p:nvSpPr>
        <p:spPr>
          <a:xfrm rot="20161463">
            <a:off x="1430878" y="1445391"/>
            <a:ext cx="159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randomly</a:t>
            </a:r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 bwMode="auto">
          <a:xfrm>
            <a:off x="2302505" y="1798790"/>
            <a:ext cx="274579" cy="237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/>
          <p:cNvGrpSpPr/>
          <p:nvPr/>
        </p:nvGrpSpPr>
        <p:grpSpPr>
          <a:xfrm>
            <a:off x="5717109" y="1937815"/>
            <a:ext cx="1181099" cy="1589720"/>
            <a:chOff x="4109111" y="1579333"/>
            <a:chExt cx="1181099" cy="1589720"/>
          </a:xfrm>
        </p:grpSpPr>
        <p:cxnSp>
          <p:nvCxnSpPr>
            <p:cNvPr id="87" name="Straight Arrow Connector 86"/>
            <p:cNvCxnSpPr>
              <a:stCxn id="103" idx="2"/>
              <a:endCxn id="10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TextBox 102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ctr+2</a:t>
              </a:r>
            </a:p>
          </p:txBody>
        </p:sp>
        <p:cxnSp>
          <p:nvCxnSpPr>
            <p:cNvPr id="104" name="Straight Arrow Connector 103"/>
            <p:cNvCxnSpPr>
              <a:stCxn id="10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6" name="Group 105"/>
          <p:cNvGrpSpPr/>
          <p:nvPr/>
        </p:nvGrpSpPr>
        <p:grpSpPr>
          <a:xfrm>
            <a:off x="7434073" y="1937815"/>
            <a:ext cx="1181099" cy="1589720"/>
            <a:chOff x="4109111" y="1579333"/>
            <a:chExt cx="1181099" cy="1589720"/>
          </a:xfrm>
        </p:grpSpPr>
        <p:cxnSp>
          <p:nvCxnSpPr>
            <p:cNvPr id="107" name="Straight Arrow Connector 106"/>
            <p:cNvCxnSpPr>
              <a:stCxn id="108" idx="2"/>
              <a:endCxn id="110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ctr+3</a:t>
              </a:r>
            </a:p>
          </p:txBody>
        </p:sp>
        <p:cxnSp>
          <p:nvCxnSpPr>
            <p:cNvPr id="109" name="Straight Arrow Connector 108"/>
            <p:cNvCxnSpPr>
              <a:stCxn id="110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3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8" grpId="0" animBg="1"/>
      <p:bldP spid="43" grpId="0" animBg="1"/>
      <p:bldP spid="47" grpId="0"/>
      <p:bldP spid="50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CTR$ mode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59909" y="1937815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ctr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4000145" y="1937815"/>
            <a:ext cx="1181099" cy="1589720"/>
            <a:chOff x="4109111" y="1579333"/>
            <a:chExt cx="1181099" cy="1589720"/>
          </a:xfrm>
        </p:grpSpPr>
        <p:cxnSp>
          <p:nvCxnSpPr>
            <p:cNvPr id="6" name="Straight Arrow Connector 5"/>
            <p:cNvCxnSpPr>
              <a:stCxn id="7" idx="2"/>
              <a:endCxn id="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ctr+1</a:t>
              </a:r>
            </a:p>
          </p:txBody>
        </p:sp>
        <p:cxnSp>
          <p:nvCxnSpPr>
            <p:cNvPr id="27" name="Straight Arrow Connector 26"/>
            <p:cNvCxnSpPr>
              <a:stCxn id="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ounded Rectangle 7"/>
          <p:cNvSpPr/>
          <p:nvPr/>
        </p:nvSpPr>
        <p:spPr bwMode="auto">
          <a:xfrm>
            <a:off x="4025908" y="3565619"/>
            <a:ext cx="4598188" cy="361940"/>
          </a:xfrm>
          <a:prstGeom prst="roundRect">
            <a:avLst/>
          </a:prstGeom>
          <a:solidFill>
            <a:srgbClr val="FFF5F3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sp>
        <p:nvSpPr>
          <p:cNvPr id="41" name="Rounded Rectangle 40"/>
          <p:cNvSpPr/>
          <p:nvPr/>
        </p:nvSpPr>
        <p:spPr bwMode="auto">
          <a:xfrm>
            <a:off x="4000145" y="4383478"/>
            <a:ext cx="4196688" cy="3656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6169364" y="4016576"/>
            <a:ext cx="276588" cy="276717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ounded Rectangle 44"/>
              <p:cNvSpPr/>
              <p:nvPr/>
            </p:nvSpPr>
            <p:spPr bwMode="auto">
              <a:xfrm>
                <a:off x="4000145" y="5205035"/>
                <a:ext cx="4196688" cy="374219"/>
              </a:xfrm>
              <a:prstGeom prst="roundRect">
                <a:avLst/>
              </a:prstGeom>
              <a:solidFill>
                <a:srgbClr val="CFF9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ounded 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0145" y="5205035"/>
                <a:ext cx="4196688" cy="37421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5709917" y="4760645"/>
            <a:ext cx="1181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393" y="4391313"/>
                <a:ext cx="1258530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010" y="5222549"/>
                <a:ext cx="1258530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 rot="20161463">
            <a:off x="1430878" y="1445391"/>
            <a:ext cx="159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randomly</a:t>
            </a:r>
          </a:p>
        </p:txBody>
      </p:sp>
      <p:cxnSp>
        <p:nvCxnSpPr>
          <p:cNvPr id="18" name="Straight Arrow Connector 17"/>
          <p:cNvCxnSpPr>
            <a:stCxn id="16" idx="2"/>
          </p:cNvCxnSpPr>
          <p:nvPr/>
        </p:nvCxnSpPr>
        <p:spPr bwMode="auto">
          <a:xfrm>
            <a:off x="2302505" y="1798790"/>
            <a:ext cx="274579" cy="237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6" name="Group 85"/>
          <p:cNvGrpSpPr/>
          <p:nvPr/>
        </p:nvGrpSpPr>
        <p:grpSpPr>
          <a:xfrm>
            <a:off x="5717109" y="1937815"/>
            <a:ext cx="1181099" cy="1589720"/>
            <a:chOff x="4109111" y="1579333"/>
            <a:chExt cx="1181099" cy="1589720"/>
          </a:xfrm>
        </p:grpSpPr>
        <p:cxnSp>
          <p:nvCxnSpPr>
            <p:cNvPr id="87" name="Straight Arrow Connector 86"/>
            <p:cNvCxnSpPr>
              <a:stCxn id="103" idx="2"/>
              <a:endCxn id="105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TextBox 102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ctr+2</a:t>
              </a:r>
            </a:p>
          </p:txBody>
        </p:sp>
        <p:cxnSp>
          <p:nvCxnSpPr>
            <p:cNvPr id="104" name="Straight Arrow Connector 103"/>
            <p:cNvCxnSpPr>
              <a:stCxn id="105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" name="Rounded Rectangle 31"/>
          <p:cNvSpPr/>
          <p:nvPr/>
        </p:nvSpPr>
        <p:spPr bwMode="auto">
          <a:xfrm>
            <a:off x="4025908" y="3565619"/>
            <a:ext cx="4170925" cy="361940"/>
          </a:xfrm>
          <a:prstGeom prst="roundRect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dirty="0">
              <a:ea typeface="Cambria Math" panose="02040503050406030204" pitchFamily="18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434073" y="1937815"/>
            <a:ext cx="1181099" cy="1589720"/>
            <a:chOff x="4109111" y="1579333"/>
            <a:chExt cx="1181099" cy="1589720"/>
          </a:xfrm>
        </p:grpSpPr>
        <p:cxnSp>
          <p:nvCxnSpPr>
            <p:cNvPr id="107" name="Straight Arrow Connector 106"/>
            <p:cNvCxnSpPr>
              <a:stCxn id="108" idx="2"/>
              <a:endCxn id="110" idx="0"/>
            </p:cNvCxnSpPr>
            <p:nvPr/>
          </p:nvCxnSpPr>
          <p:spPr bwMode="auto">
            <a:xfrm>
              <a:off x="4699661" y="1948665"/>
              <a:ext cx="0" cy="30444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TextBox 107"/>
            <p:cNvSpPr txBox="1"/>
            <p:nvPr/>
          </p:nvSpPr>
          <p:spPr>
            <a:xfrm>
              <a:off x="4109111" y="1579333"/>
              <a:ext cx="118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ctr+3</a:t>
              </a:r>
            </a:p>
          </p:txBody>
        </p:sp>
        <p:cxnSp>
          <p:nvCxnSpPr>
            <p:cNvPr id="109" name="Straight Arrow Connector 108"/>
            <p:cNvCxnSpPr>
              <a:stCxn id="110" idx="2"/>
            </p:cNvCxnSpPr>
            <p:nvPr/>
          </p:nvCxnSpPr>
          <p:spPr bwMode="auto">
            <a:xfrm>
              <a:off x="4699661" y="2803417"/>
              <a:ext cx="0" cy="365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16648" y="2253114"/>
                  <a:ext cx="566025" cy="5503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0" name="TextBox 49"/>
          <p:cNvSpPr txBox="1"/>
          <p:nvPr/>
        </p:nvSpPr>
        <p:spPr>
          <a:xfrm>
            <a:off x="5717109" y="3561923"/>
            <a:ext cx="125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keystream</a:t>
            </a:r>
          </a:p>
        </p:txBody>
      </p:sp>
      <p:cxnSp>
        <p:nvCxnSpPr>
          <p:cNvPr id="33" name="Straight Arrow Connector 32"/>
          <p:cNvCxnSpPr>
            <a:endCxn id="34" idx="0"/>
          </p:cNvCxnSpPr>
          <p:nvPr/>
        </p:nvCxnSpPr>
        <p:spPr bwMode="auto">
          <a:xfrm>
            <a:off x="2750459" y="2307147"/>
            <a:ext cx="0" cy="29027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2159909" y="5209922"/>
            <a:ext cx="118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ctr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Inverse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ℰ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dirty="0"/>
                  <a:t> not needed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Can use a PRF instead of a PRP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Keystream can be generated in advance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No padding needed for messages not a multiple of block length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What about security?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/>
          <p:cNvGrpSpPr/>
          <p:nvPr/>
        </p:nvGrpSpPr>
        <p:grpSpPr>
          <a:xfrm>
            <a:off x="7573301" y="1229052"/>
            <a:ext cx="4018468" cy="2290289"/>
            <a:chOff x="2024271" y="3323101"/>
            <a:chExt cx="4018468" cy="2290289"/>
          </a:xfrm>
        </p:grpSpPr>
        <p:grpSp>
          <p:nvGrpSpPr>
            <p:cNvPr id="66" name="Group 65"/>
            <p:cNvGrpSpPr/>
            <p:nvPr/>
          </p:nvGrpSpPr>
          <p:grpSpPr>
            <a:xfrm>
              <a:off x="3442510" y="3619776"/>
              <a:ext cx="865903" cy="830159"/>
              <a:chOff x="3442510" y="3619776"/>
              <a:chExt cx="865903" cy="830159"/>
            </a:xfrm>
          </p:grpSpPr>
          <p:cxnSp>
            <p:nvCxnSpPr>
              <p:cNvPr id="93" name="Straight Arrow Connector 92"/>
              <p:cNvCxnSpPr>
                <a:stCxn id="94" idx="2"/>
                <a:endCxn id="96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4" name="TextBox 93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ctr+1</a:t>
                </a:r>
              </a:p>
            </p:txBody>
          </p:sp>
          <p:cxnSp>
            <p:nvCxnSpPr>
              <p:cNvPr id="95" name="Straight Arrow Connector 94"/>
              <p:cNvCxnSpPr>
                <a:stCxn id="96" idx="2"/>
                <a:endCxn id="77" idx="0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Rectangle 95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96" name="Rectangle 9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7" name="Rounded Rectangle 66"/>
            <p:cNvSpPr/>
            <p:nvPr/>
          </p:nvSpPr>
          <p:spPr bwMode="auto">
            <a:xfrm>
              <a:off x="3648075" y="4502787"/>
              <a:ext cx="2214563" cy="179446"/>
            </a:xfrm>
            <a:prstGeom prst="roundRect">
              <a:avLst/>
            </a:prstGeom>
            <a:solidFill>
              <a:srgbClr val="FFF5F3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>
                <a:ea typeface="Cambria Math" panose="02040503050406030204" pitchFamily="18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 bwMode="auto">
            <a:xfrm>
              <a:off x="3648075" y="4912379"/>
              <a:ext cx="2014539" cy="19617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>
                <a:ea typeface="Cambria Math" panose="02040503050406030204" pitchFamily="18" charset="0"/>
              </a:endParaRPr>
            </a:p>
          </p:txBody>
        </p:sp>
        <p:sp>
          <p:nvSpPr>
            <p:cNvPr id="69" name="Flowchart: Or 68"/>
            <p:cNvSpPr>
              <a:spLocks/>
            </p:cNvSpPr>
            <p:nvPr/>
          </p:nvSpPr>
          <p:spPr bwMode="auto">
            <a:xfrm>
              <a:off x="4687745" y="4744009"/>
              <a:ext cx="108000" cy="108000"/>
            </a:xfrm>
            <a:prstGeom prst="flowChartOr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>
                  <a:off x="3648075" y="5382120"/>
                  <a:ext cx="2014539" cy="20077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05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48075" y="5382120"/>
                  <a:ext cx="2014539" cy="200778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1" name="TextBox 70"/>
            <p:cNvSpPr txBox="1"/>
            <p:nvPr/>
          </p:nvSpPr>
          <p:spPr>
            <a:xfrm>
              <a:off x="4306688" y="5108553"/>
              <a:ext cx="865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=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4278305" y="4893996"/>
                  <a:ext cx="92267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8305" y="4893996"/>
                  <a:ext cx="922671" cy="2616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4277052" y="5351780"/>
                  <a:ext cx="92267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5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7052" y="5351780"/>
                  <a:ext cx="922671" cy="2616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4" name="Group 73"/>
            <p:cNvGrpSpPr/>
            <p:nvPr/>
          </p:nvGrpSpPr>
          <p:grpSpPr>
            <a:xfrm>
              <a:off x="2024271" y="3323101"/>
              <a:ext cx="1400380" cy="2290213"/>
              <a:chOff x="1558894" y="3323850"/>
              <a:chExt cx="1400380" cy="2290213"/>
            </a:xfrm>
          </p:grpSpPr>
          <p:cxnSp>
            <p:nvCxnSpPr>
              <p:cNvPr id="88" name="Straight Arrow Connector 87"/>
              <p:cNvCxnSpPr>
                <a:stCxn id="89" idx="2"/>
                <a:endCxn id="90" idx="0"/>
              </p:cNvCxnSpPr>
              <p:nvPr/>
            </p:nvCxnSpPr>
            <p:spPr bwMode="auto">
              <a:xfrm flipH="1">
                <a:off x="2526322" y="3881386"/>
                <a:ext cx="1" cy="1471067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dash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9" name="TextBox 88"/>
              <p:cNvSpPr txBox="1"/>
              <p:nvPr/>
            </p:nvSpPr>
            <p:spPr>
              <a:xfrm>
                <a:off x="2093371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err="1"/>
                  <a:t>ctr</a:t>
                </a:r>
                <a:endParaRPr lang="en-US" sz="1050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2093370" y="5352453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err="1" smtClean="0"/>
                  <a:t>ctr</a:t>
                </a:r>
                <a:endParaRPr lang="en-US" sz="1050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 rot="20161463">
                <a:off x="1558894" y="3323850"/>
                <a:ext cx="116801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pick randomly</a:t>
                </a:r>
              </a:p>
            </p:txBody>
          </p:sp>
          <p:cxnSp>
            <p:nvCxnSpPr>
              <p:cNvPr id="92" name="Straight Arrow Connector 91"/>
              <p:cNvCxnSpPr>
                <a:stCxn id="91" idx="2"/>
              </p:cNvCxnSpPr>
              <p:nvPr/>
            </p:nvCxnSpPr>
            <p:spPr bwMode="auto">
              <a:xfrm>
                <a:off x="2196051" y="3574174"/>
                <a:ext cx="203165" cy="9852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5" name="Rounded Rectangle 74"/>
            <p:cNvSpPr/>
            <p:nvPr/>
          </p:nvSpPr>
          <p:spPr bwMode="auto">
            <a:xfrm>
              <a:off x="3648076" y="4493135"/>
              <a:ext cx="2014538" cy="189098"/>
            </a:xfrm>
            <a:prstGeom prst="roundRect">
              <a:avLst/>
            </a:prstGeom>
            <a:solidFill>
              <a:srgbClr val="FFDFD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0" dirty="0">
                <a:ea typeface="Cambria Math" panose="020405030504060302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380787" y="4452613"/>
              <a:ext cx="9226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keystream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442509" y="4449935"/>
              <a:ext cx="8659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05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4309673" y="3619776"/>
              <a:ext cx="865903" cy="830159"/>
              <a:chOff x="3442510" y="3619776"/>
              <a:chExt cx="865903" cy="830159"/>
            </a:xfrm>
          </p:grpSpPr>
          <p:cxnSp>
            <p:nvCxnSpPr>
              <p:cNvPr id="84" name="Straight Arrow Connector 83"/>
              <p:cNvCxnSpPr>
                <a:stCxn id="85" idx="2"/>
                <a:endCxn id="87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5" name="TextBox 84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ctr+2</a:t>
                </a:r>
              </a:p>
            </p:txBody>
          </p:sp>
          <p:cxnSp>
            <p:nvCxnSpPr>
              <p:cNvPr id="86" name="Straight Arrow Connector 85"/>
              <p:cNvCxnSpPr>
                <a:stCxn id="87" idx="2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Rectangle 86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87" name="Rectangle 8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9" name="Group 78"/>
            <p:cNvGrpSpPr/>
            <p:nvPr/>
          </p:nvGrpSpPr>
          <p:grpSpPr>
            <a:xfrm>
              <a:off x="5176836" y="3619776"/>
              <a:ext cx="865903" cy="830159"/>
              <a:chOff x="3442510" y="3619776"/>
              <a:chExt cx="865903" cy="830159"/>
            </a:xfrm>
          </p:grpSpPr>
          <p:cxnSp>
            <p:nvCxnSpPr>
              <p:cNvPr id="80" name="Straight Arrow Connector 79"/>
              <p:cNvCxnSpPr>
                <a:stCxn id="81" idx="2"/>
                <a:endCxn id="83" idx="0"/>
              </p:cNvCxnSpPr>
              <p:nvPr/>
            </p:nvCxnSpPr>
            <p:spPr bwMode="auto">
              <a:xfrm flipH="1">
                <a:off x="3875460" y="3881386"/>
                <a:ext cx="2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1" name="TextBox 80"/>
              <p:cNvSpPr txBox="1"/>
              <p:nvPr/>
            </p:nvSpPr>
            <p:spPr>
              <a:xfrm>
                <a:off x="3442510" y="3619776"/>
                <a:ext cx="86590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ctr+3</a:t>
                </a:r>
              </a:p>
            </p:txBody>
          </p:sp>
          <p:cxnSp>
            <p:nvCxnSpPr>
              <p:cNvPr id="82" name="Straight Arrow Connector 81"/>
              <p:cNvCxnSpPr>
                <a:stCxn id="83" idx="2"/>
              </p:cNvCxnSpPr>
              <p:nvPr/>
            </p:nvCxnSpPr>
            <p:spPr bwMode="auto">
              <a:xfrm>
                <a:off x="3875460" y="4275746"/>
                <a:ext cx="1" cy="174189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1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37773" y="4055575"/>
                    <a:ext cx="275374" cy="220171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5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Modern approach to cryptography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Trying to make cryptography more a </a:t>
            </a:r>
            <a:r>
              <a:rPr lang="nb-NO" b="1" dirty="0"/>
              <a:t>science</a:t>
            </a:r>
            <a:r>
              <a:rPr lang="nb-NO" dirty="0"/>
              <a:t> than an </a:t>
            </a:r>
            <a:r>
              <a:rPr lang="nb-NO" b="1" dirty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Focus on </a:t>
            </a:r>
            <a:r>
              <a:rPr lang="nb-NO" b="1" dirty="0"/>
              <a:t>formal definitions</a:t>
            </a:r>
            <a:r>
              <a:rPr lang="nb-NO" dirty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Clearly stated </a:t>
            </a:r>
            <a:r>
              <a:rPr lang="nb-NO" b="1" dirty="0"/>
              <a:t>assumptions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Analysis supported by mathematical </a:t>
            </a:r>
            <a:r>
              <a:rPr lang="nb-NO" b="1" dirty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 marL="0" indent="0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3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27EAAF-1B50-4BDA-9235-47A48D9B8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xmlns="" id="{A2FB0159-08B7-4C35-B432-4310A9CABCC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2016" y="1257778"/>
                <a:ext cx="9367969" cy="2271600"/>
              </a:xfrm>
              <a:prstGeom prst="roundRect">
                <a:avLst>
                  <a:gd name="adj" fmla="val 11918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>
                    <a:solidFill>
                      <a:schemeClr val="tx1"/>
                    </a:solidFill>
                  </a:rPr>
                  <a:t>Theorem (idea)</a:t>
                </a:r>
                <a:r>
                  <a:rPr lang="en-US" b="1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:</a:t>
                </a:r>
              </a:p>
              <a:p>
                <a:pPr indent="0">
                  <a:spcBef>
                    <a:spcPct val="0"/>
                  </a:spcBef>
                </a:pPr>
                <a:endParaRPr lang="en-US" b="1" dirty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ym typeface="Wingdings" panose="05000000000000000000" pitchFamily="2" charset="2"/>
                  </a:rPr>
                  <a:t>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𝐹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a secure PRF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CTR$ is IND-CPA secure.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FB0159-08B7-4C35-B432-4310A9CAB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78"/>
                <a:ext cx="9367969" cy="2271600"/>
              </a:xfrm>
              <a:prstGeom prst="roundRect">
                <a:avLst>
                  <a:gd name="adj" fmla="val 11918"/>
                </a:avLst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3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xmlns="" id="{D42633BE-8365-427B-9815-C264770F489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2016" y="1257780"/>
                <a:ext cx="9367969" cy="2272498"/>
              </a:xfrm>
              <a:prstGeom prst="roundRect">
                <a:avLst>
                  <a:gd name="adj" fmla="val 11918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>
                    <a:solidFill>
                      <a:schemeClr val="tx1"/>
                    </a:solidFill>
                  </a:rPr>
                  <a:t>Theorem (actual)</a:t>
                </a:r>
                <a:r>
                  <a:rPr lang="en-US" b="1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tx1"/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against CTR$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makes </a:t>
                </a:r>
                <a:r>
                  <a:rPr lang="en-US" dirty="0">
                    <a:solidFill>
                      <a:schemeClr val="tx1"/>
                    </a:solidFill>
                  </a:rPr>
                  <a:t>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blocks), there is 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­˗</m:t>
                          </m:r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PRF-queries.</a:t>
                </a:r>
              </a:p>
            </p:txBody>
          </p:sp>
        </mc:Choice>
        <mc:Fallback xmlns="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42633BE-8365-427B-9815-C264770F4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80"/>
                <a:ext cx="9367969" cy="2272498"/>
              </a:xfrm>
              <a:prstGeom prst="roundRect">
                <a:avLst>
                  <a:gd name="adj" fmla="val 11918"/>
                </a:avLst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8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767140" y="3731826"/>
                <a:ext cx="6096000" cy="264687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/>
                  <a:t> secure PRF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600" dirty="0"/>
              </a:p>
              <a:p>
                <a:pPr>
                  <a:lnSpc>
                    <a:spcPct val="200000"/>
                  </a:lnSpc>
                </a:pPr>
                <a:r>
                  <a:rPr lang="en-US" sz="1600" dirty="0"/>
                  <a:t>	  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$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ℓ</m:t>
                        </m:r>
                      </m:num>
                      <m:den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  <a:p>
                <a:pPr>
                  <a:lnSpc>
                    <a:spcPct val="200000"/>
                  </a:lnSpc>
                </a:pPr>
                <a:r>
                  <a:rPr lang="en-US" sz="1600" dirty="0"/>
                  <a:t>	       </a:t>
                </a:r>
                <a14:m>
                  <m:oMath xmlns:m="http://schemas.openxmlformats.org/officeDocument/2006/math">
                    <m:r>
                      <a:rPr lang="nb-NO" sz="160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1600">
                            <a:latin typeface="Cambria Math" panose="02040503050406030204" pitchFamily="18" charset="0"/>
                          </a:rPr>
                          <m:t>$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­–</m:t>
                        </m:r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600" dirty="0"/>
                  <a:t>	      </a:t>
                </a: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CTR$ is IND-CPA secure!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140" y="3731826"/>
                <a:ext cx="6096000" cy="26468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468100" y="5399389"/>
                <a:ext cx="12557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ℓ≪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100" y="5399389"/>
                <a:ext cx="1255799" cy="338554"/>
              </a:xfrm>
              <a:prstGeom prst="rect">
                <a:avLst/>
              </a:prstGeom>
              <a:blipFill>
                <a:blip r:embed="rId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45326" y="4089076"/>
                <a:ext cx="3657600" cy="203126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Example: AES-CTR$</a:t>
                </a:r>
              </a:p>
              <a:p>
                <a:endParaRPr lang="en-US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=128</m:t>
                      </m:r>
                    </m:oMath>
                  </m:oMathPara>
                </a14:m>
                <a:endParaRPr lang="en-US" sz="1400" dirty="0"/>
              </a:p>
              <a:p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≈1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</a:t>
                </a:r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  <a:p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­˗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86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42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326" y="4089076"/>
                <a:ext cx="3657600" cy="2031262"/>
              </a:xfrm>
              <a:prstGeom prst="rect">
                <a:avLst/>
              </a:prstGeom>
              <a:blipFill rotWithShape="0">
                <a:blip r:embed="rId4"/>
                <a:stretch>
                  <a:fillRect l="-332" t="-29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/>
              <p:cNvSpPr txBox="1">
                <a:spLocks/>
              </p:cNvSpPr>
              <p:nvPr/>
            </p:nvSpPr>
            <p:spPr bwMode="auto">
              <a:xfrm>
                <a:off x="1412016" y="1257780"/>
                <a:ext cx="9367969" cy="2271600"/>
              </a:xfrm>
              <a:prstGeom prst="roundRect">
                <a:avLst>
                  <a:gd name="adj" fmla="val 11918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 (actual)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against CTR$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and </a:t>
                </a:r>
                <a:r>
                  <a:rPr lang="en-US" dirty="0" smtClean="0"/>
                  <a:t>makes </a:t>
                </a:r>
                <a:r>
                  <a:rPr lang="en-US" dirty="0" smtClean="0">
                    <a:solidFill>
                      <a:schemeClr val="bg1">
                        <a:lumMod val="95000"/>
                      </a:schemeClr>
                    </a:solidFill>
                  </a:rPr>
                  <a:t>at most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queries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blocks), </a:t>
                </a:r>
                <a:r>
                  <a:rPr lang="en-US" dirty="0"/>
                  <a:t>there is </a:t>
                </a: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­˗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1">
                        <a:lumMod val="95000"/>
                      </a:schemeClr>
                    </a:solidFill>
                  </a:rPr>
                  <a:t> PRF-queries</a:t>
                </a:r>
                <a:r>
                  <a:rPr lang="en-US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2016" y="1257780"/>
                <a:ext cx="9367969" cy="2271600"/>
              </a:xfrm>
              <a:prstGeom prst="roundRect">
                <a:avLst>
                  <a:gd name="adj" fmla="val 11918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9249839" y="4591050"/>
            <a:ext cx="1085540" cy="596900"/>
            <a:chOff x="9696449" y="4791768"/>
            <a:chExt cx="1085540" cy="596900"/>
          </a:xfrm>
        </p:grpSpPr>
        <p:sp>
          <p:nvSpPr>
            <p:cNvPr id="12" name="Right Brace 11"/>
            <p:cNvSpPr/>
            <p:nvPr/>
          </p:nvSpPr>
          <p:spPr bwMode="auto">
            <a:xfrm>
              <a:off x="9696449" y="4791768"/>
              <a:ext cx="119817" cy="596900"/>
            </a:xfrm>
            <a:prstGeom prst="rightBrace">
              <a:avLst>
                <a:gd name="adj1" fmla="val 93395"/>
                <a:gd name="adj2" fmla="val 50597"/>
              </a:avLst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814263" y="4889595"/>
                  <a:ext cx="96772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≈70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TB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14263" y="4889595"/>
                  <a:ext cx="967726" cy="3077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439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8663652"/>
                  </p:ext>
                </p:extLst>
              </p:nvPr>
            </p:nvGraphicFramePr>
            <p:xfrm>
              <a:off x="2522232" y="3016911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8663652"/>
                  </p:ext>
                </p:extLst>
              </p:nvPr>
            </p:nvGraphicFramePr>
            <p:xfrm>
              <a:off x="2522232" y="3016911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445588"/>
                  </p:ext>
                </p:extLst>
              </p:nvPr>
            </p:nvGraphicFramePr>
            <p:xfrm>
              <a:off x="2522232" y="401274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b>
                                </m:sSub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445588"/>
                  </p:ext>
                </p:extLst>
              </p:nvPr>
            </p:nvGraphicFramePr>
            <p:xfrm>
              <a:off x="2522232" y="4012740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7994535"/>
                  </p:ext>
                </p:extLst>
              </p:nvPr>
            </p:nvGraphicFramePr>
            <p:xfrm>
              <a:off x="2522232" y="4935847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7994535"/>
                  </p:ext>
                </p:extLst>
              </p:nvPr>
            </p:nvGraphicFramePr>
            <p:xfrm>
              <a:off x="2522232" y="4935847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36133" y="4410952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10952"/>
                <a:ext cx="419987" cy="49244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Brace 16"/>
          <p:cNvSpPr/>
          <p:nvPr/>
        </p:nvSpPr>
        <p:spPr bwMode="auto">
          <a:xfrm rot="16200000">
            <a:off x="5898033" y="-720766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829270" y="2321360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21360"/>
                <a:ext cx="294824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6327" r="-1632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Brace 18"/>
          <p:cNvSpPr/>
          <p:nvPr/>
        </p:nvSpPr>
        <p:spPr bwMode="auto">
          <a:xfrm rot="5400000">
            <a:off x="5898030" y="2035130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50486" y="5718689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8689"/>
                <a:ext cx="234103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23684" r="-1842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4"/>
              <p:cNvSpPr txBox="1">
                <a:spLocks/>
              </p:cNvSpPr>
              <p:nvPr/>
            </p:nvSpPr>
            <p:spPr bwMode="auto">
              <a:xfrm>
                <a:off x="2130254" y="1150382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50382"/>
                <a:ext cx="7804322" cy="1095172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lowchart: Or 22"/>
          <p:cNvSpPr>
            <a:spLocks noChangeAspect="1"/>
          </p:cNvSpPr>
          <p:nvPr/>
        </p:nvSpPr>
        <p:spPr bwMode="auto">
          <a:xfrm>
            <a:off x="5820126" y="3571705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4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 animBg="1"/>
      <p:bldP spid="20" grpId="0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50382"/>
                <a:ext cx="7804322" cy="109517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50382"/>
                <a:ext cx="7804322" cy="109517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5820126" y="3571707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736133" y="4410954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10954"/>
                <a:ext cx="419987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Brace 24"/>
          <p:cNvSpPr/>
          <p:nvPr/>
        </p:nvSpPr>
        <p:spPr bwMode="auto">
          <a:xfrm rot="16200000">
            <a:off x="5898033" y="-720764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/>
                  <a:t> by PRF-security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2445" t="-23529" r="-3423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3605840"/>
                  </p:ext>
                </p:extLst>
              </p:nvPr>
            </p:nvGraphicFramePr>
            <p:xfrm>
              <a:off x="2522232" y="4012742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3605840"/>
                  </p:ext>
                </p:extLst>
              </p:nvPr>
            </p:nvGraphicFramePr>
            <p:xfrm>
              <a:off x="2522232" y="4012742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29270" y="2321362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21362"/>
                <a:ext cx="29482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6327" r="-1632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6603462"/>
                  </p:ext>
                </p:extLst>
              </p:nvPr>
            </p:nvGraphicFramePr>
            <p:xfrm>
              <a:off x="2522232" y="3016913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6603462"/>
                  </p:ext>
                </p:extLst>
              </p:nvPr>
            </p:nvGraphicFramePr>
            <p:xfrm>
              <a:off x="2522232" y="3016913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4296338"/>
                  </p:ext>
                </p:extLst>
              </p:nvPr>
            </p:nvGraphicFramePr>
            <p:xfrm>
              <a:off x="2522232" y="493584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4296338"/>
                  </p:ext>
                </p:extLst>
              </p:nvPr>
            </p:nvGraphicFramePr>
            <p:xfrm>
              <a:off x="2522232" y="493584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1" name="Right Brace 40"/>
          <p:cNvSpPr/>
          <p:nvPr/>
        </p:nvSpPr>
        <p:spPr bwMode="auto">
          <a:xfrm rot="5400000">
            <a:off x="5898030" y="2035132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29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363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3108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581743"/>
                  </p:ext>
                </p:extLst>
              </p:nvPr>
            </p:nvGraphicFramePr>
            <p:xfrm>
              <a:off x="2522232" y="401039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581743"/>
                  </p:ext>
                </p:extLst>
              </p:nvPr>
            </p:nvGraphicFramePr>
            <p:xfrm>
              <a:off x="2522232" y="401039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788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/>
                  <a:t> by PRF-security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2445" t="-23529" r="-3423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7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/>
                  <a:t> by PRF-security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445" t="-23529" r="-3423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179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179"/>
                <a:ext cx="7804322" cy="1095172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502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749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749"/>
                <a:ext cx="419987" cy="49244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2969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5767739"/>
                  </p:ext>
                </p:extLst>
              </p:nvPr>
            </p:nvGraphicFramePr>
            <p:xfrm>
              <a:off x="2522232" y="4010537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5767739"/>
                  </p:ext>
                </p:extLst>
              </p:nvPr>
            </p:nvGraphicFramePr>
            <p:xfrm>
              <a:off x="2522232" y="4010537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157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157"/>
                <a:ext cx="29482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6821449"/>
                  </p:ext>
                </p:extLst>
              </p:nvPr>
            </p:nvGraphicFramePr>
            <p:xfrm>
              <a:off x="2522232" y="301470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6821449"/>
                  </p:ext>
                </p:extLst>
              </p:nvPr>
            </p:nvGraphicFramePr>
            <p:xfrm>
              <a:off x="2522232" y="301470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9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6234753"/>
                  </p:ext>
                </p:extLst>
              </p:nvPr>
            </p:nvGraphicFramePr>
            <p:xfrm>
              <a:off x="2522232" y="4933644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6234753"/>
                  </p:ext>
                </p:extLst>
              </p:nvPr>
            </p:nvGraphicFramePr>
            <p:xfrm>
              <a:off x="2522232" y="4933644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0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927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1B80BBC-04B9-40D0-BE2E-7BE3AA3C5293}"/>
              </a:ext>
            </a:extLst>
          </p:cNvPr>
          <p:cNvSpPr txBox="1"/>
          <p:nvPr/>
        </p:nvSpPr>
        <p:spPr>
          <a:xfrm>
            <a:off x="1459124" y="4017664"/>
            <a:ext cx="52738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dirty="0"/>
              <a:t>OTP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7E46AD74-55F8-4B27-B2D3-B1A3FABFF6AF}"/>
              </a:ext>
            </a:extLst>
          </p:cNvPr>
          <p:cNvCxnSpPr>
            <a:cxnSpLocks/>
            <a:stCxn id="20" idx="3"/>
          </p:cNvCxnSpPr>
          <p:nvPr/>
        </p:nvCxnSpPr>
        <p:spPr bwMode="auto">
          <a:xfrm>
            <a:off x="2045112" y="4171553"/>
            <a:ext cx="354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913520" y="1109190"/>
                <a:ext cx="6483476" cy="248340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nb-NO" sz="1600" b="0" dirty="0"/>
                  <a:t>		</a:t>
                </a:r>
                <a:endParaRPr lang="en-US" sz="1600" dirty="0"/>
              </a:p>
              <a:p>
                <a:pPr>
                  <a:lnSpc>
                    <a:spcPct val="150000"/>
                  </a:lnSpc>
                </a:pPr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↦"/>
                        <m:vertJc m:val="bot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ℰ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   </m:t>
                        </m:r>
                      </m:e>
                    </m:groupCh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r>
                  <a:rPr lang="en-US" sz="1600" dirty="0"/>
                  <a:t>	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3520" y="1109190"/>
                <a:ext cx="6483476" cy="248340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/>
          <p:cNvSpPr/>
          <p:nvPr/>
        </p:nvSpPr>
        <p:spPr bwMode="auto">
          <a:xfrm>
            <a:off x="4622489" y="1387577"/>
            <a:ext cx="724337" cy="623938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373951" y="1528341"/>
                <a:ext cx="32167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951" y="1528341"/>
                <a:ext cx="321671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373951" y="2043584"/>
                <a:ext cx="32356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951" y="2043584"/>
                <a:ext cx="3235694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373951" y="2908390"/>
                <a:ext cx="318984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mr>
                    </m:m>
                    <m:r>
                      <a:rPr lang="nb-NO" sz="1600" i="1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⋯</m:t>
                          </m:r>
                        </m:e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+ℓ</m:t>
                          </m:r>
                        </m:e>
                      </m:mr>
                    </m:m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951" y="2908390"/>
                <a:ext cx="3189848" cy="46166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 bwMode="auto">
          <a:xfrm>
            <a:off x="3867672" y="2832176"/>
            <a:ext cx="724337" cy="623938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913521" y="4461296"/>
                <a:ext cx="6483476" cy="1800558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/>
                  <a:t>Event </a:t>
                </a: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𝐂𝐨𝐥𝐥</m:t>
                    </m:r>
                  </m:oMath>
                </a14:m>
                <a:r>
                  <a:rPr lang="nb-NO" sz="1600" b="1" dirty="0">
                    <a:latin typeface="Cambria Math" panose="02040503050406030204" pitchFamily="18" charset="0"/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600" b="0" dirty="0">
                  <a:latin typeface="Cambria Math" panose="02040503050406030204" pitchFamily="18" charset="0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nb-NO" sz="1600" b="0" dirty="0"/>
                  <a:t>	         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dirty="0"/>
                  <a:t>	</a:t>
                </a:r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3521" y="4461296"/>
                <a:ext cx="6483476" cy="1800558"/>
              </a:xfrm>
              <a:prstGeom prst="rect">
                <a:avLst/>
              </a:prstGeom>
              <a:blipFill rotWithShape="0">
                <a:blip r:embed="rId16"/>
                <a:stretch>
                  <a:fillRect l="-375" t="-667"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3014794" y="4933212"/>
                <a:ext cx="3223383" cy="351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</m:oMath>
                  </m:oMathPara>
                </a14:m>
                <a:endParaRPr lang="nb-NO" sz="16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94" y="4933212"/>
                <a:ext cx="3223383" cy="351506"/>
              </a:xfrm>
              <a:prstGeom prst="rect">
                <a:avLst/>
              </a:prstGeom>
              <a:blipFill rotWithShape="0">
                <a:blip r:embed="rId17"/>
                <a:stretch>
                  <a:fillRect t="-1724" r="-3598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014794" y="5506354"/>
                <a:ext cx="3088474" cy="37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</m:ac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94" y="5506354"/>
                <a:ext cx="3088474" cy="370294"/>
              </a:xfrm>
              <a:prstGeom prst="rect">
                <a:avLst/>
              </a:prstGeom>
              <a:blipFill rotWithShape="0">
                <a:blip r:embed="rId1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57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  <p:bldP spid="24" grpId="0" animBg="1"/>
      <p:bldP spid="27" grpId="0"/>
      <p:bldP spid="28" grpId="0"/>
      <p:bldP spid="29" grpId="0"/>
      <p:bldP spid="30" grpId="0" animBg="1"/>
      <p:bldP spid="22" grpId="0" animBg="1"/>
      <p:bldP spid="31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521272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3515" y="2283261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261"/>
                <a:ext cx="1348242" cy="32848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4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9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23 L 0.02291 0.00023 " pathEditMode="relative" rAng="0" ptsTypes="AA">
                                      <p:cBhvr>
                                        <p:cTn id="2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1 0.00023 L 0.04323 -0.00023 " pathEditMode="relative" rAng="0" ptsTypes="AA">
                                      <p:cBhvr>
                                        <p:cTn id="3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-0.00023 L 0.06718 0.00023 " pathEditMode="relative" rAng="0" ptsTypes="AA">
                                      <p:cBhvr>
                                        <p:cTn id="3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 animBg="1"/>
      <p:bldP spid="25" grpId="1" animBg="1"/>
      <p:bldP spid="25" grpId="2" animBg="1"/>
      <p:bldP spid="25" grpId="3" animBg="1"/>
      <p:bldP spid="13" grpId="0"/>
      <p:bldP spid="28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521272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059935" y="2282716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9935" y="2282716"/>
                <a:ext cx="1348242" cy="32848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4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9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2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3077363" y="2283257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7363" y="2283257"/>
                <a:ext cx="1348242" cy="32848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8492869" y="2286114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92869" y="2286114"/>
                <a:ext cx="1348242" cy="328483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6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17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58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23 L 0.02292 0.00023 " pathEditMode="relative" rAng="0" ptsTypes="AA">
                                      <p:cBhvr>
                                        <p:cTn id="1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2 0.00023 L 0.04323 -0.00023 " pathEditMode="relative" rAng="0" ptsTypes="AA">
                                      <p:cBhvr>
                                        <p:cTn id="1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7" grpId="2" animBg="1"/>
      <p:bldP spid="37" grpId="3" animBg="1"/>
      <p:bldP spid="38" grpId="0" animBg="1"/>
      <p:bldP spid="4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8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9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6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5756596" y="2283829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6596" y="2283829"/>
                <a:ext cx="1348242" cy="328483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4719020" y="1950252"/>
            <a:ext cx="1348242" cy="276999"/>
            <a:chOff x="829293" y="1435397"/>
            <a:chExt cx="1589313" cy="484656"/>
          </a:xfrm>
        </p:grpSpPr>
        <p:grpSp>
          <p:nvGrpSpPr>
            <p:cNvPr id="40" name="Group 3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blipFill rotWithShape="0">
                <a:blip r:embed="rId19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ounded Rectangle 45"/>
              <p:cNvSpPr/>
              <p:nvPr/>
            </p:nvSpPr>
            <p:spPr bwMode="auto">
              <a:xfrm>
                <a:off x="8711608" y="2289631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Rounded 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11608" y="2289631"/>
                <a:ext cx="1348242" cy="328483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>
                <a:off x="2998924" y="2288956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8924" y="2288956"/>
                <a:ext cx="1348242" cy="328483"/>
              </a:xfrm>
              <a:prstGeom prst="round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95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45" grpId="0"/>
      <p:bldP spid="46" grpId="0" animBg="1"/>
      <p:bldP spid="46" grpId="1" animBg="1"/>
      <p:bldP spid="4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920833"/>
              </p:ext>
            </p:extLst>
          </p:nvPr>
        </p:nvGraphicFramePr>
        <p:xfrm>
          <a:off x="623388" y="2272352"/>
          <a:ext cx="11137240" cy="362585"/>
        </p:xfrm>
        <a:graphic>
          <a:graphicData uri="http://schemas.openxmlformats.org/drawingml/2006/table">
            <a:tbl>
              <a:tblPr/>
              <a:tblGrid>
                <a:gridCol w="271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5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6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7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8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39"/>
                    </a:ext>
                  </a:extLst>
                </a:gridCol>
                <a:gridCol w="271640">
                  <a:extLst>
                    <a:ext uri="{9D8B030D-6E8A-4147-A177-3AD203B41FA5}">
                      <a16:colId xmlns:a16="http://schemas.microsoft.com/office/drawing/2014/main" xmlns="" val="20040"/>
                    </a:ext>
                  </a:extLst>
                </a:gridCol>
              </a:tblGrid>
              <a:tr h="362585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63" y="1883819"/>
                <a:ext cx="83035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735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bg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sz="1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277" y="1883819"/>
                <a:ext cx="557525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6593" r="-6593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3692673"/>
                <a:ext cx="5416170" cy="318164"/>
              </a:xfrm>
              <a:prstGeom prst="rect">
                <a:avLst/>
              </a:prstGeom>
              <a:blipFill rotWithShape="0">
                <a:blip r:embed="rId8"/>
                <a:stretch>
                  <a:fillRect l="-1577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3" y="4294069"/>
                <a:ext cx="105934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8046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solidFill>
                <a:srgbClr val="E4E4F8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3515" y="2283829"/>
                <a:ext cx="1348242" cy="328483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803515" y="1954375"/>
            <a:ext cx="1348242" cy="276999"/>
            <a:chOff x="829293" y="1435397"/>
            <a:chExt cx="1589313" cy="484656"/>
          </a:xfrm>
        </p:grpSpPr>
        <p:grpSp>
          <p:nvGrpSpPr>
            <p:cNvPr id="20" name="Group 1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6226" y="4170477"/>
                <a:ext cx="795528" cy="52418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0187" y="2283829"/>
                <a:ext cx="1348242" cy="328483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320187" y="1954375"/>
            <a:ext cx="1348242" cy="276999"/>
            <a:chOff x="829293" y="1435397"/>
            <a:chExt cx="1589313" cy="484656"/>
          </a:xfrm>
        </p:grpSpPr>
        <p:grpSp>
          <p:nvGrpSpPr>
            <p:cNvPr id="31" name="Group 30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9702" y="2283829"/>
                <a:ext cx="1348242" cy="328483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452" y="4170477"/>
                <a:ext cx="795528" cy="524182"/>
              </a:xfrm>
              <a:prstGeom prst="rect">
                <a:avLst/>
              </a:prstGeom>
              <a:blipFill rotWithShape="0">
                <a:blip r:embed="rId15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065583" y="2283829"/>
                <a:ext cx="1348242" cy="328483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  <a:alpha val="7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200" b="0" i="1" spc="-15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1200" b="0" i="1" spc="-150" smtClean="0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,…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5583" y="2283829"/>
                <a:ext cx="1348242" cy="328483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4719020" y="1950252"/>
            <a:ext cx="1348242" cy="276999"/>
            <a:chOff x="829293" y="1435397"/>
            <a:chExt cx="1589313" cy="484656"/>
          </a:xfrm>
        </p:grpSpPr>
        <p:grpSp>
          <p:nvGrpSpPr>
            <p:cNvPr id="40" name="Group 39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2" name="Straight Connector 41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767" y="4170477"/>
                <a:ext cx="795528" cy="524182"/>
              </a:xfrm>
              <a:prstGeom prst="rect">
                <a:avLst/>
              </a:prstGeom>
              <a:blipFill rotWithShape="0">
                <a:blip r:embed="rId18"/>
                <a:stretch>
                  <a:fillRect r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6076499" y="1950251"/>
            <a:ext cx="1348242" cy="276999"/>
            <a:chOff x="829293" y="1435397"/>
            <a:chExt cx="1589313" cy="484656"/>
          </a:xfrm>
        </p:grpSpPr>
        <p:grpSp>
          <p:nvGrpSpPr>
            <p:cNvPr id="46" name="Group 45"/>
            <p:cNvGrpSpPr/>
            <p:nvPr/>
          </p:nvGrpSpPr>
          <p:grpSpPr>
            <a:xfrm>
              <a:off x="829293" y="1637969"/>
              <a:ext cx="1589313" cy="152400"/>
              <a:chOff x="829293" y="1637969"/>
              <a:chExt cx="1589313" cy="152400"/>
            </a:xfrm>
          </p:grpSpPr>
          <p:cxnSp>
            <p:nvCxnSpPr>
              <p:cNvPr id="48" name="Straight Connector 47"/>
              <p:cNvCxnSpPr/>
              <p:nvPr/>
            </p:nvCxnSpPr>
            <p:spPr bwMode="auto">
              <a:xfrm flipV="1">
                <a:off x="831272" y="1713481"/>
                <a:ext cx="1585355" cy="1375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/>
              <p:cNvCxnSpPr/>
              <p:nvPr/>
            </p:nvCxnSpPr>
            <p:spPr bwMode="auto">
              <a:xfrm flipV="1">
                <a:off x="2416627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nb-NO" sz="1200" b="0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97" y="1435397"/>
                  <a:ext cx="259030" cy="4846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053488" y="4170477"/>
                <a:ext cx="2037395" cy="525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⋯ +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−1)⋅2ℓ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3488" y="4170477"/>
                <a:ext cx="2037395" cy="5257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674712" y="4930073"/>
                <a:ext cx="4950143" cy="5235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1+2+3+⋯+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2" y="4930073"/>
                <a:ext cx="4950143" cy="52354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091736" y="5707866"/>
                <a:ext cx="790760" cy="4089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736" y="5707866"/>
                <a:ext cx="790760" cy="408958"/>
              </a:xfrm>
              <a:prstGeom prst="rect">
                <a:avLst/>
              </a:prstGeom>
              <a:blipFill rotWithShape="0">
                <a:blip r:embed="rId21"/>
                <a:stretch>
                  <a:fillRect l="-7692" t="-2985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674712" y="5839825"/>
                <a:ext cx="89744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712" y="5839825"/>
                <a:ext cx="897444" cy="553998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 bwMode="auto">
          <a:xfrm flipH="1" flipV="1">
            <a:off x="3918127" y="5474557"/>
            <a:ext cx="1026478" cy="3013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∨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⋯∨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01" y="3084264"/>
                <a:ext cx="5416170" cy="321435"/>
              </a:xfrm>
              <a:prstGeom prst="rect">
                <a:avLst/>
              </a:prstGeom>
              <a:blipFill rotWithShape="0">
                <a:blip r:embed="rId23"/>
                <a:stretch>
                  <a:fillRect l="-1462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363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3108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581743"/>
                  </p:ext>
                </p:extLst>
              </p:nvPr>
            </p:nvGraphicFramePr>
            <p:xfrm>
              <a:off x="2522232" y="401039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581743"/>
                  </p:ext>
                </p:extLst>
              </p:nvPr>
            </p:nvGraphicFramePr>
            <p:xfrm>
              <a:off x="2522232" y="401039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788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/>
                  <a:t> by PRF-security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2445" t="-23529" r="-3423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88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of CTR$ – proof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68408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ym typeface="Wingdings" panose="05000000000000000000" pitchFamily="2" charset="2"/>
                  </a:rPr>
                  <a:t>any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… there 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254" y="1148040"/>
                <a:ext cx="7804322" cy="1095172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5820126" y="3569363"/>
            <a:ext cx="252000" cy="252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6133" y="4408610"/>
                <a:ext cx="419987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ight Brace 49"/>
          <p:cNvSpPr/>
          <p:nvPr/>
        </p:nvSpPr>
        <p:spPr bwMode="auto">
          <a:xfrm rot="16200000">
            <a:off x="5898033" y="-723108"/>
            <a:ext cx="243012" cy="699461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581743"/>
                  </p:ext>
                </p:extLst>
              </p:nvPr>
            </p:nvGraphicFramePr>
            <p:xfrm>
              <a:off x="2522232" y="401039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+2)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+3)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+ℓ)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DF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1" name="Table 5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0581743"/>
                  </p:ext>
                </p:extLst>
              </p:nvPr>
            </p:nvGraphicFramePr>
            <p:xfrm>
              <a:off x="2522232" y="4010398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270" y="2319018"/>
                <a:ext cx="294824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16327" r="-1632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[ℓ]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106487"/>
                  </p:ext>
                </p:extLst>
              </p:nvPr>
            </p:nvGraphicFramePr>
            <p:xfrm>
              <a:off x="2522232" y="3014569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35" t="-1786" r="-4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00435" t="-1786" r="-300435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201310" t="-1786" r="-201747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0000" t="-1786" r="-100870" b="-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400000" t="-1786" r="-870" b="-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28291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[1]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[2]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[3]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FF9D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Table 5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0106745"/>
                  </p:ext>
                </p:extLst>
              </p:nvPr>
            </p:nvGraphicFramePr>
            <p:xfrm>
              <a:off x="2522232" y="4933505"/>
              <a:ext cx="6994610" cy="3352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39892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35" t="-1786" r="-4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100435" t="-1786" r="-300435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01310" t="-1786" r="-201747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300000" t="-1786" r="-100870" b="-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400000" t="-1786" r="-870" b="-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Right Brace 54"/>
          <p:cNvSpPr/>
          <p:nvPr/>
        </p:nvSpPr>
        <p:spPr bwMode="auto">
          <a:xfrm rot="5400000">
            <a:off x="5898030" y="2032788"/>
            <a:ext cx="243012" cy="6994611"/>
          </a:xfrm>
          <a:prstGeom prst="rightBrace">
            <a:avLst>
              <a:gd name="adj1" fmla="val 93395"/>
              <a:gd name="adj2" fmla="val 50597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486" y="5716347"/>
                <a:ext cx="23410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23684" r="-184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Func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255" y="5916395"/>
                <a:ext cx="1632691" cy="43511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000" dirty="0"/>
                  <a:t> by PRF-security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946" y="6043737"/>
                <a:ext cx="2491259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2445" t="-23529" r="-3423" b="-50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Coll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0910" y="3806525"/>
                <a:ext cx="1675651" cy="66319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57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Nonce-based encryption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70799" y="1386180"/>
            <a:ext cx="2521524" cy="782146"/>
            <a:chOff x="1129842" y="1528578"/>
            <a:chExt cx="2521524" cy="7821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1129842" y="1528578"/>
                  <a:ext cx="20381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1528578"/>
                  <a:ext cx="2038122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2090" r="-1791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129842" y="2002947"/>
                  <a:ext cx="252152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i="0" smtClean="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nc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2002947"/>
                  <a:ext cx="2521524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449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8851982" y="3297875"/>
            <a:ext cx="2177528" cy="967106"/>
            <a:chOff x="8853916" y="1319186"/>
            <a:chExt cx="2552208" cy="11335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nb-NO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0" lang="nb-NO" sz="2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6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145890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 bwMode="auto">
            <a:xfrm flipV="1">
              <a:off x="9282003" y="224456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8853916" y="1954456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954456"/>
                  <a:ext cx="377825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3774" r="-28302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8853916" y="1635341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635341"/>
                  <a:ext cx="377825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774" r="-43396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/>
            <p:nvPr/>
          </p:nvCxnSpPr>
          <p:spPr bwMode="auto">
            <a:xfrm flipV="1">
              <a:off x="9282002" y="195357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1758258"/>
                  <a:ext cx="377825" cy="46166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 flipV="1">
              <a:off x="10675937" y="198908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9282002" y="166615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8853916" y="1319186"/>
                  <a:ext cx="377825" cy="461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1319186"/>
                  <a:ext cx="377825" cy="461666"/>
                </a:xfrm>
                <a:prstGeom prst="rect">
                  <a:avLst/>
                </a:prstGeom>
                <a:blipFill>
                  <a:blip r:embed="rId9"/>
                  <a:stretch>
                    <a:fillRect l="-3774" r="-32075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/>
          <p:nvPr/>
        </p:nvGrpSpPr>
        <p:grpSpPr>
          <a:xfrm>
            <a:off x="8846558" y="1397117"/>
            <a:ext cx="2210632" cy="1391653"/>
            <a:chOff x="8853916" y="3243957"/>
            <a:chExt cx="2552208" cy="16066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6"/>
                <p:cNvSpPr/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2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1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90100" y="3256871"/>
                  <a:ext cx="985837" cy="993798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/>
            <p:cNvCxnSpPr/>
            <p:nvPr/>
          </p:nvCxnSpPr>
          <p:spPr bwMode="auto">
            <a:xfrm flipV="1">
              <a:off x="9282003" y="4042537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8853916" y="3740282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740282"/>
                  <a:ext cx="377825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3704" r="-25926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8853916" y="3394032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3916" y="3394032"/>
                  <a:ext cx="377825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3704" r="-40741"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 bwMode="auto">
            <a:xfrm flipV="1">
              <a:off x="9282002" y="3751546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8299" y="3556228"/>
                  <a:ext cx="377825" cy="461665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48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/>
            <p:cNvCxnSpPr/>
            <p:nvPr/>
          </p:nvCxnSpPr>
          <p:spPr bwMode="auto">
            <a:xfrm flipV="1">
              <a:off x="10675937" y="3787059"/>
              <a:ext cx="40095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7904" y="3243957"/>
                  <a:ext cx="377825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/>
            <p:cNvSpPr txBox="1"/>
            <p:nvPr/>
          </p:nvSpPr>
          <p:spPr>
            <a:xfrm>
              <a:off x="9429105" y="4481309"/>
              <a:ext cx="19236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Randomized</a:t>
              </a:r>
            </a:p>
          </p:txBody>
        </p:sp>
      </p:grpSp>
      <p:sp>
        <p:nvSpPr>
          <p:cNvPr id="14" name="Freeform 13"/>
          <p:cNvSpPr/>
          <p:nvPr/>
        </p:nvSpPr>
        <p:spPr bwMode="auto">
          <a:xfrm>
            <a:off x="9732924" y="1278339"/>
            <a:ext cx="1074128" cy="501793"/>
          </a:xfrm>
          <a:custGeom>
            <a:avLst/>
            <a:gdLst>
              <a:gd name="connsiteX0" fmla="*/ 0 w 1099127"/>
              <a:gd name="connsiteY0" fmla="*/ 10055 h 584486"/>
              <a:gd name="connsiteX1" fmla="*/ 230909 w 1099127"/>
              <a:gd name="connsiteY1" fmla="*/ 47000 h 584486"/>
              <a:gd name="connsiteX2" fmla="*/ 387927 w 1099127"/>
              <a:gd name="connsiteY2" fmla="*/ 379509 h 584486"/>
              <a:gd name="connsiteX3" fmla="*/ 581891 w 1099127"/>
              <a:gd name="connsiteY3" fmla="*/ 555000 h 584486"/>
              <a:gd name="connsiteX4" fmla="*/ 1099127 w 1099127"/>
              <a:gd name="connsiteY4" fmla="*/ 582709 h 584486"/>
              <a:gd name="connsiteX0" fmla="*/ 0 w 1099127"/>
              <a:gd name="connsiteY0" fmla="*/ 3288 h 577719"/>
              <a:gd name="connsiteX1" fmla="*/ 230909 w 1099127"/>
              <a:gd name="connsiteY1" fmla="*/ 74523 h 577719"/>
              <a:gd name="connsiteX2" fmla="*/ 387927 w 1099127"/>
              <a:gd name="connsiteY2" fmla="*/ 372742 h 577719"/>
              <a:gd name="connsiteX3" fmla="*/ 581891 w 1099127"/>
              <a:gd name="connsiteY3" fmla="*/ 548233 h 577719"/>
              <a:gd name="connsiteX4" fmla="*/ 1099127 w 1099127"/>
              <a:gd name="connsiteY4" fmla="*/ 575942 h 577719"/>
              <a:gd name="connsiteX0" fmla="*/ 0 w 1240097"/>
              <a:gd name="connsiteY0" fmla="*/ 3288 h 579327"/>
              <a:gd name="connsiteX1" fmla="*/ 230909 w 1240097"/>
              <a:gd name="connsiteY1" fmla="*/ 74523 h 579327"/>
              <a:gd name="connsiteX2" fmla="*/ 387927 w 1240097"/>
              <a:gd name="connsiteY2" fmla="*/ 372742 h 579327"/>
              <a:gd name="connsiteX3" fmla="*/ 581891 w 1240097"/>
              <a:gd name="connsiteY3" fmla="*/ 548233 h 579327"/>
              <a:gd name="connsiteX4" fmla="*/ 1240097 w 1240097"/>
              <a:gd name="connsiteY4" fmla="*/ 577847 h 57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0097" h="579327">
                <a:moveTo>
                  <a:pt x="0" y="3288"/>
                </a:moveTo>
                <a:cubicBezTo>
                  <a:pt x="83127" y="-9028"/>
                  <a:pt x="166255" y="12947"/>
                  <a:pt x="230909" y="74523"/>
                </a:cubicBezTo>
                <a:cubicBezTo>
                  <a:pt x="295564" y="136099"/>
                  <a:pt x="329430" y="293790"/>
                  <a:pt x="387927" y="372742"/>
                </a:cubicBezTo>
                <a:cubicBezTo>
                  <a:pt x="446424" y="451694"/>
                  <a:pt x="439863" y="514049"/>
                  <a:pt x="581891" y="548233"/>
                </a:cubicBezTo>
                <a:cubicBezTo>
                  <a:pt x="723919" y="582417"/>
                  <a:pt x="1040745" y="580926"/>
                  <a:pt x="1240097" y="577847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970799" y="3227042"/>
            <a:ext cx="4442563" cy="709404"/>
            <a:chOff x="1129842" y="3477873"/>
            <a:chExt cx="4442563" cy="7094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29842" y="3875012"/>
                  <a:ext cx="4442563" cy="3122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bSup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3875012"/>
                  <a:ext cx="4442563" cy="312265"/>
                </a:xfrm>
                <a:prstGeom prst="rect">
                  <a:avLst/>
                </a:prstGeom>
                <a:blipFill>
                  <a:blip r:embed="rId15"/>
                  <a:stretch>
                    <a:fillRect l="-1920" b="-215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129842" y="3477873"/>
                  <a:ext cx="25933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𝒩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842" y="3477873"/>
                  <a:ext cx="2593339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3286" b="-98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Rectangle 37"/>
          <p:cNvSpPr/>
          <p:nvPr/>
        </p:nvSpPr>
        <p:spPr>
          <a:xfrm>
            <a:off x="881206" y="4617087"/>
            <a:ext cx="43943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/>
              <a:t>How to </a:t>
            </a:r>
            <a:r>
              <a:rPr lang="nb-NO" b="1" dirty="0" err="1"/>
              <a:t>create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nonce</a:t>
            </a:r>
            <a:r>
              <a:rPr lang="nb-NO" b="1" dirty="0"/>
              <a:t>?</a:t>
            </a:r>
          </a:p>
          <a:p>
            <a:endParaRPr lang="nb-NO" dirty="0"/>
          </a:p>
          <a:p>
            <a:pPr marL="531813" indent="-285750">
              <a:buFontTx/>
              <a:buChar char="-"/>
            </a:pPr>
            <a:r>
              <a:rPr lang="nb-NO" dirty="0" err="1"/>
              <a:t>Randomly</a:t>
            </a:r>
            <a:r>
              <a:rPr lang="nb-NO" dirty="0"/>
              <a:t> (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called</a:t>
            </a:r>
            <a:r>
              <a:rPr lang="nb-NO" dirty="0"/>
              <a:t> IV-</a:t>
            </a:r>
            <a:r>
              <a:rPr lang="nb-NO" dirty="0" err="1"/>
              <a:t>based</a:t>
            </a:r>
            <a:r>
              <a:rPr lang="nb-NO" dirty="0"/>
              <a:t>)</a:t>
            </a:r>
          </a:p>
          <a:p>
            <a:pPr marL="531813" indent="-285750">
              <a:buFontTx/>
              <a:buChar char="-"/>
            </a:pPr>
            <a:r>
              <a:rPr lang="nb-NO" dirty="0"/>
              <a:t>Counter</a:t>
            </a:r>
          </a:p>
          <a:p>
            <a:pPr marL="531813" indent="-285750">
              <a:buFontTx/>
              <a:buChar char="-"/>
            </a:pPr>
            <a:r>
              <a:rPr lang="nb-NO" dirty="0"/>
              <a:t>Combination</a:t>
            </a:r>
            <a:endParaRPr lang="en-US" dirty="0"/>
          </a:p>
        </p:txBody>
      </p:sp>
      <p:cxnSp>
        <p:nvCxnSpPr>
          <p:cNvPr id="55" name="Straight Arrow Connector 54"/>
          <p:cNvCxnSpPr>
            <a:endCxn id="18" idx="1"/>
          </p:cNvCxnSpPr>
          <p:nvPr/>
        </p:nvCxnSpPr>
        <p:spPr bwMode="auto">
          <a:xfrm>
            <a:off x="8595066" y="3110979"/>
            <a:ext cx="332887" cy="295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Oval 17"/>
          <p:cNvSpPr/>
          <p:nvPr/>
        </p:nvSpPr>
        <p:spPr bwMode="auto">
          <a:xfrm>
            <a:off x="8874465" y="3356248"/>
            <a:ext cx="365240" cy="34504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7927099" y="2764650"/>
            <a:ext cx="91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Nonce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00085" y="5065739"/>
            <a:ext cx="193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Deterministic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738413" y="4031273"/>
            <a:ext cx="1106627" cy="9415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5648705" y="2764650"/>
            <a:ext cx="2447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"number used once" =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259355" y="4433926"/>
            <a:ext cx="1641221" cy="315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Nonce-based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0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8" grpId="0"/>
      <p:bldP spid="18" grpId="0" animBg="1"/>
      <p:bldP spid="56" grpId="0"/>
      <p:bldP spid="57" grpId="0"/>
      <p:bldP spid="39" grpId="0"/>
      <p:bldP spid="5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CTR$ vs. (nonce-based) CTR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6369407"/>
                  </p:ext>
                </p:extLst>
              </p:nvPr>
            </p:nvGraphicFramePr>
            <p:xfrm>
              <a:off x="1941769" y="2505731"/>
              <a:ext cx="3483671" cy="241377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02569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$.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Enc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11210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oMath>
                          </a14:m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ctr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return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5F5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6369407"/>
                  </p:ext>
                </p:extLst>
              </p:nvPr>
            </p:nvGraphicFramePr>
            <p:xfrm>
              <a:off x="1941769" y="2505731"/>
              <a:ext cx="3483671" cy="241377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02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5" t="-1515" r="-524" b="-50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112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5" t="-20242" r="-524" b="-6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6618116"/>
                  </p:ext>
                </p:extLst>
              </p:nvPr>
            </p:nvGraphicFramePr>
            <p:xfrm>
              <a:off x="6808409" y="2505733"/>
              <a:ext cx="3483671" cy="241377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11733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CTR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Enc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6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002045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noFill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noFill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endParaRPr lang="nb-NO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=1, …, ℓ</m:t>
                              </m:r>
                            </m:oMath>
                          </a14:m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ctr</m:t>
                                  </m:r>
                                  <m:r>
                                    <a:rPr lang="nb-NO" sz="16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endParaRPr lang="nb-NO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600" b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return</a:t>
                          </a:r>
                          <a:r>
                            <a:rPr lang="nb-NO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ctr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||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</m:sSub>
                            </m:oMath>
                          </a14:m>
                          <a:endParaRPr lang="nb-NO" sz="16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5F5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6618116"/>
                  </p:ext>
                </p:extLst>
              </p:nvPr>
            </p:nvGraphicFramePr>
            <p:xfrm>
              <a:off x="6808409" y="2505733"/>
              <a:ext cx="3483671" cy="241377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8367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117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5" t="-1471" r="-349" b="-486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0020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5" t="-20973" r="-349" b="-6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/>
          <p:cNvSpPr txBox="1"/>
          <p:nvPr/>
        </p:nvSpPr>
        <p:spPr>
          <a:xfrm>
            <a:off x="5967474" y="3551420"/>
            <a:ext cx="428752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b="0" dirty="0"/>
              <a:t>vs.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1389" y="1985972"/>
            <a:ext cx="220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Probabilistic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95118" y="1985972"/>
            <a:ext cx="220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Nonce-based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4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Nonce-based CTR – IND-CPA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487919" y="4222128"/>
                <a:ext cx="9367969" cy="211635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 (CTR)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against CTR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blocks), there is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PRF-queries.</a:t>
                </a: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7919" y="4222128"/>
                <a:ext cx="9367969" cy="211635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1508024" y="1270898"/>
                <a:ext cx="9367969" cy="231752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 (CTR$)</a:t>
                </a:r>
                <a:r>
                  <a:rPr lang="en-US" b="1" dirty="0">
                    <a:sym typeface="Wingdings" panose="05000000000000000000" pitchFamily="2" charset="2"/>
                  </a:rPr>
                  <a:t>: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For 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any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  <a:sym typeface="Wingdings" panose="05000000000000000000" pitchFamily="2" charset="2"/>
                  </a:rPr>
                  <a:t>I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ND-CPA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against CTR$ that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queries (each of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blocks), there is</a:t>
                </a:r>
                <a:r>
                  <a:rPr lang="en-US" i="1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a PRF-adversary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such that </a:t>
                </a:r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CTR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$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prf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indent="0">
                  <a:spcBef>
                    <a:spcPct val="0"/>
                  </a:spcBef>
                </a:pPr>
                <a:endParaRPr lang="en-US" dirty="0"/>
              </a:p>
              <a:p>
                <a:pPr indent="0">
                  <a:spcBef>
                    <a:spcPct val="0"/>
                  </a:spcBef>
                </a:pPr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ℓ)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and asks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bg2">
                                <a:lumMod val="20000"/>
                                <a:lumOff val="8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PRF-queries.</a:t>
                </a:r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8024" y="1270898"/>
                <a:ext cx="9367969" cy="231752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832130" y="3705220"/>
            <a:ext cx="197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CBC$ – Cipher Block Chaining mode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1394077" y="1546404"/>
            <a:ext cx="7918442" cy="3675889"/>
            <a:chOff x="1394077" y="1546404"/>
            <a:chExt cx="7918442" cy="3675889"/>
          </a:xfrm>
        </p:grpSpPr>
        <p:cxnSp>
          <p:nvCxnSpPr>
            <p:cNvPr id="5" name="Straight Arrow Connector 4"/>
            <p:cNvCxnSpPr>
              <a:stCxn id="60" idx="2"/>
              <a:endCxn id="9" idx="0"/>
            </p:cNvCxnSpPr>
            <p:nvPr/>
          </p:nvCxnSpPr>
          <p:spPr bwMode="auto">
            <a:xfrm>
              <a:off x="4209687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Arrow Connector 6"/>
            <p:cNvCxnSpPr>
              <a:stCxn id="8" idx="2"/>
              <a:endCxn id="65" idx="0"/>
            </p:cNvCxnSpPr>
            <p:nvPr/>
          </p:nvCxnSpPr>
          <p:spPr bwMode="auto">
            <a:xfrm flipH="1">
              <a:off x="4209687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677" y="3545563"/>
                  <a:ext cx="566025" cy="5503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lowchart: Or 8"/>
            <p:cNvSpPr>
              <a:spLocks noChangeAspect="1"/>
            </p:cNvSpPr>
            <p:nvPr/>
          </p:nvSpPr>
          <p:spPr bwMode="auto">
            <a:xfrm>
              <a:off x="4077476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5" name="Straight Arrow Connector 24"/>
            <p:cNvCxnSpPr>
              <a:stCxn id="9" idx="4"/>
              <a:endCxn id="8" idx="0"/>
            </p:cNvCxnSpPr>
            <p:nvPr/>
          </p:nvCxnSpPr>
          <p:spPr bwMode="auto">
            <a:xfrm>
              <a:off x="4209688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7" idx="2"/>
              <a:endCxn id="43" idx="0"/>
            </p:cNvCxnSpPr>
            <p:nvPr/>
          </p:nvCxnSpPr>
          <p:spPr bwMode="auto">
            <a:xfrm>
              <a:off x="5751593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stCxn id="42" idx="2"/>
              <a:endCxn id="80" idx="0"/>
            </p:cNvCxnSpPr>
            <p:nvPr/>
          </p:nvCxnSpPr>
          <p:spPr bwMode="auto">
            <a:xfrm flipH="1">
              <a:off x="5751593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68583" y="3545563"/>
                  <a:ext cx="566025" cy="5503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Flowchart: Or 42"/>
            <p:cNvSpPr>
              <a:spLocks noChangeAspect="1"/>
            </p:cNvSpPr>
            <p:nvPr/>
          </p:nvSpPr>
          <p:spPr bwMode="auto">
            <a:xfrm>
              <a:off x="5619382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44" name="Straight Arrow Connector 43"/>
            <p:cNvCxnSpPr>
              <a:stCxn id="43" idx="4"/>
              <a:endCxn id="42" idx="0"/>
            </p:cNvCxnSpPr>
            <p:nvPr/>
          </p:nvCxnSpPr>
          <p:spPr bwMode="auto">
            <a:xfrm>
              <a:off x="5751594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endCxn id="43" idx="2"/>
            </p:cNvCxnSpPr>
            <p:nvPr/>
          </p:nvCxnSpPr>
          <p:spPr bwMode="auto">
            <a:xfrm flipV="1">
              <a:off x="4209687" y="3086244"/>
              <a:ext cx="1409695" cy="132625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ounded Rectangle 64"/>
                <p:cNvSpPr/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ounded 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573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ed Rectangle 76"/>
                <p:cNvSpPr/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ounded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ounded Rectangle 79"/>
                <p:cNvSpPr/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ounded 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74479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/>
            <p:cNvCxnSpPr>
              <a:stCxn id="87" idx="2"/>
              <a:endCxn id="85" idx="0"/>
            </p:cNvCxnSpPr>
            <p:nvPr/>
          </p:nvCxnSpPr>
          <p:spPr bwMode="auto">
            <a:xfrm>
              <a:off x="7293499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84" idx="2"/>
              <a:endCxn id="88" idx="0"/>
            </p:cNvCxnSpPr>
            <p:nvPr/>
          </p:nvCxnSpPr>
          <p:spPr bwMode="auto">
            <a:xfrm flipH="1">
              <a:off x="7293499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10489" y="3545563"/>
                  <a:ext cx="566025" cy="55030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Flowchart: Or 84"/>
            <p:cNvSpPr>
              <a:spLocks noChangeAspect="1"/>
            </p:cNvSpPr>
            <p:nvPr/>
          </p:nvSpPr>
          <p:spPr bwMode="auto">
            <a:xfrm>
              <a:off x="7161288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86" name="Straight Arrow Connector 85"/>
            <p:cNvCxnSpPr>
              <a:stCxn id="85" idx="4"/>
              <a:endCxn id="84" idx="0"/>
            </p:cNvCxnSpPr>
            <p:nvPr/>
          </p:nvCxnSpPr>
          <p:spPr bwMode="auto">
            <a:xfrm>
              <a:off x="7293500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ounded Rectangle 86"/>
                <p:cNvSpPr/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7" name="Rounded 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8" name="Rounded 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6385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Straight Arrow Connector 88"/>
            <p:cNvCxnSpPr>
              <a:stCxn id="94" idx="2"/>
              <a:endCxn id="92" idx="0"/>
            </p:cNvCxnSpPr>
            <p:nvPr/>
          </p:nvCxnSpPr>
          <p:spPr bwMode="auto">
            <a:xfrm>
              <a:off x="8835405" y="2624662"/>
              <a:ext cx="1" cy="329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Arrow Connector 89"/>
            <p:cNvCxnSpPr>
              <a:stCxn id="91" idx="2"/>
              <a:endCxn id="95" idx="0"/>
            </p:cNvCxnSpPr>
            <p:nvPr/>
          </p:nvCxnSpPr>
          <p:spPr bwMode="auto">
            <a:xfrm flipH="1">
              <a:off x="8835405" y="4095866"/>
              <a:ext cx="3" cy="7775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/>
                <p:cNvSpPr/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52395" y="3545563"/>
                  <a:ext cx="566025" cy="550303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Flowchart: Or 91"/>
            <p:cNvSpPr>
              <a:spLocks noChangeAspect="1"/>
            </p:cNvSpPr>
            <p:nvPr/>
          </p:nvSpPr>
          <p:spPr bwMode="auto">
            <a:xfrm>
              <a:off x="8703194" y="2953971"/>
              <a:ext cx="264423" cy="26454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93" name="Straight Arrow Connector 92"/>
            <p:cNvCxnSpPr>
              <a:stCxn id="92" idx="4"/>
              <a:endCxn id="91" idx="0"/>
            </p:cNvCxnSpPr>
            <p:nvPr/>
          </p:nvCxnSpPr>
          <p:spPr bwMode="auto">
            <a:xfrm>
              <a:off x="8835406" y="3218517"/>
              <a:ext cx="2" cy="3270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ounded Rectangle 93"/>
                <p:cNvSpPr/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nb-NO" b="0" dirty="0">
                      <a:ea typeface="Cambria Math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4" name="Rounded 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8291" y="4873425"/>
                  <a:ext cx="954228" cy="348868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Elbow Connector 95"/>
            <p:cNvCxnSpPr>
              <a:endCxn id="85" idx="2"/>
            </p:cNvCxnSpPr>
            <p:nvPr/>
          </p:nvCxnSpPr>
          <p:spPr bwMode="auto">
            <a:xfrm flipV="1">
              <a:off x="5751593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endCxn id="92" idx="2"/>
            </p:cNvCxnSpPr>
            <p:nvPr/>
          </p:nvCxnSpPr>
          <p:spPr bwMode="auto">
            <a:xfrm flipV="1">
              <a:off x="7293499" y="3086244"/>
              <a:ext cx="1409695" cy="1366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ounded Rectangle 103"/>
                <p:cNvSpPr/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4" name="Rounded 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7" y="2275794"/>
                  <a:ext cx="954228" cy="348868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Elbow Connector 105"/>
            <p:cNvCxnSpPr>
              <a:stCxn id="104" idx="2"/>
              <a:endCxn id="9" idx="2"/>
            </p:cNvCxnSpPr>
            <p:nvPr/>
          </p:nvCxnSpPr>
          <p:spPr bwMode="auto">
            <a:xfrm rot="16200000" flipH="1">
              <a:off x="3141837" y="2150605"/>
              <a:ext cx="461582" cy="1409695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ounded Rectangle 108"/>
                <p:cNvSpPr/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solidFill>
                  <a:srgbClr val="CFF9D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Rounded 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90666" y="4873424"/>
                  <a:ext cx="954228" cy="34886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4" idx="2"/>
              <a:endCxn id="109" idx="0"/>
            </p:cNvCxnSpPr>
            <p:nvPr/>
          </p:nvCxnSpPr>
          <p:spPr bwMode="auto">
            <a:xfrm flipH="1">
              <a:off x="2667780" y="2624662"/>
              <a:ext cx="1" cy="22487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7" name="TextBox 116"/>
            <p:cNvSpPr txBox="1"/>
            <p:nvPr/>
          </p:nvSpPr>
          <p:spPr>
            <a:xfrm rot="20161463">
              <a:off x="1394077" y="1546404"/>
              <a:ext cx="1593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pick randomly</a:t>
              </a:r>
            </a:p>
          </p:txBody>
        </p:sp>
        <p:cxnSp>
          <p:nvCxnSpPr>
            <p:cNvPr id="118" name="Straight Arrow Connector 117"/>
            <p:cNvCxnSpPr>
              <a:stCxn id="117" idx="2"/>
            </p:cNvCxnSpPr>
            <p:nvPr/>
          </p:nvCxnSpPr>
          <p:spPr bwMode="auto">
            <a:xfrm>
              <a:off x="2265704" y="1899803"/>
              <a:ext cx="210796" cy="26553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8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CBC$ – Cipher Block Chaining mode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94007" y="2103740"/>
            <a:ext cx="4888929" cy="2580497"/>
            <a:chOff x="894007" y="2103740"/>
            <a:chExt cx="4888929" cy="2580497"/>
          </a:xfrm>
        </p:grpSpPr>
        <p:cxnSp>
          <p:nvCxnSpPr>
            <p:cNvPr id="5" name="Straight Arrow Connector 4"/>
            <p:cNvCxnSpPr>
              <a:stCxn id="60" idx="2"/>
              <a:endCxn id="9" idx="0"/>
            </p:cNvCxnSpPr>
            <p:nvPr/>
          </p:nvCxnSpPr>
          <p:spPr bwMode="auto">
            <a:xfrm>
              <a:off x="2558930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Arrow Connector 6"/>
            <p:cNvCxnSpPr>
              <a:stCxn id="8" idx="2"/>
              <a:endCxn id="65" idx="0"/>
            </p:cNvCxnSpPr>
            <p:nvPr/>
          </p:nvCxnSpPr>
          <p:spPr bwMode="auto">
            <a:xfrm flipH="1">
              <a:off x="2558930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lowchart: Or 8"/>
            <p:cNvSpPr>
              <a:spLocks noChangeAspect="1"/>
            </p:cNvSpPr>
            <p:nvPr/>
          </p:nvSpPr>
          <p:spPr bwMode="auto">
            <a:xfrm>
              <a:off x="2475398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25" name="Straight Arrow Connector 24"/>
            <p:cNvCxnSpPr>
              <a:stCxn id="9" idx="4"/>
              <a:endCxn id="8" idx="0"/>
            </p:cNvCxnSpPr>
            <p:nvPr/>
          </p:nvCxnSpPr>
          <p:spPr bwMode="auto">
            <a:xfrm>
              <a:off x="2558930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7" idx="2"/>
              <a:endCxn id="43" idx="0"/>
            </p:cNvCxnSpPr>
            <p:nvPr/>
          </p:nvCxnSpPr>
          <p:spPr bwMode="auto">
            <a:xfrm>
              <a:off x="3533117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stCxn id="42" idx="2"/>
              <a:endCxn id="80" idx="0"/>
            </p:cNvCxnSpPr>
            <p:nvPr/>
          </p:nvCxnSpPr>
          <p:spPr bwMode="auto">
            <a:xfrm flipH="1">
              <a:off x="3533117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Flowchart: Or 42"/>
            <p:cNvSpPr>
              <a:spLocks noChangeAspect="1"/>
            </p:cNvSpPr>
            <p:nvPr/>
          </p:nvSpPr>
          <p:spPr bwMode="auto">
            <a:xfrm>
              <a:off x="3449585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44" name="Straight Arrow Connector 43"/>
            <p:cNvCxnSpPr>
              <a:stCxn id="43" idx="4"/>
              <a:endCxn id="42" idx="0"/>
            </p:cNvCxnSpPr>
            <p:nvPr/>
          </p:nvCxnSpPr>
          <p:spPr bwMode="auto">
            <a:xfrm>
              <a:off x="3533118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endCxn id="43" idx="2"/>
            </p:cNvCxnSpPr>
            <p:nvPr/>
          </p:nvCxnSpPr>
          <p:spPr bwMode="auto">
            <a:xfrm flipV="1">
              <a:off x="2558930" y="3293842"/>
              <a:ext cx="890656" cy="86328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ounded Rectangle 64"/>
                <p:cNvSpPr/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ounded 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ed Rectangle 76"/>
                <p:cNvSpPr/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ounded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ounded Rectangle 79"/>
                <p:cNvSpPr/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0" name="Rounded 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/>
            <p:cNvCxnSpPr>
              <a:stCxn id="87" idx="2"/>
              <a:endCxn id="85" idx="0"/>
            </p:cNvCxnSpPr>
            <p:nvPr/>
          </p:nvCxnSpPr>
          <p:spPr bwMode="auto">
            <a:xfrm>
              <a:off x="4507305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3" name="Straight Arrow Connector 82"/>
            <p:cNvCxnSpPr>
              <a:stCxn id="84" idx="2"/>
              <a:endCxn id="88" idx="0"/>
            </p:cNvCxnSpPr>
            <p:nvPr/>
          </p:nvCxnSpPr>
          <p:spPr bwMode="auto">
            <a:xfrm flipH="1">
              <a:off x="4507305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Flowchart: Or 84"/>
            <p:cNvSpPr>
              <a:spLocks noChangeAspect="1"/>
            </p:cNvSpPr>
            <p:nvPr/>
          </p:nvSpPr>
          <p:spPr bwMode="auto">
            <a:xfrm>
              <a:off x="4423773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86" name="Straight Arrow Connector 85"/>
            <p:cNvCxnSpPr>
              <a:stCxn id="85" idx="4"/>
              <a:endCxn id="84" idx="0"/>
            </p:cNvCxnSpPr>
            <p:nvPr/>
          </p:nvCxnSpPr>
          <p:spPr bwMode="auto">
            <a:xfrm>
              <a:off x="4507305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ounded Rectangle 86"/>
                <p:cNvSpPr/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7" name="Rounded 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88" name="Rounded 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Straight Arrow Connector 88"/>
            <p:cNvCxnSpPr>
              <a:stCxn id="94" idx="2"/>
              <a:endCxn id="92" idx="0"/>
            </p:cNvCxnSpPr>
            <p:nvPr/>
          </p:nvCxnSpPr>
          <p:spPr bwMode="auto">
            <a:xfrm>
              <a:off x="5481492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Arrow Connector 89"/>
            <p:cNvCxnSpPr>
              <a:stCxn id="91" idx="2"/>
              <a:endCxn id="95" idx="0"/>
            </p:cNvCxnSpPr>
            <p:nvPr/>
          </p:nvCxnSpPr>
          <p:spPr bwMode="auto">
            <a:xfrm flipH="1">
              <a:off x="5481492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/>
                <p:cNvSpPr/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Flowchart: Or 91"/>
            <p:cNvSpPr>
              <a:spLocks noChangeAspect="1"/>
            </p:cNvSpPr>
            <p:nvPr/>
          </p:nvSpPr>
          <p:spPr bwMode="auto">
            <a:xfrm>
              <a:off x="5397960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</p:txBody>
        </p:sp>
        <p:cxnSp>
          <p:nvCxnSpPr>
            <p:cNvPr id="93" name="Straight Arrow Connector 92"/>
            <p:cNvCxnSpPr>
              <a:stCxn id="92" idx="4"/>
              <a:endCxn id="91" idx="0"/>
            </p:cNvCxnSpPr>
            <p:nvPr/>
          </p:nvCxnSpPr>
          <p:spPr bwMode="auto">
            <a:xfrm>
              <a:off x="5481493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ounded Rectangle 93"/>
                <p:cNvSpPr/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4" name="Rounded 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ounded Rectangle 94"/>
                <p:cNvSpPr/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5" name="Rounded 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6" name="Elbow Connector 95"/>
            <p:cNvCxnSpPr>
              <a:endCxn id="85" idx="2"/>
            </p:cNvCxnSpPr>
            <p:nvPr/>
          </p:nvCxnSpPr>
          <p:spPr bwMode="auto">
            <a:xfrm flipV="1">
              <a:off x="3533117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endCxn id="92" idx="2"/>
            </p:cNvCxnSpPr>
            <p:nvPr/>
          </p:nvCxnSpPr>
          <p:spPr bwMode="auto">
            <a:xfrm flipV="1">
              <a:off x="4507305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ounded Rectangle 103"/>
                <p:cNvSpPr/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4" name="Rounded 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Elbow Connector 105"/>
            <p:cNvCxnSpPr>
              <a:stCxn id="104" idx="2"/>
              <a:endCxn id="9" idx="2"/>
            </p:cNvCxnSpPr>
            <p:nvPr/>
          </p:nvCxnSpPr>
          <p:spPr bwMode="auto">
            <a:xfrm rot="16200000" flipH="1">
              <a:off x="1879843" y="2698288"/>
              <a:ext cx="300453" cy="89065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ounded Rectangle 108"/>
                <p:cNvSpPr/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1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9" name="Rounded 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4" idx="2"/>
              <a:endCxn id="109" idx="0"/>
            </p:cNvCxnSpPr>
            <p:nvPr/>
          </p:nvCxnSpPr>
          <p:spPr bwMode="auto">
            <a:xfrm flipH="1">
              <a:off x="1584742" y="2993389"/>
              <a:ext cx="1" cy="146376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7" name="TextBox 116"/>
            <p:cNvSpPr txBox="1"/>
            <p:nvPr/>
          </p:nvSpPr>
          <p:spPr>
            <a:xfrm rot="20161463">
              <a:off x="894007" y="2103740"/>
              <a:ext cx="1006580" cy="43088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   pick randomly</a:t>
              </a:r>
            </a:p>
          </p:txBody>
        </p:sp>
        <p:cxnSp>
          <p:nvCxnSpPr>
            <p:cNvPr id="118" name="Straight Arrow Connector 117"/>
            <p:cNvCxnSpPr>
              <a:stCxn id="117" idx="2"/>
            </p:cNvCxnSpPr>
            <p:nvPr/>
          </p:nvCxnSpPr>
          <p:spPr bwMode="auto">
            <a:xfrm>
              <a:off x="1330707" y="2521565"/>
              <a:ext cx="133182" cy="17284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6" name="Straight Arrow Connector 45"/>
          <p:cNvCxnSpPr>
            <a:stCxn id="58" idx="2"/>
            <a:endCxn id="49" idx="0"/>
          </p:cNvCxnSpPr>
          <p:nvPr/>
        </p:nvCxnSpPr>
        <p:spPr bwMode="auto">
          <a:xfrm>
            <a:off x="8140534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48" idx="2"/>
            <a:endCxn id="59" idx="0"/>
          </p:cNvCxnSpPr>
          <p:nvPr/>
        </p:nvCxnSpPr>
        <p:spPr bwMode="auto">
          <a:xfrm flipH="1">
            <a:off x="8140534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 bwMode="auto">
              <a:xfrm>
                <a:off x="7961726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1726" y="3592821"/>
                <a:ext cx="357619" cy="35820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lowchart: Or 48"/>
          <p:cNvSpPr>
            <a:spLocks noChangeAspect="1"/>
          </p:cNvSpPr>
          <p:nvPr/>
        </p:nvSpPr>
        <p:spPr bwMode="auto">
          <a:xfrm>
            <a:off x="8057002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50" name="Straight Arrow Connector 49"/>
          <p:cNvCxnSpPr>
            <a:stCxn id="49" idx="4"/>
            <a:endCxn id="48" idx="0"/>
          </p:cNvCxnSpPr>
          <p:nvPr/>
        </p:nvCxnSpPr>
        <p:spPr bwMode="auto">
          <a:xfrm>
            <a:off x="8140535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stCxn id="61" idx="2"/>
            <a:endCxn id="54" idx="0"/>
          </p:cNvCxnSpPr>
          <p:nvPr/>
        </p:nvCxnSpPr>
        <p:spPr bwMode="auto">
          <a:xfrm>
            <a:off x="9114721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Arrow Connector 51"/>
          <p:cNvCxnSpPr>
            <a:stCxn id="53" idx="2"/>
            <a:endCxn id="62" idx="0"/>
          </p:cNvCxnSpPr>
          <p:nvPr/>
        </p:nvCxnSpPr>
        <p:spPr bwMode="auto">
          <a:xfrm flipH="1">
            <a:off x="9114721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935914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35914" y="3592821"/>
                <a:ext cx="357619" cy="35820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9031189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56" name="Straight Arrow Connector 55"/>
          <p:cNvCxnSpPr>
            <a:stCxn id="54" idx="4"/>
            <a:endCxn id="53" idx="0"/>
          </p:cNvCxnSpPr>
          <p:nvPr/>
        </p:nvCxnSpPr>
        <p:spPr bwMode="auto">
          <a:xfrm>
            <a:off x="9114722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Elbow Connector 56"/>
          <p:cNvCxnSpPr>
            <a:endCxn id="54" idx="2"/>
          </p:cNvCxnSpPr>
          <p:nvPr/>
        </p:nvCxnSpPr>
        <p:spPr bwMode="auto">
          <a:xfrm flipV="1">
            <a:off x="8140534" y="3293841"/>
            <a:ext cx="890655" cy="86328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ounded Rectangle 57"/>
              <p:cNvSpPr/>
              <p:nvPr/>
            </p:nvSpPr>
            <p:spPr bwMode="auto">
              <a:xfrm>
                <a:off x="7839090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Rounded 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9090" y="2766304"/>
                <a:ext cx="602888" cy="22708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ounded Rectangle 58"/>
              <p:cNvSpPr/>
              <p:nvPr/>
            </p:nvSpPr>
            <p:spPr bwMode="auto">
              <a:xfrm>
                <a:off x="7839090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Rounded 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9090" y="4457151"/>
                <a:ext cx="602888" cy="22708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ounded Rectangle 60"/>
              <p:cNvSpPr/>
              <p:nvPr/>
            </p:nvSpPr>
            <p:spPr bwMode="auto">
              <a:xfrm>
                <a:off x="8813277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ounded 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3277" y="2766304"/>
                <a:ext cx="602888" cy="227085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ounded Rectangle 61"/>
              <p:cNvSpPr/>
              <p:nvPr/>
            </p:nvSpPr>
            <p:spPr bwMode="auto">
              <a:xfrm>
                <a:off x="8813277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ounded 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3277" y="4457151"/>
                <a:ext cx="602888" cy="22708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>
            <a:stCxn id="69" idx="2"/>
            <a:endCxn id="67" idx="0"/>
          </p:cNvCxnSpPr>
          <p:nvPr/>
        </p:nvCxnSpPr>
        <p:spPr bwMode="auto">
          <a:xfrm>
            <a:off x="10088909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>
            <a:stCxn id="66" idx="2"/>
            <a:endCxn id="70" idx="0"/>
          </p:cNvCxnSpPr>
          <p:nvPr/>
        </p:nvCxnSpPr>
        <p:spPr bwMode="auto">
          <a:xfrm flipH="1">
            <a:off x="10088909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 bwMode="auto">
              <a:xfrm>
                <a:off x="9910101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10101" y="3592821"/>
                <a:ext cx="357619" cy="35820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Flowchart: Or 66"/>
          <p:cNvSpPr>
            <a:spLocks noChangeAspect="1"/>
          </p:cNvSpPr>
          <p:nvPr/>
        </p:nvSpPr>
        <p:spPr bwMode="auto">
          <a:xfrm>
            <a:off x="10005377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68" name="Straight Arrow Connector 67"/>
          <p:cNvCxnSpPr>
            <a:stCxn id="67" idx="4"/>
            <a:endCxn id="66" idx="0"/>
          </p:cNvCxnSpPr>
          <p:nvPr/>
        </p:nvCxnSpPr>
        <p:spPr bwMode="auto">
          <a:xfrm>
            <a:off x="10088909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ounded Rectangle 68"/>
              <p:cNvSpPr/>
              <p:nvPr/>
            </p:nvSpPr>
            <p:spPr bwMode="auto">
              <a:xfrm>
                <a:off x="9787465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9" name="Rounded 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7465" y="2766304"/>
                <a:ext cx="602888" cy="227085"/>
              </a:xfrm>
              <a:prstGeom prst="round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9787465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7465" y="4457151"/>
                <a:ext cx="602888" cy="227085"/>
              </a:xfrm>
              <a:prstGeom prst="round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/>
          <p:cNvCxnSpPr>
            <a:stCxn id="76" idx="2"/>
            <a:endCxn id="74" idx="0"/>
          </p:cNvCxnSpPr>
          <p:nvPr/>
        </p:nvCxnSpPr>
        <p:spPr bwMode="auto">
          <a:xfrm>
            <a:off x="11063096" y="2993389"/>
            <a:ext cx="1" cy="21435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Arrow Connector 71"/>
          <p:cNvCxnSpPr>
            <a:stCxn id="73" idx="2"/>
            <a:endCxn id="78" idx="0"/>
          </p:cNvCxnSpPr>
          <p:nvPr/>
        </p:nvCxnSpPr>
        <p:spPr bwMode="auto">
          <a:xfrm flipH="1">
            <a:off x="11063096" y="3951023"/>
            <a:ext cx="2" cy="5061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 bwMode="auto">
              <a:xfrm>
                <a:off x="10884288" y="3592821"/>
                <a:ext cx="357619" cy="358203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˗1</m:t>
                          </m:r>
                        </m:sup>
                      </m:sSubSup>
                    </m:oMath>
                  </m:oMathPara>
                </a14:m>
                <a:endParaRPr kumimoji="0" lang="en-US" sz="1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84288" y="3592821"/>
                <a:ext cx="357619" cy="358203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Flowchart: Or 73"/>
          <p:cNvSpPr>
            <a:spLocks noChangeAspect="1"/>
          </p:cNvSpPr>
          <p:nvPr/>
        </p:nvSpPr>
        <p:spPr bwMode="auto">
          <a:xfrm>
            <a:off x="10979564" y="3207742"/>
            <a:ext cx="167064" cy="172198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</p:txBody>
      </p:sp>
      <p:cxnSp>
        <p:nvCxnSpPr>
          <p:cNvPr id="75" name="Straight Arrow Connector 74"/>
          <p:cNvCxnSpPr>
            <a:stCxn id="74" idx="4"/>
            <a:endCxn id="73" idx="0"/>
          </p:cNvCxnSpPr>
          <p:nvPr/>
        </p:nvCxnSpPr>
        <p:spPr bwMode="auto">
          <a:xfrm>
            <a:off x="11063097" y="3379940"/>
            <a:ext cx="1" cy="2128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triangl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ounded Rectangle 75"/>
              <p:cNvSpPr/>
              <p:nvPr/>
            </p:nvSpPr>
            <p:spPr bwMode="auto">
              <a:xfrm>
                <a:off x="10761652" y="2766304"/>
                <a:ext cx="602888" cy="22708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ounded 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61652" y="2766304"/>
                <a:ext cx="602888" cy="22708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ounded Rectangle 77"/>
              <p:cNvSpPr/>
              <p:nvPr/>
            </p:nvSpPr>
            <p:spPr bwMode="auto">
              <a:xfrm>
                <a:off x="10761652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61652" y="4457151"/>
                <a:ext cx="602888" cy="227085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Elbow Connector 78"/>
          <p:cNvCxnSpPr>
            <a:endCxn id="67" idx="2"/>
          </p:cNvCxnSpPr>
          <p:nvPr/>
        </p:nvCxnSpPr>
        <p:spPr bwMode="auto">
          <a:xfrm flipV="1">
            <a:off x="9114721" y="3293841"/>
            <a:ext cx="890655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Elbow Connector 80"/>
          <p:cNvCxnSpPr>
            <a:endCxn id="74" idx="2"/>
          </p:cNvCxnSpPr>
          <p:nvPr/>
        </p:nvCxnSpPr>
        <p:spPr bwMode="auto">
          <a:xfrm flipV="1">
            <a:off x="10088909" y="3293841"/>
            <a:ext cx="890655" cy="8896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/>
              <p:cNvSpPr/>
              <p:nvPr/>
            </p:nvSpPr>
            <p:spPr bwMode="auto">
              <a:xfrm>
                <a:off x="6864902" y="4457151"/>
                <a:ext cx="602888" cy="227085"/>
              </a:xfrm>
              <a:prstGeom prst="roundRect">
                <a:avLst/>
              </a:prstGeom>
              <a:solidFill>
                <a:srgbClr val="CFF9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1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9" name="Rounded 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4902" y="4457151"/>
                <a:ext cx="602888" cy="227085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5" name="Elbow Connector 104"/>
          <p:cNvCxnSpPr>
            <a:stCxn id="99" idx="0"/>
            <a:endCxn id="49" idx="2"/>
          </p:cNvCxnSpPr>
          <p:nvPr/>
        </p:nvCxnSpPr>
        <p:spPr bwMode="auto">
          <a:xfrm rot="5400000" flipH="1" flipV="1">
            <a:off x="7030019" y="3430168"/>
            <a:ext cx="1163310" cy="89065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endCxn id="70" idx="0"/>
          </p:cNvCxnSpPr>
          <p:nvPr/>
        </p:nvCxnSpPr>
        <p:spPr bwMode="auto">
          <a:xfrm>
            <a:off x="10088907" y="4183448"/>
            <a:ext cx="2" cy="2737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endCxn id="62" idx="0"/>
          </p:cNvCxnSpPr>
          <p:nvPr/>
        </p:nvCxnSpPr>
        <p:spPr bwMode="auto">
          <a:xfrm>
            <a:off x="9114721" y="4183448"/>
            <a:ext cx="0" cy="27370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sm" len="sm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35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3" grpId="0" animBg="1"/>
      <p:bldP spid="54" grpId="0" animBg="1"/>
      <p:bldP spid="58" grpId="0" animBg="1"/>
      <p:bldP spid="59" grpId="0" animBg="1"/>
      <p:bldP spid="61" grpId="0" animBg="1"/>
      <p:bldP spid="62" grpId="0" animBg="1"/>
      <p:bldP spid="66" grpId="0" animBg="1"/>
      <p:bldP spid="67" grpId="0" animBg="1"/>
      <p:bldP spid="69" grpId="0" animBg="1"/>
      <p:bldP spid="70" grpId="0" animBg="1"/>
      <p:bldP spid="73" grpId="0" animBg="1"/>
      <p:bldP spid="74" grpId="0" animBg="1"/>
      <p:bldP spid="76" grpId="0" animBg="1"/>
      <p:bldP spid="78" grpId="0" animBg="1"/>
      <p:bldP spid="9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IND-CPA secure for </a:t>
                </a:r>
                <a:r>
                  <a:rPr lang="en-US" sz="1800" i="1" dirty="0"/>
                  <a:t>random</a:t>
                </a:r>
                <a:r>
                  <a:rPr lang="en-US" sz="1800" dirty="0"/>
                  <a:t> IV </a:t>
                </a:r>
                <a:br>
                  <a:rPr lang="en-US" sz="1800" dirty="0"/>
                </a:br>
                <a:r>
                  <a:rPr lang="en-US" sz="1800" dirty="0"/>
                  <a:t>(assuming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sz="1800" dirty="0"/>
                  <a:t> is a good block cipher)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Not IND-CPA secure for nonce-based IV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(exercise: show this)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Not parallelizable; cannot precompute values 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Inverse of block cipher needed for decryption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Padding needed for messages not a multiple of block length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…historically one of the most used modes-of-operation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7069721" y="1384158"/>
            <a:ext cx="4266893" cy="2177635"/>
            <a:chOff x="685386" y="2082673"/>
            <a:chExt cx="5097550" cy="2601564"/>
          </a:xfrm>
        </p:grpSpPr>
        <p:cxnSp>
          <p:nvCxnSpPr>
            <p:cNvPr id="44" name="Straight Arrow Connector 43"/>
            <p:cNvCxnSpPr>
              <a:stCxn id="55" idx="2"/>
              <a:endCxn id="47" idx="0"/>
            </p:cNvCxnSpPr>
            <p:nvPr/>
          </p:nvCxnSpPr>
          <p:spPr bwMode="auto">
            <a:xfrm>
              <a:off x="2558930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46" idx="2"/>
              <a:endCxn id="56" idx="0"/>
            </p:cNvCxnSpPr>
            <p:nvPr/>
          </p:nvCxnSpPr>
          <p:spPr bwMode="auto">
            <a:xfrm flipH="1">
              <a:off x="2558930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80122" y="3592821"/>
                  <a:ext cx="357619" cy="35820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Flowchart: Or 46"/>
            <p:cNvSpPr>
              <a:spLocks noChangeAspect="1"/>
            </p:cNvSpPr>
            <p:nvPr/>
          </p:nvSpPr>
          <p:spPr bwMode="auto">
            <a:xfrm>
              <a:off x="2475398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48" name="Straight Arrow Connector 47"/>
            <p:cNvCxnSpPr>
              <a:stCxn id="47" idx="4"/>
              <a:endCxn id="46" idx="0"/>
            </p:cNvCxnSpPr>
            <p:nvPr/>
          </p:nvCxnSpPr>
          <p:spPr bwMode="auto">
            <a:xfrm>
              <a:off x="2558930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Arrow Connector 48"/>
            <p:cNvCxnSpPr>
              <a:stCxn id="57" idx="2"/>
              <a:endCxn id="52" idx="0"/>
            </p:cNvCxnSpPr>
            <p:nvPr/>
          </p:nvCxnSpPr>
          <p:spPr bwMode="auto">
            <a:xfrm>
              <a:off x="3533117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51" idx="2"/>
              <a:endCxn id="58" idx="0"/>
            </p:cNvCxnSpPr>
            <p:nvPr/>
          </p:nvCxnSpPr>
          <p:spPr bwMode="auto">
            <a:xfrm flipH="1">
              <a:off x="3533117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54309" y="3592821"/>
                  <a:ext cx="357619" cy="35820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Flowchart: Or 51"/>
            <p:cNvSpPr>
              <a:spLocks noChangeAspect="1"/>
            </p:cNvSpPr>
            <p:nvPr/>
          </p:nvSpPr>
          <p:spPr bwMode="auto">
            <a:xfrm>
              <a:off x="3449585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53" name="Straight Arrow Connector 52"/>
            <p:cNvCxnSpPr>
              <a:stCxn id="52" idx="4"/>
              <a:endCxn id="51" idx="0"/>
            </p:cNvCxnSpPr>
            <p:nvPr/>
          </p:nvCxnSpPr>
          <p:spPr bwMode="auto">
            <a:xfrm>
              <a:off x="3533118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Elbow Connector 53"/>
            <p:cNvCxnSpPr>
              <a:endCxn id="52" idx="2"/>
            </p:cNvCxnSpPr>
            <p:nvPr/>
          </p:nvCxnSpPr>
          <p:spPr bwMode="auto">
            <a:xfrm flipV="1">
              <a:off x="2558930" y="3293842"/>
              <a:ext cx="890656" cy="86328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57486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ed Rectangle 56"/>
                <p:cNvSpPr/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7" name="Rounded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ounded Rectangle 57"/>
                <p:cNvSpPr/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8" name="Rounded 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31673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Straight Arrow Connector 58"/>
            <p:cNvCxnSpPr>
              <a:stCxn id="64" idx="2"/>
              <a:endCxn id="62" idx="0"/>
            </p:cNvCxnSpPr>
            <p:nvPr/>
          </p:nvCxnSpPr>
          <p:spPr bwMode="auto">
            <a:xfrm>
              <a:off x="4507305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61" idx="2"/>
              <a:endCxn id="65" idx="0"/>
            </p:cNvCxnSpPr>
            <p:nvPr/>
          </p:nvCxnSpPr>
          <p:spPr bwMode="auto">
            <a:xfrm flipH="1">
              <a:off x="4507305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28497" y="3592821"/>
                  <a:ext cx="357619" cy="3582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Flowchart: Or 61"/>
            <p:cNvSpPr>
              <a:spLocks noChangeAspect="1"/>
            </p:cNvSpPr>
            <p:nvPr/>
          </p:nvSpPr>
          <p:spPr bwMode="auto">
            <a:xfrm>
              <a:off x="4423773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63" name="Straight Arrow Connector 62"/>
            <p:cNvCxnSpPr>
              <a:stCxn id="62" idx="4"/>
              <a:endCxn id="61" idx="0"/>
            </p:cNvCxnSpPr>
            <p:nvPr/>
          </p:nvCxnSpPr>
          <p:spPr bwMode="auto">
            <a:xfrm>
              <a:off x="4507305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ounded Rectangle 63"/>
                <p:cNvSpPr/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4" name="Rounded 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ounded Rectangle 64"/>
                <p:cNvSpPr/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ounded 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5860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Arrow Connector 65"/>
            <p:cNvCxnSpPr>
              <a:stCxn id="71" idx="2"/>
              <a:endCxn id="69" idx="0"/>
            </p:cNvCxnSpPr>
            <p:nvPr/>
          </p:nvCxnSpPr>
          <p:spPr bwMode="auto">
            <a:xfrm>
              <a:off x="5481492" y="2993389"/>
              <a:ext cx="1" cy="21435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Arrow Connector 66"/>
            <p:cNvCxnSpPr>
              <a:stCxn id="68" idx="2"/>
              <a:endCxn id="72" idx="0"/>
            </p:cNvCxnSpPr>
            <p:nvPr/>
          </p:nvCxnSpPr>
          <p:spPr bwMode="auto">
            <a:xfrm flipH="1">
              <a:off x="5481492" y="3951024"/>
              <a:ext cx="2" cy="50612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e>
                          <m:sub>
                            <m:r>
                              <a:rPr lang="nb-NO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kumimoji="0" lang="en-US" sz="1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02684" y="3592821"/>
                  <a:ext cx="357619" cy="35820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Flowchart: Or 68"/>
            <p:cNvSpPr>
              <a:spLocks noChangeAspect="1"/>
            </p:cNvSpPr>
            <p:nvPr/>
          </p:nvSpPr>
          <p:spPr bwMode="auto">
            <a:xfrm>
              <a:off x="5397960" y="3207743"/>
              <a:ext cx="167064" cy="17219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cxnSp>
          <p:nvCxnSpPr>
            <p:cNvPr id="70" name="Straight Arrow Connector 69"/>
            <p:cNvCxnSpPr>
              <a:stCxn id="69" idx="4"/>
              <a:endCxn id="68" idx="0"/>
            </p:cNvCxnSpPr>
            <p:nvPr/>
          </p:nvCxnSpPr>
          <p:spPr bwMode="auto">
            <a:xfrm>
              <a:off x="5481493" y="3379941"/>
              <a:ext cx="1" cy="2128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ounded Rectangle 70"/>
                <p:cNvSpPr/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1" name="Rounded 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ounded Rectangle 71"/>
                <p:cNvSpPr/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2" name="Rounded Rectangle 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8004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3" name="Elbow Connector 72"/>
            <p:cNvCxnSpPr>
              <a:endCxn id="62" idx="2"/>
            </p:cNvCxnSpPr>
            <p:nvPr/>
          </p:nvCxnSpPr>
          <p:spPr bwMode="auto">
            <a:xfrm flipV="1">
              <a:off x="3533117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4" name="Elbow Connector 73"/>
            <p:cNvCxnSpPr>
              <a:endCxn id="69" idx="2"/>
            </p:cNvCxnSpPr>
            <p:nvPr/>
          </p:nvCxnSpPr>
          <p:spPr bwMode="auto">
            <a:xfrm flipV="1">
              <a:off x="4507305" y="3293842"/>
              <a:ext cx="890656" cy="88960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ounded Rectangle 74"/>
                <p:cNvSpPr/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9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𝐼𝑉</m:t>
                        </m:r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5" name="Rounded Rectangle 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2766305"/>
                  <a:ext cx="602888" cy="22708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6" name="Elbow Connector 75"/>
            <p:cNvCxnSpPr>
              <a:stCxn id="75" idx="2"/>
              <a:endCxn id="47" idx="2"/>
            </p:cNvCxnSpPr>
            <p:nvPr/>
          </p:nvCxnSpPr>
          <p:spPr bwMode="auto">
            <a:xfrm rot="16200000" flipH="1">
              <a:off x="1879843" y="2698288"/>
              <a:ext cx="300453" cy="890656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ounded Rectangle 76"/>
                <p:cNvSpPr/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solidFill>
                  <a:srgbClr val="CFF9DA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900" b="0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7" name="Rounded 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83298" y="4457152"/>
                  <a:ext cx="602888" cy="227085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Arrow Connector 77"/>
            <p:cNvCxnSpPr>
              <a:stCxn id="75" idx="2"/>
              <a:endCxn id="77" idx="0"/>
            </p:cNvCxnSpPr>
            <p:nvPr/>
          </p:nvCxnSpPr>
          <p:spPr bwMode="auto">
            <a:xfrm flipH="1">
              <a:off x="1584742" y="2993389"/>
              <a:ext cx="1" cy="146376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lg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9" name="TextBox 78"/>
            <p:cNvSpPr txBox="1"/>
            <p:nvPr/>
          </p:nvSpPr>
          <p:spPr>
            <a:xfrm rot="20161463">
              <a:off x="685386" y="2082673"/>
              <a:ext cx="1006581" cy="441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   pick randomly</a:t>
              </a:r>
            </a:p>
          </p:txBody>
        </p:sp>
        <p:cxnSp>
          <p:nvCxnSpPr>
            <p:cNvPr id="80" name="Straight Arrow Connector 79"/>
            <p:cNvCxnSpPr>
              <a:stCxn id="79" idx="2"/>
            </p:cNvCxnSpPr>
            <p:nvPr/>
          </p:nvCxnSpPr>
          <p:spPr bwMode="auto">
            <a:xfrm>
              <a:off x="1278323" y="2504870"/>
              <a:ext cx="109984" cy="2045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3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</a:t>
            </a:r>
            <a:r>
              <a:rPr lang="en-US" dirty="0">
                <a:solidFill>
                  <a:srgbClr val="FF0000"/>
                </a:solidFill>
              </a:rPr>
              <a:t>CCA</a:t>
            </a:r>
            <a:r>
              <a:rPr lang="en-US" dirty="0"/>
              <a:t> – Indistinguishability against chosen-</a:t>
            </a:r>
            <a:r>
              <a:rPr lang="en-US" dirty="0">
                <a:solidFill>
                  <a:srgbClr val="FF0000"/>
                </a:solidFill>
              </a:rPr>
              <a:t>ciphertext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899171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899171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14264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14264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</a:t>
                </a:r>
                <a:r>
                  <a:rPr lang="en-US" sz="1600" dirty="0" smtClean="0"/>
                  <a:t>give </a:t>
                </a:r>
                <a:r>
                  <a:rPr lang="en-US" sz="1600" dirty="0"/>
                  <a:t>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(unmodified) 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blipFill rotWithShape="0">
                <a:blip r:embed="rId8"/>
                <a:stretch>
                  <a:fillRect l="-718" t="-3125" r="-14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5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IND-CCA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None of the schemes we have looked at today are IND-CCA secure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Attacks are easy to demonstrate (exercise)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New techniques are needed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Next week: message </a:t>
            </a:r>
            <a:r>
              <a:rPr lang="en-US"/>
              <a:t>authentication codes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68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7129</TotalTime>
  <Words>1668</Words>
  <Application>Microsoft Office PowerPoint</Application>
  <PresentationFormat>Widescreen</PresentationFormat>
  <Paragraphs>854</Paragraphs>
  <Slides>43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Cambria</vt:lpstr>
      <vt:lpstr>Cambria Math</vt:lpstr>
      <vt:lpstr>Times New Roman</vt:lpstr>
      <vt:lpstr>Wingdings</vt:lpstr>
      <vt:lpstr>TEK4500-UIO</vt:lpstr>
      <vt:lpstr>Lecture 3 – Symmetric encryption, IND-CPA, CTR, CBC</vt:lpstr>
      <vt:lpstr>Basic goals of cryptography</vt:lpstr>
      <vt:lpstr>Encryption schemes – syntax </vt:lpstr>
      <vt:lpstr>Symmetric encryption – security definition</vt:lpstr>
      <vt:lpstr>Electronic Code Book (ECB) mode</vt:lpstr>
      <vt:lpstr>ECB problem</vt:lpstr>
      <vt:lpstr>Perfect privacy</vt:lpstr>
      <vt:lpstr>IND-CPA – indistinguishability against chosen-plaintext attacks </vt:lpstr>
      <vt:lpstr>IND-CPA – indistinguishability against chosen-plaintext attacks </vt:lpstr>
      <vt:lpstr>Example: IND-CPA insecurity of ECB mode</vt:lpstr>
      <vt:lpstr>Example: IND-CPA insecurity of ECB mode</vt:lpstr>
      <vt:lpstr>Consequences of the definition</vt:lpstr>
      <vt:lpstr>Semantic security</vt:lpstr>
      <vt:lpstr>Length-leaking attacks</vt:lpstr>
      <vt:lpstr>PowerPoint Presentation</vt:lpstr>
      <vt:lpstr>How to achieve non-deterministic encryption?</vt:lpstr>
      <vt:lpstr>CTR$ mode</vt:lpstr>
      <vt:lpstr>CTR$ mode</vt:lpstr>
      <vt:lpstr>CTR properties</vt:lpstr>
      <vt:lpstr>Modern approach to cryptography</vt:lpstr>
      <vt:lpstr>Security of CTR$</vt:lpstr>
      <vt:lpstr>Security of CTR$</vt:lpstr>
      <vt:lpstr>Security of CTR$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Security of CTR$ – proof</vt:lpstr>
      <vt:lpstr>Nonce-based encryption</vt:lpstr>
      <vt:lpstr>CTR$ vs. (nonce-based) CTR</vt:lpstr>
      <vt:lpstr>Nonce-based CTR – IND-CPA security</vt:lpstr>
      <vt:lpstr>CBC$ – Cipher Block Chaining mode</vt:lpstr>
      <vt:lpstr>CBC$ – Cipher Block Chaining mode</vt:lpstr>
      <vt:lpstr>CBC</vt:lpstr>
      <vt:lpstr>IND-CPA – Indistinguishability against chosen-plaintext attacks </vt:lpstr>
      <vt:lpstr>IND-CCA – Indistinguishability against chosen-ciphertext attacks </vt:lpstr>
      <vt:lpstr>IND-CCA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389</cp:revision>
  <dcterms:created xsi:type="dcterms:W3CDTF">2020-06-02T10:31:43Z</dcterms:created>
  <dcterms:modified xsi:type="dcterms:W3CDTF">2024-09-11T15:11:28Z</dcterms:modified>
</cp:coreProperties>
</file>