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60"/>
  </p:notesMasterIdLst>
  <p:handoutMasterIdLst>
    <p:handoutMasterId r:id="rId61"/>
  </p:handoutMasterIdLst>
  <p:sldIdLst>
    <p:sldId id="327" r:id="rId2"/>
    <p:sldId id="323" r:id="rId3"/>
    <p:sldId id="478" r:id="rId4"/>
    <p:sldId id="469" r:id="rId5"/>
    <p:sldId id="470" r:id="rId6"/>
    <p:sldId id="425" r:id="rId7"/>
    <p:sldId id="426" r:id="rId8"/>
    <p:sldId id="336" r:id="rId9"/>
    <p:sldId id="431" r:id="rId10"/>
    <p:sldId id="432" r:id="rId11"/>
    <p:sldId id="433" r:id="rId12"/>
    <p:sldId id="434" r:id="rId13"/>
    <p:sldId id="435" r:id="rId14"/>
    <p:sldId id="437" r:id="rId15"/>
    <p:sldId id="438" r:id="rId16"/>
    <p:sldId id="439" r:id="rId17"/>
    <p:sldId id="440" r:id="rId18"/>
    <p:sldId id="442" r:id="rId19"/>
    <p:sldId id="443" r:id="rId20"/>
    <p:sldId id="444" r:id="rId21"/>
    <p:sldId id="445" r:id="rId22"/>
    <p:sldId id="446" r:id="rId23"/>
    <p:sldId id="412" r:id="rId24"/>
    <p:sldId id="413" r:id="rId25"/>
    <p:sldId id="458" r:id="rId26"/>
    <p:sldId id="448" r:id="rId27"/>
    <p:sldId id="449" r:id="rId28"/>
    <p:sldId id="416" r:id="rId29"/>
    <p:sldId id="472" r:id="rId30"/>
    <p:sldId id="353" r:id="rId31"/>
    <p:sldId id="354" r:id="rId32"/>
    <p:sldId id="367" r:id="rId33"/>
    <p:sldId id="421" r:id="rId34"/>
    <p:sldId id="461" r:id="rId35"/>
    <p:sldId id="457" r:id="rId36"/>
    <p:sldId id="459" r:id="rId37"/>
    <p:sldId id="460" r:id="rId38"/>
    <p:sldId id="475" r:id="rId39"/>
    <p:sldId id="463" r:id="rId40"/>
    <p:sldId id="361" r:id="rId41"/>
    <p:sldId id="451" r:id="rId42"/>
    <p:sldId id="452" r:id="rId43"/>
    <p:sldId id="473" r:id="rId44"/>
    <p:sldId id="375" r:id="rId45"/>
    <p:sldId id="464" r:id="rId46"/>
    <p:sldId id="465" r:id="rId47"/>
    <p:sldId id="466" r:id="rId48"/>
    <p:sldId id="467" r:id="rId49"/>
    <p:sldId id="453" r:id="rId50"/>
    <p:sldId id="364" r:id="rId51"/>
    <p:sldId id="370" r:id="rId52"/>
    <p:sldId id="454" r:id="rId53"/>
    <p:sldId id="455" r:id="rId54"/>
    <p:sldId id="476" r:id="rId55"/>
    <p:sldId id="456" r:id="rId56"/>
    <p:sldId id="474" r:id="rId57"/>
    <p:sldId id="429" r:id="rId58"/>
    <p:sldId id="376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B4AA"/>
    <a:srgbClr val="E3D1F1"/>
    <a:srgbClr val="F6F6F4"/>
    <a:srgbClr val="D6D6F5"/>
    <a:srgbClr val="FFF2CC"/>
    <a:srgbClr val="FBFBFB"/>
    <a:srgbClr val="F9DB8F"/>
    <a:srgbClr val="FCF600"/>
    <a:srgbClr val="FFD1C9"/>
    <a:srgbClr val="FFD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1945" autoAdjust="0"/>
  </p:normalViewPr>
  <p:slideViewPr>
    <p:cSldViewPr snapToGrid="0" showGuides="1">
      <p:cViewPr varScale="1">
        <p:scale>
          <a:sx n="65" d="100"/>
          <a:sy n="65" d="100"/>
        </p:scale>
        <p:origin x="786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42CDEF5E-8450-471B-AB31-4B68ED1193B8}"/>
    <pc:docChg chg="addSld delSld modSld">
      <pc:chgData name="Håkon Jacobsen" userId="1593ab28-bd3f-46f2-a611-8d984e03f573" providerId="ADAL" clId="{42CDEF5E-8450-471B-AB31-4B68ED1193B8}" dt="2024-06-26T10:24:05.122" v="153" actId="114"/>
      <pc:docMkLst>
        <pc:docMk/>
      </pc:docMkLst>
      <pc:sldChg chg="modSp">
        <pc:chgData name="Håkon Jacobsen" userId="1593ab28-bd3f-46f2-a611-8d984e03f573" providerId="ADAL" clId="{42CDEF5E-8450-471B-AB31-4B68ED1193B8}" dt="2024-06-26T10:17:13.170" v="21" actId="113"/>
        <pc:sldMkLst>
          <pc:docMk/>
          <pc:sldMk cId="1410174402" sldId="329"/>
        </pc:sldMkLst>
        <pc:graphicFrameChg chg="mod">
          <ac:chgData name="Håkon Jacobsen" userId="1593ab28-bd3f-46f2-a611-8d984e03f573" providerId="ADAL" clId="{42CDEF5E-8450-471B-AB31-4B68ED1193B8}" dt="2024-06-26T10:17:05.844" v="8" actId="113"/>
          <ac:graphicFrameMkLst>
            <pc:docMk/>
            <pc:sldMk cId="1410174402" sldId="329"/>
            <ac:graphicFrameMk id="30" creationId="{00000000-0000-0000-0000-000000000000}"/>
          </ac:graphicFrameMkLst>
        </pc:graphicFrameChg>
        <pc:graphicFrameChg chg="mod">
          <ac:chgData name="Håkon Jacobsen" userId="1593ab28-bd3f-46f2-a611-8d984e03f573" providerId="ADAL" clId="{42CDEF5E-8450-471B-AB31-4B68ED1193B8}" dt="2024-06-26T10:17:13.170" v="21" actId="113"/>
          <ac:graphicFrameMkLst>
            <pc:docMk/>
            <pc:sldMk cId="1410174402" sldId="329"/>
            <ac:graphicFrameMk id="31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42CDEF5E-8450-471B-AB31-4B68ED1193B8}" dt="2024-06-26T10:21:56.773" v="152" actId="113"/>
        <pc:sldMkLst>
          <pc:docMk/>
          <pc:sldMk cId="228875126" sldId="354"/>
        </pc:sldMkLst>
        <pc:graphicFrameChg chg="mod">
          <ac:chgData name="Håkon Jacobsen" userId="1593ab28-bd3f-46f2-a611-8d984e03f573" providerId="ADAL" clId="{42CDEF5E-8450-471B-AB31-4B68ED1193B8}" dt="2024-06-26T10:21:35.232" v="121" actId="113"/>
          <ac:graphicFrameMkLst>
            <pc:docMk/>
            <pc:sldMk cId="228875126" sldId="354"/>
            <ac:graphicFrameMk id="7" creationId="{00000000-0000-0000-0000-000000000000}"/>
          </ac:graphicFrameMkLst>
        </pc:graphicFrameChg>
        <pc:graphicFrameChg chg="mod">
          <ac:chgData name="Håkon Jacobsen" userId="1593ab28-bd3f-46f2-a611-8d984e03f573" providerId="ADAL" clId="{42CDEF5E-8450-471B-AB31-4B68ED1193B8}" dt="2024-06-26T10:21:56.773" v="152" actId="113"/>
          <ac:graphicFrameMkLst>
            <pc:docMk/>
            <pc:sldMk cId="228875126" sldId="354"/>
            <ac:graphicFrameMk id="8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42CDEF5E-8450-471B-AB31-4B68ED1193B8}" dt="2024-06-26T10:24:05.122" v="153" actId="114"/>
        <pc:sldMkLst>
          <pc:docMk/>
          <pc:sldMk cId="1956185393" sldId="376"/>
        </pc:sldMkLst>
        <pc:spChg chg="mod">
          <ac:chgData name="Håkon Jacobsen" userId="1593ab28-bd3f-46f2-a611-8d984e03f573" providerId="ADAL" clId="{42CDEF5E-8450-471B-AB31-4B68ED1193B8}" dt="2024-06-26T10:24:05.122" v="153" actId="114"/>
          <ac:spMkLst>
            <pc:docMk/>
            <pc:sldMk cId="1956185393" sldId="376"/>
            <ac:spMk id="4" creationId="{00000000-0000-0000-0000-000000000000}"/>
          </ac:spMkLst>
        </pc:spChg>
      </pc:sldChg>
      <pc:sldChg chg="add">
        <pc:chgData name="Håkon Jacobsen" userId="1593ab28-bd3f-46f2-a611-8d984e03f573" providerId="ADAL" clId="{42CDEF5E-8450-471B-AB31-4B68ED1193B8}" dt="2024-06-26T10:17:43.220" v="22"/>
        <pc:sldMkLst>
          <pc:docMk/>
          <pc:sldMk cId="3725769283" sldId="425"/>
        </pc:sldMkLst>
      </pc:sldChg>
      <pc:sldChg chg="add">
        <pc:chgData name="Håkon Jacobsen" userId="1593ab28-bd3f-46f2-a611-8d984e03f573" providerId="ADAL" clId="{42CDEF5E-8450-471B-AB31-4B68ED1193B8}" dt="2024-06-26T10:17:43.220" v="22"/>
        <pc:sldMkLst>
          <pc:docMk/>
          <pc:sldMk cId="3631257834" sldId="426"/>
        </pc:sldMkLst>
      </pc:sldChg>
      <pc:sldChg chg="del">
        <pc:chgData name="Håkon Jacobsen" userId="1593ab28-bd3f-46f2-a611-8d984e03f573" providerId="ADAL" clId="{42CDEF5E-8450-471B-AB31-4B68ED1193B8}" dt="2024-06-26T10:17:49.937" v="24" actId="2696"/>
        <pc:sldMkLst>
          <pc:docMk/>
          <pc:sldMk cId="2652175175" sldId="447"/>
        </pc:sldMkLst>
      </pc:sldChg>
      <pc:sldChg chg="modSp">
        <pc:chgData name="Håkon Jacobsen" userId="1593ab28-bd3f-46f2-a611-8d984e03f573" providerId="ADAL" clId="{42CDEF5E-8450-471B-AB31-4B68ED1193B8}" dt="2024-06-26T10:19:47.632" v="102" actId="20577"/>
        <pc:sldMkLst>
          <pc:docMk/>
          <pc:sldMk cId="1583181511" sldId="448"/>
        </pc:sldMkLst>
        <pc:spChg chg="mod">
          <ac:chgData name="Håkon Jacobsen" userId="1593ab28-bd3f-46f2-a611-8d984e03f573" providerId="ADAL" clId="{42CDEF5E-8450-471B-AB31-4B68ED1193B8}" dt="2024-06-26T10:19:47.632" v="102" actId="20577"/>
          <ac:spMkLst>
            <pc:docMk/>
            <pc:sldMk cId="1583181511" sldId="448"/>
            <ac:spMk id="14" creationId="{00000000-0000-0000-0000-000000000000}"/>
          </ac:spMkLst>
        </pc:spChg>
        <pc:graphicFrameChg chg="mod">
          <ac:chgData name="Håkon Jacobsen" userId="1593ab28-bd3f-46f2-a611-8d984e03f573" providerId="ADAL" clId="{42CDEF5E-8450-471B-AB31-4B68ED1193B8}" dt="2024-06-26T10:18:43.709" v="41" actId="113"/>
          <ac:graphicFrameMkLst>
            <pc:docMk/>
            <pc:sldMk cId="1583181511" sldId="448"/>
            <ac:graphicFrameMk id="30" creationId="{00000000-0000-0000-0000-000000000000}"/>
          </ac:graphicFrameMkLst>
        </pc:graphicFrameChg>
        <pc:graphicFrameChg chg="mod">
          <ac:chgData name="Håkon Jacobsen" userId="1593ab28-bd3f-46f2-a611-8d984e03f573" providerId="ADAL" clId="{42CDEF5E-8450-471B-AB31-4B68ED1193B8}" dt="2024-06-26T10:18:55.846" v="62" actId="113"/>
          <ac:graphicFrameMkLst>
            <pc:docMk/>
            <pc:sldMk cId="1583181511" sldId="448"/>
            <ac:graphicFrameMk id="31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42CDEF5E-8450-471B-AB31-4B68ED1193B8}" dt="2024-06-26T10:19:56.708" v="104" actId="20577"/>
        <pc:sldMkLst>
          <pc:docMk/>
          <pc:sldMk cId="3146242474" sldId="449"/>
        </pc:sldMkLst>
        <pc:spChg chg="mod">
          <ac:chgData name="Håkon Jacobsen" userId="1593ab28-bd3f-46f2-a611-8d984e03f573" providerId="ADAL" clId="{42CDEF5E-8450-471B-AB31-4B68ED1193B8}" dt="2024-06-26T10:19:56.708" v="104" actId="20577"/>
          <ac:spMkLst>
            <pc:docMk/>
            <pc:sldMk cId="3146242474" sldId="449"/>
            <ac:spMk id="14" creationId="{00000000-0000-0000-0000-000000000000}"/>
          </ac:spMkLst>
        </pc:spChg>
        <pc:graphicFrameChg chg="mod">
          <ac:chgData name="Håkon Jacobsen" userId="1593ab28-bd3f-46f2-a611-8d984e03f573" providerId="ADAL" clId="{42CDEF5E-8450-471B-AB31-4B68ED1193B8}" dt="2024-06-26T10:19:07.359" v="71" actId="113"/>
          <ac:graphicFrameMkLst>
            <pc:docMk/>
            <pc:sldMk cId="3146242474" sldId="449"/>
            <ac:graphicFrameMk id="30" creationId="{00000000-0000-0000-0000-000000000000}"/>
          </ac:graphicFrameMkLst>
        </pc:graphicFrameChg>
        <pc:graphicFrameChg chg="mod">
          <ac:chgData name="Håkon Jacobsen" userId="1593ab28-bd3f-46f2-a611-8d984e03f573" providerId="ADAL" clId="{42CDEF5E-8450-471B-AB31-4B68ED1193B8}" dt="2024-06-26T10:19:28.808" v="100" actId="20577"/>
          <ac:graphicFrameMkLst>
            <pc:docMk/>
            <pc:sldMk cId="3146242474" sldId="449"/>
            <ac:graphicFrameMk id="31" creationId="{00000000-0000-0000-0000-000000000000}"/>
          </ac:graphicFrameMkLst>
        </pc:graphicFrameChg>
      </pc:sldChg>
      <pc:sldChg chg="del">
        <pc:chgData name="Håkon Jacobsen" userId="1593ab28-bd3f-46f2-a611-8d984e03f573" providerId="ADAL" clId="{42CDEF5E-8450-471B-AB31-4B68ED1193B8}" dt="2024-06-26T10:17:49.828" v="23" actId="2696"/>
        <pc:sldMkLst>
          <pc:docMk/>
          <pc:sldMk cId="4081063237" sldId="4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5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355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22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86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74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57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Filenames of (encrypted)</a:t>
            </a:r>
            <a:r>
              <a:rPr lang="en-US" baseline="0" dirty="0"/>
              <a:t> files on disk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61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48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58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59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613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can't the attacker just change </a:t>
            </a:r>
            <a:r>
              <a:rPr lang="en-US" dirty="0" err="1"/>
              <a:t>sn</a:t>
            </a:r>
            <a:r>
              <a:rPr lang="en-US" dirty="0"/>
              <a:t> to 105? Because of AES-GCM!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35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295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12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11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704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83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238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571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198398" y="6386992"/>
            <a:ext cx="562231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58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03.png"/><Relationship Id="rId4" Type="http://schemas.microsoft.com/office/2007/relationships/hdphoto" Target="../media/hdphoto1.wdp"/><Relationship Id="rId9" Type="http://schemas.openxmlformats.org/officeDocument/2006/relationships/image" Target="../media/image18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03.png"/><Relationship Id="rId4" Type="http://schemas.microsoft.com/office/2007/relationships/hdphoto" Target="../media/hdphoto1.wdp"/><Relationship Id="rId9" Type="http://schemas.openxmlformats.org/officeDocument/2006/relationships/image" Target="../media/image18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1.png"/><Relationship Id="rId7" Type="http://schemas.openxmlformats.org/officeDocument/2006/relationships/image" Target="../media/image18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78.pn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0.jpe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0.jpe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05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03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10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3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12" Type="http://schemas.microsoft.com/office/2007/relationships/hdphoto" Target="../media/hdphoto5.wdp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22.png"/><Relationship Id="rId5" Type="http://schemas.openxmlformats.org/officeDocument/2006/relationships/image" Target="../media/image26.png"/><Relationship Id="rId15" Type="http://schemas.openxmlformats.org/officeDocument/2006/relationships/image" Target="../media/image29.png"/><Relationship Id="rId10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openxmlformats.org/officeDocument/2006/relationships/image" Target="../media/image36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13" Type="http://schemas.openxmlformats.org/officeDocument/2006/relationships/image" Target="../media/image45.png"/><Relationship Id="rId3" Type="http://schemas.openxmlformats.org/officeDocument/2006/relationships/image" Target="../media/image320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4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3.png"/><Relationship Id="rId9" Type="http://schemas.openxmlformats.org/officeDocument/2006/relationships/image" Target="../media/image40.png"/><Relationship Id="rId1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3" Type="http://schemas.openxmlformats.org/officeDocument/2006/relationships/image" Target="../media/image242.png"/><Relationship Id="rId7" Type="http://schemas.openxmlformats.org/officeDocument/2006/relationships/image" Target="../media/image52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2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5.png"/><Relationship Id="rId7" Type="http://schemas.openxmlformats.org/officeDocument/2006/relationships/image" Target="../media/image75.png"/><Relationship Id="rId2" Type="http://schemas.openxmlformats.org/officeDocument/2006/relationships/image" Target="../media/image7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1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81.png"/><Relationship Id="rId7" Type="http://schemas.openxmlformats.org/officeDocument/2006/relationships/image" Target="../media/image75.png"/><Relationship Id="rId12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82.png"/><Relationship Id="rId9" Type="http://schemas.openxmlformats.org/officeDocument/2006/relationships/image" Target="../media/image7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570.png"/><Relationship Id="rId3" Type="http://schemas.openxmlformats.org/officeDocument/2006/relationships/image" Target="../media/image56.png"/><Relationship Id="rId7" Type="http://schemas.openxmlformats.org/officeDocument/2006/relationships/image" Target="../media/image75.png"/><Relationship Id="rId12" Type="http://schemas.openxmlformats.org/officeDocument/2006/relationships/image" Target="../media/image5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84.png"/><Relationship Id="rId5" Type="http://schemas.openxmlformats.org/officeDocument/2006/relationships/image" Target="../media/image88.png"/><Relationship Id="rId10" Type="http://schemas.openxmlformats.org/officeDocument/2006/relationships/image" Target="../media/image79.png"/><Relationship Id="rId4" Type="http://schemas.openxmlformats.org/officeDocument/2006/relationships/image" Target="../media/image57.png"/><Relationship Id="rId9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101.png"/><Relationship Id="rId3" Type="http://schemas.openxmlformats.org/officeDocument/2006/relationships/image" Target="../media/image93.png"/><Relationship Id="rId21" Type="http://schemas.openxmlformats.org/officeDocument/2006/relationships/image" Target="../media/image750.png"/><Relationship Id="rId7" Type="http://schemas.openxmlformats.org/officeDocument/2006/relationships/image" Target="../media/image97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5" Type="http://schemas.openxmlformats.org/officeDocument/2006/relationships/image" Target="../media/image95.png"/><Relationship Id="rId15" Type="http://schemas.openxmlformats.org/officeDocument/2006/relationships/image" Target="../media/image690.png"/><Relationship Id="rId28" Type="http://schemas.openxmlformats.org/officeDocument/2006/relationships/image" Target="../media/image1030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94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0.png"/><Relationship Id="rId26" Type="http://schemas.openxmlformats.org/officeDocument/2006/relationships/image" Target="../media/image113.png"/><Relationship Id="rId3" Type="http://schemas.openxmlformats.org/officeDocument/2006/relationships/image" Target="../media/image94.png"/><Relationship Id="rId21" Type="http://schemas.openxmlformats.org/officeDocument/2006/relationships/image" Target="../media/image750.png"/><Relationship Id="rId7" Type="http://schemas.openxmlformats.org/officeDocument/2006/relationships/image" Target="../media/image99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112.png"/><Relationship Id="rId2" Type="http://schemas.openxmlformats.org/officeDocument/2006/relationships/image" Target="../media/image93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24" Type="http://schemas.openxmlformats.org/officeDocument/2006/relationships/image" Target="../media/image780.png"/><Relationship Id="rId32" Type="http://schemas.openxmlformats.org/officeDocument/2006/relationships/image" Target="../media/image592.png"/><Relationship Id="rId5" Type="http://schemas.openxmlformats.org/officeDocument/2006/relationships/image" Target="../media/image96.png"/><Relationship Id="rId15" Type="http://schemas.openxmlformats.org/officeDocument/2006/relationships/image" Target="../media/image690.png"/><Relationship Id="rId28" Type="http://schemas.openxmlformats.org/officeDocument/2006/relationships/image" Target="../media/image104.png"/><Relationship Id="rId19" Type="http://schemas.openxmlformats.org/officeDocument/2006/relationships/image" Target="../media/image730.png"/><Relationship Id="rId31" Type="http://schemas.openxmlformats.org/officeDocument/2006/relationships/image" Target="../media/image115.png"/><Relationship Id="rId4" Type="http://schemas.openxmlformats.org/officeDocument/2006/relationships/image" Target="../media/image95.png"/><Relationship Id="rId14" Type="http://schemas.openxmlformats.org/officeDocument/2006/relationships/image" Target="../media/image111.png"/><Relationship Id="rId27" Type="http://schemas.openxmlformats.org/officeDocument/2006/relationships/image" Target="../media/image1030.png"/><Relationship Id="rId30" Type="http://schemas.openxmlformats.org/officeDocument/2006/relationships/image" Target="../media/image114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590.png"/><Relationship Id="rId39" Type="http://schemas.openxmlformats.org/officeDocument/2006/relationships/image" Target="../media/image66.png"/><Relationship Id="rId3" Type="http://schemas.openxmlformats.org/officeDocument/2006/relationships/image" Target="../media/image117.png"/><Relationship Id="rId21" Type="http://schemas.openxmlformats.org/officeDocument/2006/relationships/image" Target="../media/image750.png"/><Relationship Id="rId34" Type="http://schemas.openxmlformats.org/officeDocument/2006/relationships/image" Target="../media/image61.png"/><Relationship Id="rId42" Type="http://schemas.openxmlformats.org/officeDocument/2006/relationships/image" Target="../media/image591.png"/><Relationship Id="rId7" Type="http://schemas.openxmlformats.org/officeDocument/2006/relationships/image" Target="../media/image121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33" Type="http://schemas.openxmlformats.org/officeDocument/2006/relationships/image" Target="../media/image60.png"/><Relationship Id="rId38" Type="http://schemas.openxmlformats.org/officeDocument/2006/relationships/image" Target="../media/image65.png"/><Relationship Id="rId2" Type="http://schemas.openxmlformats.org/officeDocument/2006/relationships/image" Target="../media/image116.png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37" Type="http://schemas.openxmlformats.org/officeDocument/2006/relationships/image" Target="../media/image64.png"/><Relationship Id="rId5" Type="http://schemas.openxmlformats.org/officeDocument/2006/relationships/image" Target="../media/image119.png"/><Relationship Id="rId15" Type="http://schemas.openxmlformats.org/officeDocument/2006/relationships/image" Target="../media/image690.png"/><Relationship Id="rId28" Type="http://schemas.openxmlformats.org/officeDocument/2006/relationships/image" Target="../media/image1030.png"/><Relationship Id="rId36" Type="http://schemas.openxmlformats.org/officeDocument/2006/relationships/image" Target="../media/image63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118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Relationship Id="rId35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101.png"/><Relationship Id="rId3" Type="http://schemas.openxmlformats.org/officeDocument/2006/relationships/image" Target="../media/image93.png"/><Relationship Id="rId21" Type="http://schemas.openxmlformats.org/officeDocument/2006/relationships/image" Target="../media/image750.png"/><Relationship Id="rId34" Type="http://schemas.openxmlformats.org/officeDocument/2006/relationships/image" Target="../media/image66.png"/><Relationship Id="rId7" Type="http://schemas.openxmlformats.org/officeDocument/2006/relationships/image" Target="../media/image97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3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5" Type="http://schemas.openxmlformats.org/officeDocument/2006/relationships/image" Target="../media/image95.png"/><Relationship Id="rId15" Type="http://schemas.openxmlformats.org/officeDocument/2006/relationships/image" Target="../media/image690.png"/><Relationship Id="rId28" Type="http://schemas.openxmlformats.org/officeDocument/2006/relationships/image" Target="../media/image1030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94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Relationship Id="rId35" Type="http://schemas.openxmlformats.org/officeDocument/2006/relationships/image" Target="../media/image59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3.png"/><Relationship Id="rId26" Type="http://schemas.openxmlformats.org/officeDocument/2006/relationships/image" Target="../media/image1380.png"/><Relationship Id="rId3" Type="http://schemas.openxmlformats.org/officeDocument/2006/relationships/image" Target="../media/image1270.png"/><Relationship Id="rId21" Type="http://schemas.openxmlformats.org/officeDocument/2006/relationships/image" Target="../media/image750.png"/><Relationship Id="rId7" Type="http://schemas.openxmlformats.org/officeDocument/2006/relationships/image" Target="../media/image131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137.png"/><Relationship Id="rId33" Type="http://schemas.openxmlformats.org/officeDocument/2006/relationships/image" Target="../media/image680.png"/><Relationship Id="rId2" Type="http://schemas.openxmlformats.org/officeDocument/2006/relationships/image" Target="../media/image68.png"/><Relationship Id="rId16" Type="http://schemas.openxmlformats.org/officeDocument/2006/relationships/image" Target="../media/image135.png"/><Relationship Id="rId29" Type="http://schemas.openxmlformats.org/officeDocument/2006/relationships/image" Target="../media/image1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24" Type="http://schemas.openxmlformats.org/officeDocument/2006/relationships/image" Target="../media/image780.png"/><Relationship Id="rId32" Type="http://schemas.openxmlformats.org/officeDocument/2006/relationships/image" Target="../media/image144.png"/><Relationship Id="rId5" Type="http://schemas.openxmlformats.org/officeDocument/2006/relationships/image" Target="../media/image129.png"/><Relationship Id="rId15" Type="http://schemas.openxmlformats.org/officeDocument/2006/relationships/image" Target="../media/image690.png"/><Relationship Id="rId28" Type="http://schemas.openxmlformats.org/officeDocument/2006/relationships/image" Target="../media/image140.png"/><Relationship Id="rId19" Type="http://schemas.openxmlformats.org/officeDocument/2006/relationships/image" Target="../media/image730.png"/><Relationship Id="rId31" Type="http://schemas.openxmlformats.org/officeDocument/2006/relationships/image" Target="../media/image143.png"/><Relationship Id="rId4" Type="http://schemas.openxmlformats.org/officeDocument/2006/relationships/image" Target="../media/image1280.png"/><Relationship Id="rId14" Type="http://schemas.openxmlformats.org/officeDocument/2006/relationships/image" Target="../media/image134.png"/><Relationship Id="rId22" Type="http://schemas.openxmlformats.org/officeDocument/2006/relationships/image" Target="../media/image136.png"/><Relationship Id="rId27" Type="http://schemas.openxmlformats.org/officeDocument/2006/relationships/image" Target="../media/image139.png"/><Relationship Id="rId30" Type="http://schemas.openxmlformats.org/officeDocument/2006/relationships/image" Target="../media/image1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73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47.png"/><Relationship Id="rId18" Type="http://schemas.openxmlformats.org/officeDocument/2006/relationships/image" Target="../media/image152.png"/><Relationship Id="rId26" Type="http://schemas.openxmlformats.org/officeDocument/2006/relationships/image" Target="../media/image160.png"/><Relationship Id="rId3" Type="http://schemas.openxmlformats.org/officeDocument/2006/relationships/image" Target="../media/image910.png"/><Relationship Id="rId21" Type="http://schemas.openxmlformats.org/officeDocument/2006/relationships/image" Target="../media/image155.png"/><Relationship Id="rId7" Type="http://schemas.openxmlformats.org/officeDocument/2006/relationships/image" Target="../media/image123.png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5" Type="http://schemas.openxmlformats.org/officeDocument/2006/relationships/image" Target="../media/image159.png"/><Relationship Id="rId2" Type="http://schemas.openxmlformats.org/officeDocument/2006/relationships/image" Target="../media/image900.png"/><Relationship Id="rId16" Type="http://schemas.openxmlformats.org/officeDocument/2006/relationships/image" Target="../media/image150.png"/><Relationship Id="rId20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45.png"/><Relationship Id="rId24" Type="http://schemas.openxmlformats.org/officeDocument/2006/relationships/image" Target="../media/image158.png"/><Relationship Id="rId5" Type="http://schemas.openxmlformats.org/officeDocument/2006/relationships/image" Target="../media/image106.png"/><Relationship Id="rId15" Type="http://schemas.openxmlformats.org/officeDocument/2006/relationships/image" Target="../media/image149.png"/><Relationship Id="rId23" Type="http://schemas.openxmlformats.org/officeDocument/2006/relationships/image" Target="../media/image157.png"/><Relationship Id="rId10" Type="http://schemas.openxmlformats.org/officeDocument/2006/relationships/image" Target="../media/image126.png"/><Relationship Id="rId19" Type="http://schemas.openxmlformats.org/officeDocument/2006/relationships/image" Target="../media/image153.png"/><Relationship Id="rId4" Type="http://schemas.openxmlformats.org/officeDocument/2006/relationships/image" Target="../media/image98.png"/><Relationship Id="rId9" Type="http://schemas.openxmlformats.org/officeDocument/2006/relationships/image" Target="../media/image125.png"/><Relationship Id="rId14" Type="http://schemas.openxmlformats.org/officeDocument/2006/relationships/image" Target="../media/image148.png"/><Relationship Id="rId22" Type="http://schemas.openxmlformats.org/officeDocument/2006/relationships/image" Target="../media/image156.png"/><Relationship Id="rId27" Type="http://schemas.openxmlformats.org/officeDocument/2006/relationships/image" Target="../media/image16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image" Target="../media/image861.png"/><Relationship Id="rId21" Type="http://schemas.openxmlformats.org/officeDocument/2006/relationships/image" Target="../media/image180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" Type="http://schemas.openxmlformats.org/officeDocument/2006/relationships/image" Target="../media/image86.png"/><Relationship Id="rId16" Type="http://schemas.openxmlformats.org/officeDocument/2006/relationships/image" Target="../media/image175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64.png"/><Relationship Id="rId15" Type="http://schemas.openxmlformats.org/officeDocument/2006/relationships/image" Target="../media/image174.png"/><Relationship Id="rId23" Type="http://schemas.openxmlformats.org/officeDocument/2006/relationships/image" Target="../media/image1820.png"/><Relationship Id="rId10" Type="http://schemas.openxmlformats.org/officeDocument/2006/relationships/image" Target="../media/image169.png"/><Relationship Id="rId19" Type="http://schemas.openxmlformats.org/officeDocument/2006/relationships/image" Target="../media/image1780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Relationship Id="rId22" Type="http://schemas.openxmlformats.org/officeDocument/2006/relationships/image" Target="../media/image181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210.png"/><Relationship Id="rId3" Type="http://schemas.openxmlformats.org/officeDocument/2006/relationships/image" Target="../media/image197.png"/><Relationship Id="rId7" Type="http://schemas.openxmlformats.org/officeDocument/2006/relationships/image" Target="../media/image202.png"/><Relationship Id="rId12" Type="http://schemas.openxmlformats.org/officeDocument/2006/relationships/image" Target="../media/image209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208.png"/><Relationship Id="rId5" Type="http://schemas.openxmlformats.org/officeDocument/2006/relationships/image" Target="../media/image199.png"/><Relationship Id="rId15" Type="http://schemas.openxmlformats.org/officeDocument/2006/relationships/image" Target="../media/image212.png"/><Relationship Id="rId10" Type="http://schemas.openxmlformats.org/officeDocument/2006/relationships/image" Target="../media/image207.png"/><Relationship Id="rId4" Type="http://schemas.openxmlformats.org/officeDocument/2006/relationships/image" Target="../media/image198.png"/><Relationship Id="rId9" Type="http://schemas.openxmlformats.org/officeDocument/2006/relationships/image" Target="../media/image206.png"/><Relationship Id="rId14" Type="http://schemas.openxmlformats.org/officeDocument/2006/relationships/image" Target="../media/image21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217.png"/><Relationship Id="rId3" Type="http://schemas.openxmlformats.org/officeDocument/2006/relationships/image" Target="../media/image197.png"/><Relationship Id="rId7" Type="http://schemas.openxmlformats.org/officeDocument/2006/relationships/image" Target="../media/image202.png"/><Relationship Id="rId12" Type="http://schemas.openxmlformats.org/officeDocument/2006/relationships/image" Target="../media/image216.png"/><Relationship Id="rId17" Type="http://schemas.openxmlformats.org/officeDocument/2006/relationships/image" Target="../media/image860.png"/><Relationship Id="rId2" Type="http://schemas.openxmlformats.org/officeDocument/2006/relationships/image" Target="../media/image196.png"/><Relationship Id="rId16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215.png"/><Relationship Id="rId5" Type="http://schemas.openxmlformats.org/officeDocument/2006/relationships/image" Target="../media/image199.png"/><Relationship Id="rId15" Type="http://schemas.openxmlformats.org/officeDocument/2006/relationships/image" Target="../media/image219.png"/><Relationship Id="rId10" Type="http://schemas.openxmlformats.org/officeDocument/2006/relationships/image" Target="../media/image207.png"/><Relationship Id="rId4" Type="http://schemas.openxmlformats.org/officeDocument/2006/relationships/image" Target="../media/image214.png"/><Relationship Id="rId9" Type="http://schemas.openxmlformats.org/officeDocument/2006/relationships/image" Target="../media/image206.png"/><Relationship Id="rId14" Type="http://schemas.openxmlformats.org/officeDocument/2006/relationships/image" Target="../media/image21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1240.png"/><Relationship Id="rId5" Type="http://schemas.openxmlformats.org/officeDocument/2006/relationships/image" Target="../media/image221.png"/><Relationship Id="rId15" Type="http://schemas.openxmlformats.org/officeDocument/2006/relationships/image" Target="../media/image219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18" Type="http://schemas.openxmlformats.org/officeDocument/2006/relationships/image" Target="../media/image87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17" Type="http://schemas.openxmlformats.org/officeDocument/2006/relationships/image" Target="../media/image1250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1240.png"/><Relationship Id="rId5" Type="http://schemas.openxmlformats.org/officeDocument/2006/relationships/image" Target="../media/image221.png"/><Relationship Id="rId15" Type="http://schemas.openxmlformats.org/officeDocument/2006/relationships/image" Target="../media/image219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17" Type="http://schemas.openxmlformats.org/officeDocument/2006/relationships/image" Target="../media/image89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208.png"/><Relationship Id="rId5" Type="http://schemas.openxmlformats.org/officeDocument/2006/relationships/image" Target="../media/image221.png"/><Relationship Id="rId15" Type="http://schemas.openxmlformats.org/officeDocument/2006/relationships/image" Target="../media/image211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0.png"/><Relationship Id="rId13" Type="http://schemas.openxmlformats.org/officeDocument/2006/relationships/image" Target="../media/image226.png"/><Relationship Id="rId3" Type="http://schemas.openxmlformats.org/officeDocument/2006/relationships/image" Target="../media/image1460.png"/><Relationship Id="rId7" Type="http://schemas.openxmlformats.org/officeDocument/2006/relationships/image" Target="../media/image1670.png"/><Relationship Id="rId12" Type="http://schemas.openxmlformats.org/officeDocument/2006/relationships/image" Target="../media/image225.png"/><Relationship Id="rId17" Type="http://schemas.openxmlformats.org/officeDocument/2006/relationships/image" Target="../media/image860.png"/><Relationship Id="rId2" Type="http://schemas.openxmlformats.org/officeDocument/2006/relationships/image" Target="../media/image1450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0.png"/><Relationship Id="rId11" Type="http://schemas.openxmlformats.org/officeDocument/2006/relationships/image" Target="../media/image1240.png"/><Relationship Id="rId5" Type="http://schemas.openxmlformats.org/officeDocument/2006/relationships/image" Target="../media/image1480.png"/><Relationship Id="rId15" Type="http://schemas.openxmlformats.org/officeDocument/2006/relationships/image" Target="../media/image228.png"/><Relationship Id="rId10" Type="http://schemas.openxmlformats.org/officeDocument/2006/relationships/image" Target="../media/image213.png"/><Relationship Id="rId4" Type="http://schemas.openxmlformats.org/officeDocument/2006/relationships/image" Target="../media/image1470.png"/><Relationship Id="rId9" Type="http://schemas.openxmlformats.org/officeDocument/2006/relationships/image" Target="../media/image1750.png"/><Relationship Id="rId14" Type="http://schemas.openxmlformats.org/officeDocument/2006/relationships/image" Target="../media/image22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237.png"/><Relationship Id="rId18" Type="http://schemas.openxmlformats.org/officeDocument/2006/relationships/image" Target="../media/image920.png"/><Relationship Id="rId3" Type="http://schemas.openxmlformats.org/officeDocument/2006/relationships/image" Target="../media/image109.png"/><Relationship Id="rId7" Type="http://schemas.openxmlformats.org/officeDocument/2006/relationships/image" Target="../media/image231.png"/><Relationship Id="rId12" Type="http://schemas.openxmlformats.org/officeDocument/2006/relationships/image" Target="../media/image236.png"/><Relationship Id="rId17" Type="http://schemas.openxmlformats.org/officeDocument/2006/relationships/image" Target="../media/image241.png"/><Relationship Id="rId2" Type="http://schemas.openxmlformats.org/officeDocument/2006/relationships/image" Target="../media/image92.png"/><Relationship Id="rId16" Type="http://schemas.openxmlformats.org/officeDocument/2006/relationships/image" Target="../media/image2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11" Type="http://schemas.openxmlformats.org/officeDocument/2006/relationships/image" Target="../media/image235.png"/><Relationship Id="rId5" Type="http://schemas.openxmlformats.org/officeDocument/2006/relationships/image" Target="../media/image2300.png"/><Relationship Id="rId15" Type="http://schemas.openxmlformats.org/officeDocument/2006/relationships/image" Target="../media/image239.png"/><Relationship Id="rId10" Type="http://schemas.openxmlformats.org/officeDocument/2006/relationships/image" Target="../media/image234.png"/><Relationship Id="rId19" Type="http://schemas.openxmlformats.org/officeDocument/2006/relationships/image" Target="../media/image1090.png"/><Relationship Id="rId4" Type="http://schemas.openxmlformats.org/officeDocument/2006/relationships/image" Target="../media/image2290.png"/><Relationship Id="rId9" Type="http://schemas.openxmlformats.org/officeDocument/2006/relationships/image" Target="../media/image233.png"/><Relationship Id="rId14" Type="http://schemas.openxmlformats.org/officeDocument/2006/relationships/image" Target="../media/image23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5 – Authenticated encryption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smtClean="0"/>
              <a:t>25.09.2024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346910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29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IND-CPA – Indistinguishability against chosen-</a:t>
            </a:r>
            <a:r>
              <a:rPr lang="en-US" dirty="0">
                <a:solidFill>
                  <a:srgbClr val="FF0000"/>
                </a:solidFill>
              </a:rPr>
              <a:t>plaintext</a:t>
            </a:r>
            <a:r>
              <a:rPr lang="en-US" dirty="0"/>
              <a:t> attacks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2192928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66105"/>
                  </p:ext>
                </p:extLst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51" y="2622176"/>
            <a:ext cx="266458" cy="3895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02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 bwMode="auto">
          <a:xfrm rot="11390598">
            <a:off x="1740032" y="2493789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Chosen-plaintext attacks</a:t>
            </a:r>
          </a:p>
        </p:txBody>
      </p:sp>
      <p:pic>
        <p:nvPicPr>
          <p:cNvPr id="10242" name="Picture 2" descr="File:Router symbol-Blue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404" y="3126355"/>
            <a:ext cx="1059055" cy="105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loud 4"/>
          <p:cNvSpPr/>
          <p:nvPr/>
        </p:nvSpPr>
        <p:spPr bwMode="auto">
          <a:xfrm rot="11390598">
            <a:off x="7277231" y="2493789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7" name="Picture 2" descr="File:Router symbol-Blue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798" y="3126355"/>
            <a:ext cx="1059055" cy="105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n 8"/>
          <p:cNvSpPr/>
          <p:nvPr/>
        </p:nvSpPr>
        <p:spPr bwMode="auto">
          <a:xfrm rot="16200000">
            <a:off x="6016638" y="2840439"/>
            <a:ext cx="177835" cy="1628075"/>
          </a:xfrm>
          <a:prstGeom prst="can">
            <a:avLst>
              <a:gd name="adj" fmla="val 4909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5235574" y="3654476"/>
            <a:ext cx="986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6919593" y="3654476"/>
            <a:ext cx="7048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307" y="1229059"/>
            <a:ext cx="1110348" cy="108866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3078044" y="2711445"/>
            <a:ext cx="809678" cy="8298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8576051" y="2711444"/>
            <a:ext cx="809678" cy="82981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423448" y="1893770"/>
            <a:ext cx="2505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Public Internet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13476" y="1893770"/>
            <a:ext cx="366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Google Search (internal)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3" y="4682010"/>
            <a:ext cx="988972" cy="86535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365" y="5298949"/>
            <a:ext cx="988972" cy="86535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633" y="5343916"/>
            <a:ext cx="988972" cy="86535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>
            <a:off x="1469584" y="4378960"/>
            <a:ext cx="494000" cy="4998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/>
          <p:nvPr/>
        </p:nvCxnSpPr>
        <p:spPr bwMode="auto">
          <a:xfrm flipH="1">
            <a:off x="2314803" y="4541520"/>
            <a:ext cx="251987" cy="8023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Arrow Connector 42"/>
          <p:cNvCxnSpPr/>
          <p:nvPr/>
        </p:nvCxnSpPr>
        <p:spPr bwMode="auto">
          <a:xfrm flipH="1">
            <a:off x="3590309" y="4676437"/>
            <a:ext cx="1" cy="738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Down Arrow 45"/>
          <p:cNvSpPr/>
          <p:nvPr/>
        </p:nvSpPr>
        <p:spPr bwMode="auto">
          <a:xfrm flipV="1">
            <a:off x="5919341" y="2378379"/>
            <a:ext cx="444708" cy="1126520"/>
          </a:xfrm>
          <a:prstGeom prst="downArrow">
            <a:avLst>
              <a:gd name="adj1" fmla="val 40861"/>
              <a:gd name="adj2" fmla="val 50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615" y="5380394"/>
            <a:ext cx="624479" cy="612282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426964" y="4946582"/>
            <a:ext cx="529528" cy="47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876931" y="3743394"/>
            <a:ext cx="529528" cy="47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3" name="Freeform 12"/>
          <p:cNvSpPr/>
          <p:nvPr/>
        </p:nvSpPr>
        <p:spPr bwMode="auto">
          <a:xfrm>
            <a:off x="2595155" y="3338865"/>
            <a:ext cx="1962990" cy="1108236"/>
          </a:xfrm>
          <a:custGeom>
            <a:avLst/>
            <a:gdLst>
              <a:gd name="connsiteX0" fmla="*/ 0 w 1884218"/>
              <a:gd name="connsiteY0" fmla="*/ 956044 h 956044"/>
              <a:gd name="connsiteX1" fmla="*/ 429491 w 1884218"/>
              <a:gd name="connsiteY1" fmla="*/ 526553 h 956044"/>
              <a:gd name="connsiteX2" fmla="*/ 858982 w 1884218"/>
              <a:gd name="connsiteY2" fmla="*/ 678953 h 956044"/>
              <a:gd name="connsiteX3" fmla="*/ 1205346 w 1884218"/>
              <a:gd name="connsiteY3" fmla="*/ 734371 h 956044"/>
              <a:gd name="connsiteX4" fmla="*/ 1399309 w 1884218"/>
              <a:gd name="connsiteY4" fmla="*/ 443426 h 956044"/>
              <a:gd name="connsiteX5" fmla="*/ 1136073 w 1884218"/>
              <a:gd name="connsiteY5" fmla="*/ 263317 h 956044"/>
              <a:gd name="connsiteX6" fmla="*/ 1343891 w 1884218"/>
              <a:gd name="connsiteY6" fmla="*/ 80 h 956044"/>
              <a:gd name="connsiteX7" fmla="*/ 1634837 w 1884218"/>
              <a:gd name="connsiteY7" fmla="*/ 235608 h 956044"/>
              <a:gd name="connsiteX8" fmla="*/ 1884218 w 1884218"/>
              <a:gd name="connsiteY8" fmla="*/ 263317 h 956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84218" h="956044">
                <a:moveTo>
                  <a:pt x="0" y="956044"/>
                </a:moveTo>
                <a:cubicBezTo>
                  <a:pt x="143163" y="764389"/>
                  <a:pt x="286327" y="572735"/>
                  <a:pt x="429491" y="526553"/>
                </a:cubicBezTo>
                <a:cubicBezTo>
                  <a:pt x="572655" y="480371"/>
                  <a:pt x="729673" y="644317"/>
                  <a:pt x="858982" y="678953"/>
                </a:cubicBezTo>
                <a:cubicBezTo>
                  <a:pt x="988291" y="713589"/>
                  <a:pt x="1115292" y="773625"/>
                  <a:pt x="1205346" y="734371"/>
                </a:cubicBezTo>
                <a:cubicBezTo>
                  <a:pt x="1295400" y="695117"/>
                  <a:pt x="1410854" y="521935"/>
                  <a:pt x="1399309" y="443426"/>
                </a:cubicBezTo>
                <a:cubicBezTo>
                  <a:pt x="1387764" y="364917"/>
                  <a:pt x="1145309" y="337208"/>
                  <a:pt x="1136073" y="263317"/>
                </a:cubicBezTo>
                <a:cubicBezTo>
                  <a:pt x="1126837" y="189426"/>
                  <a:pt x="1260764" y="4698"/>
                  <a:pt x="1343891" y="80"/>
                </a:cubicBezTo>
                <a:cubicBezTo>
                  <a:pt x="1427018" y="-4538"/>
                  <a:pt x="1544782" y="191735"/>
                  <a:pt x="1634837" y="235608"/>
                </a:cubicBezTo>
                <a:cubicBezTo>
                  <a:pt x="1724892" y="279481"/>
                  <a:pt x="1804555" y="271399"/>
                  <a:pt x="1884218" y="263317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2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Chosen-plaintext attacks</a:t>
            </a:r>
          </a:p>
        </p:txBody>
      </p:sp>
      <p:pic>
        <p:nvPicPr>
          <p:cNvPr id="2050" name="Picture 2" descr="'SSL added and removed here' - Google mocks NSA in crypt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86" y="1201314"/>
            <a:ext cx="6882142" cy="472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5425239" y="3388032"/>
            <a:ext cx="1802875" cy="215642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20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IND-CPA – Indistinguishability against chosen-</a:t>
            </a:r>
            <a:r>
              <a:rPr lang="en-US" dirty="0">
                <a:solidFill>
                  <a:srgbClr val="FF0000"/>
                </a:solidFill>
              </a:rPr>
              <a:t>plaintext</a:t>
            </a:r>
            <a:r>
              <a:rPr lang="en-US" dirty="0"/>
              <a:t> attacks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2192928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266105"/>
                  </p:ext>
                </p:extLst>
              </p:nvPr>
            </p:nvGraphicFramePr>
            <p:xfrm>
              <a:off x="686173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51" y="2622176"/>
            <a:ext cx="266458" cy="3895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76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</a:t>
            </a:r>
            <a:r>
              <a:rPr lang="en-US" dirty="0">
                <a:solidFill>
                  <a:srgbClr val="FF0000"/>
                </a:solidFill>
              </a:rPr>
              <a:t>CCA</a:t>
            </a:r>
            <a:r>
              <a:rPr lang="en-US" dirty="0"/>
              <a:t> – Indistinguishability against chosen-</a:t>
            </a:r>
            <a:r>
              <a:rPr lang="en-US" dirty="0">
                <a:solidFill>
                  <a:srgbClr val="FF0000"/>
                </a:solidFill>
              </a:rPr>
              <a:t>ciphertext</a:t>
            </a:r>
            <a:r>
              <a:rPr lang="en-US" dirty="0"/>
              <a:t> attacks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0899171"/>
                  </p:ext>
                </p:extLst>
              </p:nvPr>
            </p:nvGraphicFramePr>
            <p:xfrm>
              <a:off x="349790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86173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1426446"/>
                  </p:ext>
                </p:extLst>
              </p:nvPr>
            </p:nvGraphicFramePr>
            <p:xfrm>
              <a:off x="686173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28436" r="-602" b="-14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376160" y="5047030"/>
                <a:ext cx="424433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then feed result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unmodified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160" y="5047030"/>
                <a:ext cx="4244339" cy="584775"/>
              </a:xfrm>
              <a:prstGeom prst="rect">
                <a:avLst/>
              </a:prstGeom>
              <a:blipFill>
                <a:blip r:embed="rId8"/>
                <a:stretch>
                  <a:fillRect l="-718" t="-3125"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851" y="2622176"/>
            <a:ext cx="266458" cy="389568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25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FPGA –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83"/>
          <a:stretch/>
        </p:blipFill>
        <p:spPr>
          <a:xfrm>
            <a:off x="2096476" y="1408770"/>
            <a:ext cx="4253467" cy="4157133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737" r="1348"/>
          <a:stretch/>
        </p:blipFill>
        <p:spPr>
          <a:xfrm>
            <a:off x="6111341" y="1733450"/>
            <a:ext cx="4490520" cy="4653542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4276" r="25804"/>
          <a:stretch/>
        </p:blipFill>
        <p:spPr>
          <a:xfrm>
            <a:off x="4239685" y="1498131"/>
            <a:ext cx="3743311" cy="468668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33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9" name="Horizontal Scroll 28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>  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35" name="Down Arrow 34"/>
          <p:cNvSpPr/>
          <p:nvPr/>
        </p:nvSpPr>
        <p:spPr bwMode="auto">
          <a:xfrm rot="4243737">
            <a:off x="6045345" y="2439993"/>
            <a:ext cx="503024" cy="1867564"/>
          </a:xfrm>
          <a:prstGeom prst="downArrow">
            <a:avLst>
              <a:gd name="adj1" fmla="val 52623"/>
              <a:gd name="adj2" fmla="val 8003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6" name="TextBox 35"/>
          <p:cNvSpPr txBox="1"/>
          <p:nvPr/>
        </p:nvSpPr>
        <p:spPr>
          <a:xfrm rot="20416568">
            <a:off x="5696366" y="2792080"/>
            <a:ext cx="1568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pic>
        <p:nvPicPr>
          <p:cNvPr id="37" name="Picture 4" descr="Lattice graph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587" y="3234112"/>
            <a:ext cx="1099121" cy="10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84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 animBg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9" name="Horizontal Scroll 28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>  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pic>
        <p:nvPicPr>
          <p:cNvPr id="14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3579021" y="3379836"/>
            <a:ext cx="1142027" cy="90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93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16" name="Picture 2" descr="Turn off clipart 20 free Cliparts | Download images on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131" y="4725874"/>
            <a:ext cx="891074" cy="8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Lattice graph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587" y="3234112"/>
            <a:ext cx="1099121" cy="10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847039" y="4206863"/>
            <a:ext cx="42785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FPGA applications: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Aerospace and avionics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Digital signal processors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Defense and military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Medical devices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General hardware accelerators</a:t>
            </a:r>
            <a:br>
              <a:rPr lang="en-US" dirty="0"/>
            </a:br>
            <a:r>
              <a:rPr lang="en-US" dirty="0"/>
              <a:t>(e.g. cryptography)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327816" y="1348041"/>
            <a:ext cx="4710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r>
              <a:rPr lang="en-US" dirty="0"/>
              <a:t> design typically a business secret </a:t>
            </a:r>
            <a:br>
              <a:rPr lang="en-US" dirty="0"/>
            </a:br>
            <a:r>
              <a:rPr lang="en-US" dirty="0"/>
              <a:t>(or even a national/military secret)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33" name="Straight Arrow Connector 32"/>
          <p:cNvCxnSpPr>
            <a:stCxn id="32" idx="3"/>
          </p:cNvCxnSpPr>
          <p:nvPr/>
        </p:nvCxnSpPr>
        <p:spPr bwMode="auto">
          <a:xfrm>
            <a:off x="6038335" y="1809706"/>
            <a:ext cx="1392195" cy="72927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Group 18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0" name="Horizontal Scroll 19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>  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7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7567932" y="2137883"/>
            <a:ext cx="1521124" cy="1579269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3" name="Down Arrow 12"/>
          <p:cNvSpPr/>
          <p:nvPr/>
        </p:nvSpPr>
        <p:spPr bwMode="auto">
          <a:xfrm rot="4243737">
            <a:off x="6045345" y="2439993"/>
            <a:ext cx="503024" cy="1867564"/>
          </a:xfrm>
          <a:prstGeom prst="downArrow">
            <a:avLst>
              <a:gd name="adj1" fmla="val 52623"/>
              <a:gd name="adj2" fmla="val 8003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 rot="20416568">
            <a:off x="5696366" y="2792080"/>
            <a:ext cx="1568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84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3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7567932" y="2137883"/>
            <a:ext cx="1521124" cy="1579269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3527500" y="3192460"/>
            <a:ext cx="1193548" cy="1093397"/>
            <a:chOff x="3527500" y="3192460"/>
            <a:chExt cx="1193548" cy="1093397"/>
          </a:xfrm>
        </p:grpSpPr>
        <p:sp>
          <p:nvSpPr>
            <p:cNvPr id="18" name="Rectangle 17"/>
            <p:cNvSpPr/>
            <p:nvPr/>
          </p:nvSpPr>
          <p:spPr bwMode="auto">
            <a:xfrm>
              <a:off x="3527500" y="3192460"/>
              <a:ext cx="249164" cy="229396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rgbClr val="FF0000"/>
                  </a:solidFill>
                </a:rPr>
                <a:t>K</a:t>
              </a:r>
            </a:p>
          </p:txBody>
        </p:sp>
        <p:pic>
          <p:nvPicPr>
            <p:cNvPr id="19" name="Picture 2" descr="Indie Electronics: My 1 Bit Full Adder Project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992" b="91949" l="4287" r="89919">
                          <a14:foregroundMark x1="50174" y1="14195" x2="54461" y2="13771"/>
                          <a14:backgroundMark x1="7995" y1="54873" x2="8575" y2="71186"/>
                          <a14:backgroundMark x1="62109" y1="37076" x2="96060" y2="37712"/>
                          <a14:backgroundMark x1="71727" y1="35805" x2="76709" y2="3093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76" r="11425"/>
            <a:stretch/>
          </p:blipFill>
          <p:spPr bwMode="auto">
            <a:xfrm>
              <a:off x="3579021" y="3379836"/>
              <a:ext cx="1142027" cy="906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59411" y="1001608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pic>
        <p:nvPicPr>
          <p:cNvPr id="1034" name="Picture 10" descr="64GB RAM Memo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96" y="2834159"/>
            <a:ext cx="2030902" cy="189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3649163" y="3311651"/>
            <a:ext cx="1001744" cy="927568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455184" y="418729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0x000000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678930"/>
              </p:ext>
            </p:extLst>
          </p:nvPr>
        </p:nvGraphicFramePr>
        <p:xfrm>
          <a:off x="7615303" y="2444957"/>
          <a:ext cx="3566817" cy="4047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0x00000000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173445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         </a:t>
                      </a:r>
                      <a:r>
                        <a:rPr lang="en-US" sz="1200" b="1" baseline="0" dirty="0"/>
                        <a:t>                                      </a:t>
                      </a:r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50140970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MAC TAG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6387556" y="2541954"/>
            <a:ext cx="116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50016" y="4529759"/>
            <a:ext cx="1865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AES-CBC encrypted</a:t>
            </a:r>
          </a:p>
        </p:txBody>
      </p:sp>
      <p:sp>
        <p:nvSpPr>
          <p:cNvPr id="44" name="Right Brace 43"/>
          <p:cNvSpPr/>
          <p:nvPr/>
        </p:nvSpPr>
        <p:spPr bwMode="auto">
          <a:xfrm rot="10800000">
            <a:off x="7168531" y="3007898"/>
            <a:ext cx="307536" cy="348412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56870" y="5859904"/>
            <a:ext cx="606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</a:rPr>
              <a:t>WBSTAR = </a:t>
            </a:r>
            <a:r>
              <a:rPr lang="en-US" sz="2000" b="1" dirty="0">
                <a:solidFill>
                  <a:schemeClr val="accent2"/>
                </a:solidFill>
              </a:rPr>
              <a:t>W</a:t>
            </a:r>
            <a:r>
              <a:rPr lang="en-US" sz="2000" dirty="0">
                <a:solidFill>
                  <a:schemeClr val="accent2"/>
                </a:solidFill>
              </a:rPr>
              <a:t>arm-</a:t>
            </a:r>
            <a:r>
              <a:rPr lang="en-US" sz="2000" b="1" dirty="0">
                <a:solidFill>
                  <a:schemeClr val="accent2"/>
                </a:solidFill>
              </a:rPr>
              <a:t>B</a:t>
            </a:r>
            <a:r>
              <a:rPr lang="en-US" sz="2000" dirty="0">
                <a:solidFill>
                  <a:schemeClr val="accent2"/>
                </a:solidFill>
              </a:rPr>
              <a:t>oot </a:t>
            </a:r>
            <a:r>
              <a:rPr lang="en-US" sz="2000" b="1" dirty="0">
                <a:solidFill>
                  <a:schemeClr val="accent2"/>
                </a:solidFill>
              </a:rPr>
              <a:t>Star</a:t>
            </a:r>
            <a:r>
              <a:rPr lang="en-US" sz="2000" dirty="0">
                <a:solidFill>
                  <a:schemeClr val="accent2"/>
                </a:solidFill>
              </a:rPr>
              <a:t>t-address 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pic>
        <p:nvPicPr>
          <p:cNvPr id="19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3579021" y="3379836"/>
            <a:ext cx="1142027" cy="90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8802169" y="4562390"/>
            <a:ext cx="1351660" cy="107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43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2" grpId="0"/>
      <p:bldP spid="43" grpId="0"/>
      <p:bldP spid="44" grpId="0" animBg="1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Brace 31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59411" y="1001608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7090448" y="1431219"/>
            <a:ext cx="50178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7111625" y="1751120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985199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11625" y="1859224"/>
            <a:ext cx="2746750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4917" y="1859224"/>
            <a:ext cx="3736212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842553" y="3325722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2886" y="6121203"/>
            <a:ext cx="230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AES-CBC decrypt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39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sp>
        <p:nvSpPr>
          <p:cNvPr id="34" name="Rectangle 33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6" name="Multiply 35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Circular Arrow 13"/>
          <p:cNvSpPr/>
          <p:nvPr/>
        </p:nvSpPr>
        <p:spPr bwMode="auto">
          <a:xfrm rot="10800000">
            <a:off x="3621584" y="2506809"/>
            <a:ext cx="7174498" cy="3692191"/>
          </a:xfrm>
          <a:prstGeom prst="circularArrow">
            <a:avLst>
              <a:gd name="adj1" fmla="val 1682"/>
              <a:gd name="adj2" fmla="val 241527"/>
              <a:gd name="adj3" fmla="val 21357651"/>
              <a:gd name="adj4" fmla="val 10827192"/>
              <a:gd name="adj5" fmla="val 3257"/>
            </a:avLst>
          </a:prstGeom>
          <a:solidFill>
            <a:schemeClr val="accent2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0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0" grpId="0" animBg="1"/>
      <p:bldP spid="26" grpId="0" animBg="1"/>
      <p:bldP spid="9" grpId="0"/>
      <p:bldP spid="29" grpId="0" animBg="1"/>
      <p:bldP spid="27" grpId="0" animBg="1"/>
      <p:bldP spid="31" grpId="0"/>
      <p:bldP spid="28" grpId="0"/>
      <p:bldP spid="36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11625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4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4197756">
            <a:off x="7200708" y="476825"/>
            <a:ext cx="675630" cy="4827069"/>
          </a:xfrm>
          <a:prstGeom prst="downArrow">
            <a:avLst>
              <a:gd name="adj1" fmla="val 39947"/>
              <a:gd name="adj2" fmla="val 71826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 rot="20374609">
            <a:off x="7194350" y="2945066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69" name="TextBox 68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0x23d001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55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Brace 22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11625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367363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11625" y="1859224"/>
            <a:ext cx="2699837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4917" y="1859224"/>
            <a:ext cx="3736212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85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2" name="Horizontal Scroll 51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301752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396038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0xff0015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301752" y="1850291"/>
            <a:ext cx="2549384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495044" y="1850291"/>
            <a:ext cx="3546085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Multiply 37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cxnSp>
        <p:nvCxnSpPr>
          <p:cNvPr id="39" name="Straight Arrow Connector 38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0xff0015</a:t>
            </a:r>
          </a:p>
        </p:txBody>
      </p:sp>
      <p:sp>
        <p:nvSpPr>
          <p:cNvPr id="43" name="Down Arrow 42"/>
          <p:cNvSpPr/>
          <p:nvPr/>
        </p:nvSpPr>
        <p:spPr bwMode="auto">
          <a:xfrm rot="4197756">
            <a:off x="7293317" y="426942"/>
            <a:ext cx="551102" cy="4988104"/>
          </a:xfrm>
          <a:prstGeom prst="downArrow">
            <a:avLst>
              <a:gd name="adj1" fmla="val 36415"/>
              <a:gd name="adj2" fmla="val 7745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4" name="TextBox 43"/>
          <p:cNvSpPr txBox="1"/>
          <p:nvPr/>
        </p:nvSpPr>
        <p:spPr>
          <a:xfrm rot="20374609">
            <a:off x="6057608" y="2633672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22886" y="6121203"/>
            <a:ext cx="2302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AES-CBC decrypt</a:t>
            </a:r>
            <a:endParaRPr lang="en-US" dirty="0"/>
          </a:p>
        </p:txBody>
      </p:sp>
      <p:sp>
        <p:nvSpPr>
          <p:cNvPr id="45" name="Circular Arrow 44"/>
          <p:cNvSpPr/>
          <p:nvPr/>
        </p:nvSpPr>
        <p:spPr bwMode="auto">
          <a:xfrm rot="10800000">
            <a:off x="3621584" y="2506809"/>
            <a:ext cx="7174498" cy="3692191"/>
          </a:xfrm>
          <a:prstGeom prst="circularArrow">
            <a:avLst>
              <a:gd name="adj1" fmla="val 1682"/>
              <a:gd name="adj2" fmla="val 241527"/>
              <a:gd name="adj3" fmla="val 21357651"/>
              <a:gd name="adj4" fmla="val 10827192"/>
              <a:gd name="adj5" fmla="val 3257"/>
            </a:avLst>
          </a:prstGeom>
          <a:solidFill>
            <a:schemeClr val="accent2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0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7" grpId="0" animBg="1"/>
      <p:bldP spid="27" grpId="1" animBg="1"/>
      <p:bldP spid="38" grpId="0" animBg="1"/>
      <p:bldP spid="38" grpId="1" animBg="1"/>
      <p:bldP spid="32" grpId="0"/>
      <p:bldP spid="32" grpId="1"/>
      <p:bldP spid="40" grpId="0"/>
      <p:bldP spid="43" grpId="0" animBg="1"/>
      <p:bldP spid="44" grpId="0"/>
      <p:bldP spid="41" grpId="0"/>
      <p:bldP spid="42" grpId="0"/>
      <p:bldP spid="42" grpId="1"/>
      <p:bldP spid="45" grpId="0" animBg="1"/>
      <p:bldP spid="45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2" name="Horizontal Scroll 51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512858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130124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0x6391dd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512858" y="1850291"/>
            <a:ext cx="2347834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706150" y="1850291"/>
            <a:ext cx="3334979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Multiply 37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0x6391dd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23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23" name="Group 22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24" name="Horizontal Scroll 23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  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Bitstream</a:t>
                </a:r>
                <a:endParaRPr lang="en-US" dirty="0"/>
              </a:p>
            </p:txBody>
          </p:sp>
        </p:grp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08325" y="1825877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7197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0xba11c0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08325" y="1925048"/>
            <a:ext cx="2752367" cy="20012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1617" y="1928006"/>
            <a:ext cx="3739512" cy="19983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9" name="Multiply 38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0" name="Straight Arrow Connector 39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0xba11c0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07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47" name="Group 46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51" name="Horizontal Scroll 50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  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Bitstream</a:t>
                </a:r>
                <a:endParaRPr lang="en-US" dirty="0"/>
              </a:p>
            </p:txBody>
          </p:sp>
        </p:grpSp>
        <p:sp>
          <p:nvSpPr>
            <p:cNvPr id="48" name="Rectangle 47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670706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0x833ad7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309552" y="1908389"/>
            <a:ext cx="2551140" cy="20179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502844" y="1908389"/>
            <a:ext cx="3538285" cy="20179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7309552" y="1809218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3" name="Horizontal Scroll 52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6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55" name="Horizontal Scroll 5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0" name="Multiply 29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4" name="Straight Arrow Connector 33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0x833ad7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45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Brace 31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38" name="Group 37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41" name="Horizontal Scroll 40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  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Bitstream</a:t>
                </a:r>
                <a:endParaRPr lang="en-US" dirty="0"/>
              </a:p>
            </p:txBody>
          </p:sp>
        </p:grpSp>
        <p:sp>
          <p:nvSpPr>
            <p:cNvPr id="39" name="Rectangle 38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116660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0xfe4115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512720" y="1911679"/>
            <a:ext cx="2347972" cy="201464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706012" y="1911680"/>
            <a:ext cx="3335117" cy="201464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7512720" y="1812512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1001267" y="5654975"/>
            <a:ext cx="6984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Time to fully decrypt </a:t>
            </a:r>
            <a:r>
              <a:rPr lang="en-US" sz="2000" dirty="0" err="1"/>
              <a:t>bitstream</a:t>
            </a:r>
            <a:r>
              <a:rPr lang="en-US" sz="2000" dirty="0"/>
              <a:t>: 26 hours </a:t>
            </a:r>
          </a:p>
        </p:txBody>
      </p: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3" name="Horizontal Scroll 42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6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45" name="Horizontal Scroll 4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4" name="Multiply 33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0xfe4115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43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50072" y="4707417"/>
            <a:ext cx="9079971" cy="1362075"/>
          </a:xfrm>
        </p:spPr>
        <p:txBody>
          <a:bodyPr/>
          <a:lstStyle/>
          <a:p>
            <a:endParaRPr lang="en-US" sz="24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950913" y="4241199"/>
            <a:ext cx="10363200" cy="1500187"/>
          </a:xfrm>
        </p:spPr>
        <p:txBody>
          <a:bodyPr/>
          <a:lstStyle/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Authenticated encryption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679" y="1401035"/>
            <a:ext cx="4369668" cy="330638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44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Authenticated encryption:</a:t>
            </a:r>
            <a:r>
              <a:rPr lang="en-US" dirty="0"/>
              <a:t> privacy </a:t>
            </a:r>
            <a:r>
              <a:rPr lang="en-US" i="1" dirty="0"/>
              <a:t>and</a:t>
            </a:r>
            <a:r>
              <a:rPr lang="en-US" dirty="0"/>
              <a:t> integrity from a single primitive: </a:t>
            </a:r>
            <a:br>
              <a:rPr lang="en-US" dirty="0"/>
            </a:br>
            <a:r>
              <a:rPr lang="en-US" dirty="0"/>
              <a:t>		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Syntactically (almost) the same as a normal encryption scheme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49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50807"/>
                <a:ext cx="301864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50807"/>
                <a:ext cx="3018647" cy="307777"/>
              </a:xfrm>
              <a:prstGeom prst="rect">
                <a:avLst/>
              </a:prstGeom>
              <a:blipFill>
                <a:blip r:embed="rId2"/>
                <a:stretch>
                  <a:fillRect l="-2823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7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204293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204293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41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50272"/>
                <a:ext cx="29826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50272"/>
                <a:ext cx="2982611" cy="307777"/>
              </a:xfrm>
              <a:prstGeom prst="rect">
                <a:avLst/>
              </a:prstGeom>
              <a:blipFill>
                <a:blip r:embed="rId5"/>
                <a:stretch>
                  <a:fillRect l="-285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45347" y="2448645"/>
                <a:ext cx="67082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347" y="2448645"/>
                <a:ext cx="670825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1818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695023" y="2850271"/>
                <a:ext cx="4776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 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023" y="2850271"/>
                <a:ext cx="477695" cy="307777"/>
              </a:xfrm>
              <a:prstGeom prst="rect">
                <a:avLst/>
              </a:prstGeom>
              <a:blipFill>
                <a:blip r:embed="rId7"/>
                <a:stretch>
                  <a:fillRect l="-12658" r="-2532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73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Authenticated encryption –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1503147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1503147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4" t="-28910" r="-604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9887368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9887368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7379069" y="2849048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9093023" y="2849048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152" y="1742162"/>
            <a:ext cx="295301" cy="4317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79380" y="3306714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Callout 12"/>
              <p:cNvSpPr/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3" name="Oval Callou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72420" y="4538335"/>
                <a:ext cx="43273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then feed result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unmodified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2420" y="4538335"/>
                <a:ext cx="4327388" cy="584775"/>
              </a:xfrm>
              <a:prstGeom prst="rect">
                <a:avLst/>
              </a:prstGeom>
              <a:blipFill>
                <a:blip r:embed="rId10"/>
                <a:stretch>
                  <a:fillRect l="-704" t="-3125"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18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Authenticated encryption – security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79380" y="3306714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1579159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1579159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04" t="-28910" r="-604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1124496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1124496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5060272" y="5264926"/>
                <a:ext cx="6659288" cy="113466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AE-</a:t>
                </a:r>
                <a:r>
                  <a:rPr lang="nb-NO" b="1" dirty="0" err="1"/>
                  <a:t>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ae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b="0" i="0" smtClean="0">
                                          <a:latin typeface="Cambria Math" panose="02040503050406030204" pitchFamily="18" charset="0"/>
                                        </a:rPr>
                                        <m:t>ae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60272" y="5264926"/>
                <a:ext cx="6659288" cy="113466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>
            <a:off x="7379069" y="2849048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9093023" y="2849048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152" y="1742162"/>
            <a:ext cx="295301" cy="4317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72420" y="4538335"/>
                <a:ext cx="43273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then feed result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unmodified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2420" y="4538335"/>
                <a:ext cx="4327388" cy="584775"/>
              </a:xfrm>
              <a:prstGeom prst="rect">
                <a:avLst/>
              </a:prstGeom>
              <a:blipFill>
                <a:blip r:embed="rId15"/>
                <a:stretch>
                  <a:fillRect l="-704" t="-3125"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808818" y="1124731"/>
            <a:ext cx="3724454" cy="5424601"/>
            <a:chOff x="677962" y="1161463"/>
            <a:chExt cx="3314623" cy="5424601"/>
          </a:xfrm>
        </p:grpSpPr>
        <p:grpSp>
          <p:nvGrpSpPr>
            <p:cNvPr id="19" name="Group 18"/>
            <p:cNvGrpSpPr/>
            <p:nvPr/>
          </p:nvGrpSpPr>
          <p:grpSpPr>
            <a:xfrm>
              <a:off x="677962" y="1161463"/>
              <a:ext cx="3314623" cy="5424601"/>
              <a:chOff x="865647" y="1292348"/>
              <a:chExt cx="3314623" cy="5424601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865647" y="1292348"/>
                <a:ext cx="3314623" cy="5424601"/>
                <a:chOff x="733381" y="1192951"/>
                <a:chExt cx="3407363" cy="561882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 bwMode="auto">
                    <a:xfrm>
                      <a:off x="733382" y="1192951"/>
                      <a:ext cx="3407362" cy="396623"/>
                    </a:xfrm>
                    <a:prstGeom prst="rect">
                      <a:avLst/>
                    </a:prstGeom>
                    <a:solidFill>
                      <a:srgbClr val="85FFE0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𝐄𝐱</m:t>
                            </m:r>
                            <m:sSubSup>
                              <m:sSubSup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600" b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𝐩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Σ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ae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oMath>
                        </m:oMathPara>
                      </a14:m>
                      <a:endParaRPr lang="nb-NO" sz="1600" b="1" dirty="0" smtClean="0"/>
                    </a:p>
                  </p:txBody>
                </p:sp>
              </mc:Choice>
              <mc:Fallback xmlns="">
                <p:sp>
                  <p:nvSpPr>
                    <p:cNvPr id="23" name="Rectangle 2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33382" y="1192951"/>
                      <a:ext cx="3407362" cy="396623"/>
                    </a:xfrm>
                    <a:prstGeom prst="rect">
                      <a:avLst/>
                    </a:prstGeom>
                    <a:blipFill rotWithShape="0">
                      <a:blip r:embed="rId16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Rectangle 23"/>
                    <p:cNvSpPr/>
                    <p:nvPr/>
                  </p:nvSpPr>
                  <p:spPr bwMode="auto">
                    <a:xfrm>
                      <a:off x="733381" y="1589574"/>
                      <a:ext cx="3407362" cy="5222197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14:m>
                        <m:oMath xmlns:m="http://schemas.openxmlformats.org/officeDocument/2006/math">
                          <m:r>
                            <a:rPr lang="nb-NO" sz="14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Ciphertexts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KeyGen</m:t>
                          </m:r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′←</m:t>
                          </m:r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  <m:d>
                                <m:d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  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𝒟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(⋅)</m:t>
                              </m:r>
                            </m:sup>
                          </m:sSup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𝐫𝐞𝐭𝐮𝐫𝐧</m:t>
                          </m:r>
                          <m: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limUpp>
                            <m:limUp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</m:e>
                            <m:lim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?</m:t>
                              </m:r>
                            </m:lim>
                          </m:limUpp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oMath>
                        </m:oMathPara>
                      </a14:m>
                      <a:endParaRPr lang="nb-NO" sz="1400" dirty="0" smtClean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oMath>
                      </a14:m>
                      <a:endPara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a14:m>
                      <a:r>
                        <a:rPr lang="nb-NO" sz="14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oMath>
                      </a14:m>
                      <a:endPara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Ciphertexts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add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d>
                        </m:oMath>
                      </a14:m>
                      <a:r>
                        <a:rPr lang="nb-NO" sz="14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</a:t>
                      </a: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𝒟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</m:oMath>
                        </m:oMathPara>
                      </a14:m>
                      <a:endParaRPr lang="nb-NO" sz="1400" dirty="0" smtClean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if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Ciphertexts</m:t>
                          </m:r>
                        </m:oMath>
                      </a14:m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then 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</a:t>
                      </a:r>
                      <a:r>
                        <a:rPr lang="nb-NO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// cheating!</a:t>
                      </a:r>
                      <a:endParaRPr lang="nb-NO" sz="1400" b="1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lvl="0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  <a:defRPr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Dec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oMath>
                      </a14:m>
                      <a:endPara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lvl="0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  <a:defRPr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 ⊥</m:t>
                          </m:r>
                        </m:oMath>
                      </a14:m>
                      <a:endPara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365125" indent="-365125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oMath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Rectangle 2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33381" y="1589574"/>
                      <a:ext cx="3407362" cy="5222197"/>
                    </a:xfrm>
                    <a:prstGeom prst="rect">
                      <a:avLst/>
                    </a:prstGeom>
                    <a:blipFill rotWithShape="0">
                      <a:blip r:embed="rId17"/>
                      <a:stretch>
                        <a:fillRect l="-326"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2" name="Straight Connector 21"/>
              <p:cNvCxnSpPr/>
              <p:nvPr/>
            </p:nvCxnSpPr>
            <p:spPr bwMode="auto">
              <a:xfrm>
                <a:off x="955791" y="5387927"/>
                <a:ext cx="1954368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0" name="Straight Connector 19"/>
            <p:cNvCxnSpPr/>
            <p:nvPr/>
          </p:nvCxnSpPr>
          <p:spPr bwMode="auto">
            <a:xfrm>
              <a:off x="768106" y="3458232"/>
              <a:ext cx="19543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24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 security definition – implications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Privacy: </a:t>
                </a:r>
                <a:r>
                  <a:rPr lang="en-US" dirty="0"/>
                  <a:t>adversary cannot distinguish encryption of real messages from encryption random messages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Integrity: </a:t>
                </a:r>
                <a:r>
                  <a:rPr lang="en-US" dirty="0"/>
                  <a:t>adversary is not able to </a:t>
                </a:r>
                <a:r>
                  <a:rPr lang="en-US" b="1" dirty="0"/>
                  <a:t>forge</a:t>
                </a:r>
                <a:r>
                  <a:rPr lang="en-US" dirty="0"/>
                  <a:t> ciphertexts: any ciphertext </a:t>
                </a:r>
                <a:r>
                  <a:rPr lang="en-US" i="1" dirty="0"/>
                  <a:t>not</a:t>
                </a:r>
                <a:r>
                  <a:rPr lang="en-US" dirty="0"/>
                  <a:t> produced by the legitimate sender will decrypt to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Does </a:t>
                </a:r>
                <a:r>
                  <a:rPr lang="en-US" i="1" dirty="0"/>
                  <a:t>not</a:t>
                </a:r>
                <a:r>
                  <a:rPr lang="en-US" dirty="0"/>
                  <a:t> protect against </a:t>
                </a:r>
                <a:r>
                  <a:rPr lang="en-US" b="1" dirty="0"/>
                  <a:t>replay attacks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0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composition: AE from Encryption + MAC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06186" y="1867569"/>
            <a:ext cx="2979628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Encrypt-and-MAC (E&amp;M)</a:t>
            </a:r>
          </a:p>
        </p:txBody>
      </p:sp>
      <p:cxnSp>
        <p:nvCxnSpPr>
          <p:cNvPr id="7" name="Straight Arrow Connector 6"/>
          <p:cNvCxnSpPr>
            <a:cxnSpLocks noChangeAspect="1"/>
            <a:stCxn id="9" idx="2"/>
            <a:endCxn id="51" idx="0"/>
          </p:cNvCxnSpPr>
          <p:nvPr/>
        </p:nvCxnSpPr>
        <p:spPr bwMode="auto">
          <a:xfrm>
            <a:off x="5505897" y="2982978"/>
            <a:ext cx="0" cy="6033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>
            <a:cxnSpLocks noChangeAspect="1"/>
            <a:stCxn id="51" idx="2"/>
            <a:endCxn id="10" idx="0"/>
          </p:cNvCxnSpPr>
          <p:nvPr/>
        </p:nvCxnSpPr>
        <p:spPr bwMode="auto">
          <a:xfrm flipH="1">
            <a:off x="5503362" y="4174804"/>
            <a:ext cx="2535" cy="6424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>
                <a:spLocks noChangeAspect="1"/>
              </p:cNvSpPr>
              <p:nvPr/>
            </p:nvSpPr>
            <p:spPr bwMode="auto">
              <a:xfrm flipH="1">
                <a:off x="4839082" y="2636678"/>
                <a:ext cx="1333629" cy="3463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839082" y="2636678"/>
                <a:ext cx="1333629" cy="34630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 flipH="1">
                <a:off x="4834671" y="4817278"/>
                <a:ext cx="1337382" cy="346300"/>
              </a:xfrm>
              <a:prstGeom prst="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834671" y="4817278"/>
                <a:ext cx="1337382" cy="34630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>
                <a:spLocks noChangeAspect="1"/>
              </p:cNvSpPr>
              <p:nvPr/>
            </p:nvSpPr>
            <p:spPr bwMode="auto">
              <a:xfrm flipH="1">
                <a:off x="6172053" y="4817278"/>
                <a:ext cx="902615" cy="3463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72053" y="4817278"/>
                <a:ext cx="902615" cy="3463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Elbow Connector 19"/>
          <p:cNvCxnSpPr>
            <a:cxnSpLocks noChangeAspect="1"/>
            <a:stCxn id="9" idx="1"/>
            <a:endCxn id="35" idx="0"/>
          </p:cNvCxnSpPr>
          <p:nvPr/>
        </p:nvCxnSpPr>
        <p:spPr bwMode="auto">
          <a:xfrm>
            <a:off x="6172711" y="2809828"/>
            <a:ext cx="450649" cy="776520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>
                <a:spLocks noChangeAspect="1"/>
              </p:cNvSpPr>
              <p:nvPr/>
            </p:nvSpPr>
            <p:spPr bwMode="auto">
              <a:xfrm flipH="1">
                <a:off x="5147709" y="3586348"/>
                <a:ext cx="716376" cy="58845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147709" y="3586348"/>
                <a:ext cx="716376" cy="588456"/>
              </a:xfrm>
              <a:prstGeom prst="rect">
                <a:avLst/>
              </a:prstGeom>
              <a:blipFill rotWithShape="0">
                <a:blip r:embed="rId6"/>
                <a:stretch>
                  <a:fillRect l="-82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>
                <a:spLocks noChangeAspect="1"/>
              </p:cNvSpPr>
              <p:nvPr/>
            </p:nvSpPr>
            <p:spPr bwMode="auto">
              <a:xfrm flipH="1">
                <a:off x="6265172" y="3586348"/>
                <a:ext cx="716376" cy="58845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MAC</m:t>
                          </m:r>
                        </m:e>
                        <m: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265172" y="3586348"/>
                <a:ext cx="716376" cy="588456"/>
              </a:xfrm>
              <a:prstGeom prst="rect">
                <a:avLst/>
              </a:prstGeom>
              <a:blipFill rotWithShape="0">
                <a:blip r:embed="rId7"/>
                <a:stretch>
                  <a:fillRect l="-7500" r="-250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>
            <a:cxnSpLocks noChangeAspect="1"/>
            <a:stCxn id="35" idx="2"/>
            <a:endCxn id="11" idx="0"/>
          </p:cNvCxnSpPr>
          <p:nvPr/>
        </p:nvCxnSpPr>
        <p:spPr bwMode="auto">
          <a:xfrm>
            <a:off x="6623360" y="4174804"/>
            <a:ext cx="0" cy="6424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4" name="Group 103"/>
          <p:cNvGrpSpPr/>
          <p:nvPr/>
        </p:nvGrpSpPr>
        <p:grpSpPr>
          <a:xfrm>
            <a:off x="8179854" y="1867567"/>
            <a:ext cx="2979628" cy="3296011"/>
            <a:chOff x="8028213" y="1867567"/>
            <a:chExt cx="2979628" cy="3296011"/>
          </a:xfrm>
        </p:grpSpPr>
        <p:sp>
          <p:nvSpPr>
            <p:cNvPr id="24" name="TextBox 23"/>
            <p:cNvSpPr txBox="1"/>
            <p:nvPr/>
          </p:nvSpPr>
          <p:spPr>
            <a:xfrm>
              <a:off x="8028213" y="1867567"/>
              <a:ext cx="2979628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Encrypt-then-MAC (</a:t>
              </a:r>
              <a:r>
                <a:rPr lang="en-US" b="1" dirty="0" err="1"/>
                <a:t>EtM</a:t>
              </a:r>
              <a:r>
                <a:rPr lang="en-US" b="1" dirty="0"/>
                <a:t>)</a:t>
              </a:r>
            </a:p>
          </p:txBody>
        </p:sp>
        <p:cxnSp>
          <p:nvCxnSpPr>
            <p:cNvPr id="44" name="Straight Arrow Connector 43"/>
            <p:cNvCxnSpPr>
              <a:cxnSpLocks noChangeAspect="1"/>
              <a:stCxn id="46" idx="2"/>
              <a:endCxn id="50" idx="0"/>
            </p:cNvCxnSpPr>
            <p:nvPr/>
          </p:nvCxnSpPr>
          <p:spPr bwMode="auto">
            <a:xfrm>
              <a:off x="9110740" y="2982978"/>
              <a:ext cx="0" cy="60337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cxnSpLocks noChangeAspect="1"/>
              <a:stCxn id="50" idx="2"/>
              <a:endCxn id="47" idx="0"/>
            </p:cNvCxnSpPr>
            <p:nvPr/>
          </p:nvCxnSpPr>
          <p:spPr bwMode="auto">
            <a:xfrm flipH="1">
              <a:off x="9110739" y="4174804"/>
              <a:ext cx="1" cy="6424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>
                  <a:spLocks noChangeAspect="1"/>
                </p:cNvSpPr>
                <p:nvPr/>
              </p:nvSpPr>
              <p:spPr bwMode="auto">
                <a:xfrm flipH="1">
                  <a:off x="8443925" y="2636678"/>
                  <a:ext cx="1333629" cy="3463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43925" y="2636678"/>
                  <a:ext cx="1333629" cy="34630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>
                  <a:spLocks noChangeAspect="1"/>
                </p:cNvSpPr>
                <p:nvPr/>
              </p:nvSpPr>
              <p:spPr bwMode="auto">
                <a:xfrm flipH="1">
                  <a:off x="8439514" y="4817278"/>
                  <a:ext cx="1342450" cy="346300"/>
                </a:xfrm>
                <a:prstGeom prst="rect">
                  <a:avLst/>
                </a:prstGeom>
                <a:solidFill>
                  <a:srgbClr val="CCEFDC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39514" y="4817278"/>
                  <a:ext cx="1342450" cy="34630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>
                  <a:spLocks noChangeAspect="1"/>
                </p:cNvSpPr>
                <p:nvPr/>
              </p:nvSpPr>
              <p:spPr bwMode="auto">
                <a:xfrm flipH="1">
                  <a:off x="9776896" y="4817278"/>
                  <a:ext cx="902615" cy="3463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776896" y="4817278"/>
                  <a:ext cx="902615" cy="34630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Elbow Connector 48"/>
            <p:cNvCxnSpPr>
              <a:cxnSpLocks noChangeAspect="1"/>
              <a:stCxn id="50" idx="2"/>
              <a:endCxn id="52" idx="3"/>
            </p:cNvCxnSpPr>
            <p:nvPr/>
          </p:nvCxnSpPr>
          <p:spPr bwMode="auto">
            <a:xfrm rot="5400000" flipH="1" flipV="1">
              <a:off x="9343263" y="3648052"/>
              <a:ext cx="294228" cy="759275"/>
            </a:xfrm>
            <a:prstGeom prst="bentConnector4">
              <a:avLst>
                <a:gd name="adj1" fmla="val -90645"/>
                <a:gd name="adj2" fmla="val 6606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/>
                <p:cNvSpPr>
                  <a:spLocks noChangeAspect="1"/>
                </p:cNvSpPr>
                <p:nvPr/>
              </p:nvSpPr>
              <p:spPr bwMode="auto">
                <a:xfrm flipH="1">
                  <a:off x="8752552" y="3586348"/>
                  <a:ext cx="716376" cy="58845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752552" y="3586348"/>
                  <a:ext cx="716376" cy="5884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83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>
                  <a:spLocks noChangeAspect="1"/>
                </p:cNvSpPr>
                <p:nvPr/>
              </p:nvSpPr>
              <p:spPr bwMode="auto">
                <a:xfrm flipH="1">
                  <a:off x="9870015" y="3586348"/>
                  <a:ext cx="716376" cy="58845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MAC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870015" y="3586348"/>
                  <a:ext cx="716376" cy="58845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7500" r="-250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Arrow Connector 52"/>
            <p:cNvCxnSpPr>
              <a:cxnSpLocks noChangeAspect="1"/>
              <a:stCxn id="52" idx="2"/>
              <a:endCxn id="48" idx="0"/>
            </p:cNvCxnSpPr>
            <p:nvPr/>
          </p:nvCxnSpPr>
          <p:spPr bwMode="auto">
            <a:xfrm>
              <a:off x="10228203" y="4174804"/>
              <a:ext cx="0" cy="6424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3" name="Group 102"/>
          <p:cNvGrpSpPr/>
          <p:nvPr/>
        </p:nvGrpSpPr>
        <p:grpSpPr>
          <a:xfrm>
            <a:off x="1045288" y="1867568"/>
            <a:ext cx="2979628" cy="3296010"/>
            <a:chOff x="1376177" y="1867568"/>
            <a:chExt cx="2979628" cy="3296010"/>
          </a:xfrm>
        </p:grpSpPr>
        <p:sp>
          <p:nvSpPr>
            <p:cNvPr id="22" name="TextBox 21"/>
            <p:cNvSpPr txBox="1"/>
            <p:nvPr/>
          </p:nvSpPr>
          <p:spPr>
            <a:xfrm>
              <a:off x="1376177" y="1867568"/>
              <a:ext cx="2979628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MAC-then-Encrypt (</a:t>
              </a:r>
              <a:r>
                <a:rPr lang="en-US" b="1" dirty="0" err="1"/>
                <a:t>MtE</a:t>
              </a:r>
              <a:r>
                <a:rPr lang="en-US" b="1" dirty="0"/>
                <a:t>)</a:t>
              </a: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1758194" y="2636678"/>
              <a:ext cx="2210177" cy="2526900"/>
              <a:chOff x="1758194" y="2636678"/>
              <a:chExt cx="2210177" cy="2526900"/>
            </a:xfrm>
          </p:grpSpPr>
          <p:cxnSp>
            <p:nvCxnSpPr>
              <p:cNvPr id="59" name="Straight Arrow Connector 58"/>
              <p:cNvCxnSpPr>
                <a:cxnSpLocks noChangeAspect="1"/>
              </p:cNvCxnSpPr>
              <p:nvPr/>
            </p:nvCxnSpPr>
            <p:spPr bwMode="auto">
              <a:xfrm>
                <a:off x="2286547" y="2971141"/>
                <a:ext cx="0" cy="60337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1762607" y="2636678"/>
                    <a:ext cx="1333629" cy="346300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1" name="Rectangle 6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762607" y="2636678"/>
                    <a:ext cx="1333629" cy="346300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Rectangle 6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1758194" y="4817278"/>
                    <a:ext cx="2210177" cy="346300"/>
                  </a:xfrm>
                  <a:prstGeom prst="rect">
                    <a:avLst/>
                  </a:prstGeom>
                  <a:solidFill>
                    <a:srgbClr val="CCEFDC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2" name="Rectangle 6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758194" y="4817278"/>
                    <a:ext cx="2210177" cy="346300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4" name="Elbow Connector 63"/>
              <p:cNvCxnSpPr>
                <a:cxnSpLocks noChangeAspect="1"/>
                <a:stCxn id="61" idx="1"/>
                <a:endCxn id="66" idx="0"/>
              </p:cNvCxnSpPr>
              <p:nvPr/>
            </p:nvCxnSpPr>
            <p:spPr bwMode="auto">
              <a:xfrm>
                <a:off x="3096236" y="2809828"/>
                <a:ext cx="450649" cy="776520"/>
              </a:xfrm>
              <a:prstGeom prst="bent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Rectangle 64"/>
                  <p:cNvSpPr>
                    <a:spLocks noChangeAspect="1"/>
                  </p:cNvSpPr>
                  <p:nvPr/>
                </p:nvSpPr>
                <p:spPr bwMode="auto">
                  <a:xfrm flipH="1">
                    <a:off x="2040538" y="3582199"/>
                    <a:ext cx="716376" cy="588456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2040538" y="3582199"/>
                    <a:ext cx="716376" cy="588456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 l="-826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0" name="Elbow Connector 69"/>
              <p:cNvCxnSpPr>
                <a:cxnSpLocks noChangeAspect="1"/>
              </p:cNvCxnSpPr>
              <p:nvPr/>
            </p:nvCxnSpPr>
            <p:spPr bwMode="auto">
              <a:xfrm rot="10800000">
                <a:off x="2510083" y="3574261"/>
                <a:ext cx="789971" cy="298377"/>
              </a:xfrm>
              <a:prstGeom prst="bentConnector4">
                <a:avLst>
                  <a:gd name="adj1" fmla="val 46621"/>
                  <a:gd name="adj2" fmla="val 248972"/>
                </a:avLst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Straight Arrow Connector 80"/>
              <p:cNvCxnSpPr>
                <a:cxnSpLocks/>
                <a:stCxn id="65" idx="2"/>
              </p:cNvCxnSpPr>
              <p:nvPr/>
            </p:nvCxnSpPr>
            <p:spPr bwMode="auto">
              <a:xfrm flipH="1">
                <a:off x="2398725" y="4170655"/>
                <a:ext cx="1" cy="642474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3188697" y="3586348"/>
                    <a:ext cx="716376" cy="588456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6" name="Rectangle 6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3188697" y="3586348"/>
                    <a:ext cx="716376" cy="588456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8333" r="-1667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" name="TextBox 2"/>
          <p:cNvSpPr txBox="1"/>
          <p:nvPr/>
        </p:nvSpPr>
        <p:spPr>
          <a:xfrm>
            <a:off x="1633581" y="5647458"/>
            <a:ext cx="192783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in TLS 1.2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08136" y="5647458"/>
            <a:ext cx="192783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in SSH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03319" y="5647458"/>
            <a:ext cx="192783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in IPsec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42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0" grpId="0" animBg="1"/>
      <p:bldP spid="11" grpId="0" animBg="1"/>
      <p:bldP spid="3" grpId="0"/>
      <p:bldP spid="38" grpId="0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composition: AE secure?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E&amp;M: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|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MtE:  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MAC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US" sz="16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EtM</a:t>
                </a:r>
                <a:r>
                  <a:rPr lang="en-US" sz="1800" dirty="0"/>
                  <a:t>:  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600" dirty="0"/>
              </a:p>
              <a:p>
                <a:pPr marL="474663" lvl="1" indent="0" algn="ctr"/>
                <a:r>
                  <a:rPr lang="en-US" sz="1200" dirty="0"/>
                  <a:t>								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36929" y="3353122"/>
                <a:ext cx="3962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0000 </m:t>
                      </m:r>
                      <m:r>
                        <m:rPr>
                          <m:lit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929" y="3353122"/>
                <a:ext cx="396240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7392785" y="1471810"/>
            <a:ext cx="3962400" cy="903210"/>
            <a:chOff x="8046825" y="2725172"/>
            <a:chExt cx="3962400" cy="903210"/>
          </a:xfrm>
        </p:grpSpPr>
        <p:sp>
          <p:nvSpPr>
            <p:cNvPr id="6" name="Right Brace 5"/>
            <p:cNvSpPr/>
            <p:nvPr/>
          </p:nvSpPr>
          <p:spPr bwMode="auto">
            <a:xfrm rot="5400000" flipH="1" flipV="1">
              <a:off x="10609432" y="2868434"/>
              <a:ext cx="183793" cy="665165"/>
            </a:xfrm>
            <a:prstGeom prst="rightBrace">
              <a:avLst>
                <a:gd name="adj1" fmla="val 54447"/>
                <a:gd name="adj2" fmla="val 48260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6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046825" y="3259050"/>
                  <a:ext cx="3962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mtClean="0">
                            <a:latin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6825" y="3259050"/>
                  <a:ext cx="3962400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10028025" y="2725172"/>
                  <a:ext cx="123688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smtClean="0">
                            <a:latin typeface="Cambria Math" panose="02040503050406030204" pitchFamily="18" charset="0"/>
                          </a:rPr>
                          <m:t>MAC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28025" y="2725172"/>
                  <a:ext cx="1236884" cy="338554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/>
          <p:cNvSpPr txBox="1"/>
          <p:nvPr/>
        </p:nvSpPr>
        <p:spPr>
          <a:xfrm>
            <a:off x="5920156" y="4571249"/>
            <a:ext cx="710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87825" y="3175404"/>
            <a:ext cx="77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87825" y="1855759"/>
            <a:ext cx="77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4000" dirty="0">
              <a:solidFill>
                <a:srgbClr val="FF000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2047817" y="1259978"/>
            <a:ext cx="3474878" cy="745710"/>
            <a:chOff x="2420620" y="1201897"/>
            <a:chExt cx="3474878" cy="745710"/>
          </a:xfrm>
        </p:grpSpPr>
        <p:sp>
          <p:nvSpPr>
            <p:cNvPr id="16" name="TextBox 15"/>
            <p:cNvSpPr txBox="1"/>
            <p:nvPr/>
          </p:nvSpPr>
          <p:spPr>
            <a:xfrm>
              <a:off x="2420620" y="1201897"/>
              <a:ext cx="1823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IND-CPA secure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71778" y="1201897"/>
              <a:ext cx="1823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UF-CMA secure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>
              <a:off x="3116003" y="1583006"/>
              <a:ext cx="76200" cy="3646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/>
            <p:nvPr/>
          </p:nvCxnSpPr>
          <p:spPr bwMode="auto">
            <a:xfrm flipH="1">
              <a:off x="4579043" y="1583006"/>
              <a:ext cx="31057" cy="3646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5" name="Group 24"/>
          <p:cNvGrpSpPr/>
          <p:nvPr/>
        </p:nvGrpSpPr>
        <p:grpSpPr>
          <a:xfrm>
            <a:off x="2585660" y="2375021"/>
            <a:ext cx="2682362" cy="579422"/>
            <a:chOff x="2585660" y="2375021"/>
            <a:chExt cx="2682362" cy="579422"/>
          </a:xfrm>
        </p:grpSpPr>
        <p:sp>
          <p:nvSpPr>
            <p:cNvPr id="24" name="TextBox 23"/>
            <p:cNvSpPr txBox="1"/>
            <p:nvPr/>
          </p:nvSpPr>
          <p:spPr>
            <a:xfrm>
              <a:off x="3444302" y="2646666"/>
              <a:ext cx="1823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AE secure?</a:t>
              </a:r>
            </a:p>
          </p:txBody>
        </p:sp>
        <p:sp>
          <p:nvSpPr>
            <p:cNvPr id="23" name="Right Brace 22"/>
            <p:cNvSpPr/>
            <p:nvPr/>
          </p:nvSpPr>
          <p:spPr bwMode="auto">
            <a:xfrm rot="5400000">
              <a:off x="3710389" y="1250292"/>
              <a:ext cx="258794" cy="2508251"/>
            </a:xfrm>
            <a:prstGeom prst="rightBrace">
              <a:avLst>
                <a:gd name="adj1" fmla="val 98812"/>
                <a:gd name="adj2" fmla="val 49240"/>
              </a:avLst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8557368" y="3684156"/>
            <a:ext cx="2002596" cy="551354"/>
            <a:chOff x="8557368" y="3684156"/>
            <a:chExt cx="2002596" cy="551354"/>
          </a:xfrm>
        </p:grpSpPr>
        <p:sp>
          <p:nvSpPr>
            <p:cNvPr id="22" name="Right Brace 21"/>
            <p:cNvSpPr/>
            <p:nvPr/>
          </p:nvSpPr>
          <p:spPr bwMode="auto">
            <a:xfrm rot="16200000" flipH="1" flipV="1">
              <a:off x="9431282" y="3326557"/>
              <a:ext cx="183793" cy="898991"/>
            </a:xfrm>
            <a:prstGeom prst="rightBrace">
              <a:avLst>
                <a:gd name="adj1" fmla="val 54447"/>
                <a:gd name="adj2" fmla="val 48260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6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8557368" y="3896956"/>
                  <a:ext cx="20025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lit/>
                              </m:r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| …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57368" y="3896956"/>
                  <a:ext cx="2002596" cy="33855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8121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3661926" y="3325892"/>
            <a:ext cx="1926456" cy="1688873"/>
            <a:chOff x="733379" y="2498307"/>
            <a:chExt cx="3407363" cy="27036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 bwMode="auto">
                <a:xfrm>
                  <a:off x="733379" y="2498307"/>
                  <a:ext cx="3407361" cy="506015"/>
                </a:xfrm>
                <a:prstGeom prst="rect">
                  <a:avLst/>
                </a:prstGeom>
                <a:solidFill>
                  <a:srgbClr val="E3D1F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2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2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2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79" y="2498307"/>
                  <a:ext cx="3407361" cy="50601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/>
                <p:nvPr/>
              </p:nvSpPr>
              <p:spPr bwMode="auto">
                <a:xfrm>
                  <a:off x="733381" y="3004322"/>
                  <a:ext cx="3407361" cy="2197612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EtM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EtM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1" name="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3004322"/>
                  <a:ext cx="3407361" cy="219761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EtM</a:t>
            </a:r>
            <a:r>
              <a:rPr lang="en-US" dirty="0"/>
              <a:t>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1932495" y="1124003"/>
                <a:ext cx="8239028" cy="164618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nb-NO" b="1" dirty="0"/>
                  <a:t>Theorem:</a:t>
                </a:r>
                <a:r>
                  <a:rPr lang="nb-NO" b="0" dirty="0"/>
                  <a:t> for </a:t>
                </a:r>
                <a:r>
                  <a:rPr lang="nb-NO" i="1" dirty="0"/>
                  <a:t>any </a:t>
                </a:r>
                <a:r>
                  <a:rPr lang="nb-NO" dirty="0"/>
                  <a:t>AE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b="0" dirty="0"/>
                  <a:t> against EtM there are adversaries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b="0" dirty="0"/>
                  <a:t> against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Enc</m:t>
                    </m:r>
                  </m:oMath>
                </a14:m>
                <a:r>
                  <a:rPr lang="nb-NO" b="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</m:oMath>
                </a14:m>
                <a:r>
                  <a:rPr lang="nb-NO" b="0" dirty="0"/>
                  <a:t> such </a:t>
                </a:r>
                <a:r>
                  <a:rPr lang="nb-NO" b="0" dirty="0" smtClean="0"/>
                  <a:t>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EtM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ae</m:t>
                        </m:r>
                      </m:sup>
                    </m:sSub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Enc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MAC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i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32495" y="1124003"/>
                <a:ext cx="8239028" cy="1646182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967404" y="5549756"/>
            <a:ext cx="813643" cy="101155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5189214" y="5170070"/>
            <a:ext cx="643682" cy="4576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97045" y="4358604"/>
                <a:ext cx="533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045" y="4358604"/>
                <a:ext cx="533645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3730032" y="4530815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829853" y="4717191"/>
            <a:ext cx="141922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097045" y="3655891"/>
                <a:ext cx="533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045" y="3655891"/>
                <a:ext cx="533645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923976" y="3532577"/>
            <a:ext cx="119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IND-CPA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19776" y="4687573"/>
            <a:ext cx="1299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UF-CMA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9160" y="2956560"/>
            <a:ext cx="1805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Proof sketch: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 flipV="1">
            <a:off x="6796262" y="5170070"/>
            <a:ext cx="643682" cy="4576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2" name="Group 31"/>
          <p:cNvGrpSpPr/>
          <p:nvPr/>
        </p:nvGrpSpPr>
        <p:grpSpPr>
          <a:xfrm>
            <a:off x="7118103" y="3325892"/>
            <a:ext cx="1926456" cy="1688873"/>
            <a:chOff x="733379" y="2498307"/>
            <a:chExt cx="3407363" cy="27036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 bwMode="auto">
                <a:xfrm>
                  <a:off x="733379" y="2498307"/>
                  <a:ext cx="3407361" cy="506015"/>
                </a:xfrm>
                <a:prstGeom prst="rect">
                  <a:avLst/>
                </a:prstGeom>
                <a:solidFill>
                  <a:srgbClr val="FCB4A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2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2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nb-NO" sz="12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79" y="2498307"/>
                  <a:ext cx="3407361" cy="50601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>
                  <a:off x="733381" y="3004322"/>
                  <a:ext cx="3407361" cy="2197612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2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EtM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$</m:t>
                          </m:r>
                        </m:e>
                      </m:d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2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⊥</m:t>
                      </m:r>
                    </m:oMath>
                  </a14:m>
                  <a:endParaRPr lang="nb-NO" sz="1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3381" y="3004322"/>
                  <a:ext cx="3407361" cy="219761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7235849" y="4713091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7154943" y="4533371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87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4" grpId="0"/>
      <p:bldP spid="35" grpId="0"/>
      <p:bldP spid="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CCA-attacks – revisited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3" y="1027586"/>
            <a:ext cx="10121554" cy="5068415"/>
          </a:xfrm>
        </p:spPr>
        <p:txBody>
          <a:bodyPr/>
          <a:lstStyle/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MtE</a:t>
            </a:r>
            <a:r>
              <a:rPr lang="en-US" dirty="0"/>
              <a:t> used in </a:t>
            </a:r>
            <a:r>
              <a:rPr lang="en-US" dirty="0" err="1"/>
              <a:t>Starbleed</a:t>
            </a:r>
            <a:r>
              <a:rPr lang="en-US" dirty="0"/>
              <a:t> attack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Gave rise to (partial) decryption oracle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Attack would not have been possible</a:t>
            </a:r>
            <a:br>
              <a:rPr lang="en-US" dirty="0"/>
            </a:br>
            <a:r>
              <a:rPr lang="en-US" dirty="0"/>
              <a:t>with an AE secure scheme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110826"/>
              </p:ext>
            </p:extLst>
          </p:nvPr>
        </p:nvGraphicFramePr>
        <p:xfrm>
          <a:off x="8407036" y="3209965"/>
          <a:ext cx="2121750" cy="16345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7250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707250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707250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408641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408641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/>
                        <a:t>K</a:t>
                      </a:r>
                      <a:r>
                        <a:rPr lang="en-US" sz="700" b="1" baseline="-25000" dirty="0"/>
                        <a:t>MAC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4086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b="1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408641">
                <a:tc>
                  <a:txBody>
                    <a:bodyPr/>
                    <a:lstStyle/>
                    <a:p>
                      <a:pPr algn="ctr"/>
                      <a:endParaRPr lang="en-US" sz="7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/>
                        <a:t>BAD</a:t>
                      </a:r>
                      <a:r>
                        <a:rPr lang="en-US" sz="700" b="1" baseline="0" dirty="0"/>
                        <a:t> TAG</a:t>
                      </a:r>
                      <a:endParaRPr lang="en-US" sz="7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grpSp>
        <p:nvGrpSpPr>
          <p:cNvPr id="49" name="Group 48"/>
          <p:cNvGrpSpPr/>
          <p:nvPr/>
        </p:nvGrpSpPr>
        <p:grpSpPr>
          <a:xfrm>
            <a:off x="5722706" y="1788607"/>
            <a:ext cx="6037923" cy="3627455"/>
            <a:chOff x="5804755" y="918729"/>
            <a:chExt cx="6037923" cy="3627455"/>
          </a:xfrm>
        </p:grpSpPr>
        <p:grpSp>
          <p:nvGrpSpPr>
            <p:cNvPr id="45" name="Group 44"/>
            <p:cNvGrpSpPr/>
            <p:nvPr/>
          </p:nvGrpSpPr>
          <p:grpSpPr>
            <a:xfrm>
              <a:off x="5999153" y="1183619"/>
              <a:ext cx="5843525" cy="2798785"/>
              <a:chOff x="6348475" y="2000901"/>
              <a:chExt cx="5843525" cy="2798785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8448341" y="2000901"/>
                <a:ext cx="798788" cy="721768"/>
                <a:chOff x="6751029" y="896360"/>
                <a:chExt cx="1558896" cy="1408586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6751029" y="896360"/>
                  <a:ext cx="1558896" cy="1408586"/>
                  <a:chOff x="8660739" y="896903"/>
                  <a:chExt cx="3089874" cy="2353850"/>
                </a:xfrm>
              </p:grpSpPr>
              <p:sp>
                <p:nvSpPr>
                  <p:cNvPr id="12" name="Horizontal Scroll 11"/>
                  <p:cNvSpPr/>
                  <p:nvPr/>
                </p:nvSpPr>
                <p:spPr bwMode="auto">
                  <a:xfrm rot="16200000">
                    <a:off x="9211760" y="1605847"/>
                    <a:ext cx="1509357" cy="1780456"/>
                  </a:xfrm>
                  <a:prstGeom prst="horizontalScroll">
                    <a:avLst/>
                  </a:prstGeom>
                  <a:blipFill>
                    <a:blip r:embed="rId3"/>
                    <a:tile tx="0" ty="0" sx="100000" sy="100000" flip="none" algn="tl"/>
                  </a:blipFill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800" b="1" dirty="0"/>
                      <a:t/>
                    </a:r>
                    <a:br>
                      <a:rPr lang="en-US" sz="800" b="1" dirty="0"/>
                    </a:br>
                    <a:r>
                      <a:rPr lang="en-US" sz="800" b="1" dirty="0"/>
                      <a:t/>
                    </a:r>
                    <a:br>
                      <a:rPr lang="en-US" sz="800" b="1" dirty="0"/>
                    </a:br>
                    <a:r>
                      <a:rPr lang="en-US" sz="800" b="1" dirty="0"/>
                      <a:t> </a:t>
                    </a:r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800" b="1" dirty="0"/>
                      <a:t>  </a:t>
                    </a:r>
                  </a:p>
                </p:txBody>
              </p:sp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8660739" y="896903"/>
                    <a:ext cx="3089874" cy="82807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 err="1"/>
                      <a:t>Bitstream</a:t>
                    </a:r>
                    <a:endParaRPr lang="en-US" sz="1000" dirty="0"/>
                  </a:p>
                </p:txBody>
              </p:sp>
            </p:grpSp>
            <p:sp>
              <p:nvSpPr>
                <p:cNvPr id="11" name="Rectangle 10"/>
                <p:cNvSpPr/>
                <p:nvPr/>
              </p:nvSpPr>
              <p:spPr bwMode="auto">
                <a:xfrm>
                  <a:off x="7090448" y="1431219"/>
                  <a:ext cx="501782" cy="9917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b="1" dirty="0"/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6493500" y="3397342"/>
                <a:ext cx="1040647" cy="969327"/>
                <a:chOff x="3000376" y="1900912"/>
                <a:chExt cx="2900891" cy="2900892"/>
              </a:xfrm>
            </p:grpSpPr>
            <p:pic>
              <p:nvPicPr>
                <p:cNvPr id="15" name="Picture 10" descr="64GB RAM Memory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00376" y="1900912"/>
                  <a:ext cx="2900891" cy="290089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" name="Rectangle 15"/>
                <p:cNvSpPr/>
                <p:nvPr/>
              </p:nvSpPr>
              <p:spPr bwMode="auto">
                <a:xfrm>
                  <a:off x="3733800" y="2633133"/>
                  <a:ext cx="1430867" cy="142240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b="1" dirty="0"/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6616993" y="4048587"/>
                <a:ext cx="674733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>
                    <a:solidFill>
                      <a:schemeClr val="accent2"/>
                    </a:solidFill>
                    <a:latin typeface="Consolas" panose="020B0609020204030204" pitchFamily="49" charset="0"/>
                  </a:rPr>
                  <a:t>WBSTAR: 0x833ad7</a:t>
                </a:r>
              </a:p>
            </p:txBody>
          </p:sp>
          <p:cxnSp>
            <p:nvCxnSpPr>
              <p:cNvPr id="19" name="Straight Connector 18"/>
              <p:cNvCxnSpPr/>
              <p:nvPr/>
            </p:nvCxnSpPr>
            <p:spPr bwMode="auto">
              <a:xfrm>
                <a:off x="8734532" y="2519471"/>
                <a:ext cx="1550794" cy="1462933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none" w="med" len="med"/>
              </a:ln>
              <a:extLst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 bwMode="auto">
              <a:xfrm>
                <a:off x="8833576" y="2519471"/>
                <a:ext cx="2116721" cy="145334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none" w="med" len="med"/>
              </a:ln>
              <a:extLst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24" name="Rectangle 23"/>
              <p:cNvSpPr/>
              <p:nvPr/>
            </p:nvSpPr>
            <p:spPr bwMode="auto">
              <a:xfrm>
                <a:off x="8734532" y="2468656"/>
                <a:ext cx="99044" cy="5081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" b="1" dirty="0"/>
              </a:p>
            </p:txBody>
          </p:sp>
          <p:sp>
            <p:nvSpPr>
              <p:cNvPr id="25" name="Down Arrow 24"/>
              <p:cNvSpPr/>
              <p:nvPr/>
            </p:nvSpPr>
            <p:spPr bwMode="auto">
              <a:xfrm rot="5400000">
                <a:off x="7903817" y="3504328"/>
                <a:ext cx="360814" cy="839850"/>
              </a:xfrm>
              <a:prstGeom prst="downArrow">
                <a:avLst>
                  <a:gd name="adj1" fmla="val 43824"/>
                  <a:gd name="adj2" fmla="val 52879"/>
                </a:avLst>
              </a:prstGeom>
              <a:solidFill>
                <a:schemeClr val="accent6">
                  <a:lumMod val="9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100" b="1" dirty="0"/>
              </a:p>
            </p:txBody>
          </p:sp>
          <p:sp>
            <p:nvSpPr>
              <p:cNvPr id="26" name="Horizontal Scroll 25"/>
              <p:cNvSpPr/>
              <p:nvPr/>
            </p:nvSpPr>
            <p:spPr bwMode="auto">
              <a:xfrm rot="16200000">
                <a:off x="9358955" y="2245348"/>
                <a:ext cx="462819" cy="460280"/>
              </a:xfrm>
              <a:prstGeom prst="horizontalScroll">
                <a:avLst/>
              </a:prstGeom>
              <a:blipFill>
                <a:blip r:embed="rId5">
                  <a:duotone>
                    <a:prstClr val="black"/>
                    <a:srgbClr val="C00000">
                      <a:tint val="45000"/>
                      <a:satMod val="400000"/>
                    </a:srgb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PencilSketch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800" b="1" dirty="0"/>
                  <a:t/>
                </a:r>
                <a:br>
                  <a:rPr lang="en-US" sz="800" b="1" dirty="0"/>
                </a:br>
                <a:r>
                  <a:rPr lang="en-US" sz="800" b="1" dirty="0"/>
                  <a:t/>
                </a:r>
                <a:br>
                  <a:rPr lang="en-US" sz="800" b="1" dirty="0"/>
                </a:br>
                <a:r>
                  <a:rPr lang="en-US" sz="8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800" b="1" dirty="0"/>
                  <a:t>  </a:t>
                </a:r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10103011" y="2244079"/>
                <a:ext cx="547085" cy="462819"/>
                <a:chOff x="10370909" y="1322080"/>
                <a:chExt cx="1166899" cy="903226"/>
              </a:xfrm>
            </p:grpSpPr>
            <p:sp>
              <p:nvSpPr>
                <p:cNvPr id="28" name="Horizontal Scroll 27"/>
                <p:cNvSpPr/>
                <p:nvPr/>
              </p:nvSpPr>
              <p:spPr bwMode="auto">
                <a:xfrm rot="16200000">
                  <a:off x="10413087" y="1283118"/>
                  <a:ext cx="903226" cy="981150"/>
                </a:xfrm>
                <a:prstGeom prst="horizontalScroll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600" b="1" dirty="0"/>
                    <a:t/>
                  </a:r>
                  <a:br>
                    <a:rPr lang="en-US" sz="600" b="1" dirty="0"/>
                  </a:br>
                  <a:r>
                    <a:rPr lang="en-US" sz="600" b="1" dirty="0"/>
                    <a:t/>
                  </a:r>
                  <a:br>
                    <a:rPr lang="en-US" sz="600" b="1" dirty="0"/>
                  </a:br>
                  <a:r>
                    <a:rPr lang="en-US" sz="600" b="1" dirty="0"/>
                    <a:t> 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600" b="1" dirty="0"/>
                    <a:t>  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10370909" y="1533432"/>
                  <a:ext cx="1166899" cy="4805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/>
                    <a:t>“Read out WBSTAR”</a:t>
                  </a:r>
                  <a:endParaRPr lang="en-US" sz="500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6348475" y="3134981"/>
                <a:ext cx="159654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Decrypt </a:t>
                </a:r>
                <a:r>
                  <a:rPr lang="en-US" sz="1000" dirty="0" err="1"/>
                  <a:t>bitstream</a:t>
                </a:r>
                <a:r>
                  <a:rPr lang="en-US" sz="1000" dirty="0"/>
                  <a:t> with </a:t>
                </a:r>
                <a:r>
                  <a:rPr lang="en-US" sz="1000" dirty="0">
                    <a:solidFill>
                      <a:srgbClr val="FF0000"/>
                    </a:solidFill>
                  </a:rPr>
                  <a:t>K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 bwMode="auto">
              <a:xfrm>
                <a:off x="6694263" y="3580938"/>
                <a:ext cx="127673" cy="11754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900" dirty="0">
                    <a:solidFill>
                      <a:srgbClr val="FF0000"/>
                    </a:solidFill>
                  </a:rPr>
                  <a:t>K</a:t>
                </a:r>
              </a:p>
            </p:txBody>
          </p:sp>
          <p:sp>
            <p:nvSpPr>
              <p:cNvPr id="32" name="Multiply 31"/>
              <p:cNvSpPr/>
              <p:nvPr/>
            </p:nvSpPr>
            <p:spPr bwMode="auto">
              <a:xfrm>
                <a:off x="6756921" y="3610053"/>
                <a:ext cx="518008" cy="526079"/>
              </a:xfrm>
              <a:prstGeom prst="mathMultiply">
                <a:avLst>
                  <a:gd name="adj1" fmla="val 10553"/>
                </a:avLst>
              </a:prstGeom>
              <a:solidFill>
                <a:srgbClr val="FF000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100" b="1" dirty="0"/>
              </a:p>
            </p:txBody>
          </p:sp>
          <p:cxnSp>
            <p:nvCxnSpPr>
              <p:cNvPr id="33" name="Straight Arrow Connector 32"/>
              <p:cNvCxnSpPr/>
              <p:nvPr/>
            </p:nvCxnSpPr>
            <p:spPr bwMode="auto">
              <a:xfrm>
                <a:off x="7171691" y="4141671"/>
                <a:ext cx="594654" cy="309751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  <a:extLst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34" name="Rectangle 33"/>
              <p:cNvSpPr/>
              <p:nvPr/>
            </p:nvSpPr>
            <p:spPr>
              <a:xfrm>
                <a:off x="7638146" y="4451422"/>
                <a:ext cx="6335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b="1" dirty="0">
                    <a:solidFill>
                      <a:schemeClr val="accent2"/>
                    </a:solidFill>
                    <a:latin typeface="Consolas" panose="020B0609020204030204" pitchFamily="49" charset="0"/>
                  </a:rPr>
                  <a:t>0x833ad7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829537" y="3610053"/>
                <a:ext cx="79272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Configure</a:t>
                </a:r>
                <a:endParaRPr lang="en-US" sz="105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1262080" y="4048587"/>
                <a:ext cx="9299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AES-CBC</a:t>
                </a:r>
              </a:p>
            </p:txBody>
          </p:sp>
          <p:sp>
            <p:nvSpPr>
              <p:cNvPr id="44" name="Right Brace 43"/>
              <p:cNvSpPr/>
              <p:nvPr/>
            </p:nvSpPr>
            <p:spPr bwMode="auto">
              <a:xfrm rot="10800000" flipH="1">
                <a:off x="11100171" y="3580938"/>
                <a:ext cx="189242" cy="1218748"/>
              </a:xfrm>
              <a:prstGeom prst="rightBrace">
                <a:avLst>
                  <a:gd name="adj1" fmla="val 93395"/>
                  <a:gd name="adj2" fmla="val 50204"/>
                </a:avLst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8" name="Rectangle 47"/>
            <p:cNvSpPr/>
            <p:nvPr/>
          </p:nvSpPr>
          <p:spPr bwMode="auto">
            <a:xfrm>
              <a:off x="5804755" y="918729"/>
              <a:ext cx="6037923" cy="3627455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5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0227" y="4772819"/>
            <a:ext cx="10914743" cy="1776412"/>
          </a:xfrm>
        </p:spPr>
        <p:txBody>
          <a:bodyPr/>
          <a:lstStyle/>
          <a:p>
            <a:r>
              <a:rPr lang="en-US" sz="2400" b="1" dirty="0"/>
              <a:t>AEAD – Authenticated Encryption with Associated </a:t>
            </a:r>
            <a:r>
              <a:rPr lang="en-US" sz="2400" dirty="0"/>
              <a:t>D</a:t>
            </a:r>
            <a:r>
              <a:rPr lang="en-US" sz="2400" b="1" dirty="0"/>
              <a:t>ata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666905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353531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9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AEAD – AE with associated data (AD)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AD – data that can't be encrypted but still need integrity protection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Headers in protocols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Configuration data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Metadata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3584767" y="2519022"/>
                <a:ext cx="3448546" cy="50276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4767" y="2519022"/>
                <a:ext cx="3448546" cy="50276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777571" y="2519022"/>
                <a:ext cx="1807196" cy="502762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𝐴𝐷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7571" y="2519022"/>
                <a:ext cx="1807196" cy="50276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/>
          <p:cNvSpPr/>
          <p:nvPr/>
        </p:nvSpPr>
        <p:spPr bwMode="auto">
          <a:xfrm rot="16200000">
            <a:off x="4230213" y="-377532"/>
            <a:ext cx="350459" cy="5255744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33377" y="1584064"/>
            <a:ext cx="343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Integrity protected</a:t>
            </a: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133810" y="1566194"/>
            <a:ext cx="350459" cy="3448546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78901" y="3563940"/>
            <a:ext cx="343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Privacy protected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725472"/>
              </p:ext>
            </p:extLst>
          </p:nvPr>
        </p:nvGraphicFramePr>
        <p:xfrm>
          <a:off x="8906984" y="1497757"/>
          <a:ext cx="1543112" cy="323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3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261"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err="1"/>
                        <a:t>Dst</a:t>
                      </a:r>
                      <a:r>
                        <a:rPr lang="en-US" sz="1200" baseline="0" dirty="0"/>
                        <a:t> address</a:t>
                      </a:r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0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Src</a:t>
                      </a:r>
                      <a:r>
                        <a:rPr lang="en-US" sz="1200" baseline="0" dirty="0"/>
                        <a:t> address</a:t>
                      </a:r>
                      <a:endParaRPr lang="en-US" sz="1200" dirty="0"/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12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Payload</a:t>
                      </a:r>
                    </a:p>
                  </a:txBody>
                  <a:tcPr anchor="ctr">
                    <a:solidFill>
                      <a:srgbClr val="D6D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0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Tag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7744505" y="1497757"/>
            <a:ext cx="4258532" cy="2955759"/>
            <a:chOff x="8060652" y="1497757"/>
            <a:chExt cx="4258532" cy="2955759"/>
          </a:xfrm>
        </p:grpSpPr>
        <p:grpSp>
          <p:nvGrpSpPr>
            <p:cNvPr id="21" name="Group 20"/>
            <p:cNvGrpSpPr/>
            <p:nvPr/>
          </p:nvGrpSpPr>
          <p:grpSpPr>
            <a:xfrm rot="16200000">
              <a:off x="9481976" y="2899437"/>
              <a:ext cx="2955759" cy="152400"/>
              <a:chOff x="5883790" y="6513474"/>
              <a:chExt cx="1589313" cy="152400"/>
            </a:xfrm>
          </p:grpSpPr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885769" y="6588986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7471124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5883790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2" name="TextBox 21"/>
            <p:cNvSpPr txBox="1"/>
            <p:nvPr/>
          </p:nvSpPr>
          <p:spPr>
            <a:xfrm>
              <a:off x="11036055" y="2744785"/>
              <a:ext cx="1283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</a:rPr>
                <a:t>Authenticated</a:t>
              </a:r>
            </a:p>
          </p:txBody>
        </p:sp>
        <p:grpSp>
          <p:nvGrpSpPr>
            <p:cNvPr id="23" name="Group 22"/>
            <p:cNvGrpSpPr/>
            <p:nvPr/>
          </p:nvGrpSpPr>
          <p:grpSpPr>
            <a:xfrm rot="16200000">
              <a:off x="7785065" y="3188113"/>
              <a:ext cx="2378407" cy="152400"/>
              <a:chOff x="5883790" y="6513474"/>
              <a:chExt cx="1589313" cy="152400"/>
            </a:xfrm>
          </p:grpSpPr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5885769" y="6588986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 flipV="1">
                <a:off x="7471124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Straight Connector 25"/>
              <p:cNvCxnSpPr/>
              <p:nvPr/>
            </p:nvCxnSpPr>
            <p:spPr bwMode="auto">
              <a:xfrm flipV="1">
                <a:off x="5883790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7" name="TextBox 26"/>
            <p:cNvSpPr txBox="1"/>
            <p:nvPr/>
          </p:nvSpPr>
          <p:spPr>
            <a:xfrm>
              <a:off x="8060652" y="3060793"/>
              <a:ext cx="1283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Encrypted</a:t>
              </a:r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18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53188"/>
                <a:ext cx="30110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53188"/>
                <a:ext cx="3011081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2834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7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27002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2700226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16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66941"/>
                <a:ext cx="32950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66941"/>
                <a:ext cx="3295005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2588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8004250" y="1826755"/>
            <a:ext cx="3156089" cy="1140511"/>
            <a:chOff x="7661350" y="2122286"/>
            <a:chExt cx="3156089" cy="1140511"/>
          </a:xfrm>
        </p:grpSpPr>
        <p:cxnSp>
          <p:nvCxnSpPr>
            <p:cNvPr id="36" name="Straight Arrow Connector 35"/>
            <p:cNvCxnSpPr/>
            <p:nvPr/>
          </p:nvCxnSpPr>
          <p:spPr bwMode="auto">
            <a:xfrm flipV="1">
              <a:off x="8165233" y="3079278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Arrow Connector 38"/>
            <p:cNvCxnSpPr/>
            <p:nvPr/>
          </p:nvCxnSpPr>
          <p:spPr bwMode="auto">
            <a:xfrm flipV="1">
              <a:off x="8165233" y="2822540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9816580" y="291009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2" name="Group 41"/>
            <p:cNvGrpSpPr/>
            <p:nvPr/>
          </p:nvGrpSpPr>
          <p:grpSpPr>
            <a:xfrm>
              <a:off x="8727144" y="2122286"/>
              <a:ext cx="1089436" cy="1104987"/>
              <a:chOff x="9036129" y="2210250"/>
              <a:chExt cx="1089436" cy="110498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Rounded Rectangle 6"/>
                  <p:cNvSpPr/>
                  <p:nvPr/>
                </p:nvSpPr>
                <p:spPr bwMode="auto">
                  <a:xfrm>
                    <a:off x="9036129" y="2210250"/>
                    <a:ext cx="1054481" cy="1104987"/>
                  </a:xfrm>
                  <a:custGeom>
                    <a:avLst/>
                    <a:gdLst>
                      <a:gd name="connsiteX0" fmla="*/ 0 w 983319"/>
                      <a:gd name="connsiteY0" fmla="*/ 163890 h 993798"/>
                      <a:gd name="connsiteX1" fmla="*/ 163890 w 983319"/>
                      <a:gd name="connsiteY1" fmla="*/ 0 h 993798"/>
                      <a:gd name="connsiteX2" fmla="*/ 819429 w 983319"/>
                      <a:gd name="connsiteY2" fmla="*/ 0 h 993798"/>
                      <a:gd name="connsiteX3" fmla="*/ 983319 w 983319"/>
                      <a:gd name="connsiteY3" fmla="*/ 163890 h 993798"/>
                      <a:gd name="connsiteX4" fmla="*/ 983319 w 983319"/>
                      <a:gd name="connsiteY4" fmla="*/ 829908 h 993798"/>
                      <a:gd name="connsiteX5" fmla="*/ 819429 w 983319"/>
                      <a:gd name="connsiteY5" fmla="*/ 993798 h 993798"/>
                      <a:gd name="connsiteX6" fmla="*/ 163890 w 983319"/>
                      <a:gd name="connsiteY6" fmla="*/ 993798 h 993798"/>
                      <a:gd name="connsiteX7" fmla="*/ 0 w 983319"/>
                      <a:gd name="connsiteY7" fmla="*/ 829908 h 993798"/>
                      <a:gd name="connsiteX8" fmla="*/ 0 w 983319"/>
                      <a:gd name="connsiteY8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85837" h="993798">
                        <a:moveTo>
                          <a:pt x="2518" y="163890"/>
                        </a:moveTo>
                        <a:cubicBezTo>
                          <a:pt x="2518" y="73376"/>
                          <a:pt x="75894" y="0"/>
                          <a:pt x="166408" y="0"/>
                        </a:cubicBezTo>
                        <a:lnTo>
                          <a:pt x="821947" y="0"/>
                        </a:lnTo>
                        <a:cubicBezTo>
                          <a:pt x="912461" y="0"/>
                          <a:pt x="985837" y="73376"/>
                          <a:pt x="985837" y="163890"/>
                        </a:cubicBezTo>
                        <a:lnTo>
                          <a:pt x="985837" y="829908"/>
                        </a:lnTo>
                        <a:cubicBezTo>
                          <a:pt x="985837" y="920422"/>
                          <a:pt x="912461" y="993798"/>
                          <a:pt x="821947" y="993798"/>
                        </a:cubicBezTo>
                        <a:lnTo>
                          <a:pt x="166408" y="993798"/>
                        </a:lnTo>
                        <a:cubicBezTo>
                          <a:pt x="75894" y="993798"/>
                          <a:pt x="2518" y="920422"/>
                          <a:pt x="2518" y="829908"/>
                        </a:cubicBezTo>
                        <a:cubicBezTo>
                          <a:pt x="1679" y="696147"/>
                          <a:pt x="839" y="562387"/>
                          <a:pt x="0" y="428626"/>
                        </a:cubicBezTo>
                        <a:cubicBezTo>
                          <a:pt x="839" y="340381"/>
                          <a:pt x="1679" y="252135"/>
                          <a:pt x="2518" y="163890"/>
                        </a:cubicBezTo>
                        <a:close/>
                      </a:path>
                    </a:pathLst>
                  </a:cu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oMath>
                      </m:oMathPara>
                    </a14:m>
                    <a:endParaRPr kumimoji="0" lang="en-US" sz="32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47" name="Rounded 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36129" y="2210250"/>
                    <a:ext cx="1054481" cy="1104987"/>
                  </a:xfrm>
                  <a:custGeom>
                    <a:avLst/>
                    <a:gdLst>
                      <a:gd name="connsiteX0" fmla="*/ 0 w 983319"/>
                      <a:gd name="connsiteY0" fmla="*/ 163890 h 993798"/>
                      <a:gd name="connsiteX1" fmla="*/ 163890 w 983319"/>
                      <a:gd name="connsiteY1" fmla="*/ 0 h 993798"/>
                      <a:gd name="connsiteX2" fmla="*/ 819429 w 983319"/>
                      <a:gd name="connsiteY2" fmla="*/ 0 h 993798"/>
                      <a:gd name="connsiteX3" fmla="*/ 983319 w 983319"/>
                      <a:gd name="connsiteY3" fmla="*/ 163890 h 993798"/>
                      <a:gd name="connsiteX4" fmla="*/ 983319 w 983319"/>
                      <a:gd name="connsiteY4" fmla="*/ 829908 h 993798"/>
                      <a:gd name="connsiteX5" fmla="*/ 819429 w 983319"/>
                      <a:gd name="connsiteY5" fmla="*/ 993798 h 993798"/>
                      <a:gd name="connsiteX6" fmla="*/ 163890 w 983319"/>
                      <a:gd name="connsiteY6" fmla="*/ 993798 h 993798"/>
                      <a:gd name="connsiteX7" fmla="*/ 0 w 983319"/>
                      <a:gd name="connsiteY7" fmla="*/ 829908 h 993798"/>
                      <a:gd name="connsiteX8" fmla="*/ 0 w 983319"/>
                      <a:gd name="connsiteY8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85837" h="993798">
                        <a:moveTo>
                          <a:pt x="2518" y="163890"/>
                        </a:moveTo>
                        <a:cubicBezTo>
                          <a:pt x="2518" y="73376"/>
                          <a:pt x="75894" y="0"/>
                          <a:pt x="166408" y="0"/>
                        </a:cubicBezTo>
                        <a:lnTo>
                          <a:pt x="821947" y="0"/>
                        </a:lnTo>
                        <a:cubicBezTo>
                          <a:pt x="912461" y="0"/>
                          <a:pt x="985837" y="73376"/>
                          <a:pt x="985837" y="163890"/>
                        </a:cubicBezTo>
                        <a:lnTo>
                          <a:pt x="985837" y="829908"/>
                        </a:lnTo>
                        <a:cubicBezTo>
                          <a:pt x="985837" y="920422"/>
                          <a:pt x="912461" y="993798"/>
                          <a:pt x="821947" y="993798"/>
                        </a:cubicBezTo>
                        <a:lnTo>
                          <a:pt x="166408" y="993798"/>
                        </a:lnTo>
                        <a:cubicBezTo>
                          <a:pt x="75894" y="993798"/>
                          <a:pt x="2518" y="920422"/>
                          <a:pt x="2518" y="829908"/>
                        </a:cubicBezTo>
                        <a:cubicBezTo>
                          <a:pt x="1679" y="696147"/>
                          <a:pt x="839" y="562387"/>
                          <a:pt x="0" y="428626"/>
                        </a:cubicBezTo>
                        <a:cubicBezTo>
                          <a:pt x="839" y="340381"/>
                          <a:pt x="1679" y="252135"/>
                          <a:pt x="2518" y="163890"/>
                        </a:cubicBezTo>
                        <a:close/>
                      </a:path>
                    </a:pathLst>
                  </a:cu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9616293" y="2210250"/>
                    <a:ext cx="50927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616293" y="2210250"/>
                    <a:ext cx="509272" cy="400110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b="-615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 bwMode="auto">
          <a:xfrm flipV="1">
            <a:off x="8508133" y="227027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61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47794"/>
                <a:ext cx="5030801" cy="313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47794"/>
                <a:ext cx="5030801" cy="313804"/>
              </a:xfrm>
              <a:prstGeom prst="rect">
                <a:avLst/>
              </a:prstGeom>
              <a:blipFill rotWithShape="0">
                <a:blip r:embed="rId2"/>
                <a:stretch>
                  <a:fillRect l="-1695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57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574103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31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32362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323620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63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61546"/>
                <a:ext cx="5088444" cy="313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61546"/>
                <a:ext cx="5088444" cy="313804"/>
              </a:xfrm>
              <a:prstGeom prst="rect">
                <a:avLst/>
              </a:prstGeom>
              <a:blipFill rotWithShape="0">
                <a:blip r:embed="rId5"/>
                <a:stretch>
                  <a:fillRect l="-1677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 bwMode="auto">
          <a:xfrm flipV="1">
            <a:off x="8508133" y="2783747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034230" y="2567156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230" y="2567156"/>
                <a:ext cx="509272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004250" y="2306488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250" y="2306488"/>
                <a:ext cx="509272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 bwMode="auto">
          <a:xfrm flipV="1">
            <a:off x="8508133" y="2527009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651067" y="2414506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1067" y="2414506"/>
                <a:ext cx="509272" cy="40011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V="1">
            <a:off x="10159480" y="261456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6"/>
              <p:cNvSpPr/>
              <p:nvPr/>
            </p:nvSpPr>
            <p:spPr bwMode="auto">
              <a:xfrm>
                <a:off x="9070044" y="1826755"/>
                <a:ext cx="1054481" cy="1104987"/>
              </a:xfrm>
              <a:custGeom>
                <a:avLst/>
                <a:gdLst>
                  <a:gd name="connsiteX0" fmla="*/ 0 w 983319"/>
                  <a:gd name="connsiteY0" fmla="*/ 163890 h 993798"/>
                  <a:gd name="connsiteX1" fmla="*/ 163890 w 983319"/>
                  <a:gd name="connsiteY1" fmla="*/ 0 h 993798"/>
                  <a:gd name="connsiteX2" fmla="*/ 819429 w 983319"/>
                  <a:gd name="connsiteY2" fmla="*/ 0 h 993798"/>
                  <a:gd name="connsiteX3" fmla="*/ 983319 w 983319"/>
                  <a:gd name="connsiteY3" fmla="*/ 163890 h 993798"/>
                  <a:gd name="connsiteX4" fmla="*/ 983319 w 983319"/>
                  <a:gd name="connsiteY4" fmla="*/ 829908 h 993798"/>
                  <a:gd name="connsiteX5" fmla="*/ 819429 w 983319"/>
                  <a:gd name="connsiteY5" fmla="*/ 993798 h 993798"/>
                  <a:gd name="connsiteX6" fmla="*/ 163890 w 983319"/>
                  <a:gd name="connsiteY6" fmla="*/ 993798 h 993798"/>
                  <a:gd name="connsiteX7" fmla="*/ 0 w 983319"/>
                  <a:gd name="connsiteY7" fmla="*/ 829908 h 993798"/>
                  <a:gd name="connsiteX8" fmla="*/ 0 w 983319"/>
                  <a:gd name="connsiteY8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5837" h="993798">
                    <a:moveTo>
                      <a:pt x="2518" y="163890"/>
                    </a:moveTo>
                    <a:cubicBezTo>
                      <a:pt x="2518" y="73376"/>
                      <a:pt x="75894" y="0"/>
                      <a:pt x="166408" y="0"/>
                    </a:cubicBezTo>
                    <a:lnTo>
                      <a:pt x="821947" y="0"/>
                    </a:lnTo>
                    <a:cubicBezTo>
                      <a:pt x="912461" y="0"/>
                      <a:pt x="985837" y="73376"/>
                      <a:pt x="985837" y="163890"/>
                    </a:cubicBezTo>
                    <a:lnTo>
                      <a:pt x="985837" y="829908"/>
                    </a:lnTo>
                    <a:cubicBezTo>
                      <a:pt x="985837" y="920422"/>
                      <a:pt x="912461" y="993798"/>
                      <a:pt x="821947" y="993798"/>
                    </a:cubicBezTo>
                    <a:lnTo>
                      <a:pt x="166408" y="993798"/>
                    </a:lnTo>
                    <a:cubicBezTo>
                      <a:pt x="75894" y="993798"/>
                      <a:pt x="2518" y="920422"/>
                      <a:pt x="2518" y="829908"/>
                    </a:cubicBezTo>
                    <a:cubicBezTo>
                      <a:pt x="1679" y="696147"/>
                      <a:pt x="839" y="562387"/>
                      <a:pt x="0" y="428626"/>
                    </a:cubicBezTo>
                    <a:cubicBezTo>
                      <a:pt x="839" y="340381"/>
                      <a:pt x="1679" y="252135"/>
                      <a:pt x="2518" y="163890"/>
                    </a:cubicBez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</m:t>
                      </m:r>
                    </m:oMath>
                  </m:oMathPara>
                </a14:m>
                <a:endParaRPr kumimoji="0" lang="en-US" sz="3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70044" y="1826755"/>
                <a:ext cx="1054481" cy="1104987"/>
              </a:xfrm>
              <a:custGeom>
                <a:avLst/>
                <a:gdLst>
                  <a:gd name="connsiteX0" fmla="*/ 0 w 983319"/>
                  <a:gd name="connsiteY0" fmla="*/ 163890 h 993798"/>
                  <a:gd name="connsiteX1" fmla="*/ 163890 w 983319"/>
                  <a:gd name="connsiteY1" fmla="*/ 0 h 993798"/>
                  <a:gd name="connsiteX2" fmla="*/ 819429 w 983319"/>
                  <a:gd name="connsiteY2" fmla="*/ 0 h 993798"/>
                  <a:gd name="connsiteX3" fmla="*/ 983319 w 983319"/>
                  <a:gd name="connsiteY3" fmla="*/ 163890 h 993798"/>
                  <a:gd name="connsiteX4" fmla="*/ 983319 w 983319"/>
                  <a:gd name="connsiteY4" fmla="*/ 829908 h 993798"/>
                  <a:gd name="connsiteX5" fmla="*/ 819429 w 983319"/>
                  <a:gd name="connsiteY5" fmla="*/ 993798 h 993798"/>
                  <a:gd name="connsiteX6" fmla="*/ 163890 w 983319"/>
                  <a:gd name="connsiteY6" fmla="*/ 993798 h 993798"/>
                  <a:gd name="connsiteX7" fmla="*/ 0 w 983319"/>
                  <a:gd name="connsiteY7" fmla="*/ 829908 h 993798"/>
                  <a:gd name="connsiteX8" fmla="*/ 0 w 983319"/>
                  <a:gd name="connsiteY8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5837" h="993798">
                    <a:moveTo>
                      <a:pt x="2518" y="163890"/>
                    </a:moveTo>
                    <a:cubicBezTo>
                      <a:pt x="2518" y="73376"/>
                      <a:pt x="75894" y="0"/>
                      <a:pt x="166408" y="0"/>
                    </a:cubicBezTo>
                    <a:lnTo>
                      <a:pt x="821947" y="0"/>
                    </a:lnTo>
                    <a:cubicBezTo>
                      <a:pt x="912461" y="0"/>
                      <a:pt x="985837" y="73376"/>
                      <a:pt x="985837" y="163890"/>
                    </a:cubicBezTo>
                    <a:lnTo>
                      <a:pt x="985837" y="829908"/>
                    </a:lnTo>
                    <a:cubicBezTo>
                      <a:pt x="985837" y="920422"/>
                      <a:pt x="912461" y="993798"/>
                      <a:pt x="821947" y="993798"/>
                    </a:cubicBezTo>
                    <a:lnTo>
                      <a:pt x="166408" y="993798"/>
                    </a:lnTo>
                    <a:cubicBezTo>
                      <a:pt x="75894" y="993798"/>
                      <a:pt x="2518" y="920422"/>
                      <a:pt x="2518" y="829908"/>
                    </a:cubicBezTo>
                    <a:cubicBezTo>
                      <a:pt x="1679" y="696147"/>
                      <a:pt x="839" y="562387"/>
                      <a:pt x="0" y="428626"/>
                    </a:cubicBezTo>
                    <a:cubicBezTo>
                      <a:pt x="839" y="340381"/>
                      <a:pt x="1679" y="252135"/>
                      <a:pt x="2518" y="163890"/>
                    </a:cubicBez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650208" y="1826755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208" y="1826755"/>
                <a:ext cx="509272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V="1">
            <a:off x="8508133" y="227027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17792" y="1785154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1785154"/>
                <a:ext cx="509272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V="1">
            <a:off x="8508133" y="2013533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10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31211"/>
                <a:ext cx="5350504" cy="348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31211"/>
                <a:ext cx="5350504" cy="348557"/>
              </a:xfrm>
              <a:prstGeom prst="rect">
                <a:avLst/>
              </a:prstGeom>
              <a:blipFill rotWithShape="0">
                <a:blip r:embed="rId2"/>
                <a:stretch>
                  <a:fillRect l="-1595" t="-1754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312931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3129318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72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379142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3791423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25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43377"/>
                <a:ext cx="5538439" cy="348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43377"/>
                <a:ext cx="5538439" cy="348557"/>
              </a:xfrm>
              <a:prstGeom prst="rect">
                <a:avLst/>
              </a:prstGeom>
              <a:blipFill rotWithShape="0">
                <a:blip r:embed="rId5"/>
                <a:stretch>
                  <a:fillRect l="-1540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8004250" y="1785154"/>
            <a:ext cx="3156089" cy="1182112"/>
            <a:chOff x="7661350" y="2080685"/>
            <a:chExt cx="3156089" cy="1182112"/>
          </a:xfrm>
        </p:grpSpPr>
        <p:cxnSp>
          <p:nvCxnSpPr>
            <p:cNvPr id="10" name="Straight Arrow Connector 9"/>
            <p:cNvCxnSpPr/>
            <p:nvPr/>
          </p:nvCxnSpPr>
          <p:spPr bwMode="auto">
            <a:xfrm flipV="1">
              <a:off x="8165233" y="3079278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/>
            <p:cNvCxnSpPr/>
            <p:nvPr/>
          </p:nvCxnSpPr>
          <p:spPr bwMode="auto">
            <a:xfrm flipV="1">
              <a:off x="8165233" y="2822540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Arrow Connector 15"/>
            <p:cNvCxnSpPr/>
            <p:nvPr/>
          </p:nvCxnSpPr>
          <p:spPr bwMode="auto">
            <a:xfrm flipV="1">
              <a:off x="9816580" y="291009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ounded Rectangle 6"/>
                <p:cNvSpPr/>
                <p:nvPr/>
              </p:nvSpPr>
              <p:spPr bwMode="auto">
                <a:xfrm>
                  <a:off x="8727144" y="2122286"/>
                  <a:ext cx="1054481" cy="1104987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3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27144" y="2122286"/>
                  <a:ext cx="1054481" cy="1104987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7674892" y="2341352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4892" y="2341352"/>
                  <a:ext cx="509272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/>
            <p:nvPr/>
          </p:nvCxnSpPr>
          <p:spPr bwMode="auto">
            <a:xfrm flipV="1">
              <a:off x="8165233" y="256580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674892" y="2080685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4892" y="2080685"/>
                  <a:ext cx="509272" cy="400110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/>
            <p:cNvCxnSpPr/>
            <p:nvPr/>
          </p:nvCxnSpPr>
          <p:spPr bwMode="auto">
            <a:xfrm flipV="1">
              <a:off x="8165233" y="2309064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82092" y="3896836"/>
                <a:ext cx="3745408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 – key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𝒩</m:t>
                    </m:r>
                  </m:oMath>
                </a14:m>
                <a:r>
                  <a:rPr lang="en-US" dirty="0"/>
                  <a:t> – nonce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/>
                  <a:t> – associated data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– message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– ciphertext space 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092" y="3896836"/>
                <a:ext cx="3745408" cy="1477328"/>
              </a:xfrm>
              <a:prstGeom prst="rect">
                <a:avLst/>
              </a:prstGeom>
              <a:blipFill rotWithShape="0">
                <a:blip r:embed="rId12"/>
                <a:stretch>
                  <a:fillRect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4247800" y="3962563"/>
                <a:ext cx="6912539" cy="144184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b="1" dirty="0"/>
                  <a:t>Correctness requirement: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𝒩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7800" y="3962563"/>
                <a:ext cx="6912539" cy="1441842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AEAD security (nonce-based)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0033488"/>
                  </p:ext>
                </p:extLst>
              </p:nvPr>
            </p:nvGraphicFramePr>
            <p:xfrm>
              <a:off x="1828801" y="1709810"/>
              <a:ext cx="8382000" cy="2495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8597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2876550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3419476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250582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aead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205208">
                    <a:tc>
                      <a:txBody>
                        <a:bodyPr/>
                        <a:lstStyle/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endParaRPr lang="nb-NO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⋅,⋅,⋅</m:t>
                                      </m:r>
                                    </m:e>
                                  </m:d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(⋅,⋅,⋅)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</m:oMath>
                          </a14:m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cheating!</a:t>
                          </a:r>
                          <a:endParaRPr lang="nb-NO" sz="1200" b="1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</a:t>
                          </a:r>
                          <a:r>
                            <a:rPr lang="nb-NO" sz="12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200" b="0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</m:sup>
                              </m:sSup>
                            </m:oMath>
                          </a14:m>
                          <a:endParaRPr lang="nb-NO" sz="1200" b="0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Ciphertexts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𝒟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 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</a:t>
                          </a:r>
                          <a:r>
                            <a:rPr lang="nb-NO" sz="1200" b="0" i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cheating!</a:t>
                          </a:r>
                          <a:endParaRPr lang="nb-NO" sz="1200" b="1" i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dirty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lvl="0" indent="-26670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200" b="0" baseline="0" dirty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←⊥</m:t>
                              </m:r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0033488"/>
                  </p:ext>
                </p:extLst>
              </p:nvPr>
            </p:nvGraphicFramePr>
            <p:xfrm>
              <a:off x="1828801" y="1709810"/>
              <a:ext cx="8382000" cy="24955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85974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287655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341947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</a:tblGrid>
                  <a:tr h="290386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45" t="-2083" r="-69080" b="-7583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2052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585" t="-13536" r="-302924" b="-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72727" t="-13536" r="-119027" b="-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45633" t="-13536" r="-357" b="-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240280" y="4851602"/>
                <a:ext cx="7711440" cy="1192203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 smtClean="0"/>
                  <a:t>Definition: </a:t>
                </a:r>
                <a:r>
                  <a:rPr lang="nb-NO" sz="1600" dirty="0"/>
                  <a:t>The (nonc-based) </a:t>
                </a:r>
                <a:r>
                  <a:rPr lang="nb-NO" sz="1600" b="1" dirty="0"/>
                  <a:t>AEAD-advantage</a:t>
                </a:r>
                <a:r>
                  <a:rPr lang="nb-NO" sz="1600" dirty="0"/>
                  <a:t> of an 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aead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600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sz="1600" b="0" i="0" smtClean="0">
                                          <a:latin typeface="Cambria Math" panose="02040503050406030204" pitchFamily="18" charset="0"/>
                                        </a:rPr>
                                        <m:t>aead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40280" y="4851602"/>
                <a:ext cx="7711440" cy="119220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3886200" y="2305050"/>
            <a:ext cx="170497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6772275" y="2305050"/>
            <a:ext cx="170497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1538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0227" y="4772819"/>
            <a:ext cx="10914743" cy="1776412"/>
          </a:xfrm>
        </p:spPr>
        <p:txBody>
          <a:bodyPr/>
          <a:lstStyle/>
          <a:p>
            <a:r>
              <a:rPr lang="en-US" sz="2800" b="1" dirty="0"/>
              <a:t>Constructing AEAD schemes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4668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6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1517987" y="1446777"/>
            <a:ext cx="9128598" cy="4940215"/>
            <a:chOff x="1517987" y="1446777"/>
            <a:chExt cx="9128598" cy="49402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4503768" y="1447853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686383" y="2835851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2"/>
              <a:endCxn id="5" idx="0"/>
            </p:cNvCxnSpPr>
            <p:nvPr/>
          </p:nvCxnSpPr>
          <p:spPr bwMode="auto">
            <a:xfrm>
              <a:off x="4807750" y="1755630"/>
              <a:ext cx="1" cy="29188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2"/>
              <a:endCxn id="7" idx="0"/>
            </p:cNvCxnSpPr>
            <p:nvPr/>
          </p:nvCxnSpPr>
          <p:spPr bwMode="auto">
            <a:xfrm>
              <a:off x="4807751" y="2492249"/>
              <a:ext cx="0" cy="34360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6"/>
            </p:cNvCxnSpPr>
            <p:nvPr/>
          </p:nvCxnSpPr>
          <p:spPr bwMode="auto">
            <a:xfrm flipV="1">
              <a:off x="4330619" y="2957086"/>
              <a:ext cx="355763" cy="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ounded Rectangle 23"/>
                <p:cNvSpPr/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" name="Rounded 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/>
            <p:cNvSpPr txBox="1"/>
            <p:nvPr/>
          </p:nvSpPr>
          <p:spPr>
            <a:xfrm flipH="1">
              <a:off x="6234338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ctr+2</a:t>
              </a:r>
            </a:p>
          </p:txBody>
        </p:sp>
        <p:sp>
          <p:nvSpPr>
            <p:cNvPr id="27" name="Flowchart: Or 26"/>
            <p:cNvSpPr/>
            <p:nvPr/>
          </p:nvSpPr>
          <p:spPr bwMode="auto">
            <a:xfrm>
              <a:off x="6418392" y="2839981"/>
              <a:ext cx="236975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8" name="Straight Arrow Connector 27"/>
            <p:cNvCxnSpPr>
              <a:stCxn id="26" idx="2"/>
              <a:endCxn id="25" idx="0"/>
            </p:cNvCxnSpPr>
            <p:nvPr/>
          </p:nvCxnSpPr>
          <p:spPr bwMode="auto">
            <a:xfrm flipH="1">
              <a:off x="6538076" y="1754554"/>
              <a:ext cx="244" cy="29296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25" idx="2"/>
              <a:endCxn id="27" idx="0"/>
            </p:cNvCxnSpPr>
            <p:nvPr/>
          </p:nvCxnSpPr>
          <p:spPr bwMode="auto">
            <a:xfrm flipH="1">
              <a:off x="6536880" y="2492249"/>
              <a:ext cx="1195" cy="3477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endCxn id="27" idx="2"/>
            </p:cNvCxnSpPr>
            <p:nvPr/>
          </p:nvCxnSpPr>
          <p:spPr bwMode="auto">
            <a:xfrm>
              <a:off x="6082143" y="2961216"/>
              <a:ext cx="336249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Rounded 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/>
            <p:cNvSpPr txBox="1"/>
            <p:nvPr/>
          </p:nvSpPr>
          <p:spPr>
            <a:xfrm flipH="1">
              <a:off x="7964907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ctr+3</a:t>
              </a:r>
            </a:p>
          </p:txBody>
        </p:sp>
        <p:sp>
          <p:nvSpPr>
            <p:cNvPr id="34" name="Flowchart: Or 33"/>
            <p:cNvSpPr/>
            <p:nvPr/>
          </p:nvSpPr>
          <p:spPr bwMode="auto">
            <a:xfrm>
              <a:off x="8154085" y="2839981"/>
              <a:ext cx="235101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35" name="Straight Arrow Connector 34"/>
            <p:cNvCxnSpPr>
              <a:stCxn id="33" idx="2"/>
              <a:endCxn id="32" idx="0"/>
            </p:cNvCxnSpPr>
            <p:nvPr/>
          </p:nvCxnSpPr>
          <p:spPr bwMode="auto">
            <a:xfrm>
              <a:off x="8268889" y="1754554"/>
              <a:ext cx="1" cy="29581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/>
            <p:cNvCxnSpPr>
              <a:stCxn id="32" idx="2"/>
              <a:endCxn id="34" idx="0"/>
            </p:cNvCxnSpPr>
            <p:nvPr/>
          </p:nvCxnSpPr>
          <p:spPr bwMode="auto">
            <a:xfrm>
              <a:off x="8268889" y="2495105"/>
              <a:ext cx="2746" cy="3448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endCxn id="34" idx="2"/>
            </p:cNvCxnSpPr>
            <p:nvPr/>
          </p:nvCxnSpPr>
          <p:spPr bwMode="auto">
            <a:xfrm>
              <a:off x="7812178" y="2961216"/>
              <a:ext cx="3419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" idx="4"/>
            </p:cNvCxnSpPr>
            <p:nvPr/>
          </p:nvCxnSpPr>
          <p:spPr bwMode="auto">
            <a:xfrm flipH="1">
              <a:off x="4806999" y="3078320"/>
              <a:ext cx="752" cy="38084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stCxn id="27" idx="4"/>
            </p:cNvCxnSpPr>
            <p:nvPr/>
          </p:nvCxnSpPr>
          <p:spPr bwMode="auto">
            <a:xfrm flipH="1">
              <a:off x="6536879" y="3082450"/>
              <a:ext cx="1" cy="37171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Arrow Connector 47"/>
            <p:cNvCxnSpPr>
              <a:stCxn id="34" idx="4"/>
            </p:cNvCxnSpPr>
            <p:nvPr/>
          </p:nvCxnSpPr>
          <p:spPr bwMode="auto">
            <a:xfrm flipH="1">
              <a:off x="8268889" y="3082450"/>
              <a:ext cx="2746" cy="36560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691918" y="4697620"/>
              <a:ext cx="473950" cy="471623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5" name="Straight Arrow Connector 54"/>
            <p:cNvCxnSpPr>
              <a:endCxn id="51" idx="0"/>
            </p:cNvCxnSpPr>
            <p:nvPr/>
          </p:nvCxnSpPr>
          <p:spPr bwMode="auto">
            <a:xfrm flipH="1">
              <a:off x="1928893" y="3735817"/>
              <a:ext cx="210" cy="96180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endCxn id="186" idx="0"/>
            </p:cNvCxnSpPr>
            <p:nvPr/>
          </p:nvCxnSpPr>
          <p:spPr bwMode="auto">
            <a:xfrm>
              <a:off x="3359472" y="3735817"/>
              <a:ext cx="1655" cy="4089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9" name="Group 68"/>
            <p:cNvGrpSpPr/>
            <p:nvPr/>
          </p:nvGrpSpPr>
          <p:grpSpPr>
            <a:xfrm flipH="1">
              <a:off x="3122497" y="4697146"/>
              <a:ext cx="473950" cy="471623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7143" r="-17143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4" name="Straight Arrow Connector 73"/>
            <p:cNvCxnSpPr>
              <a:stCxn id="186" idx="4"/>
              <a:endCxn id="70" idx="0"/>
            </p:cNvCxnSpPr>
            <p:nvPr/>
          </p:nvCxnSpPr>
          <p:spPr bwMode="auto">
            <a:xfrm flipH="1">
              <a:off x="3359472" y="4387214"/>
              <a:ext cx="1655" cy="3099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Straight Arrow Connector 80"/>
            <p:cNvCxnSpPr>
              <a:endCxn id="149" idx="0"/>
            </p:cNvCxnSpPr>
            <p:nvPr/>
          </p:nvCxnSpPr>
          <p:spPr bwMode="auto">
            <a:xfrm>
              <a:off x="4806999" y="3742028"/>
              <a:ext cx="0" cy="3917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2" name="Group 81"/>
            <p:cNvGrpSpPr/>
            <p:nvPr/>
          </p:nvGrpSpPr>
          <p:grpSpPr>
            <a:xfrm flipH="1">
              <a:off x="4570024" y="4697146"/>
              <a:ext cx="473950" cy="471623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4" name="TextBox 8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5" name="Straight Arrow Connector 84"/>
            <p:cNvCxnSpPr>
              <a:stCxn id="149" idx="4"/>
              <a:endCxn id="83" idx="0"/>
            </p:cNvCxnSpPr>
            <p:nvPr/>
          </p:nvCxnSpPr>
          <p:spPr bwMode="auto">
            <a:xfrm>
              <a:off x="4806999" y="4376268"/>
              <a:ext cx="0" cy="3208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endCxn id="187" idx="0"/>
            </p:cNvCxnSpPr>
            <p:nvPr/>
          </p:nvCxnSpPr>
          <p:spPr bwMode="auto">
            <a:xfrm>
              <a:off x="6536879" y="3737034"/>
              <a:ext cx="1196" cy="3993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9" name="Group 88"/>
            <p:cNvGrpSpPr/>
            <p:nvPr/>
          </p:nvGrpSpPr>
          <p:grpSpPr>
            <a:xfrm flipH="1">
              <a:off x="6301101" y="4694698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ectangle 89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1" name="TextBox 9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0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2" name="Straight Arrow Connector 91"/>
            <p:cNvCxnSpPr>
              <a:stCxn id="187" idx="4"/>
              <a:endCxn id="90" idx="0"/>
            </p:cNvCxnSpPr>
            <p:nvPr/>
          </p:nvCxnSpPr>
          <p:spPr bwMode="auto">
            <a:xfrm>
              <a:off x="6538075" y="4378834"/>
              <a:ext cx="0" cy="3158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endCxn id="191" idx="0"/>
            </p:cNvCxnSpPr>
            <p:nvPr/>
          </p:nvCxnSpPr>
          <p:spPr bwMode="auto">
            <a:xfrm>
              <a:off x="8268889" y="3730920"/>
              <a:ext cx="2793" cy="4069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6" name="Group 95"/>
            <p:cNvGrpSpPr/>
            <p:nvPr/>
          </p:nvGrpSpPr>
          <p:grpSpPr>
            <a:xfrm flipH="1">
              <a:off x="8034707" y="469443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ectangle 96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17143" r="-17143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9" name="Straight Arrow Connector 98"/>
            <p:cNvCxnSpPr>
              <a:stCxn id="191" idx="4"/>
              <a:endCxn id="97" idx="0"/>
            </p:cNvCxnSpPr>
            <p:nvPr/>
          </p:nvCxnSpPr>
          <p:spPr bwMode="auto">
            <a:xfrm>
              <a:off x="8271682" y="4380353"/>
              <a:ext cx="0" cy="3140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stCxn id="51" idx="1"/>
              <a:endCxn id="186" idx="6"/>
            </p:cNvCxnSpPr>
            <p:nvPr/>
          </p:nvCxnSpPr>
          <p:spPr bwMode="auto">
            <a:xfrm flipV="1">
              <a:off x="2165868" y="4265980"/>
              <a:ext cx="1073891" cy="66745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Elbow Connector 104"/>
            <p:cNvCxnSpPr>
              <a:stCxn id="70" idx="1"/>
              <a:endCxn id="149" idx="6"/>
            </p:cNvCxnSpPr>
            <p:nvPr/>
          </p:nvCxnSpPr>
          <p:spPr bwMode="auto">
            <a:xfrm flipV="1">
              <a:off x="3596447" y="4255033"/>
              <a:ext cx="1089183" cy="67792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Elbow Connector 108"/>
            <p:cNvCxnSpPr>
              <a:stCxn id="83" idx="1"/>
              <a:endCxn id="187" idx="6"/>
            </p:cNvCxnSpPr>
            <p:nvPr/>
          </p:nvCxnSpPr>
          <p:spPr bwMode="auto">
            <a:xfrm flipV="1">
              <a:off x="5043974" y="4257600"/>
              <a:ext cx="1372733" cy="67535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" name="Elbow Connector 111"/>
            <p:cNvCxnSpPr>
              <a:stCxn id="90" idx="1"/>
              <a:endCxn id="191" idx="6"/>
            </p:cNvCxnSpPr>
            <p:nvPr/>
          </p:nvCxnSpPr>
          <p:spPr bwMode="auto">
            <a:xfrm flipV="1">
              <a:off x="6775050" y="4259118"/>
              <a:ext cx="1375263" cy="67139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Flowchart: Or 115"/>
            <p:cNvSpPr/>
            <p:nvPr/>
          </p:nvSpPr>
          <p:spPr bwMode="auto">
            <a:xfrm>
              <a:off x="9877663" y="4139751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endCxn id="116" idx="0"/>
            </p:cNvCxnSpPr>
            <p:nvPr/>
          </p:nvCxnSpPr>
          <p:spPr bwMode="auto">
            <a:xfrm>
              <a:off x="9996733" y="3737034"/>
              <a:ext cx="2493" cy="40271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8" name="Group 117"/>
            <p:cNvGrpSpPr/>
            <p:nvPr/>
          </p:nvGrpSpPr>
          <p:grpSpPr>
            <a:xfrm flipH="1">
              <a:off x="9762252" y="467888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Rectangle 118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0" name="TextBox 119"/>
                  <p:cNvSpPr txBox="1"/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0" name="TextBox 1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1" name="Straight Arrow Connector 120"/>
            <p:cNvCxnSpPr>
              <a:stCxn id="116" idx="4"/>
              <a:endCxn id="119" idx="0"/>
            </p:cNvCxnSpPr>
            <p:nvPr/>
          </p:nvCxnSpPr>
          <p:spPr bwMode="auto">
            <a:xfrm>
              <a:off x="9999226" y="4382219"/>
              <a:ext cx="0" cy="2966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Elbow Connector 125"/>
            <p:cNvCxnSpPr>
              <a:stCxn id="97" idx="1"/>
              <a:endCxn id="116" idx="2"/>
            </p:cNvCxnSpPr>
            <p:nvPr/>
          </p:nvCxnSpPr>
          <p:spPr bwMode="auto">
            <a:xfrm flipV="1">
              <a:off x="8508657" y="4260985"/>
              <a:ext cx="1369006" cy="66926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Flowchart: Or 148"/>
            <p:cNvSpPr/>
            <p:nvPr/>
          </p:nvSpPr>
          <p:spPr bwMode="auto">
            <a:xfrm flipH="1">
              <a:off x="4685631" y="4133799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6" name="Flowchart: Or 185"/>
            <p:cNvSpPr/>
            <p:nvPr/>
          </p:nvSpPr>
          <p:spPr bwMode="auto">
            <a:xfrm flipH="1">
              <a:off x="3239759" y="4144745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7" name="Flowchart: Or 186"/>
            <p:cNvSpPr/>
            <p:nvPr/>
          </p:nvSpPr>
          <p:spPr bwMode="auto">
            <a:xfrm flipH="1">
              <a:off x="6416707" y="4136366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91" name="Flowchart: Or 190"/>
            <p:cNvSpPr/>
            <p:nvPr/>
          </p:nvSpPr>
          <p:spPr bwMode="auto">
            <a:xfrm flipH="1">
              <a:off x="8150314" y="4137884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203" name="Flowchart: Or 202"/>
            <p:cNvSpPr/>
            <p:nvPr/>
          </p:nvSpPr>
          <p:spPr bwMode="auto">
            <a:xfrm>
              <a:off x="9877663" y="5499507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04" name="Straight Arrow Connector 203"/>
            <p:cNvCxnSpPr>
              <a:stCxn id="119" idx="2"/>
              <a:endCxn id="203" idx="0"/>
            </p:cNvCxnSpPr>
            <p:nvPr/>
          </p:nvCxnSpPr>
          <p:spPr bwMode="auto">
            <a:xfrm>
              <a:off x="9999226" y="5150510"/>
              <a:ext cx="0" cy="34899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3" name="Straight Arrow Connector 222"/>
            <p:cNvCxnSpPr>
              <a:stCxn id="203" idx="4"/>
              <a:endCxn id="207" idx="0"/>
            </p:cNvCxnSpPr>
            <p:nvPr/>
          </p:nvCxnSpPr>
          <p:spPr bwMode="auto">
            <a:xfrm flipH="1">
              <a:off x="9998308" y="5741976"/>
              <a:ext cx="919" cy="3064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TextBox 256"/>
                <p:cNvSpPr txBox="1"/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7" name="TextBox 2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8" name="Straight Arrow Connector 257"/>
            <p:cNvCxnSpPr>
              <a:stCxn id="257" idx="1"/>
              <a:endCxn id="203" idx="6"/>
            </p:cNvCxnSpPr>
            <p:nvPr/>
          </p:nvCxnSpPr>
          <p:spPr bwMode="auto">
            <a:xfrm flipH="1" flipV="1">
              <a:off x="10120790" y="5620742"/>
              <a:ext cx="231962" cy="5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ounded Rectangle 43"/>
                <p:cNvSpPr/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4" name="Rounded 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ed Rectangle 46"/>
                <p:cNvSpPr/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7" name="Rounded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ed Rectangle 49"/>
                <p:cNvSpPr/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0" name="Rounded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3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4503768" y="1447853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686383" y="2835851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2"/>
            <a:endCxn id="5" idx="0"/>
          </p:cNvCxnSpPr>
          <p:nvPr/>
        </p:nvCxnSpPr>
        <p:spPr bwMode="auto">
          <a:xfrm>
            <a:off x="4807750" y="1755630"/>
            <a:ext cx="1" cy="2918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2"/>
            <a:endCxn id="7" idx="0"/>
          </p:cNvCxnSpPr>
          <p:nvPr/>
        </p:nvCxnSpPr>
        <p:spPr bwMode="auto">
          <a:xfrm>
            <a:off x="4807751" y="2492249"/>
            <a:ext cx="0" cy="343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6"/>
          </p:cNvCxnSpPr>
          <p:nvPr/>
        </p:nvCxnSpPr>
        <p:spPr bwMode="auto">
          <a:xfrm flipV="1">
            <a:off x="4330619" y="2957086"/>
            <a:ext cx="355763" cy="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 flipH="1">
            <a:off x="6234338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ctr+2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6418392" y="2839981"/>
            <a:ext cx="236975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28" name="Straight Arrow Connector 27"/>
          <p:cNvCxnSpPr>
            <a:stCxn id="26" idx="2"/>
            <a:endCxn id="25" idx="0"/>
          </p:cNvCxnSpPr>
          <p:nvPr/>
        </p:nvCxnSpPr>
        <p:spPr bwMode="auto">
          <a:xfrm flipH="1">
            <a:off x="6538076" y="1754554"/>
            <a:ext cx="244" cy="292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25" idx="2"/>
            <a:endCxn id="27" idx="0"/>
          </p:cNvCxnSpPr>
          <p:nvPr/>
        </p:nvCxnSpPr>
        <p:spPr bwMode="auto">
          <a:xfrm flipH="1">
            <a:off x="6536880" y="2492249"/>
            <a:ext cx="1195" cy="3477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endCxn id="27" idx="2"/>
          </p:cNvCxnSpPr>
          <p:nvPr/>
        </p:nvCxnSpPr>
        <p:spPr bwMode="auto">
          <a:xfrm>
            <a:off x="6082143" y="2961216"/>
            <a:ext cx="33624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 flipH="1">
            <a:off x="7964907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ctr+3</a:t>
            </a:r>
          </a:p>
        </p:txBody>
      </p:sp>
      <p:sp>
        <p:nvSpPr>
          <p:cNvPr id="34" name="Flowchart: Or 33"/>
          <p:cNvSpPr/>
          <p:nvPr/>
        </p:nvSpPr>
        <p:spPr bwMode="auto">
          <a:xfrm>
            <a:off x="8154085" y="2839981"/>
            <a:ext cx="235101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33" idx="2"/>
            <a:endCxn id="32" idx="0"/>
          </p:cNvCxnSpPr>
          <p:nvPr/>
        </p:nvCxnSpPr>
        <p:spPr bwMode="auto">
          <a:xfrm>
            <a:off x="8268889" y="1754554"/>
            <a:ext cx="1" cy="2958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>
            <a:stCxn id="32" idx="2"/>
            <a:endCxn id="34" idx="0"/>
          </p:cNvCxnSpPr>
          <p:nvPr/>
        </p:nvCxnSpPr>
        <p:spPr bwMode="auto">
          <a:xfrm>
            <a:off x="8268889" y="2495105"/>
            <a:ext cx="2746" cy="3448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endCxn id="34" idx="2"/>
          </p:cNvCxnSpPr>
          <p:nvPr/>
        </p:nvCxnSpPr>
        <p:spPr bwMode="auto">
          <a:xfrm>
            <a:off x="7812178" y="2961216"/>
            <a:ext cx="34190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7" idx="4"/>
          </p:cNvCxnSpPr>
          <p:nvPr/>
        </p:nvCxnSpPr>
        <p:spPr bwMode="auto">
          <a:xfrm flipH="1">
            <a:off x="4806999" y="3078320"/>
            <a:ext cx="752" cy="380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27" idx="4"/>
          </p:cNvCxnSpPr>
          <p:nvPr/>
        </p:nvCxnSpPr>
        <p:spPr bwMode="auto">
          <a:xfrm flipH="1">
            <a:off x="6536879" y="3082450"/>
            <a:ext cx="1" cy="371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>
            <a:stCxn id="34" idx="4"/>
          </p:cNvCxnSpPr>
          <p:nvPr/>
        </p:nvCxnSpPr>
        <p:spPr bwMode="auto">
          <a:xfrm flipH="1">
            <a:off x="8268889" y="3082450"/>
            <a:ext cx="2746" cy="3656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3" name="Group 52"/>
          <p:cNvGrpSpPr/>
          <p:nvPr/>
        </p:nvGrpSpPr>
        <p:grpSpPr>
          <a:xfrm flipH="1">
            <a:off x="1691918" y="4697620"/>
            <a:ext cx="473950" cy="471623"/>
            <a:chOff x="4995561" y="2319053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5" name="Straight Arrow Connector 54"/>
          <p:cNvCxnSpPr>
            <a:endCxn id="51" idx="0"/>
          </p:cNvCxnSpPr>
          <p:nvPr/>
        </p:nvCxnSpPr>
        <p:spPr bwMode="auto">
          <a:xfrm flipH="1">
            <a:off x="1928893" y="3735817"/>
            <a:ext cx="210" cy="961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>
            <a:endCxn id="186" idx="0"/>
          </p:cNvCxnSpPr>
          <p:nvPr/>
        </p:nvCxnSpPr>
        <p:spPr bwMode="auto">
          <a:xfrm>
            <a:off x="3359472" y="3735817"/>
            <a:ext cx="1655" cy="408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 flipH="1">
            <a:off x="3122497" y="4697146"/>
            <a:ext cx="473950" cy="471623"/>
            <a:chOff x="5010553" y="2282978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4" name="Straight Arrow Connector 73"/>
          <p:cNvCxnSpPr>
            <a:stCxn id="186" idx="4"/>
            <a:endCxn id="70" idx="0"/>
          </p:cNvCxnSpPr>
          <p:nvPr/>
        </p:nvCxnSpPr>
        <p:spPr bwMode="auto">
          <a:xfrm flipH="1">
            <a:off x="3359472" y="4387214"/>
            <a:ext cx="1655" cy="309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endCxn id="149" idx="0"/>
          </p:cNvCxnSpPr>
          <p:nvPr/>
        </p:nvCxnSpPr>
        <p:spPr bwMode="auto">
          <a:xfrm>
            <a:off x="4806999" y="3742028"/>
            <a:ext cx="0" cy="391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2" name="Group 81"/>
          <p:cNvGrpSpPr/>
          <p:nvPr/>
        </p:nvGrpSpPr>
        <p:grpSpPr>
          <a:xfrm flipH="1">
            <a:off x="4570024" y="4697146"/>
            <a:ext cx="473950" cy="471623"/>
            <a:chOff x="4995561" y="2263552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/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5" name="Straight Arrow Connector 84"/>
          <p:cNvCxnSpPr>
            <a:stCxn id="149" idx="4"/>
            <a:endCxn id="83" idx="0"/>
          </p:cNvCxnSpPr>
          <p:nvPr/>
        </p:nvCxnSpPr>
        <p:spPr bwMode="auto">
          <a:xfrm>
            <a:off x="4806999" y="4376268"/>
            <a:ext cx="0" cy="3208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>
            <a:endCxn id="187" idx="0"/>
          </p:cNvCxnSpPr>
          <p:nvPr/>
        </p:nvCxnSpPr>
        <p:spPr bwMode="auto">
          <a:xfrm>
            <a:off x="6536879" y="3737034"/>
            <a:ext cx="1196" cy="3993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9" name="Group 88"/>
          <p:cNvGrpSpPr/>
          <p:nvPr/>
        </p:nvGrpSpPr>
        <p:grpSpPr>
          <a:xfrm flipH="1">
            <a:off x="6301101" y="4694698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2" name="Straight Arrow Connector 91"/>
          <p:cNvCxnSpPr>
            <a:stCxn id="187" idx="4"/>
            <a:endCxn id="90" idx="0"/>
          </p:cNvCxnSpPr>
          <p:nvPr/>
        </p:nvCxnSpPr>
        <p:spPr bwMode="auto">
          <a:xfrm>
            <a:off x="6538075" y="4378834"/>
            <a:ext cx="0" cy="3158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endCxn id="191" idx="0"/>
          </p:cNvCxnSpPr>
          <p:nvPr/>
        </p:nvCxnSpPr>
        <p:spPr bwMode="auto">
          <a:xfrm>
            <a:off x="8268889" y="3730920"/>
            <a:ext cx="2793" cy="4069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6" name="Group 95"/>
          <p:cNvGrpSpPr/>
          <p:nvPr/>
        </p:nvGrpSpPr>
        <p:grpSpPr>
          <a:xfrm flipH="1">
            <a:off x="8034707" y="4694437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9" name="Straight Arrow Connector 98"/>
          <p:cNvCxnSpPr>
            <a:stCxn id="191" idx="4"/>
            <a:endCxn id="97" idx="0"/>
          </p:cNvCxnSpPr>
          <p:nvPr/>
        </p:nvCxnSpPr>
        <p:spPr bwMode="auto">
          <a:xfrm>
            <a:off x="8271682" y="4380353"/>
            <a:ext cx="0" cy="3140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51" idx="1"/>
            <a:endCxn id="186" idx="6"/>
          </p:cNvCxnSpPr>
          <p:nvPr/>
        </p:nvCxnSpPr>
        <p:spPr bwMode="auto">
          <a:xfrm flipV="1">
            <a:off x="2165868" y="4265980"/>
            <a:ext cx="1073891" cy="6674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stCxn id="70" idx="1"/>
            <a:endCxn id="149" idx="6"/>
          </p:cNvCxnSpPr>
          <p:nvPr/>
        </p:nvCxnSpPr>
        <p:spPr bwMode="auto">
          <a:xfrm flipV="1">
            <a:off x="3596447" y="4255033"/>
            <a:ext cx="1089183" cy="67792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Elbow Connector 108"/>
          <p:cNvCxnSpPr>
            <a:stCxn id="83" idx="1"/>
            <a:endCxn id="187" idx="6"/>
          </p:cNvCxnSpPr>
          <p:nvPr/>
        </p:nvCxnSpPr>
        <p:spPr bwMode="auto">
          <a:xfrm flipV="1">
            <a:off x="5043974" y="4257600"/>
            <a:ext cx="1372733" cy="6753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Elbow Connector 111"/>
          <p:cNvCxnSpPr>
            <a:stCxn id="90" idx="1"/>
            <a:endCxn id="191" idx="6"/>
          </p:cNvCxnSpPr>
          <p:nvPr/>
        </p:nvCxnSpPr>
        <p:spPr bwMode="auto">
          <a:xfrm flipV="1">
            <a:off x="6775050" y="4259118"/>
            <a:ext cx="1375263" cy="67139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Flowchart: Or 115"/>
          <p:cNvSpPr/>
          <p:nvPr/>
        </p:nvSpPr>
        <p:spPr bwMode="auto">
          <a:xfrm>
            <a:off x="9877663" y="4139751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17" name="Straight Arrow Connector 116"/>
          <p:cNvCxnSpPr>
            <a:endCxn id="116" idx="0"/>
          </p:cNvCxnSpPr>
          <p:nvPr/>
        </p:nvCxnSpPr>
        <p:spPr bwMode="auto">
          <a:xfrm>
            <a:off x="9996733" y="3737034"/>
            <a:ext cx="2493" cy="4027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8" name="Group 117"/>
          <p:cNvGrpSpPr/>
          <p:nvPr/>
        </p:nvGrpSpPr>
        <p:grpSpPr>
          <a:xfrm flipH="1">
            <a:off x="9762252" y="4678887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19" name="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1" name="Straight Arrow Connector 120"/>
          <p:cNvCxnSpPr>
            <a:stCxn id="116" idx="4"/>
            <a:endCxn id="119" idx="0"/>
          </p:cNvCxnSpPr>
          <p:nvPr/>
        </p:nvCxnSpPr>
        <p:spPr bwMode="auto">
          <a:xfrm>
            <a:off x="9999226" y="4382219"/>
            <a:ext cx="0" cy="2966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Elbow Connector 125"/>
          <p:cNvCxnSpPr>
            <a:stCxn id="97" idx="1"/>
            <a:endCxn id="116" idx="2"/>
          </p:cNvCxnSpPr>
          <p:nvPr/>
        </p:nvCxnSpPr>
        <p:spPr bwMode="auto">
          <a:xfrm flipV="1">
            <a:off x="8508657" y="4260985"/>
            <a:ext cx="1369006" cy="6692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9" name="Flowchart: Or 148"/>
          <p:cNvSpPr/>
          <p:nvPr/>
        </p:nvSpPr>
        <p:spPr bwMode="auto">
          <a:xfrm flipH="1">
            <a:off x="4685631" y="4133799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86" name="Flowchart: Or 185"/>
          <p:cNvSpPr/>
          <p:nvPr/>
        </p:nvSpPr>
        <p:spPr bwMode="auto">
          <a:xfrm flipH="1">
            <a:off x="3239759" y="4144745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87" name="Flowchart: Or 186"/>
          <p:cNvSpPr/>
          <p:nvPr/>
        </p:nvSpPr>
        <p:spPr bwMode="auto">
          <a:xfrm flipH="1">
            <a:off x="6416707" y="4136366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91" name="Flowchart: Or 190"/>
          <p:cNvSpPr/>
          <p:nvPr/>
        </p:nvSpPr>
        <p:spPr bwMode="auto">
          <a:xfrm flipH="1">
            <a:off x="8150314" y="4137884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203" name="Flowchart: Or 202"/>
          <p:cNvSpPr/>
          <p:nvPr/>
        </p:nvSpPr>
        <p:spPr bwMode="auto">
          <a:xfrm>
            <a:off x="9877663" y="5499507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04" name="Straight Arrow Connector 203"/>
          <p:cNvCxnSpPr>
            <a:stCxn id="119" idx="2"/>
            <a:endCxn id="203" idx="0"/>
          </p:cNvCxnSpPr>
          <p:nvPr/>
        </p:nvCxnSpPr>
        <p:spPr bwMode="auto">
          <a:xfrm>
            <a:off x="9999226" y="5150510"/>
            <a:ext cx="0" cy="34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3" name="Straight Arrow Connector 222"/>
          <p:cNvCxnSpPr>
            <a:stCxn id="203" idx="4"/>
            <a:endCxn id="207" idx="0"/>
          </p:cNvCxnSpPr>
          <p:nvPr/>
        </p:nvCxnSpPr>
        <p:spPr bwMode="auto">
          <a:xfrm flipH="1">
            <a:off x="9998308" y="5741976"/>
            <a:ext cx="919" cy="306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TextBox 256"/>
              <p:cNvSpPr txBox="1"/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7" name="TextBox 2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8" name="Straight Arrow Connector 257"/>
          <p:cNvCxnSpPr>
            <a:stCxn id="257" idx="1"/>
            <a:endCxn id="203" idx="6"/>
          </p:cNvCxnSpPr>
          <p:nvPr/>
        </p:nvCxnSpPr>
        <p:spPr bwMode="auto">
          <a:xfrm flipH="1" flipV="1">
            <a:off x="10120790" y="5620742"/>
            <a:ext cx="231962" cy="55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ounded Rectangle 79"/>
          <p:cNvSpPr/>
          <p:nvPr/>
        </p:nvSpPr>
        <p:spPr bwMode="auto">
          <a:xfrm>
            <a:off x="3116236" y="1303049"/>
            <a:ext cx="6155780" cy="2621434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CTR-mode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/>
              <p:cNvSpPr/>
              <p:nvPr/>
            </p:nvSpPr>
            <p:spPr>
              <a:xfrm>
                <a:off x="538842" y="1615426"/>
                <a:ext cx="1467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93" name="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42" y="1615426"/>
                <a:ext cx="1467966" cy="338554"/>
              </a:xfrm>
              <a:prstGeom prst="rect">
                <a:avLst/>
              </a:prstGeom>
              <a:blipFill rotWithShape="0">
                <a:blip r:embed="rId3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92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4503768" y="1447853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686383" y="2835851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2"/>
            <a:endCxn id="5" idx="0"/>
          </p:cNvCxnSpPr>
          <p:nvPr/>
        </p:nvCxnSpPr>
        <p:spPr bwMode="auto">
          <a:xfrm>
            <a:off x="4807750" y="1755630"/>
            <a:ext cx="1" cy="2918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2"/>
            <a:endCxn id="7" idx="0"/>
          </p:cNvCxnSpPr>
          <p:nvPr/>
        </p:nvCxnSpPr>
        <p:spPr bwMode="auto">
          <a:xfrm>
            <a:off x="4807751" y="2492249"/>
            <a:ext cx="0" cy="343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6"/>
          </p:cNvCxnSpPr>
          <p:nvPr/>
        </p:nvCxnSpPr>
        <p:spPr bwMode="auto">
          <a:xfrm flipV="1">
            <a:off x="4330619" y="2957086"/>
            <a:ext cx="355763" cy="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 flipH="1">
            <a:off x="6234338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6418392" y="2839981"/>
            <a:ext cx="236975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8" name="Straight Arrow Connector 27"/>
          <p:cNvCxnSpPr>
            <a:stCxn id="26" idx="2"/>
            <a:endCxn id="25" idx="0"/>
          </p:cNvCxnSpPr>
          <p:nvPr/>
        </p:nvCxnSpPr>
        <p:spPr bwMode="auto">
          <a:xfrm flipH="1">
            <a:off x="6538076" y="1754554"/>
            <a:ext cx="244" cy="292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25" idx="2"/>
            <a:endCxn id="27" idx="0"/>
          </p:cNvCxnSpPr>
          <p:nvPr/>
        </p:nvCxnSpPr>
        <p:spPr bwMode="auto">
          <a:xfrm flipH="1">
            <a:off x="6536880" y="2492249"/>
            <a:ext cx="1195" cy="3477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endCxn id="27" idx="2"/>
          </p:cNvCxnSpPr>
          <p:nvPr/>
        </p:nvCxnSpPr>
        <p:spPr bwMode="auto">
          <a:xfrm>
            <a:off x="6082143" y="2961216"/>
            <a:ext cx="33624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 flipH="1">
            <a:off x="7964907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34" name="Flowchart: Or 33"/>
          <p:cNvSpPr/>
          <p:nvPr/>
        </p:nvSpPr>
        <p:spPr bwMode="auto">
          <a:xfrm>
            <a:off x="8154085" y="2839981"/>
            <a:ext cx="235101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33" idx="2"/>
            <a:endCxn id="32" idx="0"/>
          </p:cNvCxnSpPr>
          <p:nvPr/>
        </p:nvCxnSpPr>
        <p:spPr bwMode="auto">
          <a:xfrm>
            <a:off x="8268889" y="1754554"/>
            <a:ext cx="1" cy="2958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>
            <a:stCxn id="32" idx="2"/>
            <a:endCxn id="34" idx="0"/>
          </p:cNvCxnSpPr>
          <p:nvPr/>
        </p:nvCxnSpPr>
        <p:spPr bwMode="auto">
          <a:xfrm>
            <a:off x="8268889" y="2495105"/>
            <a:ext cx="2746" cy="3448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endCxn id="34" idx="2"/>
          </p:cNvCxnSpPr>
          <p:nvPr/>
        </p:nvCxnSpPr>
        <p:spPr bwMode="auto">
          <a:xfrm>
            <a:off x="7812178" y="2961216"/>
            <a:ext cx="34190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7" idx="4"/>
          </p:cNvCxnSpPr>
          <p:nvPr/>
        </p:nvCxnSpPr>
        <p:spPr bwMode="auto">
          <a:xfrm flipH="1">
            <a:off x="4806999" y="3078320"/>
            <a:ext cx="752" cy="380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27" idx="4"/>
          </p:cNvCxnSpPr>
          <p:nvPr/>
        </p:nvCxnSpPr>
        <p:spPr bwMode="auto">
          <a:xfrm flipH="1">
            <a:off x="6536879" y="3082450"/>
            <a:ext cx="1" cy="371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>
            <a:stCxn id="34" idx="4"/>
          </p:cNvCxnSpPr>
          <p:nvPr/>
        </p:nvCxnSpPr>
        <p:spPr bwMode="auto">
          <a:xfrm flipH="1">
            <a:off x="8268889" y="3082450"/>
            <a:ext cx="2746" cy="3656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3" name="Group 52"/>
          <p:cNvGrpSpPr/>
          <p:nvPr/>
        </p:nvGrpSpPr>
        <p:grpSpPr>
          <a:xfrm flipH="1">
            <a:off x="1691918" y="4697620"/>
            <a:ext cx="473950" cy="471623"/>
            <a:chOff x="4995561" y="2319053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0000" r="-14286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5" name="Straight Arrow Connector 54"/>
          <p:cNvCxnSpPr>
            <a:endCxn id="51" idx="0"/>
          </p:cNvCxnSpPr>
          <p:nvPr/>
        </p:nvCxnSpPr>
        <p:spPr bwMode="auto">
          <a:xfrm flipH="1">
            <a:off x="1928893" y="3735817"/>
            <a:ext cx="210" cy="961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>
            <a:endCxn id="186" idx="0"/>
          </p:cNvCxnSpPr>
          <p:nvPr/>
        </p:nvCxnSpPr>
        <p:spPr bwMode="auto">
          <a:xfrm>
            <a:off x="3359472" y="3735817"/>
            <a:ext cx="1655" cy="408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 flipH="1">
            <a:off x="3122497" y="4697146"/>
            <a:ext cx="473950" cy="471623"/>
            <a:chOff x="5010553" y="2282978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7143" r="-17143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4" name="Straight Arrow Connector 73"/>
          <p:cNvCxnSpPr>
            <a:stCxn id="186" idx="4"/>
            <a:endCxn id="70" idx="0"/>
          </p:cNvCxnSpPr>
          <p:nvPr/>
        </p:nvCxnSpPr>
        <p:spPr bwMode="auto">
          <a:xfrm flipH="1">
            <a:off x="3359472" y="4387214"/>
            <a:ext cx="1655" cy="309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endCxn id="149" idx="0"/>
          </p:cNvCxnSpPr>
          <p:nvPr/>
        </p:nvCxnSpPr>
        <p:spPr bwMode="auto">
          <a:xfrm>
            <a:off x="4806999" y="3742028"/>
            <a:ext cx="0" cy="391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2" name="Group 81"/>
          <p:cNvGrpSpPr/>
          <p:nvPr/>
        </p:nvGrpSpPr>
        <p:grpSpPr>
          <a:xfrm flipH="1">
            <a:off x="4570024" y="4697146"/>
            <a:ext cx="473950" cy="471623"/>
            <a:chOff x="4995561" y="2263552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/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20000" r="-14286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5" name="Straight Arrow Connector 84"/>
          <p:cNvCxnSpPr>
            <a:stCxn id="149" idx="4"/>
            <a:endCxn id="83" idx="0"/>
          </p:cNvCxnSpPr>
          <p:nvPr/>
        </p:nvCxnSpPr>
        <p:spPr bwMode="auto">
          <a:xfrm>
            <a:off x="4806999" y="4376268"/>
            <a:ext cx="0" cy="3208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>
            <a:endCxn id="187" idx="0"/>
          </p:cNvCxnSpPr>
          <p:nvPr/>
        </p:nvCxnSpPr>
        <p:spPr bwMode="auto">
          <a:xfrm>
            <a:off x="6536879" y="3737034"/>
            <a:ext cx="1196" cy="3993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9" name="Group 88"/>
          <p:cNvGrpSpPr/>
          <p:nvPr/>
        </p:nvGrpSpPr>
        <p:grpSpPr>
          <a:xfrm flipH="1">
            <a:off x="6301101" y="4694698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20000" r="-14286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2" name="Straight Arrow Connector 91"/>
          <p:cNvCxnSpPr>
            <a:stCxn id="187" idx="4"/>
            <a:endCxn id="90" idx="0"/>
          </p:cNvCxnSpPr>
          <p:nvPr/>
        </p:nvCxnSpPr>
        <p:spPr bwMode="auto">
          <a:xfrm>
            <a:off x="6538075" y="4378834"/>
            <a:ext cx="0" cy="3158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endCxn id="191" idx="0"/>
          </p:cNvCxnSpPr>
          <p:nvPr/>
        </p:nvCxnSpPr>
        <p:spPr bwMode="auto">
          <a:xfrm>
            <a:off x="8268889" y="3730920"/>
            <a:ext cx="2793" cy="4069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6" name="Group 95"/>
          <p:cNvGrpSpPr/>
          <p:nvPr/>
        </p:nvGrpSpPr>
        <p:grpSpPr>
          <a:xfrm flipH="1">
            <a:off x="8034707" y="4694437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17143" r="-1714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9" name="Straight Arrow Connector 98"/>
          <p:cNvCxnSpPr>
            <a:stCxn id="191" idx="4"/>
            <a:endCxn id="97" idx="0"/>
          </p:cNvCxnSpPr>
          <p:nvPr/>
        </p:nvCxnSpPr>
        <p:spPr bwMode="auto">
          <a:xfrm>
            <a:off x="8271682" y="4380353"/>
            <a:ext cx="0" cy="3140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51" idx="1"/>
            <a:endCxn id="186" idx="6"/>
          </p:cNvCxnSpPr>
          <p:nvPr/>
        </p:nvCxnSpPr>
        <p:spPr bwMode="auto">
          <a:xfrm flipV="1">
            <a:off x="2165868" y="4265980"/>
            <a:ext cx="1073891" cy="6674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stCxn id="70" idx="1"/>
            <a:endCxn id="149" idx="6"/>
          </p:cNvCxnSpPr>
          <p:nvPr/>
        </p:nvCxnSpPr>
        <p:spPr bwMode="auto">
          <a:xfrm flipV="1">
            <a:off x="3596447" y="4255033"/>
            <a:ext cx="1089183" cy="67792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Elbow Connector 108"/>
          <p:cNvCxnSpPr>
            <a:stCxn id="83" idx="1"/>
            <a:endCxn id="187" idx="6"/>
          </p:cNvCxnSpPr>
          <p:nvPr/>
        </p:nvCxnSpPr>
        <p:spPr bwMode="auto">
          <a:xfrm flipV="1">
            <a:off x="5043974" y="4257600"/>
            <a:ext cx="1372733" cy="6753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Elbow Connector 111"/>
          <p:cNvCxnSpPr>
            <a:stCxn id="90" idx="1"/>
            <a:endCxn id="191" idx="6"/>
          </p:cNvCxnSpPr>
          <p:nvPr/>
        </p:nvCxnSpPr>
        <p:spPr bwMode="auto">
          <a:xfrm flipV="1">
            <a:off x="6775050" y="4259118"/>
            <a:ext cx="1375263" cy="67139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Flowchart: Or 115"/>
          <p:cNvSpPr/>
          <p:nvPr/>
        </p:nvSpPr>
        <p:spPr bwMode="auto">
          <a:xfrm>
            <a:off x="9877663" y="4139751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17" name="Straight Arrow Connector 116"/>
          <p:cNvCxnSpPr>
            <a:endCxn id="116" idx="0"/>
          </p:cNvCxnSpPr>
          <p:nvPr/>
        </p:nvCxnSpPr>
        <p:spPr bwMode="auto">
          <a:xfrm>
            <a:off x="9996733" y="3737034"/>
            <a:ext cx="2493" cy="4027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8" name="Group 117"/>
          <p:cNvGrpSpPr/>
          <p:nvPr/>
        </p:nvGrpSpPr>
        <p:grpSpPr>
          <a:xfrm flipH="1">
            <a:off x="9762252" y="4678887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19" name="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l="-20000" r="-14286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1" name="Straight Arrow Connector 120"/>
          <p:cNvCxnSpPr>
            <a:stCxn id="116" idx="4"/>
            <a:endCxn id="119" idx="0"/>
          </p:cNvCxnSpPr>
          <p:nvPr/>
        </p:nvCxnSpPr>
        <p:spPr bwMode="auto">
          <a:xfrm>
            <a:off x="9999226" y="4382219"/>
            <a:ext cx="0" cy="2966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Elbow Connector 125"/>
          <p:cNvCxnSpPr>
            <a:stCxn id="97" idx="1"/>
            <a:endCxn id="116" idx="2"/>
          </p:cNvCxnSpPr>
          <p:nvPr/>
        </p:nvCxnSpPr>
        <p:spPr bwMode="auto">
          <a:xfrm flipV="1">
            <a:off x="8508657" y="4260985"/>
            <a:ext cx="1369006" cy="6692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9" name="Flowchart: Or 148"/>
          <p:cNvSpPr/>
          <p:nvPr/>
        </p:nvSpPr>
        <p:spPr bwMode="auto">
          <a:xfrm flipH="1">
            <a:off x="4685631" y="4133799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186" name="Flowchart: Or 185"/>
          <p:cNvSpPr/>
          <p:nvPr/>
        </p:nvSpPr>
        <p:spPr bwMode="auto">
          <a:xfrm flipH="1">
            <a:off x="3239759" y="4144745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187" name="Flowchart: Or 186"/>
          <p:cNvSpPr/>
          <p:nvPr/>
        </p:nvSpPr>
        <p:spPr bwMode="auto">
          <a:xfrm flipH="1">
            <a:off x="6416707" y="4136366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191" name="Flowchart: Or 190"/>
          <p:cNvSpPr/>
          <p:nvPr/>
        </p:nvSpPr>
        <p:spPr bwMode="auto">
          <a:xfrm flipH="1">
            <a:off x="8150314" y="4137884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203" name="Flowchart: Or 202"/>
          <p:cNvSpPr/>
          <p:nvPr/>
        </p:nvSpPr>
        <p:spPr bwMode="auto">
          <a:xfrm>
            <a:off x="9877663" y="5499507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204" name="Straight Arrow Connector 203"/>
          <p:cNvCxnSpPr>
            <a:stCxn id="119" idx="2"/>
            <a:endCxn id="203" idx="0"/>
          </p:cNvCxnSpPr>
          <p:nvPr/>
        </p:nvCxnSpPr>
        <p:spPr bwMode="auto">
          <a:xfrm>
            <a:off x="9999226" y="5150510"/>
            <a:ext cx="0" cy="34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3" name="Straight Arrow Connector 222"/>
          <p:cNvCxnSpPr>
            <a:stCxn id="203" idx="4"/>
            <a:endCxn id="207" idx="0"/>
          </p:cNvCxnSpPr>
          <p:nvPr/>
        </p:nvCxnSpPr>
        <p:spPr bwMode="auto">
          <a:xfrm flipH="1">
            <a:off x="9998308" y="5741976"/>
            <a:ext cx="919" cy="306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TextBox 256"/>
              <p:cNvSpPr txBox="1"/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7" name="TextBox 2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8" name="Straight Arrow Connector 257"/>
          <p:cNvCxnSpPr>
            <a:stCxn id="257" idx="1"/>
            <a:endCxn id="203" idx="6"/>
          </p:cNvCxnSpPr>
          <p:nvPr/>
        </p:nvCxnSpPr>
        <p:spPr bwMode="auto">
          <a:xfrm flipH="1" flipV="1">
            <a:off x="10120790" y="5620742"/>
            <a:ext cx="231962" cy="55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ounded Rectangle 79"/>
          <p:cNvSpPr/>
          <p:nvPr/>
        </p:nvSpPr>
        <p:spPr bwMode="auto">
          <a:xfrm>
            <a:off x="577806" y="3172640"/>
            <a:ext cx="10852495" cy="3515215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GMAC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096780" y="5073921"/>
                <a:ext cx="9271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780" y="5073921"/>
                <a:ext cx="927150" cy="307777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4405642" y="5592463"/>
                <a:ext cx="20403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642" y="5592463"/>
                <a:ext cx="2040361" cy="307777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7568236" y="6336508"/>
                <a:ext cx="3075101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8236" y="6336508"/>
                <a:ext cx="3075101" cy="310150"/>
              </a:xfrm>
              <a:prstGeom prst="rect">
                <a:avLst/>
              </a:prstGeom>
              <a:blipFill rotWithShape="0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3231139" y="5288553"/>
                <a:ext cx="15746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1139" y="5288553"/>
                <a:ext cx="1574646" cy="307777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5959987" y="5828623"/>
                <a:ext cx="273334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987" y="5828623"/>
                <a:ext cx="2733348" cy="307777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3" name="Straight Arrow Connector 102"/>
          <p:cNvCxnSpPr>
            <a:stCxn id="93" idx="0"/>
          </p:cNvCxnSpPr>
          <p:nvPr/>
        </p:nvCxnSpPr>
        <p:spPr bwMode="auto">
          <a:xfrm flipV="1">
            <a:off x="5425823" y="5105418"/>
            <a:ext cx="7355" cy="48704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Arrow Connector 103"/>
          <p:cNvCxnSpPr>
            <a:stCxn id="102" idx="0"/>
          </p:cNvCxnSpPr>
          <p:nvPr/>
        </p:nvCxnSpPr>
        <p:spPr bwMode="auto">
          <a:xfrm flipV="1">
            <a:off x="7326661" y="5004363"/>
            <a:ext cx="0" cy="8242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/>
          <p:nvPr/>
        </p:nvCxnSpPr>
        <p:spPr bwMode="auto">
          <a:xfrm flipV="1">
            <a:off x="9033773" y="5100999"/>
            <a:ext cx="1188" cy="114056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/>
              <p:cNvSpPr/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d>
                  </m:oMath>
                </a14:m>
                <a:r>
                  <a:rPr lang="nb-NO" sz="1600" i="1" dirty="0">
                    <a:latin typeface="Cambria Math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07" name="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/>
              <p:cNvSpPr/>
              <p:nvPr/>
            </p:nvSpPr>
            <p:spPr>
              <a:xfrm>
                <a:off x="663952" y="2206241"/>
                <a:ext cx="174496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0" name="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52" y="2206241"/>
                <a:ext cx="1744965" cy="338554"/>
              </a:xfrm>
              <a:prstGeom prst="rect">
                <a:avLst/>
              </a:prstGeom>
              <a:blipFill rotWithShape="0">
                <a:blip r:embed="rId39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6006245" y="6062640"/>
                <a:ext cx="3990488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6245" y="6062640"/>
                <a:ext cx="3990488" cy="310150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94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7" grpId="1"/>
      <p:bldP spid="93" grpId="0"/>
      <p:bldP spid="93" grpId="1"/>
      <p:bldP spid="94" grpId="0"/>
      <p:bldP spid="94" grpId="1"/>
      <p:bldP spid="100" grpId="0"/>
      <p:bldP spid="100" grpId="1"/>
      <p:bldP spid="102" grpId="0"/>
      <p:bldP spid="102" grpId="1"/>
      <p:bldP spid="107" grpId="0"/>
      <p:bldP spid="110" grpId="0"/>
      <p:bldP spid="1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1517987" y="1446777"/>
            <a:ext cx="9128598" cy="4940215"/>
            <a:chOff x="1517987" y="1446777"/>
            <a:chExt cx="9128598" cy="49402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4503768" y="1447853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686383" y="2835851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2"/>
              <a:endCxn id="5" idx="0"/>
            </p:cNvCxnSpPr>
            <p:nvPr/>
          </p:nvCxnSpPr>
          <p:spPr bwMode="auto">
            <a:xfrm>
              <a:off x="4807750" y="1755630"/>
              <a:ext cx="1" cy="29188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2"/>
              <a:endCxn id="7" idx="0"/>
            </p:cNvCxnSpPr>
            <p:nvPr/>
          </p:nvCxnSpPr>
          <p:spPr bwMode="auto">
            <a:xfrm>
              <a:off x="4807751" y="2492249"/>
              <a:ext cx="0" cy="34360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6"/>
            </p:cNvCxnSpPr>
            <p:nvPr/>
          </p:nvCxnSpPr>
          <p:spPr bwMode="auto">
            <a:xfrm flipV="1">
              <a:off x="4330619" y="2957086"/>
              <a:ext cx="355763" cy="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ounded Rectangle 23"/>
                <p:cNvSpPr/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" name="Rounded 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/>
            <p:cNvSpPr txBox="1"/>
            <p:nvPr/>
          </p:nvSpPr>
          <p:spPr>
            <a:xfrm flipH="1">
              <a:off x="6234338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ctr+2</a:t>
              </a:r>
            </a:p>
          </p:txBody>
        </p:sp>
        <p:sp>
          <p:nvSpPr>
            <p:cNvPr id="27" name="Flowchart: Or 26"/>
            <p:cNvSpPr/>
            <p:nvPr/>
          </p:nvSpPr>
          <p:spPr bwMode="auto">
            <a:xfrm>
              <a:off x="6418392" y="2839981"/>
              <a:ext cx="236975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8" name="Straight Arrow Connector 27"/>
            <p:cNvCxnSpPr>
              <a:stCxn id="26" idx="2"/>
              <a:endCxn id="25" idx="0"/>
            </p:cNvCxnSpPr>
            <p:nvPr/>
          </p:nvCxnSpPr>
          <p:spPr bwMode="auto">
            <a:xfrm flipH="1">
              <a:off x="6538076" y="1754554"/>
              <a:ext cx="244" cy="29296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25" idx="2"/>
              <a:endCxn id="27" idx="0"/>
            </p:cNvCxnSpPr>
            <p:nvPr/>
          </p:nvCxnSpPr>
          <p:spPr bwMode="auto">
            <a:xfrm flipH="1">
              <a:off x="6536880" y="2492249"/>
              <a:ext cx="1195" cy="3477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endCxn id="27" idx="2"/>
            </p:cNvCxnSpPr>
            <p:nvPr/>
          </p:nvCxnSpPr>
          <p:spPr bwMode="auto">
            <a:xfrm>
              <a:off x="6082143" y="2961216"/>
              <a:ext cx="336249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Rounded 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/>
            <p:cNvSpPr txBox="1"/>
            <p:nvPr/>
          </p:nvSpPr>
          <p:spPr>
            <a:xfrm flipH="1">
              <a:off x="7964907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ctr+3</a:t>
              </a:r>
            </a:p>
          </p:txBody>
        </p:sp>
        <p:sp>
          <p:nvSpPr>
            <p:cNvPr id="34" name="Flowchart: Or 33"/>
            <p:cNvSpPr/>
            <p:nvPr/>
          </p:nvSpPr>
          <p:spPr bwMode="auto">
            <a:xfrm>
              <a:off x="8154085" y="2839981"/>
              <a:ext cx="235101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35" name="Straight Arrow Connector 34"/>
            <p:cNvCxnSpPr>
              <a:stCxn id="33" idx="2"/>
              <a:endCxn id="32" idx="0"/>
            </p:cNvCxnSpPr>
            <p:nvPr/>
          </p:nvCxnSpPr>
          <p:spPr bwMode="auto">
            <a:xfrm>
              <a:off x="8268889" y="1754554"/>
              <a:ext cx="1" cy="29581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/>
            <p:cNvCxnSpPr>
              <a:stCxn id="32" idx="2"/>
              <a:endCxn id="34" idx="0"/>
            </p:cNvCxnSpPr>
            <p:nvPr/>
          </p:nvCxnSpPr>
          <p:spPr bwMode="auto">
            <a:xfrm>
              <a:off x="8268889" y="2495105"/>
              <a:ext cx="2746" cy="3448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endCxn id="34" idx="2"/>
            </p:cNvCxnSpPr>
            <p:nvPr/>
          </p:nvCxnSpPr>
          <p:spPr bwMode="auto">
            <a:xfrm>
              <a:off x="7812178" y="2961216"/>
              <a:ext cx="3419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" idx="4"/>
            </p:cNvCxnSpPr>
            <p:nvPr/>
          </p:nvCxnSpPr>
          <p:spPr bwMode="auto">
            <a:xfrm flipH="1">
              <a:off x="4806999" y="3078320"/>
              <a:ext cx="752" cy="38084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stCxn id="27" idx="4"/>
            </p:cNvCxnSpPr>
            <p:nvPr/>
          </p:nvCxnSpPr>
          <p:spPr bwMode="auto">
            <a:xfrm flipH="1">
              <a:off x="6536879" y="3082450"/>
              <a:ext cx="1" cy="37171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Arrow Connector 47"/>
            <p:cNvCxnSpPr>
              <a:stCxn id="34" idx="4"/>
            </p:cNvCxnSpPr>
            <p:nvPr/>
          </p:nvCxnSpPr>
          <p:spPr bwMode="auto">
            <a:xfrm flipH="1">
              <a:off x="8268889" y="3082450"/>
              <a:ext cx="2746" cy="36560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691918" y="4697620"/>
              <a:ext cx="473950" cy="471623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5" name="Straight Arrow Connector 54"/>
            <p:cNvCxnSpPr>
              <a:endCxn id="51" idx="0"/>
            </p:cNvCxnSpPr>
            <p:nvPr/>
          </p:nvCxnSpPr>
          <p:spPr bwMode="auto">
            <a:xfrm flipH="1">
              <a:off x="1928893" y="3735817"/>
              <a:ext cx="210" cy="96180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endCxn id="186" idx="0"/>
            </p:cNvCxnSpPr>
            <p:nvPr/>
          </p:nvCxnSpPr>
          <p:spPr bwMode="auto">
            <a:xfrm>
              <a:off x="3359472" y="3735817"/>
              <a:ext cx="1655" cy="4089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9" name="Group 68"/>
            <p:cNvGrpSpPr/>
            <p:nvPr/>
          </p:nvGrpSpPr>
          <p:grpSpPr>
            <a:xfrm flipH="1">
              <a:off x="3122497" y="4697146"/>
              <a:ext cx="473950" cy="471623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7143" r="-17143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4" name="Straight Arrow Connector 73"/>
            <p:cNvCxnSpPr>
              <a:stCxn id="186" idx="4"/>
              <a:endCxn id="70" idx="0"/>
            </p:cNvCxnSpPr>
            <p:nvPr/>
          </p:nvCxnSpPr>
          <p:spPr bwMode="auto">
            <a:xfrm flipH="1">
              <a:off x="3359472" y="4387214"/>
              <a:ext cx="1655" cy="3099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Straight Arrow Connector 80"/>
            <p:cNvCxnSpPr>
              <a:endCxn id="149" idx="0"/>
            </p:cNvCxnSpPr>
            <p:nvPr/>
          </p:nvCxnSpPr>
          <p:spPr bwMode="auto">
            <a:xfrm>
              <a:off x="4806999" y="3742028"/>
              <a:ext cx="0" cy="3917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2" name="Group 81"/>
            <p:cNvGrpSpPr/>
            <p:nvPr/>
          </p:nvGrpSpPr>
          <p:grpSpPr>
            <a:xfrm flipH="1">
              <a:off x="4570024" y="4697146"/>
              <a:ext cx="473950" cy="471623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4" name="TextBox 8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5" name="Straight Arrow Connector 84"/>
            <p:cNvCxnSpPr>
              <a:stCxn id="149" idx="4"/>
              <a:endCxn id="83" idx="0"/>
            </p:cNvCxnSpPr>
            <p:nvPr/>
          </p:nvCxnSpPr>
          <p:spPr bwMode="auto">
            <a:xfrm>
              <a:off x="4806999" y="4376268"/>
              <a:ext cx="0" cy="3208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endCxn id="187" idx="0"/>
            </p:cNvCxnSpPr>
            <p:nvPr/>
          </p:nvCxnSpPr>
          <p:spPr bwMode="auto">
            <a:xfrm>
              <a:off x="6536879" y="3737034"/>
              <a:ext cx="1196" cy="3993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9" name="Group 88"/>
            <p:cNvGrpSpPr/>
            <p:nvPr/>
          </p:nvGrpSpPr>
          <p:grpSpPr>
            <a:xfrm flipH="1">
              <a:off x="6301101" y="4694698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ectangle 89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1" name="TextBox 9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0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2" name="Straight Arrow Connector 91"/>
            <p:cNvCxnSpPr>
              <a:stCxn id="187" idx="4"/>
              <a:endCxn id="90" idx="0"/>
            </p:cNvCxnSpPr>
            <p:nvPr/>
          </p:nvCxnSpPr>
          <p:spPr bwMode="auto">
            <a:xfrm>
              <a:off x="6538075" y="4378834"/>
              <a:ext cx="0" cy="3158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endCxn id="191" idx="0"/>
            </p:cNvCxnSpPr>
            <p:nvPr/>
          </p:nvCxnSpPr>
          <p:spPr bwMode="auto">
            <a:xfrm>
              <a:off x="8268889" y="3730920"/>
              <a:ext cx="2793" cy="4069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6" name="Group 95"/>
            <p:cNvGrpSpPr/>
            <p:nvPr/>
          </p:nvGrpSpPr>
          <p:grpSpPr>
            <a:xfrm flipH="1">
              <a:off x="8034707" y="469443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ectangle 96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17143" r="-17143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9" name="Straight Arrow Connector 98"/>
            <p:cNvCxnSpPr>
              <a:stCxn id="191" idx="4"/>
              <a:endCxn id="97" idx="0"/>
            </p:cNvCxnSpPr>
            <p:nvPr/>
          </p:nvCxnSpPr>
          <p:spPr bwMode="auto">
            <a:xfrm>
              <a:off x="8271682" y="4380353"/>
              <a:ext cx="0" cy="3140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stCxn id="51" idx="1"/>
              <a:endCxn id="186" idx="6"/>
            </p:cNvCxnSpPr>
            <p:nvPr/>
          </p:nvCxnSpPr>
          <p:spPr bwMode="auto">
            <a:xfrm flipV="1">
              <a:off x="2165868" y="4265980"/>
              <a:ext cx="1073891" cy="66745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Elbow Connector 104"/>
            <p:cNvCxnSpPr>
              <a:stCxn id="70" idx="1"/>
              <a:endCxn id="149" idx="6"/>
            </p:cNvCxnSpPr>
            <p:nvPr/>
          </p:nvCxnSpPr>
          <p:spPr bwMode="auto">
            <a:xfrm flipV="1">
              <a:off x="3596447" y="4255033"/>
              <a:ext cx="1089183" cy="67792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Elbow Connector 108"/>
            <p:cNvCxnSpPr>
              <a:stCxn id="83" idx="1"/>
              <a:endCxn id="187" idx="6"/>
            </p:cNvCxnSpPr>
            <p:nvPr/>
          </p:nvCxnSpPr>
          <p:spPr bwMode="auto">
            <a:xfrm flipV="1">
              <a:off x="5043974" y="4257600"/>
              <a:ext cx="1372733" cy="67535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" name="Elbow Connector 111"/>
            <p:cNvCxnSpPr>
              <a:stCxn id="90" idx="1"/>
              <a:endCxn id="191" idx="6"/>
            </p:cNvCxnSpPr>
            <p:nvPr/>
          </p:nvCxnSpPr>
          <p:spPr bwMode="auto">
            <a:xfrm flipV="1">
              <a:off x="6775050" y="4259118"/>
              <a:ext cx="1375263" cy="67139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Flowchart: Or 115"/>
            <p:cNvSpPr/>
            <p:nvPr/>
          </p:nvSpPr>
          <p:spPr bwMode="auto">
            <a:xfrm>
              <a:off x="9877663" y="4139751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endCxn id="116" idx="0"/>
            </p:cNvCxnSpPr>
            <p:nvPr/>
          </p:nvCxnSpPr>
          <p:spPr bwMode="auto">
            <a:xfrm>
              <a:off x="9996733" y="3737034"/>
              <a:ext cx="2493" cy="40271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8" name="Group 117"/>
            <p:cNvGrpSpPr/>
            <p:nvPr/>
          </p:nvGrpSpPr>
          <p:grpSpPr>
            <a:xfrm flipH="1">
              <a:off x="9762252" y="467888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Rectangle 118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0" name="TextBox 119"/>
                  <p:cNvSpPr txBox="1"/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0" name="TextBox 1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1" name="Straight Arrow Connector 120"/>
            <p:cNvCxnSpPr>
              <a:stCxn id="116" idx="4"/>
              <a:endCxn id="119" idx="0"/>
            </p:cNvCxnSpPr>
            <p:nvPr/>
          </p:nvCxnSpPr>
          <p:spPr bwMode="auto">
            <a:xfrm>
              <a:off x="9999226" y="4382219"/>
              <a:ext cx="0" cy="2966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Elbow Connector 125"/>
            <p:cNvCxnSpPr>
              <a:stCxn id="97" idx="1"/>
              <a:endCxn id="116" idx="2"/>
            </p:cNvCxnSpPr>
            <p:nvPr/>
          </p:nvCxnSpPr>
          <p:spPr bwMode="auto">
            <a:xfrm flipV="1">
              <a:off x="8508657" y="4260985"/>
              <a:ext cx="1369006" cy="66926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Flowchart: Or 148"/>
            <p:cNvSpPr/>
            <p:nvPr/>
          </p:nvSpPr>
          <p:spPr bwMode="auto">
            <a:xfrm flipH="1">
              <a:off x="4685631" y="4133799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6" name="Flowchart: Or 185"/>
            <p:cNvSpPr/>
            <p:nvPr/>
          </p:nvSpPr>
          <p:spPr bwMode="auto">
            <a:xfrm flipH="1">
              <a:off x="3239759" y="4144745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7" name="Flowchart: Or 186"/>
            <p:cNvSpPr/>
            <p:nvPr/>
          </p:nvSpPr>
          <p:spPr bwMode="auto">
            <a:xfrm flipH="1">
              <a:off x="6416707" y="4136366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91" name="Flowchart: Or 190"/>
            <p:cNvSpPr/>
            <p:nvPr/>
          </p:nvSpPr>
          <p:spPr bwMode="auto">
            <a:xfrm flipH="1">
              <a:off x="8150314" y="4137884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203" name="Flowchart: Or 202"/>
            <p:cNvSpPr/>
            <p:nvPr/>
          </p:nvSpPr>
          <p:spPr bwMode="auto">
            <a:xfrm>
              <a:off x="9877663" y="5499507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04" name="Straight Arrow Connector 203"/>
            <p:cNvCxnSpPr>
              <a:stCxn id="119" idx="2"/>
              <a:endCxn id="203" idx="0"/>
            </p:cNvCxnSpPr>
            <p:nvPr/>
          </p:nvCxnSpPr>
          <p:spPr bwMode="auto">
            <a:xfrm>
              <a:off x="9999226" y="5150510"/>
              <a:ext cx="0" cy="34899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3" name="Straight Arrow Connector 222"/>
            <p:cNvCxnSpPr>
              <a:stCxn id="203" idx="4"/>
              <a:endCxn id="207" idx="0"/>
            </p:cNvCxnSpPr>
            <p:nvPr/>
          </p:nvCxnSpPr>
          <p:spPr bwMode="auto">
            <a:xfrm flipH="1">
              <a:off x="9998308" y="5741976"/>
              <a:ext cx="919" cy="3064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TextBox 256"/>
                <p:cNvSpPr txBox="1"/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7" name="TextBox 2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8" name="Straight Arrow Connector 257"/>
            <p:cNvCxnSpPr>
              <a:stCxn id="257" idx="1"/>
              <a:endCxn id="203" idx="6"/>
            </p:cNvCxnSpPr>
            <p:nvPr/>
          </p:nvCxnSpPr>
          <p:spPr bwMode="auto">
            <a:xfrm flipH="1" flipV="1">
              <a:off x="10120790" y="5620742"/>
              <a:ext cx="231962" cy="5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ounded Rectangle 43"/>
                <p:cNvSpPr/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4" name="Rounded 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ed Rectangle 46"/>
                <p:cNvSpPr/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7" name="Rounded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ed Rectangle 49"/>
                <p:cNvSpPr/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0" name="Rounded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d>
                  </m:oMath>
                </a14:m>
                <a:r>
                  <a:rPr lang="nb-NO" sz="1600" i="1" dirty="0">
                    <a:latin typeface="Cambria Math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>
              <a:xfrm>
                <a:off x="663952" y="2206241"/>
                <a:ext cx="174496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52" y="2206241"/>
                <a:ext cx="1744965" cy="338554"/>
              </a:xfrm>
              <a:prstGeom prst="rect">
                <a:avLst/>
              </a:prstGeom>
              <a:blipFill rotWithShape="0">
                <a:blip r:embed="rId34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/>
              <p:nvPr/>
            </p:nvSpPr>
            <p:spPr>
              <a:xfrm>
                <a:off x="538842" y="1615426"/>
                <a:ext cx="146796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42" y="1615426"/>
                <a:ext cx="1467966" cy="338554"/>
              </a:xfrm>
              <a:prstGeom prst="rect">
                <a:avLst/>
              </a:prstGeom>
              <a:blipFill rotWithShape="0">
                <a:blip r:embed="rId3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41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/>
                  <a:t>AEAD-secure if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dirty="0"/>
                  <a:t> is a secure PRF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Very fast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Especially with AES-NI and </a:t>
                </a:r>
                <a:br>
                  <a:rPr lang="en-US" sz="1600" dirty="0"/>
                </a:br>
                <a:r>
                  <a:rPr lang="en-US" sz="1600" dirty="0"/>
                  <a:t>Intel PCLMULQDQ instructions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Online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Doesn't need to know the length of the </a:t>
                </a:r>
                <a:br>
                  <a:rPr lang="en-US" sz="1600" dirty="0"/>
                </a:br>
                <a:r>
                  <a:rPr lang="en-US" sz="1600" dirty="0"/>
                  <a:t>message before starting encryption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Brittle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Nonce-reuse is </a:t>
                </a:r>
                <a:r>
                  <a:rPr lang="en-US" sz="1600" i="1" dirty="0"/>
                  <a:t>very</a:t>
                </a:r>
                <a:r>
                  <a:rPr lang="en-US" sz="1600" dirty="0"/>
                  <a:t> bad (see Problem set 5)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Tricky to implement correctly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Used everywhere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Probably the most used mode on the Internet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0" name="Group 89"/>
          <p:cNvGrpSpPr/>
          <p:nvPr/>
        </p:nvGrpSpPr>
        <p:grpSpPr>
          <a:xfrm>
            <a:off x="6429546" y="2180639"/>
            <a:ext cx="5210911" cy="2762308"/>
            <a:chOff x="6549718" y="1524938"/>
            <a:chExt cx="5210911" cy="27623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ounded Rectangle 7"/>
                <p:cNvSpPr/>
                <p:nvPr/>
              </p:nvSpPr>
              <p:spPr bwMode="auto">
                <a:xfrm flipH="1">
                  <a:off x="7881876" y="2315176"/>
                  <a:ext cx="446785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8" name="Rounded 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81876" y="2315176"/>
                  <a:ext cx="446785" cy="153703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 flipH="1">
                  <a:off x="8458530" y="1897781"/>
                  <a:ext cx="258791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58530" y="1897781"/>
                  <a:ext cx="258791" cy="2416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/>
            <p:cNvSpPr txBox="1"/>
            <p:nvPr/>
          </p:nvSpPr>
          <p:spPr>
            <a:xfrm flipH="1">
              <a:off x="8293150" y="1524939"/>
              <a:ext cx="58872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/>
                <a:t>ctr+1</a:t>
              </a:r>
            </a:p>
          </p:txBody>
        </p:sp>
        <p:sp>
          <p:nvSpPr>
            <p:cNvPr id="11" name="Flowchart: Or 10"/>
            <p:cNvSpPr/>
            <p:nvPr/>
          </p:nvSpPr>
          <p:spPr bwMode="auto">
            <a:xfrm flipH="1">
              <a:off x="8521976" y="2326147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2" name="Straight Arrow Connector 11"/>
            <p:cNvCxnSpPr>
              <a:stCxn id="10" idx="2"/>
              <a:endCxn id="9" idx="0"/>
            </p:cNvCxnSpPr>
            <p:nvPr/>
          </p:nvCxnSpPr>
          <p:spPr bwMode="auto">
            <a:xfrm>
              <a:off x="8587510" y="1724994"/>
              <a:ext cx="415" cy="1727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9" idx="2"/>
              <a:endCxn id="11" idx="0"/>
            </p:cNvCxnSpPr>
            <p:nvPr/>
          </p:nvCxnSpPr>
          <p:spPr bwMode="auto">
            <a:xfrm>
              <a:off x="8587925" y="2139441"/>
              <a:ext cx="0" cy="1867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endCxn id="11" idx="6"/>
            </p:cNvCxnSpPr>
            <p:nvPr/>
          </p:nvCxnSpPr>
          <p:spPr bwMode="auto">
            <a:xfrm flipV="1">
              <a:off x="8328661" y="2392024"/>
              <a:ext cx="193314" cy="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ounded Rectangle 14"/>
                <p:cNvSpPr/>
                <p:nvPr/>
              </p:nvSpPr>
              <p:spPr bwMode="auto">
                <a:xfrm flipH="1">
                  <a:off x="8840776" y="2317416"/>
                  <a:ext cx="439628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5" name="Rounded 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840776" y="2317416"/>
                  <a:ext cx="439628" cy="153703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 bwMode="auto">
                <a:xfrm flipH="1">
                  <a:off x="9399381" y="1897781"/>
                  <a:ext cx="257535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399381" y="1897781"/>
                  <a:ext cx="257535" cy="24166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/>
            <p:cNvSpPr txBox="1"/>
            <p:nvPr/>
          </p:nvSpPr>
          <p:spPr>
            <a:xfrm flipH="1">
              <a:off x="9244347" y="1529428"/>
              <a:ext cx="55718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/>
                <a:t>ctr+2</a:t>
              </a:r>
            </a:p>
          </p:txBody>
        </p:sp>
        <p:sp>
          <p:nvSpPr>
            <p:cNvPr id="18" name="Flowchart: Or 17"/>
            <p:cNvSpPr/>
            <p:nvPr/>
          </p:nvSpPr>
          <p:spPr bwMode="auto">
            <a:xfrm>
              <a:off x="9463114" y="2328392"/>
              <a:ext cx="128767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9" name="Straight Arrow Connector 18"/>
            <p:cNvCxnSpPr>
              <a:stCxn id="17" idx="2"/>
              <a:endCxn id="16" idx="0"/>
            </p:cNvCxnSpPr>
            <p:nvPr/>
          </p:nvCxnSpPr>
          <p:spPr bwMode="auto">
            <a:xfrm>
              <a:off x="9522939" y="1729483"/>
              <a:ext cx="5209" cy="16829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>
              <a:stCxn id="16" idx="2"/>
              <a:endCxn id="18" idx="0"/>
            </p:cNvCxnSpPr>
            <p:nvPr/>
          </p:nvCxnSpPr>
          <p:spPr bwMode="auto">
            <a:xfrm flipH="1">
              <a:off x="9527498" y="2139441"/>
              <a:ext cx="649" cy="18895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endCxn id="18" idx="2"/>
            </p:cNvCxnSpPr>
            <p:nvPr/>
          </p:nvCxnSpPr>
          <p:spPr bwMode="auto">
            <a:xfrm>
              <a:off x="9280403" y="2394268"/>
              <a:ext cx="182711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ounded Rectangle 21"/>
                <p:cNvSpPr/>
                <p:nvPr/>
              </p:nvSpPr>
              <p:spPr bwMode="auto">
                <a:xfrm flipH="1">
                  <a:off x="9775665" y="2317416"/>
                  <a:ext cx="444805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22" name="Rounded 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775665" y="2317416"/>
                  <a:ext cx="444805" cy="153703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 flipH="1">
                  <a:off x="10339870" y="1899332"/>
                  <a:ext cx="257535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339870" y="1899332"/>
                  <a:ext cx="257535" cy="24166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TextBox 23"/>
            <p:cNvSpPr txBox="1"/>
            <p:nvPr/>
          </p:nvSpPr>
          <p:spPr>
            <a:xfrm flipH="1">
              <a:off x="10186354" y="1524938"/>
              <a:ext cx="56456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/>
                <a:t>ctr+3</a:t>
              </a:r>
            </a:p>
          </p:txBody>
        </p:sp>
        <p:sp>
          <p:nvSpPr>
            <p:cNvPr id="25" name="Flowchart: Or 24"/>
            <p:cNvSpPr/>
            <p:nvPr/>
          </p:nvSpPr>
          <p:spPr bwMode="auto">
            <a:xfrm>
              <a:off x="10406255" y="2328392"/>
              <a:ext cx="127749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6" name="Straight Arrow Connector 25"/>
            <p:cNvCxnSpPr>
              <a:stCxn id="24" idx="2"/>
              <a:endCxn id="23" idx="0"/>
            </p:cNvCxnSpPr>
            <p:nvPr/>
          </p:nvCxnSpPr>
          <p:spPr bwMode="auto">
            <a:xfrm>
              <a:off x="10468637" y="1724993"/>
              <a:ext cx="0" cy="17433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>
              <a:stCxn id="23" idx="2"/>
              <a:endCxn id="25" idx="0"/>
            </p:cNvCxnSpPr>
            <p:nvPr/>
          </p:nvCxnSpPr>
          <p:spPr bwMode="auto">
            <a:xfrm>
              <a:off x="10468637" y="2140993"/>
              <a:ext cx="1492" cy="1873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/>
            <p:cNvCxnSpPr>
              <a:endCxn id="25" idx="2"/>
            </p:cNvCxnSpPr>
            <p:nvPr/>
          </p:nvCxnSpPr>
          <p:spPr bwMode="auto">
            <a:xfrm>
              <a:off x="10220470" y="2394268"/>
              <a:ext cx="185785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11" idx="4"/>
            </p:cNvCxnSpPr>
            <p:nvPr/>
          </p:nvCxnSpPr>
          <p:spPr bwMode="auto">
            <a:xfrm flipH="1">
              <a:off x="8587516" y="2457900"/>
              <a:ext cx="409" cy="20694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stCxn id="18" idx="4"/>
            </p:cNvCxnSpPr>
            <p:nvPr/>
          </p:nvCxnSpPr>
          <p:spPr bwMode="auto">
            <a:xfrm flipH="1">
              <a:off x="9527498" y="2460144"/>
              <a:ext cx="1" cy="2019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/>
            <p:cNvCxnSpPr>
              <a:stCxn id="25" idx="4"/>
            </p:cNvCxnSpPr>
            <p:nvPr/>
          </p:nvCxnSpPr>
          <p:spPr bwMode="auto">
            <a:xfrm flipH="1">
              <a:off x="10468637" y="2460144"/>
              <a:ext cx="1492" cy="19866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2" name="Group 31"/>
            <p:cNvGrpSpPr/>
            <p:nvPr/>
          </p:nvGrpSpPr>
          <p:grpSpPr>
            <a:xfrm flipH="1">
              <a:off x="6894844" y="3337795"/>
              <a:ext cx="257535" cy="256270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ectangle 81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TextBox 82"/>
                  <p:cNvSpPr txBox="1"/>
                  <p:nvPr/>
                </p:nvSpPr>
                <p:spPr>
                  <a:xfrm>
                    <a:off x="5136922" y="250616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TextBox 8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6922" y="250616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11765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3" name="Straight Arrow Connector 32"/>
            <p:cNvCxnSpPr>
              <a:endCxn id="82" idx="0"/>
            </p:cNvCxnSpPr>
            <p:nvPr/>
          </p:nvCxnSpPr>
          <p:spPr bwMode="auto">
            <a:xfrm flipH="1">
              <a:off x="7023611" y="2815171"/>
              <a:ext cx="114" cy="5226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/>
            <p:cNvCxnSpPr>
              <a:endCxn id="57" idx="0"/>
            </p:cNvCxnSpPr>
            <p:nvPr/>
          </p:nvCxnSpPr>
          <p:spPr bwMode="auto">
            <a:xfrm>
              <a:off x="7800959" y="2815171"/>
              <a:ext cx="899" cy="2222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ounded Rectangle 34"/>
                <p:cNvSpPr/>
                <p:nvPr/>
              </p:nvSpPr>
              <p:spPr bwMode="auto">
                <a:xfrm flipH="1">
                  <a:off x="7577567" y="2661468"/>
                  <a:ext cx="446785" cy="153703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35" name="Rounded 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577567" y="2661468"/>
                  <a:ext cx="446785" cy="153703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6" name="Group 35"/>
            <p:cNvGrpSpPr/>
            <p:nvPr/>
          </p:nvGrpSpPr>
          <p:grpSpPr>
            <a:xfrm flipH="1">
              <a:off x="7672192" y="3337537"/>
              <a:ext cx="257535" cy="256270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Rectangle 7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5145198" y="2470368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1" name="TextBox 8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45198" y="2470368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8750" r="-18750" b="-11111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7" name="Straight Arrow Connector 36"/>
            <p:cNvCxnSpPr>
              <a:stCxn id="57" idx="4"/>
              <a:endCxn id="80" idx="0"/>
            </p:cNvCxnSpPr>
            <p:nvPr/>
          </p:nvCxnSpPr>
          <p:spPr bwMode="auto">
            <a:xfrm flipH="1">
              <a:off x="7800959" y="3169127"/>
              <a:ext cx="899" cy="1684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>
              <a:endCxn id="56" idx="0"/>
            </p:cNvCxnSpPr>
            <p:nvPr/>
          </p:nvCxnSpPr>
          <p:spPr bwMode="auto">
            <a:xfrm>
              <a:off x="8587516" y="2818546"/>
              <a:ext cx="0" cy="2128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9" name="Group 38"/>
            <p:cNvGrpSpPr/>
            <p:nvPr/>
          </p:nvGrpSpPr>
          <p:grpSpPr>
            <a:xfrm flipH="1">
              <a:off x="8458744" y="3337537"/>
              <a:ext cx="257535" cy="256270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ectangle 77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5132646" y="2442890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9" name="TextBox 7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2646" y="2442890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0" name="Straight Arrow Connector 39"/>
            <p:cNvCxnSpPr>
              <a:stCxn id="56" idx="4"/>
              <a:endCxn id="78" idx="0"/>
            </p:cNvCxnSpPr>
            <p:nvPr/>
          </p:nvCxnSpPr>
          <p:spPr bwMode="auto">
            <a:xfrm>
              <a:off x="8587516" y="3163179"/>
              <a:ext cx="0" cy="17435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endCxn id="58" idx="0"/>
            </p:cNvCxnSpPr>
            <p:nvPr/>
          </p:nvCxnSpPr>
          <p:spPr bwMode="auto">
            <a:xfrm>
              <a:off x="9527498" y="2815832"/>
              <a:ext cx="650" cy="2169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2" name="Group 41"/>
            <p:cNvGrpSpPr/>
            <p:nvPr/>
          </p:nvGrpSpPr>
          <p:grpSpPr>
            <a:xfrm flipH="1">
              <a:off x="9399381" y="3336209"/>
              <a:ext cx="257535" cy="256271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Rectangle 75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5134972" y="2444480"/>
                    <a:ext cx="218652" cy="258618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7" name="TextBox 7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4972" y="2444480"/>
                    <a:ext cx="218652" cy="258618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3" name="Straight Arrow Connector 42"/>
            <p:cNvCxnSpPr>
              <a:stCxn id="58" idx="4"/>
              <a:endCxn id="76" idx="0"/>
            </p:cNvCxnSpPr>
            <p:nvPr/>
          </p:nvCxnSpPr>
          <p:spPr bwMode="auto">
            <a:xfrm>
              <a:off x="9528148" y="3164573"/>
              <a:ext cx="0" cy="17163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>
              <a:endCxn id="59" idx="0"/>
            </p:cNvCxnSpPr>
            <p:nvPr/>
          </p:nvCxnSpPr>
          <p:spPr bwMode="auto">
            <a:xfrm>
              <a:off x="10468637" y="2812510"/>
              <a:ext cx="1518" cy="2211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5" name="Group 44"/>
            <p:cNvGrpSpPr/>
            <p:nvPr/>
          </p:nvGrpSpPr>
          <p:grpSpPr>
            <a:xfrm flipH="1">
              <a:off x="10341387" y="3336065"/>
              <a:ext cx="257535" cy="256270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Rectangle 73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5136922" y="243639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5" name="TextBox 7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6922" y="243639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26667" r="-20000" b="-11111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6" name="Straight Arrow Connector 45"/>
            <p:cNvCxnSpPr>
              <a:stCxn id="59" idx="4"/>
              <a:endCxn id="74" idx="0"/>
            </p:cNvCxnSpPr>
            <p:nvPr/>
          </p:nvCxnSpPr>
          <p:spPr bwMode="auto">
            <a:xfrm>
              <a:off x="10470155" y="3165398"/>
              <a:ext cx="0" cy="1706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Elbow Connector 46"/>
            <p:cNvCxnSpPr>
              <a:stCxn id="82" idx="1"/>
              <a:endCxn id="57" idx="6"/>
            </p:cNvCxnSpPr>
            <p:nvPr/>
          </p:nvCxnSpPr>
          <p:spPr bwMode="auto">
            <a:xfrm flipV="1">
              <a:off x="7152379" y="3103250"/>
              <a:ext cx="583531" cy="36268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Elbow Connector 47"/>
            <p:cNvCxnSpPr>
              <a:stCxn id="80" idx="1"/>
              <a:endCxn id="56" idx="6"/>
            </p:cNvCxnSpPr>
            <p:nvPr/>
          </p:nvCxnSpPr>
          <p:spPr bwMode="auto">
            <a:xfrm flipV="1">
              <a:off x="7929727" y="3097302"/>
              <a:ext cx="591840" cy="36837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Elbow Connector 48"/>
            <p:cNvCxnSpPr>
              <a:stCxn id="78" idx="1"/>
              <a:endCxn id="58" idx="6"/>
            </p:cNvCxnSpPr>
            <p:nvPr/>
          </p:nvCxnSpPr>
          <p:spPr bwMode="auto">
            <a:xfrm flipV="1">
              <a:off x="8716283" y="3098697"/>
              <a:ext cx="745915" cy="36697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Elbow Connector 49"/>
            <p:cNvCxnSpPr>
              <a:stCxn id="76" idx="1"/>
              <a:endCxn id="59" idx="6"/>
            </p:cNvCxnSpPr>
            <p:nvPr/>
          </p:nvCxnSpPr>
          <p:spPr bwMode="auto">
            <a:xfrm flipV="1">
              <a:off x="9656915" y="3099522"/>
              <a:ext cx="747290" cy="36482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Flowchart: Or 50"/>
            <p:cNvSpPr/>
            <p:nvPr/>
          </p:nvSpPr>
          <p:spPr bwMode="auto">
            <a:xfrm>
              <a:off x="11342812" y="3034660"/>
              <a:ext cx="132110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52" name="Straight Arrow Connector 51"/>
            <p:cNvCxnSpPr>
              <a:endCxn id="51" idx="0"/>
            </p:cNvCxnSpPr>
            <p:nvPr/>
          </p:nvCxnSpPr>
          <p:spPr bwMode="auto">
            <a:xfrm>
              <a:off x="11407513" y="2815832"/>
              <a:ext cx="1355" cy="2188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1280100" y="3327616"/>
              <a:ext cx="257535" cy="256270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Rectangle 71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5137422" y="243639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3" name="TextBox 7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7422" y="243639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6667" r="-2000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4" name="Straight Arrow Connector 53"/>
            <p:cNvCxnSpPr>
              <a:stCxn id="51" idx="4"/>
              <a:endCxn id="72" idx="0"/>
            </p:cNvCxnSpPr>
            <p:nvPr/>
          </p:nvCxnSpPr>
          <p:spPr bwMode="auto">
            <a:xfrm>
              <a:off x="11408867" y="3166412"/>
              <a:ext cx="0" cy="1612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Elbow Connector 54"/>
            <p:cNvCxnSpPr>
              <a:stCxn id="74" idx="1"/>
              <a:endCxn id="51" idx="2"/>
            </p:cNvCxnSpPr>
            <p:nvPr/>
          </p:nvCxnSpPr>
          <p:spPr bwMode="auto">
            <a:xfrm flipV="1">
              <a:off x="10598922" y="3100536"/>
              <a:ext cx="743890" cy="3636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" name="Flowchart: Or 55"/>
            <p:cNvSpPr/>
            <p:nvPr/>
          </p:nvSpPr>
          <p:spPr bwMode="auto">
            <a:xfrm flipH="1">
              <a:off x="8521567" y="3031426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57" name="Flowchart: Or 56"/>
            <p:cNvSpPr/>
            <p:nvPr/>
          </p:nvSpPr>
          <p:spPr bwMode="auto">
            <a:xfrm flipH="1">
              <a:off x="7735909" y="3037374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58" name="Flowchart: Or 57"/>
            <p:cNvSpPr/>
            <p:nvPr/>
          </p:nvSpPr>
          <p:spPr bwMode="auto">
            <a:xfrm flipH="1">
              <a:off x="9462199" y="3032821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59" name="Flowchart: Or 58"/>
            <p:cNvSpPr/>
            <p:nvPr/>
          </p:nvSpPr>
          <p:spPr bwMode="auto">
            <a:xfrm flipH="1">
              <a:off x="10404206" y="3033646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60" name="Flowchart: Or 59"/>
            <p:cNvSpPr/>
            <p:nvPr/>
          </p:nvSpPr>
          <p:spPr bwMode="auto">
            <a:xfrm>
              <a:off x="11342812" y="3773524"/>
              <a:ext cx="132110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1" name="Straight Arrow Connector 60"/>
            <p:cNvCxnSpPr>
              <a:stCxn id="72" idx="2"/>
              <a:endCxn id="60" idx="0"/>
            </p:cNvCxnSpPr>
            <p:nvPr/>
          </p:nvCxnSpPr>
          <p:spPr bwMode="auto">
            <a:xfrm>
              <a:off x="11408867" y="3583886"/>
              <a:ext cx="0" cy="1896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11214915" y="4071802"/>
                  <a:ext cx="38690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14915" y="4071802"/>
                  <a:ext cx="386908" cy="21544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Arrow Connector 62"/>
            <p:cNvCxnSpPr>
              <a:stCxn id="60" idx="4"/>
              <a:endCxn id="62" idx="0"/>
            </p:cNvCxnSpPr>
            <p:nvPr/>
          </p:nvCxnSpPr>
          <p:spPr bwMode="auto">
            <a:xfrm flipH="1">
              <a:off x="11408369" y="3905277"/>
              <a:ext cx="498" cy="1665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11600966" y="3731678"/>
                  <a:ext cx="15966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00966" y="3731678"/>
                  <a:ext cx="159663" cy="21544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 r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>
              <a:stCxn id="64" idx="1"/>
              <a:endCxn id="60" idx="6"/>
            </p:cNvCxnSpPr>
            <p:nvPr/>
          </p:nvCxnSpPr>
          <p:spPr bwMode="auto">
            <a:xfrm flipH="1">
              <a:off x="11474922" y="3839400"/>
              <a:ext cx="126044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ounded Rectangle 65"/>
                <p:cNvSpPr/>
                <p:nvPr/>
              </p:nvSpPr>
              <p:spPr bwMode="auto">
                <a:xfrm flipH="1">
                  <a:off x="8364124" y="2664842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6" name="Rounded 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64124" y="2664842"/>
                  <a:ext cx="446785" cy="153703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9304106" y="2662128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304106" y="2662128"/>
                  <a:ext cx="446785" cy="153703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ounded Rectangle 67"/>
                <p:cNvSpPr/>
                <p:nvPr/>
              </p:nvSpPr>
              <p:spPr bwMode="auto">
                <a:xfrm flipH="1">
                  <a:off x="10245245" y="2658807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8" name="Rounded 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245245" y="2658807"/>
                  <a:ext cx="446785" cy="153703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ounded Rectangle 68"/>
                <p:cNvSpPr/>
                <p:nvPr/>
              </p:nvSpPr>
              <p:spPr bwMode="auto">
                <a:xfrm flipH="1">
                  <a:off x="6800333" y="2661468"/>
                  <a:ext cx="446785" cy="153703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9" name="Rounded 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800333" y="2661468"/>
                  <a:ext cx="446785" cy="153703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ounded Rectangle 69"/>
                <p:cNvSpPr/>
                <p:nvPr/>
              </p:nvSpPr>
              <p:spPr bwMode="auto">
                <a:xfrm flipH="1">
                  <a:off x="11140405" y="2662128"/>
                  <a:ext cx="534216" cy="153703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70" name="Rounded 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1140405" y="2662128"/>
                  <a:ext cx="534216" cy="153703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6549718" y="1654368"/>
                  <a:ext cx="114426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800" dirty="0"/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8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800" b="0" i="1" smtClean="0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endParaRPr lang="nb-NO" sz="800" b="0" dirty="0"/>
                </a:p>
                <a:p>
                  <a14:m>
                    <m:oMath xmlns:m="http://schemas.openxmlformats.org/officeDocument/2006/math">
                      <m:r>
                        <a:rPr lang="nb-NO" sz="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nb-NO" sz="800" b="0" i="1" dirty="0">
                      <a:latin typeface="Cambria Math" panose="02040503050406030204" pitchFamily="18" charset="0"/>
                    </a:rPr>
                    <a:t>  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sSup>
                          <m:sSup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p>
                        </m:sSup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1)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9718" y="1654368"/>
                  <a:ext cx="1144267" cy="461665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21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909882" y="1328615"/>
            <a:ext cx="3635195" cy="1457816"/>
            <a:chOff x="7909882" y="1328615"/>
            <a:chExt cx="3635195" cy="1457816"/>
          </a:xfrm>
        </p:grpSpPr>
        <p:sp>
          <p:nvSpPr>
            <p:cNvPr id="2" name="TextBox 1"/>
            <p:cNvSpPr txBox="1"/>
            <p:nvPr/>
          </p:nvSpPr>
          <p:spPr>
            <a:xfrm>
              <a:off x="7909882" y="1328615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How to build?</a:t>
              </a:r>
              <a:endParaRPr lang="en-US" sz="24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99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AES-GCM?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22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AES-GCM = secure channel?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680" y="2139489"/>
            <a:ext cx="1693768" cy="135501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3981451" y="2730436"/>
            <a:ext cx="3627351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4988573" y="1850236"/>
            <a:ext cx="2214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"Send Bob $10"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69925" y="2063879"/>
            <a:ext cx="807588" cy="1503707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5506269" y="3937686"/>
            <a:ext cx="573255" cy="1126910"/>
            <a:chOff x="5288194" y="4546599"/>
            <a:chExt cx="737875" cy="1433853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43" name="Oval 42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730927" y="4751365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</p:grpSp>
      <p:sp>
        <p:nvSpPr>
          <p:cNvPr id="29" name="Rounded Rectangle 28"/>
          <p:cNvSpPr/>
          <p:nvPr/>
        </p:nvSpPr>
        <p:spPr bwMode="auto">
          <a:xfrm>
            <a:off x="4959177" y="2269256"/>
            <a:ext cx="1705443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AES-GCM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364676" y="3768110"/>
            <a:ext cx="2350955" cy="461182"/>
            <a:chOff x="6364677" y="3768110"/>
            <a:chExt cx="2350955" cy="461182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/>
                <a:t>AES-GCM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Box 26"/>
          <p:cNvSpPr txBox="1"/>
          <p:nvPr/>
        </p:nvSpPr>
        <p:spPr>
          <a:xfrm>
            <a:off x="8804463" y="3692620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364676" y="4451119"/>
            <a:ext cx="2350955" cy="461182"/>
            <a:chOff x="6364677" y="3768110"/>
            <a:chExt cx="2350955" cy="461182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/>
                <a:t>AES-GCM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2" name="TextBox 31"/>
          <p:cNvSpPr txBox="1"/>
          <p:nvPr/>
        </p:nvSpPr>
        <p:spPr>
          <a:xfrm>
            <a:off x="8804463" y="4375629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6364676" y="5134128"/>
            <a:ext cx="2350955" cy="461182"/>
            <a:chOff x="6364677" y="3768110"/>
            <a:chExt cx="2350955" cy="461182"/>
          </a:xfrm>
        </p:grpSpPr>
        <p:sp>
          <p:nvSpPr>
            <p:cNvPr id="34" name="Rounded Rectangle 33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/>
                <a:t>AES-GCM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7" name="TextBox 36"/>
          <p:cNvSpPr txBox="1"/>
          <p:nvPr/>
        </p:nvSpPr>
        <p:spPr>
          <a:xfrm>
            <a:off x="8804463" y="5058638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1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9509329" y="1820237"/>
            <a:ext cx="135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</a:rPr>
              <a:t>ctr</a:t>
            </a:r>
            <a:r>
              <a:rPr lang="nb-NO" sz="1200" baseline="-25000" dirty="0">
                <a:solidFill>
                  <a:schemeClr val="accent2"/>
                </a:solidFill>
              </a:rPr>
              <a:t>C</a:t>
            </a:r>
            <a:r>
              <a:rPr lang="nb-NO" sz="1200" baseline="-25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→S</a:t>
            </a:r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103</a:t>
            </a:r>
            <a:r>
              <a:rPr lang="nb-NO" sz="1200" dirty="0"/>
              <a:t>	</a:t>
            </a:r>
          </a:p>
          <a:p>
            <a:r>
              <a:rPr lang="nb-NO" sz="1200" dirty="0">
                <a:solidFill>
                  <a:srgbClr val="FF0000"/>
                </a:solidFill>
              </a:rPr>
              <a:t>ctr</a:t>
            </a:r>
            <a:r>
              <a:rPr lang="nb-NO" sz="1200" baseline="-25000" dirty="0">
                <a:solidFill>
                  <a:srgbClr val="FF0000"/>
                </a:solidFill>
              </a:rPr>
              <a:t>S</a:t>
            </a:r>
            <a:r>
              <a:rPr lang="nb-NO" sz="1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→C</a:t>
            </a:r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395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10065606" y="1801213"/>
            <a:ext cx="404374" cy="437227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32622" y="1820237"/>
            <a:ext cx="135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</a:rPr>
              <a:t>ctr</a:t>
            </a:r>
            <a:r>
              <a:rPr lang="nb-NO" sz="1200" baseline="-25000" dirty="0">
                <a:solidFill>
                  <a:schemeClr val="accent2"/>
                </a:solidFill>
              </a:rPr>
              <a:t>C</a:t>
            </a:r>
            <a:r>
              <a:rPr lang="nb-NO" sz="1200" baseline="-25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→S</a:t>
            </a:r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103</a:t>
            </a:r>
            <a:r>
              <a:rPr lang="nb-NO" sz="1200" dirty="0"/>
              <a:t>	</a:t>
            </a:r>
          </a:p>
          <a:p>
            <a:r>
              <a:rPr lang="nb-NO" sz="1200" dirty="0">
                <a:solidFill>
                  <a:srgbClr val="FF0000"/>
                </a:solidFill>
              </a:rPr>
              <a:t>ctr</a:t>
            </a:r>
            <a:r>
              <a:rPr lang="nb-NO" sz="1200" baseline="-25000" dirty="0">
                <a:solidFill>
                  <a:srgbClr val="FF0000"/>
                </a:solidFill>
              </a:rPr>
              <a:t>S</a:t>
            </a:r>
            <a:r>
              <a:rPr lang="nb-NO" sz="1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→C</a:t>
            </a:r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395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970527" y="1844674"/>
            <a:ext cx="404374" cy="437227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859097" y="1938938"/>
            <a:ext cx="2323649" cy="581846"/>
            <a:chOff x="4859097" y="1938938"/>
            <a:chExt cx="2323649" cy="581846"/>
          </a:xfrm>
        </p:grpSpPr>
        <p:sp>
          <p:nvSpPr>
            <p:cNvPr id="38" name="Right Brace 37"/>
            <p:cNvSpPr/>
            <p:nvPr/>
          </p:nvSpPr>
          <p:spPr bwMode="auto">
            <a:xfrm rot="16200000">
              <a:off x="5916870" y="1254908"/>
              <a:ext cx="208103" cy="2323649"/>
            </a:xfrm>
            <a:prstGeom prst="rightBrace">
              <a:avLst>
                <a:gd name="adj1" fmla="val 93395"/>
                <a:gd name="adj2" fmla="val 49766"/>
              </a:avLst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429797" y="1938938"/>
              <a:ext cx="1194903" cy="30777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/>
                <a:t>AES-GCM</a:t>
              </a:r>
              <a:endParaRPr lang="en-US" sz="14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Secure channels – TLS / IPsec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522" y="1377276"/>
            <a:ext cx="763584" cy="10543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778180" y="1541070"/>
            <a:ext cx="945221" cy="795619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546462" y="2563540"/>
            <a:ext cx="3076575" cy="313512"/>
            <a:chOff x="4546462" y="2563540"/>
            <a:chExt cx="3076575" cy="313512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4546462" y="2877050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Rounded Rectangle 9"/>
            <p:cNvSpPr/>
            <p:nvPr/>
          </p:nvSpPr>
          <p:spPr bwMode="auto">
            <a:xfrm>
              <a:off x="5913611" y="2563540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4930140" y="2563540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103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08363" y="3212694"/>
            <a:ext cx="3114674" cy="318407"/>
            <a:chOff x="4508363" y="3060294"/>
            <a:chExt cx="3114674" cy="318407"/>
          </a:xfrm>
        </p:grpSpPr>
        <p:cxnSp>
          <p:nvCxnSpPr>
            <p:cNvPr id="4" name="Straight Arrow Connector 3"/>
            <p:cNvCxnSpPr/>
            <p:nvPr/>
          </p:nvCxnSpPr>
          <p:spPr bwMode="auto">
            <a:xfrm flipH="1" flipV="1">
              <a:off x="4508363" y="3378701"/>
              <a:ext cx="3114674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ounded Rectangle 11"/>
            <p:cNvSpPr/>
            <p:nvPr/>
          </p:nvSpPr>
          <p:spPr bwMode="auto">
            <a:xfrm>
              <a:off x="5913611" y="3060294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4930140" y="3060294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395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508363" y="3717517"/>
            <a:ext cx="3114674" cy="318407"/>
            <a:chOff x="4508363" y="3565117"/>
            <a:chExt cx="3114674" cy="318407"/>
          </a:xfrm>
        </p:grpSpPr>
        <p:cxnSp>
          <p:nvCxnSpPr>
            <p:cNvPr id="14" name="Straight Arrow Connector 13"/>
            <p:cNvCxnSpPr/>
            <p:nvPr/>
          </p:nvCxnSpPr>
          <p:spPr bwMode="auto">
            <a:xfrm flipH="1" flipV="1">
              <a:off x="4508363" y="3883524"/>
              <a:ext cx="3114674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ounded Rectangle 14"/>
            <p:cNvSpPr/>
            <p:nvPr/>
          </p:nvSpPr>
          <p:spPr bwMode="auto">
            <a:xfrm>
              <a:off x="5913611" y="3565117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4930141" y="3565117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396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508363" y="4191082"/>
            <a:ext cx="3114674" cy="316822"/>
            <a:chOff x="4508363" y="4038682"/>
            <a:chExt cx="3114674" cy="316822"/>
          </a:xfrm>
        </p:grpSpPr>
        <p:cxnSp>
          <p:nvCxnSpPr>
            <p:cNvPr id="17" name="Straight Arrow Connector 16"/>
            <p:cNvCxnSpPr/>
            <p:nvPr/>
          </p:nvCxnSpPr>
          <p:spPr bwMode="auto">
            <a:xfrm flipH="1" flipV="1">
              <a:off x="4508363" y="4352330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Rounded Rectangle 17"/>
            <p:cNvSpPr/>
            <p:nvPr/>
          </p:nvSpPr>
          <p:spPr bwMode="auto">
            <a:xfrm>
              <a:off x="5913611" y="4038682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4930141" y="4038682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</a:t>
              </a:r>
              <a:r>
                <a:rPr lang="en-US" sz="1200" dirty="0" smtClean="0"/>
                <a:t>= 397</a:t>
              </a:r>
              <a:endParaRPr lang="en-US" sz="12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46462" y="4829386"/>
            <a:ext cx="3076575" cy="318917"/>
            <a:chOff x="4546462" y="4829386"/>
            <a:chExt cx="3076575" cy="318917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 flipV="1">
              <a:off x="4546462" y="5148301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Rounded Rectangle 20"/>
            <p:cNvSpPr/>
            <p:nvPr/>
          </p:nvSpPr>
          <p:spPr bwMode="auto">
            <a:xfrm>
              <a:off x="5913611" y="4829386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4930140" y="4829386"/>
              <a:ext cx="872991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104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25826" y="3105942"/>
                <a:ext cx="272317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b="1" dirty="0"/>
                  <a:t>if</a:t>
                </a:r>
                <a:r>
                  <a:rPr lang="nb-NO" sz="1200" dirty="0"/>
                  <a:t> sn == </a:t>
                </a:r>
                <a:r>
                  <a:rPr lang="nb-NO" sz="1200" dirty="0">
                    <a:solidFill>
                      <a:schemeClr val="accent2"/>
                    </a:solidFill>
                  </a:rPr>
                  <a:t>ctr</a:t>
                </a:r>
                <a:r>
                  <a:rPr lang="nb-NO" sz="1200" baseline="-25000" dirty="0">
                    <a:solidFill>
                      <a:schemeClr val="accent2"/>
                    </a:solidFill>
                  </a:rPr>
                  <a:t>C</a:t>
                </a:r>
                <a:r>
                  <a:rPr lang="nb-NO" sz="1200" baseline="-25000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→S </a:t>
                </a:r>
                <a:r>
                  <a:rPr lang="nb-NO" sz="1200" b="1" dirty="0"/>
                  <a:t>:</a:t>
                </a:r>
              </a:p>
              <a:p>
                <a:r>
                  <a:rPr lang="nb-NO" sz="1200" dirty="0"/>
                  <a:t>    </a:t>
                </a:r>
                <a:r>
                  <a:rPr lang="nb-NO" sz="1200" b="1" dirty="0"/>
                  <a:t>if</a:t>
                </a:r>
                <a:r>
                  <a:rPr lang="nb-NO" sz="1200" dirty="0"/>
                  <a:t> AES-GCM.Decrypt </a:t>
                </a:r>
                <a:r>
                  <a:rPr lang="nb-NO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≠ </a:t>
                </a:r>
                <a14:m>
                  <m:oMath xmlns:m="http://schemas.openxmlformats.org/officeDocument/2006/math">
                    <m:r>
                      <a:rPr lang="nb-NO" sz="1200" b="1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⊥</m:t>
                    </m:r>
                  </m:oMath>
                </a14:m>
                <a:r>
                  <a:rPr lang="nb-NO" sz="1200" b="1" dirty="0"/>
                  <a:t>:</a:t>
                </a:r>
              </a:p>
              <a:p>
                <a:r>
                  <a:rPr lang="nb-NO" sz="1200" dirty="0">
                    <a:solidFill>
                      <a:schemeClr val="accent2"/>
                    </a:solidFill>
                  </a:rPr>
                  <a:t>        ctr</a:t>
                </a:r>
                <a:r>
                  <a:rPr lang="nb-NO" sz="1200" baseline="-25000" dirty="0">
                    <a:solidFill>
                      <a:schemeClr val="accent2"/>
                    </a:solidFill>
                  </a:rPr>
                  <a:t>C</a:t>
                </a:r>
                <a:r>
                  <a:rPr lang="nb-NO" sz="1200" baseline="-25000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→S </a:t>
                </a:r>
                <a:r>
                  <a:rPr lang="nb-NO" sz="1200" dirty="0">
                    <a:solidFill>
                      <a:schemeClr val="accent2"/>
                    </a:solidFill>
                  </a:rPr>
                  <a:t>++</a:t>
                </a:r>
              </a:p>
              <a:p>
                <a:r>
                  <a:rPr lang="nb-NO" sz="1200" b="1" dirty="0" err="1"/>
                  <a:t>else</a:t>
                </a:r>
                <a:endParaRPr lang="nb-NO" sz="1200" b="1" dirty="0"/>
              </a:p>
              <a:p>
                <a:r>
                  <a:rPr lang="nb-NO" sz="1200" dirty="0"/>
                  <a:t>     </a:t>
                </a:r>
                <a:r>
                  <a:rPr lang="nb-NO" sz="1200" dirty="0" err="1"/>
                  <a:t>discard</a:t>
                </a:r>
                <a:endParaRPr lang="nb-NO" sz="1200" dirty="0"/>
              </a:p>
              <a:p>
                <a:r>
                  <a:rPr lang="nb-NO" sz="1200" dirty="0"/>
                  <a:t>	</a:t>
                </a:r>
                <a:endParaRPr lang="en-US" sz="12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5826" y="3105942"/>
                <a:ext cx="2723173" cy="1200329"/>
              </a:xfrm>
              <a:prstGeom prst="rect">
                <a:avLst/>
              </a:prstGeom>
              <a:blipFill rotWithShape="0">
                <a:blip r:embed="rId5"/>
                <a:stretch>
                  <a:fillRect l="-224" t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019940" y="3105942"/>
                <a:ext cx="219456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b="1" dirty="0"/>
                  <a:t>if</a:t>
                </a:r>
                <a:r>
                  <a:rPr lang="nb-NO" sz="1200" dirty="0"/>
                  <a:t> sn == </a:t>
                </a:r>
                <a:r>
                  <a:rPr lang="nb-NO" sz="1200" dirty="0">
                    <a:solidFill>
                      <a:srgbClr val="FF0000"/>
                    </a:solidFill>
                  </a:rPr>
                  <a:t>ctr</a:t>
                </a:r>
                <a:r>
                  <a:rPr lang="nb-NO" sz="1200" baseline="-25000" dirty="0">
                    <a:solidFill>
                      <a:srgbClr val="FF0000"/>
                    </a:solidFill>
                  </a:rPr>
                  <a:t>S</a:t>
                </a:r>
                <a:r>
                  <a:rPr lang="nb-NO" sz="1200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→C</a:t>
                </a:r>
                <a:r>
                  <a:rPr lang="nb-NO" sz="1200" b="1" dirty="0"/>
                  <a:t>:</a:t>
                </a:r>
              </a:p>
              <a:p>
                <a:r>
                  <a:rPr lang="nb-NO" sz="1200" dirty="0"/>
                  <a:t>    </a:t>
                </a:r>
                <a:r>
                  <a:rPr lang="nb-NO" sz="1200" b="1" dirty="0"/>
                  <a:t>if</a:t>
                </a:r>
                <a:r>
                  <a:rPr lang="nb-NO" sz="1200" dirty="0"/>
                  <a:t> AES-GCM.Decrypt </a:t>
                </a:r>
                <a:r>
                  <a:rPr lang="nb-NO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≠ </a:t>
                </a:r>
                <a14:m>
                  <m:oMath xmlns:m="http://schemas.openxmlformats.org/officeDocument/2006/math">
                    <m:r>
                      <a:rPr lang="nb-NO" sz="12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⊥</m:t>
                    </m:r>
                  </m:oMath>
                </a14:m>
                <a:r>
                  <a:rPr lang="nb-NO" sz="1200" b="1" dirty="0"/>
                  <a:t>:</a:t>
                </a:r>
              </a:p>
              <a:p>
                <a:r>
                  <a:rPr lang="nb-NO" sz="1200" dirty="0"/>
                  <a:t>        </a:t>
                </a:r>
                <a:r>
                  <a:rPr lang="nb-NO" sz="1200" dirty="0">
                    <a:solidFill>
                      <a:srgbClr val="FF0000"/>
                    </a:solidFill>
                  </a:rPr>
                  <a:t>ctr</a:t>
                </a:r>
                <a:r>
                  <a:rPr lang="nb-NO" sz="1200" baseline="-25000" dirty="0">
                    <a:solidFill>
                      <a:srgbClr val="FF0000"/>
                    </a:solidFill>
                  </a:rPr>
                  <a:t>S</a:t>
                </a:r>
                <a:r>
                  <a:rPr lang="nb-NO" sz="1200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→C</a:t>
                </a:r>
                <a:r>
                  <a:rPr lang="nb-NO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++</a:t>
                </a:r>
                <a:endParaRPr lang="nb-NO" sz="1200" dirty="0"/>
              </a:p>
              <a:p>
                <a:r>
                  <a:rPr lang="nb-NO" sz="1200" b="1" dirty="0" err="1"/>
                  <a:t>else</a:t>
                </a:r>
                <a:endParaRPr lang="nb-NO" sz="1200" b="1" dirty="0"/>
              </a:p>
              <a:p>
                <a:r>
                  <a:rPr lang="nb-NO" sz="1200" dirty="0"/>
                  <a:t>     </a:t>
                </a:r>
                <a:r>
                  <a:rPr lang="nb-NO" sz="1200" dirty="0" err="1"/>
                  <a:t>discard</a:t>
                </a:r>
                <a:endParaRPr lang="nb-NO" sz="1200" dirty="0"/>
              </a:p>
              <a:p>
                <a:r>
                  <a:rPr lang="nb-NO" sz="1200" dirty="0"/>
                  <a:t>	</a:t>
                </a:r>
                <a:endParaRPr lang="en-US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9940" y="3105942"/>
                <a:ext cx="2194560" cy="1200329"/>
              </a:xfrm>
              <a:prstGeom prst="rect">
                <a:avLst/>
              </a:prstGeom>
              <a:blipFill rotWithShape="0">
                <a:blip r:embed="rId6"/>
                <a:stretch>
                  <a:fillRect t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4535033" y="1830750"/>
            <a:ext cx="684667" cy="689510"/>
            <a:chOff x="7772792" y="2053194"/>
            <a:chExt cx="684667" cy="689510"/>
          </a:xfrm>
        </p:grpSpPr>
        <p:sp>
          <p:nvSpPr>
            <p:cNvPr id="35" name="TextBox 34"/>
            <p:cNvSpPr txBox="1"/>
            <p:nvPr/>
          </p:nvSpPr>
          <p:spPr>
            <a:xfrm>
              <a:off x="7772792" y="2053194"/>
              <a:ext cx="6088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/>
                <a:t>AD</a:t>
              </a:r>
              <a:endParaRPr lang="en-US" sz="1400" dirty="0"/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8167899" y="2384619"/>
              <a:ext cx="289560" cy="3580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1" name="TextBox 40"/>
          <p:cNvSpPr txBox="1"/>
          <p:nvPr/>
        </p:nvSpPr>
        <p:spPr>
          <a:xfrm>
            <a:off x="10187337" y="2048118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187337" y="2048118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187337" y="2048118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110627" y="18672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187337" y="18672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112355" y="204811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10628" y="204811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112355" y="204811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12355" y="204811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10627" y="18672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187337" y="18672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lang="en-US" sz="1200" dirty="0">
              <a:solidFill>
                <a:schemeClr val="accent2"/>
              </a:solidFill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278" y="5486159"/>
            <a:ext cx="1058246" cy="900833"/>
          </a:xfrm>
          <a:prstGeom prst="rect">
            <a:avLst/>
          </a:prstGeom>
        </p:spPr>
      </p:pic>
      <p:grpSp>
        <p:nvGrpSpPr>
          <p:cNvPr id="59" name="Group 58"/>
          <p:cNvGrpSpPr/>
          <p:nvPr/>
        </p:nvGrpSpPr>
        <p:grpSpPr>
          <a:xfrm>
            <a:off x="4527412" y="5709681"/>
            <a:ext cx="3076575" cy="313512"/>
            <a:chOff x="4546462" y="2563540"/>
            <a:chExt cx="3076575" cy="313512"/>
          </a:xfrm>
        </p:grpSpPr>
        <p:cxnSp>
          <p:nvCxnSpPr>
            <p:cNvPr id="60" name="Straight Arrow Connector 59"/>
            <p:cNvCxnSpPr/>
            <p:nvPr/>
          </p:nvCxnSpPr>
          <p:spPr bwMode="auto">
            <a:xfrm flipV="1">
              <a:off x="4546462" y="2877050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" name="Rounded Rectangle 60"/>
            <p:cNvSpPr/>
            <p:nvPr/>
          </p:nvSpPr>
          <p:spPr bwMode="auto">
            <a:xfrm>
              <a:off x="5913611" y="2563540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62" name="Rounded Rectangle 61"/>
            <p:cNvSpPr/>
            <p:nvPr/>
          </p:nvSpPr>
          <p:spPr bwMode="auto">
            <a:xfrm>
              <a:off x="4930140" y="2563540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103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870428" y="5486159"/>
            <a:ext cx="1979153" cy="784250"/>
            <a:chOff x="7870428" y="5486159"/>
            <a:chExt cx="1979153" cy="784250"/>
          </a:xfrm>
        </p:grpSpPr>
        <p:sp>
          <p:nvSpPr>
            <p:cNvPr id="26" name="&quot;No&quot; Symbol 25"/>
            <p:cNvSpPr>
              <a:spLocks noChangeAspect="1"/>
            </p:cNvSpPr>
            <p:nvPr/>
          </p:nvSpPr>
          <p:spPr bwMode="auto">
            <a:xfrm>
              <a:off x="7870428" y="5486159"/>
              <a:ext cx="784250" cy="784250"/>
            </a:xfrm>
            <a:prstGeom prst="noSmoking">
              <a:avLst>
                <a:gd name="adj" fmla="val 14027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8654678" y="5746192"/>
              <a:ext cx="119490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200" dirty="0"/>
                <a:t>103 &lt; </a:t>
              </a:r>
              <a:r>
                <a:rPr lang="nb-NO" sz="1200" dirty="0">
                  <a:solidFill>
                    <a:schemeClr val="accent2"/>
                  </a:solidFill>
                </a:rPr>
                <a:t>ctr</a:t>
              </a:r>
              <a:r>
                <a:rPr lang="nb-NO" sz="1200" baseline="-25000" dirty="0">
                  <a:solidFill>
                    <a:schemeClr val="accent2"/>
                  </a:solidFill>
                </a:rPr>
                <a:t>C</a:t>
              </a:r>
              <a:r>
                <a:rPr lang="nb-NO" sz="1200" baseline="-250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→S</a:t>
              </a:r>
              <a:r>
                <a:rPr lang="nb-NO" sz="1200" dirty="0"/>
                <a:t>  </a:t>
              </a:r>
              <a:endParaRPr lang="en-US" sz="1200" dirty="0"/>
            </a:p>
          </p:txBody>
        </p:sp>
      </p:grp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1576956" y="1210361"/>
            <a:ext cx="1062585" cy="585194"/>
            <a:chOff x="1576956" y="1210361"/>
            <a:chExt cx="1062585" cy="585194"/>
          </a:xfrm>
        </p:grpSpPr>
        <p:cxnSp>
          <p:nvCxnSpPr>
            <p:cNvPr id="42" name="Straight Arrow Connector 41"/>
            <p:cNvCxnSpPr/>
            <p:nvPr/>
          </p:nvCxnSpPr>
          <p:spPr bwMode="auto">
            <a:xfrm>
              <a:off x="2071620" y="1512042"/>
              <a:ext cx="166755" cy="28351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3" name="TextBox 42"/>
            <p:cNvSpPr txBox="1"/>
            <p:nvPr/>
          </p:nvSpPr>
          <p:spPr>
            <a:xfrm>
              <a:off x="1576956" y="1210361"/>
              <a:ext cx="1062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65000"/>
                    </a:schemeClr>
                  </a:solidFill>
                </a:rPr>
                <a:t>increment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9509329" y="3491830"/>
            <a:ext cx="1402873" cy="276999"/>
            <a:chOff x="1236668" y="1210361"/>
            <a:chExt cx="1402873" cy="276999"/>
          </a:xfrm>
        </p:grpSpPr>
        <p:cxnSp>
          <p:nvCxnSpPr>
            <p:cNvPr id="67" name="Straight Arrow Connector 66"/>
            <p:cNvCxnSpPr>
              <a:stCxn id="68" idx="1"/>
            </p:cNvCxnSpPr>
            <p:nvPr/>
          </p:nvCxnSpPr>
          <p:spPr bwMode="auto">
            <a:xfrm flipH="1" flipV="1">
              <a:off x="1236668" y="1348860"/>
              <a:ext cx="340288" cy="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" name="TextBox 67"/>
            <p:cNvSpPr txBox="1"/>
            <p:nvPr/>
          </p:nvSpPr>
          <p:spPr>
            <a:xfrm>
              <a:off x="1576956" y="1210361"/>
              <a:ext cx="1062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65000"/>
                    </a:schemeClr>
                  </a:solidFill>
                </a:rPr>
                <a:t>increment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473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24" grpId="0" animBg="1"/>
      <p:bldP spid="23" grpId="0"/>
      <p:bldP spid="27" grpId="0"/>
      <p:bldP spid="41" grpId="0" animBg="1"/>
      <p:bldP spid="44" grpId="0" animBg="1"/>
      <p:bldP spid="45" grpId="0" animBg="1"/>
      <p:bldP spid="48" grpId="0" animBg="1"/>
      <p:bldP spid="49" grpId="0" animBg="1"/>
      <p:bldP spid="53" grpId="0" animBg="1"/>
      <p:bldP spid="54" grpId="0" animBg="1"/>
      <p:bldP spid="52" grpId="0" animBg="1"/>
      <p:bldP spid="55" grpId="0" animBg="1"/>
      <p:bldP spid="46" grpId="0" animBg="1"/>
      <p:bldP spid="5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OCBv3 – Offset Codebook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 flipH="1">
                <a:off x="4807792" y="3308463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807792" y="3308463"/>
                <a:ext cx="496869" cy="46397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lowchart: Or 4"/>
          <p:cNvSpPr/>
          <p:nvPr/>
        </p:nvSpPr>
        <p:spPr bwMode="auto">
          <a:xfrm flipH="1">
            <a:off x="4929606" y="276917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6" name="Straight Arrow Connector 5"/>
          <p:cNvCxnSpPr>
            <a:stCxn id="11" idx="2"/>
            <a:endCxn id="5" idx="0"/>
          </p:cNvCxnSpPr>
          <p:nvPr/>
        </p:nvCxnSpPr>
        <p:spPr bwMode="auto">
          <a:xfrm>
            <a:off x="5056225" y="2240848"/>
            <a:ext cx="1" cy="52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>
            <a:stCxn id="5" idx="4"/>
            <a:endCxn id="4" idx="0"/>
          </p:cNvCxnSpPr>
          <p:nvPr/>
        </p:nvCxnSpPr>
        <p:spPr bwMode="auto">
          <a:xfrm>
            <a:off x="5056226" y="3022134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 flipH="1">
                <a:off x="4552225" y="1945743"/>
                <a:ext cx="1008000" cy="29510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52225" y="1945743"/>
                <a:ext cx="1008000" cy="29510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lowchart: Or 13"/>
          <p:cNvSpPr/>
          <p:nvPr/>
        </p:nvSpPr>
        <p:spPr bwMode="auto">
          <a:xfrm flipH="1">
            <a:off x="4929606" y="4063158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" name="Straight Arrow Connector 14"/>
          <p:cNvCxnSpPr>
            <a:stCxn id="4" idx="2"/>
            <a:endCxn id="14" idx="0"/>
          </p:cNvCxnSpPr>
          <p:nvPr/>
        </p:nvCxnSpPr>
        <p:spPr bwMode="auto">
          <a:xfrm>
            <a:off x="5056226" y="3772442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4" idx="4"/>
            <a:endCxn id="18" idx="0"/>
          </p:cNvCxnSpPr>
          <p:nvPr/>
        </p:nvCxnSpPr>
        <p:spPr bwMode="auto">
          <a:xfrm flipH="1">
            <a:off x="5056225" y="4316118"/>
            <a:ext cx="1" cy="5372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 flipH="1">
                <a:off x="4552225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52225" y="4853366"/>
                <a:ext cx="1008000" cy="29510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423921" y="2758053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921" y="2758053"/>
                <a:ext cx="206154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5882" r="-76471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>
            <a:stCxn id="28" idx="1"/>
            <a:endCxn id="5" idx="2"/>
          </p:cNvCxnSpPr>
          <p:nvPr/>
        </p:nvCxnSpPr>
        <p:spPr bwMode="auto">
          <a:xfrm flipH="1" flipV="1">
            <a:off x="5182846" y="2895653"/>
            <a:ext cx="241075" cy="9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420665" y="4049624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0665" y="4049624"/>
                <a:ext cx="206154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41" r="-7941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31" idx="1"/>
            <a:endCxn id="14" idx="2"/>
          </p:cNvCxnSpPr>
          <p:nvPr/>
        </p:nvCxnSpPr>
        <p:spPr bwMode="auto">
          <a:xfrm flipH="1">
            <a:off x="5182846" y="4188124"/>
            <a:ext cx="237819" cy="15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 flipH="1">
                <a:off x="6417569" y="3308463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17569" y="3308463"/>
                <a:ext cx="496869" cy="46397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Flowchart: Or 34"/>
          <p:cNvSpPr/>
          <p:nvPr/>
        </p:nvSpPr>
        <p:spPr bwMode="auto">
          <a:xfrm flipH="1">
            <a:off x="6539383" y="276917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36" name="Straight Arrow Connector 35"/>
          <p:cNvCxnSpPr>
            <a:stCxn id="38" idx="2"/>
            <a:endCxn id="35" idx="0"/>
          </p:cNvCxnSpPr>
          <p:nvPr/>
        </p:nvCxnSpPr>
        <p:spPr bwMode="auto">
          <a:xfrm>
            <a:off x="6666002" y="2240848"/>
            <a:ext cx="1" cy="52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stCxn id="35" idx="4"/>
            <a:endCxn id="34" idx="0"/>
          </p:cNvCxnSpPr>
          <p:nvPr/>
        </p:nvCxnSpPr>
        <p:spPr bwMode="auto">
          <a:xfrm>
            <a:off x="6666003" y="3022134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6162002" y="1945743"/>
                <a:ext cx="1008000" cy="29510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62002" y="1945743"/>
                <a:ext cx="1008000" cy="295105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lowchart: Or 38"/>
          <p:cNvSpPr/>
          <p:nvPr/>
        </p:nvSpPr>
        <p:spPr bwMode="auto">
          <a:xfrm flipH="1">
            <a:off x="6539383" y="4063158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40" name="Straight Arrow Connector 39"/>
          <p:cNvCxnSpPr>
            <a:stCxn id="34" idx="2"/>
            <a:endCxn id="39" idx="0"/>
          </p:cNvCxnSpPr>
          <p:nvPr/>
        </p:nvCxnSpPr>
        <p:spPr bwMode="auto">
          <a:xfrm>
            <a:off x="6666003" y="3772442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stCxn id="39" idx="4"/>
            <a:endCxn id="42" idx="0"/>
          </p:cNvCxnSpPr>
          <p:nvPr/>
        </p:nvCxnSpPr>
        <p:spPr bwMode="auto">
          <a:xfrm flipH="1">
            <a:off x="6666002" y="4316118"/>
            <a:ext cx="1" cy="5372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/>
              <p:cNvSpPr/>
              <p:nvPr/>
            </p:nvSpPr>
            <p:spPr bwMode="auto">
              <a:xfrm flipH="1">
                <a:off x="6162002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2" name="Rounded 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62002" y="4853366"/>
                <a:ext cx="1008000" cy="295105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037442" y="2755672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442" y="2755672"/>
                <a:ext cx="206154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941" r="-7941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43" idx="1"/>
            <a:endCxn id="35" idx="2"/>
          </p:cNvCxnSpPr>
          <p:nvPr/>
        </p:nvCxnSpPr>
        <p:spPr bwMode="auto">
          <a:xfrm flipH="1">
            <a:off x="6792623" y="2894172"/>
            <a:ext cx="244819" cy="14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037442" y="4049718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442" y="4049718"/>
                <a:ext cx="206154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941" r="-7941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>
            <a:stCxn id="45" idx="1"/>
            <a:endCxn id="39" idx="2"/>
          </p:cNvCxnSpPr>
          <p:nvPr/>
        </p:nvCxnSpPr>
        <p:spPr bwMode="auto">
          <a:xfrm flipH="1">
            <a:off x="6792623" y="4188218"/>
            <a:ext cx="244819" cy="14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 flipH="1">
                <a:off x="8027345" y="3312627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27345" y="3312627"/>
                <a:ext cx="496869" cy="46397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/>
          <p:nvPr/>
        </p:nvSpPr>
        <p:spPr bwMode="auto">
          <a:xfrm flipH="1">
            <a:off x="8149160" y="2773338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49" name="Straight Arrow Connector 48"/>
          <p:cNvCxnSpPr>
            <a:stCxn id="51" idx="2"/>
            <a:endCxn id="48" idx="0"/>
          </p:cNvCxnSpPr>
          <p:nvPr/>
        </p:nvCxnSpPr>
        <p:spPr bwMode="auto">
          <a:xfrm>
            <a:off x="8275778" y="2240848"/>
            <a:ext cx="2" cy="5324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>
            <a:stCxn id="48" idx="4"/>
            <a:endCxn id="47" idx="0"/>
          </p:cNvCxnSpPr>
          <p:nvPr/>
        </p:nvCxnSpPr>
        <p:spPr bwMode="auto">
          <a:xfrm>
            <a:off x="8275779" y="3026298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 flipH="1">
                <a:off x="7771778" y="1945743"/>
                <a:ext cx="1008000" cy="29510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771778" y="1945743"/>
                <a:ext cx="1008000" cy="295105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Flowchart: Or 51"/>
          <p:cNvSpPr/>
          <p:nvPr/>
        </p:nvSpPr>
        <p:spPr bwMode="auto">
          <a:xfrm flipH="1">
            <a:off x="8149160" y="406732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53" name="Straight Arrow Connector 52"/>
          <p:cNvCxnSpPr>
            <a:stCxn id="47" idx="2"/>
            <a:endCxn id="52" idx="0"/>
          </p:cNvCxnSpPr>
          <p:nvPr/>
        </p:nvCxnSpPr>
        <p:spPr bwMode="auto">
          <a:xfrm>
            <a:off x="8275779" y="3776606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>
            <a:stCxn id="52" idx="4"/>
            <a:endCxn id="55" idx="0"/>
          </p:cNvCxnSpPr>
          <p:nvPr/>
        </p:nvCxnSpPr>
        <p:spPr bwMode="auto">
          <a:xfrm flipH="1">
            <a:off x="8275778" y="4320283"/>
            <a:ext cx="2" cy="5330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 flipH="1">
                <a:off x="7771778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771778" y="4853366"/>
                <a:ext cx="1008000" cy="29510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8640219" y="2761425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0219" y="2761425"/>
                <a:ext cx="206154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2941" r="-7941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6" idx="1"/>
            <a:endCxn id="48" idx="2"/>
          </p:cNvCxnSpPr>
          <p:nvPr/>
        </p:nvCxnSpPr>
        <p:spPr bwMode="auto">
          <a:xfrm flipH="1" flipV="1">
            <a:off x="8402400" y="2899818"/>
            <a:ext cx="237819" cy="1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640219" y="4055000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0219" y="4055000"/>
                <a:ext cx="206154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2941" r="-7941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58" idx="1"/>
            <a:endCxn id="52" idx="2"/>
          </p:cNvCxnSpPr>
          <p:nvPr/>
        </p:nvCxnSpPr>
        <p:spPr bwMode="auto">
          <a:xfrm flipH="1">
            <a:off x="8402400" y="4193500"/>
            <a:ext cx="237819" cy="3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 bwMode="auto">
              <a:xfrm flipH="1">
                <a:off x="3200870" y="3308463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200870" y="3308463"/>
                <a:ext cx="496869" cy="46397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Flowchart: Or 60"/>
          <p:cNvSpPr/>
          <p:nvPr/>
        </p:nvSpPr>
        <p:spPr bwMode="auto">
          <a:xfrm flipH="1">
            <a:off x="3322684" y="276917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62" name="Straight Arrow Connector 61"/>
          <p:cNvCxnSpPr>
            <a:stCxn id="64" idx="2"/>
            <a:endCxn id="61" idx="0"/>
          </p:cNvCxnSpPr>
          <p:nvPr/>
        </p:nvCxnSpPr>
        <p:spPr bwMode="auto">
          <a:xfrm flipH="1">
            <a:off x="3449304" y="2240848"/>
            <a:ext cx="5646" cy="52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>
            <a:stCxn id="61" idx="4"/>
            <a:endCxn id="60" idx="0"/>
          </p:cNvCxnSpPr>
          <p:nvPr/>
        </p:nvCxnSpPr>
        <p:spPr bwMode="auto">
          <a:xfrm>
            <a:off x="3449304" y="3022134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ounded Rectangle 63"/>
              <p:cNvSpPr/>
              <p:nvPr/>
            </p:nvSpPr>
            <p:spPr bwMode="auto">
              <a:xfrm flipH="1">
                <a:off x="2950950" y="1945743"/>
                <a:ext cx="1008000" cy="29510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4" name="Rounded 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50950" y="1945743"/>
                <a:ext cx="1008000" cy="295105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810455" y="2757440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455" y="2757440"/>
                <a:ext cx="206154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5882" r="-76471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/>
          <p:cNvCxnSpPr>
            <a:stCxn id="65" idx="1"/>
            <a:endCxn id="61" idx="2"/>
          </p:cNvCxnSpPr>
          <p:nvPr/>
        </p:nvCxnSpPr>
        <p:spPr bwMode="auto">
          <a:xfrm flipH="1" flipV="1">
            <a:off x="3575924" y="2895653"/>
            <a:ext cx="234531" cy="2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 bwMode="auto">
              <a:xfrm flipH="1">
                <a:off x="1590661" y="3323150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90661" y="3323150"/>
                <a:ext cx="496869" cy="46397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Flowchart: Or 68"/>
          <p:cNvSpPr/>
          <p:nvPr/>
        </p:nvSpPr>
        <p:spPr bwMode="auto">
          <a:xfrm flipH="1">
            <a:off x="1712475" y="2783860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70" name="Straight Arrow Connector 69"/>
          <p:cNvCxnSpPr>
            <a:stCxn id="72" idx="2"/>
            <a:endCxn id="69" idx="0"/>
          </p:cNvCxnSpPr>
          <p:nvPr/>
        </p:nvCxnSpPr>
        <p:spPr bwMode="auto">
          <a:xfrm>
            <a:off x="1839094" y="2240848"/>
            <a:ext cx="1" cy="5430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>
            <a:stCxn id="69" idx="4"/>
            <a:endCxn id="68" idx="0"/>
          </p:cNvCxnSpPr>
          <p:nvPr/>
        </p:nvCxnSpPr>
        <p:spPr bwMode="auto">
          <a:xfrm>
            <a:off x="1839095" y="3036820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ounded Rectangle 71"/>
              <p:cNvSpPr/>
              <p:nvPr/>
            </p:nvSpPr>
            <p:spPr bwMode="auto">
              <a:xfrm flipH="1">
                <a:off x="1335094" y="1945743"/>
                <a:ext cx="1008000" cy="29510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ounded 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335094" y="1945743"/>
                <a:ext cx="1008000" cy="295105"/>
              </a:xfrm>
              <a:prstGeom prst="round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205526" y="2771840"/>
                <a:ext cx="260535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5526" y="2771840"/>
                <a:ext cx="260535" cy="276999"/>
              </a:xfrm>
              <a:prstGeom prst="rect">
                <a:avLst/>
              </a:prstGeom>
              <a:blipFill rotWithShape="0">
                <a:blip r:embed="rId22"/>
                <a:stretch>
                  <a:fillRect l="-4651" r="-37209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/>
          <p:cNvCxnSpPr>
            <a:stCxn id="73" idx="1"/>
            <a:endCxn id="69" idx="2"/>
          </p:cNvCxnSpPr>
          <p:nvPr/>
        </p:nvCxnSpPr>
        <p:spPr bwMode="auto">
          <a:xfrm flipH="1">
            <a:off x="1965715" y="2910340"/>
            <a:ext cx="239811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 bwMode="auto">
              <a:xfrm flipH="1">
                <a:off x="9637122" y="3308462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637122" y="3308462"/>
                <a:ext cx="496869" cy="463979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Flowchart: Or 78"/>
          <p:cNvSpPr/>
          <p:nvPr/>
        </p:nvSpPr>
        <p:spPr bwMode="auto">
          <a:xfrm flipH="1">
            <a:off x="9758936" y="2769172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0" name="Straight Arrow Connector 79"/>
          <p:cNvCxnSpPr>
            <a:stCxn id="82" idx="2"/>
            <a:endCxn id="79" idx="0"/>
          </p:cNvCxnSpPr>
          <p:nvPr/>
        </p:nvCxnSpPr>
        <p:spPr bwMode="auto">
          <a:xfrm>
            <a:off x="9885553" y="2240848"/>
            <a:ext cx="3" cy="5283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79" idx="4"/>
            <a:endCxn id="78" idx="0"/>
          </p:cNvCxnSpPr>
          <p:nvPr/>
        </p:nvCxnSpPr>
        <p:spPr bwMode="auto">
          <a:xfrm>
            <a:off x="9885556" y="3022133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ounded Rectangle 81"/>
              <p:cNvSpPr/>
              <p:nvPr/>
            </p:nvSpPr>
            <p:spPr bwMode="auto">
              <a:xfrm flipH="1">
                <a:off x="9194991" y="1945743"/>
                <a:ext cx="1381125" cy="29510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0" tIns="45720" rIns="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2" name="Rounded 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194991" y="1945743"/>
                <a:ext cx="1381125" cy="295105"/>
              </a:xfrm>
              <a:prstGeom prst="round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Flowchart: Or 82"/>
          <p:cNvSpPr/>
          <p:nvPr/>
        </p:nvSpPr>
        <p:spPr bwMode="auto">
          <a:xfrm flipH="1">
            <a:off x="9758936" y="4063157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4" name="Straight Arrow Connector 83"/>
          <p:cNvCxnSpPr>
            <a:stCxn id="78" idx="2"/>
            <a:endCxn id="83" idx="0"/>
          </p:cNvCxnSpPr>
          <p:nvPr/>
        </p:nvCxnSpPr>
        <p:spPr bwMode="auto">
          <a:xfrm>
            <a:off x="9885556" y="3772441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/>
          <p:cNvCxnSpPr>
            <a:stCxn id="83" idx="4"/>
            <a:endCxn id="86" idx="0"/>
          </p:cNvCxnSpPr>
          <p:nvPr/>
        </p:nvCxnSpPr>
        <p:spPr bwMode="auto">
          <a:xfrm>
            <a:off x="9885556" y="4316117"/>
            <a:ext cx="1093" cy="5372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ounded Rectangle 85"/>
              <p:cNvSpPr/>
              <p:nvPr/>
            </p:nvSpPr>
            <p:spPr bwMode="auto">
              <a:xfrm flipH="1">
                <a:off x="9382649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Rounded 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382649" y="4853366"/>
                <a:ext cx="1008000" cy="295105"/>
              </a:xfrm>
              <a:prstGeom prst="round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10260610" y="2757397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0610" y="2757397"/>
                <a:ext cx="206154" cy="276999"/>
              </a:xfrm>
              <a:prstGeom prst="rect">
                <a:avLst/>
              </a:prstGeom>
              <a:blipFill rotWithShape="0">
                <a:blip r:embed="rId26"/>
                <a:stretch>
                  <a:fillRect l="-5882" r="-76471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/>
          <p:cNvCxnSpPr>
            <a:stCxn id="87" idx="1"/>
            <a:endCxn id="79" idx="2"/>
          </p:cNvCxnSpPr>
          <p:nvPr/>
        </p:nvCxnSpPr>
        <p:spPr bwMode="auto">
          <a:xfrm flipH="1" flipV="1">
            <a:off x="10012176" y="2895652"/>
            <a:ext cx="248434" cy="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TextBox 88"/>
          <p:cNvSpPr txBox="1"/>
          <p:nvPr/>
        </p:nvSpPr>
        <p:spPr>
          <a:xfrm>
            <a:off x="10260610" y="4080401"/>
            <a:ext cx="587609" cy="215444"/>
          </a:xfrm>
          <a:prstGeom prst="rect">
            <a:avLst/>
          </a:prstGeom>
          <a:noFill/>
        </p:spPr>
        <p:txBody>
          <a:bodyPr wrap="square" lIns="72000" tIns="0" rIns="0" bIns="0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err="1"/>
              <a:t>Auth</a:t>
            </a:r>
            <a:endParaRPr lang="en-US" sz="1400" dirty="0"/>
          </a:p>
        </p:txBody>
      </p:sp>
      <p:cxnSp>
        <p:nvCxnSpPr>
          <p:cNvPr id="90" name="Straight Arrow Connector 89"/>
          <p:cNvCxnSpPr>
            <a:stCxn id="89" idx="1"/>
            <a:endCxn id="83" idx="2"/>
          </p:cNvCxnSpPr>
          <p:nvPr/>
        </p:nvCxnSpPr>
        <p:spPr bwMode="auto">
          <a:xfrm flipH="1">
            <a:off x="10012176" y="4188123"/>
            <a:ext cx="248434" cy="15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TextBox 96"/>
          <p:cNvSpPr txBox="1"/>
          <p:nvPr/>
        </p:nvSpPr>
        <p:spPr>
          <a:xfrm>
            <a:off x="2372627" y="4882849"/>
            <a:ext cx="537907" cy="212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 </a:t>
            </a:r>
            <a:r>
              <a:rPr lang="en-US" sz="1400" dirty="0" err="1"/>
              <a:t>Auth</a:t>
            </a:r>
            <a:endParaRPr lang="en-US" sz="1400" dirty="0"/>
          </a:p>
        </p:txBody>
      </p:sp>
      <p:sp>
        <p:nvSpPr>
          <p:cNvPr id="98" name="Flowchart: Or 97"/>
          <p:cNvSpPr/>
          <p:nvPr/>
        </p:nvSpPr>
        <p:spPr bwMode="auto">
          <a:xfrm flipH="1">
            <a:off x="2514961" y="4075734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15" name="Straight Arrow Connector 114"/>
          <p:cNvCxnSpPr>
            <a:stCxn id="98" idx="4"/>
            <a:endCxn id="97" idx="0"/>
          </p:cNvCxnSpPr>
          <p:nvPr/>
        </p:nvCxnSpPr>
        <p:spPr bwMode="auto">
          <a:xfrm>
            <a:off x="2641581" y="4328694"/>
            <a:ext cx="0" cy="5541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Elbow Connector 120"/>
          <p:cNvCxnSpPr>
            <a:stCxn id="68" idx="2"/>
            <a:endCxn id="98" idx="6"/>
          </p:cNvCxnSpPr>
          <p:nvPr/>
        </p:nvCxnSpPr>
        <p:spPr bwMode="auto">
          <a:xfrm rot="16200000" flipH="1">
            <a:off x="1969485" y="3656739"/>
            <a:ext cx="415085" cy="675866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Elbow Connector 123"/>
          <p:cNvCxnSpPr>
            <a:stCxn id="60" idx="2"/>
            <a:endCxn id="98" idx="2"/>
          </p:cNvCxnSpPr>
          <p:nvPr/>
        </p:nvCxnSpPr>
        <p:spPr bwMode="auto">
          <a:xfrm rot="5400000">
            <a:off x="2893867" y="3646777"/>
            <a:ext cx="429772" cy="68110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1506380" y="5750090"/>
                <a:ext cx="2995500" cy="2706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/>
                  <a:t> - derived from 96-bit nonce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380" y="5750090"/>
                <a:ext cx="2995500" cy="270652"/>
              </a:xfrm>
              <a:prstGeom prst="rect">
                <a:avLst/>
              </a:prstGeom>
              <a:blipFill rotWithShape="0">
                <a:blip r:embed="rId27"/>
                <a:stretch>
                  <a:fillRect l="-2648" t="-13333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OCBv3 – properties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362773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/>
                  <a:t>AE secure if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secure PRP</a:t>
                </a: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Basically the fastest an AEAD algorithm </a:t>
                </a:r>
                <a:r>
                  <a:rPr lang="en-US" sz="1800" smtClean="0"/>
                  <a:t/>
                </a:r>
                <a:br>
                  <a:rPr lang="en-US" sz="1800" smtClean="0"/>
                </a:br>
                <a:r>
                  <a:rPr lang="en-US" sz="1800" smtClean="0"/>
                  <a:t>can be</a:t>
                </a: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Fully parallelizable and online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Incremental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Hardly used anywhere due to patents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/>
                  <a:t/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3627730"/>
              </a:xfrm>
              <a:blipFill rotWithShape="0">
                <a:blip r:embed="rId2"/>
                <a:stretch>
                  <a:fillRect l="-328" b="-2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00584" y="1408670"/>
                <a:ext cx="6060045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“If 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OCB was your kid, he’d play three sports and be on his  </a:t>
                </a: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</a:t>
                </a:r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way 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to Harvard. You’d brag about him to all your friends. 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“Unfortunately 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OCB is </a:t>
                </a:r>
                <a:r>
                  <a:rPr lang="en-US" i="1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not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 your kid. It belongs to Philip</a:t>
                </a: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</a:t>
                </a:r>
                <a:r>
                  <a:rPr lang="en-US" dirty="0" err="1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Rogaway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, who also happens to hold a patent on it.”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pPr algn="r"/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Matthew Green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MS PGothic" panose="020B0600070205080204" pitchFamily="34" charset="-128"/>
                      </a:rPr>
                      <m:t> </m:t>
                    </m:r>
                  </m:oMath>
                </a14:m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584" y="1408670"/>
                <a:ext cx="6060045" cy="2031325"/>
              </a:xfrm>
              <a:prstGeom prst="rect">
                <a:avLst/>
              </a:prstGeom>
              <a:blipFill rotWithShape="0">
                <a:blip r:embed="rId3"/>
                <a:stretch>
                  <a:fillRect l="-805" t="-1502" r="-101" b="-3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6" name="Group 155"/>
          <p:cNvGrpSpPr/>
          <p:nvPr/>
        </p:nvGrpSpPr>
        <p:grpSpPr>
          <a:xfrm>
            <a:off x="6428675" y="4117806"/>
            <a:ext cx="5064825" cy="1702928"/>
            <a:chOff x="6428675" y="4117806"/>
            <a:chExt cx="5064825" cy="17029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 flipH="1">
                  <a:off x="8277553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277553" y="484332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Flowchart: Or 85"/>
            <p:cNvSpPr/>
            <p:nvPr/>
          </p:nvSpPr>
          <p:spPr bwMode="auto">
            <a:xfrm flipH="1">
              <a:off x="8342407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7" name="Straight Arrow Connector 86"/>
            <p:cNvCxnSpPr>
              <a:stCxn id="89" idx="2"/>
              <a:endCxn id="86" idx="0"/>
            </p:cNvCxnSpPr>
            <p:nvPr/>
          </p:nvCxnSpPr>
          <p:spPr bwMode="auto">
            <a:xfrm>
              <a:off x="8409819" y="4274921"/>
              <a:ext cx="1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stCxn id="86" idx="4"/>
              <a:endCxn id="84" idx="0"/>
            </p:cNvCxnSpPr>
            <p:nvPr/>
          </p:nvCxnSpPr>
          <p:spPr bwMode="auto">
            <a:xfrm>
              <a:off x="8409821" y="4690881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ounded Rectangle 88"/>
                <p:cNvSpPr/>
                <p:nvPr/>
              </p:nvSpPr>
              <p:spPr bwMode="auto">
                <a:xfrm flipH="1">
                  <a:off x="8141488" y="4117806"/>
                  <a:ext cx="536663" cy="15711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89" name="Rounded 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41488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0" name="Flowchart: Or 89"/>
            <p:cNvSpPr/>
            <p:nvPr/>
          </p:nvSpPr>
          <p:spPr bwMode="auto">
            <a:xfrm flipH="1">
              <a:off x="8342407" y="5245126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91" name="Straight Arrow Connector 90"/>
            <p:cNvCxnSpPr>
              <a:stCxn id="84" idx="2"/>
              <a:endCxn id="90" idx="0"/>
            </p:cNvCxnSpPr>
            <p:nvPr/>
          </p:nvCxnSpPr>
          <p:spPr bwMode="auto">
            <a:xfrm>
              <a:off x="8409821" y="5090347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/>
            <p:cNvCxnSpPr>
              <a:stCxn id="90" idx="4"/>
              <a:endCxn id="93" idx="0"/>
            </p:cNvCxnSpPr>
            <p:nvPr/>
          </p:nvCxnSpPr>
          <p:spPr bwMode="auto">
            <a:xfrm flipH="1">
              <a:off x="8409819" y="5379803"/>
              <a:ext cx="1" cy="2838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ounded Rectangle 92"/>
                <p:cNvSpPr/>
                <p:nvPr/>
              </p:nvSpPr>
              <p:spPr bwMode="auto">
                <a:xfrm flipH="1">
                  <a:off x="8141488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93" name="Rounded Rectangle 9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41488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/>
                <p:cNvSpPr txBox="1"/>
                <p:nvPr/>
              </p:nvSpPr>
              <p:spPr>
                <a:xfrm>
                  <a:off x="8605582" y="4555045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94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5582" y="4555045"/>
                  <a:ext cx="109757" cy="138768"/>
                </a:xfrm>
                <a:prstGeom prst="rect">
                  <a:avLst/>
                </a:prstGeom>
                <a:blipFill>
                  <a:blip r:embed="rId7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5" name="Straight Arrow Connector 94"/>
            <p:cNvCxnSpPr>
              <a:stCxn id="94" idx="1"/>
              <a:endCxn id="86" idx="2"/>
            </p:cNvCxnSpPr>
            <p:nvPr/>
          </p:nvCxnSpPr>
          <p:spPr bwMode="auto">
            <a:xfrm flipH="1" flipV="1">
              <a:off x="8477233" y="4623542"/>
              <a:ext cx="128349" cy="8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8603849" y="5242683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3849" y="5242683"/>
                  <a:ext cx="109757" cy="138768"/>
                </a:xfrm>
                <a:prstGeom prst="rect">
                  <a:avLst/>
                </a:prstGeom>
                <a:blipFill>
                  <a:blip r:embed="rId8"/>
                  <a:stretch>
                    <a:fillRect r="-85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6" idx="1"/>
              <a:endCxn id="90" idx="2"/>
            </p:cNvCxnSpPr>
            <p:nvPr/>
          </p:nvCxnSpPr>
          <p:spPr bwMode="auto">
            <a:xfrm flipH="1">
              <a:off x="8477233" y="5312067"/>
              <a:ext cx="126616" cy="39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/>
                <p:cNvSpPr/>
                <p:nvPr/>
              </p:nvSpPr>
              <p:spPr bwMode="auto">
                <a:xfrm flipH="1">
                  <a:off x="9134605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98" name="Rectangle 9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134605" y="4843323"/>
                  <a:ext cx="264535" cy="24702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9" name="Flowchart: Or 98"/>
            <p:cNvSpPr/>
            <p:nvPr/>
          </p:nvSpPr>
          <p:spPr bwMode="auto">
            <a:xfrm flipH="1">
              <a:off x="9199459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00" name="Straight Arrow Connector 99"/>
            <p:cNvCxnSpPr>
              <a:stCxn id="102" idx="2"/>
              <a:endCxn id="99" idx="0"/>
            </p:cNvCxnSpPr>
            <p:nvPr/>
          </p:nvCxnSpPr>
          <p:spPr bwMode="auto">
            <a:xfrm>
              <a:off x="9266871" y="4274921"/>
              <a:ext cx="1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Straight Arrow Connector 100"/>
            <p:cNvCxnSpPr>
              <a:stCxn id="99" idx="4"/>
              <a:endCxn id="98" idx="0"/>
            </p:cNvCxnSpPr>
            <p:nvPr/>
          </p:nvCxnSpPr>
          <p:spPr bwMode="auto">
            <a:xfrm>
              <a:off x="9266872" y="4690881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ounded Rectangle 101"/>
                <p:cNvSpPr/>
                <p:nvPr/>
              </p:nvSpPr>
              <p:spPr bwMode="auto">
                <a:xfrm flipH="1">
                  <a:off x="8998540" y="4117806"/>
                  <a:ext cx="536663" cy="15711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02" name="Rounded 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98540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3" name="Flowchart: Or 102"/>
            <p:cNvSpPr/>
            <p:nvPr/>
          </p:nvSpPr>
          <p:spPr bwMode="auto">
            <a:xfrm flipH="1">
              <a:off x="9199459" y="5245126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04" name="Straight Arrow Connector 103"/>
            <p:cNvCxnSpPr>
              <a:stCxn id="98" idx="2"/>
              <a:endCxn id="103" idx="0"/>
            </p:cNvCxnSpPr>
            <p:nvPr/>
          </p:nvCxnSpPr>
          <p:spPr bwMode="auto">
            <a:xfrm>
              <a:off x="9266872" y="5090347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Arrow Connector 104"/>
            <p:cNvCxnSpPr>
              <a:stCxn id="103" idx="4"/>
              <a:endCxn id="106" idx="0"/>
            </p:cNvCxnSpPr>
            <p:nvPr/>
          </p:nvCxnSpPr>
          <p:spPr bwMode="auto">
            <a:xfrm flipH="1">
              <a:off x="9266871" y="5379803"/>
              <a:ext cx="1" cy="2838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ounded Rectangle 105"/>
                <p:cNvSpPr/>
                <p:nvPr/>
              </p:nvSpPr>
              <p:spPr bwMode="auto">
                <a:xfrm flipH="1">
                  <a:off x="8998540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06" name="Rounded Rectangle 10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98540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TextBox 106"/>
                <p:cNvSpPr txBox="1"/>
                <p:nvPr/>
              </p:nvSpPr>
              <p:spPr>
                <a:xfrm>
                  <a:off x="9464628" y="4553778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07" name="TextBox 1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4628" y="4553778"/>
                  <a:ext cx="109757" cy="138768"/>
                </a:xfrm>
                <a:prstGeom prst="rect">
                  <a:avLst/>
                </a:prstGeom>
                <a:blipFill>
                  <a:blip r:embed="rId12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8" name="Straight Arrow Connector 107"/>
            <p:cNvCxnSpPr>
              <a:stCxn id="107" idx="1"/>
              <a:endCxn id="99" idx="2"/>
            </p:cNvCxnSpPr>
            <p:nvPr/>
          </p:nvCxnSpPr>
          <p:spPr bwMode="auto">
            <a:xfrm flipH="1">
              <a:off x="9334285" y="4623162"/>
              <a:ext cx="130343" cy="3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/>
                <p:cNvSpPr txBox="1"/>
                <p:nvPr/>
              </p:nvSpPr>
              <p:spPr>
                <a:xfrm>
                  <a:off x="9464628" y="5242732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4628" y="5242732"/>
                  <a:ext cx="109757" cy="138768"/>
                </a:xfrm>
                <a:prstGeom prst="rect">
                  <a:avLst/>
                </a:prstGeom>
                <a:blipFill>
                  <a:blip r:embed="rId12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Arrow Connector 109"/>
            <p:cNvCxnSpPr>
              <a:stCxn id="109" idx="1"/>
              <a:endCxn id="103" idx="2"/>
            </p:cNvCxnSpPr>
            <p:nvPr/>
          </p:nvCxnSpPr>
          <p:spPr bwMode="auto">
            <a:xfrm flipH="1">
              <a:off x="9334285" y="5312116"/>
              <a:ext cx="130343" cy="34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/>
                <p:cNvSpPr/>
                <p:nvPr/>
              </p:nvSpPr>
              <p:spPr bwMode="auto">
                <a:xfrm flipH="1">
                  <a:off x="9991656" y="4845540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11" name="Rectangle 1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991656" y="4845540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2" name="Flowchart: Or 111"/>
            <p:cNvSpPr/>
            <p:nvPr/>
          </p:nvSpPr>
          <p:spPr bwMode="auto">
            <a:xfrm flipH="1">
              <a:off x="10056510" y="4558421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3" name="Straight Arrow Connector 112"/>
            <p:cNvCxnSpPr>
              <a:stCxn id="115" idx="2"/>
              <a:endCxn id="112" idx="0"/>
            </p:cNvCxnSpPr>
            <p:nvPr/>
          </p:nvCxnSpPr>
          <p:spPr bwMode="auto">
            <a:xfrm>
              <a:off x="10123922" y="4274921"/>
              <a:ext cx="1" cy="2835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Arrow Connector 113"/>
            <p:cNvCxnSpPr>
              <a:stCxn id="112" idx="4"/>
              <a:endCxn id="111" idx="0"/>
            </p:cNvCxnSpPr>
            <p:nvPr/>
          </p:nvCxnSpPr>
          <p:spPr bwMode="auto">
            <a:xfrm>
              <a:off x="10123923" y="4693098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855591" y="4117806"/>
                  <a:ext cx="536663" cy="15711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855591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6" name="Flowchart: Or 115"/>
            <p:cNvSpPr/>
            <p:nvPr/>
          </p:nvSpPr>
          <p:spPr bwMode="auto">
            <a:xfrm flipH="1">
              <a:off x="10056510" y="524734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stCxn id="111" idx="2"/>
              <a:endCxn id="116" idx="0"/>
            </p:cNvCxnSpPr>
            <p:nvPr/>
          </p:nvCxnSpPr>
          <p:spPr bwMode="auto">
            <a:xfrm>
              <a:off x="10123923" y="5092565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8" name="Straight Arrow Connector 117"/>
            <p:cNvCxnSpPr>
              <a:stCxn id="116" idx="4"/>
              <a:endCxn id="119" idx="0"/>
            </p:cNvCxnSpPr>
            <p:nvPr/>
          </p:nvCxnSpPr>
          <p:spPr bwMode="auto">
            <a:xfrm flipH="1">
              <a:off x="10123922" y="5382020"/>
              <a:ext cx="1" cy="2815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ounded Rectangle 118"/>
                <p:cNvSpPr/>
                <p:nvPr/>
              </p:nvSpPr>
              <p:spPr bwMode="auto">
                <a:xfrm flipH="1">
                  <a:off x="9855591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19" name="Rounded 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855591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10317953" y="4556840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7953" y="4556840"/>
                  <a:ext cx="109757" cy="138768"/>
                </a:xfrm>
                <a:prstGeom prst="rect">
                  <a:avLst/>
                </a:prstGeom>
                <a:blipFill>
                  <a:blip r:embed="rId15"/>
                  <a:stretch>
                    <a:fillRect r="-80000" b="-16667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1" name="Straight Arrow Connector 120"/>
            <p:cNvCxnSpPr>
              <a:stCxn id="120" idx="1"/>
              <a:endCxn id="112" idx="2"/>
            </p:cNvCxnSpPr>
            <p:nvPr/>
          </p:nvCxnSpPr>
          <p:spPr bwMode="auto">
            <a:xfrm flipH="1" flipV="1">
              <a:off x="10191336" y="4625760"/>
              <a:ext cx="126617" cy="4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TextBox 121"/>
                <p:cNvSpPr txBox="1"/>
                <p:nvPr/>
              </p:nvSpPr>
              <p:spPr>
                <a:xfrm>
                  <a:off x="10317953" y="5245545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2" name="TextBox 1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7953" y="5245545"/>
                  <a:ext cx="109757" cy="138768"/>
                </a:xfrm>
                <a:prstGeom prst="rect">
                  <a:avLst/>
                </a:prstGeom>
                <a:blipFill>
                  <a:blip r:embed="rId16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3" name="Straight Arrow Connector 122"/>
            <p:cNvCxnSpPr>
              <a:stCxn id="122" idx="1"/>
              <a:endCxn id="116" idx="2"/>
            </p:cNvCxnSpPr>
            <p:nvPr/>
          </p:nvCxnSpPr>
          <p:spPr bwMode="auto">
            <a:xfrm flipH="1" flipV="1">
              <a:off x="10191336" y="5314682"/>
              <a:ext cx="126617" cy="2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Rectangle 123"/>
                <p:cNvSpPr/>
                <p:nvPr/>
              </p:nvSpPr>
              <p:spPr bwMode="auto">
                <a:xfrm flipH="1">
                  <a:off x="7422021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24" name="Rectangle 1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422021" y="484332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5" name="Flowchart: Or 124"/>
            <p:cNvSpPr/>
            <p:nvPr/>
          </p:nvSpPr>
          <p:spPr bwMode="auto">
            <a:xfrm flipH="1">
              <a:off x="7486876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26" name="Straight Arrow Connector 125"/>
            <p:cNvCxnSpPr>
              <a:stCxn id="128" idx="2"/>
              <a:endCxn id="125" idx="0"/>
            </p:cNvCxnSpPr>
            <p:nvPr/>
          </p:nvCxnSpPr>
          <p:spPr bwMode="auto">
            <a:xfrm flipH="1">
              <a:off x="7554289" y="4274921"/>
              <a:ext cx="3005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7" name="Straight Arrow Connector 126"/>
            <p:cNvCxnSpPr>
              <a:stCxn id="125" idx="4"/>
              <a:endCxn id="124" idx="0"/>
            </p:cNvCxnSpPr>
            <p:nvPr/>
          </p:nvCxnSpPr>
          <p:spPr bwMode="auto">
            <a:xfrm>
              <a:off x="7554288" y="4690881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Rounded Rectangle 127"/>
                <p:cNvSpPr/>
                <p:nvPr/>
              </p:nvSpPr>
              <p:spPr bwMode="auto">
                <a:xfrm flipH="1">
                  <a:off x="7288963" y="4117806"/>
                  <a:ext cx="536663" cy="157115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28" name="Rounded Rectangle 1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288963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Box 128"/>
                <p:cNvSpPr txBox="1"/>
                <p:nvPr/>
              </p:nvSpPr>
              <p:spPr>
                <a:xfrm>
                  <a:off x="7746567" y="4554718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9" name="TextBox 1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46567" y="4554718"/>
                  <a:ext cx="109757" cy="138768"/>
                </a:xfrm>
                <a:prstGeom prst="rect">
                  <a:avLst/>
                </a:prstGeom>
                <a:blipFill>
                  <a:blip r:embed="rId18"/>
                  <a:stretch>
                    <a:fillRect r="-85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0" name="Straight Arrow Connector 129"/>
            <p:cNvCxnSpPr>
              <a:stCxn id="129" idx="1"/>
              <a:endCxn id="125" idx="2"/>
            </p:cNvCxnSpPr>
            <p:nvPr/>
          </p:nvCxnSpPr>
          <p:spPr bwMode="auto">
            <a:xfrm flipH="1" flipV="1">
              <a:off x="7621702" y="4623542"/>
              <a:ext cx="124865" cy="56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Rectangle 130"/>
                <p:cNvSpPr/>
                <p:nvPr/>
              </p:nvSpPr>
              <p:spPr bwMode="auto">
                <a:xfrm flipH="1">
                  <a:off x="6564739" y="485114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31" name="Rectangle 1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564739" y="485114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2" name="Flowchart: Or 131"/>
            <p:cNvSpPr/>
            <p:nvPr/>
          </p:nvSpPr>
          <p:spPr bwMode="auto">
            <a:xfrm flipH="1">
              <a:off x="6629594" y="456402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33" name="Straight Arrow Connector 132"/>
            <p:cNvCxnSpPr>
              <a:stCxn id="135" idx="2"/>
              <a:endCxn id="132" idx="0"/>
            </p:cNvCxnSpPr>
            <p:nvPr/>
          </p:nvCxnSpPr>
          <p:spPr bwMode="auto">
            <a:xfrm>
              <a:off x="6697006" y="4274921"/>
              <a:ext cx="1" cy="28910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Arrow Connector 133"/>
            <p:cNvCxnSpPr>
              <a:stCxn id="132" idx="4"/>
              <a:endCxn id="131" idx="0"/>
            </p:cNvCxnSpPr>
            <p:nvPr/>
          </p:nvCxnSpPr>
          <p:spPr bwMode="auto">
            <a:xfrm>
              <a:off x="6697008" y="4698699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Rounded Rectangle 134"/>
                <p:cNvSpPr/>
                <p:nvPr/>
              </p:nvSpPr>
              <p:spPr bwMode="auto">
                <a:xfrm flipH="1">
                  <a:off x="6428675" y="4117806"/>
                  <a:ext cx="536663" cy="157115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35" name="Rounded Rectangle 1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28675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TextBox 135"/>
                <p:cNvSpPr txBox="1"/>
                <p:nvPr/>
              </p:nvSpPr>
              <p:spPr>
                <a:xfrm>
                  <a:off x="6892097" y="4562385"/>
                  <a:ext cx="138710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36" name="TextBox 1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2097" y="4562385"/>
                  <a:ext cx="138710" cy="138768"/>
                </a:xfrm>
                <a:prstGeom prst="rect">
                  <a:avLst/>
                </a:prstGeom>
                <a:blipFill>
                  <a:blip r:embed="rId20"/>
                  <a:stretch>
                    <a:fillRect r="-5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7" name="Straight Arrow Connector 136"/>
            <p:cNvCxnSpPr>
              <a:stCxn id="136" idx="1"/>
              <a:endCxn id="132" idx="2"/>
            </p:cNvCxnSpPr>
            <p:nvPr/>
          </p:nvCxnSpPr>
          <p:spPr bwMode="auto">
            <a:xfrm flipH="1" flipV="1">
              <a:off x="6764420" y="4631362"/>
              <a:ext cx="127677" cy="4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ectangle 137"/>
                <p:cNvSpPr/>
                <p:nvPr/>
              </p:nvSpPr>
              <p:spPr bwMode="auto">
                <a:xfrm flipH="1">
                  <a:off x="10848708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38" name="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848708" y="484332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9" name="Flowchart: Or 138"/>
            <p:cNvSpPr/>
            <p:nvPr/>
          </p:nvSpPr>
          <p:spPr bwMode="auto">
            <a:xfrm flipH="1">
              <a:off x="10913561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0" name="Straight Arrow Connector 139"/>
            <p:cNvCxnSpPr>
              <a:stCxn id="142" idx="2"/>
              <a:endCxn id="139" idx="0"/>
            </p:cNvCxnSpPr>
            <p:nvPr/>
          </p:nvCxnSpPr>
          <p:spPr bwMode="auto">
            <a:xfrm>
              <a:off x="10980974" y="4274921"/>
              <a:ext cx="0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Arrow Connector 140"/>
            <p:cNvCxnSpPr>
              <a:stCxn id="139" idx="4"/>
              <a:endCxn id="138" idx="0"/>
            </p:cNvCxnSpPr>
            <p:nvPr/>
          </p:nvCxnSpPr>
          <p:spPr bwMode="auto">
            <a:xfrm>
              <a:off x="10980975" y="4690880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Rounded Rectangle 141"/>
                <p:cNvSpPr/>
                <p:nvPr/>
              </p:nvSpPr>
              <p:spPr bwMode="auto">
                <a:xfrm flipH="1">
                  <a:off x="10613316" y="4117806"/>
                  <a:ext cx="735316" cy="15711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none" lIns="0" tIns="45720" rIns="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42" name="Rounded Rectangle 1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613316" y="4117806"/>
                  <a:ext cx="735316" cy="157115"/>
                </a:xfrm>
                <a:prstGeom prst="roundRect">
                  <a:avLst/>
                </a:prstGeom>
                <a:blipFill rotWithShape="0">
                  <a:blip r:embed="rId21"/>
                  <a:stretch>
                    <a:fillRect b="-3571"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3" name="Flowchart: Or 142"/>
            <p:cNvSpPr/>
            <p:nvPr/>
          </p:nvSpPr>
          <p:spPr bwMode="auto">
            <a:xfrm flipH="1">
              <a:off x="10913561" y="5245126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4" name="Straight Arrow Connector 143"/>
            <p:cNvCxnSpPr>
              <a:stCxn id="138" idx="2"/>
              <a:endCxn id="143" idx="0"/>
            </p:cNvCxnSpPr>
            <p:nvPr/>
          </p:nvCxnSpPr>
          <p:spPr bwMode="auto">
            <a:xfrm>
              <a:off x="10980975" y="5090347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5" name="Straight Arrow Connector 144"/>
            <p:cNvCxnSpPr>
              <a:stCxn id="143" idx="4"/>
              <a:endCxn id="146" idx="0"/>
            </p:cNvCxnSpPr>
            <p:nvPr/>
          </p:nvCxnSpPr>
          <p:spPr bwMode="auto">
            <a:xfrm>
              <a:off x="10980974" y="5379803"/>
              <a:ext cx="582" cy="2838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ounded Rectangle 145"/>
                <p:cNvSpPr/>
                <p:nvPr/>
              </p:nvSpPr>
              <p:spPr bwMode="auto">
                <a:xfrm flipH="1">
                  <a:off x="10713225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46" name="Rounded Rectangle 1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713225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TextBox 146"/>
                <p:cNvSpPr txBox="1"/>
                <p:nvPr/>
              </p:nvSpPr>
              <p:spPr>
                <a:xfrm>
                  <a:off x="11180655" y="4554696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47" name="TextBox 1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0655" y="4554696"/>
                  <a:ext cx="109757" cy="138768"/>
                </a:xfrm>
                <a:prstGeom prst="rect">
                  <a:avLst/>
                </a:prstGeom>
                <a:blipFill>
                  <a:blip r:embed="rId23"/>
                  <a:stretch>
                    <a:fillRect r="-85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8" name="Straight Arrow Connector 147"/>
            <p:cNvCxnSpPr>
              <a:stCxn id="147" idx="1"/>
              <a:endCxn id="139" idx="2"/>
            </p:cNvCxnSpPr>
            <p:nvPr/>
          </p:nvCxnSpPr>
          <p:spPr bwMode="auto">
            <a:xfrm flipH="1" flipV="1">
              <a:off x="11048387" y="4623542"/>
              <a:ext cx="132268" cy="5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TextBox 148"/>
            <p:cNvSpPr txBox="1"/>
            <p:nvPr/>
          </p:nvSpPr>
          <p:spPr>
            <a:xfrm>
              <a:off x="11180655" y="5256687"/>
              <a:ext cx="312845" cy="111015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txBody>
            <a:bodyPr wrap="square" lIns="72000" tIns="0" rIns="0" bIns="0" rtlCol="0">
              <a:spAutoFit/>
            </a:bodyPr>
            <a:lstStyle/>
            <a:p>
              <a:r>
                <a:rPr lang="en-US" sz="700" dirty="0"/>
                <a:t> </a:t>
              </a:r>
              <a:r>
                <a:rPr lang="en-US" sz="700" dirty="0" err="1"/>
                <a:t>Auth</a:t>
              </a:r>
              <a:endParaRPr lang="en-US" sz="700" dirty="0"/>
            </a:p>
          </p:txBody>
        </p:sp>
        <p:cxnSp>
          <p:nvCxnSpPr>
            <p:cNvPr id="150" name="Straight Arrow Connector 149"/>
            <p:cNvCxnSpPr>
              <a:stCxn id="149" idx="1"/>
              <a:endCxn id="143" idx="2"/>
            </p:cNvCxnSpPr>
            <p:nvPr/>
          </p:nvCxnSpPr>
          <p:spPr bwMode="auto">
            <a:xfrm flipH="1">
              <a:off x="11048387" y="5312195"/>
              <a:ext cx="132268" cy="2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1" name="TextBox 150"/>
            <p:cNvSpPr txBox="1"/>
            <p:nvPr/>
          </p:nvSpPr>
          <p:spPr>
            <a:xfrm>
              <a:off x="6981062" y="5681533"/>
              <a:ext cx="286384" cy="111015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dirty="0"/>
                <a:t> </a:t>
              </a:r>
              <a:r>
                <a:rPr lang="en-US" sz="700" dirty="0" err="1"/>
                <a:t>Auth</a:t>
              </a:r>
              <a:endParaRPr lang="en-US" sz="700" dirty="0"/>
            </a:p>
          </p:txBody>
        </p:sp>
        <p:sp>
          <p:nvSpPr>
            <p:cNvPr id="152" name="Flowchart: Or 151"/>
            <p:cNvSpPr/>
            <p:nvPr/>
          </p:nvSpPr>
          <p:spPr bwMode="auto">
            <a:xfrm flipH="1">
              <a:off x="7056841" y="5251821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3" name="Straight Arrow Connector 152"/>
            <p:cNvCxnSpPr>
              <a:stCxn id="152" idx="4"/>
              <a:endCxn id="151" idx="0"/>
            </p:cNvCxnSpPr>
            <p:nvPr/>
          </p:nvCxnSpPr>
          <p:spPr bwMode="auto">
            <a:xfrm>
              <a:off x="7124254" y="5386498"/>
              <a:ext cx="0" cy="29503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Elbow Connector 153"/>
            <p:cNvCxnSpPr>
              <a:stCxn id="131" idx="2"/>
              <a:endCxn id="152" idx="6"/>
            </p:cNvCxnSpPr>
            <p:nvPr/>
          </p:nvCxnSpPr>
          <p:spPr bwMode="auto">
            <a:xfrm rot="16200000" flipH="1">
              <a:off x="6766427" y="5028747"/>
              <a:ext cx="220993" cy="359834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5" name="Elbow Connector 154"/>
            <p:cNvCxnSpPr>
              <a:stCxn id="124" idx="2"/>
              <a:endCxn id="152" idx="2"/>
            </p:cNvCxnSpPr>
            <p:nvPr/>
          </p:nvCxnSpPr>
          <p:spPr bwMode="auto">
            <a:xfrm rot="5400000">
              <a:off x="7258572" y="5023443"/>
              <a:ext cx="228813" cy="362622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07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448892" y="1981349"/>
            <a:ext cx="9447708" cy="3170830"/>
            <a:chOff x="1448892" y="1981349"/>
            <a:chExt cx="9447708" cy="31708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3006711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878877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5" idx="3"/>
            </p:cNvCxnSpPr>
            <p:nvPr/>
          </p:nvCxnSpPr>
          <p:spPr bwMode="auto">
            <a:xfrm>
              <a:off x="3922897" y="4328072"/>
              <a:ext cx="232731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1"/>
              <a:endCxn id="7" idx="6"/>
            </p:cNvCxnSpPr>
            <p:nvPr/>
          </p:nvCxnSpPr>
          <p:spPr bwMode="auto">
            <a:xfrm>
              <a:off x="4614402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0"/>
            </p:cNvCxnSpPr>
            <p:nvPr/>
          </p:nvCxnSpPr>
          <p:spPr bwMode="auto">
            <a:xfrm>
              <a:off x="4995789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Elbow Connector 100"/>
            <p:cNvCxnSpPr>
              <a:stCxn id="192" idx="1"/>
              <a:endCxn id="180" idx="6"/>
            </p:cNvCxnSpPr>
            <p:nvPr/>
          </p:nvCxnSpPr>
          <p:spPr bwMode="auto">
            <a:xfrm>
              <a:off x="2074301" y="2195552"/>
              <a:ext cx="1206107" cy="80301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Rounded Rectangle 129"/>
                <p:cNvSpPr/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0" name="Rounded Rectangle 1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1" name="Straight Arrow Connector 130"/>
            <p:cNvCxnSpPr>
              <a:stCxn id="7" idx="4"/>
            </p:cNvCxnSpPr>
            <p:nvPr/>
          </p:nvCxnSpPr>
          <p:spPr bwMode="auto">
            <a:xfrm>
              <a:off x="4995789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ed Rectangle 137"/>
                <p:cNvSpPr/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8" name="Rounded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Rectangle 138"/>
                <p:cNvSpPr/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9" name="Rectangl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0" name="TextBox 139"/>
            <p:cNvSpPr txBox="1"/>
            <p:nvPr/>
          </p:nvSpPr>
          <p:spPr>
            <a:xfrm flipH="1">
              <a:off x="4847133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ctr+2</a:t>
              </a:r>
            </a:p>
          </p:txBody>
        </p:sp>
        <p:sp>
          <p:nvSpPr>
            <p:cNvPr id="141" name="Flowchart: Or 140"/>
            <p:cNvSpPr/>
            <p:nvPr/>
          </p:nvSpPr>
          <p:spPr bwMode="auto">
            <a:xfrm flipH="1">
              <a:off x="6732758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2" name="Straight Arrow Connector 141"/>
            <p:cNvCxnSpPr>
              <a:stCxn id="140" idx="1"/>
              <a:endCxn id="139" idx="3"/>
            </p:cNvCxnSpPr>
            <p:nvPr/>
          </p:nvCxnSpPr>
          <p:spPr bwMode="auto">
            <a:xfrm>
              <a:off x="5763319" y="4328072"/>
              <a:ext cx="246190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Arrow Connector 142"/>
            <p:cNvCxnSpPr>
              <a:stCxn id="139" idx="1"/>
              <a:endCxn id="141" idx="6"/>
            </p:cNvCxnSpPr>
            <p:nvPr/>
          </p:nvCxnSpPr>
          <p:spPr bwMode="auto">
            <a:xfrm>
              <a:off x="6468283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Arrow Connector 143"/>
            <p:cNvCxnSpPr>
              <a:endCxn id="141" idx="0"/>
            </p:cNvCxnSpPr>
            <p:nvPr/>
          </p:nvCxnSpPr>
          <p:spPr bwMode="auto">
            <a:xfrm>
              <a:off x="6849670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Rounded Rectangle 144"/>
                <p:cNvSpPr/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5" name="Rounded Rectangle 1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6" name="Straight Arrow Connector 145"/>
            <p:cNvCxnSpPr>
              <a:stCxn id="141" idx="4"/>
            </p:cNvCxnSpPr>
            <p:nvPr/>
          </p:nvCxnSpPr>
          <p:spPr bwMode="auto">
            <a:xfrm>
              <a:off x="6849670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Rounded Rectangle 146"/>
                <p:cNvSpPr/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7" name="Rounded Rectangle 1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Rectangle 147"/>
                <p:cNvSpPr/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8" name="Rectangle 1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TextBox 149"/>
            <p:cNvSpPr txBox="1"/>
            <p:nvPr/>
          </p:nvSpPr>
          <p:spPr>
            <a:xfrm flipH="1">
              <a:off x="6936662" y="4174183"/>
              <a:ext cx="7068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ctr+3</a:t>
              </a:r>
            </a:p>
          </p:txBody>
        </p:sp>
        <p:sp>
          <p:nvSpPr>
            <p:cNvPr id="151" name="Flowchart: Or 150"/>
            <p:cNvSpPr/>
            <p:nvPr/>
          </p:nvSpPr>
          <p:spPr bwMode="auto">
            <a:xfrm flipH="1">
              <a:off x="8589984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2" name="Straight Arrow Connector 151"/>
            <p:cNvCxnSpPr>
              <a:stCxn id="150" idx="1"/>
              <a:endCxn id="148" idx="3"/>
            </p:cNvCxnSpPr>
            <p:nvPr/>
          </p:nvCxnSpPr>
          <p:spPr bwMode="auto">
            <a:xfrm>
              <a:off x="7643482" y="4328072"/>
              <a:ext cx="216215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" name="Straight Arrow Connector 152"/>
            <p:cNvCxnSpPr>
              <a:stCxn id="148" idx="1"/>
              <a:endCxn id="151" idx="6"/>
            </p:cNvCxnSpPr>
            <p:nvPr/>
          </p:nvCxnSpPr>
          <p:spPr bwMode="auto">
            <a:xfrm>
              <a:off x="8318472" y="4328076"/>
              <a:ext cx="27151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Straight Arrow Connector 153"/>
            <p:cNvCxnSpPr>
              <a:endCxn id="151" idx="0"/>
            </p:cNvCxnSpPr>
            <p:nvPr/>
          </p:nvCxnSpPr>
          <p:spPr bwMode="auto">
            <a:xfrm>
              <a:off x="8706896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Rounded Rectangle 154"/>
                <p:cNvSpPr/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5" name="Rounded 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6" name="Straight Arrow Connector 155"/>
            <p:cNvCxnSpPr>
              <a:stCxn id="151" idx="4"/>
            </p:cNvCxnSpPr>
            <p:nvPr/>
          </p:nvCxnSpPr>
          <p:spPr bwMode="auto">
            <a:xfrm>
              <a:off x="8706896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Rounded Rectangle 156"/>
                <p:cNvSpPr/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7" name="Rounded 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8" name="Flowchart: Or 157"/>
            <p:cNvSpPr/>
            <p:nvPr/>
          </p:nvSpPr>
          <p:spPr bwMode="auto">
            <a:xfrm flipH="1">
              <a:off x="4882177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9" name="Straight Arrow Connector 158"/>
            <p:cNvCxnSpPr>
              <a:endCxn id="158" idx="4"/>
            </p:cNvCxnSpPr>
            <p:nvPr/>
          </p:nvCxnSpPr>
          <p:spPr bwMode="auto">
            <a:xfrm flipV="1">
              <a:off x="4995789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Rectangle 163"/>
                <p:cNvSpPr/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64" name="Rectangle 1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Straight Arrow Connector 164"/>
            <p:cNvCxnSpPr>
              <a:stCxn id="158" idx="0"/>
              <a:endCxn id="164" idx="2"/>
            </p:cNvCxnSpPr>
            <p:nvPr/>
          </p:nvCxnSpPr>
          <p:spPr bwMode="auto">
            <a:xfrm flipH="1" flipV="1">
              <a:off x="4995789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Flowchart: Or 167"/>
            <p:cNvSpPr/>
            <p:nvPr/>
          </p:nvSpPr>
          <p:spPr bwMode="auto">
            <a:xfrm flipH="1">
              <a:off x="6736058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69" name="Straight Arrow Connector 168"/>
            <p:cNvCxnSpPr>
              <a:endCxn id="168" idx="4"/>
            </p:cNvCxnSpPr>
            <p:nvPr/>
          </p:nvCxnSpPr>
          <p:spPr bwMode="auto">
            <a:xfrm flipV="1">
              <a:off x="6849670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Rectangle 169"/>
                <p:cNvSpPr/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0" name="Rectangle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Straight Arrow Connector 170"/>
            <p:cNvCxnSpPr>
              <a:stCxn id="168" idx="0"/>
              <a:endCxn id="170" idx="2"/>
            </p:cNvCxnSpPr>
            <p:nvPr/>
          </p:nvCxnSpPr>
          <p:spPr bwMode="auto">
            <a:xfrm flipH="1" flipV="1">
              <a:off x="6849670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Flowchart: Or 172"/>
            <p:cNvSpPr/>
            <p:nvPr/>
          </p:nvSpPr>
          <p:spPr bwMode="auto">
            <a:xfrm flipH="1">
              <a:off x="8593284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74" name="Straight Arrow Connector 173"/>
            <p:cNvCxnSpPr>
              <a:endCxn id="173" idx="4"/>
            </p:cNvCxnSpPr>
            <p:nvPr/>
          </p:nvCxnSpPr>
          <p:spPr bwMode="auto">
            <a:xfrm flipV="1">
              <a:off x="8706896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Rectangle 174"/>
                <p:cNvSpPr/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5" name="Rectangle 1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6" name="Straight Arrow Connector 175"/>
            <p:cNvCxnSpPr>
              <a:stCxn id="173" idx="0"/>
              <a:endCxn id="175" idx="2"/>
            </p:cNvCxnSpPr>
            <p:nvPr/>
          </p:nvCxnSpPr>
          <p:spPr bwMode="auto">
            <a:xfrm flipH="1" flipV="1">
              <a:off x="8706896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0" name="Flowchart: Or 179"/>
            <p:cNvSpPr/>
            <p:nvPr/>
          </p:nvSpPr>
          <p:spPr bwMode="auto">
            <a:xfrm flipH="1">
              <a:off x="3280407" y="2881783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81" name="Straight Arrow Connector 180"/>
            <p:cNvCxnSpPr>
              <a:endCxn id="180" idx="4"/>
            </p:cNvCxnSpPr>
            <p:nvPr/>
          </p:nvCxnSpPr>
          <p:spPr bwMode="auto">
            <a:xfrm flipH="1" flipV="1">
              <a:off x="3394653" y="3115349"/>
              <a:ext cx="768" cy="3262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Rectangle 181"/>
                <p:cNvSpPr/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82" name="Rectangle 1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3" name="Straight Arrow Connector 182"/>
            <p:cNvCxnSpPr>
              <a:stCxn id="180" idx="0"/>
              <a:endCxn id="182" idx="2"/>
            </p:cNvCxnSpPr>
            <p:nvPr/>
          </p:nvCxnSpPr>
          <p:spPr bwMode="auto">
            <a:xfrm flipV="1">
              <a:off x="3394653" y="2409755"/>
              <a:ext cx="0" cy="4720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0" name="Straight Arrow Connector 189"/>
            <p:cNvCxnSpPr>
              <a:endCxn id="192" idx="2"/>
            </p:cNvCxnSpPr>
            <p:nvPr/>
          </p:nvCxnSpPr>
          <p:spPr bwMode="auto">
            <a:xfrm flipV="1">
              <a:off x="1844914" y="2409755"/>
              <a:ext cx="0" cy="10318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Rectangle 191"/>
                <p:cNvSpPr/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92" name="Rectangle 1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8" name="Elbow Connector 197"/>
            <p:cNvCxnSpPr>
              <a:stCxn id="182" idx="1"/>
              <a:endCxn id="158" idx="6"/>
            </p:cNvCxnSpPr>
            <p:nvPr/>
          </p:nvCxnSpPr>
          <p:spPr bwMode="auto">
            <a:xfrm>
              <a:off x="3624040" y="2195552"/>
              <a:ext cx="1258137" cy="80566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1" name="Elbow Connector 200"/>
            <p:cNvCxnSpPr>
              <a:stCxn id="164" idx="1"/>
              <a:endCxn id="168" idx="6"/>
            </p:cNvCxnSpPr>
            <p:nvPr/>
          </p:nvCxnSpPr>
          <p:spPr bwMode="auto">
            <a:xfrm>
              <a:off x="5225176" y="2200276"/>
              <a:ext cx="1510882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Elbow Connector 204"/>
            <p:cNvCxnSpPr>
              <a:stCxn id="170" idx="1"/>
              <a:endCxn id="173" idx="6"/>
            </p:cNvCxnSpPr>
            <p:nvPr/>
          </p:nvCxnSpPr>
          <p:spPr bwMode="auto">
            <a:xfrm>
              <a:off x="7079058" y="2200276"/>
              <a:ext cx="1514227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Rectangle 207"/>
                <p:cNvSpPr/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08" name="Rectangle 2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TextBox 208"/>
            <p:cNvSpPr txBox="1"/>
            <p:nvPr/>
          </p:nvSpPr>
          <p:spPr>
            <a:xfrm flipH="1">
              <a:off x="8543199" y="4174183"/>
              <a:ext cx="784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err="1"/>
                <a:t>ctr</a:t>
              </a:r>
              <a:endParaRPr lang="en-US" sz="1400" dirty="0"/>
            </a:p>
          </p:txBody>
        </p:sp>
        <p:sp>
          <p:nvSpPr>
            <p:cNvPr id="210" name="Flowchart: Or 209"/>
            <p:cNvSpPr/>
            <p:nvPr/>
          </p:nvSpPr>
          <p:spPr bwMode="auto">
            <a:xfrm flipH="1">
              <a:off x="10383666" y="4211289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11" name="Straight Arrow Connector 210"/>
            <p:cNvCxnSpPr>
              <a:stCxn id="209" idx="1"/>
              <a:endCxn id="208" idx="3"/>
            </p:cNvCxnSpPr>
            <p:nvPr/>
          </p:nvCxnSpPr>
          <p:spPr bwMode="auto">
            <a:xfrm>
              <a:off x="9327479" y="4328072"/>
              <a:ext cx="251964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2" name="Straight Arrow Connector 211"/>
            <p:cNvCxnSpPr>
              <a:stCxn id="208" idx="1"/>
              <a:endCxn id="210" idx="6"/>
            </p:cNvCxnSpPr>
            <p:nvPr/>
          </p:nvCxnSpPr>
          <p:spPr bwMode="auto">
            <a:xfrm flipV="1">
              <a:off x="10038218" y="4328072"/>
              <a:ext cx="345448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3" name="Rounded Rectangle 212"/>
                <p:cNvSpPr/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13" name="Rounded Rectangle 2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4" name="Straight Arrow Connector 213"/>
            <p:cNvCxnSpPr>
              <a:stCxn id="210" idx="4"/>
            </p:cNvCxnSpPr>
            <p:nvPr/>
          </p:nvCxnSpPr>
          <p:spPr bwMode="auto">
            <a:xfrm>
              <a:off x="10500578" y="4444855"/>
              <a:ext cx="0" cy="4348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3" name="Curved Connector 242"/>
            <p:cNvCxnSpPr>
              <a:stCxn id="175" idx="1"/>
              <a:endCxn id="210" idx="0"/>
            </p:cNvCxnSpPr>
            <p:nvPr/>
          </p:nvCxnSpPr>
          <p:spPr bwMode="auto">
            <a:xfrm>
              <a:off x="8936283" y="2200276"/>
              <a:ext cx="1564295" cy="2011013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TextBox 245"/>
                <p:cNvSpPr txBox="1"/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6" name="TextBox 2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15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4847133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9" y="4328072"/>
            <a:ext cx="246190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543199" y="4174183"/>
            <a:ext cx="784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Rounded Rectangle 64"/>
          <p:cNvSpPr/>
          <p:nvPr/>
        </p:nvSpPr>
        <p:spPr bwMode="auto">
          <a:xfrm>
            <a:off x="2996107" y="3232132"/>
            <a:ext cx="6712429" cy="2246083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CTR-mode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1168566" y="5576091"/>
                <a:ext cx="16556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ctr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566" y="5576091"/>
                <a:ext cx="1655646" cy="338554"/>
              </a:xfrm>
              <a:prstGeom prst="rect">
                <a:avLst/>
              </a:prstGeom>
              <a:blipFill rotWithShape="0">
                <a:blip r:embed="rId17"/>
                <a:stretch>
                  <a:fillRect l="-2214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3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ounded Rectangle 70"/>
          <p:cNvSpPr/>
          <p:nvPr/>
        </p:nvSpPr>
        <p:spPr bwMode="auto">
          <a:xfrm>
            <a:off x="2817845" y="1578101"/>
            <a:ext cx="8942783" cy="2399621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CBC-MAC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23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ounded Rectangle 70"/>
          <p:cNvSpPr/>
          <p:nvPr/>
        </p:nvSpPr>
        <p:spPr bwMode="auto">
          <a:xfrm>
            <a:off x="809625" y="1578101"/>
            <a:ext cx="10951003" cy="2399621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9453461" y="1677060"/>
                <a:ext cx="10456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nb-NO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d>
                  </m:oMath>
                </a14:m>
                <a:r>
                  <a:rPr lang="en-US" b="1" dirty="0"/>
                  <a:t>-</a:t>
                </a:r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3461" y="1677060"/>
                <a:ext cx="1045671" cy="369332"/>
              </a:xfrm>
              <a:prstGeom prst="rect">
                <a:avLst/>
              </a:prstGeom>
              <a:blipFill rotWithShape="0">
                <a:blip r:embed="rId17"/>
                <a:stretch>
                  <a:fillRect t="-8197" r="-4094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blipFill rotWithShape="0">
                <a:blip r:embed="rId1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3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/>
              <a:t>ctr</a:t>
            </a:r>
            <a:endParaRPr lang="en-US" sz="1400" dirty="0"/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Freeform 85"/>
          <p:cNvSpPr/>
          <p:nvPr/>
        </p:nvSpPr>
        <p:spPr bwMode="auto">
          <a:xfrm>
            <a:off x="809625" y="1578101"/>
            <a:ext cx="10951003" cy="3813050"/>
          </a:xfrm>
          <a:custGeom>
            <a:avLst/>
            <a:gdLst>
              <a:gd name="connsiteX0" fmla="*/ 399945 w 10951003"/>
              <a:gd name="connsiteY0" fmla="*/ 0 h 3813050"/>
              <a:gd name="connsiteX1" fmla="*/ 10551058 w 10951003"/>
              <a:gd name="connsiteY1" fmla="*/ 0 h 3813050"/>
              <a:gd name="connsiteX2" fmla="*/ 10951003 w 10951003"/>
              <a:gd name="connsiteY2" fmla="*/ 399945 h 3813050"/>
              <a:gd name="connsiteX3" fmla="*/ 10951003 w 10951003"/>
              <a:gd name="connsiteY3" fmla="*/ 1999676 h 3813050"/>
              <a:gd name="connsiteX4" fmla="*/ 10951002 w 10951003"/>
              <a:gd name="connsiteY4" fmla="*/ 1999682 h 3813050"/>
              <a:gd name="connsiteX5" fmla="*/ 10951002 w 10951003"/>
              <a:gd name="connsiteY5" fmla="*/ 3331223 h 3813050"/>
              <a:gd name="connsiteX6" fmla="*/ 10469175 w 10951003"/>
              <a:gd name="connsiteY6" fmla="*/ 3813050 h 3813050"/>
              <a:gd name="connsiteX7" fmla="*/ 8541924 w 10951003"/>
              <a:gd name="connsiteY7" fmla="*/ 3813050 h 3813050"/>
              <a:gd name="connsiteX8" fmla="*/ 8060097 w 10951003"/>
              <a:gd name="connsiteY8" fmla="*/ 3331223 h 3813050"/>
              <a:gd name="connsiteX9" fmla="*/ 8060097 w 10951003"/>
              <a:gd name="connsiteY9" fmla="*/ 2399621 h 3813050"/>
              <a:gd name="connsiteX10" fmla="*/ 399945 w 10951003"/>
              <a:gd name="connsiteY10" fmla="*/ 2399621 h 3813050"/>
              <a:gd name="connsiteX11" fmla="*/ 0 w 10951003"/>
              <a:gd name="connsiteY11" fmla="*/ 1999676 h 3813050"/>
              <a:gd name="connsiteX12" fmla="*/ 0 w 10951003"/>
              <a:gd name="connsiteY12" fmla="*/ 399945 h 3813050"/>
              <a:gd name="connsiteX13" fmla="*/ 399945 w 10951003"/>
              <a:gd name="connsiteY13" fmla="*/ 0 h 38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951003" h="3813050">
                <a:moveTo>
                  <a:pt x="399945" y="0"/>
                </a:moveTo>
                <a:lnTo>
                  <a:pt x="10551058" y="0"/>
                </a:lnTo>
                <a:cubicBezTo>
                  <a:pt x="10771942" y="0"/>
                  <a:pt x="10951003" y="179061"/>
                  <a:pt x="10951003" y="399945"/>
                </a:cubicBezTo>
                <a:lnTo>
                  <a:pt x="10951003" y="1999676"/>
                </a:lnTo>
                <a:lnTo>
                  <a:pt x="10951002" y="1999682"/>
                </a:lnTo>
                <a:lnTo>
                  <a:pt x="10951002" y="3331223"/>
                </a:lnTo>
                <a:cubicBezTo>
                  <a:pt x="10951002" y="3597329"/>
                  <a:pt x="10735281" y="3813050"/>
                  <a:pt x="10469175" y="3813050"/>
                </a:cubicBezTo>
                <a:lnTo>
                  <a:pt x="8541924" y="3813050"/>
                </a:lnTo>
                <a:cubicBezTo>
                  <a:pt x="8275818" y="3813050"/>
                  <a:pt x="8060097" y="3597329"/>
                  <a:pt x="8060097" y="3331223"/>
                </a:cubicBezTo>
                <a:lnTo>
                  <a:pt x="8060097" y="2399621"/>
                </a:lnTo>
                <a:lnTo>
                  <a:pt x="399945" y="2399621"/>
                </a:lnTo>
                <a:cubicBezTo>
                  <a:pt x="179061" y="2399621"/>
                  <a:pt x="0" y="2220560"/>
                  <a:pt x="0" y="1999676"/>
                </a:cubicBezTo>
                <a:lnTo>
                  <a:pt x="0" y="399945"/>
                </a:lnTo>
                <a:cubicBezTo>
                  <a:pt x="0" y="179061"/>
                  <a:pt x="179061" y="0"/>
                  <a:pt x="399945" y="0"/>
                </a:cubicBezTo>
                <a:close/>
              </a:path>
            </a:pathLst>
          </a:cu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87" name="Rectangle 86"/>
          <p:cNvSpPr/>
          <p:nvPr/>
        </p:nvSpPr>
        <p:spPr>
          <a:xfrm>
            <a:off x="10009915" y="1694793"/>
            <a:ext cx="1632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≈ E</a:t>
            </a:r>
            <a:r>
              <a:rPr lang="en-US" b="1" dirty="0"/>
              <a:t>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85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448892" y="1981349"/>
            <a:ext cx="9447708" cy="3170830"/>
            <a:chOff x="1448892" y="1981349"/>
            <a:chExt cx="9447708" cy="31708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3006711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878877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5" idx="3"/>
            </p:cNvCxnSpPr>
            <p:nvPr/>
          </p:nvCxnSpPr>
          <p:spPr bwMode="auto">
            <a:xfrm>
              <a:off x="3922897" y="4328072"/>
              <a:ext cx="232731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1"/>
              <a:endCxn id="7" idx="6"/>
            </p:cNvCxnSpPr>
            <p:nvPr/>
          </p:nvCxnSpPr>
          <p:spPr bwMode="auto">
            <a:xfrm>
              <a:off x="4614402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0"/>
            </p:cNvCxnSpPr>
            <p:nvPr/>
          </p:nvCxnSpPr>
          <p:spPr bwMode="auto">
            <a:xfrm>
              <a:off x="4995789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Elbow Connector 100"/>
            <p:cNvCxnSpPr>
              <a:stCxn id="192" idx="1"/>
              <a:endCxn id="180" idx="6"/>
            </p:cNvCxnSpPr>
            <p:nvPr/>
          </p:nvCxnSpPr>
          <p:spPr bwMode="auto">
            <a:xfrm>
              <a:off x="2074301" y="2195552"/>
              <a:ext cx="1206107" cy="80301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Rounded Rectangle 129"/>
                <p:cNvSpPr/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0" name="Rounded Rectangle 1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1" name="Straight Arrow Connector 130"/>
            <p:cNvCxnSpPr>
              <a:stCxn id="7" idx="4"/>
            </p:cNvCxnSpPr>
            <p:nvPr/>
          </p:nvCxnSpPr>
          <p:spPr bwMode="auto">
            <a:xfrm>
              <a:off x="4995789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ed Rectangle 137"/>
                <p:cNvSpPr/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8" name="Rounded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Rectangle 138"/>
                <p:cNvSpPr/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9" name="Rectangl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0" name="TextBox 139"/>
            <p:cNvSpPr txBox="1"/>
            <p:nvPr/>
          </p:nvSpPr>
          <p:spPr>
            <a:xfrm flipH="1">
              <a:off x="4847133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ctr+2</a:t>
              </a:r>
            </a:p>
          </p:txBody>
        </p:sp>
        <p:sp>
          <p:nvSpPr>
            <p:cNvPr id="141" name="Flowchart: Or 140"/>
            <p:cNvSpPr/>
            <p:nvPr/>
          </p:nvSpPr>
          <p:spPr bwMode="auto">
            <a:xfrm flipH="1">
              <a:off x="6732758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2" name="Straight Arrow Connector 141"/>
            <p:cNvCxnSpPr>
              <a:stCxn id="140" idx="1"/>
              <a:endCxn id="139" idx="3"/>
            </p:cNvCxnSpPr>
            <p:nvPr/>
          </p:nvCxnSpPr>
          <p:spPr bwMode="auto">
            <a:xfrm>
              <a:off x="5763319" y="4328072"/>
              <a:ext cx="246190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Arrow Connector 142"/>
            <p:cNvCxnSpPr>
              <a:stCxn id="139" idx="1"/>
              <a:endCxn id="141" idx="6"/>
            </p:cNvCxnSpPr>
            <p:nvPr/>
          </p:nvCxnSpPr>
          <p:spPr bwMode="auto">
            <a:xfrm>
              <a:off x="6468283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Arrow Connector 143"/>
            <p:cNvCxnSpPr>
              <a:endCxn id="141" idx="0"/>
            </p:cNvCxnSpPr>
            <p:nvPr/>
          </p:nvCxnSpPr>
          <p:spPr bwMode="auto">
            <a:xfrm>
              <a:off x="6849670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Rounded Rectangle 144"/>
                <p:cNvSpPr/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5" name="Rounded Rectangle 1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6" name="Straight Arrow Connector 145"/>
            <p:cNvCxnSpPr>
              <a:stCxn id="141" idx="4"/>
            </p:cNvCxnSpPr>
            <p:nvPr/>
          </p:nvCxnSpPr>
          <p:spPr bwMode="auto">
            <a:xfrm>
              <a:off x="6849670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Rounded Rectangle 146"/>
                <p:cNvSpPr/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7" name="Rounded Rectangle 1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Rectangle 147"/>
                <p:cNvSpPr/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8" name="Rectangle 1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TextBox 149"/>
            <p:cNvSpPr txBox="1"/>
            <p:nvPr/>
          </p:nvSpPr>
          <p:spPr>
            <a:xfrm flipH="1">
              <a:off x="6936662" y="4174183"/>
              <a:ext cx="7068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ctr+3</a:t>
              </a:r>
            </a:p>
          </p:txBody>
        </p:sp>
        <p:sp>
          <p:nvSpPr>
            <p:cNvPr id="151" name="Flowchart: Or 150"/>
            <p:cNvSpPr/>
            <p:nvPr/>
          </p:nvSpPr>
          <p:spPr bwMode="auto">
            <a:xfrm flipH="1">
              <a:off x="8589984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2" name="Straight Arrow Connector 151"/>
            <p:cNvCxnSpPr>
              <a:stCxn id="150" idx="1"/>
              <a:endCxn id="148" idx="3"/>
            </p:cNvCxnSpPr>
            <p:nvPr/>
          </p:nvCxnSpPr>
          <p:spPr bwMode="auto">
            <a:xfrm>
              <a:off x="7643482" y="4328072"/>
              <a:ext cx="216215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" name="Straight Arrow Connector 152"/>
            <p:cNvCxnSpPr>
              <a:stCxn id="148" idx="1"/>
              <a:endCxn id="151" idx="6"/>
            </p:cNvCxnSpPr>
            <p:nvPr/>
          </p:nvCxnSpPr>
          <p:spPr bwMode="auto">
            <a:xfrm>
              <a:off x="8318472" y="4328076"/>
              <a:ext cx="27151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Straight Arrow Connector 153"/>
            <p:cNvCxnSpPr>
              <a:endCxn id="151" idx="0"/>
            </p:cNvCxnSpPr>
            <p:nvPr/>
          </p:nvCxnSpPr>
          <p:spPr bwMode="auto">
            <a:xfrm>
              <a:off x="8706896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Rounded Rectangle 154"/>
                <p:cNvSpPr/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5" name="Rounded 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6" name="Straight Arrow Connector 155"/>
            <p:cNvCxnSpPr>
              <a:stCxn id="151" idx="4"/>
            </p:cNvCxnSpPr>
            <p:nvPr/>
          </p:nvCxnSpPr>
          <p:spPr bwMode="auto">
            <a:xfrm>
              <a:off x="8706896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Rounded Rectangle 156"/>
                <p:cNvSpPr/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7" name="Rounded 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8" name="Flowchart: Or 157"/>
            <p:cNvSpPr/>
            <p:nvPr/>
          </p:nvSpPr>
          <p:spPr bwMode="auto">
            <a:xfrm flipH="1">
              <a:off x="4882177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9" name="Straight Arrow Connector 158"/>
            <p:cNvCxnSpPr>
              <a:endCxn id="158" idx="4"/>
            </p:cNvCxnSpPr>
            <p:nvPr/>
          </p:nvCxnSpPr>
          <p:spPr bwMode="auto">
            <a:xfrm flipV="1">
              <a:off x="4995789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Rectangle 163"/>
                <p:cNvSpPr/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64" name="Rectangle 1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Straight Arrow Connector 164"/>
            <p:cNvCxnSpPr>
              <a:stCxn id="158" idx="0"/>
              <a:endCxn id="164" idx="2"/>
            </p:cNvCxnSpPr>
            <p:nvPr/>
          </p:nvCxnSpPr>
          <p:spPr bwMode="auto">
            <a:xfrm flipH="1" flipV="1">
              <a:off x="4995789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Flowchart: Or 167"/>
            <p:cNvSpPr/>
            <p:nvPr/>
          </p:nvSpPr>
          <p:spPr bwMode="auto">
            <a:xfrm flipH="1">
              <a:off x="6736058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69" name="Straight Arrow Connector 168"/>
            <p:cNvCxnSpPr>
              <a:endCxn id="168" idx="4"/>
            </p:cNvCxnSpPr>
            <p:nvPr/>
          </p:nvCxnSpPr>
          <p:spPr bwMode="auto">
            <a:xfrm flipV="1">
              <a:off x="6849670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Rectangle 169"/>
                <p:cNvSpPr/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0" name="Rectangle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Straight Arrow Connector 170"/>
            <p:cNvCxnSpPr>
              <a:stCxn id="168" idx="0"/>
              <a:endCxn id="170" idx="2"/>
            </p:cNvCxnSpPr>
            <p:nvPr/>
          </p:nvCxnSpPr>
          <p:spPr bwMode="auto">
            <a:xfrm flipH="1" flipV="1">
              <a:off x="6849670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Flowchart: Or 172"/>
            <p:cNvSpPr/>
            <p:nvPr/>
          </p:nvSpPr>
          <p:spPr bwMode="auto">
            <a:xfrm flipH="1">
              <a:off x="8593284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74" name="Straight Arrow Connector 173"/>
            <p:cNvCxnSpPr>
              <a:endCxn id="173" idx="4"/>
            </p:cNvCxnSpPr>
            <p:nvPr/>
          </p:nvCxnSpPr>
          <p:spPr bwMode="auto">
            <a:xfrm flipV="1">
              <a:off x="8706896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Rectangle 174"/>
                <p:cNvSpPr/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5" name="Rectangle 1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6" name="Straight Arrow Connector 175"/>
            <p:cNvCxnSpPr>
              <a:stCxn id="173" idx="0"/>
              <a:endCxn id="175" idx="2"/>
            </p:cNvCxnSpPr>
            <p:nvPr/>
          </p:nvCxnSpPr>
          <p:spPr bwMode="auto">
            <a:xfrm flipH="1" flipV="1">
              <a:off x="8706896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0" name="Flowchart: Or 179"/>
            <p:cNvSpPr/>
            <p:nvPr/>
          </p:nvSpPr>
          <p:spPr bwMode="auto">
            <a:xfrm flipH="1">
              <a:off x="3280407" y="2881783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81" name="Straight Arrow Connector 180"/>
            <p:cNvCxnSpPr>
              <a:endCxn id="180" idx="4"/>
            </p:cNvCxnSpPr>
            <p:nvPr/>
          </p:nvCxnSpPr>
          <p:spPr bwMode="auto">
            <a:xfrm flipH="1" flipV="1">
              <a:off x="3394653" y="3115349"/>
              <a:ext cx="768" cy="3262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Rectangle 181"/>
                <p:cNvSpPr/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82" name="Rectangle 1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3" name="Straight Arrow Connector 182"/>
            <p:cNvCxnSpPr>
              <a:stCxn id="180" idx="0"/>
              <a:endCxn id="182" idx="2"/>
            </p:cNvCxnSpPr>
            <p:nvPr/>
          </p:nvCxnSpPr>
          <p:spPr bwMode="auto">
            <a:xfrm flipV="1">
              <a:off x="3394653" y="2409755"/>
              <a:ext cx="0" cy="4720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0" name="Straight Arrow Connector 189"/>
            <p:cNvCxnSpPr>
              <a:endCxn id="192" idx="2"/>
            </p:cNvCxnSpPr>
            <p:nvPr/>
          </p:nvCxnSpPr>
          <p:spPr bwMode="auto">
            <a:xfrm flipV="1">
              <a:off x="1844914" y="2409755"/>
              <a:ext cx="0" cy="10318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Rectangle 191"/>
                <p:cNvSpPr/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92" name="Rectangle 1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8" name="Elbow Connector 197"/>
            <p:cNvCxnSpPr>
              <a:stCxn id="182" idx="1"/>
              <a:endCxn id="158" idx="6"/>
            </p:cNvCxnSpPr>
            <p:nvPr/>
          </p:nvCxnSpPr>
          <p:spPr bwMode="auto">
            <a:xfrm>
              <a:off x="3624040" y="2195552"/>
              <a:ext cx="1258137" cy="80566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1" name="Elbow Connector 200"/>
            <p:cNvCxnSpPr>
              <a:stCxn id="164" idx="1"/>
              <a:endCxn id="168" idx="6"/>
            </p:cNvCxnSpPr>
            <p:nvPr/>
          </p:nvCxnSpPr>
          <p:spPr bwMode="auto">
            <a:xfrm>
              <a:off x="5225176" y="2200276"/>
              <a:ext cx="1510882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Elbow Connector 204"/>
            <p:cNvCxnSpPr>
              <a:stCxn id="170" idx="1"/>
              <a:endCxn id="173" idx="6"/>
            </p:cNvCxnSpPr>
            <p:nvPr/>
          </p:nvCxnSpPr>
          <p:spPr bwMode="auto">
            <a:xfrm>
              <a:off x="7079058" y="2200276"/>
              <a:ext cx="1514227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Rectangle 207"/>
                <p:cNvSpPr/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08" name="Rectangle 2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TextBox 208"/>
            <p:cNvSpPr txBox="1"/>
            <p:nvPr/>
          </p:nvSpPr>
          <p:spPr>
            <a:xfrm flipH="1">
              <a:off x="8543199" y="4174183"/>
              <a:ext cx="784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err="1"/>
                <a:t>ctr</a:t>
              </a:r>
              <a:endParaRPr lang="en-US" sz="1400" dirty="0"/>
            </a:p>
          </p:txBody>
        </p:sp>
        <p:sp>
          <p:nvSpPr>
            <p:cNvPr id="210" name="Flowchart: Or 209"/>
            <p:cNvSpPr/>
            <p:nvPr/>
          </p:nvSpPr>
          <p:spPr bwMode="auto">
            <a:xfrm flipH="1">
              <a:off x="10383666" y="4211289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11" name="Straight Arrow Connector 210"/>
            <p:cNvCxnSpPr>
              <a:stCxn id="209" idx="1"/>
              <a:endCxn id="208" idx="3"/>
            </p:cNvCxnSpPr>
            <p:nvPr/>
          </p:nvCxnSpPr>
          <p:spPr bwMode="auto">
            <a:xfrm>
              <a:off x="9327479" y="4328072"/>
              <a:ext cx="251964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2" name="Straight Arrow Connector 211"/>
            <p:cNvCxnSpPr>
              <a:stCxn id="208" idx="1"/>
              <a:endCxn id="210" idx="6"/>
            </p:cNvCxnSpPr>
            <p:nvPr/>
          </p:nvCxnSpPr>
          <p:spPr bwMode="auto">
            <a:xfrm flipV="1">
              <a:off x="10038218" y="4328072"/>
              <a:ext cx="345448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3" name="Rounded Rectangle 212"/>
                <p:cNvSpPr/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13" name="Rounded Rectangle 2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4" name="Straight Arrow Connector 213"/>
            <p:cNvCxnSpPr>
              <a:stCxn id="210" idx="4"/>
            </p:cNvCxnSpPr>
            <p:nvPr/>
          </p:nvCxnSpPr>
          <p:spPr bwMode="auto">
            <a:xfrm>
              <a:off x="10500578" y="4444855"/>
              <a:ext cx="0" cy="4348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3" name="Curved Connector 242"/>
            <p:cNvCxnSpPr>
              <a:stCxn id="175" idx="1"/>
              <a:endCxn id="210" idx="0"/>
            </p:cNvCxnSpPr>
            <p:nvPr/>
          </p:nvCxnSpPr>
          <p:spPr bwMode="auto">
            <a:xfrm>
              <a:off x="8936283" y="2200276"/>
              <a:ext cx="1564295" cy="2011013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TextBox 245"/>
                <p:cNvSpPr txBox="1"/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6" name="TextBox 2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1168566" y="5576091"/>
                <a:ext cx="16556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ctr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566" y="5576091"/>
                <a:ext cx="1655646" cy="338554"/>
              </a:xfrm>
              <a:prstGeom prst="rect">
                <a:avLst/>
              </a:prstGeom>
              <a:blipFill rotWithShape="0">
                <a:blip r:embed="rId17"/>
                <a:stretch>
                  <a:fillRect l="-2214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38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properties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202597"/>
                <a:ext cx="11137237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/>
                  <a:t>AEAD secure if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secure PRF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Slow; needs 2 block cipher </a:t>
                </a:r>
                <a:br>
                  <a:rPr lang="en-US" sz="1800" dirty="0"/>
                </a:br>
                <a:r>
                  <a:rPr lang="en-US" sz="1800" dirty="0"/>
                  <a:t>calls per message block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Sequential; not online</a:t>
                </a:r>
                <a:br>
                  <a:rPr lang="en-US" sz="1800" dirty="0"/>
                </a:b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Clunky message encoding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Royalty-free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Designed specifically as an alternative </a:t>
                </a:r>
                <a:br>
                  <a:rPr lang="en-US" sz="1600" dirty="0"/>
                </a:br>
                <a:r>
                  <a:rPr lang="en-US" sz="1600" dirty="0"/>
                  <a:t>to OCB for use in </a:t>
                </a:r>
                <a:r>
                  <a:rPr lang="en-US" sz="1600" dirty="0" err="1"/>
                  <a:t>WiFi</a:t>
                </a:r>
                <a:r>
                  <a:rPr lang="en-US" sz="1600" dirty="0"/>
                  <a:t> (WPA2)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Default encryption algorithm in WPA2</a:t>
                </a:r>
              </a:p>
              <a:p>
                <a:pPr marL="474663" lvl="1" indent="0"/>
                <a:endParaRPr lang="en-US" sz="16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202597"/>
                <a:ext cx="11137237" cy="5068415"/>
              </a:xfrm>
              <a:blipFill>
                <a:blip r:embed="rId2"/>
                <a:stretch>
                  <a:fillRect l="-328" t="-6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53690" y="1742939"/>
                <a:ext cx="61318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“CCM 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is the 1989 Volvo station wagon of AEAD modes. </a:t>
                </a: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</a:t>
                </a:r>
                <a:r>
                  <a:rPr lang="en-US" dirty="0" smtClean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It’ll 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get you to your destination reliably, just not in a hurry.”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pPr algn="r"/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Matthew Green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MS PGothic" panose="020B0600070205080204" pitchFamily="34" charset="-128"/>
                      </a:rPr>
                      <m:t>  </m:t>
                    </m:r>
                  </m:oMath>
                </a14:m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  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690" y="1742939"/>
                <a:ext cx="6131852" cy="1200329"/>
              </a:xfrm>
              <a:prstGeom prst="rect">
                <a:avLst/>
              </a:prstGeom>
              <a:blipFill rotWithShape="0">
                <a:blip r:embed="rId3"/>
                <a:stretch>
                  <a:fillRect l="-895" t="-3046" b="-6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6050575" y="3391102"/>
            <a:ext cx="5304610" cy="2048472"/>
            <a:chOff x="6050575" y="3391102"/>
            <a:chExt cx="5304610" cy="2048472"/>
          </a:xfrm>
        </p:grpSpPr>
        <p:grpSp>
          <p:nvGrpSpPr>
            <p:cNvPr id="71" name="Group 70"/>
            <p:cNvGrpSpPr/>
            <p:nvPr/>
          </p:nvGrpSpPr>
          <p:grpSpPr>
            <a:xfrm>
              <a:off x="6050575" y="3391102"/>
              <a:ext cx="5304610" cy="1780328"/>
              <a:chOff x="6058847" y="3790073"/>
              <a:chExt cx="5304610" cy="17803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Rounded Rectangle 7"/>
                  <p:cNvSpPr/>
                  <p:nvPr/>
                </p:nvSpPr>
                <p:spPr bwMode="auto">
                  <a:xfrm flipH="1">
                    <a:off x="7827971" y="4609968"/>
                    <a:ext cx="444709" cy="152989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8" name="Rounded Rectangle 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827971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/>
                  <p:cNvSpPr/>
                  <p:nvPr/>
                </p:nvSpPr>
                <p:spPr bwMode="auto">
                  <a:xfrm flipH="1">
                    <a:off x="7578600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9" name="Rectangle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578600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TextBox 9"/>
              <p:cNvSpPr txBox="1"/>
              <p:nvPr/>
            </p:nvSpPr>
            <p:spPr>
              <a:xfrm flipH="1">
                <a:off x="6933516" y="5007107"/>
                <a:ext cx="514411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/>
                  <a:t>ctr+1</a:t>
                </a:r>
              </a:p>
            </p:txBody>
          </p:sp>
          <p:sp>
            <p:nvSpPr>
              <p:cNvPr id="11" name="Flowchart: Or 10"/>
              <p:cNvSpPr/>
              <p:nvPr/>
            </p:nvSpPr>
            <p:spPr bwMode="auto">
              <a:xfrm flipH="1">
                <a:off x="7984683" y="5042121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12" name="Straight Arrow Connector 11"/>
              <p:cNvCxnSpPr>
                <a:stCxn id="10" idx="1"/>
                <a:endCxn id="9" idx="3"/>
              </p:cNvCxnSpPr>
              <p:nvPr/>
            </p:nvCxnSpPr>
            <p:spPr bwMode="auto">
              <a:xfrm>
                <a:off x="7447927" y="5107135"/>
                <a:ext cx="130673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Straight Arrow Connector 12"/>
              <p:cNvCxnSpPr>
                <a:stCxn id="9" idx="1"/>
                <a:endCxn id="11" idx="6"/>
              </p:cNvCxnSpPr>
              <p:nvPr/>
            </p:nvCxnSpPr>
            <p:spPr bwMode="auto">
              <a:xfrm>
                <a:off x="7836188" y="5107691"/>
                <a:ext cx="148495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Straight Arrow Connector 13"/>
              <p:cNvCxnSpPr/>
              <p:nvPr/>
            </p:nvCxnSpPr>
            <p:spPr bwMode="auto">
              <a:xfrm>
                <a:off x="8050325" y="4762957"/>
                <a:ext cx="0" cy="2791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ounded Rectangle 14"/>
                  <p:cNvSpPr/>
                  <p:nvPr/>
                </p:nvSpPr>
                <p:spPr bwMode="auto">
                  <a:xfrm flipH="1">
                    <a:off x="6929411" y="4609968"/>
                    <a:ext cx="444709" cy="152989"/>
                  </a:xfrm>
                  <a:prstGeom prst="roundRect">
                    <a:avLst/>
                  </a:prstGeom>
                  <a:solidFill>
                    <a:srgbClr val="F9DB8F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5" name="Rounded 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929411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6" name="Elbow Connector 15"/>
              <p:cNvCxnSpPr>
                <a:stCxn id="55" idx="1"/>
                <a:endCxn id="50" idx="6"/>
              </p:cNvCxnSpPr>
              <p:nvPr/>
            </p:nvCxnSpPr>
            <p:spPr bwMode="auto">
              <a:xfrm>
                <a:off x="6409996" y="3910342"/>
                <a:ext cx="677194" cy="450869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ounded Rectangle 16"/>
                  <p:cNvSpPr/>
                  <p:nvPr/>
                </p:nvSpPr>
                <p:spPr bwMode="auto">
                  <a:xfrm flipH="1">
                    <a:off x="7827971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7" name="Rounded 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827971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/>
              <p:cNvCxnSpPr>
                <a:stCxn id="11" idx="4"/>
              </p:cNvCxnSpPr>
              <p:nvPr/>
            </p:nvCxnSpPr>
            <p:spPr bwMode="auto">
              <a:xfrm>
                <a:off x="8050325" y="5173262"/>
                <a:ext cx="0" cy="2441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ounded Rectangle 18"/>
                  <p:cNvSpPr/>
                  <p:nvPr/>
                </p:nvSpPr>
                <p:spPr bwMode="auto">
                  <a:xfrm flipH="1">
                    <a:off x="8868871" y="4609968"/>
                    <a:ext cx="444709" cy="152989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9" name="Rounded 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868871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 bwMode="auto">
                  <a:xfrm flipH="1">
                    <a:off x="8619499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0" name="Rectangle 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619499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" name="TextBox 20"/>
              <p:cNvSpPr txBox="1"/>
              <p:nvPr/>
            </p:nvSpPr>
            <p:spPr>
              <a:xfrm flipH="1">
                <a:off x="7966859" y="5007107"/>
                <a:ext cx="514411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/>
                  <a:t>ctr+2</a:t>
                </a:r>
              </a:p>
            </p:txBody>
          </p:sp>
          <p:sp>
            <p:nvSpPr>
              <p:cNvPr id="22" name="Flowchart: Or 21"/>
              <p:cNvSpPr/>
              <p:nvPr/>
            </p:nvSpPr>
            <p:spPr bwMode="auto">
              <a:xfrm flipH="1">
                <a:off x="9025582" y="5042121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23" name="Straight Arrow Connector 22"/>
              <p:cNvCxnSpPr>
                <a:stCxn id="21" idx="1"/>
                <a:endCxn id="20" idx="3"/>
              </p:cNvCxnSpPr>
              <p:nvPr/>
            </p:nvCxnSpPr>
            <p:spPr bwMode="auto">
              <a:xfrm>
                <a:off x="8481270" y="5107135"/>
                <a:ext cx="138229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Arrow Connector 23"/>
              <p:cNvCxnSpPr>
                <a:stCxn id="20" idx="1"/>
                <a:endCxn id="22" idx="6"/>
              </p:cNvCxnSpPr>
              <p:nvPr/>
            </p:nvCxnSpPr>
            <p:spPr bwMode="auto">
              <a:xfrm>
                <a:off x="8877087" y="5107691"/>
                <a:ext cx="148495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Arrow Connector 24"/>
              <p:cNvCxnSpPr/>
              <p:nvPr/>
            </p:nvCxnSpPr>
            <p:spPr bwMode="auto">
              <a:xfrm>
                <a:off x="9091225" y="4762957"/>
                <a:ext cx="0" cy="2791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Rounded Rectangle 25"/>
                  <p:cNvSpPr/>
                  <p:nvPr/>
                </p:nvSpPr>
                <p:spPr bwMode="auto">
                  <a:xfrm flipH="1">
                    <a:off x="8868871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6" name="Rounded Rectangle 2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868871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7" name="Straight Arrow Connector 26"/>
              <p:cNvCxnSpPr>
                <a:stCxn id="22" idx="4"/>
              </p:cNvCxnSpPr>
              <p:nvPr/>
            </p:nvCxnSpPr>
            <p:spPr bwMode="auto">
              <a:xfrm>
                <a:off x="9091225" y="5173262"/>
                <a:ext cx="0" cy="2441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Rounded Rectangle 27"/>
                  <p:cNvSpPr/>
                  <p:nvPr/>
                </p:nvSpPr>
                <p:spPr bwMode="auto">
                  <a:xfrm flipH="1">
                    <a:off x="9911649" y="4609968"/>
                    <a:ext cx="444709" cy="152989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8" name="Rounded Rectangle 2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911649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 bwMode="auto">
                  <a:xfrm flipH="1">
                    <a:off x="9658325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658325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TextBox 29"/>
              <p:cNvSpPr txBox="1"/>
              <p:nvPr/>
            </p:nvSpPr>
            <p:spPr>
              <a:xfrm flipH="1">
                <a:off x="9140068" y="5007107"/>
                <a:ext cx="396859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/>
                  <a:t>ctr+3</a:t>
                </a:r>
              </a:p>
            </p:txBody>
          </p:sp>
          <p:sp>
            <p:nvSpPr>
              <p:cNvPr id="31" name="Flowchart: Or 30"/>
              <p:cNvSpPr/>
              <p:nvPr/>
            </p:nvSpPr>
            <p:spPr bwMode="auto">
              <a:xfrm flipH="1">
                <a:off x="10068360" y="5042121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32" name="Straight Arrow Connector 31"/>
              <p:cNvCxnSpPr>
                <a:stCxn id="30" idx="1"/>
                <a:endCxn id="29" idx="3"/>
              </p:cNvCxnSpPr>
              <p:nvPr/>
            </p:nvCxnSpPr>
            <p:spPr bwMode="auto">
              <a:xfrm>
                <a:off x="9536927" y="5107135"/>
                <a:ext cx="121398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" name="Straight Arrow Connector 32"/>
              <p:cNvCxnSpPr>
                <a:stCxn id="29" idx="1"/>
                <a:endCxn id="31" idx="6"/>
              </p:cNvCxnSpPr>
              <p:nvPr/>
            </p:nvCxnSpPr>
            <p:spPr bwMode="auto">
              <a:xfrm>
                <a:off x="9915914" y="5107691"/>
                <a:ext cx="15244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Arrow Connector 33"/>
              <p:cNvCxnSpPr/>
              <p:nvPr/>
            </p:nvCxnSpPr>
            <p:spPr bwMode="auto">
              <a:xfrm>
                <a:off x="10134003" y="4762957"/>
                <a:ext cx="0" cy="2791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ounded Rectangle 34"/>
                  <p:cNvSpPr/>
                  <p:nvPr/>
                </p:nvSpPr>
                <p:spPr bwMode="auto">
                  <a:xfrm flipH="1">
                    <a:off x="9911649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35" name="Rounded 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911649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" name="Straight Arrow Connector 35"/>
              <p:cNvCxnSpPr>
                <a:stCxn id="31" idx="4"/>
              </p:cNvCxnSpPr>
              <p:nvPr/>
            </p:nvCxnSpPr>
            <p:spPr bwMode="auto">
              <a:xfrm>
                <a:off x="10134003" y="5173262"/>
                <a:ext cx="0" cy="2441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ounded Rectangle 36"/>
                  <p:cNvSpPr/>
                  <p:nvPr/>
                </p:nvSpPr>
                <p:spPr bwMode="auto">
                  <a:xfrm flipH="1">
                    <a:off x="6058847" y="4609968"/>
                    <a:ext cx="444709" cy="152989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37" name="Rounded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058847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8" name="Flowchart: Or 37"/>
              <p:cNvSpPr/>
              <p:nvPr/>
            </p:nvSpPr>
            <p:spPr bwMode="auto">
              <a:xfrm flipH="1">
                <a:off x="7986535" y="4297129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8050325" y="4428269"/>
                <a:ext cx="355" cy="18169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/>
                  <p:cNvSpPr/>
                  <p:nvPr/>
                </p:nvSpPr>
                <p:spPr bwMode="auto">
                  <a:xfrm flipH="1">
                    <a:off x="7921531" y="3792725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40" name="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921531" y="3792725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1" name="Straight Arrow Connector 40"/>
              <p:cNvCxnSpPr>
                <a:stCxn id="38" idx="0"/>
                <a:endCxn id="40" idx="2"/>
              </p:cNvCxnSpPr>
              <p:nvPr/>
            </p:nvCxnSpPr>
            <p:spPr bwMode="auto">
              <a:xfrm flipH="1" flipV="1">
                <a:off x="8050325" y="4033263"/>
                <a:ext cx="355" cy="26386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2" name="Flowchart: Or 41"/>
              <p:cNvSpPr/>
              <p:nvPr/>
            </p:nvSpPr>
            <p:spPr bwMode="auto">
              <a:xfrm flipH="1">
                <a:off x="9027435" y="4297129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43" name="Straight Arrow Connector 42"/>
              <p:cNvCxnSpPr/>
              <p:nvPr/>
            </p:nvCxnSpPr>
            <p:spPr bwMode="auto">
              <a:xfrm flipV="1">
                <a:off x="9091225" y="4428269"/>
                <a:ext cx="355" cy="18169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/>
                  <p:cNvSpPr/>
                  <p:nvPr/>
                </p:nvSpPr>
                <p:spPr bwMode="auto">
                  <a:xfrm flipH="1">
                    <a:off x="8962431" y="3792725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962431" y="3792725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5" name="Straight Arrow Connector 44"/>
              <p:cNvCxnSpPr>
                <a:stCxn id="42" idx="0"/>
                <a:endCxn id="44" idx="2"/>
              </p:cNvCxnSpPr>
              <p:nvPr/>
            </p:nvCxnSpPr>
            <p:spPr bwMode="auto">
              <a:xfrm flipH="1" flipV="1">
                <a:off x="9091225" y="4033263"/>
                <a:ext cx="355" cy="26386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6" name="Flowchart: Or 45"/>
              <p:cNvSpPr/>
              <p:nvPr/>
            </p:nvSpPr>
            <p:spPr bwMode="auto">
              <a:xfrm flipH="1">
                <a:off x="10070213" y="4297129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47" name="Straight Arrow Connector 46"/>
              <p:cNvCxnSpPr/>
              <p:nvPr/>
            </p:nvCxnSpPr>
            <p:spPr bwMode="auto">
              <a:xfrm flipV="1">
                <a:off x="10134003" y="4428269"/>
                <a:ext cx="355" cy="18169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Rectangle 47"/>
                  <p:cNvSpPr/>
                  <p:nvPr/>
                </p:nvSpPr>
                <p:spPr bwMode="auto">
                  <a:xfrm flipH="1">
                    <a:off x="10005209" y="3792725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48" name="Rectangle 4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0005209" y="3792725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9" name="Straight Arrow Connector 48"/>
              <p:cNvCxnSpPr>
                <a:stCxn id="46" idx="0"/>
                <a:endCxn id="48" idx="2"/>
              </p:cNvCxnSpPr>
              <p:nvPr/>
            </p:nvCxnSpPr>
            <p:spPr bwMode="auto">
              <a:xfrm flipH="1" flipV="1">
                <a:off x="10134003" y="4033263"/>
                <a:ext cx="355" cy="26386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0" name="Flowchart: Or 49"/>
              <p:cNvSpPr/>
              <p:nvPr/>
            </p:nvSpPr>
            <p:spPr bwMode="auto">
              <a:xfrm flipH="1">
                <a:off x="7087189" y="4295640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51" name="Straight Arrow Connector 50"/>
              <p:cNvCxnSpPr/>
              <p:nvPr/>
            </p:nvCxnSpPr>
            <p:spPr bwMode="auto">
              <a:xfrm flipH="1" flipV="1">
                <a:off x="7151335" y="4426781"/>
                <a:ext cx="431" cy="18318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 bwMode="auto">
                  <a:xfrm flipH="1">
                    <a:off x="7022540" y="379007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022540" y="379007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3" name="Straight Arrow Connector 52"/>
              <p:cNvCxnSpPr>
                <a:stCxn id="50" idx="0"/>
                <a:endCxn id="52" idx="2"/>
              </p:cNvCxnSpPr>
              <p:nvPr/>
            </p:nvCxnSpPr>
            <p:spPr bwMode="auto">
              <a:xfrm flipV="1">
                <a:off x="7151335" y="4030610"/>
                <a:ext cx="0" cy="26503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4" name="Straight Arrow Connector 53"/>
              <p:cNvCxnSpPr/>
              <p:nvPr/>
            </p:nvCxnSpPr>
            <p:spPr bwMode="auto">
              <a:xfrm flipV="1">
                <a:off x="6281202" y="4030610"/>
                <a:ext cx="0" cy="5793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Rectangle 54"/>
                  <p:cNvSpPr/>
                  <p:nvPr/>
                </p:nvSpPr>
                <p:spPr bwMode="auto">
                  <a:xfrm flipH="1">
                    <a:off x="6152408" y="379007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55" name="Rectangle 5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152408" y="379007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6" name="Elbow Connector 55"/>
              <p:cNvCxnSpPr>
                <a:stCxn id="52" idx="1"/>
                <a:endCxn id="38" idx="6"/>
              </p:cNvCxnSpPr>
              <p:nvPr/>
            </p:nvCxnSpPr>
            <p:spPr bwMode="auto">
              <a:xfrm>
                <a:off x="7280129" y="3910342"/>
                <a:ext cx="706407" cy="452357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Elbow Connector 56"/>
              <p:cNvCxnSpPr>
                <a:stCxn id="40" idx="1"/>
                <a:endCxn id="42" idx="6"/>
              </p:cNvCxnSpPr>
              <p:nvPr/>
            </p:nvCxnSpPr>
            <p:spPr bwMode="auto">
              <a:xfrm>
                <a:off x="8179119" y="3912994"/>
                <a:ext cx="848316" cy="449705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Elbow Connector 57"/>
              <p:cNvCxnSpPr>
                <a:stCxn id="44" idx="1"/>
                <a:endCxn id="46" idx="6"/>
              </p:cNvCxnSpPr>
              <p:nvPr/>
            </p:nvCxnSpPr>
            <p:spPr bwMode="auto">
              <a:xfrm>
                <a:off x="9220020" y="3912994"/>
                <a:ext cx="850194" cy="449705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Rectangle 58"/>
                  <p:cNvSpPr/>
                  <p:nvPr/>
                </p:nvSpPr>
                <p:spPr bwMode="auto">
                  <a:xfrm flipH="1">
                    <a:off x="10623912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59" name="Rectangle 5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0623912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0" name="TextBox 59"/>
              <p:cNvSpPr txBox="1"/>
              <p:nvPr/>
            </p:nvSpPr>
            <p:spPr>
              <a:xfrm flipH="1">
                <a:off x="10022563" y="5007107"/>
                <a:ext cx="440350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 err="1"/>
                  <a:t>ctr</a:t>
                </a:r>
                <a:endParaRPr lang="en-US" sz="700" dirty="0"/>
              </a:p>
            </p:txBody>
          </p:sp>
          <p:sp>
            <p:nvSpPr>
              <p:cNvPr id="61" name="Flowchart: Or 60"/>
              <p:cNvSpPr/>
              <p:nvPr/>
            </p:nvSpPr>
            <p:spPr bwMode="auto">
              <a:xfrm flipH="1">
                <a:off x="11075460" y="5042119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62" name="Straight Arrow Connector 61"/>
              <p:cNvCxnSpPr>
                <a:stCxn id="60" idx="1"/>
                <a:endCxn id="59" idx="3"/>
              </p:cNvCxnSpPr>
              <p:nvPr/>
            </p:nvCxnSpPr>
            <p:spPr bwMode="auto">
              <a:xfrm>
                <a:off x="10462913" y="5107135"/>
                <a:ext cx="160999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3" name="Straight Arrow Connector 62"/>
              <p:cNvCxnSpPr>
                <a:stCxn id="59" idx="1"/>
                <a:endCxn id="61" idx="6"/>
              </p:cNvCxnSpPr>
              <p:nvPr/>
            </p:nvCxnSpPr>
            <p:spPr bwMode="auto">
              <a:xfrm flipV="1">
                <a:off x="10881501" y="5107689"/>
                <a:ext cx="193959" cy="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Rounded Rectangle 63"/>
                  <p:cNvSpPr/>
                  <p:nvPr/>
                </p:nvSpPr>
                <p:spPr bwMode="auto">
                  <a:xfrm flipH="1">
                    <a:off x="10918748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64" name="Rounded Rectangle 6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0918748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5" name="Straight Arrow Connector 64"/>
              <p:cNvCxnSpPr>
                <a:stCxn id="61" idx="4"/>
              </p:cNvCxnSpPr>
              <p:nvPr/>
            </p:nvCxnSpPr>
            <p:spPr bwMode="auto">
              <a:xfrm>
                <a:off x="11141102" y="5173259"/>
                <a:ext cx="0" cy="24415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" name="Curved Connector 65"/>
              <p:cNvCxnSpPr>
                <a:stCxn id="48" idx="1"/>
                <a:endCxn id="61" idx="0"/>
              </p:cNvCxnSpPr>
              <p:nvPr/>
            </p:nvCxnSpPr>
            <p:spPr bwMode="auto">
              <a:xfrm>
                <a:off x="10262797" y="3912994"/>
                <a:ext cx="878306" cy="1129125"/>
              </a:xfrm>
              <a:prstGeom prst="curvedConnector2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TextBox 66"/>
                  <p:cNvSpPr txBox="1"/>
                  <p:nvPr/>
                </p:nvSpPr>
                <p:spPr>
                  <a:xfrm>
                    <a:off x="10950013" y="4271309"/>
                    <a:ext cx="162623" cy="20005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67" name="TextBox 6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50013" y="4271309"/>
                    <a:ext cx="162623" cy="200055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 r="-3704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6125360" y="5239519"/>
                  <a:ext cx="1341305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𝐼𝑉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700" b="0" i="0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7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len</m:t>
                            </m:r>
                          </m:e>
                          <m:sub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sub>
                        </m:sSub>
                        <m:d>
                          <m:d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𝐴𝐷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700" i="1" dirty="0"/>
                </a:p>
              </p:txBody>
            </p:sp>
          </mc:Choice>
          <mc:Fallback xmlns=""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5360" y="5239519"/>
                  <a:ext cx="1341305" cy="200055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>
                <a:xfrm>
                  <a:off x="6098350" y="5052341"/>
                  <a:ext cx="876970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700" b="0" i="0" smtClean="0">
                            <a:latin typeface="Cambria Math" panose="02040503050406030204" pitchFamily="18" charset="0"/>
                          </a:rPr>
                          <m:t>ctr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nb-NO" sz="7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700"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700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700" i="1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i="1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7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7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700" i="1">
                                <a:latin typeface="Cambria Math" panose="02040503050406030204" pitchFamily="18" charset="0"/>
                              </a:rPr>
                              <m:t>16</m:t>
                            </m:r>
                          </m:sup>
                        </m:sSup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8350" y="5052341"/>
                  <a:ext cx="876970" cy="200055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78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 uiExpand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Authenticated encryption: privacy + intergrity in one primitive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AEAD: AE + </a:t>
            </a:r>
            <a:r>
              <a:rPr lang="nb-NO" sz="1800" i="1" dirty="0"/>
              <a:t>associated data</a:t>
            </a:r>
            <a:r>
              <a:rPr lang="nb-NO" sz="1800" dirty="0"/>
              <a:t>: data that gets integrity protection, but not privacy protection </a:t>
            </a:r>
            <a:br>
              <a:rPr lang="nb-NO" sz="1800" dirty="0"/>
            </a:br>
            <a:r>
              <a:rPr lang="nb-NO" sz="1800" dirty="0"/>
              <a:t>(e.g. protocol headers)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AEAD </a:t>
            </a:r>
            <a:r>
              <a:rPr lang="nb-NO" sz="1800" dirty="0" err="1"/>
              <a:t>examples</a:t>
            </a:r>
            <a:r>
              <a:rPr lang="nb-NO" sz="1800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GCM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CCM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OCB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AEAD is </a:t>
            </a:r>
            <a:r>
              <a:rPr lang="nb-NO" sz="1800" i="1" dirty="0"/>
              <a:t>not</a:t>
            </a:r>
            <a:r>
              <a:rPr lang="nb-NO" sz="1800" dirty="0"/>
              <a:t> a secure channel!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Does not provide </a:t>
            </a:r>
            <a:r>
              <a:rPr lang="nb-NO" sz="1600" i="1" dirty="0"/>
              <a:t>replay </a:t>
            </a:r>
            <a:r>
              <a:rPr lang="nb-NO" sz="1600" dirty="0"/>
              <a:t>protection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Secure channels from AEAD: add counters/nonces/timers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err="1"/>
              <a:t>Next</a:t>
            </a:r>
            <a:r>
              <a:rPr lang="nb-NO" sz="1800" dirty="0"/>
              <a:t> </a:t>
            </a:r>
            <a:r>
              <a:rPr lang="nb-NO" sz="1800" dirty="0" err="1"/>
              <a:t>week</a:t>
            </a:r>
            <a:r>
              <a:rPr lang="nb-NO" sz="1800" dirty="0"/>
              <a:t>: </a:t>
            </a:r>
            <a:r>
              <a:rPr lang="nb-NO" sz="1800" dirty="0" err="1"/>
              <a:t>hash</a:t>
            </a:r>
            <a:r>
              <a:rPr lang="nb-NO" sz="1800" dirty="0"/>
              <a:t> </a:t>
            </a:r>
            <a:r>
              <a:rPr lang="nb-NO" sz="1800" dirty="0" err="1"/>
              <a:t>functions</a:t>
            </a:r>
            <a:r>
              <a:rPr lang="nb-NO" sz="1800" dirty="0"/>
              <a:t> 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8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7997</TotalTime>
  <Words>1872</Words>
  <Application>Microsoft Office PowerPoint</Application>
  <PresentationFormat>Widescreen</PresentationFormat>
  <Paragraphs>1344</Paragraphs>
  <Slides>58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7" baseType="lpstr">
      <vt:lpstr>MS PGothic</vt:lpstr>
      <vt:lpstr>Arial</vt:lpstr>
      <vt:lpstr>Calibri</vt:lpstr>
      <vt:lpstr>Cambria</vt:lpstr>
      <vt:lpstr>Cambria Math</vt:lpstr>
      <vt:lpstr>Consolas</vt:lpstr>
      <vt:lpstr>Times New Roman</vt:lpstr>
      <vt:lpstr>Wingdings</vt:lpstr>
      <vt:lpstr>2_TEK4500-UIO</vt:lpstr>
      <vt:lpstr>Lecture 5 – Authenticated encryption</vt:lpstr>
      <vt:lpstr>Basic goals of cryptography</vt:lpstr>
      <vt:lpstr>IND-CPA – Indistinguishability against chosen-plaintext attacks </vt:lpstr>
      <vt:lpstr>Chosen-plaintext attacks</vt:lpstr>
      <vt:lpstr>Chosen-plaintext attacks</vt:lpstr>
      <vt:lpstr>IND-CPA – Indistinguishability against chosen-plaintext attacks </vt:lpstr>
      <vt:lpstr>IND-CCA – Indistinguishability against chosen-ciphertext attacks </vt:lpstr>
      <vt:lpstr>Xilinx FPGA – Starbleed attack</vt:lpstr>
      <vt:lpstr>FPGA – Field Programmable Gate Array</vt:lpstr>
      <vt:lpstr>FPGA – Field Programmable Gate Array</vt:lpstr>
      <vt:lpstr>FPGA – Field Programmable Gate Array</vt:lpstr>
      <vt:lpstr>FPGA – Field Programmable Gate Array</vt:lpstr>
      <vt:lpstr>FPGA – Field Programmable Gate Array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PowerPoint Presentation</vt:lpstr>
      <vt:lpstr>Authenticated encryption</vt:lpstr>
      <vt:lpstr>Authenticated encryption – syntax </vt:lpstr>
      <vt:lpstr>Authenticated encryption – security</vt:lpstr>
      <vt:lpstr>Authenticated encryption – security</vt:lpstr>
      <vt:lpstr>AE security definition – implications </vt:lpstr>
      <vt:lpstr>Generic composition: AE from Encryption + MAC</vt:lpstr>
      <vt:lpstr>Generic composition: AE secure?</vt:lpstr>
      <vt:lpstr>EtM – security </vt:lpstr>
      <vt:lpstr>CCA-attacks – revisited </vt:lpstr>
      <vt:lpstr>PowerPoint Presentation</vt:lpstr>
      <vt:lpstr>AEAD – AE with associated data (AD)</vt:lpstr>
      <vt:lpstr>Authenticated encryption w/associated data (AEAD) – syntax </vt:lpstr>
      <vt:lpstr>Authenticated encryption w/associated data (AEAD) – syntax </vt:lpstr>
      <vt:lpstr>Authenticated encryption w/associated data (AEAD) – syntax </vt:lpstr>
      <vt:lpstr>AEAD security (nonce-based)</vt:lpstr>
      <vt:lpstr>PowerPoint Presentation</vt:lpstr>
      <vt:lpstr>GCM – Galois/Counter Mode</vt:lpstr>
      <vt:lpstr>GCM – Galois/Counter Mode</vt:lpstr>
      <vt:lpstr>GCM – Galois/Counter Mode</vt:lpstr>
      <vt:lpstr>GCM – Galois/Counter Mode</vt:lpstr>
      <vt:lpstr>GCM – properties</vt:lpstr>
      <vt:lpstr>Ideal solution: secure channels</vt:lpstr>
      <vt:lpstr>Ideal solution: secure channels</vt:lpstr>
      <vt:lpstr>AES-GCM = secure channel?</vt:lpstr>
      <vt:lpstr>Secure channels – TLS / IPsec</vt:lpstr>
      <vt:lpstr>OCBv3 – Offset Codebook Mode</vt:lpstr>
      <vt:lpstr>OCBv3 – properties </vt:lpstr>
      <vt:lpstr>CCM – Counter Mode with CBC-MAC</vt:lpstr>
      <vt:lpstr>CCM – Counter Mode with CBC-MAC</vt:lpstr>
      <vt:lpstr>CCM – Counter Mode with CBC-MAC</vt:lpstr>
      <vt:lpstr>CCM – Counter Mode with CBC-MAC</vt:lpstr>
      <vt:lpstr>CCM – Counter Mode with CBC-MAC</vt:lpstr>
      <vt:lpstr>CCM – Counter Mode with CBC-MAC</vt:lpstr>
      <vt:lpstr>CCM – properties 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509</cp:revision>
  <dcterms:created xsi:type="dcterms:W3CDTF">2020-06-02T10:31:43Z</dcterms:created>
  <dcterms:modified xsi:type="dcterms:W3CDTF">2024-09-25T16:34:13Z</dcterms:modified>
</cp:coreProperties>
</file>