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35"/>
  </p:notesMasterIdLst>
  <p:handoutMasterIdLst>
    <p:handoutMasterId r:id="rId36"/>
  </p:handoutMasterIdLst>
  <p:sldIdLst>
    <p:sldId id="327" r:id="rId2"/>
    <p:sldId id="404" r:id="rId3"/>
    <p:sldId id="424" r:id="rId4"/>
    <p:sldId id="339" r:id="rId5"/>
    <p:sldId id="363" r:id="rId6"/>
    <p:sldId id="359" r:id="rId7"/>
    <p:sldId id="375" r:id="rId8"/>
    <p:sldId id="360" r:id="rId9"/>
    <p:sldId id="355" r:id="rId10"/>
    <p:sldId id="361" r:id="rId11"/>
    <p:sldId id="328" r:id="rId12"/>
    <p:sldId id="426" r:id="rId13"/>
    <p:sldId id="329" r:id="rId14"/>
    <p:sldId id="436" r:id="rId15"/>
    <p:sldId id="432" r:id="rId16"/>
    <p:sldId id="345" r:id="rId17"/>
    <p:sldId id="331" r:id="rId18"/>
    <p:sldId id="358" r:id="rId19"/>
    <p:sldId id="433" r:id="rId20"/>
    <p:sldId id="350" r:id="rId21"/>
    <p:sldId id="425" r:id="rId22"/>
    <p:sldId id="401" r:id="rId23"/>
    <p:sldId id="435" r:id="rId24"/>
    <p:sldId id="397" r:id="rId25"/>
    <p:sldId id="398" r:id="rId26"/>
    <p:sldId id="369" r:id="rId27"/>
    <p:sldId id="407" r:id="rId28"/>
    <p:sldId id="437" r:id="rId29"/>
    <p:sldId id="438" r:id="rId30"/>
    <p:sldId id="405" r:id="rId31"/>
    <p:sldId id="352" r:id="rId32"/>
    <p:sldId id="353" r:id="rId33"/>
    <p:sldId id="42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3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CDD"/>
    <a:srgbClr val="E4E4F8"/>
    <a:srgbClr val="FF9999"/>
    <a:srgbClr val="F9DB8F"/>
    <a:srgbClr val="EFEFFB"/>
    <a:srgbClr val="33CCFF"/>
    <a:srgbClr val="E6AF00"/>
    <a:srgbClr val="6FA58E"/>
    <a:srgbClr val="0B0B92"/>
    <a:srgbClr val="EC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89988" autoAdjust="0"/>
  </p:normalViewPr>
  <p:slideViewPr>
    <p:cSldViewPr snapToGrid="0" showGuides="1">
      <p:cViewPr varScale="1">
        <p:scale>
          <a:sx n="101" d="100"/>
          <a:sy n="101" d="100"/>
        </p:scale>
        <p:origin x="228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1593ab28-bd3f-46f2-a611-8d984e03f573" providerId="ADAL" clId="{B28F6A5E-FC33-45A5-8F20-8F1ACD2D6043}"/>
    <pc:docChg chg="modSld">
      <pc:chgData name="Håkon Jacobsen" userId="1593ab28-bd3f-46f2-a611-8d984e03f573" providerId="ADAL" clId="{B28F6A5E-FC33-45A5-8F20-8F1ACD2D6043}" dt="2024-06-26T10:57:44.273" v="19" actId="20577"/>
      <pc:docMkLst>
        <pc:docMk/>
      </pc:docMkLst>
      <pc:sldChg chg="modSp">
        <pc:chgData name="Håkon Jacobsen" userId="1593ab28-bd3f-46f2-a611-8d984e03f573" providerId="ADAL" clId="{B28F6A5E-FC33-45A5-8F20-8F1ACD2D6043}" dt="2024-06-26T10:57:44.273" v="19" actId="20577"/>
        <pc:sldMkLst>
          <pc:docMk/>
          <pc:sldMk cId="3933396598" sldId="425"/>
        </pc:sldMkLst>
        <pc:spChg chg="mod">
          <ac:chgData name="Håkon Jacobsen" userId="1593ab28-bd3f-46f2-a611-8d984e03f573" providerId="ADAL" clId="{B28F6A5E-FC33-45A5-8F20-8F1ACD2D6043}" dt="2024-06-26T10:57:44.273" v="19" actId="20577"/>
          <ac:spMkLst>
            <pc:docMk/>
            <pc:sldMk cId="3933396598" sldId="425"/>
            <ac:spMk id="14" creationId="{00000000-0000-0000-0000-000000000000}"/>
          </ac:spMkLst>
        </pc:spChg>
      </pc:sldChg>
      <pc:sldChg chg="modAnim">
        <pc:chgData name="Håkon Jacobsen" userId="1593ab28-bd3f-46f2-a611-8d984e03f573" providerId="ADAL" clId="{B28F6A5E-FC33-45A5-8F20-8F1ACD2D6043}" dt="2024-06-26T10:49:24.679" v="1"/>
        <pc:sldMkLst>
          <pc:docMk/>
          <pc:sldMk cId="2116195798" sldId="42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393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914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76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90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14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2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73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28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937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031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2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697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8379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95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image" Target="../media/image1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5.wdp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openxmlformats.org/officeDocument/2006/relationships/image" Target="../media/image13.png"/><Relationship Id="rId21" Type="http://schemas.openxmlformats.org/officeDocument/2006/relationships/image" Target="../media/image26.png"/><Relationship Id="rId7" Type="http://schemas.microsoft.com/office/2007/relationships/hdphoto" Target="../media/hdphoto2.wdp"/><Relationship Id="rId12" Type="http://schemas.openxmlformats.org/officeDocument/2006/relationships/image" Target="../media/image21.png"/><Relationship Id="rId17" Type="http://schemas.microsoft.com/office/2007/relationships/hdphoto" Target="../media/hdphoto7.wdp"/><Relationship Id="rId2" Type="http://schemas.openxmlformats.org/officeDocument/2006/relationships/image" Target="../media/image12.png"/><Relationship Id="rId16" Type="http://schemas.openxmlformats.org/officeDocument/2006/relationships/image" Target="../media/image23.png"/><Relationship Id="rId20" Type="http://schemas.microsoft.com/office/2007/relationships/hdphoto" Target="../media/hdphoto8.wdp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microsoft.com/office/2007/relationships/hdphoto" Target="../media/hdphoto4.wdp"/><Relationship Id="rId5" Type="http://schemas.openxmlformats.org/officeDocument/2006/relationships/image" Target="../media/image14.png"/><Relationship Id="rId15" Type="http://schemas.microsoft.com/office/2007/relationships/hdphoto" Target="../media/hdphoto6.wdp"/><Relationship Id="rId23" Type="http://schemas.microsoft.com/office/2007/relationships/hdphoto" Target="../media/hdphoto9.wdp"/><Relationship Id="rId28" Type="http://schemas.openxmlformats.org/officeDocument/2006/relationships/image" Target="../media/image28.png"/><Relationship Id="rId10" Type="http://schemas.openxmlformats.org/officeDocument/2006/relationships/image" Target="../media/image20.png"/><Relationship Id="rId19" Type="http://schemas.openxmlformats.org/officeDocument/2006/relationships/image" Target="../media/image25.pn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22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2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0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396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1.png"/><Relationship Id="rId11" Type="http://schemas.openxmlformats.org/officeDocument/2006/relationships/image" Target="../media/image58.png"/><Relationship Id="rId5" Type="http://schemas.openxmlformats.org/officeDocument/2006/relationships/image" Target="../media/image53.png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68.png"/><Relationship Id="rId18" Type="http://schemas.openxmlformats.org/officeDocument/2006/relationships/image" Target="../media/image77.png"/><Relationship Id="rId3" Type="http://schemas.openxmlformats.org/officeDocument/2006/relationships/image" Target="../media/image62.png"/><Relationship Id="rId21" Type="http://schemas.openxmlformats.org/officeDocument/2006/relationships/image" Target="../media/image80.png"/><Relationship Id="rId7" Type="http://schemas.openxmlformats.org/officeDocument/2006/relationships/image" Target="../media/image66.png"/><Relationship Id="rId12" Type="http://schemas.openxmlformats.org/officeDocument/2006/relationships/image" Target="../media/image49.png"/><Relationship Id="rId17" Type="http://schemas.openxmlformats.org/officeDocument/2006/relationships/image" Target="../media/image76.png"/><Relationship Id="rId2" Type="http://schemas.openxmlformats.org/officeDocument/2006/relationships/image" Target="../media/image61.png"/><Relationship Id="rId16" Type="http://schemas.openxmlformats.org/officeDocument/2006/relationships/image" Target="../media/image71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4.png"/><Relationship Id="rId10" Type="http://schemas.openxmlformats.org/officeDocument/2006/relationships/image" Target="../media/image42.png"/><Relationship Id="rId19" Type="http://schemas.openxmlformats.org/officeDocument/2006/relationships/image" Target="../media/image72.png"/><Relationship Id="rId4" Type="http://schemas.openxmlformats.org/officeDocument/2006/relationships/image" Target="../media/image63.png"/><Relationship Id="rId9" Type="http://schemas.openxmlformats.org/officeDocument/2006/relationships/image" Target="../media/image47.png"/><Relationship Id="rId14" Type="http://schemas.openxmlformats.org/officeDocument/2006/relationships/image" Target="../media/image69.png"/><Relationship Id="rId22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80.png"/><Relationship Id="rId42" Type="http://schemas.openxmlformats.org/officeDocument/2006/relationships/image" Target="../media/image85.png"/><Relationship Id="rId47" Type="http://schemas.openxmlformats.org/officeDocument/2006/relationships/image" Target="../media/image94.png"/><Relationship Id="rId63" Type="http://schemas.openxmlformats.org/officeDocument/2006/relationships/image" Target="../media/image110.png"/><Relationship Id="rId68" Type="http://schemas.openxmlformats.org/officeDocument/2006/relationships/image" Target="../media/image115.png"/><Relationship Id="rId84" Type="http://schemas.openxmlformats.org/officeDocument/2006/relationships/image" Target="../media/image131.png"/><Relationship Id="rId89" Type="http://schemas.openxmlformats.org/officeDocument/2006/relationships/image" Target="../media/image136.png"/><Relationship Id="rId11" Type="http://schemas.openxmlformats.org/officeDocument/2006/relationships/image" Target="../media/image43.png"/><Relationship Id="rId32" Type="http://schemas.openxmlformats.org/officeDocument/2006/relationships/image" Target="../media/image740.png"/><Relationship Id="rId37" Type="http://schemas.openxmlformats.org/officeDocument/2006/relationships/image" Target="../media/image90.png"/><Relationship Id="rId53" Type="http://schemas.openxmlformats.org/officeDocument/2006/relationships/image" Target="../media/image100.png"/><Relationship Id="rId58" Type="http://schemas.openxmlformats.org/officeDocument/2006/relationships/image" Target="../media/image105.png"/><Relationship Id="rId74" Type="http://schemas.openxmlformats.org/officeDocument/2006/relationships/image" Target="../media/image121.png"/><Relationship Id="rId79" Type="http://schemas.openxmlformats.org/officeDocument/2006/relationships/image" Target="../media/image126.png"/><Relationship Id="rId5" Type="http://schemas.openxmlformats.org/officeDocument/2006/relationships/image" Target="../media/image510.png"/><Relationship Id="rId90" Type="http://schemas.openxmlformats.org/officeDocument/2006/relationships/image" Target="../media/image137.png"/><Relationship Id="rId95" Type="http://schemas.openxmlformats.org/officeDocument/2006/relationships/image" Target="../media/image142.png"/><Relationship Id="rId22" Type="http://schemas.openxmlformats.org/officeDocument/2006/relationships/image" Target="../media/image640.png"/><Relationship Id="rId27" Type="http://schemas.openxmlformats.org/officeDocument/2006/relationships/image" Target="../media/image430.png"/><Relationship Id="rId43" Type="http://schemas.openxmlformats.org/officeDocument/2006/relationships/image" Target="../media/image86.png"/><Relationship Id="rId48" Type="http://schemas.openxmlformats.org/officeDocument/2006/relationships/image" Target="../media/image95.png"/><Relationship Id="rId64" Type="http://schemas.openxmlformats.org/officeDocument/2006/relationships/image" Target="../media/image111.png"/><Relationship Id="rId69" Type="http://schemas.openxmlformats.org/officeDocument/2006/relationships/image" Target="../media/image116.png"/><Relationship Id="rId8" Type="http://schemas.openxmlformats.org/officeDocument/2006/relationships/image" Target="../media/image541.png"/><Relationship Id="rId51" Type="http://schemas.openxmlformats.org/officeDocument/2006/relationships/image" Target="../media/image98.png"/><Relationship Id="rId72" Type="http://schemas.openxmlformats.org/officeDocument/2006/relationships/image" Target="../media/image119.png"/><Relationship Id="rId80" Type="http://schemas.openxmlformats.org/officeDocument/2006/relationships/image" Target="../media/image127.png"/><Relationship Id="rId85" Type="http://schemas.openxmlformats.org/officeDocument/2006/relationships/image" Target="../media/image132.png"/><Relationship Id="rId93" Type="http://schemas.openxmlformats.org/officeDocument/2006/relationships/image" Target="../media/image140.png"/><Relationship Id="rId98" Type="http://schemas.openxmlformats.org/officeDocument/2006/relationships/image" Target="../media/image145.png"/><Relationship Id="rId3" Type="http://schemas.openxmlformats.org/officeDocument/2006/relationships/image" Target="../media/image490.png"/><Relationship Id="rId12" Type="http://schemas.openxmlformats.org/officeDocument/2006/relationships/image" Target="../media/image45.png"/><Relationship Id="rId25" Type="http://schemas.openxmlformats.org/officeDocument/2006/relationships/image" Target="../media/image450.png"/><Relationship Id="rId33" Type="http://schemas.openxmlformats.org/officeDocument/2006/relationships/image" Target="../media/image750.png"/><Relationship Id="rId38" Type="http://schemas.openxmlformats.org/officeDocument/2006/relationships/image" Target="../media/image73.png"/><Relationship Id="rId46" Type="http://schemas.openxmlformats.org/officeDocument/2006/relationships/image" Target="../media/image93.png"/><Relationship Id="rId59" Type="http://schemas.openxmlformats.org/officeDocument/2006/relationships/image" Target="../media/image106.png"/><Relationship Id="rId67" Type="http://schemas.openxmlformats.org/officeDocument/2006/relationships/image" Target="../media/image114.png"/><Relationship Id="rId41" Type="http://schemas.openxmlformats.org/officeDocument/2006/relationships/image" Target="../media/image84.png"/><Relationship Id="rId54" Type="http://schemas.openxmlformats.org/officeDocument/2006/relationships/image" Target="../media/image101.png"/><Relationship Id="rId62" Type="http://schemas.openxmlformats.org/officeDocument/2006/relationships/image" Target="../media/image109.png"/><Relationship Id="rId70" Type="http://schemas.openxmlformats.org/officeDocument/2006/relationships/image" Target="../media/image117.png"/><Relationship Id="rId75" Type="http://schemas.openxmlformats.org/officeDocument/2006/relationships/image" Target="../media/image122.png"/><Relationship Id="rId83" Type="http://schemas.openxmlformats.org/officeDocument/2006/relationships/image" Target="../media/image130.png"/><Relationship Id="rId88" Type="http://schemas.openxmlformats.org/officeDocument/2006/relationships/image" Target="../media/image135.png"/><Relationship Id="rId91" Type="http://schemas.openxmlformats.org/officeDocument/2006/relationships/image" Target="../media/image138.png"/><Relationship Id="rId96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0.png"/><Relationship Id="rId15" Type="http://schemas.openxmlformats.org/officeDocument/2006/relationships/image" Target="../media/image60.png"/><Relationship Id="rId23" Type="http://schemas.openxmlformats.org/officeDocument/2006/relationships/image" Target="../media/image650.png"/><Relationship Id="rId28" Type="http://schemas.openxmlformats.org/officeDocument/2006/relationships/image" Target="../media/image700.png"/><Relationship Id="rId36" Type="http://schemas.openxmlformats.org/officeDocument/2006/relationships/image" Target="../media/image89.png"/><Relationship Id="rId49" Type="http://schemas.openxmlformats.org/officeDocument/2006/relationships/image" Target="../media/image96.png"/><Relationship Id="rId57" Type="http://schemas.openxmlformats.org/officeDocument/2006/relationships/image" Target="../media/image104.png"/><Relationship Id="rId10" Type="http://schemas.openxmlformats.org/officeDocument/2006/relationships/image" Target="../media/image560.png"/><Relationship Id="rId31" Type="http://schemas.openxmlformats.org/officeDocument/2006/relationships/image" Target="../media/image730.png"/><Relationship Id="rId44" Type="http://schemas.openxmlformats.org/officeDocument/2006/relationships/image" Target="../media/image91.png"/><Relationship Id="rId52" Type="http://schemas.openxmlformats.org/officeDocument/2006/relationships/image" Target="../media/image99.png"/><Relationship Id="rId60" Type="http://schemas.openxmlformats.org/officeDocument/2006/relationships/image" Target="../media/image107.png"/><Relationship Id="rId65" Type="http://schemas.openxmlformats.org/officeDocument/2006/relationships/image" Target="../media/image112.png"/><Relationship Id="rId73" Type="http://schemas.openxmlformats.org/officeDocument/2006/relationships/image" Target="../media/image120.png"/><Relationship Id="rId78" Type="http://schemas.openxmlformats.org/officeDocument/2006/relationships/image" Target="../media/image125.png"/><Relationship Id="rId81" Type="http://schemas.openxmlformats.org/officeDocument/2006/relationships/image" Target="../media/image128.png"/><Relationship Id="rId86" Type="http://schemas.openxmlformats.org/officeDocument/2006/relationships/image" Target="../media/image133.png"/><Relationship Id="rId94" Type="http://schemas.openxmlformats.org/officeDocument/2006/relationships/image" Target="../media/image141.png"/><Relationship Id="rId99" Type="http://schemas.openxmlformats.org/officeDocument/2006/relationships/image" Target="../media/image146.png"/><Relationship Id="rId4" Type="http://schemas.openxmlformats.org/officeDocument/2006/relationships/image" Target="../media/image500.png"/><Relationship Id="rId9" Type="http://schemas.openxmlformats.org/officeDocument/2006/relationships/image" Target="../media/image551.png"/><Relationship Id="rId13" Type="http://schemas.openxmlformats.org/officeDocument/2006/relationships/image" Target="../media/image46.png"/><Relationship Id="rId39" Type="http://schemas.openxmlformats.org/officeDocument/2006/relationships/image" Target="../media/image81.png"/><Relationship Id="rId34" Type="http://schemas.openxmlformats.org/officeDocument/2006/relationships/image" Target="../media/image871.png"/><Relationship Id="rId50" Type="http://schemas.openxmlformats.org/officeDocument/2006/relationships/image" Target="../media/image97.png"/><Relationship Id="rId55" Type="http://schemas.openxmlformats.org/officeDocument/2006/relationships/image" Target="../media/image102.png"/><Relationship Id="rId76" Type="http://schemas.openxmlformats.org/officeDocument/2006/relationships/image" Target="../media/image123.png"/><Relationship Id="rId97" Type="http://schemas.openxmlformats.org/officeDocument/2006/relationships/image" Target="../media/image144.png"/><Relationship Id="rId7" Type="http://schemas.openxmlformats.org/officeDocument/2006/relationships/image" Target="../media/image530.png"/><Relationship Id="rId71" Type="http://schemas.openxmlformats.org/officeDocument/2006/relationships/image" Target="../media/image118.png"/><Relationship Id="rId92" Type="http://schemas.openxmlformats.org/officeDocument/2006/relationships/image" Target="../media/image139.png"/><Relationship Id="rId2" Type="http://schemas.openxmlformats.org/officeDocument/2006/relationships/image" Target="../media/image480.png"/><Relationship Id="rId29" Type="http://schemas.openxmlformats.org/officeDocument/2006/relationships/image" Target="../media/image710.png"/><Relationship Id="rId24" Type="http://schemas.openxmlformats.org/officeDocument/2006/relationships/image" Target="../media/image661.png"/><Relationship Id="rId40" Type="http://schemas.openxmlformats.org/officeDocument/2006/relationships/image" Target="../media/image83.png"/><Relationship Id="rId45" Type="http://schemas.openxmlformats.org/officeDocument/2006/relationships/image" Target="../media/image92.png"/><Relationship Id="rId66" Type="http://schemas.openxmlformats.org/officeDocument/2006/relationships/image" Target="../media/image113.png"/><Relationship Id="rId87" Type="http://schemas.openxmlformats.org/officeDocument/2006/relationships/image" Target="../media/image134.png"/><Relationship Id="rId61" Type="http://schemas.openxmlformats.org/officeDocument/2006/relationships/image" Target="../media/image108.png"/><Relationship Id="rId82" Type="http://schemas.openxmlformats.org/officeDocument/2006/relationships/image" Target="../media/image129.png"/><Relationship Id="rId14" Type="http://schemas.openxmlformats.org/officeDocument/2006/relationships/image" Target="../media/image48.png"/><Relationship Id="rId30" Type="http://schemas.openxmlformats.org/officeDocument/2006/relationships/image" Target="../media/image87.png"/><Relationship Id="rId35" Type="http://schemas.openxmlformats.org/officeDocument/2006/relationships/image" Target="../media/image88.png"/><Relationship Id="rId56" Type="http://schemas.openxmlformats.org/officeDocument/2006/relationships/image" Target="../media/image103.png"/><Relationship Id="rId77" Type="http://schemas.openxmlformats.org/officeDocument/2006/relationships/image" Target="../media/image124.png"/><Relationship Id="rId100" Type="http://schemas.openxmlformats.org/officeDocument/2006/relationships/image" Target="../media/image1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1.png"/><Relationship Id="rId13" Type="http://schemas.openxmlformats.org/officeDocument/2006/relationships/image" Target="../media/image460.png"/><Relationship Id="rId3" Type="http://schemas.openxmlformats.org/officeDocument/2006/relationships/image" Target="../media/image421.png"/><Relationship Id="rId7" Type="http://schemas.openxmlformats.org/officeDocument/2006/relationships/image" Target="../media/image891.png"/><Relationship Id="rId12" Type="http://schemas.openxmlformats.org/officeDocument/2006/relationships/image" Target="../media/image952.png"/><Relationship Id="rId2" Type="http://schemas.openxmlformats.org/officeDocument/2006/relationships/image" Target="../media/image3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2.png"/><Relationship Id="rId11" Type="http://schemas.openxmlformats.org/officeDocument/2006/relationships/image" Target="../media/image930.png"/><Relationship Id="rId5" Type="http://schemas.openxmlformats.org/officeDocument/2006/relationships/image" Target="../media/image451.png"/><Relationship Id="rId10" Type="http://schemas.openxmlformats.org/officeDocument/2006/relationships/image" Target="../media/image921.png"/><Relationship Id="rId4" Type="http://schemas.openxmlformats.org/officeDocument/2006/relationships/image" Target="../media/image440.png"/><Relationship Id="rId9" Type="http://schemas.openxmlformats.org/officeDocument/2006/relationships/image" Target="../media/image911.png"/><Relationship Id="rId14" Type="http://schemas.openxmlformats.org/officeDocument/2006/relationships/image" Target="../media/image8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0.png"/><Relationship Id="rId13" Type="http://schemas.openxmlformats.org/officeDocument/2006/relationships/image" Target="../media/image972.png"/><Relationship Id="rId3" Type="http://schemas.openxmlformats.org/officeDocument/2006/relationships/image" Target="../media/image780.png"/><Relationship Id="rId7" Type="http://schemas.openxmlformats.org/officeDocument/2006/relationships/image" Target="../media/image951.png"/><Relationship Id="rId12" Type="http://schemas.openxmlformats.org/officeDocument/2006/relationships/image" Target="../media/image870.png"/><Relationship Id="rId17" Type="http://schemas.openxmlformats.org/officeDocument/2006/relationships/image" Target="../media/image920.png"/><Relationship Id="rId2" Type="http://schemas.openxmlformats.org/officeDocument/2006/relationships/image" Target="../media/image770.png"/><Relationship Id="rId16" Type="http://schemas.openxmlformats.org/officeDocument/2006/relationships/image" Target="../media/image9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1.png"/><Relationship Id="rId11" Type="http://schemas.openxmlformats.org/officeDocument/2006/relationships/image" Target="../media/image860.png"/><Relationship Id="rId5" Type="http://schemas.openxmlformats.org/officeDocument/2006/relationships/image" Target="../media/image801.png"/><Relationship Id="rId15" Type="http://schemas.openxmlformats.org/officeDocument/2006/relationships/image" Target="../media/image900.png"/><Relationship Id="rId10" Type="http://schemas.openxmlformats.org/officeDocument/2006/relationships/image" Target="../media/image850.png"/><Relationship Id="rId4" Type="http://schemas.openxmlformats.org/officeDocument/2006/relationships/image" Target="../media/image790.png"/><Relationship Id="rId9" Type="http://schemas.openxmlformats.org/officeDocument/2006/relationships/image" Target="../media/image960.png"/><Relationship Id="rId14" Type="http://schemas.openxmlformats.org/officeDocument/2006/relationships/image" Target="../media/image890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90.png"/><Relationship Id="rId18" Type="http://schemas.openxmlformats.org/officeDocument/2006/relationships/image" Target="../media/image121.png"/><Relationship Id="rId26" Type="http://schemas.openxmlformats.org/officeDocument/2006/relationships/image" Target="../media/image149.png"/><Relationship Id="rId21" Type="http://schemas.openxmlformats.org/officeDocument/2006/relationships/image" Target="../media/image96.png"/><Relationship Id="rId34" Type="http://schemas.openxmlformats.org/officeDocument/2006/relationships/image" Target="../media/image152.png"/><Relationship Id="rId7" Type="http://schemas.openxmlformats.org/officeDocument/2006/relationships/image" Target="../media/image991.png"/><Relationship Id="rId12" Type="http://schemas.openxmlformats.org/officeDocument/2006/relationships/image" Target="../media/image980.png"/><Relationship Id="rId17" Type="http://schemas.openxmlformats.org/officeDocument/2006/relationships/image" Target="../media/image1030.png"/><Relationship Id="rId25" Type="http://schemas.openxmlformats.org/officeDocument/2006/relationships/image" Target="../media/image92.png"/><Relationship Id="rId33" Type="http://schemas.openxmlformats.org/officeDocument/2006/relationships/image" Target="../media/image129.png"/><Relationship Id="rId38" Type="http://schemas.openxmlformats.org/officeDocument/2006/relationships/image" Target="../media/image153.png"/><Relationship Id="rId2" Type="http://schemas.openxmlformats.org/officeDocument/2006/relationships/image" Target="../media/image961.png"/><Relationship Id="rId16" Type="http://schemas.openxmlformats.org/officeDocument/2006/relationships/image" Target="../media/image1020.png"/><Relationship Id="rId20" Type="http://schemas.openxmlformats.org/officeDocument/2006/relationships/image" Target="../media/image93.png"/><Relationship Id="rId29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1.png"/><Relationship Id="rId11" Type="http://schemas.openxmlformats.org/officeDocument/2006/relationships/image" Target="../media/image970.png"/><Relationship Id="rId24" Type="http://schemas.openxmlformats.org/officeDocument/2006/relationships/image" Target="../media/image91.png"/><Relationship Id="rId32" Type="http://schemas.openxmlformats.org/officeDocument/2006/relationships/image" Target="../media/image151.png"/><Relationship Id="rId37" Type="http://schemas.openxmlformats.org/officeDocument/2006/relationships/image" Target="../media/image95.png"/><Relationship Id="rId5" Type="http://schemas.openxmlformats.org/officeDocument/2006/relationships/image" Target="../media/image950.png"/><Relationship Id="rId15" Type="http://schemas.openxmlformats.org/officeDocument/2006/relationships/image" Target="../media/image1010.png"/><Relationship Id="rId23" Type="http://schemas.openxmlformats.org/officeDocument/2006/relationships/image" Target="../media/image148.png"/><Relationship Id="rId28" Type="http://schemas.openxmlformats.org/officeDocument/2006/relationships/image" Target="../media/image126.png"/><Relationship Id="rId36" Type="http://schemas.openxmlformats.org/officeDocument/2006/relationships/image" Target="../media/image139.png"/><Relationship Id="rId10" Type="http://schemas.openxmlformats.org/officeDocument/2006/relationships/image" Target="../media/image971.png"/><Relationship Id="rId19" Type="http://schemas.openxmlformats.org/officeDocument/2006/relationships/image" Target="../media/image136.png"/><Relationship Id="rId31" Type="http://schemas.openxmlformats.org/officeDocument/2006/relationships/image" Target="../media/image124.png"/><Relationship Id="rId4" Type="http://schemas.openxmlformats.org/officeDocument/2006/relationships/image" Target="../media/image941.png"/><Relationship Id="rId14" Type="http://schemas.openxmlformats.org/officeDocument/2006/relationships/image" Target="../media/image1000.png"/><Relationship Id="rId22" Type="http://schemas.openxmlformats.org/officeDocument/2006/relationships/image" Target="../media/image122.png"/><Relationship Id="rId27" Type="http://schemas.openxmlformats.org/officeDocument/2006/relationships/image" Target="../media/image150.png"/><Relationship Id="rId30" Type="http://schemas.openxmlformats.org/officeDocument/2006/relationships/image" Target="../media/image137.png"/><Relationship Id="rId35" Type="http://schemas.openxmlformats.org/officeDocument/2006/relationships/image" Target="../media/image97.png"/><Relationship Id="rId8" Type="http://schemas.openxmlformats.org/officeDocument/2006/relationships/image" Target="../media/image100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0.png"/><Relationship Id="rId13" Type="http://schemas.openxmlformats.org/officeDocument/2006/relationships/image" Target="../media/image1110.png"/><Relationship Id="rId18" Type="http://schemas.openxmlformats.org/officeDocument/2006/relationships/image" Target="../media/image1160.png"/><Relationship Id="rId3" Type="http://schemas.openxmlformats.org/officeDocument/2006/relationships/image" Target="../media/image1040.png"/><Relationship Id="rId21" Type="http://schemas.openxmlformats.org/officeDocument/2006/relationships/image" Target="../media/image1190.png"/><Relationship Id="rId7" Type="http://schemas.openxmlformats.org/officeDocument/2006/relationships/image" Target="../media/image1080.png"/><Relationship Id="rId12" Type="http://schemas.openxmlformats.org/officeDocument/2006/relationships/image" Target="../media/image1100.png"/><Relationship Id="rId17" Type="http://schemas.openxmlformats.org/officeDocument/2006/relationships/image" Target="../media/image1150.png"/><Relationship Id="rId2" Type="http://schemas.openxmlformats.org/officeDocument/2006/relationships/image" Target="../media/image1051.png"/><Relationship Id="rId16" Type="http://schemas.openxmlformats.org/officeDocument/2006/relationships/image" Target="../media/image1140.png"/><Relationship Id="rId20" Type="http://schemas.openxmlformats.org/officeDocument/2006/relationships/image" Target="../media/image1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0.png"/><Relationship Id="rId5" Type="http://schemas.openxmlformats.org/officeDocument/2006/relationships/image" Target="../media/image1060.png"/><Relationship Id="rId15" Type="http://schemas.openxmlformats.org/officeDocument/2006/relationships/image" Target="../media/image1130.png"/><Relationship Id="rId23" Type="http://schemas.openxmlformats.org/officeDocument/2006/relationships/image" Target="../media/image1210.png"/><Relationship Id="rId10" Type="http://schemas.openxmlformats.org/officeDocument/2006/relationships/image" Target="../media/image1111.png"/><Relationship Id="rId19" Type="http://schemas.openxmlformats.org/officeDocument/2006/relationships/image" Target="../media/image1170.png"/><Relationship Id="rId4" Type="http://schemas.openxmlformats.org/officeDocument/2006/relationships/image" Target="../media/image1050.png"/><Relationship Id="rId9" Type="http://schemas.openxmlformats.org/officeDocument/2006/relationships/image" Target="../media/image1101.png"/><Relationship Id="rId14" Type="http://schemas.openxmlformats.org/officeDocument/2006/relationships/image" Target="../media/image1120.png"/><Relationship Id="rId22" Type="http://schemas.openxmlformats.org/officeDocument/2006/relationships/image" Target="../media/image12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0.png"/><Relationship Id="rId18" Type="http://schemas.openxmlformats.org/officeDocument/2006/relationships/image" Target="../media/image1341.png"/><Relationship Id="rId26" Type="http://schemas.openxmlformats.org/officeDocument/2006/relationships/image" Target="../media/image1421.png"/><Relationship Id="rId3" Type="http://schemas.openxmlformats.org/officeDocument/2006/relationships/image" Target="../media/image1230.png"/><Relationship Id="rId21" Type="http://schemas.openxmlformats.org/officeDocument/2006/relationships/image" Target="../media/image1371.png"/><Relationship Id="rId7" Type="http://schemas.openxmlformats.org/officeDocument/2006/relationships/image" Target="../media/image1270.png"/><Relationship Id="rId17" Type="http://schemas.openxmlformats.org/officeDocument/2006/relationships/image" Target="../media/image1331.png"/><Relationship Id="rId25" Type="http://schemas.openxmlformats.org/officeDocument/2006/relationships/image" Target="../media/image1410.png"/><Relationship Id="rId2" Type="http://schemas.openxmlformats.org/officeDocument/2006/relationships/image" Target="../media/image1220.png"/><Relationship Id="rId16" Type="http://schemas.openxmlformats.org/officeDocument/2006/relationships/image" Target="../media/image1321.png"/><Relationship Id="rId20" Type="http://schemas.openxmlformats.org/officeDocument/2006/relationships/image" Target="../media/image13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0.png"/><Relationship Id="rId11" Type="http://schemas.openxmlformats.org/officeDocument/2006/relationships/image" Target="../media/image1311.png"/><Relationship Id="rId24" Type="http://schemas.openxmlformats.org/officeDocument/2006/relationships/image" Target="../media/image1402.png"/><Relationship Id="rId5" Type="http://schemas.openxmlformats.org/officeDocument/2006/relationships/image" Target="../media/image1251.png"/><Relationship Id="rId15" Type="http://schemas.openxmlformats.org/officeDocument/2006/relationships/image" Target="../media/image1250.png"/><Relationship Id="rId23" Type="http://schemas.openxmlformats.org/officeDocument/2006/relationships/image" Target="../media/image1392.png"/><Relationship Id="rId10" Type="http://schemas.openxmlformats.org/officeDocument/2006/relationships/image" Target="../media/image1301.png"/><Relationship Id="rId19" Type="http://schemas.openxmlformats.org/officeDocument/2006/relationships/image" Target="../media/image1351.png"/><Relationship Id="rId4" Type="http://schemas.openxmlformats.org/officeDocument/2006/relationships/image" Target="../media/image1240.png"/><Relationship Id="rId9" Type="http://schemas.openxmlformats.org/officeDocument/2006/relationships/image" Target="../media/image1290.png"/><Relationship Id="rId22" Type="http://schemas.openxmlformats.org/officeDocument/2006/relationships/image" Target="../media/image138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0.png"/><Relationship Id="rId3" Type="http://schemas.openxmlformats.org/officeDocument/2006/relationships/image" Target="../media/image1300.png"/><Relationship Id="rId7" Type="http://schemas.openxmlformats.org/officeDocument/2006/relationships/image" Target="../media/image1340.png"/><Relationship Id="rId12" Type="http://schemas.openxmlformats.org/officeDocument/2006/relationships/image" Target="../media/image1391.png"/><Relationship Id="rId2" Type="http://schemas.openxmlformats.org/officeDocument/2006/relationships/image" Target="../media/image14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0.png"/><Relationship Id="rId11" Type="http://schemas.openxmlformats.org/officeDocument/2006/relationships/image" Target="../media/image1380.png"/><Relationship Id="rId5" Type="http://schemas.openxmlformats.org/officeDocument/2006/relationships/image" Target="../media/image1320.png"/><Relationship Id="rId10" Type="http://schemas.openxmlformats.org/officeDocument/2006/relationships/image" Target="../media/image1370.png"/><Relationship Id="rId4" Type="http://schemas.openxmlformats.org/officeDocument/2006/relationships/image" Target="../media/image1310.png"/><Relationship Id="rId9" Type="http://schemas.openxmlformats.org/officeDocument/2006/relationships/image" Target="../media/image1360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80.png"/><Relationship Id="rId3" Type="http://schemas.openxmlformats.org/officeDocument/2006/relationships/image" Target="../media/image1401.png"/><Relationship Id="rId7" Type="http://schemas.openxmlformats.org/officeDocument/2006/relationships/image" Target="../media/image391.png"/><Relationship Id="rId12" Type="http://schemas.openxmlformats.org/officeDocument/2006/relationships/image" Target="../media/image1470.png"/><Relationship Id="rId2" Type="http://schemas.openxmlformats.org/officeDocument/2006/relationships/image" Target="../media/image10.png"/><Relationship Id="rId16" Type="http://schemas.openxmlformats.org/officeDocument/2006/relationships/image" Target="../media/image15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1.png"/><Relationship Id="rId11" Type="http://schemas.openxmlformats.org/officeDocument/2006/relationships/image" Target="../media/image1461.png"/><Relationship Id="rId5" Type="http://schemas.openxmlformats.org/officeDocument/2006/relationships/image" Target="../media/image1451.png"/><Relationship Id="rId15" Type="http://schemas.openxmlformats.org/officeDocument/2006/relationships/image" Target="../media/image1500.png"/><Relationship Id="rId10" Type="http://schemas.openxmlformats.org/officeDocument/2006/relationships/image" Target="../media/image1450.png"/><Relationship Id="rId4" Type="http://schemas.openxmlformats.org/officeDocument/2006/relationships/image" Target="../media/image1411.png"/><Relationship Id="rId14" Type="http://schemas.openxmlformats.org/officeDocument/2006/relationships/image" Target="../media/image149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0.png"/><Relationship Id="rId13" Type="http://schemas.openxmlformats.org/officeDocument/2006/relationships/image" Target="../media/image156.png"/><Relationship Id="rId3" Type="http://schemas.openxmlformats.org/officeDocument/2006/relationships/image" Target="../media/image1352.png"/><Relationship Id="rId7" Type="http://schemas.openxmlformats.org/officeDocument/2006/relationships/image" Target="../media/image1520.png"/><Relationship Id="rId12" Type="http://schemas.openxmlformats.org/officeDocument/2006/relationships/image" Target="../media/image143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0.png"/><Relationship Id="rId11" Type="http://schemas.openxmlformats.org/officeDocument/2006/relationships/image" Target="../media/image1420.png"/><Relationship Id="rId15" Type="http://schemas.openxmlformats.org/officeDocument/2006/relationships/image" Target="../media/image157.png"/><Relationship Id="rId10" Type="http://schemas.openxmlformats.org/officeDocument/2006/relationships/image" Target="../media/image155.png"/><Relationship Id="rId4" Type="http://schemas.openxmlformats.org/officeDocument/2006/relationships/image" Target="../media/image1510.png"/><Relationship Id="rId9" Type="http://schemas.openxmlformats.org/officeDocument/2006/relationships/image" Target="../media/image154.png"/><Relationship Id="rId14" Type="http://schemas.microsoft.com/office/2007/relationships/hdphoto" Target="../media/hdphoto10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13" Type="http://schemas.openxmlformats.org/officeDocument/2006/relationships/image" Target="../media/image157.png"/><Relationship Id="rId3" Type="http://schemas.openxmlformats.org/officeDocument/2006/relationships/image" Target="../media/image158.png"/><Relationship Id="rId7" Type="http://schemas.openxmlformats.org/officeDocument/2006/relationships/image" Target="../media/image160.png"/><Relationship Id="rId12" Type="http://schemas.microsoft.com/office/2007/relationships/hdphoto" Target="../media/hdphoto10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0.png"/><Relationship Id="rId11" Type="http://schemas.openxmlformats.org/officeDocument/2006/relationships/image" Target="../media/image156.png"/><Relationship Id="rId5" Type="http://schemas.openxmlformats.org/officeDocument/2006/relationships/image" Target="../media/image159.png"/><Relationship Id="rId15" Type="http://schemas.openxmlformats.org/officeDocument/2006/relationships/image" Target="../media/image164.png"/><Relationship Id="rId10" Type="http://schemas.openxmlformats.org/officeDocument/2006/relationships/image" Target="../media/image1540.png"/><Relationship Id="rId4" Type="http://schemas.openxmlformats.org/officeDocument/2006/relationships/image" Target="../media/image1580.png"/><Relationship Id="rId9" Type="http://schemas.openxmlformats.org/officeDocument/2006/relationships/image" Target="../media/image162.png"/><Relationship Id="rId14" Type="http://schemas.openxmlformats.org/officeDocument/2006/relationships/image" Target="../media/image16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0.png"/><Relationship Id="rId13" Type="http://schemas.microsoft.com/office/2007/relationships/hdphoto" Target="../media/hdphoto10.wdp"/><Relationship Id="rId18" Type="http://schemas.microsoft.com/office/2007/relationships/hdphoto" Target="../media/hdphoto11.wdp"/><Relationship Id="rId3" Type="http://schemas.openxmlformats.org/officeDocument/2006/relationships/image" Target="../media/image1610.png"/><Relationship Id="rId7" Type="http://schemas.openxmlformats.org/officeDocument/2006/relationships/image" Target="../media/image1520.png"/><Relationship Id="rId12" Type="http://schemas.openxmlformats.org/officeDocument/2006/relationships/image" Target="../media/image156.png"/><Relationship Id="rId17" Type="http://schemas.openxmlformats.org/officeDocument/2006/relationships/image" Target="../media/image16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6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0.png"/><Relationship Id="rId11" Type="http://schemas.openxmlformats.org/officeDocument/2006/relationships/image" Target="../media/image1420.png"/><Relationship Id="rId5" Type="http://schemas.openxmlformats.org/officeDocument/2006/relationships/image" Target="../media/image1510.png"/><Relationship Id="rId15" Type="http://schemas.openxmlformats.org/officeDocument/2006/relationships/image" Target="../media/image1621.png"/><Relationship Id="rId10" Type="http://schemas.openxmlformats.org/officeDocument/2006/relationships/image" Target="../media/image155.png"/><Relationship Id="rId19" Type="http://schemas.openxmlformats.org/officeDocument/2006/relationships/image" Target="../media/image1430.png"/><Relationship Id="rId4" Type="http://schemas.openxmlformats.org/officeDocument/2006/relationships/image" Target="../media/image1352.png"/><Relationship Id="rId9" Type="http://schemas.openxmlformats.org/officeDocument/2006/relationships/image" Target="../media/image154.png"/><Relationship Id="rId14" Type="http://schemas.openxmlformats.org/officeDocument/2006/relationships/image" Target="../media/image15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0.png"/><Relationship Id="rId3" Type="http://schemas.openxmlformats.org/officeDocument/2006/relationships/image" Target="../media/image165.png"/><Relationship Id="rId7" Type="http://schemas.openxmlformats.org/officeDocument/2006/relationships/image" Target="../media/image1650.png"/><Relationship Id="rId12" Type="http://schemas.openxmlformats.org/officeDocument/2006/relationships/image" Target="../media/image170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0.png"/><Relationship Id="rId11" Type="http://schemas.openxmlformats.org/officeDocument/2006/relationships/image" Target="../media/image169.png"/><Relationship Id="rId5" Type="http://schemas.openxmlformats.org/officeDocument/2006/relationships/image" Target="../media/image1630.png"/><Relationship Id="rId10" Type="http://schemas.openxmlformats.org/officeDocument/2006/relationships/image" Target="../media/image168.png"/><Relationship Id="rId4" Type="http://schemas.microsoft.com/office/2007/relationships/hdphoto" Target="../media/hdphoto11.wdp"/><Relationship Id="rId9" Type="http://schemas.openxmlformats.org/officeDocument/2006/relationships/image" Target="../media/image16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microsoft.com/office/2007/relationships/hdphoto" Target="../media/hdphoto11.wdp"/><Relationship Id="rId7" Type="http://schemas.openxmlformats.org/officeDocument/2006/relationships/image" Target="../media/image173.png"/><Relationship Id="rId12" Type="http://schemas.openxmlformats.org/officeDocument/2006/relationships/image" Target="../media/image177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11" Type="http://schemas.openxmlformats.org/officeDocument/2006/relationships/image" Target="../media/image176.png"/><Relationship Id="rId5" Type="http://schemas.openxmlformats.org/officeDocument/2006/relationships/image" Target="../media/image1640.png"/><Relationship Id="rId10" Type="http://schemas.openxmlformats.org/officeDocument/2006/relationships/image" Target="../media/image175.png"/><Relationship Id="rId4" Type="http://schemas.openxmlformats.org/officeDocument/2006/relationships/image" Target="../media/image171.png"/><Relationship Id="rId9" Type="http://schemas.openxmlformats.org/officeDocument/2006/relationships/image" Target="../media/image1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7" Type="http://schemas.openxmlformats.org/officeDocument/2006/relationships/image" Target="../media/image183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pn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9" Type="http://schemas.openxmlformats.org/officeDocument/2006/relationships/image" Target="../media/image398.png"/><Relationship Id="rId34" Type="http://schemas.openxmlformats.org/officeDocument/2006/relationships/image" Target="../media/image389.png"/><Relationship Id="rId42" Type="http://schemas.openxmlformats.org/officeDocument/2006/relationships/image" Target="../media/image192.png"/><Relationship Id="rId47" Type="http://schemas.openxmlformats.org/officeDocument/2006/relationships/image" Target="../media/image194.png"/><Relationship Id="rId50" Type="http://schemas.openxmlformats.org/officeDocument/2006/relationships/image" Target="../media/image197.png"/><Relationship Id="rId55" Type="http://schemas.openxmlformats.org/officeDocument/2006/relationships/image" Target="../media/image200.png"/><Relationship Id="rId63" Type="http://schemas.openxmlformats.org/officeDocument/2006/relationships/image" Target="../media/image431.png"/><Relationship Id="rId38" Type="http://schemas.openxmlformats.org/officeDocument/2006/relationships/image" Target="../media/image397.png"/><Relationship Id="rId46" Type="http://schemas.openxmlformats.org/officeDocument/2006/relationships/image" Target="../media/image193.png"/><Relationship Id="rId59" Type="http://schemas.openxmlformats.org/officeDocument/2006/relationships/image" Target="../media/image426.png"/><Relationship Id="rId2" Type="http://schemas.openxmlformats.org/officeDocument/2006/relationships/notesSlide" Target="../notesSlides/notesSlide8.xml"/><Relationship Id="rId41" Type="http://schemas.openxmlformats.org/officeDocument/2006/relationships/image" Target="../media/image191.png"/><Relationship Id="rId54" Type="http://schemas.openxmlformats.org/officeDocument/2006/relationships/image" Target="../media/image1921.png"/><Relationship Id="rId62" Type="http://schemas.openxmlformats.org/officeDocument/2006/relationships/image" Target="../media/image4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png"/><Relationship Id="rId37" Type="http://schemas.openxmlformats.org/officeDocument/2006/relationships/image" Target="../media/image394.png"/><Relationship Id="rId40" Type="http://schemas.openxmlformats.org/officeDocument/2006/relationships/image" Target="../media/image190.png"/><Relationship Id="rId45" Type="http://schemas.openxmlformats.org/officeDocument/2006/relationships/image" Target="../media/image409.png"/><Relationship Id="rId53" Type="http://schemas.openxmlformats.org/officeDocument/2006/relationships/image" Target="../media/image419.png"/><Relationship Id="rId58" Type="http://schemas.openxmlformats.org/officeDocument/2006/relationships/image" Target="../media/image425.png"/><Relationship Id="rId5" Type="http://schemas.openxmlformats.org/officeDocument/2006/relationships/image" Target="../media/image188.png"/><Relationship Id="rId36" Type="http://schemas.openxmlformats.org/officeDocument/2006/relationships/image" Target="../media/image393.png"/><Relationship Id="rId49" Type="http://schemas.openxmlformats.org/officeDocument/2006/relationships/image" Target="../media/image196.png"/><Relationship Id="rId57" Type="http://schemas.openxmlformats.org/officeDocument/2006/relationships/image" Target="../media/image424.png"/><Relationship Id="rId61" Type="http://schemas.openxmlformats.org/officeDocument/2006/relationships/image" Target="../media/image428.png"/><Relationship Id="rId44" Type="http://schemas.openxmlformats.org/officeDocument/2006/relationships/image" Target="../media/image408.png"/><Relationship Id="rId52" Type="http://schemas.openxmlformats.org/officeDocument/2006/relationships/image" Target="../media/image199.png"/><Relationship Id="rId65" Type="http://schemas.openxmlformats.org/officeDocument/2006/relationships/image" Target="../media/image202.png"/><Relationship Id="rId60" Type="http://schemas.openxmlformats.org/officeDocument/2006/relationships/image" Target="../media/image427.png"/><Relationship Id="rId4" Type="http://schemas.openxmlformats.org/officeDocument/2006/relationships/image" Target="../media/image187.png"/><Relationship Id="rId35" Type="http://schemas.openxmlformats.org/officeDocument/2006/relationships/image" Target="../media/image392.png"/><Relationship Id="rId43" Type="http://schemas.openxmlformats.org/officeDocument/2006/relationships/image" Target="../media/image407.png"/><Relationship Id="rId48" Type="http://schemas.openxmlformats.org/officeDocument/2006/relationships/image" Target="../media/image195.png"/><Relationship Id="rId56" Type="http://schemas.openxmlformats.org/officeDocument/2006/relationships/image" Target="../media/image423.png"/><Relationship Id="rId64" Type="http://schemas.openxmlformats.org/officeDocument/2006/relationships/image" Target="../media/image201.png"/><Relationship Id="rId51" Type="http://schemas.openxmlformats.org/officeDocument/2006/relationships/image" Target="../media/image198.png"/><Relationship Id="rId3" Type="http://schemas.openxmlformats.org/officeDocument/2006/relationships/image" Target="../media/image18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0.png"/><Relationship Id="rId2" Type="http://schemas.openxmlformats.org/officeDocument/2006/relationships/hyperlink" Target="https://en.wikipedia.org/wiki/Discrete_logarithm_records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Lecture 8 – Group theory, </a:t>
            </a:r>
            <a:br>
              <a:rPr lang="nb-NO" dirty="0"/>
            </a:br>
            <a:r>
              <a:rPr lang="nb-NO" dirty="0"/>
              <a:t>Diffie-Hellman key exchange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smtClean="0"/>
              <a:t>16.10.2024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3843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>
            <a:stCxn id="10" idx="3"/>
            <a:endCxn id="37" idx="1"/>
          </p:cNvCxnSpPr>
          <p:nvPr/>
        </p:nvCxnSpPr>
        <p:spPr bwMode="auto">
          <a:xfrm>
            <a:off x="4306670" y="3231545"/>
            <a:ext cx="411139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>
            <a:stCxn id="10" idx="3"/>
            <a:endCxn id="37" idx="1"/>
          </p:cNvCxnSpPr>
          <p:nvPr/>
        </p:nvCxnSpPr>
        <p:spPr bwMode="auto">
          <a:xfrm>
            <a:off x="4306670" y="3231545"/>
            <a:ext cx="4111396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 flipV="1">
            <a:off x="3073452" y="3235682"/>
            <a:ext cx="45597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38432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6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313267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0130713" y="4105423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 smtClean="0"/>
              <a:t>Key exchange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9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 key distribution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One user needs to store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 symmetric keys </a:t>
                </a:r>
                <a:br>
                  <a:rPr lang="en-US" sz="1800" dirty="0"/>
                </a:br>
                <a:r>
                  <a:rPr lang="en-US" sz="1800" dirty="0"/>
                  <a:t>when communicating with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 other users</a:t>
                </a:r>
                <a:br>
                  <a:rPr lang="en-US" sz="1800" dirty="0"/>
                </a:b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−1)=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800" dirty="0"/>
                  <a:t> keys stored in total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Difficult to store and manage so many</a:t>
                </a:r>
                <a:br>
                  <a:rPr lang="en-US" sz="1800" dirty="0"/>
                </a:br>
                <a:r>
                  <a:rPr lang="en-US" sz="1800" dirty="0"/>
                  <a:t>keys securely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Partial solution: </a:t>
                </a:r>
                <a:r>
                  <a:rPr lang="en-US" sz="1800" b="1" dirty="0"/>
                  <a:t>key distribution centers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One central authority hands out temporary keys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(long-term) keys needed (to the KDC)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Might be a feasible solution in a single organization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Single point of failure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What about the internet?</a:t>
                </a:r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966" y="2783457"/>
            <a:ext cx="483274" cy="483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28" y="1878107"/>
            <a:ext cx="483274" cy="4832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744" y="3773127"/>
            <a:ext cx="483274" cy="4832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940" y="3605762"/>
            <a:ext cx="483274" cy="483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502" y="5275987"/>
            <a:ext cx="483274" cy="483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469" y="4792713"/>
            <a:ext cx="483274" cy="4832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l="45681" t="42501" r="44555" b="43056"/>
          <a:stretch/>
        </p:blipFill>
        <p:spPr>
          <a:xfrm>
            <a:off x="8829209" y="1692908"/>
            <a:ext cx="660400" cy="6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87940" y="2623471"/>
            <a:ext cx="483274" cy="4832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4579" y="4654954"/>
            <a:ext cx="646198" cy="481600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>
            <a:off x="7070589" y="3246755"/>
            <a:ext cx="2508880" cy="15459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6800216" y="3288256"/>
            <a:ext cx="190499" cy="5204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7016115" y="3288256"/>
            <a:ext cx="89761" cy="11892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7044240" y="3288256"/>
            <a:ext cx="1015923" cy="18482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endCxn id="7" idx="1"/>
          </p:cNvCxnSpPr>
          <p:nvPr/>
        </p:nvCxnSpPr>
        <p:spPr bwMode="auto">
          <a:xfrm>
            <a:off x="7070589" y="3195308"/>
            <a:ext cx="3117351" cy="6520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7070589" y="2980001"/>
            <a:ext cx="3110178" cy="182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 flipV="1">
            <a:off x="7070589" y="2298012"/>
            <a:ext cx="1806134" cy="8232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Connector 39"/>
          <p:cNvCxnSpPr/>
          <p:nvPr/>
        </p:nvCxnSpPr>
        <p:spPr bwMode="auto">
          <a:xfrm flipV="1">
            <a:off x="7070589" y="2484712"/>
            <a:ext cx="380144" cy="5974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8" name="Group 37"/>
          <p:cNvGrpSpPr/>
          <p:nvPr/>
        </p:nvGrpSpPr>
        <p:grpSpPr>
          <a:xfrm>
            <a:off x="5771579" y="2480099"/>
            <a:ext cx="674601" cy="890782"/>
            <a:chOff x="5771579" y="2480099"/>
            <a:chExt cx="674601" cy="890782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  <p:cxnSp>
        <p:nvCxnSpPr>
          <p:cNvPr id="30" name="Straight Connector 29"/>
          <p:cNvCxnSpPr>
            <a:stCxn id="13" idx="3"/>
          </p:cNvCxnSpPr>
          <p:nvPr/>
        </p:nvCxnSpPr>
        <p:spPr bwMode="auto">
          <a:xfrm>
            <a:off x="7330777" y="4895754"/>
            <a:ext cx="2248692" cy="363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>
            <a:off x="9159409" y="2382906"/>
            <a:ext cx="499934" cy="24098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7690438" y="2487594"/>
            <a:ext cx="1896204" cy="23347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6927383" y="4064960"/>
            <a:ext cx="2578474" cy="7988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8508901" y="5081373"/>
            <a:ext cx="1016623" cy="3724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flipH="1">
            <a:off x="9869328" y="4150518"/>
            <a:ext cx="402432" cy="5521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Straight Connector 47"/>
          <p:cNvCxnSpPr/>
          <p:nvPr/>
        </p:nvCxnSpPr>
        <p:spPr bwMode="auto">
          <a:xfrm flipH="1">
            <a:off x="9776202" y="3087293"/>
            <a:ext cx="387830" cy="16153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 flipH="1">
            <a:off x="7850736" y="2098150"/>
            <a:ext cx="948586" cy="431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flipH="1">
            <a:off x="6927383" y="2368436"/>
            <a:ext cx="2006251" cy="15779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Straight Connector 59"/>
          <p:cNvCxnSpPr/>
          <p:nvPr/>
        </p:nvCxnSpPr>
        <p:spPr bwMode="auto">
          <a:xfrm flipH="1">
            <a:off x="7260661" y="2421035"/>
            <a:ext cx="1727447" cy="22941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/>
          <p:nvPr/>
        </p:nvCxnSpPr>
        <p:spPr bwMode="auto">
          <a:xfrm flipH="1">
            <a:off x="8216620" y="2434824"/>
            <a:ext cx="860220" cy="27946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/>
          <p:nvPr/>
        </p:nvCxnSpPr>
        <p:spPr bwMode="auto">
          <a:xfrm>
            <a:off x="9247958" y="2382906"/>
            <a:ext cx="963890" cy="12720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9425129" y="2282553"/>
            <a:ext cx="734434" cy="4343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/>
          <p:nvPr/>
        </p:nvCxnSpPr>
        <p:spPr bwMode="auto">
          <a:xfrm flipH="1">
            <a:off x="10363200" y="3195308"/>
            <a:ext cx="19050" cy="3098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flipH="1">
            <a:off x="9829800" y="3195308"/>
            <a:ext cx="441960" cy="15073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/>
          <p:cNvCxnSpPr/>
          <p:nvPr/>
        </p:nvCxnSpPr>
        <p:spPr bwMode="auto">
          <a:xfrm flipH="1">
            <a:off x="8353426" y="3162043"/>
            <a:ext cx="1834514" cy="21481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flipH="1">
            <a:off x="7260662" y="3106745"/>
            <a:ext cx="2898901" cy="168596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/>
          <p:cNvCxnSpPr/>
          <p:nvPr/>
        </p:nvCxnSpPr>
        <p:spPr bwMode="auto">
          <a:xfrm flipH="1">
            <a:off x="6927384" y="3033713"/>
            <a:ext cx="3232179" cy="9715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Straight Connector 72"/>
          <p:cNvCxnSpPr/>
          <p:nvPr/>
        </p:nvCxnSpPr>
        <p:spPr bwMode="auto">
          <a:xfrm flipH="1" flipV="1">
            <a:off x="7766802" y="2361381"/>
            <a:ext cx="2392761" cy="5352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10211848" y="4905324"/>
            <a:ext cx="674601" cy="890782"/>
            <a:chOff x="5771579" y="2480099"/>
            <a:chExt cx="674601" cy="890782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  <p:grpSp>
        <p:nvGrpSpPr>
          <p:cNvPr id="77" name="Group 76"/>
          <p:cNvGrpSpPr/>
          <p:nvPr/>
        </p:nvGrpSpPr>
        <p:grpSpPr>
          <a:xfrm>
            <a:off x="9455045" y="1245368"/>
            <a:ext cx="674601" cy="890782"/>
            <a:chOff x="5771579" y="2480099"/>
            <a:chExt cx="674601" cy="890782"/>
          </a:xfrm>
        </p:grpSpPr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  <p:grpSp>
        <p:nvGrpSpPr>
          <p:cNvPr id="86" name="Group 85"/>
          <p:cNvGrpSpPr/>
          <p:nvPr/>
        </p:nvGrpSpPr>
        <p:grpSpPr>
          <a:xfrm>
            <a:off x="10861455" y="2312809"/>
            <a:ext cx="674601" cy="890782"/>
            <a:chOff x="5771579" y="2480099"/>
            <a:chExt cx="674601" cy="890782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195" y="3087293"/>
              <a:ext cx="283588" cy="283588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579" y="2480099"/>
              <a:ext cx="283588" cy="283588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0729" y="2678908"/>
              <a:ext cx="283588" cy="283588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FF7F27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92" y="2896610"/>
              <a:ext cx="283588" cy="283588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701886"/>
              <a:ext cx="283588" cy="283588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EC1C2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4293" y="2480099"/>
              <a:ext cx="283588" cy="283588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8220" y="2896610"/>
              <a:ext cx="283588" cy="283588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6FA58E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519" y="3087293"/>
              <a:ext cx="283588" cy="2835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20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20119" y="4850247"/>
            <a:ext cx="7751762" cy="1025928"/>
          </a:xfrm>
        </p:spPr>
        <p:txBody>
          <a:bodyPr/>
          <a:lstStyle/>
          <a:p>
            <a:pPr algn="ctr"/>
            <a:r>
              <a:rPr lang="en-US" sz="3200" b="1" dirty="0"/>
              <a:t>The public-key revolution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" b="990"/>
          <a:stretch/>
        </p:blipFill>
        <p:spPr>
          <a:xfrm>
            <a:off x="3983651" y="1809148"/>
            <a:ext cx="4224699" cy="274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– idea</a:t>
            </a:r>
          </a:p>
        </p:txBody>
      </p:sp>
      <p:pic>
        <p:nvPicPr>
          <p:cNvPr id="6146" name="Picture 2" descr="World Africa Asia · Free vector graphic on Pixaba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295" y="2329559"/>
            <a:ext cx="2567305" cy="256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rocodile Dundee - Wikisimpsons, the Simpsons Wiki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74AEDA"/>
              </a:clrFrom>
              <a:clrTo>
                <a:srgbClr val="74AED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98" b="100000" l="5907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935" y="3240239"/>
            <a:ext cx="951865" cy="138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7434" y="1218245"/>
            <a:ext cx="804438" cy="1497842"/>
          </a:xfrm>
          <a:prstGeom prst="rect">
            <a:avLst/>
          </a:prstGeom>
        </p:spPr>
      </p:pic>
      <p:pic>
        <p:nvPicPr>
          <p:cNvPr id="6160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553" y="4669078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6088" y="1364955"/>
            <a:ext cx="711106" cy="71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4225905" y="2248883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897" y="4704036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Royalty Free Vintage Envelope With Handwritten Letter Clip ..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412" b="93301" l="4902" r="942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184" y="3581637"/>
            <a:ext cx="698814" cy="69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Group lock box 065699 - lockout-tagout-shop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48556" y1="47444" x2="63667" y2="44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18212" r="12035" b="18947"/>
          <a:stretch/>
        </p:blipFill>
        <p:spPr bwMode="auto">
          <a:xfrm>
            <a:off x="8284591" y="4664467"/>
            <a:ext cx="1062823" cy="89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Brady Portable Group Lock Box, Metal: Industrial Lockout ..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72" b="100000" l="585" r="98246">
                        <a14:backgroundMark x1="47368" y1="37736" x2="47368" y2="37736"/>
                        <a14:backgroundMark x1="86550" y1="42453" x2="86550" y2="42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351" y="2154803"/>
            <a:ext cx="847286" cy="105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Brady® 13 Way Lock Box, Lockout Tagout | Se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500" b="90250" l="0" r="100000">
                        <a14:foregroundMark x1="58750" y1="44500" x2="93000" y2="37000"/>
                        <a14:foregroundMark x1="63750" y1="22000" x2="83250" y2="30500"/>
                        <a14:foregroundMark x1="75250" y1="22000" x2="84250" y2="23750"/>
                        <a14:foregroundMark x1="74750" y1="20750" x2="81750" y2="22250"/>
                        <a14:foregroundMark x1="80000" y1="21000" x2="84000" y2="2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244" y="2237081"/>
            <a:ext cx="1134965" cy="1134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809" y="2237080"/>
            <a:ext cx="1130400" cy="11351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250" b="90000" l="0" r="92250">
                        <a14:foregroundMark x1="78250" y1="34000" x2="79750" y2="43000"/>
                        <a14:foregroundMark x1="73750" y1="24000" x2="78000" y2="28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096" y="4695739"/>
            <a:ext cx="1119287" cy="1119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04"/>
          <a:stretch/>
        </p:blipFill>
        <p:spPr>
          <a:xfrm>
            <a:off x="5861872" y="1395099"/>
            <a:ext cx="217459" cy="454300"/>
          </a:xfrm>
          <a:prstGeom prst="rect">
            <a:avLst/>
          </a:prstGeom>
        </p:spPr>
      </p:pic>
      <p:pic>
        <p:nvPicPr>
          <p:cNvPr id="20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9531751" y="4440689"/>
            <a:ext cx="249308" cy="30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1" r="26189"/>
          <a:stretch/>
        </p:blipFill>
        <p:spPr>
          <a:xfrm>
            <a:off x="9213064" y="4249397"/>
            <a:ext cx="262042" cy="487056"/>
          </a:xfrm>
          <a:prstGeom prst="rect">
            <a:avLst/>
          </a:prstGeom>
        </p:spPr>
      </p:pic>
      <p:pic>
        <p:nvPicPr>
          <p:cNvPr id="23" name="Picture 4" descr="https://static.grainger.com/rp/s/is/image/Grainger/2XU60_AS03?$mdmain$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2000" b="98667" l="8000" r="92667">
                        <a14:foregroundMark x1="25000" y1="60000" x2="45000" y2="80000"/>
                        <a14:foregroundMark x1="28333" y1="7000" x2="20667" y2="13333"/>
                        <a14:foregroundMark x1="73667" y1="74667" x2="83333" y2="92667"/>
                        <a14:foregroundMark x1="68333" y1="68667" x2="74667" y2="80333"/>
                        <a14:foregroundMark x1="56000" y1="55667" x2="60000" y2="65000"/>
                        <a14:foregroundMark x1="60000" y1="64333" x2="60667" y2="66333"/>
                        <a14:foregroundMark x1="61667" y1="50333" x2="65667" y2="50000"/>
                        <a14:foregroundMark x1="23667" y1="66667" x2="32000" y2="75333"/>
                        <a14:foregroundMark x1="68667" y1="70667" x2="69333" y2="73333"/>
                        <a14:foregroundMark x1="78000" y1="88333" x2="82333" y2="94333"/>
                        <a14:foregroundMark x1="62000" y1="47000" x2="64667" y2="47000"/>
                        <a14:backgroundMark x1="55000" y1="60333" x2="56667" y2="66000"/>
                        <a14:backgroundMark x1="63000" y1="53000" x2="65333" y2="53000"/>
                        <a14:backgroundMark x1="55333" y1="47667" x2="55667" y2="4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14" t="45991"/>
          <a:stretch/>
        </p:blipFill>
        <p:spPr bwMode="auto">
          <a:xfrm>
            <a:off x="6163434" y="1556617"/>
            <a:ext cx="237365" cy="29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639539" y="3240239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9539" y="3240239"/>
                <a:ext cx="346518" cy="461665"/>
              </a:xfrm>
              <a:prstGeom prst="rect">
                <a:avLst/>
              </a:prstGeom>
              <a:blipFill rotWithShape="0">
                <a:blip r:embed="rId26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281" y="1471981"/>
                <a:ext cx="346518" cy="461665"/>
              </a:xfrm>
              <a:prstGeom prst="rect">
                <a:avLst/>
              </a:prstGeom>
              <a:blipFill rotWithShape="0">
                <a:blip r:embed="rId27"/>
                <a:stretch>
                  <a:fillRect l="-3509" r="-19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/>
          <p:cNvGrpSpPr/>
          <p:nvPr/>
        </p:nvGrpSpPr>
        <p:grpSpPr>
          <a:xfrm>
            <a:off x="5441231" y="2849502"/>
            <a:ext cx="2814238" cy="1135468"/>
            <a:chOff x="5441231" y="2849502"/>
            <a:chExt cx="2814238" cy="1135468"/>
          </a:xfrm>
        </p:grpSpPr>
        <p:grpSp>
          <p:nvGrpSpPr>
            <p:cNvPr id="31" name="Group 30"/>
            <p:cNvGrpSpPr/>
            <p:nvPr/>
          </p:nvGrpSpPr>
          <p:grpSpPr>
            <a:xfrm rot="1889233">
              <a:off x="5441231" y="2849502"/>
              <a:ext cx="2808018" cy="592931"/>
              <a:chOff x="3607870" y="2935079"/>
              <a:chExt cx="4901891" cy="592931"/>
            </a:xfrm>
          </p:grpSpPr>
          <p:sp>
            <p:nvSpPr>
              <p:cNvPr id="33" name="Can 32"/>
              <p:cNvSpPr/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  <a:endParaRPr kumimoji="0" lang="en-US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cxnSp>
            <p:nvCxnSpPr>
              <p:cNvPr id="34" name="Straight Arrow Connector 33"/>
              <p:cNvCxnSpPr/>
              <p:nvPr/>
            </p:nvCxnSpPr>
            <p:spPr bwMode="auto">
              <a:xfrm rot="19710767">
                <a:off x="3607870" y="3160731"/>
                <a:ext cx="424969" cy="148442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2" name="Straight Arrow Connector 31"/>
            <p:cNvCxnSpPr/>
            <p:nvPr/>
          </p:nvCxnSpPr>
          <p:spPr bwMode="auto">
            <a:xfrm>
              <a:off x="8048716" y="3862174"/>
              <a:ext cx="206753" cy="12279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168" name="Picture 24" descr="For Sale or Lease | Bayside, Queens, NY | Near Long Island ...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4245">
            <a:off x="4474194" y="3329721"/>
            <a:ext cx="4041082" cy="254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Curved Arrow - Cliparts.co | Curved arrow, Private island ..."/>
          <p:cNvPicPr>
            <a:picLocks noChangeAspect="1" noChangeArrowheads="1"/>
          </p:cNvPicPr>
          <p:nvPr/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88954">
            <a:off x="4729433" y="3238351"/>
            <a:ext cx="3341920" cy="254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87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key exchange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Discovered </a:t>
            </a:r>
            <a:r>
              <a:rPr lang="en-US" dirty="0"/>
              <a:t>in the 1970's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Allows two parties to establish a shared secret </a:t>
            </a:r>
            <a:br>
              <a:rPr lang="en-US" dirty="0"/>
            </a:br>
            <a:r>
              <a:rPr lang="en-US" dirty="0"/>
              <a:t>without ever having met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/>
              <a:t>Diffie</a:t>
            </a:r>
            <a:r>
              <a:rPr lang="en-US" dirty="0"/>
              <a:t> &amp; Hellman paper also introduced: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Digital signatures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017516" y="4926965"/>
            <a:ext cx="2610774" cy="1714213"/>
            <a:chOff x="7646041" y="1111606"/>
            <a:chExt cx="2610774" cy="1714213"/>
          </a:xfrm>
        </p:grpSpPr>
        <p:pic>
          <p:nvPicPr>
            <p:cNvPr id="5" name="Picture 2" descr="https://regmedia.co.uk/2016/03/01/diffie_hellman.jpg?x=1200&amp;y=79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2352" y="1111606"/>
              <a:ext cx="1803283" cy="1193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8910153" y="2352581"/>
              <a:ext cx="13466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Whitfield </a:t>
              </a:r>
              <a:r>
                <a:rPr lang="en-US" sz="1200" dirty="0" err="1"/>
                <a:t>Diffie</a:t>
              </a:r>
              <a:endParaRPr lang="en-US" sz="12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319372" y="2548820"/>
              <a:ext cx="13466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Martin Hellman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46041" y="2329768"/>
              <a:ext cx="13466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Ralph </a:t>
              </a:r>
              <a:r>
                <a:rPr lang="en-US" sz="1200" dirty="0" err="1"/>
                <a:t>Merkle</a:t>
              </a:r>
              <a:endParaRPr lang="en-US" sz="1200" dirty="0"/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502" y="1087800"/>
            <a:ext cx="5112623" cy="36536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6710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Symmetric crypto boils down to a few </a:t>
            </a:r>
            <a:r>
              <a:rPr lang="en-US" i="1" dirty="0"/>
              <a:t>primitives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smtClean="0"/>
              <a:t>Block ciphers </a:t>
            </a:r>
            <a:r>
              <a:rPr lang="en-US" dirty="0" smtClean="0"/>
              <a:t>and </a:t>
            </a:r>
            <a:r>
              <a:rPr lang="en-US" b="1" dirty="0"/>
              <a:t>hash functions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Why are these considered secure?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Lots and lots of cryptanalysis (</a:t>
            </a:r>
            <a:r>
              <a:rPr lang="en-US" i="1" dirty="0"/>
              <a:t>well-studied!</a:t>
            </a:r>
            <a:r>
              <a:rPr lang="en-US" dirty="0"/>
              <a:t>)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Artificial and man-made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Want asymmetric crypto to be based on a few well-studied primitives too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Candidates come from a different place: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Hard </a:t>
            </a:r>
            <a:r>
              <a:rPr lang="en-US" i="1" dirty="0"/>
              <a:t>mathematical</a:t>
            </a:r>
            <a:r>
              <a:rPr lang="en-US" dirty="0"/>
              <a:t> problems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Good candidates: </a:t>
            </a:r>
            <a:r>
              <a:rPr lang="en-US" b="1" dirty="0"/>
              <a:t>discrete </a:t>
            </a:r>
            <a:r>
              <a:rPr lang="en-US" b="1" dirty="0" smtClean="0"/>
              <a:t>logarithms</a:t>
            </a:r>
            <a:r>
              <a:rPr lang="en-US" dirty="0" smtClean="0"/>
              <a:t>, </a:t>
            </a:r>
            <a:r>
              <a:rPr lang="en-US" b="1" dirty="0"/>
              <a:t>factoring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Much more algebraic structure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different kind of primitives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454" y="1443876"/>
            <a:ext cx="2268286" cy="1240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533" y="1399402"/>
            <a:ext cx="1732555" cy="17845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3577" y="3186609"/>
            <a:ext cx="5124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52122" y="2830180"/>
            <a:ext cx="1072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SHA2-256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883533" y="4121282"/>
            <a:ext cx="4550860" cy="2337272"/>
            <a:chOff x="7392423" y="4121282"/>
            <a:chExt cx="4550860" cy="23372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8578740" y="4121282"/>
                  <a:ext cx="3364543" cy="3945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×⋯×</m:t>
                        </m:r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8740" y="4121282"/>
                  <a:ext cx="3364543" cy="3945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 rot="850035">
                  <a:off x="7392423" y="5895218"/>
                  <a:ext cx="17767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: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850035">
                  <a:off x="7392423" y="5895218"/>
                  <a:ext cx="1776768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678" b="-60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8" name="Group 17"/>
            <p:cNvGrpSpPr/>
            <p:nvPr/>
          </p:nvGrpSpPr>
          <p:grpSpPr>
            <a:xfrm>
              <a:off x="9625431" y="4794329"/>
              <a:ext cx="1777816" cy="1664225"/>
              <a:chOff x="10038356" y="4662665"/>
              <a:chExt cx="1349933" cy="1311778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38356" y="4662665"/>
                <a:ext cx="1297321" cy="1193779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10342289" y="5816755"/>
                    <a:ext cx="1046000" cy="1576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7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7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oMath>
                      </m:oMathPara>
                    </a14:m>
                    <a:endParaRPr lang="en-US" sz="700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42289" y="5816755"/>
                    <a:ext cx="1046000" cy="157688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 rot="20838538">
                  <a:off x="7610144" y="4891432"/>
                  <a:ext cx="240435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←</m:t>
                        </m:r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p>
                        </m:s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</m:fNam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</m:func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838538">
                  <a:off x="7610144" y="4891432"/>
                  <a:ext cx="2404358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56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327698" y="4561043"/>
            <a:ext cx="8074545" cy="1776412"/>
          </a:xfrm>
        </p:spPr>
        <p:txBody>
          <a:bodyPr/>
          <a:lstStyle/>
          <a:p>
            <a:pPr algn="ctr"/>
            <a:r>
              <a:rPr lang="en-US" sz="2800" b="1" dirty="0"/>
              <a:t>Group </a:t>
            </a:r>
            <a:r>
              <a:rPr lang="en-US" sz="2800" dirty="0"/>
              <a:t>t</a:t>
            </a:r>
            <a:r>
              <a:rPr lang="en-US" sz="2800" b="1" dirty="0"/>
              <a:t>heory + number theory</a:t>
            </a:r>
          </a:p>
          <a:p>
            <a:pPr algn="ctr"/>
            <a:endParaRPr lang="en-US" sz="2800" b="1" dirty="0"/>
          </a:p>
        </p:txBody>
      </p:sp>
      <p:pic>
        <p:nvPicPr>
          <p:cNvPr id="3074" name="Picture 2" descr="https://upload.wikimedia.org/wikipedia/commons/thumb/a/a6/Rubik%27s_cube.svg/1024px-Rubik%27s_cube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633" y="2046252"/>
            <a:ext cx="1658869" cy="172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estongeometry [licensed for non-commercial use only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698" y="2427601"/>
            <a:ext cx="2323657" cy="1272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751496" y="2122215"/>
                <a:ext cx="63979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496" y="2122215"/>
                <a:ext cx="639791" cy="400110"/>
              </a:xfrm>
              <a:prstGeom prst="rect">
                <a:avLst/>
              </a:prstGeom>
              <a:blipFill rotWithShape="0">
                <a:blip r:embed="rId4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214747" y="2760097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747" y="2760097"/>
                <a:ext cx="536749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9368360" y="2809155"/>
                <a:ext cx="53674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8360" y="2809155"/>
                <a:ext cx="536749" cy="400110"/>
              </a:xfrm>
              <a:prstGeom prst="rect">
                <a:avLst/>
              </a:prstGeom>
              <a:blipFill rotWithShape="0">
                <a:blip r:embed="rId6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/>
          <p:cNvCxnSpPr/>
          <p:nvPr/>
        </p:nvCxnSpPr>
        <p:spPr bwMode="auto">
          <a:xfrm flipV="1">
            <a:off x="8675017" y="2555578"/>
            <a:ext cx="142173" cy="19067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 flipH="1" flipV="1">
            <a:off x="9210895" y="2570571"/>
            <a:ext cx="180392" cy="23892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8824789" y="3320329"/>
                <a:ext cx="40908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4789" y="3320329"/>
                <a:ext cx="409086" cy="40011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/>
          <p:nvPr/>
        </p:nvCxnSpPr>
        <p:spPr bwMode="auto">
          <a:xfrm flipH="1" flipV="1">
            <a:off x="8697073" y="3129741"/>
            <a:ext cx="211888" cy="21130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9233875" y="3184736"/>
            <a:ext cx="157412" cy="1684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6125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26989" y="1607012"/>
                <a:ext cx="28349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 −2, −1, 0, 1, 2, 3, …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989" y="1607012"/>
                <a:ext cx="2834943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3011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61268" y="156084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(integers)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126989" y="2274435"/>
                <a:ext cx="21929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the real numbers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989" y="2274435"/>
                <a:ext cx="2192908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3889" t="-28261" r="-611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46041" y="2941858"/>
                <a:ext cx="22951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041" y="2941858"/>
                <a:ext cx="2295115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44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146041" y="3609282"/>
                <a:ext cx="2285113" cy="2984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…,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6041" y="3609282"/>
                <a:ext cx="2285113" cy="298415"/>
              </a:xfrm>
              <a:prstGeom prst="rect">
                <a:avLst/>
              </a:prstGeom>
              <a:blipFill rotWithShape="0">
                <a:blip r:embed="rId5"/>
                <a:stretch>
                  <a:fillRect l="-3467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70404" y="2226724"/>
                <a:ext cx="13672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∖{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r>
                  <a:rPr lang="en-US" b="1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404" y="2226724"/>
                <a:ext cx="136729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6250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645360" y="3563115"/>
                <a:ext cx="1614545" cy="390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∖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5360" y="3563115"/>
                <a:ext cx="1614545" cy="390748"/>
              </a:xfrm>
              <a:prstGeom prst="rect">
                <a:avLst/>
              </a:prstGeom>
              <a:blipFill rotWithShape="0">
                <a:blip r:embed="rId7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761268" y="2224276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(reals)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61268" y="2892281"/>
                <a:ext cx="20962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”) 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68" y="2892281"/>
                <a:ext cx="20962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2616" t="-8197" r="-87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61268" y="3546481"/>
                <a:ext cx="208544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(integers “mod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”) 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68" y="3546481"/>
                <a:ext cx="2085443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2632" t="-10000" r="-117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773671" y="429677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Examples: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214304" y="4919463"/>
                <a:ext cx="32944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0, 1, 2, 3, 4, 5, 6, 7, 8, 9, 10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04" y="4919463"/>
                <a:ext cx="329442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40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214304" y="5540908"/>
                <a:ext cx="3079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1, 2, 3, 4, 5, 6, 7, 8, 9, 10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304" y="5540908"/>
                <a:ext cx="3079626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57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71411" y="1576234"/>
                <a:ext cx="52892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An integer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1600" dirty="0"/>
                  <a:t> is </a:t>
                </a:r>
                <a:r>
                  <a:rPr lang="en-US" sz="1600" b="1" dirty="0"/>
                  <a:t>prime</a:t>
                </a:r>
                <a:r>
                  <a:rPr lang="en-US" sz="1600" dirty="0"/>
                  <a:t> if it's only divisible by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411" y="1576234"/>
                <a:ext cx="5289218" cy="338554"/>
              </a:xfrm>
              <a:prstGeom prst="rect">
                <a:avLst/>
              </a:prstGeom>
              <a:blipFill rotWithShape="0">
                <a:blip r:embed="rId12"/>
                <a:stretch>
                  <a:fillRect l="-692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 rot="1565296">
                <a:off x="4988244" y="3512280"/>
                <a:ext cx="120420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>
                    <a:solidFill>
                      <a:srgbClr val="C00000"/>
                    </a:solidFill>
                  </a:rPr>
                  <a:t> prime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565296">
                <a:off x="4988244" y="3512280"/>
                <a:ext cx="1204204" cy="27699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4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5" grpId="0"/>
      <p:bldP spid="17" grpId="0"/>
      <p:bldP spid="18" grpId="0"/>
      <p:bldP spid="19" grpId="0"/>
      <p:bldP spid="16" grpId="0"/>
      <p:bldP spid="21" grpId="0"/>
      <p:bldP spid="22" grpId="0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683156" y="1825368"/>
                <a:ext cx="78245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sz="20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3156" y="1825368"/>
                <a:ext cx="782458" cy="307777"/>
              </a:xfrm>
              <a:prstGeom prst="rect">
                <a:avLst/>
              </a:prstGeom>
              <a:blipFill rotWithShape="0">
                <a:blip r:embed="rId2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933117" y="1827781"/>
                <a:ext cx="7493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3117" y="1827781"/>
                <a:ext cx="749372" cy="307777"/>
              </a:xfrm>
              <a:prstGeom prst="rect">
                <a:avLst/>
              </a:prstGeom>
              <a:blipFill rotWithShape="0">
                <a:blip r:embed="rId3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531829" y="1827781"/>
                <a:ext cx="733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829" y="1827781"/>
                <a:ext cx="733342" cy="307777"/>
              </a:xfrm>
              <a:prstGeom prst="rect">
                <a:avLst/>
              </a:prstGeom>
              <a:blipFill rotWithShape="0">
                <a:blip r:embed="rId4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– motivation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640325" y="1825368"/>
                <a:ext cx="23243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𝒁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325" y="1825368"/>
                <a:ext cx="232436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36842" r="-1052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01663" y="3748758"/>
                <a:ext cx="2105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6+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663" y="3748758"/>
                <a:ext cx="2105025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0846" y="4771411"/>
                <a:ext cx="2105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(−6)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846" y="4771411"/>
                <a:ext cx="2105025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40287" y="1827782"/>
                <a:ext cx="24846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287" y="1827782"/>
                <a:ext cx="248466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6585" r="-487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106230" y="3732439"/>
                <a:ext cx="2105025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6230" y="3732439"/>
                <a:ext cx="2105025" cy="40197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55413" y="4743968"/>
                <a:ext cx="2105025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+               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413" y="4743968"/>
                <a:ext cx="2105025" cy="40197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792664" y="1826600"/>
                <a:ext cx="34887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2664" y="1826600"/>
                <a:ext cx="34887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2413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744780" y="3732439"/>
                <a:ext cx="2105025" cy="40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4780" y="3732439"/>
                <a:ext cx="2105025" cy="40197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36855" y="4588581"/>
                <a:ext cx="2105025" cy="659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6855" y="4588581"/>
                <a:ext cx="2105025" cy="65941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66933" y="2694056"/>
                <a:ext cx="3011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+3=1+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2+3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933" y="2694056"/>
                <a:ext cx="3011655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42257" y="2666613"/>
                <a:ext cx="3436138" cy="424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257" y="2666613"/>
                <a:ext cx="3436138" cy="42421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240236" y="2666613"/>
                <a:ext cx="3436138" cy="424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236" y="2666613"/>
                <a:ext cx="3436138" cy="42421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86037" y="3748758"/>
                <a:ext cx="3124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037" y="3748758"/>
                <a:ext cx="312463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456876" y="4771411"/>
                <a:ext cx="6287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876" y="4771411"/>
                <a:ext cx="628706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995340" y="3770190"/>
                <a:ext cx="3124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340" y="3770190"/>
                <a:ext cx="312463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834205" y="4732843"/>
                <a:ext cx="909095" cy="4242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205" y="4732843"/>
                <a:ext cx="909095" cy="42421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576905" y="3770190"/>
                <a:ext cx="3124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6905" y="3770190"/>
                <a:ext cx="312463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9633973" y="4585983"/>
                <a:ext cx="528606" cy="6646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3973" y="4585983"/>
                <a:ext cx="528606" cy="664606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5706668" y="1088926"/>
            <a:ext cx="1002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Groups</a:t>
            </a:r>
          </a:p>
        </p:txBody>
      </p:sp>
      <p:sp>
        <p:nvSpPr>
          <p:cNvPr id="27" name="TextBox 26"/>
          <p:cNvSpPr txBox="1"/>
          <p:nvPr/>
        </p:nvSpPr>
        <p:spPr>
          <a:xfrm rot="20463358">
            <a:off x="474466" y="2485313"/>
            <a:ext cx="214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Associativity </a:t>
            </a:r>
          </a:p>
        </p:txBody>
      </p:sp>
      <p:sp>
        <p:nvSpPr>
          <p:cNvPr id="28" name="TextBox 27"/>
          <p:cNvSpPr txBox="1"/>
          <p:nvPr/>
        </p:nvSpPr>
        <p:spPr>
          <a:xfrm rot="20463358">
            <a:off x="649994" y="4748676"/>
            <a:ext cx="1046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Inverses</a:t>
            </a:r>
          </a:p>
        </p:txBody>
      </p:sp>
      <p:sp>
        <p:nvSpPr>
          <p:cNvPr id="29" name="TextBox 28"/>
          <p:cNvSpPr txBox="1"/>
          <p:nvPr/>
        </p:nvSpPr>
        <p:spPr>
          <a:xfrm rot="20463358">
            <a:off x="649822" y="3710962"/>
            <a:ext cx="1040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Identity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 flipH="1">
            <a:off x="3495675" y="1390650"/>
            <a:ext cx="2028825" cy="4347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>
            <a:stCxn id="26" idx="2"/>
          </p:cNvCxnSpPr>
          <p:nvPr/>
        </p:nvCxnSpPr>
        <p:spPr bwMode="auto">
          <a:xfrm flipH="1">
            <a:off x="6207924" y="1458258"/>
            <a:ext cx="1" cy="2696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6709181" y="1427414"/>
            <a:ext cx="2689747" cy="38811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19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4" grpId="0"/>
      <p:bldP spid="2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– definition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96615" y="1529840"/>
                <a:ext cx="10998771" cy="245796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en-US" b="1" dirty="0"/>
                  <a:t>group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dirty="0"/>
                  <a:t> is a set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together with a binary operation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dirty="0"/>
                  <a:t> satisfying the following axioms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G1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				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G2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			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/>
                  <a:t>          </a:t>
                </a:r>
                <a:r>
                  <a:rPr lang="en-US" dirty="0">
                    <a:latin typeface="Script MT Bold" panose="03040602040607080904" pitchFamily="66" charset="0"/>
                  </a:rPr>
                  <a:t>G3</a:t>
                </a:r>
                <a:r>
                  <a:rPr lang="en-US" dirty="0"/>
                  <a:t>: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there exists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	        (inverse)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6615" y="1529840"/>
                <a:ext cx="10998771" cy="2457960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33955" y="4894698"/>
                <a:ext cx="7211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 group is </a:t>
                </a:r>
                <a:r>
                  <a:rPr lang="en-US" b="1" dirty="0"/>
                  <a:t>abelian/commutative</a:t>
                </a:r>
                <a:r>
                  <a:rPr lang="en-US" dirty="0"/>
                  <a:t> if  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955" y="4894698"/>
                <a:ext cx="7211545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676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33955" y="5634682"/>
                <a:ext cx="7024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The </a:t>
                </a:r>
                <a:r>
                  <a:rPr lang="nb-NO" b="1" dirty="0"/>
                  <a:t>order</a:t>
                </a:r>
                <a:r>
                  <a:rPr lang="nb-NO" dirty="0"/>
                  <a:t> of a group is the number of elements 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nb-NO" dirty="0"/>
                  <a:t>, denoted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955" y="5634682"/>
                <a:ext cx="702422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69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01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98129" y="2235722"/>
                <a:ext cx="6612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29" y="2235722"/>
                <a:ext cx="661271" cy="276999"/>
              </a:xfrm>
              <a:prstGeom prst="rect">
                <a:avLst/>
              </a:prstGeom>
              <a:blipFill rotWithShape="0">
                <a:blip r:embed="rId2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98129" y="2678329"/>
                <a:ext cx="6756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29" y="2678329"/>
                <a:ext cx="67569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8171" y="3135997"/>
                <a:ext cx="10298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71" y="3135997"/>
                <a:ext cx="1029834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52385" y="2675802"/>
                <a:ext cx="6211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2385" y="2675802"/>
                <a:ext cx="621132" cy="276999"/>
              </a:xfrm>
              <a:prstGeom prst="rect">
                <a:avLst/>
              </a:prstGeom>
              <a:blipFill rotWithShape="0">
                <a:blip r:embed="rId5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040884" y="3585589"/>
                <a:ext cx="971163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884" y="3585589"/>
                <a:ext cx="971163" cy="318164"/>
              </a:xfrm>
              <a:prstGeom prst="rect">
                <a:avLst/>
              </a:prstGeom>
              <a:blipFill rotWithShape="0">
                <a:blip r:embed="rId6"/>
                <a:stretch>
                  <a:fillRect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784580" y="2230707"/>
                <a:ext cx="6612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580" y="2230707"/>
                <a:ext cx="661271" cy="276999"/>
              </a:xfrm>
              <a:prstGeom prst="rect">
                <a:avLst/>
              </a:prstGeom>
              <a:blipFill rotWithShape="0"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37811" y="2230707"/>
                <a:ext cx="5153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230707"/>
                <a:ext cx="515398" cy="276999"/>
              </a:xfrm>
              <a:prstGeom prst="rect">
                <a:avLst/>
              </a:prstGeom>
              <a:blipFill rotWithShape="0">
                <a:blip r:embed="rId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37811" y="2676736"/>
                <a:ext cx="5298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811" y="2676736"/>
                <a:ext cx="529824" cy="276999"/>
              </a:xfrm>
              <a:prstGeom prst="rect">
                <a:avLst/>
              </a:prstGeom>
              <a:blipFill rotWithShape="0">
                <a:blip r:embed="rId9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837193" y="3139644"/>
                <a:ext cx="8095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193" y="3139644"/>
                <a:ext cx="809581" cy="276999"/>
              </a:xfrm>
              <a:prstGeom prst="rect">
                <a:avLst/>
              </a:prstGeom>
              <a:blipFill rotWithShape="0">
                <a:blip r:embed="rId10"/>
                <a:stretch>
                  <a:fillRect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58947" y="1663966"/>
            <a:ext cx="209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Groups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87792" y="1663966"/>
            <a:ext cx="209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groups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3026889" y="4789144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889" y="4789144"/>
                <a:ext cx="912429" cy="246221"/>
              </a:xfrm>
              <a:prstGeom prst="rect">
                <a:avLst/>
              </a:prstGeom>
              <a:blipFill rotWithShape="0">
                <a:blip r:embed="rId11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7672880" y="4522557"/>
                <a:ext cx="91242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2880" y="4522557"/>
                <a:ext cx="912429" cy="246221"/>
              </a:xfrm>
              <a:prstGeom prst="rect">
                <a:avLst/>
              </a:prstGeom>
              <a:blipFill rotWithShape="0">
                <a:blip r:embed="rId12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1297220" y="4789144"/>
                <a:ext cx="7543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∘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7220" y="4789144"/>
                <a:ext cx="754309" cy="246221"/>
              </a:xfrm>
              <a:prstGeom prst="rect">
                <a:avLst/>
              </a:prstGeom>
              <a:blipFill rotWithShape="0">
                <a:blip r:embed="rId1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/>
              <p:cNvSpPr txBox="1"/>
              <p:nvPr/>
            </p:nvSpPr>
            <p:spPr>
              <a:xfrm>
                <a:off x="5469404" y="4522557"/>
                <a:ext cx="7543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∘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404" y="4522557"/>
                <a:ext cx="754309" cy="246221"/>
              </a:xfrm>
              <a:prstGeom prst="rect">
                <a:avLst/>
              </a:prstGeom>
              <a:blipFill rotWithShape="0">
                <a:blip r:embed="rId14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10093014" y="4522557"/>
                <a:ext cx="7687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3014" y="4522557"/>
                <a:ext cx="768737" cy="246221"/>
              </a:xfrm>
              <a:prstGeom prst="rect">
                <a:avLst/>
              </a:prstGeom>
              <a:blipFill rotWithShape="0">
                <a:blip r:embed="rId15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647784" y="2275639"/>
                <a:ext cx="174502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−3≠1−(2−3)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784" y="2275639"/>
                <a:ext cx="1745029" cy="184666"/>
              </a:xfrm>
              <a:prstGeom prst="rect">
                <a:avLst/>
              </a:prstGeom>
              <a:blipFill rotWithShape="0">
                <a:blip r:embed="rId22"/>
                <a:stretch>
                  <a:fillRect r="-2448" b="-387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92054" y="2275639"/>
                <a:ext cx="53970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054" y="2275639"/>
                <a:ext cx="539700" cy="184666"/>
              </a:xfrm>
              <a:prstGeom prst="rect">
                <a:avLst/>
              </a:prstGeom>
              <a:blipFill rotWithShape="0">
                <a:blip r:embed="rId23"/>
                <a:stretch>
                  <a:fillRect l="-5618" r="-5618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592053" y="2741408"/>
                <a:ext cx="67794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0⋅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053" y="2741408"/>
                <a:ext cx="677943" cy="184666"/>
              </a:xfrm>
              <a:prstGeom prst="rect">
                <a:avLst/>
              </a:prstGeom>
              <a:blipFill rotWithShape="0">
                <a:blip r:embed="rId24"/>
                <a:stretch>
                  <a:fillRect l="-4464" r="-446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893747" y="3190744"/>
                <a:ext cx="1133259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200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func>
                        </m:e>
                      </m:d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3747" y="3190744"/>
                <a:ext cx="1133259" cy="184666"/>
              </a:xfrm>
              <a:prstGeom prst="rect">
                <a:avLst/>
              </a:prstGeom>
              <a:blipFill>
                <a:blip r:embed="rId25"/>
                <a:stretch>
                  <a:fillRect l="-2688" r="-2688" b="-96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837193" y="3574863"/>
                <a:ext cx="971163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⋅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193" y="3574863"/>
                <a:ext cx="971163" cy="318164"/>
              </a:xfrm>
              <a:prstGeom prst="rect">
                <a:avLst/>
              </a:prstGeom>
              <a:blipFill rotWithShape="0">
                <a:blip r:embed="rId26"/>
                <a:stretch>
                  <a:fillRect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Definition: </a:t>
                </a:r>
                <a:r>
                  <a:rPr lang="en-US" sz="1200" dirty="0"/>
                  <a:t>A </a:t>
                </a:r>
                <a:r>
                  <a:rPr lang="en-US" sz="1200" b="1" dirty="0"/>
                  <a:t>group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200" dirty="0"/>
                  <a:t> </a:t>
                </a:r>
                <a:r>
                  <a:rPr lang="en-US" sz="1200" dirty="0" smtClean="0"/>
                  <a:t>is </a:t>
                </a:r>
                <a:r>
                  <a:rPr lang="nb-NO" sz="1200" dirty="0" smtClean="0"/>
                  <a:t>…</a:t>
                </a: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	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/>
                  <a:t>           (inverse)</a:t>
                </a: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1073" y="353948"/>
                <a:ext cx="4034656" cy="1179185"/>
              </a:xfrm>
              <a:prstGeom prst="roundRect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965741" y="2264418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741" y="2264418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41" r="-5882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553958" y="2264418"/>
                <a:ext cx="80528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"2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"=−2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958" y="2264418"/>
                <a:ext cx="805285" cy="184666"/>
              </a:xfrm>
              <a:prstGeom prst="rect">
                <a:avLst/>
              </a:prstGeom>
              <a:blipFill rotWithShape="0">
                <a:blip r:embed="rId29"/>
                <a:stretch>
                  <a:fillRect l="-4545" r="-3788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965741" y="2768135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5741" y="2768135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41" r="-588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509750" y="2765068"/>
                <a:ext cx="83003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750" y="2765068"/>
                <a:ext cx="830035" cy="184666"/>
              </a:xfrm>
              <a:prstGeom prst="rect">
                <a:avLst/>
              </a:prstGeom>
              <a:blipFill rotWithShape="0">
                <a:blip r:embed="rId30"/>
                <a:stretch>
                  <a:fillRect l="-4412" r="-147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47872" y="2722902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872" y="2722902"/>
                <a:ext cx="409536" cy="184666"/>
              </a:xfrm>
              <a:prstGeom prst="rect">
                <a:avLst/>
              </a:prstGeom>
              <a:blipFill rotWithShape="0">
                <a:blip r:embed="rId31"/>
                <a:stretch>
                  <a:fillRect l="-4478" r="-74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299343" y="2734393"/>
                <a:ext cx="75309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lit/>
                        </m:rPr>
                        <a:rPr lang="nb-NO" sz="12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343" y="2734393"/>
                <a:ext cx="753091" cy="184666"/>
              </a:xfrm>
              <a:prstGeom prst="rect">
                <a:avLst/>
              </a:prstGeom>
              <a:blipFill rotWithShape="0">
                <a:blip r:embed="rId32"/>
                <a:stretch>
                  <a:fillRect l="-1613" t="-3333" r="-161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963600" y="3167224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600" y="3167224"/>
                <a:ext cx="409536" cy="184666"/>
              </a:xfrm>
              <a:prstGeom prst="rect">
                <a:avLst/>
              </a:prstGeom>
              <a:blipFill rotWithShape="0">
                <a:blip r:embed="rId28"/>
                <a:stretch>
                  <a:fillRect l="-2985" r="-7463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553958" y="3167224"/>
                <a:ext cx="232127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"2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4 :   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2+4=6≡0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⁡6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958" y="3167224"/>
                <a:ext cx="2321276" cy="184666"/>
              </a:xfrm>
              <a:prstGeom prst="rect">
                <a:avLst/>
              </a:prstGeom>
              <a:blipFill rotWithShape="0">
                <a:blip r:embed="rId33"/>
                <a:stretch>
                  <a:fillRect l="-1312" r="-105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896448" y="3469971"/>
                <a:ext cx="409536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448" y="3469971"/>
                <a:ext cx="409536" cy="184666"/>
              </a:xfrm>
              <a:prstGeom prst="rect">
                <a:avLst/>
              </a:prstGeom>
              <a:blipFill rotWithShape="0">
                <a:blip r:embed="rId34"/>
                <a:stretch>
                  <a:fillRect l="-2985" r="-7463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851777" y="3833954"/>
                <a:ext cx="183601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"=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3⋅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≡1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1777" y="3833954"/>
                <a:ext cx="1836015" cy="184666"/>
              </a:xfrm>
              <a:prstGeom prst="rect">
                <a:avLst/>
              </a:prstGeom>
              <a:blipFill rotWithShape="0">
                <a:blip r:embed="rId35"/>
                <a:stretch>
                  <a:fillRect l="-1661" r="-132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0357351" y="3980978"/>
                <a:ext cx="156837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2×2</m:t>
                              </m:r>
                            </m:sub>
                          </m:sSub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7351" y="3980978"/>
                <a:ext cx="1568378" cy="246221"/>
              </a:xfrm>
              <a:prstGeom prst="rect">
                <a:avLst/>
              </a:prstGeom>
              <a:blipFill rotWithShape="0">
                <a:blip r:embed="rId36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rot="19197569">
                <a:off x="10310796" y="4243290"/>
                <a:ext cx="9224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197569">
                <a:off x="10310796" y="4243290"/>
                <a:ext cx="922449" cy="338554"/>
              </a:xfrm>
              <a:prstGeom prst="rect">
                <a:avLst/>
              </a:prstGeom>
              <a:blipFill rotWithShape="0"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03618" y="5221536"/>
            <a:ext cx="1378939" cy="1172233"/>
            <a:chOff x="876872" y="5353050"/>
            <a:chExt cx="1021731" cy="101962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Rectangle 3"/>
                <p:cNvSpPr>
                  <a:spLocks noChangeAspect="1"/>
                </p:cNvSpPr>
                <p:nvPr/>
              </p:nvSpPr>
              <p:spPr bwMode="auto">
                <a:xfrm>
                  <a:off x="876872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353050"/>
                  <a:ext cx="258478" cy="258478"/>
                </a:xfrm>
                <a:prstGeom prst="rect">
                  <a:avLst/>
                </a:prstGeom>
                <a:blipFill rotWithShape="0">
                  <a:blip r:embed="rId3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" name="Rectangle 51"/>
                <p:cNvSpPr>
                  <a:spLocks noChangeAspect="1"/>
                </p:cNvSpPr>
                <p:nvPr/>
              </p:nvSpPr>
              <p:spPr bwMode="auto">
                <a:xfrm>
                  <a:off x="1135350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353050"/>
                  <a:ext cx="258478" cy="258478"/>
                </a:xfrm>
                <a:prstGeom prst="rect">
                  <a:avLst/>
                </a:prstGeom>
                <a:blipFill rotWithShape="0">
                  <a:blip r:embed="rId3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" name="Rectangle 52"/>
                <p:cNvSpPr>
                  <a:spLocks noChangeAspect="1"/>
                </p:cNvSpPr>
                <p:nvPr/>
              </p:nvSpPr>
              <p:spPr bwMode="auto">
                <a:xfrm>
                  <a:off x="1381646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353050"/>
                  <a:ext cx="258478" cy="258478"/>
                </a:xfrm>
                <a:prstGeom prst="rect">
                  <a:avLst/>
                </a:prstGeom>
                <a:blipFill rotWithShape="0">
                  <a:blip r:embed="rId4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" name="Rectangle 55"/>
                <p:cNvSpPr>
                  <a:spLocks noChangeAspect="1"/>
                </p:cNvSpPr>
                <p:nvPr/>
              </p:nvSpPr>
              <p:spPr bwMode="auto">
                <a:xfrm>
                  <a:off x="1640124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353050"/>
                  <a:ext cx="258478" cy="258478"/>
                </a:xfrm>
                <a:prstGeom prst="rect">
                  <a:avLst/>
                </a:prstGeom>
                <a:blipFill rotWithShape="0">
                  <a:blip r:embed="rId4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0" name="Rectangle 59"/>
                <p:cNvSpPr>
                  <a:spLocks noChangeAspect="1"/>
                </p:cNvSpPr>
                <p:nvPr/>
              </p:nvSpPr>
              <p:spPr bwMode="auto">
                <a:xfrm>
                  <a:off x="876872" y="5606765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0" name="Rectangle 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606765"/>
                  <a:ext cx="258478" cy="258478"/>
                </a:xfrm>
                <a:prstGeom prst="rect">
                  <a:avLst/>
                </a:prstGeom>
                <a:blipFill rotWithShape="0">
                  <a:blip r:embed="rId4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1" name="Rectangle 60"/>
                <p:cNvSpPr>
                  <a:spLocks noChangeAspect="1"/>
                </p:cNvSpPr>
                <p:nvPr/>
              </p:nvSpPr>
              <p:spPr bwMode="auto">
                <a:xfrm>
                  <a:off x="1135350" y="5606765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606765"/>
                  <a:ext cx="258478" cy="258478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2" name="Rectangle 61"/>
                <p:cNvSpPr>
                  <a:spLocks noChangeAspect="1"/>
                </p:cNvSpPr>
                <p:nvPr/>
              </p:nvSpPr>
              <p:spPr bwMode="auto">
                <a:xfrm>
                  <a:off x="1381646" y="5606765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2" name="Rectangle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606765"/>
                  <a:ext cx="258478" cy="258478"/>
                </a:xfrm>
                <a:prstGeom prst="rect">
                  <a:avLst/>
                </a:prstGeom>
                <a:blipFill rotWithShape="0">
                  <a:blip r:embed="rId4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3" name="Rectangle 62"/>
                <p:cNvSpPr>
                  <a:spLocks noChangeAspect="1"/>
                </p:cNvSpPr>
                <p:nvPr/>
              </p:nvSpPr>
              <p:spPr bwMode="auto">
                <a:xfrm>
                  <a:off x="1640124" y="5606765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606765"/>
                  <a:ext cx="258478" cy="258478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4" name="Rectangle 63"/>
                <p:cNvSpPr>
                  <a:spLocks noChangeAspect="1"/>
                </p:cNvSpPr>
                <p:nvPr/>
              </p:nvSpPr>
              <p:spPr bwMode="auto">
                <a:xfrm>
                  <a:off x="876872" y="586048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860480"/>
                  <a:ext cx="258478" cy="258478"/>
                </a:xfrm>
                <a:prstGeom prst="rect">
                  <a:avLst/>
                </a:prstGeom>
                <a:blipFill rotWithShape="0">
                  <a:blip r:embed="rId4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5" name="Rectangle 64"/>
                <p:cNvSpPr>
                  <a:spLocks noChangeAspect="1"/>
                </p:cNvSpPr>
                <p:nvPr/>
              </p:nvSpPr>
              <p:spPr bwMode="auto">
                <a:xfrm>
                  <a:off x="1135350" y="5860480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5" name="Rectangle 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860480"/>
                  <a:ext cx="258478" cy="258478"/>
                </a:xfrm>
                <a:prstGeom prst="rect">
                  <a:avLst/>
                </a:prstGeom>
                <a:blipFill rotWithShape="0">
                  <a:blip r:embed="rId4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6" name="Rectangle 65"/>
                <p:cNvSpPr>
                  <a:spLocks noChangeAspect="1"/>
                </p:cNvSpPr>
                <p:nvPr/>
              </p:nvSpPr>
              <p:spPr bwMode="auto">
                <a:xfrm>
                  <a:off x="1381646" y="5860480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860480"/>
                  <a:ext cx="258478" cy="258478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7" name="Rectangle 66"/>
                <p:cNvSpPr>
                  <a:spLocks noChangeAspect="1"/>
                </p:cNvSpPr>
                <p:nvPr/>
              </p:nvSpPr>
              <p:spPr bwMode="auto">
                <a:xfrm>
                  <a:off x="1640124" y="5860480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860480"/>
                  <a:ext cx="258478" cy="258478"/>
                </a:xfrm>
                <a:prstGeom prst="rect">
                  <a:avLst/>
                </a:prstGeom>
                <a:blipFill rotWithShape="0">
                  <a:blip r:embed="rId4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8" name="Rectangle 67"/>
                <p:cNvSpPr>
                  <a:spLocks noChangeAspect="1"/>
                </p:cNvSpPr>
                <p:nvPr/>
              </p:nvSpPr>
              <p:spPr bwMode="auto">
                <a:xfrm>
                  <a:off x="876872" y="6114195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8" name="Rectangle 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6114195"/>
                  <a:ext cx="258478" cy="258478"/>
                </a:xfrm>
                <a:prstGeom prst="rect">
                  <a:avLst/>
                </a:prstGeom>
                <a:blipFill rotWithShape="0">
                  <a:blip r:embed="rId4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9" name="Rectangle 68"/>
                <p:cNvSpPr>
                  <a:spLocks noChangeAspect="1"/>
                </p:cNvSpPr>
                <p:nvPr/>
              </p:nvSpPr>
              <p:spPr bwMode="auto">
                <a:xfrm>
                  <a:off x="1135350" y="6114195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6114195"/>
                  <a:ext cx="258478" cy="258478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0" name="Rectangle 69"/>
                <p:cNvSpPr>
                  <a:spLocks noChangeAspect="1"/>
                </p:cNvSpPr>
                <p:nvPr/>
              </p:nvSpPr>
              <p:spPr bwMode="auto">
                <a:xfrm>
                  <a:off x="1381646" y="6114195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0" name="Rectangle 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6114195"/>
                  <a:ext cx="258478" cy="258478"/>
                </a:xfrm>
                <a:prstGeom prst="rect">
                  <a:avLst/>
                </a:prstGeom>
                <a:blipFill rotWithShape="0">
                  <a:blip r:embed="rId4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1" name="Rectangle 70"/>
                <p:cNvSpPr>
                  <a:spLocks noChangeAspect="1"/>
                </p:cNvSpPr>
                <p:nvPr/>
              </p:nvSpPr>
              <p:spPr bwMode="auto">
                <a:xfrm>
                  <a:off x="1640124" y="6114195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1" name="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6114195"/>
                  <a:ext cx="258478" cy="258478"/>
                </a:xfrm>
                <a:prstGeom prst="rect">
                  <a:avLst/>
                </a:prstGeom>
                <a:blipFill rotWithShape="0">
                  <a:blip r:embed="rId5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Rectangle 76"/>
            <p:cNvSpPr>
              <a:spLocks noChangeAspect="1"/>
            </p:cNvSpPr>
            <p:nvPr/>
          </p:nvSpPr>
          <p:spPr bwMode="auto">
            <a:xfrm>
              <a:off x="876873" y="5353050"/>
              <a:ext cx="1021730" cy="1019623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p:grpSp>
        <p:nvGrpSpPr>
          <p:cNvPr id="78" name="Group 77"/>
          <p:cNvGrpSpPr>
            <a:grpSpLocks noChangeAspect="1"/>
          </p:cNvGrpSpPr>
          <p:nvPr/>
        </p:nvGrpSpPr>
        <p:grpSpPr>
          <a:xfrm>
            <a:off x="2708265" y="5219909"/>
            <a:ext cx="1378939" cy="1172233"/>
            <a:chOff x="876872" y="5353050"/>
            <a:chExt cx="1021731" cy="101962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9" name="Rectangle 78"/>
                <p:cNvSpPr>
                  <a:spLocks noChangeAspect="1"/>
                </p:cNvSpPr>
                <p:nvPr/>
              </p:nvSpPr>
              <p:spPr bwMode="auto">
                <a:xfrm>
                  <a:off x="876872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353050"/>
                  <a:ext cx="258478" cy="258478"/>
                </a:xfrm>
                <a:prstGeom prst="rect">
                  <a:avLst/>
                </a:prstGeom>
                <a:blipFill rotWithShape="0">
                  <a:blip r:embed="rId5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0" name="Rectangle 79"/>
                <p:cNvSpPr>
                  <a:spLocks noChangeAspect="1"/>
                </p:cNvSpPr>
                <p:nvPr/>
              </p:nvSpPr>
              <p:spPr bwMode="auto">
                <a:xfrm>
                  <a:off x="1135350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0" name="Rectangle 7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353050"/>
                  <a:ext cx="258478" cy="258478"/>
                </a:xfrm>
                <a:prstGeom prst="rect">
                  <a:avLst/>
                </a:prstGeom>
                <a:blipFill rotWithShape="0">
                  <a:blip r:embed="rId5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1" name="Rectangle 80"/>
                <p:cNvSpPr>
                  <a:spLocks noChangeAspect="1"/>
                </p:cNvSpPr>
                <p:nvPr/>
              </p:nvSpPr>
              <p:spPr bwMode="auto">
                <a:xfrm>
                  <a:off x="1381646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1" name="Rectangle 8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353050"/>
                  <a:ext cx="258478" cy="258478"/>
                </a:xfrm>
                <a:prstGeom prst="rect">
                  <a:avLst/>
                </a:prstGeom>
                <a:blipFill rotWithShape="0">
                  <a:blip r:embed="rId5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2" name="Rectangle 81"/>
                <p:cNvSpPr>
                  <a:spLocks noChangeAspect="1"/>
                </p:cNvSpPr>
                <p:nvPr/>
              </p:nvSpPr>
              <p:spPr bwMode="auto">
                <a:xfrm>
                  <a:off x="1640124" y="535305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2" name="Rectangle 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353050"/>
                  <a:ext cx="258478" cy="258478"/>
                </a:xfrm>
                <a:prstGeom prst="rect">
                  <a:avLst/>
                </a:prstGeom>
                <a:blipFill rotWithShape="0">
                  <a:blip r:embed="rId5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3" name="Rectangle 82"/>
                <p:cNvSpPr>
                  <a:spLocks noChangeAspect="1"/>
                </p:cNvSpPr>
                <p:nvPr/>
              </p:nvSpPr>
              <p:spPr bwMode="auto">
                <a:xfrm>
                  <a:off x="876872" y="5606765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606765"/>
                  <a:ext cx="258478" cy="258478"/>
                </a:xfrm>
                <a:prstGeom prst="rect">
                  <a:avLst/>
                </a:prstGeom>
                <a:blipFill rotWithShape="0">
                  <a:blip r:embed="rId5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4" name="Rectangle 83"/>
                <p:cNvSpPr>
                  <a:spLocks noChangeAspect="1"/>
                </p:cNvSpPr>
                <p:nvPr/>
              </p:nvSpPr>
              <p:spPr bwMode="auto">
                <a:xfrm>
                  <a:off x="1135350" y="5606765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606765"/>
                  <a:ext cx="258478" cy="258478"/>
                </a:xfrm>
                <a:prstGeom prst="rect">
                  <a:avLst/>
                </a:prstGeom>
                <a:blipFill rotWithShape="0">
                  <a:blip r:embed="rId5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5" name="Rectangle 84"/>
                <p:cNvSpPr>
                  <a:spLocks noChangeAspect="1"/>
                </p:cNvSpPr>
                <p:nvPr/>
              </p:nvSpPr>
              <p:spPr bwMode="auto">
                <a:xfrm>
                  <a:off x="1381646" y="5606765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5" name="Rectangle 8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606765"/>
                  <a:ext cx="258478" cy="258478"/>
                </a:xfrm>
                <a:prstGeom prst="rect">
                  <a:avLst/>
                </a:prstGeom>
                <a:blipFill rotWithShape="0">
                  <a:blip r:embed="rId5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6" name="Rectangle 85"/>
                <p:cNvSpPr>
                  <a:spLocks noChangeAspect="1"/>
                </p:cNvSpPr>
                <p:nvPr/>
              </p:nvSpPr>
              <p:spPr bwMode="auto">
                <a:xfrm>
                  <a:off x="1640124" y="5606765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6" name="Rectangle 8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606765"/>
                  <a:ext cx="258478" cy="258478"/>
                </a:xfrm>
                <a:prstGeom prst="rect">
                  <a:avLst/>
                </a:prstGeom>
                <a:blipFill rotWithShape="0">
                  <a:blip r:embed="rId5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7" name="Rectangle 86"/>
                <p:cNvSpPr>
                  <a:spLocks noChangeAspect="1"/>
                </p:cNvSpPr>
                <p:nvPr/>
              </p:nvSpPr>
              <p:spPr bwMode="auto">
                <a:xfrm>
                  <a:off x="876872" y="5860480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7" name="Rectangle 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5860480"/>
                  <a:ext cx="258478" cy="258478"/>
                </a:xfrm>
                <a:prstGeom prst="rect">
                  <a:avLst/>
                </a:prstGeom>
                <a:blipFill rotWithShape="0">
                  <a:blip r:embed="rId5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8" name="Rectangle 87"/>
                <p:cNvSpPr>
                  <a:spLocks noChangeAspect="1"/>
                </p:cNvSpPr>
                <p:nvPr/>
              </p:nvSpPr>
              <p:spPr bwMode="auto">
                <a:xfrm>
                  <a:off x="1135350" y="5860480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8" name="Rectangle 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5860480"/>
                  <a:ext cx="258478" cy="258478"/>
                </a:xfrm>
                <a:prstGeom prst="rect">
                  <a:avLst/>
                </a:prstGeom>
                <a:blipFill rotWithShape="0">
                  <a:blip r:embed="rId5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9" name="Rectangle 88"/>
                <p:cNvSpPr>
                  <a:spLocks noChangeAspect="1"/>
                </p:cNvSpPr>
                <p:nvPr/>
              </p:nvSpPr>
              <p:spPr bwMode="auto">
                <a:xfrm>
                  <a:off x="1381646" y="5860480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5860480"/>
                  <a:ext cx="258478" cy="258478"/>
                </a:xfrm>
                <a:prstGeom prst="rect">
                  <a:avLst/>
                </a:prstGeom>
                <a:blipFill rotWithShape="0">
                  <a:blip r:embed="rId5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0" name="Rectangle 89"/>
                <p:cNvSpPr>
                  <a:spLocks noChangeAspect="1"/>
                </p:cNvSpPr>
                <p:nvPr/>
              </p:nvSpPr>
              <p:spPr bwMode="auto">
                <a:xfrm>
                  <a:off x="1640124" y="5860480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5860480"/>
                  <a:ext cx="258478" cy="258478"/>
                </a:xfrm>
                <a:prstGeom prst="rect">
                  <a:avLst/>
                </a:prstGeom>
                <a:blipFill rotWithShape="0">
                  <a:blip r:embed="rId6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1" name="Rectangle 90"/>
                <p:cNvSpPr>
                  <a:spLocks noChangeAspect="1"/>
                </p:cNvSpPr>
                <p:nvPr/>
              </p:nvSpPr>
              <p:spPr bwMode="auto">
                <a:xfrm>
                  <a:off x="876872" y="6114195"/>
                  <a:ext cx="258478" cy="258478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91" name="Rectangle 9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6872" y="6114195"/>
                  <a:ext cx="258478" cy="258478"/>
                </a:xfrm>
                <a:prstGeom prst="rect">
                  <a:avLst/>
                </a:prstGeom>
                <a:blipFill rotWithShape="0">
                  <a:blip r:embed="rId5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2" name="Rectangle 91"/>
                <p:cNvSpPr>
                  <a:spLocks noChangeAspect="1"/>
                </p:cNvSpPr>
                <p:nvPr/>
              </p:nvSpPr>
              <p:spPr bwMode="auto">
                <a:xfrm>
                  <a:off x="1135350" y="6114195"/>
                  <a:ext cx="258478" cy="258478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92" name="Rectangle 9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35350" y="6114195"/>
                  <a:ext cx="258478" cy="258478"/>
                </a:xfrm>
                <a:prstGeom prst="rect">
                  <a:avLst/>
                </a:prstGeom>
                <a:blipFill rotWithShape="0">
                  <a:blip r:embed="rId6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3" name="Rectangle 92"/>
                <p:cNvSpPr>
                  <a:spLocks noChangeAspect="1"/>
                </p:cNvSpPr>
                <p:nvPr/>
              </p:nvSpPr>
              <p:spPr bwMode="auto">
                <a:xfrm>
                  <a:off x="1381646" y="6114195"/>
                  <a:ext cx="258478" cy="258478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93" name="Rectangle 9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81646" y="6114195"/>
                  <a:ext cx="258478" cy="258478"/>
                </a:xfrm>
                <a:prstGeom prst="rect">
                  <a:avLst/>
                </a:prstGeom>
                <a:blipFill rotWithShape="0">
                  <a:blip r:embed="rId6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4" name="Rectangle 93"/>
                <p:cNvSpPr>
                  <a:spLocks noChangeAspect="1"/>
                </p:cNvSpPr>
                <p:nvPr/>
              </p:nvSpPr>
              <p:spPr bwMode="auto">
                <a:xfrm>
                  <a:off x="1640124" y="6114195"/>
                  <a:ext cx="258478" cy="258478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94" name="Rectangle 9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40124" y="6114195"/>
                  <a:ext cx="258478" cy="258478"/>
                </a:xfrm>
                <a:prstGeom prst="rect">
                  <a:avLst/>
                </a:prstGeom>
                <a:blipFill rotWithShape="0">
                  <a:blip r:embed="rId6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5" name="Rectangle 94"/>
            <p:cNvSpPr>
              <a:spLocks noChangeAspect="1"/>
            </p:cNvSpPr>
            <p:nvPr/>
          </p:nvSpPr>
          <p:spPr bwMode="auto">
            <a:xfrm>
              <a:off x="876873" y="5353050"/>
              <a:ext cx="1021730" cy="1019623"/>
            </a:xfrm>
            <a:prstGeom prst="rect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174308" y="4933680"/>
            <a:ext cx="1727784" cy="1463539"/>
            <a:chOff x="4547404" y="4933515"/>
            <a:chExt cx="1727784" cy="146353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7" name="Rectangle 96"/>
                <p:cNvSpPr>
                  <a:spLocks noChangeAspec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97" name="Rectangle 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blipFill rotWithShape="0">
                  <a:blip r:embed="rId6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8" name="Rectangle 97"/>
                <p:cNvSpPr>
                  <a:spLocks noChangeAspec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98" name="Rectangle 9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blipFill rotWithShape="0">
                  <a:blip r:embed="rId5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9" name="Rectangle 98"/>
                <p:cNvSpPr>
                  <a:spLocks noChangeAspec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99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blipFill rotWithShape="0">
                  <a:blip r:embed="rId5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0" name="Rectangle 99"/>
                <p:cNvSpPr>
                  <a:spLocks noChangeAspec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0" name="Rectangle 9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blipFill rotWithShape="0">
                  <a:blip r:embed="rId5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1" name="Rectangle 100"/>
                <p:cNvSpPr>
                  <a:spLocks noChangeAspec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1" name="Rectangle 10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blipFill rotWithShape="0">
                  <a:blip r:embed="rId5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2" name="Rectangle 101"/>
                <p:cNvSpPr>
                  <a:spLocks noChangeAspec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2" name="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blipFill rotWithShape="0">
                  <a:blip r:embed="rId6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3" name="Rectangle 102"/>
                <p:cNvSpPr>
                  <a:spLocks noChangeAspec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3" name="Rectangle 10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blipFill rotWithShape="0">
                  <a:blip r:embed="rId5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4" name="Rectangle 103"/>
                <p:cNvSpPr>
                  <a:spLocks noChangeAspec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4" name="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blipFill rotWithShape="0">
                  <a:blip r:embed="rId5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5" name="Rectangle 104"/>
                <p:cNvSpPr>
                  <a:spLocks noChangeAspec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blipFill rotWithShape="0">
                  <a:blip r:embed="rId5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6" name="Rectangle 105"/>
                <p:cNvSpPr>
                  <a:spLocks noChangeAspec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6" name="Rectangle 1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blipFill rotWithShape="0">
                  <a:blip r:embed="rId5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7" name="Rectangle 106"/>
                <p:cNvSpPr>
                  <a:spLocks noChangeAspec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7" name="Rectangle 10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blipFill rotWithShape="0">
                  <a:blip r:embed="rId5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8" name="Rectangle 107"/>
                <p:cNvSpPr>
                  <a:spLocks noChangeAspec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8" name="Rectangle 1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blipFill rotWithShape="0">
                  <a:blip r:embed="rId6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9" name="Rectangle 108"/>
                <p:cNvSpPr>
                  <a:spLocks noChangeAspec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09" name="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blipFill rotWithShape="0">
                  <a:blip r:embed="rId6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0" name="Rectangle 109"/>
                <p:cNvSpPr>
                  <a:spLocks noChangeAspec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blipFill rotWithShape="0">
                  <a:blip r:embed="rId6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1" name="Rectangle 110"/>
                <p:cNvSpPr>
                  <a:spLocks noChangeAspec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1" name="Rectangle 1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blipFill rotWithShape="0">
                  <a:blip r:embed="rId6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2" name="Rectangle 111"/>
                <p:cNvSpPr>
                  <a:spLocks noChangeAspec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2" name="Rectangle 1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blipFill rotWithShape="0">
                  <a:blip r:embed="rId6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4" name="Rectangle 113"/>
                <p:cNvSpPr>
                  <a:spLocks noChangeAspec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4" name="Rectangle 1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blipFill rotWithShape="0">
                  <a:blip r:embed="rId6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5" name="Rectangle 114"/>
                <p:cNvSpPr>
                  <a:spLocks noChangeAspec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5" name="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blipFill rotWithShape="0">
                  <a:blip r:embed="rId6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6" name="Rectangle 115"/>
                <p:cNvSpPr>
                  <a:spLocks noChangeAspec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6" name="Rectangle 1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blipFill rotWithShape="0">
                  <a:blip r:embed="rId6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7" name="Rectangle 116"/>
                <p:cNvSpPr>
                  <a:spLocks noChangeAspec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7" name="Rectangle 1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blipFill rotWithShape="0">
                  <a:blip r:embed="rId7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8" name="Rectangle 117"/>
                <p:cNvSpPr>
                  <a:spLocks noChangeAspec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8" name="Rectangle 1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blipFill rotWithShape="0">
                  <a:blip r:embed="rId7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9" name="Rectangle 118"/>
                <p:cNvSpPr>
                  <a:spLocks noChangeAspec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3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19" name="Rectangle 1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blipFill rotWithShape="0">
                  <a:blip r:embed="rId6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0" name="Rectangle 119"/>
                <p:cNvSpPr>
                  <a:spLocks noChangeAspec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0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20" name="Rectangle 1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blipFill rotWithShape="0">
                  <a:blip r:embed="rId7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1" name="Rectangle 120"/>
                <p:cNvSpPr>
                  <a:spLocks noChangeAspec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1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21" name="Rectangle 1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blipFill rotWithShape="0">
                  <a:blip r:embed="rId7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2" name="Rectangle 121"/>
                <p:cNvSpPr>
                  <a:spLocks noChangeAspec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2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22" name="Rectangle 1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blipFill rotWithShape="0">
                  <a:blip r:embed="rId7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3" name="Rectangle 112"/>
            <p:cNvSpPr>
              <a:spLocks noChangeAspect="1"/>
            </p:cNvSpPr>
            <p:nvPr/>
          </p:nvSpPr>
          <p:spPr bwMode="auto">
            <a:xfrm>
              <a:off x="4547404" y="4933515"/>
              <a:ext cx="1727784" cy="1460254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4870757" y="4933515"/>
            <a:ext cx="1727784" cy="1463539"/>
            <a:chOff x="4547404" y="4933515"/>
            <a:chExt cx="1727784" cy="146353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4" name="Rectangle 123"/>
                <p:cNvSpPr>
                  <a:spLocks noChangeAspec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24" name="Rectangle 1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blipFill rotWithShape="0">
                  <a:blip r:embed="rId7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5" name="Rectangle 124"/>
                <p:cNvSpPr>
                  <a:spLocks noChangeAspec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25" name="Rectangle 1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blipFill rotWithShape="0">
                  <a:blip r:embed="rId7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6" name="Rectangle 125"/>
                <p:cNvSpPr>
                  <a:spLocks noChangeAspec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26" name="Rectangle 1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blipFill rotWithShape="0">
                  <a:blip r:embed="rId4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7" name="Rectangle 126"/>
                <p:cNvSpPr>
                  <a:spLocks noChangeAspec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27" name="Rectangle 1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blipFill rotWithShape="0">
                  <a:blip r:embed="rId4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8" name="Rectangle 127"/>
                <p:cNvSpPr>
                  <a:spLocks noChangeAspec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28" name="Rectangle 1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blipFill rotWithShape="0">
                  <a:blip r:embed="rId4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9" name="Rectangle 128"/>
                <p:cNvSpPr>
                  <a:spLocks noChangeAspec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29" name="Rectangle 1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0" name="Rectangle 129"/>
                <p:cNvSpPr>
                  <a:spLocks noChangeAspec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0" name="Rectangle 1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blipFill rotWithShape="0">
                  <a:blip r:embed="rId4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1" name="Rectangle 130"/>
                <p:cNvSpPr>
                  <a:spLocks noChangeAspec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1" name="Rectangle 1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2" name="Rectangle 131"/>
                <p:cNvSpPr>
                  <a:spLocks noChangeAspec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2" name="Rectangle 1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blipFill rotWithShape="0">
                  <a:blip r:embed="rId7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3" name="Rectangle 132"/>
                <p:cNvSpPr>
                  <a:spLocks noChangeAspec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3" name="Rectangle 1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blipFill rotWithShape="0">
                  <a:blip r:embed="rId4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4" name="Rectangle 133"/>
                <p:cNvSpPr>
                  <a:spLocks noChangeAspec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4" name="Rectangle 1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blipFill rotWithShape="0">
                  <a:blip r:embed="rId4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5" name="Rectangle 134"/>
                <p:cNvSpPr>
                  <a:spLocks noChangeAspec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5" name="Rectangle 1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blipFill rotWithShape="0">
                  <a:blip r:embed="rId7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6" name="Rectangle 135"/>
                <p:cNvSpPr>
                  <a:spLocks noChangeAspec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6" name="Rectangle 1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blipFill rotWithShape="0">
                  <a:blip r:embed="rId7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7" name="Rectangle 136"/>
                <p:cNvSpPr>
                  <a:spLocks noChangeAspec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7" name="Rectangle 1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blipFill rotWithShape="0">
                  <a:blip r:embed="rId7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8" name="Rectangle 137"/>
                <p:cNvSpPr>
                  <a:spLocks noChangeAspec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8" name="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blipFill rotWithShape="0">
                  <a:blip r:embed="rId8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9" name="Rectangle 138"/>
                <p:cNvSpPr>
                  <a:spLocks noChangeAspec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blipFill rotWithShape="0">
                  <a:blip r:embed="rId8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0" name="Rectangle 139"/>
                <p:cNvSpPr>
                  <a:spLocks noChangeAspec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40" name="Rectangle 1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blipFill rotWithShape="0">
                  <a:blip r:embed="rId8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1" name="Rectangle 140"/>
                <p:cNvSpPr>
                  <a:spLocks noChangeAspec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41" name="Rectangle 1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blipFill rotWithShape="0">
                  <a:blip r:embed="rId7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2" name="Rectangle 141"/>
                <p:cNvSpPr>
                  <a:spLocks noChangeAspec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42" name="Rectangle 1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3" name="Rectangle 142"/>
                <p:cNvSpPr>
                  <a:spLocks noChangeAspec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43" name="Rectangle 1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blipFill rotWithShape="0">
                  <a:blip r:embed="rId8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4" name="Rectangle 143"/>
                <p:cNvSpPr>
                  <a:spLocks noChangeAspec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44" name="Rectangle 1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blipFill rotWithShape="0">
                  <a:blip r:embed="rId8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5" name="Rectangle 144"/>
                <p:cNvSpPr>
                  <a:spLocks noChangeAspec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45" name="Rectangle 1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blipFill rotWithShape="0">
                  <a:blip r:embed="rId8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6" name="Rectangle 145"/>
                <p:cNvSpPr>
                  <a:spLocks noChangeAspec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46" name="Rectangle 1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blipFill rotWithShape="0">
                  <a:blip r:embed="rId8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7" name="Rectangle 146"/>
                <p:cNvSpPr>
                  <a:spLocks noChangeAspec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47" name="Rectangle 1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blipFill rotWithShape="0">
                  <a:blip r:embed="rId8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8" name="Rectangle 147"/>
                <p:cNvSpPr>
                  <a:spLocks noChangeAspec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48" name="Rectangle 1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blipFill rotWithShape="0">
                  <a:blip r:embed="rId8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9" name="Rectangle 148"/>
            <p:cNvSpPr>
              <a:spLocks noChangeAspect="1"/>
            </p:cNvSpPr>
            <p:nvPr/>
          </p:nvSpPr>
          <p:spPr bwMode="auto">
            <a:xfrm>
              <a:off x="4547404" y="4933515"/>
              <a:ext cx="1727784" cy="1460254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9493459" y="4933515"/>
            <a:ext cx="1727784" cy="1463539"/>
            <a:chOff x="4547404" y="4933515"/>
            <a:chExt cx="1727784" cy="146353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1" name="Rectangle 150"/>
                <p:cNvSpPr>
                  <a:spLocks noChangeAspec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⋆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51" name="Rectangle 1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blipFill rotWithShape="0">
                  <a:blip r:embed="rId8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2" name="Rectangle 151"/>
                <p:cNvSpPr>
                  <a:spLocks noChangeAspec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52" name="Rectangle 1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blipFill rotWithShape="0">
                  <a:blip r:embed="rId4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3" name="Rectangle 152"/>
                <p:cNvSpPr>
                  <a:spLocks noChangeAspec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53" name="Rectangle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blipFill rotWithShape="0">
                  <a:blip r:embed="rId7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4" name="Rectangle 153"/>
                <p:cNvSpPr>
                  <a:spLocks noChangeAspec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54" name="Rectangle 1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blipFill rotWithShape="0">
                  <a:blip r:embed="rId8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5" name="Rectangle 154"/>
                <p:cNvSpPr>
                  <a:spLocks noChangeAspec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55" name="Rectangle 1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blipFill rotWithShape="0">
                  <a:blip r:embed="rId8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6" name="Rectangle 155"/>
                <p:cNvSpPr>
                  <a:spLocks noChangeAspec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56" name="Rectangle 1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blipFill rotWithShape="0">
                  <a:blip r:embed="rId4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7" name="Rectangle 156"/>
                <p:cNvSpPr>
                  <a:spLocks noChangeAspec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57" name="Rectangle 1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blipFill rotWithShape="0">
                  <a:blip r:embed="rId4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8" name="Rectangle 157"/>
                <p:cNvSpPr>
                  <a:spLocks noChangeAspec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58" name="Rectangle 1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blipFill rotWithShape="0">
                  <a:blip r:embed="rId9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9" name="Rectangle 158"/>
                <p:cNvSpPr>
                  <a:spLocks noChangeAspec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59" name="Rectangle 1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blipFill rotWithShape="0">
                  <a:blip r:embed="rId9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0" name="Rectangle 159"/>
                <p:cNvSpPr>
                  <a:spLocks noChangeAspec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0" name="Rectangle 15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blipFill rotWithShape="0">
                  <a:blip r:embed="rId4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1" name="Rectangle 160"/>
                <p:cNvSpPr>
                  <a:spLocks noChangeAspec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1" name="Rectangle 1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blipFill rotWithShape="0">
                  <a:blip r:embed="rId4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2" name="Rectangle 161"/>
                <p:cNvSpPr>
                  <a:spLocks noChangeAspec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2" name="Rectangle 1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blipFill rotWithShape="0">
                  <a:blip r:embed="rId9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3" name="Rectangle 162"/>
                <p:cNvSpPr>
                  <a:spLocks noChangeAspec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3" name="Rectangle 1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blipFill rotWithShape="0">
                  <a:blip r:embed="rId9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4" name="Rectangle 163"/>
                <p:cNvSpPr>
                  <a:spLocks noChangeAspec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4" name="Rectangle 1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blipFill rotWithShape="0">
                  <a:blip r:embed="rId7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5" name="Rectangle 164"/>
                <p:cNvSpPr>
                  <a:spLocks noChangeAspec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5" name="Rectangle 1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blipFill rotWithShape="0">
                  <a:blip r:embed="rId8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6" name="Rectangle 165"/>
                <p:cNvSpPr>
                  <a:spLocks noChangeAspec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6" name="Rectangle 1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blipFill rotWithShape="0">
                  <a:blip r:embed="rId9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7" name="Rectangle 166"/>
                <p:cNvSpPr>
                  <a:spLocks noChangeAspec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7" name="Rectangle 1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blipFill rotWithShape="0">
                  <a:blip r:embed="rId9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8" name="Rectangle 167"/>
                <p:cNvSpPr>
                  <a:spLocks noChangeAspec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8" name="Rectangle 16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blipFill rotWithShape="0">
                  <a:blip r:embed="rId9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9" name="Rectangle 168"/>
                <p:cNvSpPr>
                  <a:spLocks noChangeAspec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69" name="Rectangle 1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blipFill rotWithShape="0">
                  <a:blip r:embed="rId9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0" name="Rectangle 169"/>
                <p:cNvSpPr>
                  <a:spLocks noChangeAspec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70" name="Rectangle 16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blipFill rotWithShape="0">
                  <a:blip r:embed="rId8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1" name="Rectangle 170"/>
                <p:cNvSpPr>
                  <a:spLocks noChangeAspec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71" name="Rectangle 1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blipFill rotWithShape="0">
                  <a:blip r:embed="rId9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2" name="Rectangle 171"/>
                <p:cNvSpPr>
                  <a:spLocks noChangeAspec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72" name="Rectangle 1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blipFill rotWithShape="0">
                  <a:blip r:embed="rId9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3" name="Rectangle 172"/>
                <p:cNvSpPr>
                  <a:spLocks noChangeAspec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73" name="Rectangle 1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blipFill rotWithShape="0">
                  <a:blip r:embed="rId7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4" name="Rectangle 173"/>
                <p:cNvSpPr>
                  <a:spLocks noChangeAspec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74" name="Rectangle 1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blipFill rotWithShape="0">
                  <a:blip r:embed="rId10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5" name="Rectangle 174"/>
                <p:cNvSpPr>
                  <a:spLocks noChangeAspec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175" name="Rectangle 17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blipFill rotWithShape="0">
                  <a:blip r:embed="rId8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6" name="Rectangle 175"/>
            <p:cNvSpPr>
              <a:spLocks noChangeAspect="1"/>
            </p:cNvSpPr>
            <p:nvPr/>
          </p:nvSpPr>
          <p:spPr bwMode="auto">
            <a:xfrm>
              <a:off x="4547404" y="4933515"/>
              <a:ext cx="1727784" cy="1460254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588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5" grpId="0"/>
      <p:bldP spid="17" grpId="0"/>
      <p:bldP spid="18" grpId="0"/>
      <p:bldP spid="19" grpId="0"/>
      <p:bldP spid="20" grpId="0"/>
      <p:bldP spid="22" grpId="0"/>
      <p:bldP spid="24" grpId="0"/>
      <p:bldP spid="29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4" grpId="0"/>
      <p:bldP spid="45" grpId="0"/>
      <p:bldP spid="46" grpId="0"/>
      <p:bldP spid="47" grpId="0"/>
      <p:bldP spid="50" grpId="0"/>
      <p:bldP spid="51" grpId="0"/>
      <p:bldP spid="54" grpId="0"/>
      <p:bldP spid="55" grpId="0"/>
      <p:bldP spid="40" grpId="0"/>
      <p:bldP spid="48" grpId="0"/>
      <p:bldP spid="49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/>
          <p:cNvGrpSpPr/>
          <p:nvPr/>
        </p:nvGrpSpPr>
        <p:grpSpPr>
          <a:xfrm>
            <a:off x="2566593" y="3271592"/>
            <a:ext cx="966519" cy="868371"/>
            <a:chOff x="2866454" y="1480108"/>
            <a:chExt cx="966519" cy="868371"/>
          </a:xfrm>
        </p:grpSpPr>
        <p:sp>
          <p:nvSpPr>
            <p:cNvPr id="78" name="Isosceles Triangle 77"/>
            <p:cNvSpPr>
              <a:spLocks noChangeAspect="1"/>
            </p:cNvSpPr>
            <p:nvPr/>
          </p:nvSpPr>
          <p:spPr bwMode="auto">
            <a:xfrm>
              <a:off x="2929710" y="1560749"/>
              <a:ext cx="839511" cy="726177"/>
            </a:xfrm>
            <a:prstGeom prst="triangle">
              <a:avLst/>
            </a:prstGeom>
            <a:solidFill>
              <a:srgbClr val="EFEFFB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dirty="0">
                <a:ea typeface="Cambria Math" panose="02040503050406030204" pitchFamily="18" charset="0"/>
              </a:endParaRPr>
            </a:p>
          </p:txBody>
        </p:sp>
        <p:sp>
          <p:nvSpPr>
            <p:cNvPr id="79" name="Oval 78"/>
            <p:cNvSpPr>
              <a:spLocks noChangeAspect="1"/>
            </p:cNvSpPr>
            <p:nvPr/>
          </p:nvSpPr>
          <p:spPr bwMode="auto">
            <a:xfrm>
              <a:off x="2866454" y="2232967"/>
              <a:ext cx="115512" cy="115512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80" name="Oval 79"/>
            <p:cNvSpPr>
              <a:spLocks noChangeAspect="1"/>
            </p:cNvSpPr>
            <p:nvPr/>
          </p:nvSpPr>
          <p:spPr bwMode="auto">
            <a:xfrm>
              <a:off x="3293296" y="1480108"/>
              <a:ext cx="115512" cy="115512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  <p:sp>
          <p:nvSpPr>
            <p:cNvPr id="81" name="Oval 80"/>
            <p:cNvSpPr>
              <a:spLocks noChangeAspect="1"/>
            </p:cNvSpPr>
            <p:nvPr/>
          </p:nvSpPr>
          <p:spPr bwMode="auto">
            <a:xfrm>
              <a:off x="3717461" y="2229170"/>
              <a:ext cx="115512" cy="115512"/>
            </a:xfrm>
            <a:prstGeom prst="ellips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ea typeface="Cambria Math" panose="02040503050406030204" pitchFamily="18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groups</a:t>
            </a:r>
          </a:p>
        </p:txBody>
      </p:sp>
      <p:grpSp>
        <p:nvGrpSpPr>
          <p:cNvPr id="110" name="Group 109"/>
          <p:cNvGrpSpPr/>
          <p:nvPr/>
        </p:nvGrpSpPr>
        <p:grpSpPr>
          <a:xfrm>
            <a:off x="5195334" y="3281312"/>
            <a:ext cx="966519" cy="868371"/>
            <a:chOff x="5195334" y="3281312"/>
            <a:chExt cx="966519" cy="868371"/>
          </a:xfrm>
        </p:grpSpPr>
        <p:grpSp>
          <p:nvGrpSpPr>
            <p:cNvPr id="82" name="Group 81"/>
            <p:cNvGrpSpPr/>
            <p:nvPr/>
          </p:nvGrpSpPr>
          <p:grpSpPr>
            <a:xfrm>
              <a:off x="5195334" y="3281312"/>
              <a:ext cx="966519" cy="868371"/>
              <a:chOff x="2866454" y="1480108"/>
              <a:chExt cx="966519" cy="868371"/>
            </a:xfrm>
          </p:grpSpPr>
          <p:sp>
            <p:nvSpPr>
              <p:cNvPr id="83" name="Isosceles Triangle 82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EFEFF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4" name="Oval 83"/>
              <p:cNvSpPr>
                <a:spLocks noChangeAspect="1"/>
              </p:cNvSpPr>
              <p:nvPr/>
            </p:nvSpPr>
            <p:spPr bwMode="auto">
              <a:xfrm>
                <a:off x="2866454" y="2232967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5" name="Oval 84"/>
              <p:cNvSpPr>
                <a:spLocks noChangeAspect="1"/>
              </p:cNvSpPr>
              <p:nvPr/>
            </p:nvSpPr>
            <p:spPr bwMode="auto">
              <a:xfrm>
                <a:off x="3293296" y="1480108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6" name="Oval 85"/>
              <p:cNvSpPr>
                <a:spLocks noChangeAspect="1"/>
              </p:cNvSpPr>
              <p:nvPr/>
            </p:nvSpPr>
            <p:spPr bwMode="auto">
              <a:xfrm>
                <a:off x="3717461" y="2229170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sp>
          <p:nvSpPr>
            <p:cNvPr id="45" name="Arc 44"/>
            <p:cNvSpPr>
              <a:spLocks noChangeAspect="1"/>
            </p:cNvSpPr>
            <p:nvPr/>
          </p:nvSpPr>
          <p:spPr bwMode="auto">
            <a:xfrm>
              <a:off x="5556086" y="3715321"/>
              <a:ext cx="234491" cy="234491"/>
            </a:xfrm>
            <a:prstGeom prst="arc">
              <a:avLst>
                <a:gd name="adj1" fmla="val 14712936"/>
                <a:gd name="adj2" fmla="val 3686445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7793632" y="3267795"/>
            <a:ext cx="966519" cy="868371"/>
            <a:chOff x="7793632" y="3267795"/>
            <a:chExt cx="966519" cy="868371"/>
          </a:xfrm>
        </p:grpSpPr>
        <p:grpSp>
          <p:nvGrpSpPr>
            <p:cNvPr id="87" name="Group 86"/>
            <p:cNvGrpSpPr/>
            <p:nvPr/>
          </p:nvGrpSpPr>
          <p:grpSpPr>
            <a:xfrm>
              <a:off x="7793632" y="3267795"/>
              <a:ext cx="966519" cy="868371"/>
              <a:chOff x="2866454" y="1480108"/>
              <a:chExt cx="966519" cy="868371"/>
            </a:xfrm>
          </p:grpSpPr>
          <p:sp>
            <p:nvSpPr>
              <p:cNvPr id="88" name="Isosceles Triangle 87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EFEFF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89" name="Oval 88"/>
              <p:cNvSpPr>
                <a:spLocks noChangeAspect="1"/>
              </p:cNvSpPr>
              <p:nvPr/>
            </p:nvSpPr>
            <p:spPr bwMode="auto">
              <a:xfrm>
                <a:off x="2866454" y="2232967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0" name="Oval 89"/>
              <p:cNvSpPr>
                <a:spLocks noChangeAspect="1"/>
              </p:cNvSpPr>
              <p:nvPr/>
            </p:nvSpPr>
            <p:spPr bwMode="auto">
              <a:xfrm>
                <a:off x="3293296" y="1480108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1" name="Oval 90"/>
              <p:cNvSpPr>
                <a:spLocks noChangeAspect="1"/>
              </p:cNvSpPr>
              <p:nvPr/>
            </p:nvSpPr>
            <p:spPr bwMode="auto">
              <a:xfrm>
                <a:off x="3717461" y="2229170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sp>
          <p:nvSpPr>
            <p:cNvPr id="46" name="Arc 45"/>
            <p:cNvSpPr>
              <a:spLocks noChangeAspect="1"/>
            </p:cNvSpPr>
            <p:nvPr/>
          </p:nvSpPr>
          <p:spPr bwMode="auto">
            <a:xfrm rot="3153898">
              <a:off x="8159397" y="3715321"/>
              <a:ext cx="234491" cy="234491"/>
            </a:xfrm>
            <a:prstGeom prst="arc">
              <a:avLst>
                <a:gd name="adj1" fmla="val 11700478"/>
                <a:gd name="adj2" fmla="val 5946975"/>
              </a:avLst>
            </a:pr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586666" y="4953746"/>
            <a:ext cx="966519" cy="1297830"/>
            <a:chOff x="2563911" y="4953746"/>
            <a:chExt cx="966519" cy="1297830"/>
          </a:xfrm>
        </p:grpSpPr>
        <p:grpSp>
          <p:nvGrpSpPr>
            <p:cNvPr id="102" name="Group 101"/>
            <p:cNvGrpSpPr/>
            <p:nvPr/>
          </p:nvGrpSpPr>
          <p:grpSpPr>
            <a:xfrm>
              <a:off x="2563911" y="4953746"/>
              <a:ext cx="966519" cy="868371"/>
              <a:chOff x="2866454" y="1480108"/>
              <a:chExt cx="966519" cy="868371"/>
            </a:xfrm>
          </p:grpSpPr>
          <p:sp>
            <p:nvSpPr>
              <p:cNvPr id="103" name="Isosceles Triangle 102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EFEFF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4" name="Oval 103"/>
              <p:cNvSpPr>
                <a:spLocks noChangeAspect="1"/>
              </p:cNvSpPr>
              <p:nvPr/>
            </p:nvSpPr>
            <p:spPr bwMode="auto">
              <a:xfrm>
                <a:off x="2866454" y="2232967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5" name="Oval 104"/>
              <p:cNvSpPr>
                <a:spLocks noChangeAspect="1"/>
              </p:cNvSpPr>
              <p:nvPr/>
            </p:nvSpPr>
            <p:spPr bwMode="auto">
              <a:xfrm rot="21358730">
                <a:off x="3293296" y="1480108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6" name="Oval 105"/>
              <p:cNvSpPr>
                <a:spLocks noChangeAspect="1"/>
              </p:cNvSpPr>
              <p:nvPr/>
            </p:nvSpPr>
            <p:spPr bwMode="auto">
              <a:xfrm>
                <a:off x="3717461" y="2229170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cxnSp>
          <p:nvCxnSpPr>
            <p:cNvPr id="48" name="Straight Connector 47"/>
            <p:cNvCxnSpPr>
              <a:endCxn id="105" idx="4"/>
            </p:cNvCxnSpPr>
            <p:nvPr/>
          </p:nvCxnSpPr>
          <p:spPr bwMode="auto">
            <a:xfrm flipV="1">
              <a:off x="3052559" y="5069116"/>
              <a:ext cx="0" cy="118246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3" name="Group 112"/>
          <p:cNvGrpSpPr/>
          <p:nvPr/>
        </p:nvGrpSpPr>
        <p:grpSpPr>
          <a:xfrm>
            <a:off x="5195084" y="4967794"/>
            <a:ext cx="1115229" cy="868371"/>
            <a:chOff x="5195084" y="4967794"/>
            <a:chExt cx="1115229" cy="868371"/>
          </a:xfrm>
        </p:grpSpPr>
        <p:grpSp>
          <p:nvGrpSpPr>
            <p:cNvPr id="97" name="Group 96"/>
            <p:cNvGrpSpPr/>
            <p:nvPr/>
          </p:nvGrpSpPr>
          <p:grpSpPr>
            <a:xfrm>
              <a:off x="5195084" y="4967794"/>
              <a:ext cx="966519" cy="868371"/>
              <a:chOff x="2866454" y="1480108"/>
              <a:chExt cx="966519" cy="868371"/>
            </a:xfrm>
          </p:grpSpPr>
          <p:sp>
            <p:nvSpPr>
              <p:cNvPr id="98" name="Isosceles Triangle 97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EFEFF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0" name="Oval 99"/>
              <p:cNvSpPr>
                <a:spLocks noChangeAspect="1"/>
              </p:cNvSpPr>
              <p:nvPr/>
            </p:nvSpPr>
            <p:spPr bwMode="auto">
              <a:xfrm>
                <a:off x="3293296" y="1480108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101" name="Oval 100"/>
              <p:cNvSpPr>
                <a:spLocks noChangeAspect="1"/>
              </p:cNvSpPr>
              <p:nvPr/>
            </p:nvSpPr>
            <p:spPr bwMode="auto">
              <a:xfrm>
                <a:off x="3717461" y="2229170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9" name="Oval 98"/>
              <p:cNvSpPr>
                <a:spLocks noChangeAspect="1"/>
              </p:cNvSpPr>
              <p:nvPr/>
            </p:nvSpPr>
            <p:spPr bwMode="auto">
              <a:xfrm rot="1004809">
                <a:off x="2866454" y="2232967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cxnSp>
          <p:nvCxnSpPr>
            <p:cNvPr id="54" name="Straight Connector 53"/>
            <p:cNvCxnSpPr>
              <a:stCxn id="99" idx="7"/>
            </p:cNvCxnSpPr>
            <p:nvPr/>
          </p:nvCxnSpPr>
          <p:spPr bwMode="auto">
            <a:xfrm flipV="1">
              <a:off x="5303716" y="5192916"/>
              <a:ext cx="1006597" cy="55815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4" name="Group 113"/>
          <p:cNvGrpSpPr/>
          <p:nvPr/>
        </p:nvGrpSpPr>
        <p:grpSpPr>
          <a:xfrm>
            <a:off x="7713409" y="4953746"/>
            <a:ext cx="1041729" cy="868371"/>
            <a:chOff x="7713409" y="4953746"/>
            <a:chExt cx="1041729" cy="868371"/>
          </a:xfrm>
        </p:grpSpPr>
        <p:grpSp>
          <p:nvGrpSpPr>
            <p:cNvPr id="92" name="Group 91"/>
            <p:cNvGrpSpPr/>
            <p:nvPr/>
          </p:nvGrpSpPr>
          <p:grpSpPr>
            <a:xfrm>
              <a:off x="7788619" y="4953746"/>
              <a:ext cx="966519" cy="868371"/>
              <a:chOff x="2866454" y="1480108"/>
              <a:chExt cx="966519" cy="868371"/>
            </a:xfrm>
          </p:grpSpPr>
          <p:sp>
            <p:nvSpPr>
              <p:cNvPr id="93" name="Isosceles Triangle 92"/>
              <p:cNvSpPr>
                <a:spLocks noChangeAspect="1"/>
              </p:cNvSpPr>
              <p:nvPr/>
            </p:nvSpPr>
            <p:spPr bwMode="auto">
              <a:xfrm>
                <a:off x="2929710" y="1560749"/>
                <a:ext cx="839511" cy="726177"/>
              </a:xfrm>
              <a:prstGeom prst="triangle">
                <a:avLst/>
              </a:prstGeom>
              <a:solidFill>
                <a:srgbClr val="EFEFF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4" name="Oval 93"/>
              <p:cNvSpPr>
                <a:spLocks noChangeAspect="1"/>
              </p:cNvSpPr>
              <p:nvPr/>
            </p:nvSpPr>
            <p:spPr bwMode="auto">
              <a:xfrm>
                <a:off x="2866454" y="2232967"/>
                <a:ext cx="115512" cy="115512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5" name="Oval 94"/>
              <p:cNvSpPr>
                <a:spLocks noChangeAspect="1"/>
              </p:cNvSpPr>
              <p:nvPr/>
            </p:nvSpPr>
            <p:spPr bwMode="auto">
              <a:xfrm>
                <a:off x="3293296" y="1480108"/>
                <a:ext cx="115512" cy="115512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  <p:sp>
            <p:nvSpPr>
              <p:cNvPr id="96" name="Oval 95"/>
              <p:cNvSpPr>
                <a:spLocks noChangeAspect="1"/>
              </p:cNvSpPr>
              <p:nvPr/>
            </p:nvSpPr>
            <p:spPr bwMode="auto">
              <a:xfrm rot="20632481">
                <a:off x="3717461" y="2229170"/>
                <a:ext cx="115512" cy="115512"/>
              </a:xfrm>
              <a:prstGeom prst="ellips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>
                  <a:ea typeface="Cambria Math" panose="02040503050406030204" pitchFamily="18" charset="0"/>
                </a:endParaRPr>
              </a:p>
            </p:txBody>
          </p:sp>
        </p:grpSp>
        <p:cxnSp>
          <p:nvCxnSpPr>
            <p:cNvPr id="59" name="Straight Connector 58"/>
            <p:cNvCxnSpPr>
              <a:endCxn id="96" idx="1"/>
            </p:cNvCxnSpPr>
            <p:nvPr/>
          </p:nvCxnSpPr>
          <p:spPr bwMode="auto">
            <a:xfrm>
              <a:off x="7713409" y="5149899"/>
              <a:ext cx="933397" cy="58277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2055384" y="3402748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384" y="3402748"/>
                <a:ext cx="352188" cy="307777"/>
              </a:xfrm>
              <a:prstGeom prst="rect">
                <a:avLst/>
              </a:prstGeom>
              <a:blipFill>
                <a:blip r:embed="rId2"/>
                <a:stretch>
                  <a:fillRect l="-1724" b="-176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2055384" y="5155686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5384" y="5155686"/>
                <a:ext cx="352188" cy="307777"/>
              </a:xfrm>
              <a:prstGeom prst="rect">
                <a:avLst/>
              </a:prstGeom>
              <a:blipFill>
                <a:blip r:embed="rId3"/>
                <a:stretch>
                  <a:fillRect l="-3448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831250" y="3387862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250" y="3387862"/>
                <a:ext cx="352188" cy="307777"/>
              </a:xfrm>
              <a:prstGeom prst="rect">
                <a:avLst/>
              </a:prstGeom>
              <a:blipFill>
                <a:blip r:embed="rId4"/>
                <a:stretch>
                  <a:fillRect l="-5263" r="-1754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7326082" y="3383307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082" y="3383307"/>
                <a:ext cx="352188" cy="307777"/>
              </a:xfrm>
              <a:prstGeom prst="rect">
                <a:avLst/>
              </a:prstGeom>
              <a:blipFill>
                <a:blip r:embed="rId5"/>
                <a:stretch>
                  <a:fillRect l="-5172" b="-2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826237" y="5155686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237" y="5155686"/>
                <a:ext cx="352188" cy="307777"/>
              </a:xfrm>
              <a:prstGeom prst="rect">
                <a:avLst/>
              </a:prstGeom>
              <a:blipFill>
                <a:blip r:embed="rId6"/>
                <a:stretch>
                  <a:fillRect l="-5263" r="-1754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320055" y="5155686"/>
                <a:ext cx="352188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055" y="5155686"/>
                <a:ext cx="352188" cy="307777"/>
              </a:xfrm>
              <a:prstGeom prst="rect">
                <a:avLst/>
              </a:prstGeom>
              <a:blipFill>
                <a:blip r:embed="rId7"/>
                <a:stretch>
                  <a:fillRect l="-5172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9606905" y="1504922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∘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5" y="1504922"/>
                <a:ext cx="1611213" cy="307777"/>
              </a:xfrm>
              <a:prstGeom prst="rect">
                <a:avLst/>
              </a:prstGeom>
              <a:blipFill>
                <a:blip r:embed="rId8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9606905" y="2172912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∘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5" y="2172912"/>
                <a:ext cx="1611213" cy="307777"/>
              </a:xfrm>
              <a:prstGeom prst="rect">
                <a:avLst/>
              </a:prstGeom>
              <a:blipFill>
                <a:blip r:embed="rId9"/>
                <a:stretch>
                  <a:fillRect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/>
          <p:cNvSpPr>
            <a:spLocks noChangeAspect="1"/>
          </p:cNvSpPr>
          <p:nvPr/>
        </p:nvSpPr>
        <p:spPr bwMode="auto">
          <a:xfrm>
            <a:off x="5263602" y="1732278"/>
            <a:ext cx="839511" cy="726177"/>
          </a:xfrm>
          <a:prstGeom prst="triangle">
            <a:avLst/>
          </a:prstGeom>
          <a:solidFill>
            <a:srgbClr val="EFEFFB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>
              <a:ea typeface="Cambria Math" panose="02040503050406030204" pitchFamily="18" charset="0"/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 bwMode="auto">
          <a:xfrm>
            <a:off x="5200346" y="2404496"/>
            <a:ext cx="115512" cy="115512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 bwMode="auto">
          <a:xfrm>
            <a:off x="5625600" y="1651637"/>
            <a:ext cx="115512" cy="115512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68" name="Oval 67"/>
          <p:cNvSpPr>
            <a:spLocks noChangeAspect="1"/>
          </p:cNvSpPr>
          <p:nvPr/>
        </p:nvSpPr>
        <p:spPr bwMode="auto">
          <a:xfrm>
            <a:off x="6051353" y="2400699"/>
            <a:ext cx="115512" cy="115512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17" name="Arc 116"/>
          <p:cNvSpPr>
            <a:spLocks noChangeAspect="1"/>
          </p:cNvSpPr>
          <p:nvPr/>
        </p:nvSpPr>
        <p:spPr bwMode="auto">
          <a:xfrm rot="5400000">
            <a:off x="3011734" y="5961350"/>
            <a:ext cx="66212" cy="294547"/>
          </a:xfrm>
          <a:prstGeom prst="arc">
            <a:avLst>
              <a:gd name="adj1" fmla="val 15173693"/>
              <a:gd name="adj2" fmla="val 9668522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Arc 117"/>
          <p:cNvSpPr>
            <a:spLocks noChangeAspect="1"/>
          </p:cNvSpPr>
          <p:nvPr/>
        </p:nvSpPr>
        <p:spPr bwMode="auto">
          <a:xfrm rot="9026248">
            <a:off x="6085255" y="5126345"/>
            <a:ext cx="66212" cy="294547"/>
          </a:xfrm>
          <a:prstGeom prst="arc">
            <a:avLst>
              <a:gd name="adj1" fmla="val 15173693"/>
              <a:gd name="adj2" fmla="val 9668522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Arc 122"/>
          <p:cNvSpPr>
            <a:spLocks noChangeAspect="1"/>
          </p:cNvSpPr>
          <p:nvPr/>
        </p:nvSpPr>
        <p:spPr bwMode="auto">
          <a:xfrm rot="12573315">
            <a:off x="7909264" y="5120415"/>
            <a:ext cx="66212" cy="294547"/>
          </a:xfrm>
          <a:prstGeom prst="arc">
            <a:avLst>
              <a:gd name="adj1" fmla="val 15173693"/>
              <a:gd name="adj2" fmla="val 9668522"/>
            </a:avLst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xmlns="" id="{11317E68-19BD-41B5-BC00-6820FC1BE94A}"/>
                  </a:ext>
                </a:extLst>
              </p:cNvPr>
              <p:cNvSpPr txBox="1"/>
              <p:nvPr/>
            </p:nvSpPr>
            <p:spPr>
              <a:xfrm>
                <a:off x="9606904" y="2837497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∘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11317E68-19BD-41B5-BC00-6820FC1BE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4" y="2837497"/>
                <a:ext cx="1611213" cy="307777"/>
              </a:xfrm>
              <a:prstGeom prst="rect">
                <a:avLst/>
              </a:prstGeom>
              <a:blipFill>
                <a:blip r:embed="rId10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xmlns="" id="{11317E68-19BD-41B5-BC00-6820FC1BE94A}"/>
                  </a:ext>
                </a:extLst>
              </p:cNvPr>
              <p:cNvSpPr txBox="1"/>
              <p:nvPr/>
            </p:nvSpPr>
            <p:spPr>
              <a:xfrm>
                <a:off x="9606903" y="3502082"/>
                <a:ext cx="161121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∘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11317E68-19BD-41B5-BC00-6820FC1BE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903" y="3502082"/>
                <a:ext cx="1611213" cy="307777"/>
              </a:xfrm>
              <a:prstGeom prst="rect">
                <a:avLst/>
              </a:prstGeom>
              <a:blipFill>
                <a:blip r:embed="rId11"/>
                <a:stretch>
                  <a:fillRect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9929288" y="1811219"/>
                <a:ext cx="3045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nb-NO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9288" y="1811219"/>
                <a:ext cx="304526" cy="400110"/>
              </a:xfrm>
              <a:prstGeom prst="rect">
                <a:avLst/>
              </a:prstGeom>
              <a:blipFill rotWithShape="0">
                <a:blip r:embed="rId12"/>
                <a:stretch>
                  <a:fillRect r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372478" y="5409651"/>
                <a:ext cx="2460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dirty="0"/>
                  <a:t> is a group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478" y="5409651"/>
                <a:ext cx="2460403" cy="369332"/>
              </a:xfrm>
              <a:prstGeom prst="rect">
                <a:avLst/>
              </a:prstGeom>
              <a:blipFill rotWithShape="0">
                <a:blip r:embed="rId1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9093241" y="4875968"/>
                <a:ext cx="24604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241" y="4875968"/>
                <a:ext cx="2460403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97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61" grpId="0" animBg="1"/>
      <p:bldP spid="67" grpId="0" animBg="1"/>
      <p:bldP spid="68" grpId="0" animBg="1"/>
      <p:bldP spid="117" grpId="0" animBg="1"/>
      <p:bldP spid="118" grpId="0" animBg="1"/>
      <p:bldP spid="123" grpId="0" animBg="1"/>
      <p:bldP spid="126" grpId="0"/>
      <p:bldP spid="127" grpId="0"/>
      <p:bldP spid="62" grpId="0"/>
      <p:bldP spid="5" grpId="0"/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575335" y="4046194"/>
                <a:ext cx="24608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335" y="4046194"/>
                <a:ext cx="2460802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</a:t>
            </a:r>
            <a:r>
              <a:rPr lang="en-US" dirty="0" err="1"/>
              <a:t>exponentation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54752" y="1418204"/>
                <a:ext cx="1271043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52" y="1418204"/>
                <a:ext cx="1271043" cy="451277"/>
              </a:xfrm>
              <a:prstGeom prst="rect">
                <a:avLst/>
              </a:prstGeom>
              <a:blipFill rotWithShape="0">
                <a:blip r:embed="rId3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43675" y="2205085"/>
                <a:ext cx="2590154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∘⋯∘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675" y="2205085"/>
                <a:ext cx="2590154" cy="451277"/>
              </a:xfrm>
              <a:prstGeom prst="rect">
                <a:avLst/>
              </a:prstGeom>
              <a:blipFill rotWithShape="0">
                <a:blip r:embed="rId4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/>
          <p:cNvSpPr/>
          <p:nvPr/>
        </p:nvSpPr>
        <p:spPr>
          <a:xfrm rot="5400000">
            <a:off x="2242057" y="1721978"/>
            <a:ext cx="135509" cy="1228725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61536" y="1976453"/>
                <a:ext cx="377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536" y="1976453"/>
                <a:ext cx="377939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40891" y="2991966"/>
                <a:ext cx="1777289" cy="451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limUpp>
                        <m:limUp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91" y="2991966"/>
                <a:ext cx="1777289" cy="451277"/>
              </a:xfrm>
              <a:prstGeom prst="rect">
                <a:avLst/>
              </a:prstGeom>
              <a:blipFill rotWithShape="0">
                <a:blip r:embed="rId6"/>
                <a:stretch>
                  <a:fillRect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83858" y="4018988"/>
                <a:ext cx="1034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858" y="4018988"/>
                <a:ext cx="1034322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Left Brace 9"/>
          <p:cNvSpPr/>
          <p:nvPr/>
        </p:nvSpPr>
        <p:spPr>
          <a:xfrm rot="5400000">
            <a:off x="3322285" y="3627672"/>
            <a:ext cx="135509" cy="863733"/>
          </a:xfrm>
          <a:prstGeom prst="leftBrace">
            <a:avLst>
              <a:gd name="adj1" fmla="val 74056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45952" y="3680270"/>
                <a:ext cx="2483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5952" y="3680270"/>
                <a:ext cx="248349" cy="338554"/>
              </a:xfrm>
              <a:prstGeom prst="rect">
                <a:avLst/>
              </a:prstGeom>
              <a:blipFill rotWithShape="0">
                <a:blip r:embed="rId8"/>
                <a:stretch>
                  <a:fillRect r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/>
          <p:cNvSpPr/>
          <p:nvPr/>
        </p:nvSpPr>
        <p:spPr>
          <a:xfrm rot="5400000">
            <a:off x="4402130" y="3630768"/>
            <a:ext cx="135509" cy="848282"/>
          </a:xfrm>
          <a:prstGeom prst="leftBrace">
            <a:avLst>
              <a:gd name="adj1" fmla="val 84598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97645" y="3680270"/>
                <a:ext cx="3975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45" y="3680270"/>
                <a:ext cx="397588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/>
          <p:cNvSpPr/>
          <p:nvPr/>
        </p:nvSpPr>
        <p:spPr>
          <a:xfrm rot="16200000">
            <a:off x="3820648" y="3509927"/>
            <a:ext cx="174766" cy="1993107"/>
          </a:xfrm>
          <a:prstGeom prst="leftBrace">
            <a:avLst>
              <a:gd name="adj1" fmla="val 105687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574138" y="4591085"/>
                <a:ext cx="8286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138" y="4591085"/>
                <a:ext cx="828639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107575" y="4046849"/>
                <a:ext cx="10343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575" y="4046849"/>
                <a:ext cx="1034322" cy="369332"/>
              </a:xfrm>
              <a:prstGeom prst="rect">
                <a:avLst/>
              </a:prstGeom>
              <a:blipFill rotWithShape="0"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954752" y="4046194"/>
            <a:ext cx="95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67713" y="1582350"/>
                <a:ext cx="8203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713" y="1582350"/>
                <a:ext cx="82038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88095" y="1583726"/>
                <a:ext cx="4164253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"3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"=3+3+3+⋯+3=</m:t>
                      </m:r>
                      <m:r>
                        <a:rPr lang="nb-NO" b="0" i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095" y="1583726"/>
                <a:ext cx="4164253" cy="3724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/>
          <p:cNvSpPr/>
          <p:nvPr/>
        </p:nvSpPr>
        <p:spPr>
          <a:xfrm rot="5400000">
            <a:off x="9114345" y="638235"/>
            <a:ext cx="135509" cy="1790700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993129" y="1158053"/>
                <a:ext cx="3779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sz="1400" dirty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3129" y="1158053"/>
                <a:ext cx="377939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957750" y="5279372"/>
            <a:ext cx="95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Fact: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900796" y="5279372"/>
                <a:ext cx="2865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𝑛𝑚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796" y="5279372"/>
                <a:ext cx="2865396" cy="369332"/>
              </a:xfrm>
              <a:prstGeom prst="rect">
                <a:avLst/>
              </a:prstGeom>
              <a:blipFill rotWithShape="0">
                <a:blip r:embed="rId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6567713" y="3159993"/>
            <a:ext cx="2689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Multiplicative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629400" y="3630984"/>
                <a:ext cx="34480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nb-NO" sz="1600" b="0" dirty="0"/>
              </a:p>
              <a:p>
                <a:r>
                  <a:rPr lang="en-US" sz="1600" dirty="0"/>
                  <a:t>  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3630984"/>
                <a:ext cx="3448050" cy="58477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6585532" y="4853891"/>
            <a:ext cx="2689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Additive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647219" y="5305832"/>
                <a:ext cx="34480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,⋆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:  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⋆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600" b="0" dirty="0"/>
              </a:p>
              <a:p>
                <a:r>
                  <a:rPr lang="en-US" sz="1600" dirty="0"/>
                  <a:t>        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⋆⋯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7219" y="5305832"/>
                <a:ext cx="3448050" cy="584775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/>
          <p:cNvSpPr/>
          <p:nvPr/>
        </p:nvSpPr>
        <p:spPr bwMode="auto">
          <a:xfrm>
            <a:off x="8120061" y="3661220"/>
            <a:ext cx="352425" cy="31018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1" name="Oval 30"/>
          <p:cNvSpPr/>
          <p:nvPr/>
        </p:nvSpPr>
        <p:spPr bwMode="auto">
          <a:xfrm>
            <a:off x="8607564" y="3889959"/>
            <a:ext cx="352425" cy="310180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Oval 31"/>
          <p:cNvSpPr/>
          <p:nvPr/>
        </p:nvSpPr>
        <p:spPr bwMode="auto">
          <a:xfrm>
            <a:off x="8120061" y="5305833"/>
            <a:ext cx="623889" cy="342872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3" name="Oval 32"/>
          <p:cNvSpPr/>
          <p:nvPr/>
        </p:nvSpPr>
        <p:spPr bwMode="auto">
          <a:xfrm>
            <a:off x="8659752" y="5552053"/>
            <a:ext cx="522346" cy="38348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9640490" y="4477377"/>
            <a:ext cx="1685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just notation!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9032420" y="4175404"/>
            <a:ext cx="608070" cy="36026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 flipV="1">
            <a:off x="8993129" y="4782103"/>
            <a:ext cx="608070" cy="6819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43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/>
      <p:bldP spid="8" grpId="0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7" grpId="0"/>
      <p:bldP spid="18" grpId="0"/>
      <p:bldP spid="19" grpId="0"/>
      <p:bldP spid="20" grpId="0"/>
      <p:bldP spid="21" grpId="0" animBg="1"/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Cyclic groups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34835" y="1348995"/>
                <a:ext cx="8823012" cy="1829444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en-US" dirty="0"/>
                  <a:t>A </a:t>
                </a:r>
                <a:r>
                  <a:rPr lang="nb-NO" dirty="0"/>
                  <a:t>group</a:t>
                </a:r>
                <a:r>
                  <a:rPr lang="en-US" dirty="0"/>
                  <a:t> </a:t>
                </a:r>
                <a:r>
                  <a:rPr lang="nb-NO" dirty="0"/>
                  <a:t>is </a:t>
                </a:r>
                <a:r>
                  <a:rPr lang="nb-NO" b="1" dirty="0"/>
                  <a:t>cyclic</a:t>
                </a:r>
                <a:r>
                  <a:rPr lang="nb-NO" dirty="0"/>
                  <a:t> if there is 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such that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…,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… </m:t>
                        </m:r>
                      </m:e>
                    </m:d>
                  </m:oMath>
                </a14:m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is called a </a:t>
                </a:r>
                <a:r>
                  <a:rPr lang="en-US" b="1" dirty="0"/>
                  <a:t>generator</a:t>
                </a:r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and we write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⟨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35" y="1348995"/>
                <a:ext cx="8823012" cy="182944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965033" y="3925181"/>
                <a:ext cx="14414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3" y="3925181"/>
                <a:ext cx="1441485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965033" y="4354605"/>
                <a:ext cx="16843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3" y="4354605"/>
                <a:ext cx="1684372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698321" y="3459477"/>
            <a:ext cx="2372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Examples: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77637" y="3459477"/>
            <a:ext cx="3043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 cyclic groups: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7517453" y="3940570"/>
                <a:ext cx="8603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453" y="3940570"/>
                <a:ext cx="860364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382938" y="3940570"/>
                <a:ext cx="80579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938" y="3940570"/>
                <a:ext cx="805797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382938" y="4570049"/>
                <a:ext cx="6928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𝑮</m:t>
                          </m:r>
                          <m:r>
                            <a:rPr lang="nb-NO" sz="1600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⋆ </m:t>
                          </m:r>
                        </m:e>
                      </m:d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938" y="4570049"/>
                <a:ext cx="692882" cy="246221"/>
              </a:xfrm>
              <a:prstGeom prst="rect">
                <a:avLst/>
              </a:prstGeom>
              <a:blipFill rotWithShape="0">
                <a:blip r:embed="rId8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965032" y="6062889"/>
                <a:ext cx="4582328" cy="4104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b="1" dirty="0" smtClean="0"/>
                  <a:t>Fact: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is </a:t>
                </a:r>
                <a:r>
                  <a:rPr lang="en-US" dirty="0"/>
                  <a:t>cyclic for all primes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32" y="6062889"/>
                <a:ext cx="4582328" cy="410497"/>
              </a:xfrm>
              <a:prstGeom prst="rect">
                <a:avLst/>
              </a:prstGeom>
              <a:blipFill rotWithShape="0">
                <a:blip r:embed="rId10"/>
                <a:stretch>
                  <a:fillRect l="-1064" t="-4478" b="-1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74396" y="4882456"/>
                <a:ext cx="1932553" cy="639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dirty="0"/>
                  <a:t>	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396" y="4882456"/>
                <a:ext cx="1932553" cy="639983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207735" y="4895735"/>
                <a:ext cx="4632370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1, 3, 2, 6, 4, 5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735" y="4895735"/>
                <a:ext cx="4632370" cy="34137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07735" y="5259632"/>
                <a:ext cx="4738254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1, 5, 4, 6, 2, 3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735" y="5259632"/>
                <a:ext cx="4738254" cy="34137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582606" y="5221365"/>
                <a:ext cx="780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606" y="5221365"/>
                <a:ext cx="780214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573145" y="5608862"/>
                <a:ext cx="780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≠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145" y="5608862"/>
                <a:ext cx="780214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209177" y="5636818"/>
                <a:ext cx="5278257" cy="341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1, 2, 4, 1, 2, 4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177" y="5636818"/>
                <a:ext cx="5278257" cy="341376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A2538F9B-1A82-4B3C-A57C-D822322271B8}"/>
                  </a:ext>
                </a:extLst>
              </p:cNvPr>
              <p:cNvSpPr/>
              <p:nvPr/>
            </p:nvSpPr>
            <p:spPr>
              <a:xfrm>
                <a:off x="2160110" y="3923510"/>
                <a:ext cx="95333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2538F9B-1A82-4B3C-A57C-D822322271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110" y="3923510"/>
                <a:ext cx="953338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7730063" y="4987417"/>
            <a:ext cx="1727784" cy="1463539"/>
            <a:chOff x="4547404" y="4933515"/>
            <a:chExt cx="1727784" cy="146353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Rectangle 24"/>
                <p:cNvSpPr>
                  <a:spLocks noChangeAspec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nb-NO" sz="140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4938305"/>
                  <a:ext cx="348845" cy="297165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Rectangle 28"/>
                <p:cNvSpPr>
                  <a:spLocks noChangeAspec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4938305"/>
                  <a:ext cx="348845" cy="297165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Rectangle 31"/>
                <p:cNvSpPr>
                  <a:spLocks noChangeAspec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4938305"/>
                  <a:ext cx="348845" cy="297165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4938305"/>
                  <a:ext cx="348845" cy="2971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7" name="Rectangle 36"/>
                <p:cNvSpPr>
                  <a:spLocks noChangeAspec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229994"/>
                  <a:ext cx="348845" cy="297165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" name="Rectangle 37"/>
                <p:cNvSpPr>
                  <a:spLocks noChangeAspec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229994"/>
                  <a:ext cx="348845" cy="297165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" name="Rectangle 38"/>
                <p:cNvSpPr>
                  <a:spLocks noChangeAspec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39" name="Rectangle 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229994"/>
                  <a:ext cx="348845" cy="297165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" name="Rectangle 39"/>
                <p:cNvSpPr>
                  <a:spLocks noChangeAspec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0" name="Rectangle 3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229994"/>
                  <a:ext cx="348845" cy="297165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Rectangle 40"/>
                <p:cNvSpPr>
                  <a:spLocks noChangeAspec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521684"/>
                  <a:ext cx="348845" cy="297165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Rectangle 41"/>
                <p:cNvSpPr>
                  <a:spLocks noChangeAspec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521684"/>
                  <a:ext cx="348845" cy="297165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" name="Rectangle 42"/>
                <p:cNvSpPr>
                  <a:spLocks noChangeAspec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521684"/>
                  <a:ext cx="348845" cy="297165"/>
                </a:xfrm>
                <a:prstGeom prst="rect">
                  <a:avLst/>
                </a:prstGeom>
                <a:blipFill rotWithShape="0">
                  <a:blip r:embed="rId2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" name="Rectangle 43"/>
                <p:cNvSpPr>
                  <a:spLocks noChangeAspec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521684"/>
                  <a:ext cx="348845" cy="297165"/>
                </a:xfrm>
                <a:prstGeom prst="rect">
                  <a:avLst/>
                </a:prstGeom>
                <a:blipFill rotWithShape="0">
                  <a:blip r:embed="rId29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5" name="Rectangle 44"/>
                <p:cNvSpPr>
                  <a:spLocks noChangeAspec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5813373"/>
                  <a:ext cx="348845" cy="297165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6" name="Rectangle 45"/>
                <p:cNvSpPr>
                  <a:spLocks noChangeAspec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5813373"/>
                  <a:ext cx="348845" cy="297165"/>
                </a:xfrm>
                <a:prstGeom prst="rect">
                  <a:avLst/>
                </a:prstGeom>
                <a:blipFill rotWithShape="0">
                  <a:blip r:embed="rId30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7" name="Rectangle 46"/>
                <p:cNvSpPr>
                  <a:spLocks noChangeAspec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7" name="Rectangle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5813373"/>
                  <a:ext cx="348845" cy="297165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8" name="Rectangle 47"/>
                <p:cNvSpPr>
                  <a:spLocks noChangeAspec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5813373"/>
                  <a:ext cx="348845" cy="297165"/>
                </a:xfrm>
                <a:prstGeom prst="rect">
                  <a:avLst/>
                </a:prstGeom>
                <a:blipFill rotWithShape="0">
                  <a:blip r:embed="rId3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9" name="Rectangle 48"/>
                <p:cNvSpPr>
                  <a:spLocks noChangeAspec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4938305"/>
                  <a:ext cx="348845" cy="297165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" name="Rectangle 49"/>
                <p:cNvSpPr>
                  <a:spLocks noChangeAspec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229994"/>
                  <a:ext cx="348845" cy="297165"/>
                </a:xfrm>
                <a:prstGeom prst="rect">
                  <a:avLst/>
                </a:prstGeom>
                <a:blipFill rotWithShape="0">
                  <a:blip r:embed="rId31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Rectangle 50"/>
                <p:cNvSpPr>
                  <a:spLocks noChangeAspec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1" name="Rectangle 5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521684"/>
                  <a:ext cx="348845" cy="297165"/>
                </a:xfrm>
                <a:prstGeom prst="rect">
                  <a:avLst/>
                </a:prstGeom>
                <a:blipFill rotWithShape="0">
                  <a:blip r:embed="rId34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" name="Rectangle 51"/>
                <p:cNvSpPr>
                  <a:spLocks noChangeAspec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5813373"/>
                  <a:ext cx="348845" cy="297165"/>
                </a:xfrm>
                <a:prstGeom prst="rect">
                  <a:avLst/>
                </a:prstGeom>
                <a:blipFill rotWithShape="0">
                  <a:blip r:embed="rId3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" name="Rectangle 52"/>
                <p:cNvSpPr>
                  <a:spLocks noChangeAspec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47405" y="6099889"/>
                  <a:ext cx="348845" cy="297165"/>
                </a:xfrm>
                <a:prstGeom prst="rect">
                  <a:avLst/>
                </a:prstGeom>
                <a:blipFill rotWithShape="0">
                  <a:blip r:embed="rId33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4" name="Rectangle 53"/>
                <p:cNvSpPr>
                  <a:spLocks noChangeAspec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solidFill>
                  <a:srgbClr val="FF99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4" name="Rectangle 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96250" y="6099889"/>
                  <a:ext cx="348845" cy="297165"/>
                </a:xfrm>
                <a:prstGeom prst="rect">
                  <a:avLst/>
                </a:prstGeom>
                <a:blipFill rotWithShape="0">
                  <a:blip r:embed="rId36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5" name="Rectangle 54"/>
                <p:cNvSpPr>
                  <a:spLocks noChangeAspec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solidFill>
                  <a:srgbClr val="E4E4F8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28653" y="6099889"/>
                  <a:ext cx="348845" cy="297165"/>
                </a:xfrm>
                <a:prstGeom prst="rect">
                  <a:avLst/>
                </a:prstGeom>
                <a:blipFill rotWithShape="0">
                  <a:blip r:embed="rId3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" name="Rectangle 55"/>
                <p:cNvSpPr>
                  <a:spLocks noChangeAspec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solidFill>
                  <a:srgbClr val="F9DB8F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77498" y="6099889"/>
                  <a:ext cx="348845" cy="297165"/>
                </a:xfrm>
                <a:prstGeom prst="rect">
                  <a:avLst/>
                </a:prstGeom>
                <a:blipFill rotWithShape="0">
                  <a:blip r:embed="rId35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7" name="Rectangle 56"/>
                <p:cNvSpPr>
                  <a:spLocks noChangeAspec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solidFill>
                  <a:srgbClr val="CAEC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400" dirty="0">
                    <a:ea typeface="Cambria Math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26343" y="6099889"/>
                  <a:ext cx="348845" cy="297165"/>
                </a:xfrm>
                <a:prstGeom prst="rect">
                  <a:avLst/>
                </a:prstGeom>
                <a:blipFill rotWithShape="0">
                  <a:blip r:embed="rId3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Rectangle 57"/>
            <p:cNvSpPr>
              <a:spLocks noChangeAspect="1"/>
            </p:cNvSpPr>
            <p:nvPr/>
          </p:nvSpPr>
          <p:spPr bwMode="auto">
            <a:xfrm>
              <a:off x="4547404" y="4933515"/>
              <a:ext cx="1727784" cy="1460254"/>
            </a:xfrm>
            <a:prstGeom prst="rect">
              <a:avLst/>
            </a:prstGeom>
            <a:noFill/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400" dirty="0">
                <a:ea typeface="Cambria Math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17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/>
      <p:bldP spid="31" grpId="0"/>
      <p:bldP spid="33" grpId="0"/>
      <p:bldP spid="35" grpId="0"/>
      <p:bldP spid="36" grpId="0"/>
      <p:bldP spid="17" grpId="0"/>
      <p:bldP spid="18" grpId="0"/>
      <p:bldP spid="19" grpId="0"/>
      <p:bldP spid="3" grpId="0"/>
      <p:bldP spid="21" grpId="0"/>
      <p:bldP spid="22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Subgroups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34834" y="1348995"/>
                <a:ext cx="5701069" cy="1289527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Definition: </a:t>
                </a:r>
                <a:r>
                  <a:rPr lang="nb-NO" dirty="0"/>
                  <a:t>A subset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is a </a:t>
                </a:r>
                <a:r>
                  <a:rPr lang="en-US" b="1" dirty="0"/>
                  <a:t>subgroup, </a:t>
                </a:r>
                <a:r>
                  <a:rPr lang="en-US" dirty="0"/>
                  <a:t>written </a:t>
                </a:r>
                <a:endParaRPr lang="en-US" dirty="0" smtClean="0"/>
              </a:p>
              <a:p>
                <a:pPr marL="0" marR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</a:t>
                </a:r>
                <a:endParaRPr lang="en-US" dirty="0" smtClean="0"/>
              </a:p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is a group under the binary operation from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4834" y="1348995"/>
                <a:ext cx="5701069" cy="1289527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49932" y="3306773"/>
            <a:ext cx="1737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Examples</a:t>
            </a:r>
            <a:r>
              <a:rPr lang="nb-NO" b="1" dirty="0"/>
              <a:t>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36209" y="3937379"/>
                <a:ext cx="2902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nb-NO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 (for all groups)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09" y="3937379"/>
                <a:ext cx="2902291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83238" y="4510059"/>
                <a:ext cx="25701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 (for all groups)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38" y="4510059"/>
                <a:ext cx="2570132" cy="369332"/>
              </a:xfrm>
              <a:prstGeom prst="rect">
                <a:avLst/>
              </a:prstGeom>
              <a:blipFill rotWithShape="0"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6207" y="5082740"/>
                <a:ext cx="40815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…,−2, 0, 2, 4, 6,…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07" y="5082740"/>
                <a:ext cx="4081551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36207" y="5574827"/>
                <a:ext cx="39402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…,−3, 0, 3, 6, 9,…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07" y="5574827"/>
                <a:ext cx="3940235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23774" y="4469446"/>
                <a:ext cx="2902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1,−1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,⋅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774" y="4469446"/>
                <a:ext cx="2902291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23775" y="3879081"/>
                <a:ext cx="2902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⋅</m:t>
                          </m:r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&lt;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775" y="3879081"/>
                <a:ext cx="2902291" cy="369332"/>
              </a:xfrm>
              <a:prstGeom prst="rect">
                <a:avLst/>
              </a:prstGeom>
              <a:blipFill rotWithShape="0">
                <a:blip r:embed="rId8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651251" y="5081067"/>
                <a:ext cx="10074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+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251" y="5081067"/>
                <a:ext cx="1007495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322837" y="4719607"/>
                <a:ext cx="25520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0, 5, 10,…,35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837" y="4719607"/>
                <a:ext cx="2552007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 flipH="1">
            <a:off x="6009309" y="3471176"/>
            <a:ext cx="326594" cy="46620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5642371" y="3188170"/>
            <a:ext cx="2352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positive real numbers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8877856" y="1164586"/>
            <a:ext cx="2454564" cy="2482406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2" name="Oval 21"/>
          <p:cNvSpPr/>
          <p:nvPr/>
        </p:nvSpPr>
        <p:spPr bwMode="auto">
          <a:xfrm>
            <a:off x="9366931" y="2123916"/>
            <a:ext cx="1476415" cy="1469337"/>
          </a:xfrm>
          <a:prstGeom prst="ellipse">
            <a:avLst/>
          </a:prstGeom>
          <a:solidFill>
            <a:srgbClr val="FFF3CD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981820" y="1251914"/>
                <a:ext cx="3386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1820" y="1251914"/>
                <a:ext cx="338670" cy="4001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929385" y="2123916"/>
                <a:ext cx="33867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9385" y="2123916"/>
                <a:ext cx="338670" cy="400110"/>
              </a:xfrm>
              <a:prstGeom prst="rect">
                <a:avLst/>
              </a:prstGeom>
              <a:blipFill rotWithShape="0">
                <a:blip r:embed="rId13"/>
                <a:stretch>
                  <a:fillRect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817268" y="3198459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268" y="3198459"/>
                <a:ext cx="338670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42448" y="2952237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2448" y="2952237"/>
                <a:ext cx="338670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478598" y="2404544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8598" y="2404544"/>
                <a:ext cx="338670" cy="369332"/>
              </a:xfrm>
              <a:prstGeom prst="rect">
                <a:avLst/>
              </a:prstGeom>
              <a:blipFill rotWithShape="0">
                <a:blip r:embed="rId16"/>
                <a:stretch>
                  <a:fillRect r="-4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9573334" y="2841102"/>
                <a:ext cx="3386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3334" y="2841102"/>
                <a:ext cx="338670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929385" y="2538210"/>
                <a:ext cx="6694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9385" y="2538210"/>
                <a:ext cx="669456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196071" y="5103123"/>
                <a:ext cx="25520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0, 10, 20, 30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6071" y="5103123"/>
                <a:ext cx="2552007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221078" y="5503233"/>
                <a:ext cx="25520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0, 20</m:t>
                        </m:r>
                      </m:e>
                    </m:d>
                  </m:oMath>
                </a14:m>
                <a:r>
                  <a:rPr lang="en-US" sz="1600" dirty="0"/>
                  <a:t>  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078" y="5503233"/>
                <a:ext cx="2552007" cy="338554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555082" y="5081067"/>
                <a:ext cx="9084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20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082" y="5081067"/>
                <a:ext cx="908454" cy="369332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263375" y="5081067"/>
                <a:ext cx="9084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375" y="5081067"/>
                <a:ext cx="908454" cy="369332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988868" y="5081067"/>
                <a:ext cx="780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868" y="5081067"/>
                <a:ext cx="780214" cy="369332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2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9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14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Cyclic groups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97819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7819" y="3285422"/>
                <a:ext cx="440872" cy="369332"/>
              </a:xfrm>
              <a:prstGeom prst="rect">
                <a:avLst/>
              </a:prstGeom>
              <a:blipFill rotWithShape="0">
                <a:blip r:embed="rId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56947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947" y="3285422"/>
                <a:ext cx="44087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58433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8433" y="3285422"/>
                <a:ext cx="440872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9047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9047" y="3285422"/>
                <a:ext cx="440872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073091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091" y="3285422"/>
                <a:ext cx="440872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714684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684" y="3285422"/>
                <a:ext cx="440872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262751" y="3283055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2751" y="3283055"/>
                <a:ext cx="440872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17789" y="2460100"/>
            <a:ext cx="36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Proof (finite cyclic groups):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9232" y="3025560"/>
                <a:ext cx="188088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32" y="3025560"/>
                <a:ext cx="1880884" cy="369332"/>
              </a:xfrm>
              <a:prstGeom prst="rect">
                <a:avLst/>
              </a:prstGeom>
              <a:blipFill rotWithShape="0">
                <a:blip r:embed="rId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245459" y="3285422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459" y="3285422"/>
                <a:ext cx="440872" cy="369332"/>
              </a:xfrm>
              <a:prstGeom prst="rect">
                <a:avLst/>
              </a:prstGeom>
              <a:blipFill rotWithShape="0">
                <a:blip r:embed="rId10"/>
                <a:stretch>
                  <a:fillRect r="-41667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Left Brace 21"/>
          <p:cNvSpPr/>
          <p:nvPr/>
        </p:nvSpPr>
        <p:spPr>
          <a:xfrm rot="5400000">
            <a:off x="5128464" y="1530411"/>
            <a:ext cx="160141" cy="3312367"/>
          </a:xfrm>
          <a:prstGeom prst="leftBrace">
            <a:avLst>
              <a:gd name="adj1" fmla="val 148802"/>
              <a:gd name="adj2" fmla="val 50000"/>
            </a:avLst>
          </a:prstGeom>
          <a:ln w="19050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041671" y="2681994"/>
                <a:ext cx="440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671" y="2681994"/>
                <a:ext cx="440872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 bwMode="auto">
              <a:xfrm>
                <a:off x="637805" y="1187114"/>
                <a:ext cx="8650156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Theorem:</a:t>
                </a:r>
                <a:r>
                  <a:rPr lang="en-US" dirty="0"/>
                  <a:t> 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2000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7805" y="1187114"/>
                <a:ext cx="8650156" cy="1128174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658840" y="3283055"/>
                <a:ext cx="732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840" y="3283055"/>
                <a:ext cx="732539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460794" y="3283055"/>
                <a:ext cx="7325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794" y="3283055"/>
                <a:ext cx="732539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909484" y="3901773"/>
                <a:ext cx="8770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484" y="3901773"/>
                <a:ext cx="877063" cy="369332"/>
              </a:xfrm>
              <a:prstGeom prst="rect">
                <a:avLst/>
              </a:prstGeom>
              <a:blipFill rotWithShape="0">
                <a:blip r:embed="rId1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960091" y="3901773"/>
                <a:ext cx="8770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091" y="3901773"/>
                <a:ext cx="877063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028012" y="3901773"/>
                <a:ext cx="1406485" cy="372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012" y="3901773"/>
                <a:ext cx="1406485" cy="372410"/>
              </a:xfrm>
              <a:prstGeom prst="rect">
                <a:avLst/>
              </a:prstGeom>
              <a:blipFill rotWithShape="0">
                <a:blip r:embed="rId20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254282" y="3901773"/>
                <a:ext cx="28091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 …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282" y="3901773"/>
                <a:ext cx="2809115" cy="369332"/>
              </a:xfrm>
              <a:prstGeom prst="rect">
                <a:avLst/>
              </a:prstGeom>
              <a:blipFill rotWithShape="0">
                <a:blip r:embed="rId21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083477" y="3905313"/>
                <a:ext cx="12710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477" y="3905313"/>
                <a:ext cx="1271043" cy="369332"/>
              </a:xfrm>
              <a:prstGeom prst="rect">
                <a:avLst/>
              </a:prstGeom>
              <a:blipFill rotWithShape="0">
                <a:blip r:embed="rId2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54520" y="3926482"/>
                <a:ext cx="25006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⟹ 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4520" y="3926482"/>
                <a:ext cx="2500604" cy="369332"/>
              </a:xfrm>
              <a:prstGeom prst="rect">
                <a:avLst/>
              </a:prstGeom>
              <a:blipFill rotWithShape="0">
                <a:blip r:embed="rId2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155556" y="3926482"/>
                <a:ext cx="2500604" cy="378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⟹  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556" y="3926482"/>
                <a:ext cx="2500604" cy="378245"/>
              </a:xfrm>
              <a:prstGeom prst="rect">
                <a:avLst/>
              </a:prstGeom>
              <a:blipFill rotWithShape="0">
                <a:blip r:embed="rId24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8803506" y="3930938"/>
            <a:ext cx="250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contradiction!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642609" y="4591435"/>
                <a:ext cx="8645351" cy="73986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Theorem:</a:t>
                </a:r>
                <a:r>
                  <a:rPr lang="en-US" dirty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</m:fNam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</m:fName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609" y="4591435"/>
                <a:ext cx="8645351" cy="739864"/>
              </a:xfrm>
              <a:prstGeom prst="roundRect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ounded Rectangle 37"/>
              <p:cNvSpPr/>
              <p:nvPr/>
            </p:nvSpPr>
            <p:spPr bwMode="auto">
              <a:xfrm>
                <a:off x="600696" y="5526827"/>
                <a:ext cx="8687264" cy="74569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/>
                  <a:t>Theorem (Lagrange’s theorem): 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 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8" name="Rounded 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0696" y="5526827"/>
                <a:ext cx="8687264" cy="745694"/>
              </a:xfrm>
              <a:prstGeom prst="roundRect">
                <a:avLst/>
              </a:prstGeom>
              <a:blipFill rotWithShape="0">
                <a:blip r:embed="rId26"/>
                <a:stretch>
                  <a:fillRect l="-70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8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0" grpId="1"/>
      <p:bldP spid="10" grpId="2"/>
      <p:bldP spid="10" grpId="3"/>
      <p:bldP spid="11" grpId="0"/>
      <p:bldP spid="11" grpId="1"/>
      <p:bldP spid="12" grpId="0"/>
      <p:bldP spid="13" grpId="0"/>
      <p:bldP spid="17" grpId="0"/>
      <p:bldP spid="18" grpId="0"/>
      <p:bldP spid="20" grpId="0"/>
      <p:bldP spid="22" grpId="0" animBg="1"/>
      <p:bldP spid="23" grpId="0"/>
      <p:bldP spid="24" grpId="0"/>
      <p:bldP spid="26" grpId="0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4" grpId="0"/>
      <p:bldP spid="35" grpId="0"/>
      <p:bldP spid="36" grpId="0"/>
      <p:bldP spid="37" grpId="0" animBg="1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of prime order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</p:spPr>
            <p:txBody>
              <a:bodyPr/>
              <a:lstStyle/>
              <a:p>
                <a:endParaRPr lang="en-US" sz="1600" dirty="0" smtClean="0"/>
              </a:p>
              <a:p>
                <a:endParaRPr lang="en-US" sz="1600" dirty="0"/>
              </a:p>
              <a:p>
                <a:endParaRPr lang="en-US" sz="1600" b="1" dirty="0"/>
              </a:p>
              <a:p>
                <a:endParaRPr lang="en-US" sz="1600" b="1" dirty="0" smtClean="0"/>
              </a:p>
              <a:p>
                <a:r>
                  <a:rPr lang="en-US" sz="1600" b="1" dirty="0" smtClean="0"/>
                  <a:t>Fact</a:t>
                </a:r>
                <a:r>
                  <a:rPr lang="en-US" sz="1600" b="1" dirty="0"/>
                  <a:t>: </a:t>
                </a:r>
                <a:r>
                  <a:rPr lang="en-US" sz="1600" dirty="0"/>
                  <a:t>any prime-order group is </a:t>
                </a:r>
                <a:r>
                  <a:rPr lang="en-US" sz="1600" dirty="0" smtClean="0"/>
                  <a:t>cyclic and any non-identity element (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 smtClean="0"/>
                  <a:t> is generator</a:t>
                </a:r>
                <a:endParaRPr lang="en-US" sz="1600" dirty="0"/>
              </a:p>
              <a:p>
                <a:endParaRPr lang="en-US" sz="1600" dirty="0"/>
              </a:p>
              <a:p>
                <a:r>
                  <a:rPr lang="en-US" sz="1600" b="1" dirty="0"/>
                  <a:t>Warning: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is </a:t>
                </a:r>
                <a:r>
                  <a:rPr lang="en-US" sz="1600" i="1" dirty="0"/>
                  <a:t>not </a:t>
                </a:r>
                <a:r>
                  <a:rPr lang="en-US" sz="1600" dirty="0"/>
                  <a:t>a prime-order group!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endParaRPr lang="en-US" sz="1600" dirty="0"/>
              </a:p>
              <a:p>
                <a:r>
                  <a:rPr lang="en-US" sz="1600" dirty="0"/>
                  <a:t>Suppose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600" dirty="0"/>
                  <a:t>, with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/>
                  <a:t> being prime; what are the possible sub-groups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59406"/>
              </a:xfrm>
              <a:blipFill rotWithShape="0">
                <a:blip r:embed="rId2"/>
                <a:stretch>
                  <a:fillRect l="-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7"/>
              <p:cNvSpPr/>
              <p:nvPr/>
            </p:nvSpPr>
            <p:spPr bwMode="auto">
              <a:xfrm>
                <a:off x="623392" y="1145914"/>
                <a:ext cx="8507907" cy="619386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Theorem (Lagrange's theorem):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 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" name="Rounded 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45914"/>
                <a:ext cx="8507907" cy="619386"/>
              </a:xfrm>
              <a:prstGeom prst="roundRect">
                <a:avLst/>
              </a:prstGeom>
              <a:blipFill rotWithShape="0">
                <a:blip r:embed="rId3"/>
                <a:stretch>
                  <a:fillRect l="-71"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72883" y="4958066"/>
                <a:ext cx="2949334" cy="13408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{1}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1,−1}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</m:t>
                              </m:r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</m:e>
                                  <m:e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         </m:t>
                                    </m:r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d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nb-NO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</m:mr>
                              </m:m>
                            </m:e>
                            <m:e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83" y="4958066"/>
                <a:ext cx="2949334" cy="134088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2883" y="4249389"/>
                <a:ext cx="2541282" cy="410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−1=2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883" y="4249389"/>
                <a:ext cx="2541282" cy="410497"/>
              </a:xfrm>
              <a:prstGeom prst="rect">
                <a:avLst/>
              </a:prstGeom>
              <a:blipFill rotWithShape="0">
                <a:blip r:embed="rId5"/>
                <a:stretch>
                  <a:fillRect b="-7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485375" y="4406918"/>
                <a:ext cx="54912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375" y="4406918"/>
                <a:ext cx="549125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986656" y="4404834"/>
                <a:ext cx="254678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1, 2, 3, 4, 5, 6, 7, 8, 9, 10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6656" y="4404834"/>
                <a:ext cx="2546786" cy="3385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248225" y="4985848"/>
                <a:ext cx="131119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11=2⋅5+1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8225" y="4985848"/>
                <a:ext cx="131119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194730" y="4404184"/>
                <a:ext cx="108972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4730" y="4404184"/>
                <a:ext cx="1089721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131299" y="4963822"/>
                <a:ext cx="224458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1,−1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={1,10}&lt;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299" y="4963822"/>
                <a:ext cx="2244589" cy="338554"/>
              </a:xfrm>
              <a:prstGeom prst="rect">
                <a:avLst/>
              </a:prstGeom>
              <a:blipFill>
                <a:blip r:embed="rId1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252119" y="6083098"/>
                <a:ext cx="112376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2119" y="6083098"/>
                <a:ext cx="1123769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986353" y="5523460"/>
                <a:ext cx="438953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={1, 3, 4, 5, 9}&lt;</m:t>
                      </m:r>
                      <m:sSubSup>
                        <m:sSubSup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600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6353" y="5523460"/>
                <a:ext cx="4389535" cy="338554"/>
              </a:xfrm>
              <a:prstGeom prst="rect">
                <a:avLst/>
              </a:prstGeom>
              <a:blipFill>
                <a:blip r:embed="rId1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151450" y="4404184"/>
            <a:ext cx="10967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Example: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96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Why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 a group? 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1, 2,  …, 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1800" dirty="0"/>
              </a:p>
              <a:p>
                <a:pPr marL="0" indent="0"/>
                <a:endParaRPr lang="en-US" sz="7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Associativity  	</a:t>
                </a:r>
                <a:r>
                  <a:rPr lang="en-US" sz="18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400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func>
                      <m:funcPr>
                        <m:ctrlP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ym typeface="Wingdings" panose="05000000000000000000" pitchFamily="2" charset="2"/>
                  </a:rPr>
                  <a:t>Identity 	</a:t>
                </a:r>
                <a:r>
                  <a:rPr lang="en-US" sz="18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</a:t>
                </a:r>
                <a:r>
                  <a:rPr lang="en-US" sz="18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⋅1=</m:t>
                    </m:r>
                    <m:r>
                      <a:rPr lang="nb-NO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</m:func>
                  </m:oMath>
                </a14:m>
                <a:endParaRPr lang="en-US" sz="1800" dirty="0">
                  <a:sym typeface="Wingdings" panose="05000000000000000000" pitchFamily="2" charset="2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>
                    <a:sym typeface="Wingdings" panose="05000000000000000000" pitchFamily="2" charset="2"/>
                  </a:rPr>
                  <a:t>Inverses	</a:t>
                </a:r>
                <a:r>
                  <a:rPr lang="en-US" sz="18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?</a:t>
                </a:r>
                <a:r>
                  <a:rPr lang="en-US" sz="1800" dirty="0">
                    <a:sym typeface="Wingdings" panose="05000000000000000000" pitchFamily="2" charset="2"/>
                  </a:rPr>
                  <a:t>  </a:t>
                </a:r>
              </a:p>
              <a:p>
                <a:pPr marL="0" indent="0"/>
                <a:endParaRPr lang="en-US" sz="1050" dirty="0">
                  <a:sym typeface="Wingdings" panose="05000000000000000000" pitchFamily="2" charset="2"/>
                </a:endParaRPr>
              </a:p>
              <a:p>
                <a:pPr marL="0" indent="0"/>
                <a:r>
                  <a:rPr lang="en-US" sz="1800" dirty="0">
                    <a:sym typeface="Wingdings" panose="05000000000000000000" pitchFamily="2" charset="2"/>
                  </a:rPr>
                  <a:t>       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>
                    <a:sym typeface="Wingdings" panose="05000000000000000000" pitchFamily="2" charset="2"/>
                  </a:rPr>
                  <a:t> can we always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−1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sSubSup>
                      <m:sSub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800" dirty="0">
                    <a:sym typeface="Wingdings" panose="05000000000000000000" pitchFamily="2" charset="2"/>
                  </a:rPr>
                  <a:t>? </a:t>
                </a:r>
                <a:endParaRPr lang="en-US" sz="1800" dirty="0"/>
              </a:p>
              <a:p>
                <a:pPr marL="0" indent="0"/>
                <a:r>
                  <a:rPr lang="en-US" sz="1800" dirty="0"/>
                  <a:t>        Need to solve:		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8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7"/>
                <a:ext cx="11137237" cy="2581375"/>
              </a:xfrm>
              <a:blipFill rotWithShape="0">
                <a:blip r:embed="rId3"/>
                <a:stretch>
                  <a:fillRect l="-328" t="-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103479" y="3720482"/>
                <a:ext cx="53988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Claim: 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1" i="1" smtClean="0"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r>
                  <a:rPr lang="en-US" dirty="0"/>
                  <a:t>  such that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479" y="3720482"/>
                <a:ext cx="539885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903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03478" y="4258326"/>
                <a:ext cx="1045712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Proof: 	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lit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sz="10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/>
                  <a:t> contains a </a:t>
                </a:r>
                <a:r>
                  <a:rPr lang="nb-NO" sz="1600" i="1" dirty="0"/>
                  <a:t>positive </a:t>
                </a:r>
                <a:r>
                  <a:rPr lang="nb-NO" sz="1600" dirty="0"/>
                  <a:t>integer 			     	       </a:t>
                </a:r>
                <a:r>
                  <a:rPr lang="nb-NO" sz="1200" dirty="0"/>
                  <a:t>(e.g.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nb-NO" sz="1200" dirty="0"/>
                  <a:t>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)  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600" dirty="0"/>
                  <a:t> contains a </a:t>
                </a:r>
                <a:r>
                  <a:rPr lang="nb-NO" sz="1600" i="1" dirty="0"/>
                  <a:t>smallest </a:t>
                </a:r>
                <a:r>
                  <a:rPr lang="nb-NO" sz="1600" dirty="0"/>
                  <a:t>positive integer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 </a:t>
                </a:r>
                <a:r>
                  <a:rPr lang="nb-NO" sz="1600" dirty="0"/>
                  <a:t>	 </a:t>
                </a:r>
                <a14:m>
                  <m:oMath xmlns:m="http://schemas.openxmlformats.org/officeDocument/2006/math">
                    <m:r>
                      <a:rPr lang="nb-NO" sz="1600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1600" b="0" i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1600" dirty="0"/>
                  <a:t> 						       </a:t>
                </a:r>
                <a:r>
                  <a:rPr lang="nb-NO" sz="1200" dirty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200" dirty="0"/>
                  <a:t> is the smallest positive integer in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nb-NO" sz="1200" dirty="0"/>
                  <a:t>)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nb-NO" sz="1600" dirty="0"/>
                  <a:t>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nb-NO" sz="1600" dirty="0"/>
                  <a:t>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nb-NO" sz="1600" dirty="0"/>
                  <a:t> 				     	       </a:t>
                </a:r>
                <a:r>
                  <a:rPr lang="nb-NO" sz="1200" dirty="0"/>
                  <a:t>(since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 is prime and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200" dirty="0"/>
                  <a:t>)</a:t>
                </a:r>
                <a:endParaRPr lang="nb-NO" sz="1600" dirty="0"/>
              </a:p>
              <a:p>
                <a:pPr marL="342900" indent="-342900">
                  <a:buClr>
                    <a:schemeClr val="bg1">
                      <a:lumMod val="50000"/>
                    </a:schemeClr>
                  </a:buClr>
                  <a:buSzPct val="75000"/>
                  <a:buFont typeface="+mj-lt"/>
                  <a:buAutoNum type="arabicParenR"/>
                </a:pPr>
                <a:r>
                  <a:rPr lang="nb-NO" sz="1600" b="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478" y="4258326"/>
                <a:ext cx="10457126" cy="2308324"/>
              </a:xfrm>
              <a:prstGeom prst="rect">
                <a:avLst/>
              </a:prstGeom>
              <a:blipFill rotWithShape="0">
                <a:blip r:embed="rId5"/>
                <a:stretch>
                  <a:fillRect l="-466" t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66380" y="3721356"/>
                <a:ext cx="23257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nb-NO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380" y="3721356"/>
                <a:ext cx="2325753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873161" y="2686566"/>
                <a:ext cx="3416879" cy="584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How do we actually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600" dirty="0"/>
                  <a:t>?</a:t>
                </a:r>
                <a:br>
                  <a:rPr lang="en-US" sz="1600" dirty="0"/>
                </a:br>
                <a:r>
                  <a:rPr lang="en-US" sz="1600" dirty="0"/>
                  <a:t>Extended Euclidian Algorithm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161" y="2686566"/>
                <a:ext cx="3416879" cy="584775"/>
              </a:xfrm>
              <a:prstGeom prst="rect">
                <a:avLst/>
              </a:prstGeom>
              <a:blipFill>
                <a:blip r:embed="rId7"/>
                <a:stretch>
                  <a:fillRect l="-890" t="-2041" b="-1122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517600" y="5421262"/>
                <a:ext cx="187051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sz="1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 dirty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b-NO" sz="16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600" y="5421262"/>
                <a:ext cx="1870512" cy="338554"/>
              </a:xfrm>
              <a:prstGeom prst="rect">
                <a:avLst/>
              </a:prstGeom>
              <a:blipFill rotWithShape="0">
                <a:blip r:embed="rId10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188016" y="5421262"/>
                <a:ext cx="21298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sz="160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𝑞𝑚</m:t>
                      </m:r>
                      <m:r>
                        <a:rPr lang="nb-NO" sz="1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b-NO" sz="1600" i="1" dirty="0">
                              <a:latin typeface="Cambria Math" panose="02040503050406030204" pitchFamily="18" charset="0"/>
                            </a:rPr>
                            <m:t>𝑞𝑛</m:t>
                          </m:r>
                        </m:e>
                      </m:d>
                      <m:r>
                        <a:rPr lang="nb-NO" sz="16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016" y="5421262"/>
                <a:ext cx="2129814" cy="338554"/>
              </a:xfrm>
              <a:prstGeom prst="rect">
                <a:avLst/>
              </a:prstGeom>
              <a:blipFill rotWithShape="0">
                <a:blip r:embed="rId11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150628" y="5429083"/>
                <a:ext cx="51270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i="1" dirty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628" y="5429083"/>
                <a:ext cx="512704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10337021" y="6197318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Q.E.D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622563" y="3728384"/>
                <a:ext cx="13544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1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2563" y="3728384"/>
                <a:ext cx="1354473" cy="369332"/>
              </a:xfrm>
              <a:prstGeom prst="rect">
                <a:avLst/>
              </a:prstGeom>
              <a:blipFill rotWithShape="0">
                <a:blip r:embed="rId13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838180" y="3736194"/>
                <a:ext cx="2086149" cy="3956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⟹  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180" y="3736194"/>
                <a:ext cx="2086149" cy="395686"/>
              </a:xfrm>
              <a:prstGeom prst="rect">
                <a:avLst/>
              </a:prstGeom>
              <a:blipFill rotWithShape="0">
                <a:blip r:embed="rId1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 bwMode="auto">
              <a:xfrm>
                <a:off x="7725973" y="1169760"/>
                <a:ext cx="4034656" cy="1179185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/>
                  <a:t>Definition: </a:t>
                </a:r>
                <a:r>
                  <a:rPr lang="en-US" sz="1200" dirty="0"/>
                  <a:t>A </a:t>
                </a:r>
                <a:r>
                  <a:rPr lang="en-US" sz="1200" b="1" dirty="0"/>
                  <a:t>group</a:t>
                </a:r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, ∘</m:t>
                        </m:r>
                      </m:e>
                    </m:d>
                  </m:oMath>
                </a14:m>
                <a:r>
                  <a:rPr lang="en-US" sz="1200" dirty="0"/>
                  <a:t> </a:t>
                </a:r>
                <a:r>
                  <a:rPr lang="nb-NO" sz="1200" dirty="0"/>
                  <a:t>…</a:t>
                </a: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2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G1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d>
                      <m:d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∘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200" dirty="0"/>
                  <a:t> 	 (associativity)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G2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dirty="0"/>
                  <a:t>	         (identity)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/>
                  <a:t>    </a:t>
                </a:r>
                <a:r>
                  <a:rPr lang="en-US" sz="1200" dirty="0">
                    <a:latin typeface="Script MT Bold" panose="03040602040607080904" pitchFamily="66" charset="0"/>
                  </a:rPr>
                  <a:t>G3</a:t>
                </a:r>
                <a:r>
                  <a:rPr lang="en-US" sz="1200" dirty="0"/>
                  <a:t>: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∃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sz="12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200" dirty="0"/>
                  <a:t> 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1200" dirty="0"/>
                  <a:t>           (inverse)</a:t>
                </a:r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5973" y="1169760"/>
                <a:ext cx="4034656" cy="1179185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>
            <a:off x="1981200" y="3608962"/>
            <a:ext cx="3895725" cy="553463"/>
          </a:xfrm>
          <a:prstGeom prst="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 rot="20383225">
            <a:off x="7438172" y="4739035"/>
            <a:ext cx="2905291" cy="95053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 cap="flat" cmpd="sng" algn="ctr">
            <a:solidFill>
              <a:schemeClr val="accent1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 b="1" dirty="0">
                <a:solidFill>
                  <a:schemeClr val="accent1">
                    <a:lumMod val="75000"/>
                  </a:schemeClr>
                </a:solidFill>
                <a:latin typeface="Stencil" panose="040409050D0802020404" pitchFamily="82" charset="0"/>
              </a:rPr>
              <a:t>Non-constructive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Stencil" panose="040409050D0802020404" pitchFamily="82" charset="0"/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007658" y="4927303"/>
                <a:ext cx="12220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nb-NO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sz="1600" dirty="0"/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658" y="4927303"/>
                <a:ext cx="1222001" cy="338554"/>
              </a:xfrm>
              <a:prstGeom prst="rect">
                <a:avLst/>
              </a:prstGeom>
              <a:blipFill rotWithShape="0">
                <a:blip r:embed="rId1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339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 animBg="1"/>
      <p:bldP spid="6" grpId="0"/>
      <p:bldP spid="8" grpId="0"/>
      <p:bldP spid="13" grpId="0"/>
      <p:bldP spid="15" grpId="0"/>
      <p:bldP spid="16" grpId="0"/>
      <p:bldP spid="17" grpId="0"/>
      <p:bldP spid="7" grpId="0" animBg="1"/>
      <p:bldP spid="12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break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Groups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Subgroups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Cyclic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Prime order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Not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! 		(order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&lt;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(prime-order subgroup)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Claim: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315" y="4539715"/>
                <a:ext cx="1821180" cy="369332"/>
              </a:xfrm>
              <a:prstGeom prst="rect">
                <a:avLst/>
              </a:prstGeom>
              <a:blipFill rotWithShape="0">
                <a:blip r:embed="rId16"/>
                <a:stretch>
                  <a:fillRect l="-302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4883150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10574588" y="3822700"/>
            <a:ext cx="55816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93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3" grpId="0"/>
      <p:bldP spid="34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example 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25246" y="3262533"/>
                <a:ext cx="24978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299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403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3262533"/>
                <a:ext cx="249780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3415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r>
                        <a:rPr lang="nb-NO" sz="2000" b="0" i="0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1019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595" y="3262533"/>
                <a:ext cx="230426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3968" r="-2116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403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246" y="2603984"/>
                <a:ext cx="213744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901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1018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434" y="2618524"/>
                <a:ext cx="213744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13979" y="4145272"/>
                <a:ext cx="235769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72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403</m:t>
                        </m:r>
                      </m:sup>
                    </m:sSup>
                    <m:func>
                      <m:funcPr>
                        <m:ctrlP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1019</m:t>
                        </m:r>
                      </m:e>
                    </m:func>
                  </m:oMath>
                </a14:m>
                <a:r>
                  <a:rPr lang="en-US" sz="2000" b="0" dirty="0"/>
                  <a:t>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979" y="4145272"/>
                <a:ext cx="2357697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876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299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901</m:t>
                          </m:r>
                        </m:sup>
                      </m:sSup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1019</m:t>
                          </m:r>
                        </m:e>
                      </m:func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411" y="4145272"/>
                <a:ext cx="2576283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355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𝟓𝟐𝟔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6694" y="4145272"/>
                <a:ext cx="795795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8397" r="-152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1019</m:t>
                          </m:r>
                        </m:sub>
                        <m:sup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=〈2〉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669" y="1163207"/>
                <a:ext cx="1330172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6422" r="-3211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𝟓𝟐𝟔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3905" y="4087990"/>
                <a:ext cx="1821180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74679" y="1964085"/>
                <a:ext cx="4985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299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679" y="1964085"/>
                <a:ext cx="498534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11111" r="-987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012" y="2513574"/>
                <a:ext cx="355867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13559" r="-1355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 bwMode="auto">
          <a:xfrm>
            <a:off x="5003771" y="4453049"/>
            <a:ext cx="50742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11070170" y="4453049"/>
            <a:ext cx="50742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28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28" grpId="0"/>
      <p:bldP spid="29" grpId="0"/>
      <p:bldP spid="30" grpId="0"/>
      <p:bldP spid="31" grpId="0"/>
      <p:bldP spid="34" grpId="0"/>
      <p:bldP spid="32" grpId="0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36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/>
                <a:endParaRPr lang="en-US" dirty="0"/>
              </a:p>
              <a:p>
                <a:pPr marL="0" indent="0"/>
                <a:r>
                  <a:rPr lang="en-US" sz="1800" b="1" dirty="0"/>
                  <a:t>Security: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compute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8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(DH assumption)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Must be hard to find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(or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given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8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/>
                  <a:t>			(DLOG assumption)</a:t>
                </a:r>
              </a:p>
            </p:txBody>
          </p:sp>
        </mc:Choice>
        <mc:Fallback xmlns="">
          <p:sp>
            <p:nvSpPr>
              <p:cNvPr id="37" name="Content Placeholder 3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11137237" cy="5332117"/>
              </a:xfrm>
              <a:blipFill rotWithShape="0">
                <a:blip r:embed="rId3"/>
                <a:stretch>
                  <a:fillRect l="-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 bwMode="auto">
          <a:xfrm>
            <a:off x="4895850" y="2330938"/>
            <a:ext cx="260032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05" y="19697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433" y="2477395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 bwMode="auto">
          <a:xfrm flipH="1">
            <a:off x="4901583" y="2835891"/>
            <a:ext cx="2600324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335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8846" y="2474548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528" y="3426841"/>
                <a:ext cx="89377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027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215" y="3426841"/>
                <a:ext cx="933076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10458" t="-1923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9299" y="3421327"/>
                <a:ext cx="1693284" cy="313291"/>
              </a:xfrm>
              <a:prstGeom prst="rect">
                <a:avLst/>
              </a:prstGeom>
              <a:blipFill rotWithShape="0">
                <a:blip r:embed="rId10"/>
                <a:stretch>
                  <a:fillRect l="-3237" t="-192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4291" y="3419318"/>
                <a:ext cx="1638462" cy="313291"/>
              </a:xfrm>
              <a:prstGeom prst="rect">
                <a:avLst/>
              </a:prstGeom>
              <a:blipFill rotWithShape="0">
                <a:blip r:embed="rId11"/>
                <a:stretch>
                  <a:fillRect l="-3346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491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88965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Doesn't work: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20" y="5832766"/>
                <a:ext cx="2553281" cy="369332"/>
              </a:xfrm>
              <a:prstGeom prst="rect">
                <a:avLst/>
              </a:prstGeom>
              <a:blipFill rotWithShape="0">
                <a:blip r:embed="rId15"/>
                <a:stretch>
                  <a:fillRect l="-215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3932" y="5816875"/>
                <a:ext cx="2948612" cy="374270"/>
              </a:xfrm>
              <a:prstGeom prst="rect">
                <a:avLst/>
              </a:prstGeom>
              <a:blipFill rotWithShape="0">
                <a:blip r:embed="rId16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6531395" y="3197009"/>
            <a:ext cx="782716" cy="993270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 bwMode="auto">
          <a:xfrm>
            <a:off x="6080760" y="2909282"/>
            <a:ext cx="461642" cy="4315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Oval 4"/>
          <p:cNvSpPr/>
          <p:nvPr/>
        </p:nvSpPr>
        <p:spPr bwMode="auto">
          <a:xfrm>
            <a:off x="5612913" y="1794080"/>
            <a:ext cx="565972" cy="1277675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61" y="1174393"/>
                <a:ext cx="925959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9868" r="-3947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 bwMode="auto">
          <a:xfrm flipH="1">
            <a:off x="6807320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Box 35"/>
          <p:cNvSpPr txBox="1"/>
          <p:nvPr/>
        </p:nvSpPr>
        <p:spPr>
          <a:xfrm>
            <a:off x="7383780" y="943271"/>
            <a:ext cx="96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2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uiExpand="1" build="p"/>
      <p:bldP spid="3" grpId="0"/>
      <p:bldP spid="25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logarithm (DLOG)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8829992"/>
                  </p:ext>
                </p:extLst>
              </p:nvPr>
            </p:nvGraphicFramePr>
            <p:xfrm>
              <a:off x="830923" y="1357696"/>
              <a:ext cx="2547277" cy="2030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27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3635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dlo</m:t>
                                    </m:r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𝐠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646051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8829992"/>
                  </p:ext>
                </p:extLst>
              </p:nvPr>
            </p:nvGraphicFramePr>
            <p:xfrm>
              <a:off x="830923" y="1357696"/>
              <a:ext cx="2547277" cy="2030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27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844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39" t="-1587" r="-477" b="-43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6460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39" t="-23616" r="-477" b="-7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634999" cy="39126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499" y="2119708"/>
                <a:ext cx="218841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2222" r="-222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8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515977"/>
                <a:ext cx="3933646" cy="40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Adversary wins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515977"/>
                <a:ext cx="3933646" cy="406971"/>
              </a:xfrm>
              <a:prstGeom prst="rect">
                <a:avLst/>
              </a:prstGeom>
              <a:blipFill>
                <a:blip r:embed="rId9"/>
                <a:stretch>
                  <a:fillRect l="-1395" b="-2388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ounded Rectangle 22"/>
              <p:cNvSpPr/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DLOG-advantage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dlog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i="1" dirty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dirty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ounded 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08852"/>
                <a:ext cx="7979397" cy="1368616"/>
              </a:xfrm>
              <a:prstGeom prst="round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In other words: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990363"/>
                <a:ext cx="2904578" cy="391902"/>
              </a:xfrm>
              <a:prstGeom prst="rect">
                <a:avLst/>
              </a:prstGeom>
              <a:blipFill rotWithShape="0">
                <a:blip r:embed="rId12"/>
                <a:stretch>
                  <a:fillRect l="-1891" t="-9375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40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3" grpId="0" animBg="1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(DH) problem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 flipH="1">
            <a:off x="6581927" y="1993380"/>
            <a:ext cx="986562" cy="125195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8133142" y="2408982"/>
            <a:ext cx="125258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9787140" y="1594618"/>
            <a:ext cx="173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Challenger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139289"/>
                <a:ext cx="1855380" cy="39126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2739172"/>
                <a:ext cx="804836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10606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394" y="2091896"/>
                <a:ext cx="450508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2329" r="-10959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val Callout 18"/>
              <p:cNvSpPr/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solidFill>
                <a:srgbClr val="FEE9E6"/>
              </a:solid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r>
                  <a:rPr lang="nb-NO" sz="2000" b="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Oval Callou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41" y="1469662"/>
                <a:ext cx="978705" cy="558734"/>
              </a:xfrm>
              <a:prstGeom prst="wedgeEllipseCallout">
                <a:avLst>
                  <a:gd name="adj1" fmla="val 81569"/>
                  <a:gd name="adj2" fmla="val 56677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Adversary wins 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𝑥𝑦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5329" y="3617883"/>
                <a:ext cx="3933646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39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084" y="1299197"/>
                <a:ext cx="832472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5839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450026" y="959033"/>
            <a:ext cx="9612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140" y="3195365"/>
                <a:ext cx="802848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10687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0911069"/>
                  </p:ext>
                </p:extLst>
              </p:nvPr>
            </p:nvGraphicFramePr>
            <p:xfrm>
              <a:off x="830923" y="1357696"/>
              <a:ext cx="2585377" cy="22496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8537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02240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0911069"/>
                  </p:ext>
                </p:extLst>
              </p:nvPr>
            </p:nvGraphicFramePr>
            <p:xfrm>
              <a:off x="830923" y="1357696"/>
              <a:ext cx="2585377" cy="224964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8537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6826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35" t="-1639" r="-471" b="-5098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8137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235" t="-20065" r="-471" b="-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DH-advantage </a:t>
                </a:r>
                <a:r>
                  <a:rPr lang="nb-NO" dirty="0"/>
                  <a:t>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dh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i="0"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dirty="0"/>
                                <m:t> </m:t>
                              </m:r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m:rPr>
                                  <m:sty m:val="p"/>
                                </m:rPr>
                                <a:rPr lang="nb-NO" b="0" i="0" dirty="0" smtClean="0">
                                  <a:latin typeface="Cambria Math" panose="02040503050406030204" pitchFamily="18" charset="0"/>
                                </a:rPr>
                                <m:t>true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4810866"/>
                <a:ext cx="7979397" cy="1368616"/>
              </a:xfrm>
              <a:prstGeom prst="round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07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4" grpId="0"/>
      <p:bldP spid="2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DLOG vs. DH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4053970"/>
                  </p:ext>
                </p:extLst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dlog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 Math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 Math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 Math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p>
                              </m:sSup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 Math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44053970"/>
                  </p:ext>
                </p:extLst>
              </p:nvPr>
            </p:nvGraphicFramePr>
            <p:xfrm>
              <a:off x="2507323" y="1439649"/>
              <a:ext cx="2521877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187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935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42" t="-1538" r="-725" b="-46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845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42" t="-21782" r="-725" b="-6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5890504"/>
                  </p:ext>
                </p:extLst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dh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828551">
                    <a:tc>
                      <a:txBody>
                        <a:bodyPr/>
                        <a:lstStyle/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1,2,…,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</m:d>
                                </m:e>
                              </m:d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p>
                              </m:sSup>
                            </m:oMath>
                          </a14:m>
                          <a:endParaRPr lang="nb-NO" sz="1400" b="0" i="1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61950" marR="0" indent="-36195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limUpp>
                                <m:limUp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</m:e>
                                <m:lim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?</m:t>
                                  </m:r>
                                </m:lim>
                              </m:limUpp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5890504"/>
                  </p:ext>
                </p:extLst>
              </p:nvPr>
            </p:nvGraphicFramePr>
            <p:xfrm>
              <a:off x="6838691" y="1439649"/>
              <a:ext cx="2547038" cy="223930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70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5792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9" t="-1695" r="-477" b="-5271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881378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39" t="-19417" r="-477" b="-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56722" y="5169408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2" y="5169408"/>
                <a:ext cx="3748697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56723" y="4454887"/>
                <a:ext cx="3748697" cy="4719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security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⟹</m:t>
                        </m:r>
                      </m:e>
                      <m:lim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lim>
                    </m:limUpp>
                  </m:oMath>
                </a14:m>
                <a:r>
                  <a:rPr lang="en-US" dirty="0"/>
                  <a:t> DH security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723" y="4454887"/>
                <a:ext cx="3748697" cy="471989"/>
              </a:xfrm>
              <a:prstGeom prst="rect">
                <a:avLst/>
              </a:prstGeom>
              <a:blipFill rotWithShape="0">
                <a:blip r:embed="rId5"/>
                <a:stretch>
                  <a:fillRect l="-1301" b="-20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91621" y="5974544"/>
                <a:ext cx="37486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DLOG </a:t>
                </a:r>
                <a:r>
                  <a:rPr lang="en-US" i="1" dirty="0"/>
                  <a:t>insecurity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DH </a:t>
                </a:r>
                <a:r>
                  <a:rPr lang="en-US" i="1" dirty="0"/>
                  <a:t>insecurity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1621" y="5974544"/>
                <a:ext cx="374869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130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3438" y="5602753"/>
                <a:ext cx="2212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438" y="5602753"/>
                <a:ext cx="221214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33333" r="-36111" b="-25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64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6" grpId="0"/>
      <p:bldP spid="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Generic algorithms:</a:t>
                </a:r>
                <a:r>
                  <a:rPr lang="en-US" sz="1800" dirty="0"/>
                  <a:t> works for </a:t>
                </a:r>
                <a:r>
                  <a:rPr lang="en-US" sz="1800" i="1" dirty="0"/>
                  <a:t>all</a:t>
                </a:r>
                <a:r>
                  <a:rPr lang="en-US" sz="1800" dirty="0"/>
                  <a:t> (cyclic)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Brute-force</a:t>
                </a:r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Given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400" dirty="0"/>
                  <a:t> and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1400" dirty="0"/>
              </a:p>
              <a:p>
                <a:pPr marL="1236663" lvl="2" indent="-342900">
                  <a:buFont typeface="+mj-lt"/>
                  <a:buAutoNum type="arabicPeriod"/>
                </a:pPr>
                <a:r>
                  <a:rPr lang="en-US" sz="1400" dirty="0"/>
                  <a:t>for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=1, 2, …, </m:t>
                    </m:r>
                    <m:d>
                      <m:dPr>
                        <m:begChr m:val="|"/>
                        <m:endChr m:val="|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r>
                  <a:rPr lang="en-US" sz="1400" dirty="0"/>
                  <a:t> check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sz="1400" dirty="0"/>
              </a:p>
              <a:p>
                <a:pPr marL="1236663" lvl="2" indent="-342900">
                  <a:buFont typeface="+mj-lt"/>
                  <a:buAutoNum type="arabicPeriod"/>
                </a:pPr>
                <a:endParaRPr lang="en-US" sz="1400" dirty="0"/>
              </a:p>
              <a:p>
                <a:pPr marL="817563" lvl="1" indent="-34290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Are there better algorithms?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Group-specific algorithms:</a:t>
                </a:r>
                <a:r>
                  <a:rPr lang="en-US" sz="1800" dirty="0"/>
                  <a:t> exploits algebraic features of given group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925735" y="2207337"/>
                <a:ext cx="443759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2"/>
                    </a:solidFill>
                  </a:rPr>
                  <a:t>run time: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4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,         assuming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735" y="2207337"/>
                <a:ext cx="4437590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687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0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DLOG: the baby-step giant-step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807" y="1134116"/>
                <a:ext cx="1016000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748" y="1134155"/>
                <a:ext cx="1016000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d>
                        <m:dPr>
                          <m:begChr m:val="⌈"/>
                          <m:endChr m:val="⌉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772" y="1062714"/>
                <a:ext cx="2032000" cy="50481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757375" y="1134155"/>
            <a:ext cx="100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Given: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Find: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1544087"/>
                <a:ext cx="1475467" cy="369332"/>
              </a:xfrm>
              <a:prstGeom prst="rect">
                <a:avLst/>
              </a:prstGeom>
              <a:blipFill rotWithShape="0">
                <a:blip r:embed="rId6"/>
                <a:stretch>
                  <a:fillRect l="-330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>
            <a:spLocks noChangeAspect="1"/>
          </p:cNvSpPr>
          <p:nvPr/>
        </p:nvSpPr>
        <p:spPr bwMode="auto">
          <a:xfrm>
            <a:off x="3793375" y="2295684"/>
            <a:ext cx="3807230" cy="380723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4" name="Straight Connector 43"/>
          <p:cNvCxnSpPr/>
          <p:nvPr/>
        </p:nvCxnSpPr>
        <p:spPr bwMode="auto">
          <a:xfrm>
            <a:off x="5696990" y="601416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 rot="1500000" flipH="1">
            <a:off x="7381840" y="4902556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Connector 46"/>
          <p:cNvCxnSpPr/>
          <p:nvPr/>
        </p:nvCxnSpPr>
        <p:spPr bwMode="auto">
          <a:xfrm rot="2940000" flipH="1">
            <a:off x="4529697" y="2629602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/>
          <p:nvPr/>
        </p:nvCxnSpPr>
        <p:spPr bwMode="auto">
          <a:xfrm rot="2100000">
            <a:off x="6782614" y="2547935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Connector 50"/>
          <p:cNvCxnSpPr/>
          <p:nvPr/>
        </p:nvCxnSpPr>
        <p:spPr bwMode="auto">
          <a:xfrm rot="4080000">
            <a:off x="7492189" y="3454960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 rot="3240000" flipH="1">
            <a:off x="6635945" y="5810338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 rot="1320000" flipH="1">
            <a:off x="3816197" y="35424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 rot="-1800000" flipH="1">
            <a:off x="3837538" y="4914807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 rot="-2880000" flipH="1">
            <a:off x="4589127" y="5816225"/>
            <a:ext cx="180000" cy="101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796" y="2424806"/>
                <a:ext cx="488545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465" y="2729307"/>
                <a:ext cx="488545" cy="369332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95" y="3496045"/>
                <a:ext cx="488545" cy="369332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517" y="4615132"/>
                <a:ext cx="488545" cy="392993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127" y="2647663"/>
                <a:ext cx="488545" cy="36933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058" y="4624959"/>
                <a:ext cx="488545" cy="36933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381" y="5652573"/>
                <a:ext cx="245622" cy="261610"/>
              </a:xfrm>
              <a:prstGeom prst="rect">
                <a:avLst/>
              </a:prstGeom>
              <a:blipFill rotWithShape="0"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>
            <a:spLocks noChangeAspect="1"/>
          </p:cNvSpPr>
          <p:nvPr/>
        </p:nvSpPr>
        <p:spPr bwMode="auto">
          <a:xfrm>
            <a:off x="4039563" y="517045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764" y="5503538"/>
                <a:ext cx="388902" cy="261610"/>
              </a:xfrm>
              <a:prstGeom prst="rect">
                <a:avLst/>
              </a:prstGeom>
              <a:blipFill rotWithShape="0"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183" y="5338199"/>
                <a:ext cx="390053" cy="261610"/>
              </a:xfrm>
              <a:prstGeom prst="rect">
                <a:avLst/>
              </a:prstGeom>
              <a:blipFill rotWithShape="0"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841" y="5150639"/>
                <a:ext cx="395077" cy="261610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Oval 71"/>
          <p:cNvSpPr>
            <a:spLocks noChangeAspect="1"/>
          </p:cNvSpPr>
          <p:nvPr/>
        </p:nvSpPr>
        <p:spPr bwMode="auto">
          <a:xfrm>
            <a:off x="4363926" y="5563121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3" name="Oval 72"/>
          <p:cNvSpPr>
            <a:spLocks noChangeAspect="1"/>
          </p:cNvSpPr>
          <p:nvPr/>
        </p:nvSpPr>
        <p:spPr bwMode="auto">
          <a:xfrm>
            <a:off x="4247644" y="5436686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4" name="Oval 73"/>
          <p:cNvSpPr>
            <a:spLocks noChangeAspect="1"/>
          </p:cNvSpPr>
          <p:nvPr/>
        </p:nvSpPr>
        <p:spPr bwMode="auto">
          <a:xfrm>
            <a:off x="4143452" y="5305839"/>
            <a:ext cx="90000" cy="90000"/>
          </a:xfrm>
          <a:prstGeom prst="ellipse">
            <a:avLst/>
          </a:prstGeom>
          <a:solidFill>
            <a:srgbClr val="00B05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6" name="Oval 75"/>
          <p:cNvSpPr>
            <a:spLocks noChangeAspect="1"/>
          </p:cNvSpPr>
          <p:nvPr/>
        </p:nvSpPr>
        <p:spPr bwMode="auto">
          <a:xfrm>
            <a:off x="3950988" y="5015917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7" name="Oval 76"/>
          <p:cNvSpPr>
            <a:spLocks noChangeAspect="1"/>
          </p:cNvSpPr>
          <p:nvPr/>
        </p:nvSpPr>
        <p:spPr bwMode="auto">
          <a:xfrm>
            <a:off x="3878855" y="4864568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8" name="Oval 77"/>
          <p:cNvSpPr>
            <a:spLocks noChangeAspect="1"/>
          </p:cNvSpPr>
          <p:nvPr/>
        </p:nvSpPr>
        <p:spPr bwMode="auto">
          <a:xfrm>
            <a:off x="3826756" y="4708451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79" name="Oval 78"/>
          <p:cNvSpPr>
            <a:spLocks noChangeAspect="1"/>
          </p:cNvSpPr>
          <p:nvPr/>
        </p:nvSpPr>
        <p:spPr bwMode="auto">
          <a:xfrm>
            <a:off x="3784905" y="4535980"/>
            <a:ext cx="90000" cy="9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124" y="4829952"/>
                <a:ext cx="395077" cy="267766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05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05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5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241" y="4440685"/>
                <a:ext cx="395077" cy="253916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001" y="2680895"/>
                <a:ext cx="1549400" cy="346570"/>
              </a:xfrm>
              <a:prstGeom prst="rect">
                <a:avLst/>
              </a:prstGeom>
              <a:blipFill rotWithShape="0">
                <a:blip r:embed="rId46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625" y="3150930"/>
                <a:ext cx="1549400" cy="346570"/>
              </a:xfrm>
              <a:prstGeom prst="rect">
                <a:avLst/>
              </a:prstGeom>
              <a:blipFill rotWithShape="0">
                <a:blip r:embed="rId47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 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61" y="3632118"/>
                <a:ext cx="1549400" cy="346570"/>
              </a:xfrm>
              <a:prstGeom prst="rect">
                <a:avLst/>
              </a:prstGeom>
              <a:blipFill rotWithShape="0">
                <a:blip r:embed="rId4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</m:sup>
                      </m:sSup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643" y="4126626"/>
                <a:ext cx="1549400" cy="346570"/>
              </a:xfrm>
              <a:prstGeom prst="rect">
                <a:avLst/>
              </a:prstGeom>
              <a:blipFill rotWithShape="0">
                <a:blip r:embed="rId49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𝑛𝑗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300" y="5411697"/>
                <a:ext cx="1768261" cy="502487"/>
              </a:xfrm>
              <a:prstGeom prst="rect">
                <a:avLst/>
              </a:prstGeom>
              <a:blipFill rotWithShape="0">
                <a:blip r:embed="rId50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9668" y="2240372"/>
                <a:ext cx="2178891" cy="246221"/>
              </a:xfrm>
              <a:prstGeom prst="rect">
                <a:avLst/>
              </a:prstGeom>
              <a:blipFill rotWithShape="0">
                <a:blip r:embed="rId51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pc="300" smtClean="0">
                          <a:latin typeface="Cambria Math" panose="02040503050406030204" pitchFamily="18" charset="0"/>
                        </a:rPr>
                        <m:t>,…,</m:t>
                      </m:r>
                      <m:sSup>
                        <m:sSupPr>
                          <m:ctrlP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𝑋𝑔</m:t>
                          </m:r>
                        </m:e>
                        <m:sup>
                          <m:r>
                            <a:rPr lang="nb-NO" sz="1600" b="0" i="1" spc="30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600" b="0" spc="3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1275" y="3032384"/>
                <a:ext cx="2355675" cy="246221"/>
              </a:xfrm>
              <a:prstGeom prst="rect">
                <a:avLst/>
              </a:prstGeom>
              <a:blipFill rotWithShape="0">
                <a:blip r:embed="rId52"/>
                <a:stretch>
                  <a:fillRect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Left Brace 89"/>
          <p:cNvSpPr/>
          <p:nvPr/>
        </p:nvSpPr>
        <p:spPr>
          <a:xfrm rot="5400000">
            <a:off x="10175550" y="1416379"/>
            <a:ext cx="118125" cy="1400175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1900" y="1631074"/>
                <a:ext cx="954423" cy="414729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Left Brace 91"/>
          <p:cNvSpPr/>
          <p:nvPr/>
        </p:nvSpPr>
        <p:spPr>
          <a:xfrm rot="16200000">
            <a:off x="10146976" y="2460540"/>
            <a:ext cx="118125" cy="1908173"/>
          </a:xfrm>
          <a:prstGeom prst="leftBrace">
            <a:avLst>
              <a:gd name="adj1" fmla="val 103646"/>
              <a:gd name="adj2" fmla="val 51372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𝒪</m:t>
                          </m:r>
                        </m:e>
                      </m:acc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d>
                            </m:e>
                          </m:rad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7969" y="3577103"/>
                <a:ext cx="954423" cy="414729"/>
              </a:xfrm>
              <a:prstGeom prst="rect">
                <a:avLst/>
              </a:prstGeom>
              <a:blipFill rotWithShape="0"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/>
              <p:cNvSpPr/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+ memory: 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𝒪</m:t>
                        </m:r>
                      </m:e>
                    </m:acc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96" name="Rectangle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54269" y="5411697"/>
                <a:ext cx="3084290" cy="502486"/>
              </a:xfrm>
              <a:prstGeom prst="rect">
                <a:avLst/>
              </a:prstGeom>
              <a:blipFill rotWithShape="0">
                <a:blip r:embed="rId5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651" y="2340256"/>
                <a:ext cx="278694" cy="246221"/>
              </a:xfrm>
              <a:prstGeom prst="rect">
                <a:avLst/>
              </a:prstGeom>
              <a:blipFill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396" y="3330882"/>
                <a:ext cx="278694" cy="246221"/>
              </a:xfrm>
              <a:prstGeom prst="rect">
                <a:avLst/>
              </a:prstGeom>
              <a:blipFill>
                <a:blip r:embed="rId57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819" y="4845388"/>
                <a:ext cx="278694" cy="246221"/>
              </a:xfrm>
              <a:prstGeom prst="rect">
                <a:avLst/>
              </a:prstGeom>
              <a:blipFill>
                <a:blip r:embed="rId58"/>
                <a:stretch>
                  <a:fillRect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Look for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1600" dirty="0"/>
                  <a:t> such that:</a:t>
                </a: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75" y="2238876"/>
                <a:ext cx="2425237" cy="338554"/>
              </a:xfrm>
              <a:prstGeom prst="rect">
                <a:avLst/>
              </a:prstGeom>
              <a:blipFill rotWithShape="0">
                <a:blip r:embed="rId64"/>
                <a:stretch>
                  <a:fillRect l="-1256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𝑛𝑗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128" y="4674866"/>
                <a:ext cx="1549400" cy="359650"/>
              </a:xfrm>
              <a:prstGeom prst="rect">
                <a:avLst/>
              </a:prstGeom>
              <a:blipFill rotWithShape="0">
                <a:blip r:embed="rId65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4" name="Straight Connector 93"/>
          <p:cNvCxnSpPr/>
          <p:nvPr/>
        </p:nvCxnSpPr>
        <p:spPr bwMode="auto">
          <a:xfrm>
            <a:off x="5696990" y="2214642"/>
            <a:ext cx="0" cy="180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0" name="Group 119"/>
          <p:cNvGrpSpPr/>
          <p:nvPr/>
        </p:nvGrpSpPr>
        <p:grpSpPr>
          <a:xfrm>
            <a:off x="5563642" y="1985724"/>
            <a:ext cx="1162303" cy="637835"/>
            <a:chOff x="5570987" y="1977435"/>
            <a:chExt cx="1162303" cy="637835"/>
          </a:xfrm>
        </p:grpSpPr>
        <p:grpSp>
          <p:nvGrpSpPr>
            <p:cNvPr id="113" name="Group 112"/>
            <p:cNvGrpSpPr/>
            <p:nvPr/>
          </p:nvGrpSpPr>
          <p:grpSpPr>
            <a:xfrm>
              <a:off x="5570987" y="1977435"/>
              <a:ext cx="1162303" cy="637835"/>
              <a:chOff x="5570987" y="1977435"/>
              <a:chExt cx="1162303" cy="637835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5736377" y="1989605"/>
                <a:ext cx="996913" cy="625665"/>
                <a:chOff x="5736377" y="1989605"/>
                <a:chExt cx="996913" cy="625665"/>
              </a:xfrm>
            </p:grpSpPr>
            <p:sp>
              <p:nvSpPr>
                <p:cNvPr id="97" name="Oval 96"/>
                <p:cNvSpPr>
                  <a:spLocks noChangeAspect="1"/>
                </p:cNvSpPr>
                <p:nvPr/>
              </p:nvSpPr>
              <p:spPr bwMode="auto">
                <a:xfrm>
                  <a:off x="5782090" y="2240633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99" name="Oval 98"/>
                <p:cNvSpPr>
                  <a:spLocks noChangeAspect="1"/>
                </p:cNvSpPr>
                <p:nvPr/>
              </p:nvSpPr>
              <p:spPr bwMode="auto">
                <a:xfrm>
                  <a:off x="5929777" y="224984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0" name="Oval 99"/>
                <p:cNvSpPr>
                  <a:spLocks noChangeAspect="1"/>
                </p:cNvSpPr>
                <p:nvPr/>
              </p:nvSpPr>
              <p:spPr bwMode="auto">
                <a:xfrm>
                  <a:off x="6077465" y="2283871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1" name="Oval 100"/>
                <p:cNvSpPr>
                  <a:spLocks noChangeAspect="1"/>
                </p:cNvSpPr>
                <p:nvPr/>
              </p:nvSpPr>
              <p:spPr bwMode="auto">
                <a:xfrm>
                  <a:off x="6230993" y="2326517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2" name="Oval 101"/>
                <p:cNvSpPr>
                  <a:spLocks noChangeAspect="1"/>
                </p:cNvSpPr>
                <p:nvPr/>
              </p:nvSpPr>
              <p:spPr bwMode="auto">
                <a:xfrm>
                  <a:off x="6370228" y="2383155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3" name="Oval 102"/>
                <p:cNvSpPr>
                  <a:spLocks noChangeAspect="1"/>
                </p:cNvSpPr>
                <p:nvPr/>
              </p:nvSpPr>
              <p:spPr bwMode="auto">
                <a:xfrm>
                  <a:off x="6515929" y="2451902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p:sp>
              <p:nvSpPr>
                <p:cNvPr id="104" name="Oval 103"/>
                <p:cNvSpPr>
                  <a:spLocks noChangeAspect="1"/>
                </p:cNvSpPr>
                <p:nvPr/>
              </p:nvSpPr>
              <p:spPr bwMode="auto">
                <a:xfrm>
                  <a:off x="6643290" y="2525270"/>
                  <a:ext cx="90000" cy="9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175" cap="flat" cmpd="sng" algn="ctr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lang="en-US" sz="2000" b="1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5" name="TextBox 104"/>
                    <p:cNvSpPr txBox="1"/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5" name="TextBox 10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736377" y="1989605"/>
                      <a:ext cx="278694" cy="253916"/>
                    </a:xfrm>
                    <a:prstGeom prst="rect">
                      <a:avLst/>
                    </a:prstGeom>
                    <a:blipFill>
                      <a:blip r:embed="rId5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6" name="TextBox 105"/>
                    <p:cNvSpPr txBox="1"/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6" name="TextBox 10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03120" y="2007719"/>
                      <a:ext cx="278694" cy="253916"/>
                    </a:xfrm>
                    <a:prstGeom prst="rect">
                      <a:avLst/>
                    </a:prstGeom>
                    <a:blipFill>
                      <a:blip r:embed="rId6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7" name="TextBox 106"/>
                    <p:cNvSpPr txBox="1"/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7" name="TextBox 10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64783" y="2040723"/>
                      <a:ext cx="278694" cy="253916"/>
                    </a:xfrm>
                    <a:prstGeom prst="rect">
                      <a:avLst/>
                    </a:prstGeom>
                    <a:blipFill>
                      <a:blip r:embed="rId6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8" name="TextBox 107"/>
                    <p:cNvSpPr txBox="1"/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nb-NO" sz="1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08" name="TextBox 10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216704" y="2087076"/>
                      <a:ext cx="278694" cy="246221"/>
                    </a:xfrm>
                    <a:prstGeom prst="rect">
                      <a:avLst/>
                    </a:prstGeom>
                    <a:blipFill>
                      <a:blip r:embed="rId6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TextBox 111"/>
                  <p:cNvSpPr txBox="1"/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2" name="TextBox 11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70987" y="1977435"/>
                    <a:ext cx="278694" cy="246221"/>
                  </a:xfrm>
                  <a:prstGeom prst="rect">
                    <a:avLst/>
                  </a:prstGeom>
                  <a:blipFill>
                    <a:blip r:embed="rId6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7" name="Oval 116"/>
            <p:cNvSpPr>
              <a:spLocks noChangeAspect="1"/>
            </p:cNvSpPr>
            <p:nvPr/>
          </p:nvSpPr>
          <p:spPr bwMode="auto">
            <a:xfrm>
              <a:off x="6492122" y="2275067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8" name="Oval 117"/>
            <p:cNvSpPr>
              <a:spLocks noChangeAspect="1"/>
            </p:cNvSpPr>
            <p:nvPr/>
          </p:nvSpPr>
          <p:spPr bwMode="auto">
            <a:xfrm>
              <a:off x="6551739" y="2296055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  <p:sp>
          <p:nvSpPr>
            <p:cNvPr id="119" name="Oval 118"/>
            <p:cNvSpPr>
              <a:spLocks noChangeAspect="1"/>
            </p:cNvSpPr>
            <p:nvPr/>
          </p:nvSpPr>
          <p:spPr bwMode="auto">
            <a:xfrm>
              <a:off x="6606384" y="2327598"/>
              <a:ext cx="18000" cy="18000"/>
            </a:xfrm>
            <a:prstGeom prst="ellipse">
              <a:avLst/>
            </a:prstGeom>
            <a:solidFill>
              <a:schemeClr val="tx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000" b="1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4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9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1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3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8" grpId="0" animBg="1"/>
      <p:bldP spid="69" grpId="0"/>
      <p:bldP spid="70" grpId="0"/>
      <p:bldP spid="71" grpId="0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  <p:bldP spid="84" grpId="0"/>
      <p:bldP spid="85" grpId="0"/>
      <p:bldP spid="86" grpId="0" animBg="1"/>
      <p:bldP spid="87" grpId="0"/>
      <p:bldP spid="89" grpId="0"/>
      <p:bldP spid="90" grpId="0" animBg="1"/>
      <p:bldP spid="91" grpId="0"/>
      <p:bldP spid="92" grpId="0" animBg="1"/>
      <p:bldP spid="93" grpId="0"/>
      <p:bldP spid="96" grpId="0" animBg="1"/>
      <p:bldP spid="114" grpId="0"/>
      <p:bldP spid="115" grpId="0"/>
      <p:bldP spid="116" grpId="0"/>
      <p:bldP spid="75" grpId="0"/>
      <p:bldP spid="8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algorithms for solving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Baby-step, giant-step:     time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Pollard's rho: 	     	  time 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dirty="0"/>
                  <a:t>  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err="1"/>
                  <a:t>Pohlig</a:t>
                </a:r>
                <a:r>
                  <a:rPr lang="en-US" sz="1800" dirty="0"/>
                  <a:t>-Hellman:	  time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nb-NO" sz="1800" b="0" i="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𝒪</m:t>
                        </m:r>
                        <m:d>
                          <m:d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sz="18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rad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r>
                  <a:rPr lang="en-US" sz="1800" dirty="0"/>
                  <a:t>	  memory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800" dirty="0"/>
                  <a:t>		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Consequence:</a:t>
                </a:r>
                <a:r>
                  <a:rPr lang="en-US" sz="1800" dirty="0"/>
                  <a:t> for DLOG to be hard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rad>
                  </m:oMath>
                </a14:m>
                <a:r>
                  <a:rPr lang="en-US" sz="1800" dirty="0"/>
                  <a:t> must be large enough!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128</m:t>
                            </m:r>
                          </m:sup>
                        </m:sSup>
                      </m:e>
                    </m:ra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256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128</m:t>
                        </m:r>
                      </m:sup>
                    </m:sSup>
                  </m:oMath>
                </a14:m>
                <a:r>
                  <a:rPr lang="en-US" sz="1600" dirty="0"/>
                  <a:t> 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512</m:t>
                        </m:r>
                      </m:sup>
                    </m:sSup>
                  </m:oMath>
                </a14:m>
                <a:r>
                  <a:rPr lang="en-US" sz="1600" dirty="0"/>
                  <a:t> only gives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512</m:t>
                            </m:r>
                          </m:sup>
                        </m:sSup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r>
                  <a:rPr lang="en-US" sz="1600" dirty="0"/>
                  <a:t> security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etc...</a:t>
                </a:r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Nechaev'94 &amp; Shoup'97: </a:t>
                </a:r>
                <a:r>
                  <a:rPr lang="en-US" sz="1800" dirty="0"/>
                  <a:t>Solving DLOG requires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</m:e>
                        </m:rad>
                      </m:e>
                    </m:d>
                  </m:oMath>
                </a14:m>
                <a:r>
                  <a:rPr lang="en-US" sz="1800" b="1" dirty="0"/>
                  <a:t> </a:t>
                </a:r>
                <a:r>
                  <a:rPr lang="en-US" sz="1800" dirty="0"/>
                  <a:t>time in </a:t>
                </a:r>
                <a:r>
                  <a:rPr lang="en-US" sz="1800" i="1" dirty="0"/>
                  <a:t>generic</a:t>
                </a:r>
                <a:r>
                  <a:rPr lang="en-US" sz="1800" dirty="0"/>
                  <a:t> groups</a:t>
                </a:r>
                <a:r>
                  <a:rPr lang="en-US" sz="1800" b="1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361382" y="2031749"/>
                <a:ext cx="3971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 smtClean="0">
                    <a:solidFill>
                      <a:srgbClr val="C00000"/>
                    </a:solidFill>
                  </a:rPr>
                  <a:t>One </a:t>
                </a:r>
                <a:r>
                  <a:rPr lang="nb-NO" dirty="0" err="1" smtClean="0">
                    <a:solidFill>
                      <a:srgbClr val="C00000"/>
                    </a:solidFill>
                  </a:rPr>
                  <a:t>of</a:t>
                </a:r>
                <a:r>
                  <a:rPr lang="nb-NO" dirty="0" smtClean="0">
                    <a:solidFill>
                      <a:srgbClr val="C00000"/>
                    </a:solidFill>
                  </a:rPr>
                  <a:t> </a:t>
                </a:r>
                <a:r>
                  <a:rPr lang="nb-NO" dirty="0" err="1" smtClean="0">
                    <a:solidFill>
                      <a:srgbClr val="C00000"/>
                    </a:solidFill>
                  </a:rPr>
                  <a:t>the</a:t>
                </a:r>
                <a:r>
                  <a:rPr lang="nb-NO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dirty="0" smtClean="0">
                    <a:solidFill>
                      <a:srgbClr val="C00000"/>
                    </a:solidFill>
                  </a:rPr>
                  <a:t> must be </a:t>
                </a:r>
                <a:r>
                  <a:rPr lang="nb-NO" dirty="0" err="1" smtClean="0">
                    <a:solidFill>
                      <a:srgbClr val="C00000"/>
                    </a:solidFill>
                  </a:rPr>
                  <a:t>large</a:t>
                </a:r>
                <a:r>
                  <a:rPr lang="nb-NO" dirty="0" smtClean="0">
                    <a:solidFill>
                      <a:srgbClr val="C00000"/>
                    </a:solidFill>
                  </a:rPr>
                  <a:t> </a:t>
                </a:r>
                <a:r>
                  <a:rPr lang="nb-NO" dirty="0" err="1" smtClean="0">
                    <a:solidFill>
                      <a:srgbClr val="C00000"/>
                    </a:solidFill>
                  </a:rPr>
                  <a:t>enough</a:t>
                </a:r>
                <a:r>
                  <a:rPr lang="nb-NO" dirty="0" smtClean="0">
                    <a:solidFill>
                      <a:srgbClr val="C00000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1382" y="2031749"/>
                <a:ext cx="3971636" cy="369332"/>
              </a:xfrm>
              <a:prstGeom prst="rect">
                <a:avLst/>
              </a:prstGeom>
              <a:blipFill>
                <a:blip r:embed="rId3"/>
                <a:stretch>
                  <a:fillRect l="-1382" t="-8197" b="-2459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091569" y="2588879"/>
                <a:ext cx="1175643" cy="3325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bSup>
                      <m:sSubSup>
                        <m:sSubSup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bSup>
                      <m:r>
                        <a:rPr lang="nb-NO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  <m:sSubSup>
                        <m:sSubSup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sSub>
                            <m:sSubPr>
                              <m:ctrlP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nb-NO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569" y="2588879"/>
                <a:ext cx="1175643" cy="3325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 bwMode="auto">
          <a:xfrm flipH="1">
            <a:off x="5320146" y="2921471"/>
            <a:ext cx="184727" cy="3993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76444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Non-generic algorithms for DLOG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Unfortunately,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not</a:t>
                </a:r>
                <a:r>
                  <a:rPr lang="en-US" sz="1800" dirty="0"/>
                  <a:t> a generic group!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Much </a:t>
                </a:r>
                <a:r>
                  <a:rPr lang="en-US" sz="1800" dirty="0"/>
                  <a:t>faster specific algorithms exist for solving DLOG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Index-calculus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Elliptic-curve method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Special number-field sieve (SNFS)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General number-field sieve (GNFS)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Current DLOG-solving record: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795</m:t>
                        </m:r>
                      </m:sup>
                    </m:sSup>
                  </m:oMath>
                </a14:m>
                <a:r>
                  <a:rPr lang="en-US" sz="1800" dirty="0"/>
                  <a:t> using GNFS		 (</a:t>
                </a:r>
                <a:r>
                  <a:rPr lang="en-US" sz="1800" dirty="0" err="1"/>
                  <a:t>Heninger</a:t>
                </a:r>
                <a:r>
                  <a:rPr lang="en-US" sz="1800" dirty="0"/>
                  <a:t> et al. '19)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Previous records: </a:t>
                </a:r>
                <a:r>
                  <a:rPr lang="en-US" sz="1600" dirty="0">
                    <a:hlinkClick r:id="rId2"/>
                  </a:rPr>
                  <a:t>https://en.wikipedia.org/wiki/Discrete_logarithm_records</a:t>
                </a:r>
                <a:endParaRPr lang="en-US" sz="1600" dirty="0"/>
              </a:p>
              <a:p>
                <a:pPr marL="0" indent="0"/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r>
                  <a:rPr lang="en-US" sz="1800" dirty="0"/>
                  <a:t> typically required as a minimum today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 Brace 4"/>
          <p:cNvSpPr/>
          <p:nvPr/>
        </p:nvSpPr>
        <p:spPr>
          <a:xfrm rot="10800000">
            <a:off x="5193255" y="3022600"/>
            <a:ext cx="152225" cy="533400"/>
          </a:xfrm>
          <a:prstGeom prst="leftBrace">
            <a:avLst>
              <a:gd name="adj1" fmla="val 148802"/>
              <a:gd name="adj2" fmla="val 51372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5020" y="2985870"/>
            <a:ext cx="5715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</a:rPr>
              <a:t>exceptionally</a:t>
            </a:r>
            <a:r>
              <a:rPr lang="en-US" sz="1600" dirty="0">
                <a:solidFill>
                  <a:srgbClr val="C00000"/>
                </a:solidFill>
              </a:rPr>
              <a:t> complicated algorithms, requiring very advanced mathematics!</a:t>
            </a:r>
            <a:endParaRPr lang="en-US" sz="1600" i="1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37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</p:spPr>
            <p:txBody>
              <a:bodyPr/>
              <a:lstStyle/>
              <a:p>
                <a:pPr algn="ctr"/>
                <a:r>
                  <a:rPr lang="en-US" sz="2800" b="1" dirty="0"/>
                  <a:t>Next week: better alternatives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nb-NO" sz="2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800" b="1" dirty="0"/>
                  <a:t>?</a:t>
                </a:r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2126314" y="4904582"/>
                <a:ext cx="7751762" cy="1126331"/>
              </a:xfrm>
              <a:blipFill rotWithShape="0">
                <a:blip r:embed="rId2"/>
                <a:stretch>
                  <a:fillRect t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50" y="1604169"/>
            <a:ext cx="2787650" cy="27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2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12652</TotalTime>
  <Words>1312</Words>
  <Application>Microsoft Office PowerPoint</Application>
  <PresentationFormat>Widescreen</PresentationFormat>
  <Paragraphs>734</Paragraphs>
  <Slides>33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Cambria</vt:lpstr>
      <vt:lpstr>Cambria Math</vt:lpstr>
      <vt:lpstr>Script MT Bold</vt:lpstr>
      <vt:lpstr>Stencil</vt:lpstr>
      <vt:lpstr>Times New Roman</vt:lpstr>
      <vt:lpstr>Wingdings</vt:lpstr>
      <vt:lpstr>2_TEK4500-UIO</vt:lpstr>
      <vt:lpstr>Lecture 8 – Group theory,  Diffie-Hellman key exchange</vt:lpstr>
      <vt:lpstr>Creating secure channels: encryption schemes</vt:lpstr>
      <vt:lpstr>Creating secure channels: encryption schemes</vt:lpstr>
      <vt:lpstr>Basic goals of cryptography</vt:lpstr>
      <vt:lpstr>Symmetric key distribution problem</vt:lpstr>
      <vt:lpstr>PowerPoint Presentation</vt:lpstr>
      <vt:lpstr>Diffie-Hellman key exchange – idea</vt:lpstr>
      <vt:lpstr>Diffie-Hellman key exchange </vt:lpstr>
      <vt:lpstr>A different kind of primitives</vt:lpstr>
      <vt:lpstr>PowerPoint Presentation</vt:lpstr>
      <vt:lpstr>Preliminaries </vt:lpstr>
      <vt:lpstr>Groups – motivation </vt:lpstr>
      <vt:lpstr>Groups – definition </vt:lpstr>
      <vt:lpstr>Examples</vt:lpstr>
      <vt:lpstr>More groups</vt:lpstr>
      <vt:lpstr>Group exponentation </vt:lpstr>
      <vt:lpstr>Cyclic groups</vt:lpstr>
      <vt:lpstr>Subgroups</vt:lpstr>
      <vt:lpstr>Cyclic groups</vt:lpstr>
      <vt:lpstr>Groups of prime order</vt:lpstr>
      <vt:lpstr>Why is (Z_p^∗,⋅) a group? </vt:lpstr>
      <vt:lpstr>Before the break</vt:lpstr>
      <vt:lpstr>Diffie-Hellman</vt:lpstr>
      <vt:lpstr>Diffie-Hellman – example </vt:lpstr>
      <vt:lpstr>Diffie-Hellman</vt:lpstr>
      <vt:lpstr>Discrete logarithm (DLOG) problem</vt:lpstr>
      <vt:lpstr>Diffie-Hellman (DH) problem</vt:lpstr>
      <vt:lpstr>DLOG vs. DH</vt:lpstr>
      <vt:lpstr>Algorithms for solving DLOG</vt:lpstr>
      <vt:lpstr>Solving DLOG: the baby-step giant-step algorithm</vt:lpstr>
      <vt:lpstr>Generic algorithms for solving DLOG</vt:lpstr>
      <vt:lpstr>Non-generic algorithms for DLOG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690</cp:revision>
  <dcterms:created xsi:type="dcterms:W3CDTF">2020-06-02T10:31:43Z</dcterms:created>
  <dcterms:modified xsi:type="dcterms:W3CDTF">2024-10-16T15:58:35Z</dcterms:modified>
</cp:coreProperties>
</file>