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6"/>
  </p:notesMasterIdLst>
  <p:handoutMasterIdLst>
    <p:handoutMasterId r:id="rId57"/>
  </p:handoutMasterIdLst>
  <p:sldIdLst>
    <p:sldId id="327" r:id="rId2"/>
    <p:sldId id="468" r:id="rId3"/>
    <p:sldId id="469" r:id="rId4"/>
    <p:sldId id="470" r:id="rId5"/>
    <p:sldId id="471" r:id="rId6"/>
    <p:sldId id="472" r:id="rId7"/>
    <p:sldId id="473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66" r:id="rId17"/>
    <p:sldId id="435" r:id="rId18"/>
    <p:sldId id="452" r:id="rId19"/>
    <p:sldId id="429" r:id="rId20"/>
    <p:sldId id="430" r:id="rId21"/>
    <p:sldId id="431" r:id="rId22"/>
    <p:sldId id="432" r:id="rId23"/>
    <p:sldId id="433" r:id="rId24"/>
    <p:sldId id="434" r:id="rId25"/>
    <p:sldId id="436" r:id="rId26"/>
    <p:sldId id="437" r:id="rId27"/>
    <p:sldId id="465" r:id="rId28"/>
    <p:sldId id="453" r:id="rId29"/>
    <p:sldId id="410" r:id="rId30"/>
    <p:sldId id="439" r:id="rId31"/>
    <p:sldId id="451" r:id="rId32"/>
    <p:sldId id="450" r:id="rId33"/>
    <p:sldId id="339" r:id="rId34"/>
    <p:sldId id="440" r:id="rId35"/>
    <p:sldId id="406" r:id="rId36"/>
    <p:sldId id="407" r:id="rId37"/>
    <p:sldId id="408" r:id="rId38"/>
    <p:sldId id="457" r:id="rId39"/>
    <p:sldId id="411" r:id="rId40"/>
    <p:sldId id="414" r:id="rId41"/>
    <p:sldId id="458" r:id="rId42"/>
    <p:sldId id="459" r:id="rId43"/>
    <p:sldId id="413" r:id="rId44"/>
    <p:sldId id="482" r:id="rId45"/>
    <p:sldId id="415" r:id="rId46"/>
    <p:sldId id="467" r:id="rId47"/>
    <p:sldId id="417" r:id="rId48"/>
    <p:sldId id="418" r:id="rId49"/>
    <p:sldId id="419" r:id="rId50"/>
    <p:sldId id="420" r:id="rId51"/>
    <p:sldId id="421" r:id="rId52"/>
    <p:sldId id="422" r:id="rId53"/>
    <p:sldId id="423" r:id="rId54"/>
    <p:sldId id="456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B800"/>
    <a:srgbClr val="FFFFAC"/>
    <a:srgbClr val="CC00FF"/>
    <a:srgbClr val="FFF3CD"/>
    <a:srgbClr val="FFE285"/>
    <a:srgbClr val="FFD5D5"/>
    <a:srgbClr val="EFEFFB"/>
    <a:srgbClr val="00D09E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84235" autoAdjust="0"/>
  </p:normalViewPr>
  <p:slideViewPr>
    <p:cSldViewPr snapToGrid="0" showGuides="1">
      <p:cViewPr>
        <p:scale>
          <a:sx n="100" d="100"/>
          <a:sy n="100" d="100"/>
        </p:scale>
        <p:origin x="69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6A0EB546-05C7-4085-A62A-71123BA0BA0A}"/>
    <pc:docChg chg="undo modSld">
      <pc:chgData name="Håkon Jacobsen" userId="1593ab28-bd3f-46f2-a611-8d984e03f573" providerId="ADAL" clId="{6A0EB546-05C7-4085-A62A-71123BA0BA0A}" dt="2024-06-26T11:02:20.228" v="3" actId="208"/>
      <pc:docMkLst>
        <pc:docMk/>
      </pc:docMkLst>
      <pc:sldChg chg="modSp">
        <pc:chgData name="Håkon Jacobsen" userId="1593ab28-bd3f-46f2-a611-8d984e03f573" providerId="ADAL" clId="{6A0EB546-05C7-4085-A62A-71123BA0BA0A}" dt="2024-06-26T11:01:38.925" v="0" actId="14100"/>
        <pc:sldMkLst>
          <pc:docMk/>
          <pc:sldMk cId="2747179799" sldId="437"/>
        </pc:sldMkLst>
        <pc:spChg chg="mod">
          <ac:chgData name="Håkon Jacobsen" userId="1593ab28-bd3f-46f2-a611-8d984e03f573" providerId="ADAL" clId="{6A0EB546-05C7-4085-A62A-71123BA0BA0A}" dt="2024-06-26T11:01:38.925" v="0" actId="14100"/>
          <ac:spMkLst>
            <pc:docMk/>
            <pc:sldMk cId="2747179799" sldId="437"/>
            <ac:spMk id="34" creationId="{00000000-0000-0000-0000-000000000000}"/>
          </ac:spMkLst>
        </pc:spChg>
      </pc:sldChg>
      <pc:sldChg chg="modSp">
        <pc:chgData name="Håkon Jacobsen" userId="1593ab28-bd3f-46f2-a611-8d984e03f573" providerId="ADAL" clId="{6A0EB546-05C7-4085-A62A-71123BA0BA0A}" dt="2024-06-26T11:02:20.228" v="3" actId="208"/>
        <pc:sldMkLst>
          <pc:docMk/>
          <pc:sldMk cId="214491756" sldId="465"/>
        </pc:sldMkLst>
        <pc:cxnChg chg="mod">
          <ac:chgData name="Håkon Jacobsen" userId="1593ab28-bd3f-46f2-a611-8d984e03f573" providerId="ADAL" clId="{6A0EB546-05C7-4085-A62A-71123BA0BA0A}" dt="2024-06-26T11:02:20.228" v="3" actId="208"/>
          <ac:cxnSpMkLst>
            <pc:docMk/>
            <pc:sldMk cId="214491756" sldId="465"/>
            <ac:cxnSpMk id="53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50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1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84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5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801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78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98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02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21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in</a:t>
            </a:r>
            <a:r>
              <a:rPr lang="en-US" baseline="0" dirty="0"/>
              <a:t> </a:t>
            </a:r>
            <a:r>
              <a:rPr lang="en-US" baseline="0" dirty="0" smtClean="0"/>
              <a:t>v6.2</a:t>
            </a:r>
            <a:r>
              <a:rPr lang="en-US" baseline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index is a global variable set to 32 after </a:t>
            </a:r>
            <a:r>
              <a:rPr lang="en-US" baseline="0" dirty="0" err="1"/>
              <a:t>prng_reseed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dirty="0"/>
              <a:t>so</a:t>
            </a:r>
            <a:r>
              <a:rPr lang="en-US" baseline="0" dirty="0"/>
              <a:t> for-loop in </a:t>
            </a:r>
            <a:r>
              <a:rPr lang="en-US" baseline="0" dirty="0" err="1"/>
              <a:t>prng_generate</a:t>
            </a:r>
            <a:r>
              <a:rPr lang="en-US" baseline="0" dirty="0"/>
              <a:t> never runs!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Output in output buffer comes directly from </a:t>
            </a:r>
            <a:r>
              <a:rPr lang="en-US" baseline="0" dirty="0" err="1"/>
              <a:t>Dual_EC</a:t>
            </a:r>
            <a:endParaRPr lang="en-US" dirty="0"/>
          </a:p>
          <a:p>
            <a:endParaRPr lang="en-US" dirty="0"/>
          </a:p>
          <a:p>
            <a:r>
              <a:rPr lang="en-US" dirty="0"/>
              <a:t>Changes</a:t>
            </a:r>
            <a:r>
              <a:rPr lang="en-US" baseline="0" dirty="0"/>
              <a:t> from 6.1 to 6.2: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replaced an entropy-gathering procedure for (re)seeding the ANS X9.31 PRNG with Dual EC using a custom Q point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 the X9.31 reseed logic to reseed on every call rather than every 10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,000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loop counter in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prng_generate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procedure as well as the procedure’s output to be global variables, shared with the reseed procedure, thus ensuring that pseudorandom values are generated by Dual EC, and not X9.31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IKE nonce length from 160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256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a nonce pre-generation queue.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165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Majority</a:t>
            </a:r>
            <a:r>
              <a:rPr lang="en-US" baseline="0" dirty="0"/>
              <a:t> of IKE implementations use nonce sizes of </a:t>
            </a:r>
            <a:r>
              <a:rPr lang="en-US" baseline="0" dirty="0" smtClean="0"/>
              <a:t>20 bytes…but </a:t>
            </a:r>
            <a:r>
              <a:rPr lang="en-US" baseline="0" dirty="0"/>
              <a:t>not </a:t>
            </a:r>
            <a:r>
              <a:rPr lang="en-US" baseline="0" dirty="0" smtClean="0"/>
              <a:t>Juniper v6.2 (32 bytes)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0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9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7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8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3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1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0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7653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openxmlformats.org/officeDocument/2006/relationships/image" Target="../media/image1.png"/><Relationship Id="rId3" Type="http://schemas.openxmlformats.org/officeDocument/2006/relationships/image" Target="../media/image1352.png"/><Relationship Id="rId7" Type="http://schemas.openxmlformats.org/officeDocument/2006/relationships/image" Target="../media/image1520.png"/><Relationship Id="rId12" Type="http://schemas.openxmlformats.org/officeDocument/2006/relationships/image" Target="../media/image14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15" Type="http://schemas.openxmlformats.org/officeDocument/2006/relationships/image" Target="../media/image2.png"/><Relationship Id="rId10" Type="http://schemas.openxmlformats.org/officeDocument/2006/relationships/image" Target="../media/image1550.png"/><Relationship Id="rId4" Type="http://schemas.openxmlformats.org/officeDocument/2006/relationships/image" Target="../media/image1510.png"/><Relationship Id="rId9" Type="http://schemas.openxmlformats.org/officeDocument/2006/relationships/image" Target="../media/image1541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2.png"/><Relationship Id="rId3" Type="http://schemas.openxmlformats.org/officeDocument/2006/relationships/image" Target="../media/image1581.png"/><Relationship Id="rId7" Type="http://schemas.openxmlformats.org/officeDocument/2006/relationships/image" Target="../media/image1600.png"/><Relationship Id="rId12" Type="http://schemas.microsoft.com/office/2007/relationships/hdphoto" Target="../media/hdphoto1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0.png"/><Relationship Id="rId11" Type="http://schemas.openxmlformats.org/officeDocument/2006/relationships/image" Target="../media/image1.png"/><Relationship Id="rId5" Type="http://schemas.openxmlformats.org/officeDocument/2006/relationships/image" Target="../media/image1591.png"/><Relationship Id="rId15" Type="http://schemas.openxmlformats.org/officeDocument/2006/relationships/image" Target="../media/image1641.png"/><Relationship Id="rId10" Type="http://schemas.openxmlformats.org/officeDocument/2006/relationships/image" Target="../media/image1540.png"/><Relationship Id="rId4" Type="http://schemas.openxmlformats.org/officeDocument/2006/relationships/image" Target="../media/image1580.png"/><Relationship Id="rId9" Type="http://schemas.openxmlformats.org/officeDocument/2006/relationships/image" Target="../media/image1620.png"/><Relationship Id="rId14" Type="http://schemas.openxmlformats.org/officeDocument/2006/relationships/image" Target="../media/image16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microsoft.com/office/2007/relationships/hdphoto" Target="../media/hdphoto1.wdp"/><Relationship Id="rId18" Type="http://schemas.microsoft.com/office/2007/relationships/hdphoto" Target="../media/hdphoto2.wdp"/><Relationship Id="rId3" Type="http://schemas.openxmlformats.org/officeDocument/2006/relationships/image" Target="../media/image1610.png"/><Relationship Id="rId7" Type="http://schemas.openxmlformats.org/officeDocument/2006/relationships/image" Target="../media/image1520.png"/><Relationship Id="rId12" Type="http://schemas.openxmlformats.org/officeDocument/2006/relationships/image" Target="../media/image1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5" Type="http://schemas.openxmlformats.org/officeDocument/2006/relationships/image" Target="../media/image1510.png"/><Relationship Id="rId15" Type="http://schemas.openxmlformats.org/officeDocument/2006/relationships/image" Target="../media/image1621.png"/><Relationship Id="rId10" Type="http://schemas.openxmlformats.org/officeDocument/2006/relationships/image" Target="../media/image1550.png"/><Relationship Id="rId19" Type="http://schemas.openxmlformats.org/officeDocument/2006/relationships/image" Target="../media/image1430.png"/><Relationship Id="rId4" Type="http://schemas.openxmlformats.org/officeDocument/2006/relationships/image" Target="../media/image1352.png"/><Relationship Id="rId9" Type="http://schemas.openxmlformats.org/officeDocument/2006/relationships/image" Target="../media/image1541.png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0.png"/><Relationship Id="rId13" Type="http://schemas.openxmlformats.org/officeDocument/2006/relationships/image" Target="../media/image166.png"/><Relationship Id="rId3" Type="http://schemas.microsoft.com/office/2007/relationships/hdphoto" Target="../media/hdphoto2.wdp"/><Relationship Id="rId7" Type="http://schemas.openxmlformats.org/officeDocument/2006/relationships/image" Target="../media/image1650.png"/><Relationship Id="rId12" Type="http://schemas.openxmlformats.org/officeDocument/2006/relationships/image" Target="../media/image1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0.png"/><Relationship Id="rId11" Type="http://schemas.openxmlformats.org/officeDocument/2006/relationships/image" Target="../media/image169.png"/><Relationship Id="rId5" Type="http://schemas.openxmlformats.org/officeDocument/2006/relationships/image" Target="../media/image1630.png"/><Relationship Id="rId10" Type="http://schemas.openxmlformats.org/officeDocument/2006/relationships/image" Target="../media/image168.png"/><Relationship Id="rId9" Type="http://schemas.openxmlformats.org/officeDocument/2006/relationships/image" Target="../media/image1651.png"/><Relationship Id="rId14" Type="http://schemas.openxmlformats.org/officeDocument/2006/relationships/image" Target="../media/image1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76.png"/><Relationship Id="rId3" Type="http://schemas.microsoft.com/office/2007/relationships/hdphoto" Target="../media/hdphoto2.wdp"/><Relationship Id="rId7" Type="http://schemas.openxmlformats.org/officeDocument/2006/relationships/image" Target="../media/image173.png"/><Relationship Id="rId12" Type="http://schemas.openxmlformats.org/officeDocument/2006/relationships/image" Target="../media/image1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640.png"/><Relationship Id="rId10" Type="http://schemas.openxmlformats.org/officeDocument/2006/relationships/image" Target="../media/image175.png"/><Relationship Id="rId4" Type="http://schemas.openxmlformats.org/officeDocument/2006/relationships/image" Target="../media/image171.png"/><Relationship Id="rId9" Type="http://schemas.openxmlformats.org/officeDocument/2006/relationships/image" Target="../media/image168.png"/><Relationship Id="rId14" Type="http://schemas.openxmlformats.org/officeDocument/2006/relationships/image" Target="../media/image17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.png"/><Relationship Id="rId3" Type="http://schemas.openxmlformats.org/officeDocument/2006/relationships/image" Target="../media/image184.png"/><Relationship Id="rId7" Type="http://schemas.openxmlformats.org/officeDocument/2006/relationships/image" Target="../media/image483.png"/><Relationship Id="rId12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image" Target="../media/image4.png"/><Relationship Id="rId5" Type="http://schemas.openxmlformats.org/officeDocument/2006/relationships/image" Target="../media/image472.png"/><Relationship Id="rId15" Type="http://schemas.openxmlformats.org/officeDocument/2006/relationships/image" Target="../media/image2.png"/><Relationship Id="rId10" Type="http://schemas.openxmlformats.org/officeDocument/2006/relationships/image" Target="../media/image78.png"/><Relationship Id="rId4" Type="http://schemas.openxmlformats.org/officeDocument/2006/relationships/image" Target="../media/image110.png"/><Relationship Id="rId9" Type="http://schemas.openxmlformats.org/officeDocument/2006/relationships/image" Target="../media/image50.png"/><Relationship Id="rId1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0.png"/><Relationship Id="rId2" Type="http://schemas.openxmlformats.org/officeDocument/2006/relationships/image" Target="../media/image184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51" Type="http://schemas.openxmlformats.org/officeDocument/2006/relationships/image" Target="../media/image6.png"/><Relationship Id="rId3" Type="http://schemas.openxmlformats.org/officeDocument/2006/relationships/image" Target="../media/image186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0.png"/><Relationship Id="rId63" Type="http://schemas.openxmlformats.org/officeDocument/2006/relationships/image" Target="../media/image431.png"/><Relationship Id="rId38" Type="http://schemas.openxmlformats.org/officeDocument/2006/relationships/image" Target="../media/image5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7.xml"/><Relationship Id="rId41" Type="http://schemas.openxmlformats.org/officeDocument/2006/relationships/image" Target="../media/image191.png"/><Relationship Id="rId54" Type="http://schemas.openxmlformats.org/officeDocument/2006/relationships/image" Target="../media/image192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37" Type="http://schemas.openxmlformats.org/officeDocument/2006/relationships/image" Target="../media/image394.png"/><Relationship Id="rId40" Type="http://schemas.openxmlformats.org/officeDocument/2006/relationships/image" Target="../media/image190.png"/><Relationship Id="rId45" Type="http://schemas.openxmlformats.org/officeDocument/2006/relationships/image" Target="../media/image409.png"/><Relationship Id="rId53" Type="http://schemas.openxmlformats.org/officeDocument/2006/relationships/image" Target="../media/image419.png"/><Relationship Id="rId58" Type="http://schemas.openxmlformats.org/officeDocument/2006/relationships/image" Target="../media/image425.png"/><Relationship Id="rId5" Type="http://schemas.openxmlformats.org/officeDocument/2006/relationships/image" Target="../media/image188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.png"/><Relationship Id="rId60" Type="http://schemas.openxmlformats.org/officeDocument/2006/relationships/image" Target="../media/image427.png"/><Relationship Id="rId4" Type="http://schemas.openxmlformats.org/officeDocument/2006/relationships/image" Target="../media/image187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16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13" Type="http://schemas.openxmlformats.org/officeDocument/2006/relationships/image" Target="../media/image320.png"/><Relationship Id="rId3" Type="http://schemas.openxmlformats.org/officeDocument/2006/relationships/image" Target="../media/image36.png"/><Relationship Id="rId7" Type="http://schemas.openxmlformats.org/officeDocument/2006/relationships/image" Target="../media/image512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70.png"/><Relationship Id="rId5" Type="http://schemas.microsoft.com/office/2007/relationships/hdphoto" Target="../media/hdphoto3.wdp"/><Relationship Id="rId15" Type="http://schemas.openxmlformats.org/officeDocument/2006/relationships/image" Target="../media/image39.pn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9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8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1.png"/><Relationship Id="rId5" Type="http://schemas.openxmlformats.org/officeDocument/2006/relationships/image" Target="../media/image211.png"/><Relationship Id="rId10" Type="http://schemas.openxmlformats.org/officeDocument/2006/relationships/image" Target="../media/image10.png"/><Relationship Id="rId4" Type="http://schemas.openxmlformats.org/officeDocument/2006/relationships/image" Target="../media/image209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4.png"/><Relationship Id="rId4" Type="http://schemas.openxmlformats.org/officeDocument/2006/relationships/image" Target="../media/image2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2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25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1.png"/><Relationship Id="rId3" Type="http://schemas.openxmlformats.org/officeDocument/2006/relationships/image" Target="../media/image250.png"/><Relationship Id="rId12" Type="http://schemas.openxmlformats.org/officeDocument/2006/relationships/image" Target="../media/image261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1.png"/><Relationship Id="rId5" Type="http://schemas.openxmlformats.org/officeDocument/2006/relationships/image" Target="../media/image13.png"/><Relationship Id="rId10" Type="http://schemas.openxmlformats.org/officeDocument/2006/relationships/image" Target="../media/image209.png"/><Relationship Id="rId4" Type="http://schemas.openxmlformats.org/officeDocument/2006/relationships/image" Target="../media/image2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12" Type="http://schemas.openxmlformats.org/officeDocument/2006/relationships/image" Target="../media/image270.png"/><Relationship Id="rId17" Type="http://schemas.openxmlformats.org/officeDocument/2006/relationships/image" Target="../media/image29.png"/><Relationship Id="rId2" Type="http://schemas.openxmlformats.org/officeDocument/2006/relationships/image" Target="../media/image212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1.png"/><Relationship Id="rId10" Type="http://schemas.openxmlformats.org/officeDocument/2006/relationships/image" Target="../media/image20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2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26" Type="http://schemas.openxmlformats.org/officeDocument/2006/relationships/image" Target="../media/image34.png"/><Relationship Id="rId3" Type="http://schemas.openxmlformats.org/officeDocument/2006/relationships/image" Target="../media/image9.png"/><Relationship Id="rId7" Type="http://schemas.openxmlformats.org/officeDocument/2006/relationships/image" Target="../media/image26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24" Type="http://schemas.openxmlformats.org/officeDocument/2006/relationships/image" Target="../media/image35.png"/><Relationship Id="rId5" Type="http://schemas.openxmlformats.org/officeDocument/2006/relationships/image" Target="../media/image291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4" Type="http://schemas.openxmlformats.org/officeDocument/2006/relationships/image" Target="../media/image271.png"/><Relationship Id="rId9" Type="http://schemas.openxmlformats.org/officeDocument/2006/relationships/image" Target="../media/image260.png"/><Relationship Id="rId22" Type="http://schemas.openxmlformats.org/officeDocument/2006/relationships/image" Target="../media/image281.png"/><Relationship Id="rId27" Type="http://schemas.openxmlformats.org/officeDocument/2006/relationships/image" Target="../media/image31.png"/><Relationship Id="rId30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0.png"/><Relationship Id="rId7" Type="http://schemas.openxmlformats.org/officeDocument/2006/relationships/image" Target="../media/image44.png"/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14.png"/><Relationship Id="rId4" Type="http://schemas.openxmlformats.org/officeDocument/2006/relationships/image" Target="../media/image4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image" Target="../media/image199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.png"/><Relationship Id="rId12" Type="http://schemas.openxmlformats.org/officeDocument/2006/relationships/image" Target="../media/image310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3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50.png"/><Relationship Id="rId3" Type="http://schemas.openxmlformats.org/officeDocument/2006/relationships/image" Target="../media/image412.png"/><Relationship Id="rId21" Type="http://schemas.openxmlformats.org/officeDocument/2006/relationships/image" Target="../media/image20.png"/><Relationship Id="rId12" Type="http://schemas.openxmlformats.org/officeDocument/2006/relationships/image" Target="../media/image390.png"/><Relationship Id="rId17" Type="http://schemas.openxmlformats.org/officeDocument/2006/relationships/image" Target="../media/image44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2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80.png"/><Relationship Id="rId5" Type="http://schemas.microsoft.com/office/2007/relationships/hdphoto" Target="../media/hdphoto3.wdp"/><Relationship Id="rId15" Type="http://schemas.openxmlformats.org/officeDocument/2006/relationships/image" Target="../media/image420.png"/><Relationship Id="rId19" Type="http://schemas.openxmlformats.org/officeDocument/2006/relationships/image" Target="../media/image401.png"/><Relationship Id="rId4" Type="http://schemas.openxmlformats.org/officeDocument/2006/relationships/image" Target="../media/image4.png"/><Relationship Id="rId9" Type="http://schemas.openxmlformats.org/officeDocument/2006/relationships/image" Target="../media/image433.png"/><Relationship Id="rId14" Type="http://schemas.openxmlformats.org/officeDocument/2006/relationships/image" Target="../media/image42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.png"/><Relationship Id="rId3" Type="http://schemas.openxmlformats.org/officeDocument/2006/relationships/image" Target="../media/image460.png"/><Relationship Id="rId7" Type="http://schemas.openxmlformats.org/officeDocument/2006/relationships/image" Target="../media/image483.png"/><Relationship Id="rId12" Type="http://schemas.microsoft.com/office/2007/relationships/hdphoto" Target="../media/hdphoto3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image" Target="../media/image4.png"/><Relationship Id="rId5" Type="http://schemas.openxmlformats.org/officeDocument/2006/relationships/image" Target="../media/image472.png"/><Relationship Id="rId15" Type="http://schemas.openxmlformats.org/officeDocument/2006/relationships/image" Target="../media/image2.png"/><Relationship Id="rId10" Type="http://schemas.openxmlformats.org/officeDocument/2006/relationships/image" Target="../media/image78.png"/><Relationship Id="rId4" Type="http://schemas.openxmlformats.org/officeDocument/2006/relationships/image" Target="../media/image110.png"/><Relationship Id="rId9" Type="http://schemas.openxmlformats.org/officeDocument/2006/relationships/image" Target="../media/image50.png"/><Relationship Id="rId1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291.png"/><Relationship Id="rId3" Type="http://schemas.openxmlformats.org/officeDocument/2006/relationships/image" Target="../media/image22.png"/><Relationship Id="rId7" Type="http://schemas.openxmlformats.org/officeDocument/2006/relationships/image" Target="../media/image100.png"/><Relationship Id="rId12" Type="http://schemas.openxmlformats.org/officeDocument/2006/relationships/image" Target="../media/image28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271.png"/><Relationship Id="rId5" Type="http://schemas.openxmlformats.org/officeDocument/2006/relationships/image" Target="../media/image24.png"/><Relationship Id="rId15" Type="http://schemas.openxmlformats.org/officeDocument/2006/relationships/image" Target="../media/image18.png"/><Relationship Id="rId10" Type="http://schemas.openxmlformats.org/officeDocument/2006/relationships/image" Target="../media/image262.png"/><Relationship Id="rId4" Type="http://schemas.openxmlformats.org/officeDocument/2006/relationships/image" Target="../media/image23.png"/><Relationship Id="rId9" Type="http://schemas.openxmlformats.org/officeDocument/2006/relationships/image" Target="../media/image250.png"/><Relationship Id="rId14" Type="http://schemas.openxmlformats.org/officeDocument/2006/relationships/image" Target="../media/image17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0.png"/><Relationship Id="rId18" Type="http://schemas.openxmlformats.org/officeDocument/2006/relationships/image" Target="../media/image55.png"/><Relationship Id="rId3" Type="http://schemas.openxmlformats.org/officeDocument/2006/relationships/image" Target="../media/image491.png"/><Relationship Id="rId7" Type="http://schemas.openxmlformats.org/officeDocument/2006/relationships/image" Target="../media/image480.png"/><Relationship Id="rId12" Type="http://schemas.openxmlformats.org/officeDocument/2006/relationships/image" Target="../media/image530.png"/><Relationship Id="rId17" Type="http://schemas.openxmlformats.org/officeDocument/2006/relationships/image" Target="../media/image54.png"/><Relationship Id="rId2" Type="http://schemas.openxmlformats.org/officeDocument/2006/relationships/image" Target="../media/image482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37.png"/><Relationship Id="rId5" Type="http://schemas.openxmlformats.org/officeDocument/2006/relationships/image" Target="../media/image511.png"/><Relationship Id="rId15" Type="http://schemas.openxmlformats.org/officeDocument/2006/relationships/image" Target="../media/image52.png"/><Relationship Id="rId10" Type="http://schemas.openxmlformats.org/officeDocument/2006/relationships/image" Target="../media/image510.png"/><Relationship Id="rId19" Type="http://schemas.openxmlformats.org/officeDocument/2006/relationships/image" Target="../media/image520.png"/><Relationship Id="rId4" Type="http://schemas.openxmlformats.org/officeDocument/2006/relationships/image" Target="../media/image501.png"/><Relationship Id="rId9" Type="http://schemas.openxmlformats.org/officeDocument/2006/relationships/image" Target="../media/image500.png"/><Relationship Id="rId1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5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540.png"/><Relationship Id="rId18" Type="http://schemas.openxmlformats.org/officeDocument/2006/relationships/image" Target="../media/image55.png"/><Relationship Id="rId26" Type="http://schemas.openxmlformats.org/officeDocument/2006/relationships/image" Target="../media/image72.png"/><Relationship Id="rId3" Type="http://schemas.openxmlformats.org/officeDocument/2006/relationships/image" Target="../media/image491.png"/><Relationship Id="rId21" Type="http://schemas.openxmlformats.org/officeDocument/2006/relationships/image" Target="../media/image82.png"/><Relationship Id="rId7" Type="http://schemas.openxmlformats.org/officeDocument/2006/relationships/image" Target="../media/image76.png"/><Relationship Id="rId12" Type="http://schemas.openxmlformats.org/officeDocument/2006/relationships/image" Target="../media/image530.png"/><Relationship Id="rId17" Type="http://schemas.openxmlformats.org/officeDocument/2006/relationships/image" Target="../media/image54.png"/><Relationship Id="rId25" Type="http://schemas.openxmlformats.org/officeDocument/2006/relationships/image" Target="../media/image71.png"/><Relationship Id="rId2" Type="http://schemas.openxmlformats.org/officeDocument/2006/relationships/image" Target="../media/image482.png"/><Relationship Id="rId16" Type="http://schemas.openxmlformats.org/officeDocument/2006/relationships/image" Target="../media/image53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37.png"/><Relationship Id="rId24" Type="http://schemas.openxmlformats.org/officeDocument/2006/relationships/image" Target="../media/image85.png"/><Relationship Id="rId5" Type="http://schemas.openxmlformats.org/officeDocument/2006/relationships/image" Target="../media/image511.png"/><Relationship Id="rId15" Type="http://schemas.openxmlformats.org/officeDocument/2006/relationships/image" Target="../media/image52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10" Type="http://schemas.openxmlformats.org/officeDocument/2006/relationships/image" Target="../media/image80.png"/><Relationship Id="rId19" Type="http://schemas.openxmlformats.org/officeDocument/2006/relationships/image" Target="../media/image63.png"/><Relationship Id="rId4" Type="http://schemas.openxmlformats.org/officeDocument/2006/relationships/image" Target="../media/image501.png"/><Relationship Id="rId9" Type="http://schemas.openxmlformats.org/officeDocument/2006/relationships/image" Target="../media/image79.png"/><Relationship Id="rId14" Type="http://schemas.openxmlformats.org/officeDocument/2006/relationships/image" Target="../media/image42.png"/><Relationship Id="rId22" Type="http://schemas.openxmlformats.org/officeDocument/2006/relationships/image" Target="../media/image83.png"/><Relationship Id="rId27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74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1.png"/><Relationship Id="rId13" Type="http://schemas.openxmlformats.org/officeDocument/2006/relationships/image" Target="../media/image70.png"/><Relationship Id="rId18" Type="http://schemas.openxmlformats.org/officeDocument/2006/relationships/image" Target="../media/image62.png"/><Relationship Id="rId3" Type="http://schemas.openxmlformats.org/officeDocument/2006/relationships/image" Target="../media/image65.png"/><Relationship Id="rId7" Type="http://schemas.openxmlformats.org/officeDocument/2006/relationships/image" Target="../media/image470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image" Target="../media/image81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5" Type="http://schemas.openxmlformats.org/officeDocument/2006/relationships/image" Target="../media/image59.png"/><Relationship Id="rId10" Type="http://schemas.openxmlformats.org/officeDocument/2006/relationships/image" Target="../media/image550.png"/><Relationship Id="rId4" Type="http://schemas.openxmlformats.org/officeDocument/2006/relationships/image" Target="../media/image66.png"/><Relationship Id="rId9" Type="http://schemas.openxmlformats.org/officeDocument/2006/relationships/image" Target="../media/image490.png"/><Relationship Id="rId1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26629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8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9 – </a:t>
            </a:r>
            <a:r>
              <a:rPr lang="en-US" dirty="0" err="1"/>
              <a:t>Diffie</a:t>
            </a:r>
            <a:r>
              <a:rPr lang="en-US" dirty="0"/>
              <a:t>-Hellman key exchange II,</a:t>
            </a:r>
            <a:br>
              <a:rPr lang="en-US" dirty="0"/>
            </a:br>
            <a:r>
              <a:rPr lang="en-US" dirty="0"/>
              <a:t>elliptic curves, conspiracies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23.10.2024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Groups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Subgroups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Cyclic </a:t>
                </a:r>
                <a:r>
                  <a:rPr lang="nb-NO" sz="1800" dirty="0" smtClean="0"/>
                  <a:t>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 smtClean="0"/>
                  <a:t>Groups generated by one element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nb-NO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Examples: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600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600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 smtClean="0"/>
                  <a:t>Properties: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734885" y="5192068"/>
                <a:ext cx="672740" cy="398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885" y="5192068"/>
                <a:ext cx="672740" cy="3988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Summary of group theory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5934076" y="1320057"/>
                <a:ext cx="5667374" cy="144627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 smtClean="0"/>
                  <a:t>Definition: </a:t>
                </a:r>
                <a:r>
                  <a:rPr lang="en-US" sz="1400" dirty="0"/>
                  <a:t>A </a:t>
                </a:r>
                <a:r>
                  <a:rPr lang="en-US" sz="1400" b="1" dirty="0"/>
                  <a:t>group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is a set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400" dirty="0" smtClean="0"/>
                  <a:t> with a binary operation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sz="1400" dirty="0" smtClean="0"/>
                  <a:t> where</a:t>
                </a:r>
                <a:endParaRPr lang="en-US" sz="14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G1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400" dirty="0"/>
                  <a:t> 	  </a:t>
                </a:r>
                <a:r>
                  <a:rPr lang="en-US" sz="1400" dirty="0" smtClean="0"/>
                  <a:t>                   (</a:t>
                </a:r>
                <a:r>
                  <a:rPr lang="en-US" sz="1400" dirty="0"/>
                  <a:t>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G2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	        </a:t>
                </a:r>
                <a:r>
                  <a:rPr lang="en-US" sz="1400" dirty="0" smtClean="0"/>
                  <a:t>                     (</a:t>
                </a:r>
                <a:r>
                  <a:rPr lang="en-US" sz="1400" dirty="0"/>
                  <a:t>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dirty="0"/>
                  <a:t>    </a:t>
                </a:r>
                <a:r>
                  <a:rPr lang="en-US" sz="1400" dirty="0">
                    <a:latin typeface="Script MT Bold" panose="03040602040607080904" pitchFamily="66" charset="0"/>
                  </a:rPr>
                  <a:t>G3</a:t>
                </a:r>
                <a:r>
                  <a:rPr lang="en-US" sz="1400" dirty="0"/>
                  <a:t>: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400" dirty="0"/>
                  <a:t>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400" dirty="0"/>
                  <a:t>           </a:t>
                </a:r>
                <a:r>
                  <a:rPr lang="en-US" sz="1400" dirty="0" smtClean="0"/>
                  <a:t>           (</a:t>
                </a:r>
                <a:r>
                  <a:rPr lang="en-US" sz="1400" dirty="0"/>
                  <a:t>inverse)</a:t>
                </a: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4076" y="1320057"/>
                <a:ext cx="5667374" cy="144627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220631" y="3990974"/>
            <a:ext cx="1847294" cy="1865817"/>
            <a:chOff x="8220631" y="3374386"/>
            <a:chExt cx="2454564" cy="2482406"/>
          </a:xfrm>
        </p:grpSpPr>
        <p:sp>
          <p:nvSpPr>
            <p:cNvPr id="8" name="Oval 7"/>
            <p:cNvSpPr/>
            <p:nvPr/>
          </p:nvSpPr>
          <p:spPr bwMode="auto">
            <a:xfrm>
              <a:off x="8220631" y="3374386"/>
              <a:ext cx="2454564" cy="2482406"/>
            </a:xfrm>
            <a:prstGeom prst="ellipse">
              <a:avLst/>
            </a:prstGeom>
            <a:solidFill>
              <a:schemeClr val="accent6">
                <a:lumMod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8709706" y="4333716"/>
              <a:ext cx="1476415" cy="1469337"/>
            </a:xfrm>
            <a:prstGeom prst="ellipse">
              <a:avLst/>
            </a:prstGeom>
            <a:solidFill>
              <a:srgbClr val="FFF3CD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324594" y="3461714"/>
                  <a:ext cx="338671" cy="450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4594" y="3461714"/>
                  <a:ext cx="338671" cy="45043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119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272160" y="4333716"/>
                  <a:ext cx="338671" cy="4504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72160" y="4333716"/>
                  <a:ext cx="338671" cy="4504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9160043" y="5408260"/>
                  <a:ext cx="338671" cy="409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60043" y="5408260"/>
                  <a:ext cx="338671" cy="40948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821373" y="4762372"/>
                  <a:ext cx="503221" cy="409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21373" y="4762372"/>
                  <a:ext cx="503221" cy="4094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24594" y="4935456"/>
                  <a:ext cx="827296" cy="409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4594" y="4935456"/>
                  <a:ext cx="827296" cy="40948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8" name="Straight Arrow Connector 17"/>
          <p:cNvCxnSpPr/>
          <p:nvPr/>
        </p:nvCxnSpPr>
        <p:spPr bwMode="auto">
          <a:xfrm flipH="1">
            <a:off x="9486900" y="4225888"/>
            <a:ext cx="1003729" cy="80831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0132666" y="3887334"/>
            <a:ext cx="1226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Subgroup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517461" y="5182807"/>
                <a:ext cx="689976" cy="370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461" y="5182807"/>
                <a:ext cx="689976" cy="370294"/>
              </a:xfrm>
              <a:prstGeom prst="rect">
                <a:avLst/>
              </a:prstGeom>
              <a:blipFill rotWithShape="0">
                <a:blip r:embed="rId10"/>
                <a:stretch>
                  <a:fillRect r="-885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3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593077" y="1440561"/>
            <a:ext cx="5356321" cy="2860582"/>
            <a:chOff x="3496497" y="1659636"/>
            <a:chExt cx="5356321" cy="2860582"/>
          </a:xfrm>
        </p:grpSpPr>
        <p:cxnSp>
          <p:nvCxnSpPr>
            <p:cNvPr id="35" name="Straight Arrow Connector 34"/>
            <p:cNvCxnSpPr/>
            <p:nvPr/>
          </p:nvCxnSpPr>
          <p:spPr bwMode="auto">
            <a:xfrm flipH="1" flipV="1">
              <a:off x="4381501" y="2854326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4419600" y="2352675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" name="Group 3"/>
            <p:cNvGrpSpPr/>
            <p:nvPr/>
          </p:nvGrpSpPr>
          <p:grpSpPr>
            <a:xfrm>
              <a:off x="3496497" y="4096361"/>
              <a:ext cx="5356321" cy="423857"/>
              <a:chOff x="3286023" y="4776264"/>
              <a:chExt cx="5546917" cy="592931"/>
            </a:xfrm>
          </p:grpSpPr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3286023" y="5076061"/>
                <a:ext cx="55469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33" name="Group 32"/>
              <p:cNvGrpSpPr/>
              <p:nvPr/>
            </p:nvGrpSpPr>
            <p:grpSpPr>
              <a:xfrm>
                <a:off x="3704931" y="4776264"/>
                <a:ext cx="4635502" cy="592931"/>
                <a:chOff x="3874259" y="2935079"/>
                <a:chExt cx="4635502" cy="592931"/>
              </a:xfrm>
            </p:grpSpPr>
            <p:sp>
              <p:nvSpPr>
                <p:cNvPr id="34" name="Can 33"/>
                <p:cNvSpPr>
                  <a:spLocks noChangeAspect="1"/>
                </p:cNvSpPr>
                <p:nvPr/>
              </p:nvSpPr>
              <p:spPr bwMode="auto">
                <a:xfrm rot="16200000">
                  <a:off x="5895544" y="913794"/>
                  <a:ext cx="592931" cy="4635502"/>
                </a:xfrm>
                <a:prstGeom prst="can">
                  <a:avLst>
                    <a:gd name="adj" fmla="val 49096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endParaRPr>
                </a:p>
              </p:txBody>
            </p:sp>
            <p:cxnSp>
              <p:nvCxnSpPr>
                <p:cNvPr id="36" name="Straight Arrow Connector 35"/>
                <p:cNvCxnSpPr/>
                <p:nvPr/>
              </p:nvCxnSpPr>
              <p:spPr bwMode="auto">
                <a:xfrm>
                  <a:off x="3875845" y="3235202"/>
                  <a:ext cx="188417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5" name="Cloud 4"/>
            <p:cNvSpPr/>
            <p:nvPr/>
          </p:nvSpPr>
          <p:spPr bwMode="auto">
            <a:xfrm>
              <a:off x="4863255" y="1659636"/>
              <a:ext cx="2250345" cy="1814376"/>
            </a:xfrm>
            <a:prstGeom prst="cloud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/>
                <a:t>Key </a:t>
              </a:r>
              <a:r>
                <a:rPr lang="en-US" sz="2000" dirty="0" smtClean="0"/>
                <a:t>exchange</a:t>
              </a:r>
              <a:endParaRPr lang="en-US" sz="2000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1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4883150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0574588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1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example 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1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7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299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6422" r="-3211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987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5003771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11070170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9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Doesn't work: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15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blipFill rotWithShape="0">
                <a:blip r:embed="rId1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0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logarithm (DLOG)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222" r="-2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blipFill>
                <a:blip r:embed="rId9"/>
                <a:stretch>
                  <a:fillRect l="-1395" b="-238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DLOG-advantage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891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8491" y="1437696"/>
            <a:ext cx="2523834" cy="1924041"/>
            <a:chOff x="838491" y="1437696"/>
            <a:chExt cx="2523834" cy="19240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dlo</m:t>
                            </m:r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𝐠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1" y="1876974"/>
                  <a:ext cx="2523833" cy="1484763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a14:m>
                  <a:endParaRPr lang="nb-NO" sz="1400" i="1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48476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48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578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(DH)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nb-NO" sz="2000" b="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068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DH-advantage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927730" y="1469662"/>
            <a:ext cx="2523834" cy="2239218"/>
            <a:chOff x="838491" y="1437696"/>
            <a:chExt cx="2523834" cy="2239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𝐄𝐱</m:t>
                        </m:r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>
                                <a:latin typeface="Cambria Math" panose="02040503050406030204" pitchFamily="18" charset="0"/>
                              </a:rPr>
                              <m:t>𝐩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dh</m:t>
                            </m:r>
                          </m:sup>
                        </m:sSubSup>
                        <m:d>
                          <m:d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oMath>
                    </m:oMathPara>
                  </a14:m>
                  <a:endParaRPr lang="nb-NO" sz="1600" b="1" dirty="0" smtClean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14:m>
                    <m:oMath xmlns:m="http://schemas.openxmlformats.org/officeDocument/2006/math">
                      <m:r>
                        <a:rPr lang="nb-NO" sz="1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𝑍</m:t>
                      </m:r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𝑥𝑦</m:t>
                          </m:r>
                        </m:sup>
                      </m:sSup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4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3260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4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vs. DH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4053970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1538" r="-725" b="-4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21782" r="-725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285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695" r="-477" b="-5271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9417" r="-477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blipFill rotWithShape="0">
                <a:blip r:embed="rId5"/>
                <a:stretch>
                  <a:fillRect l="-1301" b="-20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</a:t>
                </a:r>
                <a:r>
                  <a:rPr lang="en-US" i="1" dirty="0"/>
                  <a:t>insecurity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DH </a:t>
                </a:r>
                <a:r>
                  <a:rPr lang="en-US" i="1" dirty="0"/>
                  <a:t>insecurity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3333" r="-36111"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91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 smtClean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</a:t>
                </a:r>
                <a:r>
                  <a:rPr lang="en-US" sz="16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2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Generic algorithms:</a:t>
                </a:r>
                <a:r>
                  <a:rPr lang="en-US" sz="1800" dirty="0"/>
                  <a:t> works 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(cyclic)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Given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sz="1400" dirty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Are there better algorithms?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Group-specific algorithms:</a:t>
                </a:r>
                <a:r>
                  <a:rPr lang="en-US" sz="1800" dirty="0"/>
                  <a:t> exploits algebraic features of given group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</a:rPr>
                  <a:t>run time: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       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68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2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F2F2F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F2F2F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F2F2F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F2F2F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563642" y="1985724"/>
            <a:ext cx="1260616" cy="697211"/>
            <a:chOff x="5563642" y="1985724"/>
            <a:chExt cx="1260616" cy="697211"/>
          </a:xfrm>
        </p:grpSpPr>
        <p:grpSp>
          <p:nvGrpSpPr>
            <p:cNvPr id="120" name="Group 119"/>
            <p:cNvGrpSpPr/>
            <p:nvPr/>
          </p:nvGrpSpPr>
          <p:grpSpPr>
            <a:xfrm>
              <a:off x="5563642" y="1985724"/>
              <a:ext cx="1134564" cy="612800"/>
              <a:chOff x="5570987" y="1977435"/>
              <a:chExt cx="1134564" cy="612800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5570987" y="1977435"/>
                <a:ext cx="1134564" cy="612800"/>
                <a:chOff x="5570987" y="1977435"/>
                <a:chExt cx="1134564" cy="612800"/>
              </a:xfrm>
            </p:grpSpPr>
            <p:grpSp>
              <p:nvGrpSpPr>
                <p:cNvPr id="111" name="Group 110"/>
                <p:cNvGrpSpPr/>
                <p:nvPr/>
              </p:nvGrpSpPr>
              <p:grpSpPr>
                <a:xfrm>
                  <a:off x="5736377" y="1989605"/>
                  <a:ext cx="969174" cy="600630"/>
                  <a:chOff x="5736377" y="1989605"/>
                  <a:chExt cx="969174" cy="600630"/>
                </a:xfrm>
              </p:grpSpPr>
              <p:sp>
                <p:nvSpPr>
                  <p:cNvPr id="97" name="Oval 96"/>
                  <p:cNvSpPr>
                    <a:spLocks noChangeAspect="1"/>
                  </p:cNvSpPr>
                  <p:nvPr/>
                </p:nvSpPr>
                <p:spPr bwMode="auto">
                  <a:xfrm>
                    <a:off x="5782090" y="2240633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99" name="Oval 98"/>
                  <p:cNvSpPr>
                    <a:spLocks noChangeAspect="1"/>
                  </p:cNvSpPr>
                  <p:nvPr/>
                </p:nvSpPr>
                <p:spPr bwMode="auto">
                  <a:xfrm>
                    <a:off x="5925020" y="2256579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100" name="Oval 99"/>
                  <p:cNvSpPr>
                    <a:spLocks noChangeAspect="1"/>
                  </p:cNvSpPr>
                  <p:nvPr/>
                </p:nvSpPr>
                <p:spPr bwMode="auto">
                  <a:xfrm>
                    <a:off x="6077465" y="2283871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101" name="Oval 100"/>
                  <p:cNvSpPr>
                    <a:spLocks noChangeAspect="1"/>
                  </p:cNvSpPr>
                  <p:nvPr/>
                </p:nvSpPr>
                <p:spPr bwMode="auto">
                  <a:xfrm>
                    <a:off x="6216416" y="2324451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102" name="Oval 101"/>
                  <p:cNvSpPr>
                    <a:spLocks noChangeAspect="1"/>
                  </p:cNvSpPr>
                  <p:nvPr/>
                </p:nvSpPr>
                <p:spPr bwMode="auto">
                  <a:xfrm>
                    <a:off x="6348867" y="2369451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103" name="Oval 102"/>
                  <p:cNvSpPr>
                    <a:spLocks noChangeAspect="1"/>
                  </p:cNvSpPr>
                  <p:nvPr/>
                </p:nvSpPr>
                <p:spPr bwMode="auto">
                  <a:xfrm>
                    <a:off x="6491720" y="2431288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p:sp>
                <p:nvSpPr>
                  <p:cNvPr id="104" name="Oval 103"/>
                  <p:cNvSpPr>
                    <a:spLocks noChangeAspect="1"/>
                  </p:cNvSpPr>
                  <p:nvPr/>
                </p:nvSpPr>
                <p:spPr bwMode="auto">
                  <a:xfrm>
                    <a:off x="6615551" y="2500235"/>
                    <a:ext cx="90000" cy="90000"/>
                  </a:xfrm>
                  <a:prstGeom prst="ellipse">
                    <a:avLst/>
                  </a:prstGeom>
                  <a:solidFill>
                    <a:srgbClr val="F2F2F2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2000" b="1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5" name="TextBox 104"/>
                      <p:cNvSpPr txBox="1"/>
                      <p:nvPr/>
                    </p:nvSpPr>
                    <p:spPr>
                      <a:xfrm>
                        <a:off x="5736377" y="1989605"/>
                        <a:ext cx="278694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left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05" name="TextBox 10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736377" y="1989605"/>
                        <a:ext cx="278694" cy="253916"/>
                      </a:xfrm>
                      <a:prstGeom prst="rect">
                        <a:avLst/>
                      </a:prstGeom>
                      <a:blipFill>
                        <a:blip r:embed="rId5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6" name="TextBox 105"/>
                      <p:cNvSpPr txBox="1"/>
                      <p:nvPr/>
                    </p:nvSpPr>
                    <p:spPr>
                      <a:xfrm>
                        <a:off x="5903120" y="2007719"/>
                        <a:ext cx="278694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left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06" name="TextBox 10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03120" y="2007719"/>
                        <a:ext cx="278694" cy="253916"/>
                      </a:xfrm>
                      <a:prstGeom prst="rect">
                        <a:avLst/>
                      </a:prstGeom>
                      <a:blipFill>
                        <a:blip r:embed="rId6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7" name="TextBox 106"/>
                      <p:cNvSpPr txBox="1"/>
                      <p:nvPr/>
                    </p:nvSpPr>
                    <p:spPr>
                      <a:xfrm>
                        <a:off x="6064783" y="2040723"/>
                        <a:ext cx="278694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left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07" name="TextBox 10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064783" y="2040723"/>
                        <a:ext cx="278694" cy="253916"/>
                      </a:xfrm>
                      <a:prstGeom prst="rect">
                        <a:avLst/>
                      </a:prstGeom>
                      <a:blipFill>
                        <a:blip r:embed="rId6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8" name="TextBox 107"/>
                      <p:cNvSpPr txBox="1"/>
                      <p:nvPr/>
                    </p:nvSpPr>
                    <p:spPr>
                      <a:xfrm>
                        <a:off x="6216704" y="2087076"/>
                        <a:ext cx="278694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left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108" name="TextBox 10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216704" y="2087076"/>
                        <a:ext cx="278694" cy="246221"/>
                      </a:xfrm>
                      <a:prstGeom prst="rect">
                        <a:avLst/>
                      </a:prstGeom>
                      <a:blipFill>
                        <a:blip r:embed="rId6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2" name="TextBox 111"/>
                    <p:cNvSpPr txBox="1"/>
                    <p:nvPr/>
                  </p:nvSpPr>
                  <p:spPr>
                    <a:xfrm>
                      <a:off x="5570987" y="1977435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12" name="TextBox 1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70987" y="1977435"/>
                      <a:ext cx="278694" cy="246221"/>
                    </a:xfrm>
                    <a:prstGeom prst="rect">
                      <a:avLst/>
                    </a:prstGeom>
                    <a:blipFill>
                      <a:blip r:embed="rId6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17" name="Oval 116"/>
              <p:cNvSpPr>
                <a:spLocks noChangeAspect="1"/>
              </p:cNvSpPr>
              <p:nvPr/>
            </p:nvSpPr>
            <p:spPr bwMode="auto">
              <a:xfrm>
                <a:off x="6492122" y="2275067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b="1" dirty="0"/>
              </a:p>
            </p:txBody>
          </p:sp>
          <p:sp>
            <p:nvSpPr>
              <p:cNvPr id="118" name="Oval 117"/>
              <p:cNvSpPr>
                <a:spLocks noChangeAspect="1"/>
              </p:cNvSpPr>
              <p:nvPr/>
            </p:nvSpPr>
            <p:spPr bwMode="auto">
              <a:xfrm>
                <a:off x="6551739" y="2296055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b="1" dirty="0"/>
              </a:p>
            </p:txBody>
          </p:sp>
          <p:sp>
            <p:nvSpPr>
              <p:cNvPr id="119" name="Oval 118"/>
              <p:cNvSpPr>
                <a:spLocks noChangeAspect="1"/>
              </p:cNvSpPr>
              <p:nvPr/>
            </p:nvSpPr>
            <p:spPr bwMode="auto">
              <a:xfrm>
                <a:off x="6606384" y="2327598"/>
                <a:ext cx="18000" cy="18000"/>
              </a:xfrm>
              <a:prstGeom prst="ellipse">
                <a:avLst/>
              </a:prstGeom>
              <a:solidFill>
                <a:schemeClr val="tx1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b="1" dirty="0"/>
              </a:p>
            </p:txBody>
          </p:sp>
        </p:grpSp>
        <p:sp>
          <p:nvSpPr>
            <p:cNvPr id="95" name="Oval 94"/>
            <p:cNvSpPr>
              <a:spLocks noChangeAspect="1"/>
            </p:cNvSpPr>
            <p:nvPr/>
          </p:nvSpPr>
          <p:spPr bwMode="auto">
            <a:xfrm>
              <a:off x="6734258" y="2592935"/>
              <a:ext cx="90000" cy="90000"/>
            </a:xfrm>
            <a:prstGeom prst="ellipse">
              <a:avLst/>
            </a:prstGeom>
            <a:solidFill>
              <a:srgbClr val="F2F2F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9591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/>
      <p:bldP spid="89" grpId="0"/>
      <p:bldP spid="90" grpId="0" animBg="1"/>
      <p:bldP spid="91" grpId="0"/>
      <p:bldP spid="92" grpId="0" animBg="1"/>
      <p:bldP spid="93" grpId="0"/>
      <p:bldP spid="96" grpId="0" animBg="1"/>
      <p:bldP spid="114" grpId="0"/>
      <p:bldP spid="115" grpId="0"/>
      <p:bldP spid="116" grpId="0"/>
      <p:bldP spid="75" grpId="0"/>
      <p:bldP spid="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Pohlig</a:t>
                </a:r>
                <a:r>
                  <a:rPr lang="en-US" sz="1800" dirty="0"/>
                  <a:t>-Hellman:	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rad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sz="1800" dirty="0"/>
                  <a:t>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	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Nechaev'94 &amp; Shoup'97: </a:t>
                </a:r>
                <a:r>
                  <a:rPr lang="en-US" sz="1800" dirty="0"/>
                  <a:t>Solving DLOG requires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time in </a:t>
                </a:r>
                <a:r>
                  <a:rPr lang="en-US" sz="1800" i="1" dirty="0"/>
                  <a:t>generic</a:t>
                </a:r>
                <a:r>
                  <a:rPr lang="en-US" sz="1800" dirty="0"/>
                  <a:t> groups</a:t>
                </a:r>
                <a:r>
                  <a:rPr lang="en-US" sz="1800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1382" y="2031749"/>
                <a:ext cx="3971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One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of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the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 smtClean="0">
                    <a:solidFill>
                      <a:srgbClr val="C00000"/>
                    </a:solidFill>
                  </a:rPr>
                  <a:t> must be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large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enough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382" y="2031749"/>
                <a:ext cx="3971636" cy="369332"/>
              </a:xfrm>
              <a:prstGeom prst="rect">
                <a:avLst/>
              </a:prstGeom>
              <a:blipFill>
                <a:blip r:embed="rId3"/>
                <a:stretch>
                  <a:fillRect l="-1382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91569" y="2588879"/>
                <a:ext cx="1175643" cy="3325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bSup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bSup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69" y="2588879"/>
                <a:ext cx="1175643" cy="332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 flipH="1">
            <a:off x="5320146" y="2921471"/>
            <a:ext cx="184727" cy="3993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077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exceptionally</a:t>
            </a:r>
            <a:r>
              <a:rPr lang="en-US" sz="1600" dirty="0">
                <a:solidFill>
                  <a:srgbClr val="C00000"/>
                </a:solidFill>
              </a:rPr>
              <a:t> complicated algorithms, requiring very advanced mathematics!</a:t>
            </a:r>
            <a:endParaRPr lang="en-US" sz="1600" i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– what is large enough?  </a:t>
                </a:r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86963" y="1544226"/>
            <a:ext cx="3142515" cy="1311412"/>
            <a:chOff x="4706163" y="1761629"/>
            <a:chExt cx="3142515" cy="13114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706163" y="2765264"/>
                  <a:ext cx="306295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163" y="2765264"/>
                  <a:ext cx="3062953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93" r="-1193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152675" cy="1302896"/>
            <a:chOff x="4219498" y="3438826"/>
            <a:chExt cx="3152675" cy="13028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0737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073727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89" r="-1190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55926"/>
            <a:chOff x="3334130" y="5165252"/>
            <a:chExt cx="6220677" cy="13559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←2</m:t>
                      </m:r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281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31" grpId="0"/>
      <p:bldP spid="32" grpId="0"/>
      <p:bldP spid="35" grpId="0"/>
      <p:bldP spid="47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 smtClean="0"/>
                  <a:t>Better alternatives </a:t>
                </a:r>
                <a:r>
                  <a:rPr lang="en-US" sz="2800" b="1" dirty="0"/>
                  <a:t>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59" y="1708944"/>
            <a:ext cx="2959602" cy="2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8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4389" r="50976" b="12650"/>
          <a:stretch/>
        </p:blipFill>
        <p:spPr>
          <a:xfrm>
            <a:off x="4116309" y="2187907"/>
            <a:ext cx="3277306" cy="361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5478737" y="5576140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3923958" y="3893272"/>
            <a:ext cx="238125" cy="25717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67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897045" y="325928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630002" y="1851943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579508" y="503266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52935" y="1963006"/>
                <a:ext cx="1606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35" y="1963006"/>
                <a:ext cx="160612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252934" y="2409703"/>
                <a:ext cx="16061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34" y="2409703"/>
                <a:ext cx="1606121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760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604360" y="3231034"/>
                <a:ext cx="1046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b-NO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360" y="3231034"/>
                <a:ext cx="1046480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lowchart: Connector 27"/>
          <p:cNvSpPr>
            <a:spLocks noChangeAspect="1"/>
          </p:cNvSpPr>
          <p:nvPr/>
        </p:nvSpPr>
        <p:spPr bwMode="auto">
          <a:xfrm>
            <a:off x="4774433" y="3492064"/>
            <a:ext cx="108000" cy="108000"/>
          </a:xfrm>
          <a:prstGeom prst="flowChartConnector">
            <a:avLst/>
          </a:prstGeom>
          <a:solidFill>
            <a:schemeClr val="accent3"/>
          </a:solidFill>
          <a:ln w="31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77658" y="3231034"/>
                <a:ext cx="17374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58" y="3231034"/>
                <a:ext cx="173746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053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5" grpId="0"/>
      <p:bldP spid="16" grpId="0"/>
      <p:bldP spid="17" grpId="0" animBg="1"/>
      <p:bldP spid="14" grpId="0" animBg="1"/>
      <p:bldP spid="22" grpId="0"/>
      <p:bldP spid="21" grpId="0"/>
      <p:bldP spid="21" grpId="1"/>
      <p:bldP spid="26" grpId="0"/>
      <p:bldP spid="26" grpId="1"/>
      <p:bldP spid="27" grpId="0"/>
      <p:bldP spid="27" grpId="1"/>
      <p:bldP spid="28" grpId="0" animBg="1"/>
      <p:bldP spid="28" grpId="1" animBg="1"/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159419" y="4367526"/>
            <a:ext cx="4857750" cy="7887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6449164" y="485890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494943" y="452605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96" y="4584137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478" y="4899756"/>
                <a:ext cx="23716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5128" r="-48718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5752776" y="1755435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698776" y="317670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5698776" y="473385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08" y="285124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505200" y="2251094"/>
            <a:ext cx="3957259" cy="281620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688407" y="270413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840" y="2615564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552" y="3403758"/>
                <a:ext cx="3144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846" r="-11538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4495866" y="1846282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5900229" y="326300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4441866" y="3534424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098" y="3412387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443514" y="432291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2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56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99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495753" y="2266231"/>
            <a:ext cx="4001137" cy="14234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5281874" y="2980847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553350" y="324501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87" y="2908350"/>
                <a:ext cx="47432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711" y="2608626"/>
                <a:ext cx="47432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 bwMode="auto">
          <a:xfrm flipV="1">
            <a:off x="6919004" y="1663367"/>
            <a:ext cx="0" cy="47236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6864470" y="241623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Flowchart: Connector 13"/>
          <p:cNvSpPr>
            <a:spLocks noChangeAspect="1"/>
          </p:cNvSpPr>
          <p:nvPr/>
        </p:nvSpPr>
        <p:spPr bwMode="auto">
          <a:xfrm>
            <a:off x="6865951" y="548949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330" y="5361214"/>
                <a:ext cx="1108836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5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962400" y="2447925"/>
            <a:ext cx="3590925" cy="34671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6404493" y="4813959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 bwMode="auto">
          <a:xfrm flipV="1">
            <a:off x="4699420" y="1704496"/>
            <a:ext cx="0" cy="43807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592" y="4629293"/>
                <a:ext cx="130687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/>
          <p:cNvSpPr>
            <a:spLocks noChangeAspect="1"/>
          </p:cNvSpPr>
          <p:nvPr/>
        </p:nvSpPr>
        <p:spPr bwMode="auto">
          <a:xfrm>
            <a:off x="4663420" y="4792904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471" y="4629293"/>
                <a:ext cx="75395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3420" y="3119601"/>
            <a:ext cx="72000" cy="72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3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4717074" y="1781911"/>
            <a:ext cx="2075" cy="41902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lowchart: Connector 9"/>
          <p:cNvSpPr>
            <a:spLocks noChangeAspect="1"/>
          </p:cNvSpPr>
          <p:nvPr/>
        </p:nvSpPr>
        <p:spPr bwMode="auto">
          <a:xfrm>
            <a:off x="4664735" y="3093123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" name="Flowchart: Connector 2"/>
          <p:cNvSpPr>
            <a:spLocks noChangeAspect="1"/>
          </p:cNvSpPr>
          <p:nvPr/>
        </p:nvSpPr>
        <p:spPr bwMode="auto">
          <a:xfrm>
            <a:off x="4664735" y="4801686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59" y="4740895"/>
                <a:ext cx="35237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761" y="2860307"/>
                <a:ext cx="35872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39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79" y="3126759"/>
                <a:ext cx="1663946" cy="451277"/>
              </a:xfrm>
              <a:prstGeom prst="rect">
                <a:avLst/>
              </a:prstGeom>
              <a:blipFill rotWithShape="0">
                <a:blip r:embed="rId5"/>
                <a:stretch>
                  <a:fillRect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V="1">
            <a:off x="2215243" y="3542258"/>
            <a:ext cx="449943" cy="5771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172635" y="4187825"/>
            <a:ext cx="2215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 element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22" y="2239294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091" y="2239294"/>
                <a:ext cx="1093809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151" y="2860307"/>
                <a:ext cx="991630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7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b="1" dirty="0" smtClean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nb-NO" dirty="0"/>
                  <a:t>an elliptic curve group </a:t>
                </a:r>
                <a:r>
                  <a:rPr lang="nb-NO" dirty="0" smtClean="0"/>
                  <a:t>over </a:t>
                </a:r>
                <a:r>
                  <a:rPr lang="nb-NO" dirty="0"/>
                  <a:t>the </a:t>
                </a:r>
                <a:r>
                  <a:rPr lang="nb-NO" i="1" dirty="0" smtClean="0"/>
                  <a:t>real numbers</a:t>
                </a:r>
                <a:endParaRPr lang="en-US" i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blipFill rotWithShape="0">
                <a:blip r:embed="rId5"/>
                <a:stretch>
                  <a:fillRect l="-1205" t="-806"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Connector 35"/>
          <p:cNvSpPr>
            <a:spLocks noChangeAspect="1"/>
          </p:cNvSpPr>
          <p:nvPr/>
        </p:nvSpPr>
        <p:spPr bwMode="auto">
          <a:xfrm>
            <a:off x="5899428" y="325928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Flowchart: Connector 36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 bwMode="auto">
          <a:xfrm flipV="1">
            <a:off x="6630002" y="2165367"/>
            <a:ext cx="0" cy="39824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Connector 40"/>
          <p:cNvSpPr>
            <a:spLocks noChangeAspect="1"/>
          </p:cNvSpPr>
          <p:nvPr/>
        </p:nvSpPr>
        <p:spPr bwMode="auto">
          <a:xfrm>
            <a:off x="6577921" y="503505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2" name="Flowchart: Connector 41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 animBg="1"/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270250" y="2016185"/>
            <a:ext cx="4568246" cy="4370807"/>
            <a:chOff x="3270250" y="2016185"/>
            <a:chExt cx="4568246" cy="4370807"/>
          </a:xfrm>
        </p:grpSpPr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4163984" y="2016185"/>
              <a:ext cx="3182078" cy="4370807"/>
              <a:chOff x="4832232" y="561256"/>
              <a:chExt cx="4052392" cy="5566244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6527035" y="5089084"/>
                <a:ext cx="238125" cy="103841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cxnSp>
          <p:nvCxnSpPr>
            <p:cNvPr id="35" name="Straight Connector 34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Flowchart: Connector 35"/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37" name="Flowchart: Connector 36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Flowchart: Connector 40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42" name="Flowchart: Connector 41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16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1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67" y="2124065"/>
            <a:ext cx="6648596" cy="4353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5"/>
                <a:stretch>
                  <a:fillRect l="-1095" t="-26667" b="-3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= </a:t>
                </a:r>
                <a:r>
                  <a:rPr lang="nb-NO" dirty="0"/>
                  <a:t>an elliptic curve group defined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984" y="1159330"/>
                <a:ext cx="4316645" cy="708912"/>
              </a:xfrm>
              <a:prstGeom prst="rect">
                <a:avLst/>
              </a:prstGeom>
              <a:blipFill rotWithShape="0">
                <a:blip r:embed="rId9"/>
                <a:stretch>
                  <a:fillRect l="-843" b="-833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blipFill rotWithShape="0">
                <a:blip r:embed="rId1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25272" y="5128511"/>
            <a:ext cx="135509" cy="1614212"/>
          </a:xfrm>
          <a:prstGeom prst="leftBrace">
            <a:avLst>
              <a:gd name="adj1" fmla="val 105220"/>
              <a:gd name="adj2" fmla="val 52508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69296" y="628869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02686" y="6221345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785225" y="5175250"/>
            <a:ext cx="195156" cy="346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57683" y="5204228"/>
            <a:ext cx="362667" cy="317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888430" y="423795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Still valid!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  <a:blipFill rotWithShape="0">
                <a:blip r:embed="rId2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  <a:blipFill rotWithShape="0">
                <a:blip r:embed="rId2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2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Connector 56"/>
          <p:cNvCxnSpPr/>
          <p:nvPr/>
        </p:nvCxnSpPr>
        <p:spPr bwMode="auto">
          <a:xfrm flipV="1">
            <a:off x="2079529" y="2223576"/>
            <a:ext cx="1318493" cy="338519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3405953" y="2228751"/>
            <a:ext cx="1555631" cy="40038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4938572" y="4776302"/>
            <a:ext cx="566666" cy="1458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5507352" y="2194127"/>
            <a:ext cx="0" cy="43198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5450860" y="3625148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2028624" y="5549385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3248327" y="2402294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127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303" y="6415078"/>
                <a:ext cx="666584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blipFill rotWithShape="0">
                <a:blip r:embed="rId28"/>
                <a:stretch>
                  <a:fillRect r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blipFill rotWithShape="0">
                <a:blip r:embed="rId29"/>
                <a:stretch>
                  <a:fillRect r="-625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blipFill rotWithShape="0">
                <a:blip r:embed="rId3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 bwMode="auto">
          <a:xfrm flipH="1">
            <a:off x="904875" y="4228017"/>
            <a:ext cx="6780306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9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6" grpId="0"/>
      <p:bldP spid="36" grpId="0"/>
      <p:bldP spid="7" grpId="0"/>
      <p:bldP spid="8" grpId="0"/>
      <p:bldP spid="19" grpId="0" animBg="1"/>
      <p:bldP spid="45" grpId="0" animBg="1"/>
      <p:bldP spid="46" grpId="0" animBg="1"/>
      <p:bldP spid="27" grpId="0"/>
      <p:bldP spid="50" grpId="0"/>
      <p:bldP spid="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–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880" y="1856820"/>
                <a:ext cx="3413760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7729" y="1856820"/>
                <a:ext cx="341376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2,3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3,1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3,6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4,5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6,2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6,5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870" y="6141261"/>
                <a:ext cx="5362921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t="14880" r="15791" b="-1"/>
          <a:stretch/>
        </p:blipFill>
        <p:spPr>
          <a:xfrm>
            <a:off x="3770671" y="2746529"/>
            <a:ext cx="4137382" cy="3120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524" y="4239693"/>
                <a:ext cx="266955" cy="2769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267" y="4652944"/>
                <a:ext cx="266955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298" y="4977624"/>
                <a:ext cx="667886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86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 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– properties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Specialized attacks (GNFS) exploit algebraic structure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600" dirty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Bigger parameters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Currently no attacks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Best-know attacks are </a:t>
                </a:r>
                <a:r>
                  <a:rPr lang="en-US" sz="1600" i="1" dirty="0"/>
                  <a:t>generic attacks</a:t>
                </a:r>
                <a:r>
                  <a:rPr lang="en-US" sz="1600" dirty="0"/>
                  <a:t>:</a:t>
                </a:r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 err="1"/>
                  <a:t>Nechaev</a:t>
                </a:r>
                <a:r>
                  <a:rPr lang="en-US" sz="1600" b="1" dirty="0"/>
                  <a:t> '94 &amp; </a:t>
                </a:r>
                <a:r>
                  <a:rPr lang="en-US" sz="1600" b="1" dirty="0" err="1"/>
                  <a:t>Shoup</a:t>
                </a:r>
                <a:r>
                  <a:rPr lang="en-US" sz="1600" b="1" dirty="0"/>
                  <a:t> '97: </a:t>
                </a:r>
                <a:r>
                  <a:rPr lang="en-US" sz="1600" i="1" dirty="0"/>
                  <a:t>Generic</a:t>
                </a:r>
                <a:r>
                  <a:rPr lang="en-US" sz="1600" dirty="0"/>
                  <a:t> algorithms for solving DLOG require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b="1" dirty="0"/>
                  <a:t>  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Consequently: elliptic curve crypto can use </a:t>
                </a:r>
                <a:r>
                  <a:rPr lang="en-US" sz="1600" i="1" dirty="0"/>
                  <a:t>much</a:t>
                </a:r>
                <a:r>
                  <a:rPr lang="en-US" sz="1600" dirty="0"/>
                  <a:t> smaller parameters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common in practice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-based crypto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817600" y="1523906"/>
            <a:ext cx="2801984" cy="1325291"/>
            <a:chOff x="5236800" y="1741309"/>
            <a:chExt cx="2801984" cy="1325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304" r="-1304" b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58425" y="174130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807150" y="3143579"/>
            <a:ext cx="2745880" cy="1350083"/>
            <a:chOff x="4749845" y="3408346"/>
            <a:chExt cx="2745880" cy="13500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556" r="-1556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76761" y="340834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471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32310" y="1109059"/>
            <a:ext cx="6420675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115792089210356248762697446949407573530086143415290314195533631308867097853951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815471" y="256719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202334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0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groups in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/>
                  <a:t> groups: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TLS 1.3: </a:t>
                </a:r>
                <a:r>
                  <a:rPr lang="en-US" sz="1600" dirty="0"/>
                  <a:t>five specific groups allowed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size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/>
                  <a:t>					(RFC 7919)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IKEv2</a:t>
                </a:r>
                <a:r>
                  <a:rPr lang="en-US" sz="1600" dirty="0"/>
                  <a:t> (IPsec key exchange protocol): MODP groups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size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768</m:t>
                            </m:r>
                          </m:sup>
                        </m:s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1024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1536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/>
                  <a:t> 			(RFC 7296 and RFC 3526)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’s are</a:t>
                </a:r>
                <a:r>
                  <a:rPr lang="en-US" sz="1600" b="1" dirty="0"/>
                  <a:t> safe</a:t>
                </a:r>
                <a:r>
                  <a:rPr lang="en-US" sz="1600" dirty="0"/>
                  <a:t> </a:t>
                </a:r>
                <a:r>
                  <a:rPr lang="en-US" sz="1600" b="1" dirty="0"/>
                  <a:t>primes</a:t>
                </a:r>
                <a:r>
                  <a:rPr lang="en-US" sz="1600" dirty="0"/>
                  <a:t> (i.e., of the form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 where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is prime)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800" dirty="0"/>
                  <a:t> groups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NIST curves: </a:t>
                </a:r>
                <a:r>
                  <a:rPr lang="en-US" sz="1600" dirty="0">
                    <a:solidFill>
                      <a:srgbClr val="E6AF00"/>
                    </a:solidFill>
                  </a:rPr>
                  <a:t>P-224</a:t>
                </a:r>
                <a:r>
                  <a:rPr lang="en-US" sz="1600" dirty="0"/>
                  <a:t>, P-256, P-384, P-521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Curve25519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+486662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 and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sz="1600" dirty="0"/>
                  <a:t>)			(Daniel J. Bernstein)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Curve448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: 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=1 −39081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 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448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224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)		(Mike Hamburg)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861" y="1818466"/>
            <a:ext cx="4292278" cy="3221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3872" y="5405088"/>
            <a:ext cx="7665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Now for something completely different…</a:t>
            </a: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9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8622209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made one change:	</a:t>
            </a:r>
            <a:br>
              <a:rPr lang="en-US" sz="1600" dirty="0"/>
            </a:b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3359887"/>
            <a:ext cx="3542310" cy="131065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789569" y="2909765"/>
            <a:ext cx="4754106" cy="900246"/>
            <a:chOff x="1789569" y="2909765"/>
            <a:chExt cx="4754106" cy="900246"/>
          </a:xfrm>
        </p:grpSpPr>
        <p:sp>
          <p:nvSpPr>
            <p:cNvPr id="2" name="Rectangle 1"/>
            <p:cNvSpPr/>
            <p:nvPr/>
          </p:nvSpPr>
          <p:spPr>
            <a:xfrm>
              <a:off x="1789569" y="2909765"/>
              <a:ext cx="4754106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/>
                <a:t>IMPORTANT JUNIPER SECURITY ANNOUNCEMENT</a:t>
              </a:r>
            </a:p>
            <a:p>
              <a:endParaRPr lang="en-US" sz="1050" dirty="0"/>
            </a:p>
            <a:p>
              <a:r>
                <a:rPr lang="en-US" sz="1050" dirty="0"/>
                <a:t>During a recent internal code review, Juniper discovered unauthorized code in </a:t>
              </a:r>
              <a:r>
                <a:rPr lang="en-US" sz="1050" dirty="0" err="1"/>
                <a:t>ScreenOS</a:t>
              </a:r>
              <a:r>
                <a:rPr lang="en-US" sz="1050" dirty="0"/>
                <a:t> that could allow a knowledgeable attacker to gain administrative access to </a:t>
              </a:r>
              <a:r>
                <a:rPr lang="en-US" sz="1050" dirty="0" err="1"/>
                <a:t>NetScreen</a:t>
              </a:r>
              <a:r>
                <a:rPr lang="en-US" sz="1050" b="1" dirty="0"/>
                <a:t>®</a:t>
              </a:r>
              <a:r>
                <a:rPr lang="en-US" sz="1050" dirty="0"/>
                <a:t> devices and to decrypt VPN connections. 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5231490" y="3263563"/>
              <a:ext cx="1166135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71071" y="3427893"/>
              <a:ext cx="788310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 standardization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98" y="1113062"/>
            <a:ext cx="4180759" cy="5425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769" y="1113062"/>
            <a:ext cx="4182717" cy="542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7748587" y="5816263"/>
            <a:ext cx="1843087" cy="165437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4" idx="3"/>
            <a:endCxn id="23" idx="1"/>
          </p:cNvCxnSpPr>
          <p:nvPr/>
        </p:nvCxnSpPr>
        <p:spPr bwMode="auto">
          <a:xfrm>
            <a:off x="4081604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3" idx="3"/>
            <a:endCxn id="25" idx="1"/>
          </p:cNvCxnSpPr>
          <p:nvPr/>
        </p:nvCxnSpPr>
        <p:spPr bwMode="auto">
          <a:xfrm>
            <a:off x="5413972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5" idx="3"/>
            <a:endCxn id="28" idx="1"/>
          </p:cNvCxnSpPr>
          <p:nvPr/>
        </p:nvCxnSpPr>
        <p:spPr bwMode="auto">
          <a:xfrm>
            <a:off x="6746340" y="2871688"/>
            <a:ext cx="7891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>
            <a:stCxn id="24" idx="2"/>
            <a:endCxn id="30" idx="0"/>
          </p:cNvCxnSpPr>
          <p:nvPr/>
        </p:nvCxnSpPr>
        <p:spPr bwMode="auto">
          <a:xfrm>
            <a:off x="3810000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3" idx="2"/>
            <a:endCxn id="32" idx="0"/>
          </p:cNvCxnSpPr>
          <p:nvPr/>
        </p:nvCxnSpPr>
        <p:spPr bwMode="auto">
          <a:xfrm>
            <a:off x="5142368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25" idx="2"/>
            <a:endCxn id="34" idx="0"/>
          </p:cNvCxnSpPr>
          <p:nvPr/>
        </p:nvCxnSpPr>
        <p:spPr bwMode="auto">
          <a:xfrm>
            <a:off x="6474736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blipFill>
                <a:blip r:embed="rId9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blipFill>
                <a:blip r:embed="rId10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blipFill>
                <a:blip r:embed="rId11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blipFill>
                <a:blip r:embed="rId12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blipFill>
                <a:blip r:embed="rId13"/>
                <a:stretch>
                  <a:fillRect l="-2022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blipFill>
                <a:blip r:embed="rId14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39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471464" y="3819166"/>
            <a:ext cx="1206669" cy="305489"/>
            <a:chOff x="8220076" y="2399163"/>
            <a:chExt cx="1267949" cy="362140"/>
          </a:xfrm>
          <a:solidFill>
            <a:srgbClr val="EEECFE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539863" y="3819166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 Same Side Corner Rectangle 36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7" name="Round Same Side Corner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608265" y="3819164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 Same Side Corner Rectangle 38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Round Same Side Corner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 Same Side Corner Rectangle 39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Round Same Side Corner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15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16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17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18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 smtClean="0"/>
                  <a:t>x-coordinate of elliptic curve point </a:t>
                </a:r>
                <a:r>
                  <a:rPr lang="en-US" sz="1600" dirty="0"/>
                  <a:t>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9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9" grpId="0" animBg="1"/>
      <p:bldP spid="51" grpId="0"/>
      <p:bldP spid="93" grpId="0"/>
      <p:bldP spid="108" grpId="0"/>
      <p:bldP spid="44" grpId="0"/>
      <p:bldP spid="46" grpId="0"/>
      <p:bldP spid="47" grpId="0"/>
      <p:bldP spid="48" grpId="0"/>
      <p:bldP spid="49" grpId="0"/>
      <p:bldP spid="5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</a:t>
            </a:r>
            <a:r>
              <a:rPr lang="en-US" dirty="0" smtClean="0"/>
              <a:t>DRBG </a:t>
            </a:r>
            <a:r>
              <a:rPr lang="en-US" dirty="0"/>
              <a:t>– something's fishy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</p:txBody>
          </p:sp>
        </mc:Choice>
        <mc:Fallback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Rectangle 42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6" name="Rectangle 75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7" name="Rectangle 76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" name="Rectangle 77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9763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chemeClr val="accent2">
                                      <a:alpha val="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solidFill>
                                <a:schemeClr val="accent2">
                                  <a:alpha val="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782" y="3201242"/>
                <a:ext cx="589833" cy="338554"/>
              </a:xfrm>
              <a:prstGeom prst="rect">
                <a:avLst/>
              </a:prstGeom>
              <a:blipFill>
                <a:blip r:embed="rId2"/>
                <a:stretch>
                  <a:fillRect r="-16495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 Same Side Corner Rectangle 32"/>
              <p:cNvSpPr/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ound Same Side Corner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ound Same Side Corner Rectangle 33"/>
              <p:cNvSpPr/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ound Same Side Corner 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 Same Side Corner Rectangle 35"/>
              <p:cNvSpPr/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ound Same Side Corner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 Same Side Corner Rectangle 36"/>
              <p:cNvSpPr/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Round Same Side Corner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 Same Side Corner Rectangle 38"/>
              <p:cNvSpPr/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ound Same Side Corner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 Same Side Corner Rectangle 39"/>
              <p:cNvSpPr/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Round Same Side Corner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15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16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17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18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/>
                  <a:t>x-coordinate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blipFill>
                <a:blip r:embed="rId20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blipFill rotWithShape="0">
                <a:blip r:embed="rId24"/>
                <a:stretch>
                  <a:fillRect l="-30645" r="-322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/>
              <p:cNvSpPr/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nb-NO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ectangle 58"/>
              <p:cNvSpPr/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Rectangle 59"/>
              <p:cNvSpPr/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→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2"/>
                                </m:r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</m:groupCh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74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D0F1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4" grpId="0"/>
      <p:bldP spid="5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</a:t>
            </a:r>
            <a:r>
              <a:rPr lang="en-US" dirty="0" smtClean="0"/>
              <a:t>DRBG </a:t>
            </a:r>
            <a:r>
              <a:rPr lang="en-US" dirty="0"/>
              <a:t>– something's fishy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 smtClean="0"/>
                  <a:t>, </a:t>
                </a:r>
                <a:r>
                  <a:rPr lang="en-US" sz="1400" dirty="0"/>
                  <a:t>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</a:t>
                </a:r>
                <a:r>
                  <a:rPr lang="en-US" sz="1400" dirty="0" smtClean="0"/>
                  <a:t>truncation: </a:t>
                </a:r>
                <a:r>
                  <a:rPr lang="en-US" sz="1400" dirty="0"/>
                  <a:t>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marL="474663" lvl="1" indent="0"/>
                <a:endParaRPr lang="en-US" sz="1400" dirty="0"/>
              </a:p>
            </p:txBody>
          </p:sp>
        </mc:Choice>
        <mc:Fallback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Arrow Connector 52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Arrow Connector 57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Where does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dirty="0"/>
                  <a:t> (and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come from?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84" y="1202607"/>
            <a:ext cx="4116216" cy="534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95421" y="1534480"/>
            <a:ext cx="52292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From: John Kelsey [mailto:john.kelsey@nist.gov]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Sent: Wednesday, October 27, 2004 11:17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Don Johnson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Subject: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endParaRPr lang="en-US" sz="800" dirty="0">
              <a:latin typeface="Courier New" panose="02070309020205020404" pitchFamily="49" charset="0"/>
            </a:endParaRPr>
          </a:p>
          <a:p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Do you know where Q comes from in </a:t>
            </a:r>
            <a:r>
              <a:rPr lang="en-US" sz="800" dirty="0" err="1">
                <a:latin typeface="Courier New" panose="02070309020205020404" pitchFamily="49" charset="0"/>
              </a:rPr>
              <a:t>Dual_EC_DRBG</a:t>
            </a:r>
            <a:r>
              <a:rPr lang="en-US" sz="800" dirty="0">
                <a:latin typeface="Courier New" panose="02070309020205020404" pitchFamily="49" charset="0"/>
              </a:rPr>
              <a:t>?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Thanks,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-Joh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1495421" y="2884946"/>
            <a:ext cx="522922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----------------------------------------------------------------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>
              <a:latin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</a:rPr>
              <a:t>Subject: RE: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From: "Don Johnson" &lt;DJohnson@cygnacom.com&gt;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Date: Wed, October 27, 2004 11:42 am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"John Kelsey" &lt;john.kelsey@nist.gov&gt;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John,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P=G.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Q is (in essence) the public key for some random private key.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It could also be generated like a(</a:t>
            </a:r>
            <a:r>
              <a:rPr lang="en-US" sz="800" dirty="0" err="1">
                <a:latin typeface="Courier New" panose="02070309020205020404" pitchFamily="49" charset="0"/>
              </a:rPr>
              <a:t>nother</a:t>
            </a:r>
            <a:r>
              <a:rPr lang="en-US" sz="800" dirty="0">
                <a:latin typeface="Courier New" panose="02070309020205020404" pitchFamily="49" charset="0"/>
              </a:rPr>
              <a:t>) canonical G, but NSA kyboshed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this idea, and I was not allowed to publicly discuss it, just in case you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may think of going there.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Don B. Johnson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668689" y="4857750"/>
            <a:ext cx="2885011" cy="904876"/>
          </a:xfrm>
          <a:prstGeom prst="rect">
            <a:avLst/>
          </a:prstGeom>
          <a:solidFill>
            <a:srgbClr val="FFFFAC">
              <a:alpha val="6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09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</a:t>
            </a:r>
            <a:r>
              <a:rPr lang="en-US" dirty="0" smtClean="0"/>
              <a:t>DRBG </a:t>
            </a:r>
            <a:r>
              <a:rPr lang="en-US" dirty="0"/>
              <a:t>– something's fishy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/>
                  <a:t>Shumow</a:t>
                </a:r>
                <a:r>
                  <a:rPr lang="en-US" sz="1600" dirty="0"/>
                  <a:t> and Ferguson: Dual EC can be </a:t>
                </a:r>
                <a:r>
                  <a:rPr lang="en-US" sz="1600" i="1" dirty="0" err="1"/>
                  <a:t>backdoored</a:t>
                </a: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</a:t>
                </a:r>
                <a:r>
                  <a:rPr lang="en-US" sz="1400" dirty="0" smtClean="0"/>
                  <a:t>truncation: </a:t>
                </a:r>
                <a:r>
                  <a:rPr lang="en-US" sz="1400" dirty="0"/>
                  <a:t>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</a:t>
                </a:r>
                <a:r>
                  <a:rPr lang="en-US" sz="1600" dirty="0"/>
                  <a:t> – NIST adds appendix to standard on how to create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 yourself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Continues to recommend existing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Most cryptographers: who cares? No one is going to use Dual EC </a:t>
                </a:r>
                <a:r>
                  <a:rPr lang="en-US" sz="1600" dirty="0" smtClean="0"/>
                  <a:t>anyway…</a:t>
                </a: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2013</a:t>
                </a:r>
                <a:r>
                  <a:rPr lang="en-US" sz="1600" dirty="0"/>
                  <a:t> – Edward Snowden leak: a project called </a:t>
                </a:r>
                <a:r>
                  <a:rPr lang="en-US" sz="1600" dirty="0" err="1"/>
                  <a:t>Bullrun</a:t>
                </a:r>
                <a:r>
                  <a:rPr lang="en-US" sz="1600" dirty="0"/>
                  <a:t> exists within the NSA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Purpose: "</a:t>
                </a:r>
                <a:r>
                  <a:rPr lang="en-US" sz="1200" i="1" dirty="0"/>
                  <a:t>Insert vulnerabilities into commercial encryption systems, IT systems, networks, and endpoint communications devices used by targets.</a:t>
                </a:r>
                <a:r>
                  <a:rPr lang="en-US" sz="1400" dirty="0"/>
                  <a:t>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Turns out Juniper Networks made Dual EC their PRNG in </a:t>
                </a:r>
                <a:r>
                  <a:rPr lang="en-US" sz="1400" dirty="0" err="1"/>
                  <a:t>ScreenOS</a:t>
                </a:r>
                <a:r>
                  <a:rPr lang="en-US" sz="1400" dirty="0"/>
                  <a:t> from </a:t>
                </a:r>
                <a:r>
                  <a:rPr lang="en-US" sz="1400" dirty="0" smtClean="0"/>
                  <a:t>2008!</a:t>
                </a:r>
                <a:endParaRPr lang="en-US" sz="1400" dirty="0"/>
              </a:p>
            </p:txBody>
          </p:sp>
        </mc:Choice>
        <mc:Fallback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 b="-26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7024378" y="2053874"/>
            <a:ext cx="4901351" cy="1281639"/>
            <a:chOff x="3251782" y="2333909"/>
            <a:chExt cx="6848322" cy="179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chemeClr val="accent2">
                                        <a:alpha val="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solidFill>
                                  <a:schemeClr val="accent2">
                                    <a:alpha val="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782" y="3201242"/>
                  <a:ext cx="589833" cy="34955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r="-27143" b="-121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459" y="2616388"/>
                  <a:ext cx="1206675" cy="30548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39863" y="2616387"/>
                  <a:ext cx="1206675" cy="30548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spec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solidFill>
                  <a:srgbClr val="FFDF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08266" y="2616386"/>
                  <a:ext cx="1206675" cy="30548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71464" y="3819166"/>
              <a:ext cx="1206667" cy="305489"/>
              <a:chOff x="8220076" y="2399163"/>
              <a:chExt cx="1267947" cy="362140"/>
            </a:xfrm>
            <a:solidFill>
              <a:srgbClr val="EEECFE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ound Same Side Corner Rectangle 32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3" name="Round Same Side Corner 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ound Same Side Corner Rectangle 33"/>
                  <p:cNvSpPr/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grp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71" name="Round Same Side Corner 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1" y="2026131"/>
                    <a:ext cx="362138" cy="1108206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5539863" y="3819166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ound Same Side Corner Rectangle 35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6" name="Round Same Side Corner 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ound Same Side Corner Rectangle 36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9" name="Round Same Side Corner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7608265" y="3819164"/>
              <a:ext cx="1206675" cy="305489"/>
              <a:chOff x="8220076" y="2399163"/>
              <a:chExt cx="1267956" cy="36214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ound Same Side Corner Rectangle 38"/>
                  <p:cNvSpPr/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9" name="Round Same Side Corner 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432670" y="2186569"/>
                    <a:ext cx="362139" cy="787327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ound Same Side Corner Rectangle 39"/>
                  <p:cNvSpPr/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solidFill>
                    <a:srgbClr val="EEECFE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10800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67" name="Round Same Side Corner 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752859" y="2026130"/>
                    <a:ext cx="362138" cy="1108209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cxnSpLocks noChangeAspect="1"/>
            </p:cNvCxnSpPr>
            <p:nvPr/>
          </p:nvCxnSpPr>
          <p:spPr bwMode="auto">
            <a:xfrm>
              <a:off x="4119666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cxnSpLocks noChangeAspect="1"/>
            </p:cNvCxnSpPr>
            <p:nvPr/>
          </p:nvCxnSpPr>
          <p:spPr bwMode="auto">
            <a:xfrm>
              <a:off x="6151832" y="2921875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Arrow Connector 41"/>
            <p:cNvCxnSpPr>
              <a:cxnSpLocks noChangeAspect="1"/>
            </p:cNvCxnSpPr>
            <p:nvPr/>
          </p:nvCxnSpPr>
          <p:spPr bwMode="auto">
            <a:xfrm>
              <a:off x="8215208" y="2921874"/>
              <a:ext cx="0" cy="89728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Rectangle 42"/>
                <p:cNvSpPr>
                  <a:spLocks noChangeAspec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14858" y="3194418"/>
                  <a:ext cx="333913" cy="374220"/>
                </a:xfrm>
                <a:prstGeom prst="rect">
                  <a:avLst/>
                </a:prstGeom>
                <a:blipFill>
                  <a:blip r:embed="rId12"/>
                  <a:stretch>
                    <a:fillRect l="-25641" r="-1538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cxnSpLocks noChangeAspect="1"/>
            </p:cNvCxnSpPr>
            <p:nvPr/>
          </p:nvCxnSpPr>
          <p:spPr bwMode="auto">
            <a:xfrm flipV="1">
              <a:off x="4678134" y="2769131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cxnSpLocks noChangeAspect="1"/>
            </p:cNvCxnSpPr>
            <p:nvPr/>
          </p:nvCxnSpPr>
          <p:spPr bwMode="auto">
            <a:xfrm flipV="1">
              <a:off x="6746538" y="2769130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Straight Arrow Connector 73"/>
            <p:cNvCxnSpPr>
              <a:cxnSpLocks noChangeAspect="1"/>
            </p:cNvCxnSpPr>
            <p:nvPr/>
          </p:nvCxnSpPr>
          <p:spPr bwMode="auto">
            <a:xfrm flipV="1">
              <a:off x="8814942" y="2769129"/>
              <a:ext cx="861728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/>
                <p:cNvSpPr txBox="1">
                  <a:spLocks noChangeAspec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7651" y="3183406"/>
                  <a:ext cx="832453" cy="42723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6" name="Rectangle 75"/>
                <p:cNvSpPr>
                  <a:spLocks noChangeAspec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05204" y="3192727"/>
                  <a:ext cx="681038" cy="374221"/>
                </a:xfrm>
                <a:prstGeom prst="rect">
                  <a:avLst/>
                </a:prstGeom>
                <a:blipFill>
                  <a:blip r:embed="rId14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7" name="Rectangle 76"/>
                <p:cNvSpPr>
                  <a:spLocks noChangeAspec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3518" y="3192727"/>
                  <a:ext cx="681038" cy="374221"/>
                </a:xfrm>
                <a:prstGeom prst="rect">
                  <a:avLst/>
                </a:prstGeom>
                <a:blipFill>
                  <a:blip r:embed="rId15"/>
                  <a:stretch>
                    <a:fillRect l="-7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" name="Rectangle 77"/>
                <p:cNvSpPr>
                  <a:spLocks noChangeAspec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13653" y="2333909"/>
                  <a:ext cx="681038" cy="374221"/>
                </a:xfrm>
                <a:prstGeom prst="rect">
                  <a:avLst/>
                </a:prstGeom>
                <a:blipFill>
                  <a:blip r:embed="rId16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7550" y="2333909"/>
                  <a:ext cx="681038" cy="374221"/>
                </a:xfrm>
                <a:prstGeom prst="rect">
                  <a:avLst/>
                </a:prstGeom>
                <a:blipFill>
                  <a:blip r:embed="rId17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27132" y="2333909"/>
                  <a:ext cx="681038" cy="374221"/>
                </a:xfrm>
                <a:prstGeom prst="rect">
                  <a:avLst/>
                </a:prstGeom>
                <a:blipFill>
                  <a:blip r:embed="rId18"/>
                  <a:stretch>
                    <a:fillRect l="-8750" b="-4545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1781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083974" y="2237986"/>
            <a:ext cx="5478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ScreenOS</a:t>
            </a:r>
            <a:r>
              <a:rPr lang="en-US" sz="1400" dirty="0"/>
              <a:t> does make use of the </a:t>
            </a:r>
            <a:r>
              <a:rPr lang="en-US" sz="1400" dirty="0" err="1"/>
              <a:t>Dual_EC_DRBG</a:t>
            </a:r>
            <a:r>
              <a:rPr lang="en-US" sz="1400" dirty="0"/>
              <a:t> standard, </a:t>
            </a:r>
            <a:br>
              <a:rPr lang="en-US" sz="1400" dirty="0"/>
            </a:br>
            <a:r>
              <a:rPr lang="en-US" sz="1400" dirty="0"/>
              <a:t>but is designed to not use </a:t>
            </a:r>
            <a:r>
              <a:rPr lang="en-US" sz="1400" dirty="0" err="1"/>
              <a:t>Dual_EC_DBRG</a:t>
            </a:r>
            <a:r>
              <a:rPr lang="en-US" sz="1400" dirty="0"/>
              <a:t> as its primary random number generator. </a:t>
            </a:r>
            <a:r>
              <a:rPr lang="en-US" sz="1400" dirty="0" err="1"/>
              <a:t>ScreenOS</a:t>
            </a:r>
            <a:r>
              <a:rPr lang="en-US" sz="1400" dirty="0"/>
              <a:t> uses it in a way that should not be vulnerable to the possible issue that has been brought to light. Instead of using the NIST recommended curve points it uses self-generated basis points and then takes the output as an input to FIPS/ANSI X.9.31 PRNG, which is the random number generator used in </a:t>
            </a:r>
            <a:r>
              <a:rPr lang="en-US" sz="1400" dirty="0" err="1"/>
              <a:t>ScreenOS</a:t>
            </a:r>
            <a:r>
              <a:rPr lang="en-US" sz="1400" dirty="0"/>
              <a:t> cryptographic operations.</a:t>
            </a:r>
          </a:p>
          <a:p>
            <a:pPr algn="just"/>
            <a:endParaRPr lang="en-US" sz="1400" dirty="0"/>
          </a:p>
          <a:p>
            <a:pPr algn="r"/>
            <a:r>
              <a:rPr lang="en-US" sz="1400" dirty="0"/>
              <a:t>	</a:t>
            </a:r>
          </a:p>
          <a:p>
            <a:pPr algn="r"/>
            <a:r>
              <a:rPr lang="en-US" sz="1400" dirty="0"/>
              <a:t>Juniper Knowledge Base Article KB28205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083974" y="2497394"/>
            <a:ext cx="5478136" cy="639096"/>
          </a:xfrm>
          <a:prstGeom prst="rect">
            <a:avLst/>
          </a:prstGeom>
          <a:solidFill>
            <a:schemeClr val="accent3">
              <a:alpha val="38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4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135998" y="1676399"/>
            <a:ext cx="4393729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seed[8]		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dual_ec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output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block[8];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	       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temporary output</a:t>
            </a: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output[32]; 	      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final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output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index;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(output, 32);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(seed, output, 32);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0;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 smtClean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32; index += 8) 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block);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265382" y="1676399"/>
            <a:ext cx="4147128" cy="419624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seed[8]		</a:t>
            </a:r>
            <a:r>
              <a:rPr lang="en-US" sz="9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dual_ec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output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block[8];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	       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temporary output</a:t>
            </a:r>
            <a:endParaRPr lang="en-US" sz="9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)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{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 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 smtClean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*output;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(output, 32);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(seed, output, 32);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61950" indent="-361950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 smtClean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9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*output) {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unsigned </a:t>
            </a:r>
            <a:r>
              <a:rPr lang="en-US" sz="9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index = 0;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if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(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&gt; 10 000)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9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20; index += 8) {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block);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9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60363" indent="-36036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9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53745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ScreenOS</a:t>
            </a:r>
            <a:r>
              <a:rPr lang="en-US" sz="1600" dirty="0"/>
              <a:t> v.6.2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799" y="1231731"/>
            <a:ext cx="2272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ScreenOS</a:t>
            </a:r>
            <a:r>
              <a:rPr lang="en-US" sz="1600" dirty="0"/>
              <a:t> v.6.1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7816743" y="2512728"/>
            <a:ext cx="1494352" cy="320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9311095" y="2714580"/>
            <a:ext cx="1301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global variable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6819901" y="2251458"/>
            <a:ext cx="864394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44378" y="5485235"/>
            <a:ext cx="164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global shared buffer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7816743" y="2921002"/>
            <a:ext cx="468674" cy="193964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315417" y="5093393"/>
            <a:ext cx="536238" cy="27618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433584" y="5100077"/>
            <a:ext cx="501650" cy="252105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194685" y="3609567"/>
            <a:ext cx="556259" cy="20450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69336" y="2949577"/>
            <a:ext cx="137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private </a:t>
            </a:r>
            <a:r>
              <a:rPr lang="en-US" sz="1200" dirty="0" smtClean="0">
                <a:solidFill>
                  <a:srgbClr val="C00000"/>
                </a:solidFill>
              </a:rPr>
              <a:t>variables</a:t>
            </a:r>
            <a:endParaRPr lang="en-US" sz="1200" dirty="0">
              <a:solidFill>
                <a:srgbClr val="C0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2935233" y="3170606"/>
            <a:ext cx="1043628" cy="6259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3598595" y="3366408"/>
            <a:ext cx="1732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caller-supplied buffer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3194685" y="5059302"/>
            <a:ext cx="492978" cy="3654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2935233" y="5446038"/>
            <a:ext cx="2415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Dual EC output masked by this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37318" y="6242095"/>
            <a:ext cx="7312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Source:</a:t>
            </a:r>
            <a:r>
              <a:rPr lang="en-US" sz="1050" i="1" dirty="0"/>
              <a:t> Where did I leave my keys? Lessons from the Juniper Dual EC incident </a:t>
            </a:r>
            <a:r>
              <a:rPr lang="en-US" sz="1050" i="1" dirty="0">
                <a:hlinkClick r:id="rId3"/>
              </a:rPr>
              <a:t>https://dl.acm.org/doi/10.1145/3266291</a:t>
            </a:r>
            <a:r>
              <a:rPr lang="en-US" sz="1050" i="1" dirty="0"/>
              <a:t> </a:t>
            </a:r>
          </a:p>
          <a:p>
            <a:r>
              <a:rPr lang="en-US" sz="1050" i="1" dirty="0"/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7971141" y="5043694"/>
            <a:ext cx="738519" cy="3066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8614034" y="5341633"/>
            <a:ext cx="1915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…means this is skipped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7816743" y="4278546"/>
            <a:ext cx="74717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2B8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8636613" y="4134945"/>
            <a:ext cx="171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2B800"/>
                </a:solidFill>
              </a:rPr>
              <a:t>called unconditionally </a:t>
            </a:r>
            <a:endParaRPr lang="en-US" sz="1200" dirty="0">
              <a:solidFill>
                <a:srgbClr val="F2B8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7453745" y="3012585"/>
            <a:ext cx="1766884" cy="707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2935233" y="4405446"/>
            <a:ext cx="34745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2B8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3265395" y="4252951"/>
            <a:ext cx="1952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2B800"/>
                </a:solidFill>
              </a:rPr>
              <a:t>only called conditionally </a:t>
            </a:r>
            <a:endParaRPr lang="en-US" sz="1200" dirty="0">
              <a:solidFill>
                <a:srgbClr val="F2B8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 bwMode="auto">
          <a:xfrm flipV="1">
            <a:off x="7153958" y="2921003"/>
            <a:ext cx="2066671" cy="355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Freeform 58"/>
          <p:cNvSpPr/>
          <p:nvPr/>
        </p:nvSpPr>
        <p:spPr bwMode="auto">
          <a:xfrm>
            <a:off x="7488356" y="3331965"/>
            <a:ext cx="343478" cy="1223596"/>
          </a:xfrm>
          <a:custGeom>
            <a:avLst/>
            <a:gdLst>
              <a:gd name="connsiteX0" fmla="*/ 0 w 365125"/>
              <a:gd name="connsiteY0" fmla="*/ 0 h 882650"/>
              <a:gd name="connsiteX1" fmla="*/ 288925 w 365125"/>
              <a:gd name="connsiteY1" fmla="*/ 307975 h 882650"/>
              <a:gd name="connsiteX2" fmla="*/ 365125 w 365125"/>
              <a:gd name="connsiteY2" fmla="*/ 882650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125" h="882650">
                <a:moveTo>
                  <a:pt x="0" y="0"/>
                </a:moveTo>
                <a:cubicBezTo>
                  <a:pt x="114035" y="80433"/>
                  <a:pt x="228071" y="160867"/>
                  <a:pt x="288925" y="307975"/>
                </a:cubicBezTo>
                <a:cubicBezTo>
                  <a:pt x="349779" y="455083"/>
                  <a:pt x="357452" y="668866"/>
                  <a:pt x="365125" y="882650"/>
                </a:cubicBez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3265395" y="2899612"/>
            <a:ext cx="713466" cy="146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952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9" grpId="0"/>
      <p:bldP spid="27" grpId="0" animBg="1"/>
      <p:bldP spid="34" grpId="0"/>
      <p:bldP spid="35" grpId="0" animBg="1"/>
      <p:bldP spid="36" grpId="0" animBg="1"/>
      <p:bldP spid="37" grpId="0" animBg="1"/>
      <p:bldP spid="38" grpId="0" animBg="1"/>
      <p:bldP spid="40" grpId="0"/>
      <p:bldP spid="46" grpId="0"/>
      <p:bldP spid="50" grpId="0"/>
      <p:bldP spid="28" grpId="0"/>
      <p:bldP spid="32" grpId="0"/>
      <p:bldP spid="43" grpId="0"/>
      <p:bldP spid="5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IKEv2 / IPsec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4361" y="2326313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nonce,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79696" y="2326313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765819" y="2844562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nonce,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9696" y="2836674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4381501" y="423638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4786764" y="3386004"/>
            <a:ext cx="226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authentication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65820" y="3907473"/>
            <a:ext cx="24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authentication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845810" y="1652310"/>
            <a:ext cx="1545625" cy="1242856"/>
            <a:chOff x="8160053" y="3056448"/>
            <a:chExt cx="1545625" cy="124285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727423"/>
              <a:ext cx="1545625" cy="571881"/>
            </a:xfrm>
            <a:prstGeom prst="rect">
              <a:avLst/>
            </a:prstGeom>
          </p:spPr>
        </p:pic>
        <p:pic>
          <p:nvPicPr>
            <p:cNvPr id="55" name="Content Placeholder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056448"/>
              <a:ext cx="1424876" cy="949917"/>
            </a:xfrm>
            <a:prstGeom prst="rect">
              <a:avLst/>
            </a:prstGeom>
            <a:ln/>
          </p:spPr>
        </p:pic>
      </p:grpSp>
      <p:cxnSp>
        <p:nvCxnSpPr>
          <p:cNvPr id="56" name="Straight Arrow Connector 55"/>
          <p:cNvCxnSpPr/>
          <p:nvPr/>
        </p:nvCxnSpPr>
        <p:spPr bwMode="auto">
          <a:xfrm flipH="1">
            <a:off x="5865091" y="3232366"/>
            <a:ext cx="563274" cy="14776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5420229" y="3269462"/>
            <a:ext cx="278064" cy="14220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728870" y="4808094"/>
            <a:ext cx="2612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Created by Juniper PRNG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 flipV="1">
            <a:off x="4867921" y="1619829"/>
            <a:ext cx="1588152" cy="1402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 flipH="1" flipV="1">
            <a:off x="4977083" y="1619828"/>
            <a:ext cx="1479873" cy="890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2755858" y="1284680"/>
            <a:ext cx="532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Knowledge of any of these allows deriving traffic encryption key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37738" y="2716442"/>
            <a:ext cx="1403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IKE: </a:t>
            </a: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20–256 bytes   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71" name="Straight Arrow Connector 70"/>
          <p:cNvCxnSpPr/>
          <p:nvPr/>
        </p:nvCxnSpPr>
        <p:spPr bwMode="auto">
          <a:xfrm flipH="1">
            <a:off x="4036570" y="3244655"/>
            <a:ext cx="940513" cy="554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152417" y="3785878"/>
            <a:ext cx="212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Juniper v6.2: 32 bytes</a:t>
            </a:r>
            <a:endParaRPr lang="en-US" sz="1400" dirty="0">
              <a:solidFill>
                <a:srgbClr val="C00000"/>
              </a:solidFill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8486279" y="3143851"/>
            <a:ext cx="803564" cy="1040621"/>
            <a:chOff x="8486279" y="3143851"/>
            <a:chExt cx="803564" cy="1040621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3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7" grpId="0"/>
      <p:bldP spid="70" grpId="0"/>
      <p:bldP spid="7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one change:	</a:t>
            </a: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89569" y="2909765"/>
            <a:ext cx="47541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IMPORTANT JUNIPER SECURITY ANNOUNCEMENT</a:t>
            </a:r>
          </a:p>
          <a:p>
            <a:endParaRPr lang="en-US" sz="1050" dirty="0"/>
          </a:p>
          <a:p>
            <a:r>
              <a:rPr lang="en-US" sz="1050" dirty="0"/>
              <a:t>During a recent internal code review, Juniper discovered unauthorized code in </a:t>
            </a:r>
            <a:r>
              <a:rPr lang="en-US" sz="1050" dirty="0" err="1"/>
              <a:t>ScreenOS</a:t>
            </a:r>
            <a:r>
              <a:rPr lang="en-US" sz="1050" dirty="0"/>
              <a:t> that could allow a knowledgeable attacker to gain administrative access to </a:t>
            </a:r>
            <a:r>
              <a:rPr lang="en-US" sz="1050" dirty="0" err="1"/>
              <a:t>NetScreen</a:t>
            </a:r>
            <a:r>
              <a:rPr lang="en-US" sz="1050" b="1" dirty="0"/>
              <a:t>®</a:t>
            </a:r>
            <a:r>
              <a:rPr lang="en-US" sz="1050" dirty="0"/>
              <a:t> devices and to decrypt VPN connections.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231490" y="3263563"/>
            <a:ext cx="1166135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871071" y="3427893"/>
            <a:ext cx="788310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Juniper created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(yay! No NSA)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2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67613" y="6079215"/>
            <a:ext cx="124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Who dis?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6891338" y="5562599"/>
            <a:ext cx="612578" cy="1095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843713" y="5792879"/>
            <a:ext cx="723900" cy="371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7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2008</a:t>
                </a:r>
                <a:r>
                  <a:rPr lang="en-US" sz="1600" dirty="0"/>
                  <a:t> – Juniper starts using Dual EC in </a:t>
                </a:r>
                <a:r>
                  <a:rPr lang="en-US" sz="1600" dirty="0" err="1"/>
                  <a:t>ScreenOS</a:t>
                </a: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2012 </a:t>
                </a:r>
                <a:r>
                  <a:rPr lang="en-US" sz="1600" dirty="0"/>
                  <a:t>– Someone hacks into Juniper's code repositories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point in Dual EC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2015 </a:t>
                </a:r>
                <a:r>
                  <a:rPr lang="en-US" sz="1600" dirty="0"/>
                  <a:t>– Juniper discovers intrusion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back to its original value  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  <a:blipFill>
                <a:blip r:embed="rId3"/>
                <a:stretch>
                  <a:fillRect l="-368" t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74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TLS 1.2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975" y="1863835"/>
            <a:ext cx="937317" cy="12942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208" y="2336308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random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6036" y="2829900"/>
            <a:ext cx="210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random, </a:t>
            </a:r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667527" y="3360150"/>
            <a:ext cx="5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84249" y="1761404"/>
            <a:ext cx="165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Only </a:t>
            </a:r>
            <a:r>
              <a:rPr lang="en-US" sz="1400" dirty="0" smtClean="0">
                <a:solidFill>
                  <a:srgbClr val="C00000"/>
                </a:solidFill>
              </a:rPr>
              <a:t>28 bytes </a:t>
            </a:r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6210148" y="2109831"/>
            <a:ext cx="116761" cy="226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6326909" y="2109831"/>
            <a:ext cx="83127" cy="80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8380419" y="3209226"/>
            <a:ext cx="803564" cy="1040621"/>
            <a:chOff x="8486279" y="3143851"/>
            <a:chExt cx="803564" cy="104062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01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Random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392" y="1027586"/>
            <a:ext cx="632402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NSA: please make the TLS </a:t>
            </a:r>
            <a:r>
              <a:rPr lang="en-US" sz="1600" dirty="0" err="1"/>
              <a:t>nonces</a:t>
            </a:r>
            <a:r>
              <a:rPr lang="en-US" sz="1600" dirty="0"/>
              <a:t> bigger…for reasons ;-)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Implementing Extended Random makes </a:t>
            </a:r>
            <a:br>
              <a:rPr lang="en-US" sz="1600" dirty="0"/>
            </a:br>
            <a:r>
              <a:rPr lang="en-US" sz="1600" dirty="0"/>
              <a:t>exploiting Dual EC 10,000 times easier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No real cryptographic justification exists</a:t>
            </a:r>
            <a:br>
              <a:rPr lang="en-US" sz="1600" dirty="0"/>
            </a:br>
            <a:r>
              <a:rPr lang="en-US" sz="1600" dirty="0"/>
              <a:t>for making them longer</a:t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93" y="1062617"/>
            <a:ext cx="3946642" cy="23836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92" y="2433719"/>
            <a:ext cx="3752045" cy="227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14" y="3362877"/>
            <a:ext cx="3936315" cy="2415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35250"/>
          <a:stretch/>
        </p:blipFill>
        <p:spPr>
          <a:xfrm>
            <a:off x="6052940" y="4827446"/>
            <a:ext cx="4214298" cy="1554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8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Security – BSAFE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Turns out Juniper weren't the only one using Dual EC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RSA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Big computer and network security company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Creator of BSAFE cryptographic library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2004</a:t>
            </a:r>
            <a:r>
              <a:rPr lang="en-US" sz="1800" dirty="0"/>
              <a:t> – accepted $10 million from the NSA in order to make Dual EC the </a:t>
            </a:r>
            <a:r>
              <a:rPr lang="en-US" sz="1800" i="1" dirty="0"/>
              <a:t>default</a:t>
            </a:r>
            <a:r>
              <a:rPr lang="en-US" sz="1800" dirty="0"/>
              <a:t> in BSAFE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2014 </a:t>
            </a:r>
            <a:r>
              <a:rPr lang="en-US" sz="1800" dirty="0"/>
              <a:t>– adapted the TLS Extended Random extension 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19" y="1727827"/>
            <a:ext cx="3238789" cy="11363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2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09" y="1816733"/>
            <a:ext cx="3898177" cy="34090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33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Implementation issues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44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16177</TotalTime>
  <Words>6702</Words>
  <Application>Microsoft Office PowerPoint</Application>
  <PresentationFormat>Widescreen</PresentationFormat>
  <Paragraphs>910</Paragraphs>
  <Slides>54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Arial</vt:lpstr>
      <vt:lpstr>Arial Unicode MS</vt:lpstr>
      <vt:lpstr>Calibri</vt:lpstr>
      <vt:lpstr>Cambria</vt:lpstr>
      <vt:lpstr>Cambria Math</vt:lpstr>
      <vt:lpstr>Consolas</vt:lpstr>
      <vt:lpstr>Courier New</vt:lpstr>
      <vt:lpstr>Script MT Bold</vt:lpstr>
      <vt:lpstr>Times New Roman</vt:lpstr>
      <vt:lpstr>Wingdings</vt:lpstr>
      <vt:lpstr>2_TEK4500-UIO</vt:lpstr>
      <vt:lpstr>Lecture 9 – Diffie-Hellman key exchange II, elliptic curves, conspiracies </vt:lpstr>
      <vt:lpstr>Summary of group theory</vt:lpstr>
      <vt:lpstr>Diffie-Hellman</vt:lpstr>
      <vt:lpstr>Diffie-Hellman</vt:lpstr>
      <vt:lpstr>Diffie-Hellman – example </vt:lpstr>
      <vt:lpstr>Diffie-Hellman</vt:lpstr>
      <vt:lpstr>Discrete logarithm (DLOG) problem</vt:lpstr>
      <vt:lpstr>Diffie-Hellman (DH) problem</vt:lpstr>
      <vt:lpstr>DLOG vs. DH</vt:lpstr>
      <vt:lpstr>Diffie-Hellman – security 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Diffie-Hellman in (Z_p^∗,⋅) – what is large enough?  </vt:lpstr>
      <vt:lpstr>PowerPoint Presentation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</vt:lpstr>
      <vt:lpstr>Elliptic curves over Z_p</vt:lpstr>
      <vt:lpstr>Elliptic curves over Z_p</vt:lpstr>
      <vt:lpstr>Elliptic curves – example</vt:lpstr>
      <vt:lpstr>Elliptic curves summary</vt:lpstr>
      <vt:lpstr>E(Z_p ) – properties </vt:lpstr>
      <vt:lpstr>Diffie-Hellman in (Z_p^∗,⋅)</vt:lpstr>
      <vt:lpstr>Diffie-Hellman in (E(Z_p ),+)</vt:lpstr>
      <vt:lpstr>Diffie-Hellman – security </vt:lpstr>
      <vt:lpstr>Cryptographic groups in practice</vt:lpstr>
      <vt:lpstr>PowerPoint Presentation</vt:lpstr>
      <vt:lpstr>Juniper Networks</vt:lpstr>
      <vt:lpstr>PRNG standardization</vt:lpstr>
      <vt:lpstr>PRNG</vt:lpstr>
      <vt:lpstr>Dual EC DRBG</vt:lpstr>
      <vt:lpstr>Dual EC DRBG – something's fishy</vt:lpstr>
      <vt:lpstr>Dual EC DRBG</vt:lpstr>
      <vt:lpstr>Dual EC DRBG – something's fishy</vt:lpstr>
      <vt:lpstr>Where does Q (and P) come from?</vt:lpstr>
      <vt:lpstr>Dual EC DRBG – something's fishy</vt:lpstr>
      <vt:lpstr>Juniper PRNG</vt:lpstr>
      <vt:lpstr>Juniper PRNG</vt:lpstr>
      <vt:lpstr>IKEv2 / IPsec</vt:lpstr>
      <vt:lpstr>Juniper Networks backdoor</vt:lpstr>
      <vt:lpstr>Juniper Networks backdoor</vt:lpstr>
      <vt:lpstr>TLS 1.2</vt:lpstr>
      <vt:lpstr>Extended Random</vt:lpstr>
      <vt:lpstr>RSA Security – BSAFE</vt:lpstr>
      <vt:lpstr>PowerPoint Presentation</vt:lpstr>
      <vt:lpstr>Next week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766</cp:revision>
  <dcterms:created xsi:type="dcterms:W3CDTF">2020-06-02T10:31:43Z</dcterms:created>
  <dcterms:modified xsi:type="dcterms:W3CDTF">2024-10-23T12:04:36Z</dcterms:modified>
</cp:coreProperties>
</file>