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1"/>
  </p:sldMasterIdLst>
  <p:notesMasterIdLst>
    <p:notesMasterId r:id="rId67"/>
  </p:notesMasterIdLst>
  <p:sldIdLst>
    <p:sldId id="256" r:id="rId2"/>
    <p:sldId id="396" r:id="rId3"/>
    <p:sldId id="257" r:id="rId4"/>
    <p:sldId id="263" r:id="rId5"/>
    <p:sldId id="265" r:id="rId6"/>
    <p:sldId id="267" r:id="rId7"/>
    <p:sldId id="268" r:id="rId8"/>
    <p:sldId id="272" r:id="rId9"/>
    <p:sldId id="273" r:id="rId10"/>
    <p:sldId id="269" r:id="rId11"/>
    <p:sldId id="341" r:id="rId12"/>
    <p:sldId id="316" r:id="rId13"/>
    <p:sldId id="320" r:id="rId14"/>
    <p:sldId id="275" r:id="rId15"/>
    <p:sldId id="286" r:id="rId16"/>
    <p:sldId id="314" r:id="rId17"/>
    <p:sldId id="290" r:id="rId18"/>
    <p:sldId id="360" r:id="rId19"/>
    <p:sldId id="362" r:id="rId20"/>
    <p:sldId id="384" r:id="rId21"/>
    <p:sldId id="385" r:id="rId22"/>
    <p:sldId id="391" r:id="rId23"/>
    <p:sldId id="322" r:id="rId24"/>
    <p:sldId id="340" r:id="rId25"/>
    <p:sldId id="291" r:id="rId26"/>
    <p:sldId id="407" r:id="rId27"/>
    <p:sldId id="278" r:id="rId28"/>
    <p:sldId id="376" r:id="rId29"/>
    <p:sldId id="373" r:id="rId30"/>
    <p:sldId id="281" r:id="rId31"/>
    <p:sldId id="299" r:id="rId32"/>
    <p:sldId id="292" r:id="rId33"/>
    <p:sldId id="303" r:id="rId34"/>
    <p:sldId id="304" r:id="rId35"/>
    <p:sldId id="296" r:id="rId36"/>
    <p:sldId id="300" r:id="rId37"/>
    <p:sldId id="301" r:id="rId38"/>
    <p:sldId id="346" r:id="rId39"/>
    <p:sldId id="383" r:id="rId40"/>
    <p:sldId id="282" r:id="rId41"/>
    <p:sldId id="262" r:id="rId42"/>
    <p:sldId id="274" r:id="rId43"/>
    <p:sldId id="307" r:id="rId44"/>
    <p:sldId id="406" r:id="rId45"/>
    <p:sldId id="400" r:id="rId46"/>
    <p:sldId id="312" r:id="rId47"/>
    <p:sldId id="354" r:id="rId48"/>
    <p:sldId id="359" r:id="rId49"/>
    <p:sldId id="313" r:id="rId50"/>
    <p:sldId id="345" r:id="rId51"/>
    <p:sldId id="321" r:id="rId52"/>
    <p:sldId id="310" r:id="rId53"/>
    <p:sldId id="334" r:id="rId54"/>
    <p:sldId id="357" r:id="rId55"/>
    <p:sldId id="336" r:id="rId56"/>
    <p:sldId id="358" r:id="rId57"/>
    <p:sldId id="392" r:id="rId58"/>
    <p:sldId id="394" r:id="rId59"/>
    <p:sldId id="395" r:id="rId60"/>
    <p:sldId id="367" r:id="rId61"/>
    <p:sldId id="369" r:id="rId62"/>
    <p:sldId id="388" r:id="rId63"/>
    <p:sldId id="337" r:id="rId64"/>
    <p:sldId id="390" r:id="rId65"/>
    <p:sldId id="366" r:id="rId66"/>
  </p:sldIdLst>
  <p:sldSz cx="12192000" cy="6858000"/>
  <p:notesSz cx="6858000" cy="9144000"/>
  <p:embeddedFontLst>
    <p:embeddedFont>
      <p:font typeface="Cambria" panose="02040503050406030204" pitchFamily="18" charset="0"/>
      <p:regular r:id="rId68"/>
      <p:bold r:id="rId69"/>
      <p:italic r:id="rId70"/>
      <p:boldItalic r:id="rId71"/>
    </p:embeddedFont>
    <p:embeddedFont>
      <p:font typeface="Cambria Math" panose="02040503050406030204" pitchFamily="18" charset="0"/>
      <p:regular r:id="rId72"/>
    </p:embeddedFont>
    <p:embeddedFont>
      <p:font typeface="Century Gothic" panose="020B0502020202020204" pitchFamily="34" charset="0"/>
      <p:regular r:id="rId73"/>
      <p:bold r:id="rId74"/>
      <p:italic r:id="rId75"/>
      <p:boldItalic r:id="rId76"/>
    </p:embeddedFont>
    <p:embeddedFont>
      <p:font typeface="Comic Sans MS" panose="030F0702030302020204" pitchFamily="66" charset="0"/>
      <p:regular r:id="rId77"/>
      <p:bold r:id="rId78"/>
      <p:italic r:id="rId79"/>
      <p:boldItalic r:id="rId80"/>
    </p:embeddedFont>
    <p:embeddedFont>
      <p:font typeface="Consolas" panose="020B0609020204030204" pitchFamily="49" charset="0"/>
      <p:regular r:id="rId81"/>
      <p:bold r:id="rId82"/>
      <p:italic r:id="rId83"/>
      <p:boldItalic r:id="rId84"/>
    </p:embeddedFont>
    <p:embeddedFont>
      <p:font typeface="Stencil" panose="040409050D0802020404" pitchFamily="82" charset="0"/>
      <p:regular r:id="rId8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3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EDFDF1"/>
    <a:srgbClr val="F2F2F2"/>
    <a:srgbClr val="FF7C80"/>
    <a:srgbClr val="FCB4AA"/>
    <a:srgbClr val="CFF9DA"/>
    <a:srgbClr val="AAF4BD"/>
    <a:srgbClr val="F2FFF8"/>
    <a:srgbClr val="FFFFFF"/>
    <a:srgbClr val="3D8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9FF21F-CBF3-44F8-B3A6-9EB4FAF395FE}" v="62" dt="2025-08-20T12:01:40.6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81818" autoAdjust="0"/>
  </p:normalViewPr>
  <p:slideViewPr>
    <p:cSldViewPr snapToGrid="0" showGuides="1">
      <p:cViewPr varScale="1">
        <p:scale>
          <a:sx n="91" d="100"/>
          <a:sy n="91" d="100"/>
        </p:scale>
        <p:origin x="552" y="90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84" Type="http://schemas.openxmlformats.org/officeDocument/2006/relationships/font" Target="fonts/font17.fntdata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85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font" Target="fonts/font16.fntdata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font" Target="fonts/font14.fntdata"/><Relationship Id="rId86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font" Target="fonts/font4.fntdata"/><Relationship Id="rId92" Type="http://schemas.microsoft.com/office/2015/10/relationships/revisionInfo" Target="revisionInfo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font" Target="fonts/font15.fntdata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B89FF21F-CBF3-44F8-B3A6-9EB4FAF395FE}"/>
    <pc:docChg chg="modSld">
      <pc:chgData name="Håkon Jacobsen" userId="1593ab28-bd3f-46f2-a611-8d984e03f573" providerId="ADAL" clId="{B89FF21F-CBF3-44F8-B3A6-9EB4FAF395FE}" dt="2025-08-20T12:01:40.687" v="61" actId="20577"/>
      <pc:docMkLst>
        <pc:docMk/>
      </pc:docMkLst>
      <pc:sldChg chg="modAnim">
        <pc:chgData name="Håkon Jacobsen" userId="1593ab28-bd3f-46f2-a611-8d984e03f573" providerId="ADAL" clId="{B89FF21F-CBF3-44F8-B3A6-9EB4FAF395FE}" dt="2025-08-18T16:34:38.011" v="4"/>
        <pc:sldMkLst>
          <pc:docMk/>
          <pc:sldMk cId="1839253379" sldId="312"/>
        </pc:sldMkLst>
      </pc:sldChg>
      <pc:sldChg chg="modSp modAnim">
        <pc:chgData name="Håkon Jacobsen" userId="1593ab28-bd3f-46f2-a611-8d984e03f573" providerId="ADAL" clId="{B89FF21F-CBF3-44F8-B3A6-9EB4FAF395FE}" dt="2025-08-20T12:01:40.687" v="61" actId="20577"/>
        <pc:sldMkLst>
          <pc:docMk/>
          <pc:sldMk cId="3587787452" sldId="336"/>
        </pc:sldMkLst>
        <pc:spChg chg="mod">
          <ac:chgData name="Håkon Jacobsen" userId="1593ab28-bd3f-46f2-a611-8d984e03f573" providerId="ADAL" clId="{B89FF21F-CBF3-44F8-B3A6-9EB4FAF395FE}" dt="2025-08-20T12:01:40.687" v="61" actId="20577"/>
          <ac:spMkLst>
            <pc:docMk/>
            <pc:sldMk cId="3587787452" sldId="336"/>
            <ac:spMk id="5" creationId="{00000000-0000-0000-0000-000000000000}"/>
          </ac:spMkLst>
        </pc:spChg>
      </pc:sldChg>
      <pc:sldChg chg="modSp">
        <pc:chgData name="Håkon Jacobsen" userId="1593ab28-bd3f-46f2-a611-8d984e03f573" providerId="ADAL" clId="{B89FF21F-CBF3-44F8-B3A6-9EB4FAF395FE}" dt="2025-08-20T10:36:17.373" v="9" actId="114"/>
        <pc:sldMkLst>
          <pc:docMk/>
          <pc:sldMk cId="1096401152" sldId="406"/>
        </pc:sldMkLst>
        <pc:spChg chg="mod">
          <ac:chgData name="Håkon Jacobsen" userId="1593ab28-bd3f-46f2-a611-8d984e03f573" providerId="ADAL" clId="{B89FF21F-CBF3-44F8-B3A6-9EB4FAF395FE}" dt="2025-08-20T10:36:17.373" v="9" actId="114"/>
          <ac:spMkLst>
            <pc:docMk/>
            <pc:sldMk cId="1096401152" sldId="406"/>
            <ac:spMk id="23" creationId="{00000000-0000-0000-0000-000000000000}"/>
          </ac:spMkLst>
        </pc:spChg>
      </pc:sldChg>
    </pc:docChg>
  </pc:docChgLst>
  <pc:docChgLst>
    <pc:chgData name="Håkon Jacobsen" userId="1593ab28-bd3f-46f2-a611-8d984e03f573" providerId="ADAL" clId="{87EFFD36-FAAF-4B06-874F-FDC5CDE3BF82}"/>
    <pc:docChg chg="addSld modSld">
      <pc:chgData name="Håkon Jacobsen" userId="1593ab28-bd3f-46f2-a611-8d984e03f573" providerId="ADAL" clId="{87EFFD36-FAAF-4B06-874F-FDC5CDE3BF82}" dt="2024-06-26T09:05:22.277" v="40" actId="554"/>
      <pc:docMkLst>
        <pc:docMk/>
      </pc:docMkLst>
      <pc:sldChg chg="modAnim">
        <pc:chgData name="Håkon Jacobsen" userId="1593ab28-bd3f-46f2-a611-8d984e03f573" providerId="ADAL" clId="{87EFFD36-FAAF-4B06-874F-FDC5CDE3BF82}" dt="2024-06-26T09:02:15.378" v="36"/>
        <pc:sldMkLst>
          <pc:docMk/>
          <pc:sldMk cId="3589212960" sldId="281"/>
        </pc:sldMkLst>
      </pc:sldChg>
      <pc:sldChg chg="modSp">
        <pc:chgData name="Håkon Jacobsen" userId="1593ab28-bd3f-46f2-a611-8d984e03f573" providerId="ADAL" clId="{87EFFD36-FAAF-4B06-874F-FDC5CDE3BF82}" dt="2024-06-26T08:52:31.893" v="5" actId="207"/>
        <pc:sldMkLst>
          <pc:docMk/>
          <pc:sldMk cId="2433009060" sldId="300"/>
        </pc:sldMkLst>
      </pc:sldChg>
      <pc:sldChg chg="modSp">
        <pc:chgData name="Håkon Jacobsen" userId="1593ab28-bd3f-46f2-a611-8d984e03f573" providerId="ADAL" clId="{87EFFD36-FAAF-4B06-874F-FDC5CDE3BF82}" dt="2024-06-26T08:52:26.394" v="4" actId="207"/>
        <pc:sldMkLst>
          <pc:docMk/>
          <pc:sldMk cId="3415223460" sldId="301"/>
        </pc:sldMkLst>
      </pc:sldChg>
      <pc:sldChg chg="modSp">
        <pc:chgData name="Håkon Jacobsen" userId="1593ab28-bd3f-46f2-a611-8d984e03f573" providerId="ADAL" clId="{87EFFD36-FAAF-4B06-874F-FDC5CDE3BF82}" dt="2024-06-26T09:00:57.321" v="35" actId="207"/>
        <pc:sldMkLst>
          <pc:docMk/>
          <pc:sldMk cId="3074964566" sldId="346"/>
        </pc:sldMkLst>
      </pc:sldChg>
      <pc:sldChg chg="addSp modSp add">
        <pc:chgData name="Håkon Jacobsen" userId="1593ab28-bd3f-46f2-a611-8d984e03f573" providerId="ADAL" clId="{87EFFD36-FAAF-4B06-874F-FDC5CDE3BF82}" dt="2024-06-26T09:05:22.277" v="40" actId="554"/>
        <pc:sldMkLst>
          <pc:docMk/>
          <pc:sldMk cId="2593091343" sldId="38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8-4885-8F10-F38FD0F30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34330496"/>
        <c:axId val="-1234340832"/>
      </c:barChart>
      <c:catAx>
        <c:axId val="-123433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34340832"/>
        <c:crossesAt val="0"/>
        <c:auto val="1"/>
        <c:lblAlgn val="ctr"/>
        <c:lblOffset val="100"/>
        <c:noMultiLvlLbl val="0"/>
      </c:catAx>
      <c:valAx>
        <c:axId val="-12343408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3433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60-4A68-A81F-7FB6B8A83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34339744"/>
        <c:axId val="-1234332128"/>
      </c:barChart>
      <c:catAx>
        <c:axId val="-123433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34332128"/>
        <c:crossesAt val="0"/>
        <c:auto val="1"/>
        <c:lblAlgn val="ctr"/>
        <c:lblOffset val="100"/>
        <c:noMultiLvlLbl val="0"/>
      </c:catAx>
      <c:valAx>
        <c:axId val="-123433212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3433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0.125</c:v>
                </c:pt>
                <c:pt idx="2">
                  <c:v>0.5</c:v>
                </c:pt>
                <c:pt idx="3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04-46E6-8D58-33F6FB701F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34334304"/>
        <c:axId val="-1234340288"/>
      </c:barChart>
      <c:catAx>
        <c:axId val="-123433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34340288"/>
        <c:crossesAt val="0"/>
        <c:auto val="1"/>
        <c:lblAlgn val="ctr"/>
        <c:lblOffset val="100"/>
        <c:noMultiLvlLbl val="0"/>
      </c:catAx>
      <c:valAx>
        <c:axId val="-12343402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34334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5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89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84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55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115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705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43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799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6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70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51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94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83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69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338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3470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03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</a:t>
            </a:r>
            <a:r>
              <a:rPr lang="en-US" baseline="0" dirty="0"/>
              <a:t> or s?  notice single 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23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 = o vs. </a:t>
            </a:r>
            <a:r>
              <a:rPr lang="en-US" dirty="0" err="1"/>
              <a:t>i</a:t>
            </a:r>
            <a:r>
              <a:rPr lang="en-US" dirty="0"/>
              <a:t>? </a:t>
            </a:r>
            <a:r>
              <a:rPr lang="en-US" baseline="0" dirty="0"/>
              <a:t> notice "</a:t>
            </a:r>
            <a:r>
              <a:rPr lang="en-US" baseline="0" dirty="0" err="1"/>
              <a:t>jt</a:t>
            </a:r>
            <a:r>
              <a:rPr lang="en-US" baseline="0" dirty="0"/>
              <a:t>" -&gt; "it"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999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086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562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83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140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https://planetcalc.com/8047/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403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https://planetcalc.com/8047/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265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846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968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</a:t>
            </a:r>
            <a:r>
              <a:rPr lang="en-US" baseline="0" dirty="0"/>
              <a:t>of course generalizes to the case {0,1}^n.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3147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https://crypto.stackexchange.com/questions/59/taking-advantage-of-one-time-pad-key-reuse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675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4575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Cryptography is harder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Cryptography is easier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2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75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19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08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3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20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35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12848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1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4" r:id="rId4"/>
    <p:sldLayoutId id="2147483667" r:id="rId5"/>
    <p:sldLayoutId id="2147483663" r:id="rId6"/>
    <p:sldLayoutId id="2147483675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11.png"/><Relationship Id="rId10" Type="http://schemas.openxmlformats.org/officeDocument/2006/relationships/image" Target="../media/image9.jpe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310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5.png"/><Relationship Id="rId10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26" Type="http://schemas.openxmlformats.org/officeDocument/2006/relationships/image" Target="../media/image64.png"/><Relationship Id="rId3" Type="http://schemas.openxmlformats.org/officeDocument/2006/relationships/image" Target="../media/image46.png"/><Relationship Id="rId21" Type="http://schemas.openxmlformats.org/officeDocument/2006/relationships/image" Target="../media/image29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41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40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39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4.png"/><Relationship Id="rId26" Type="http://schemas.openxmlformats.org/officeDocument/2006/relationships/image" Target="../media/image68.png"/><Relationship Id="rId3" Type="http://schemas.openxmlformats.org/officeDocument/2006/relationships/image" Target="../media/image46.png"/><Relationship Id="rId21" Type="http://schemas.openxmlformats.org/officeDocument/2006/relationships/image" Target="../media/image63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7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66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65.png"/><Relationship Id="rId10" Type="http://schemas.openxmlformats.org/officeDocument/2006/relationships/image" Target="../media/image53.png"/><Relationship Id="rId19" Type="http://schemas.openxmlformats.org/officeDocument/2006/relationships/image" Target="../media/image61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64.png"/><Relationship Id="rId26" Type="http://schemas.openxmlformats.org/officeDocument/2006/relationships/image" Target="../media/image68.png"/><Relationship Id="rId21" Type="http://schemas.openxmlformats.org/officeDocument/2006/relationships/image" Target="../media/image63.png"/><Relationship Id="rId34" Type="http://schemas.openxmlformats.org/officeDocument/2006/relationships/image" Target="../media/image7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7.png"/><Relationship Id="rId33" Type="http://schemas.openxmlformats.org/officeDocument/2006/relationships/image" Target="../media/image75.png"/><Relationship Id="rId38" Type="http://schemas.openxmlformats.org/officeDocument/2006/relationships/image" Target="../media/image80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2.png"/><Relationship Id="rId29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66.png"/><Relationship Id="rId32" Type="http://schemas.openxmlformats.org/officeDocument/2006/relationships/image" Target="../media/image74.png"/><Relationship Id="rId37" Type="http://schemas.openxmlformats.org/officeDocument/2006/relationships/image" Target="../media/image79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65.png"/><Relationship Id="rId28" Type="http://schemas.openxmlformats.org/officeDocument/2006/relationships/image" Target="../media/image70.png"/><Relationship Id="rId36" Type="http://schemas.openxmlformats.org/officeDocument/2006/relationships/image" Target="../media/image78.png"/><Relationship Id="rId10" Type="http://schemas.openxmlformats.org/officeDocument/2006/relationships/image" Target="../media/image53.png"/><Relationship Id="rId19" Type="http://schemas.openxmlformats.org/officeDocument/2006/relationships/image" Target="../media/image61.png"/><Relationship Id="rId31" Type="http://schemas.openxmlformats.org/officeDocument/2006/relationships/image" Target="../media/image7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29.png"/><Relationship Id="rId27" Type="http://schemas.openxmlformats.org/officeDocument/2006/relationships/image" Target="../media/image69.png"/><Relationship Id="rId30" Type="http://schemas.openxmlformats.org/officeDocument/2006/relationships/image" Target="../media/image72.png"/><Relationship Id="rId35" Type="http://schemas.openxmlformats.org/officeDocument/2006/relationships/image" Target="../media/image77.png"/><Relationship Id="rId8" Type="http://schemas.openxmlformats.org/officeDocument/2006/relationships/image" Target="../media/image51.png"/><Relationship Id="rId3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image" Target="../media/image88.png"/><Relationship Id="rId3" Type="http://schemas.openxmlformats.org/officeDocument/2006/relationships/image" Target="../media/image82.png"/><Relationship Id="rId7" Type="http://schemas.openxmlformats.org/officeDocument/2006/relationships/image" Target="../media/image270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86.png"/><Relationship Id="rId5" Type="http://schemas.openxmlformats.org/officeDocument/2006/relationships/image" Target="../media/image83.png"/><Relationship Id="rId10" Type="http://schemas.openxmlformats.org/officeDocument/2006/relationships/image" Target="../media/image85.png"/><Relationship Id="rId4" Type="http://schemas.openxmlformats.org/officeDocument/2006/relationships/image" Target="../media/image281.png"/><Relationship Id="rId9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330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86.png"/><Relationship Id="rId5" Type="http://schemas.openxmlformats.org/officeDocument/2006/relationships/image" Target="../media/image87.png"/><Relationship Id="rId10" Type="http://schemas.openxmlformats.org/officeDocument/2006/relationships/image" Target="../media/image85.png"/><Relationship Id="rId4" Type="http://schemas.openxmlformats.org/officeDocument/2006/relationships/image" Target="../media/image89.png"/><Relationship Id="rId9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openxmlformats.org/officeDocument/2006/relationships/image" Target="../media/image4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350.png"/><Relationship Id="rId4" Type="http://schemas.openxmlformats.org/officeDocument/2006/relationships/image" Target="../media/image4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9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jpe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gi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18" Type="http://schemas.openxmlformats.org/officeDocument/2006/relationships/image" Target="../media/image900.png"/><Relationship Id="rId13" Type="http://schemas.openxmlformats.org/officeDocument/2006/relationships/image" Target="../media/image630.png"/><Relationship Id="rId3" Type="http://schemas.openxmlformats.org/officeDocument/2006/relationships/image" Target="../media/image550.png"/><Relationship Id="rId7" Type="http://schemas.openxmlformats.org/officeDocument/2006/relationships/image" Target="../media/image104.png"/><Relationship Id="rId12" Type="http://schemas.openxmlformats.org/officeDocument/2006/relationships/image" Target="../media/image620.png"/><Relationship Id="rId2" Type="http://schemas.openxmlformats.org/officeDocument/2006/relationships/notesSlide" Target="../notesSlides/notesSlide27.xml"/><Relationship Id="rId20" Type="http://schemas.openxmlformats.org/officeDocument/2006/relationships/image" Target="../media/image10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10" Type="http://schemas.openxmlformats.org/officeDocument/2006/relationships/image" Target="../media/image610.png"/><Relationship Id="rId19" Type="http://schemas.openxmlformats.org/officeDocument/2006/relationships/image" Target="../media/image910.png"/><Relationship Id="rId4" Type="http://schemas.openxmlformats.org/officeDocument/2006/relationships/image" Target="../media/image560.png"/><Relationship Id="rId9" Type="http://schemas.openxmlformats.org/officeDocument/2006/relationships/image" Target="../media/image600.png"/><Relationship Id="rId14" Type="http://schemas.openxmlformats.org/officeDocument/2006/relationships/image" Target="../media/image640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40.png"/><Relationship Id="rId18" Type="http://schemas.openxmlformats.org/officeDocument/2006/relationships/image" Target="../media/image108.png"/><Relationship Id="rId26" Type="http://schemas.openxmlformats.org/officeDocument/2006/relationships/image" Target="../media/image1030.png"/><Relationship Id="rId3" Type="http://schemas.microsoft.com/office/2007/relationships/hdphoto" Target="../media/hdphoto2.wdp"/><Relationship Id="rId21" Type="http://schemas.microsoft.com/office/2007/relationships/hdphoto" Target="../media/hdphoto4.wdp"/><Relationship Id="rId12" Type="http://schemas.openxmlformats.org/officeDocument/2006/relationships/image" Target="../media/image930.png"/><Relationship Id="rId17" Type="http://schemas.openxmlformats.org/officeDocument/2006/relationships/image" Target="../media/image71.png"/><Relationship Id="rId25" Type="http://schemas.openxmlformats.org/officeDocument/2006/relationships/image" Target="../media/image1021.png"/><Relationship Id="rId2" Type="http://schemas.openxmlformats.org/officeDocument/2006/relationships/image" Target="../media/image106.png"/><Relationship Id="rId16" Type="http://schemas.microsoft.com/office/2007/relationships/hdphoto" Target="../media/hdphoto3.wdp"/><Relationship Id="rId20" Type="http://schemas.openxmlformats.org/officeDocument/2006/relationships/image" Target="../media/image109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740.png"/><Relationship Id="rId24" Type="http://schemas.openxmlformats.org/officeDocument/2006/relationships/image" Target="../media/image1010.png"/><Relationship Id="rId15" Type="http://schemas.openxmlformats.org/officeDocument/2006/relationships/image" Target="../media/image107.png"/><Relationship Id="rId23" Type="http://schemas.openxmlformats.org/officeDocument/2006/relationships/image" Target="../media/image1000.png"/><Relationship Id="rId10" Type="http://schemas.openxmlformats.org/officeDocument/2006/relationships/image" Target="../media/image730.png"/><Relationship Id="rId19" Type="http://schemas.openxmlformats.org/officeDocument/2006/relationships/image" Target="../media/image980.png"/><Relationship Id="rId9" Type="http://schemas.openxmlformats.org/officeDocument/2006/relationships/image" Target="../media/image720.png"/><Relationship Id="rId14" Type="http://schemas.openxmlformats.org/officeDocument/2006/relationships/image" Target="../media/image950.png"/><Relationship Id="rId22" Type="http://schemas.openxmlformats.org/officeDocument/2006/relationships/image" Target="../media/image690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4.png"/><Relationship Id="rId18" Type="http://schemas.openxmlformats.org/officeDocument/2006/relationships/image" Target="../media/image118.png"/><Relationship Id="rId26" Type="http://schemas.openxmlformats.org/officeDocument/2006/relationships/image" Target="../media/image125.png"/><Relationship Id="rId39" Type="http://schemas.openxmlformats.org/officeDocument/2006/relationships/image" Target="../media/image138.png"/><Relationship Id="rId21" Type="http://schemas.openxmlformats.org/officeDocument/2006/relationships/image" Target="../media/image120.png"/><Relationship Id="rId34" Type="http://schemas.openxmlformats.org/officeDocument/2006/relationships/image" Target="../media/image133.png"/><Relationship Id="rId42" Type="http://schemas.openxmlformats.org/officeDocument/2006/relationships/image" Target="../media/image141.png"/><Relationship Id="rId47" Type="http://schemas.openxmlformats.org/officeDocument/2006/relationships/image" Target="../media/image146.png"/><Relationship Id="rId50" Type="http://schemas.openxmlformats.org/officeDocument/2006/relationships/image" Target="../media/image149.png"/><Relationship Id="rId7" Type="http://schemas.openxmlformats.org/officeDocument/2006/relationships/image" Target="../media/image1082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17.png"/><Relationship Id="rId29" Type="http://schemas.openxmlformats.org/officeDocument/2006/relationships/image" Target="../media/image128.png"/><Relationship Id="rId11" Type="http://schemas.openxmlformats.org/officeDocument/2006/relationships/image" Target="../media/image112.png"/><Relationship Id="rId24" Type="http://schemas.openxmlformats.org/officeDocument/2006/relationships/image" Target="../media/image123.png"/><Relationship Id="rId32" Type="http://schemas.openxmlformats.org/officeDocument/2006/relationships/image" Target="../media/image131.png"/><Relationship Id="rId37" Type="http://schemas.openxmlformats.org/officeDocument/2006/relationships/image" Target="../media/image136.png"/><Relationship Id="rId40" Type="http://schemas.openxmlformats.org/officeDocument/2006/relationships/image" Target="../media/image139.png"/><Relationship Id="rId45" Type="http://schemas.openxmlformats.org/officeDocument/2006/relationships/image" Target="../media/image144.png"/><Relationship Id="rId53" Type="http://schemas.openxmlformats.org/officeDocument/2006/relationships/image" Target="../media/image152.png"/><Relationship Id="rId5" Type="http://schemas.openxmlformats.org/officeDocument/2006/relationships/image" Target="../media/image1060.png"/><Relationship Id="rId10" Type="http://schemas.openxmlformats.org/officeDocument/2006/relationships/image" Target="../media/image111.png"/><Relationship Id="rId19" Type="http://schemas.microsoft.com/office/2007/relationships/hdphoto" Target="../media/hdphoto6.wdp"/><Relationship Id="rId31" Type="http://schemas.openxmlformats.org/officeDocument/2006/relationships/image" Target="../media/image130.png"/><Relationship Id="rId44" Type="http://schemas.openxmlformats.org/officeDocument/2006/relationships/image" Target="../media/image143.png"/><Relationship Id="rId52" Type="http://schemas.openxmlformats.org/officeDocument/2006/relationships/image" Target="../media/image151.png"/><Relationship Id="rId4" Type="http://schemas.openxmlformats.org/officeDocument/2006/relationships/image" Target="../media/image1051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Relationship Id="rId22" Type="http://schemas.openxmlformats.org/officeDocument/2006/relationships/image" Target="../media/image121.png"/><Relationship Id="rId27" Type="http://schemas.openxmlformats.org/officeDocument/2006/relationships/image" Target="../media/image126.png"/><Relationship Id="rId30" Type="http://schemas.openxmlformats.org/officeDocument/2006/relationships/image" Target="../media/image129.png"/><Relationship Id="rId35" Type="http://schemas.openxmlformats.org/officeDocument/2006/relationships/image" Target="../media/image134.png"/><Relationship Id="rId43" Type="http://schemas.openxmlformats.org/officeDocument/2006/relationships/image" Target="../media/image142.png"/><Relationship Id="rId48" Type="http://schemas.openxmlformats.org/officeDocument/2006/relationships/image" Target="../media/image147.png"/><Relationship Id="rId8" Type="http://schemas.openxmlformats.org/officeDocument/2006/relationships/image" Target="../media/image1090.png"/><Relationship Id="rId51" Type="http://schemas.openxmlformats.org/officeDocument/2006/relationships/image" Target="../media/image150.png"/><Relationship Id="rId3" Type="http://schemas.openxmlformats.org/officeDocument/2006/relationships/image" Target="../media/image1041.png"/><Relationship Id="rId12" Type="http://schemas.openxmlformats.org/officeDocument/2006/relationships/image" Target="../media/image113.png"/><Relationship Id="rId17" Type="http://schemas.microsoft.com/office/2007/relationships/hdphoto" Target="../media/hdphoto5.wdp"/><Relationship Id="rId25" Type="http://schemas.openxmlformats.org/officeDocument/2006/relationships/image" Target="../media/image124.png"/><Relationship Id="rId33" Type="http://schemas.openxmlformats.org/officeDocument/2006/relationships/image" Target="../media/image132.png"/><Relationship Id="rId38" Type="http://schemas.openxmlformats.org/officeDocument/2006/relationships/image" Target="../media/image137.png"/><Relationship Id="rId46" Type="http://schemas.openxmlformats.org/officeDocument/2006/relationships/image" Target="../media/image145.png"/><Relationship Id="rId20" Type="http://schemas.openxmlformats.org/officeDocument/2006/relationships/image" Target="../media/image119.png"/><Relationship Id="rId41" Type="http://schemas.openxmlformats.org/officeDocument/2006/relationships/image" Target="../media/image1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72.png"/><Relationship Id="rId15" Type="http://schemas.openxmlformats.org/officeDocument/2006/relationships/image" Target="../media/image116.png"/><Relationship Id="rId23" Type="http://schemas.openxmlformats.org/officeDocument/2006/relationships/image" Target="../media/image122.png"/><Relationship Id="rId28" Type="http://schemas.openxmlformats.org/officeDocument/2006/relationships/image" Target="../media/image127.png"/><Relationship Id="rId36" Type="http://schemas.openxmlformats.org/officeDocument/2006/relationships/image" Target="../media/image135.png"/><Relationship Id="rId49" Type="http://schemas.openxmlformats.org/officeDocument/2006/relationships/image" Target="../media/image14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7" Type="http://schemas.openxmlformats.org/officeDocument/2006/relationships/image" Target="../media/image121.gif"/><Relationship Id="rId12" Type="http://schemas.openxmlformats.org/officeDocument/2006/relationships/image" Target="../media/image15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gif"/><Relationship Id="rId11" Type="http://schemas.openxmlformats.org/officeDocument/2006/relationships/image" Target="../media/image1050.png"/><Relationship Id="rId5" Type="http://schemas.openxmlformats.org/officeDocument/2006/relationships/image" Target="../media/image119.gif"/><Relationship Id="rId10" Type="http://schemas.openxmlformats.org/officeDocument/2006/relationships/image" Target="../media/image1040.png"/><Relationship Id="rId4" Type="http://schemas.openxmlformats.org/officeDocument/2006/relationships/image" Target="../media/image154.png"/><Relationship Id="rId9" Type="http://schemas.openxmlformats.org/officeDocument/2006/relationships/image" Target="../media/image10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0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books.org/wiki/High_School_Mathematics_Extensions/Discrete_Probability" TargetMode="External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1.png"/><Relationship Id="rId3" Type="http://schemas.openxmlformats.org/officeDocument/2006/relationships/image" Target="../media/image1380.png"/><Relationship Id="rId7" Type="http://schemas.openxmlformats.org/officeDocument/2006/relationships/image" Target="../media/image1121.png"/><Relationship Id="rId2" Type="http://schemas.openxmlformats.org/officeDocument/2006/relationships/image" Target="../media/image135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11" Type="http://schemas.openxmlformats.org/officeDocument/2006/relationships/image" Target="../media/image1161.png"/><Relationship Id="rId5" Type="http://schemas.openxmlformats.org/officeDocument/2006/relationships/chart" Target="../charts/chart2.xml"/><Relationship Id="rId10" Type="http://schemas.openxmlformats.org/officeDocument/2006/relationships/image" Target="../media/image1111.png"/><Relationship Id="rId4" Type="http://schemas.openxmlformats.org/officeDocument/2006/relationships/chart" Target="../charts/chart1.xml"/><Relationship Id="rId9" Type="http://schemas.openxmlformats.org/officeDocument/2006/relationships/image" Target="../media/image114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1.png"/><Relationship Id="rId4" Type="http://schemas.openxmlformats.org/officeDocument/2006/relationships/image" Target="../media/image126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7" Type="http://schemas.openxmlformats.org/officeDocument/2006/relationships/image" Target="../media/image164.png"/><Relationship Id="rId2" Type="http://schemas.openxmlformats.org/officeDocument/2006/relationships/image" Target="../media/image10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1.png"/><Relationship Id="rId5" Type="http://schemas.openxmlformats.org/officeDocument/2006/relationships/image" Target="../media/image1270.png"/><Relationship Id="rId4" Type="http://schemas.openxmlformats.org/officeDocument/2006/relationships/image" Target="../media/image1260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0.png"/><Relationship Id="rId18" Type="http://schemas.openxmlformats.org/officeDocument/2006/relationships/image" Target="../media/image1122.png"/><Relationship Id="rId3" Type="http://schemas.openxmlformats.org/officeDocument/2006/relationships/image" Target="../media/image1371.png"/><Relationship Id="rId21" Type="http://schemas.openxmlformats.org/officeDocument/2006/relationships/image" Target="../media/image1151.png"/><Relationship Id="rId7" Type="http://schemas.openxmlformats.org/officeDocument/2006/relationships/image" Target="../media/image1421.png"/><Relationship Id="rId12" Type="http://schemas.openxmlformats.org/officeDocument/2006/relationships/image" Target="../media/image1070.png"/><Relationship Id="rId17" Type="http://schemas.openxmlformats.org/officeDocument/2006/relationships/image" Target="../media/image1110.png"/><Relationship Id="rId2" Type="http://schemas.openxmlformats.org/officeDocument/2006/relationships/image" Target="../media/image1363.png"/><Relationship Id="rId16" Type="http://schemas.openxmlformats.org/officeDocument/2006/relationships/image" Target="../media/image1510.png"/><Relationship Id="rId20" Type="http://schemas.openxmlformats.org/officeDocument/2006/relationships/image" Target="../media/image1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1.png"/><Relationship Id="rId11" Type="http://schemas.openxmlformats.org/officeDocument/2006/relationships/image" Target="../media/image1460.png"/><Relationship Id="rId5" Type="http://schemas.openxmlformats.org/officeDocument/2006/relationships/image" Target="../media/image1400.png"/><Relationship Id="rId15" Type="http://schemas.openxmlformats.org/officeDocument/2006/relationships/image" Target="../media/image1080.png"/><Relationship Id="rId10" Type="http://schemas.openxmlformats.org/officeDocument/2006/relationships/image" Target="../media/image1450.png"/><Relationship Id="rId19" Type="http://schemas.openxmlformats.org/officeDocument/2006/relationships/image" Target="../media/image166.png"/><Relationship Id="rId4" Type="http://schemas.openxmlformats.org/officeDocument/2006/relationships/image" Target="../media/image1390.png"/><Relationship Id="rId9" Type="http://schemas.openxmlformats.org/officeDocument/2006/relationships/image" Target="../media/image1441.png"/><Relationship Id="rId14" Type="http://schemas.openxmlformats.org/officeDocument/2006/relationships/image" Target="../media/image149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0.png"/><Relationship Id="rId18" Type="http://schemas.openxmlformats.org/officeDocument/2006/relationships/image" Target="../media/image167.png"/><Relationship Id="rId21" Type="http://schemas.openxmlformats.org/officeDocument/2006/relationships/image" Target="../media/image1201.png"/><Relationship Id="rId17" Type="http://schemas.openxmlformats.org/officeDocument/2006/relationships/image" Target="../media/image1110.png"/><Relationship Id="rId2" Type="http://schemas.openxmlformats.org/officeDocument/2006/relationships/image" Target="../media/image1162.png"/><Relationship Id="rId20" Type="http://schemas.openxmlformats.org/officeDocument/2006/relationships/image" Target="../media/image119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60.png"/><Relationship Id="rId10" Type="http://schemas.openxmlformats.org/officeDocument/2006/relationships/image" Target="../media/image1450.png"/><Relationship Id="rId19" Type="http://schemas.openxmlformats.org/officeDocument/2006/relationships/image" Target="../media/image1181.png"/><Relationship Id="rId9" Type="http://schemas.openxmlformats.org/officeDocument/2006/relationships/image" Target="../media/image1441.png"/><Relationship Id="rId22" Type="http://schemas.openxmlformats.org/officeDocument/2006/relationships/hyperlink" Target="https://nitter.poast.org/littmath/status/1827447490683003234" TargetMode="External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30.png"/><Relationship Id="rId3" Type="http://schemas.openxmlformats.org/officeDocument/2006/relationships/image" Target="../media/image1361.png"/><Relationship Id="rId7" Type="http://schemas.openxmlformats.org/officeDocument/2006/relationships/image" Target="../media/image1521.png"/><Relationship Id="rId12" Type="http://schemas.openxmlformats.org/officeDocument/2006/relationships/image" Target="../media/image1500.png"/><Relationship Id="rId17" Type="http://schemas.openxmlformats.org/officeDocument/2006/relationships/image" Target="../media/image1211.png"/><Relationship Id="rId2" Type="http://schemas.openxmlformats.org/officeDocument/2006/relationships/image" Target="../media/image1362.png"/><Relationship Id="rId16" Type="http://schemas.openxmlformats.org/officeDocument/2006/relationships/image" Target="../media/image1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0.png"/><Relationship Id="rId11" Type="http://schemas.openxmlformats.org/officeDocument/2006/relationships/image" Target="../media/image1490.png"/><Relationship Id="rId5" Type="http://schemas.openxmlformats.org/officeDocument/2006/relationships/image" Target="../media/image1120.png"/><Relationship Id="rId15" Type="http://schemas.openxmlformats.org/officeDocument/2006/relationships/image" Target="../media/image168.png"/><Relationship Id="rId4" Type="http://schemas.openxmlformats.org/officeDocument/2006/relationships/image" Target="../media/image1420.png"/><Relationship Id="rId14" Type="http://schemas.openxmlformats.org/officeDocument/2006/relationships/image" Target="../media/image1520.png"/><Relationship Id="rId9" Type="http://schemas.openxmlformats.org/officeDocument/2006/relationships/image" Target="../media/image147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0.png"/><Relationship Id="rId13" Type="http://schemas.openxmlformats.org/officeDocument/2006/relationships/image" Target="../media/image1170.png"/><Relationship Id="rId18" Type="http://schemas.openxmlformats.org/officeDocument/2006/relationships/image" Target="../media/image1220.png"/><Relationship Id="rId26" Type="http://schemas.openxmlformats.org/officeDocument/2006/relationships/image" Target="../media/image1272.png"/><Relationship Id="rId3" Type="http://schemas.openxmlformats.org/officeDocument/2006/relationships/image" Target="../media/image1361.png"/><Relationship Id="rId21" Type="http://schemas.openxmlformats.org/officeDocument/2006/relationships/image" Target="../media/image1670.png"/><Relationship Id="rId7" Type="http://schemas.openxmlformats.org/officeDocument/2006/relationships/image" Target="../media/image1540.png"/><Relationship Id="rId12" Type="http://schemas.openxmlformats.org/officeDocument/2006/relationships/image" Target="../media/image1160.png"/><Relationship Id="rId17" Type="http://schemas.openxmlformats.org/officeDocument/2006/relationships/image" Target="../media/image1210.png"/><Relationship Id="rId25" Type="http://schemas.openxmlformats.org/officeDocument/2006/relationships/image" Target="../media/image1261.png"/><Relationship Id="rId2" Type="http://schemas.openxmlformats.org/officeDocument/2006/relationships/image" Target="../media/image1362.png"/><Relationship Id="rId16" Type="http://schemas.openxmlformats.org/officeDocument/2006/relationships/image" Target="../media/image1200.png"/><Relationship Id="rId29" Type="http://schemas.openxmlformats.org/officeDocument/2006/relationships/image" Target="../media/image13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0.png"/><Relationship Id="rId11" Type="http://schemas.openxmlformats.org/officeDocument/2006/relationships/image" Target="../media/image1150.png"/><Relationship Id="rId24" Type="http://schemas.openxmlformats.org/officeDocument/2006/relationships/image" Target="../media/image1250.png"/><Relationship Id="rId5" Type="http://schemas.openxmlformats.org/officeDocument/2006/relationships/image" Target="../media/image168.png"/><Relationship Id="rId15" Type="http://schemas.openxmlformats.org/officeDocument/2006/relationships/image" Target="../media/image1190.png"/><Relationship Id="rId23" Type="http://schemas.openxmlformats.org/officeDocument/2006/relationships/image" Target="../media/image1240.png"/><Relationship Id="rId28" Type="http://schemas.openxmlformats.org/officeDocument/2006/relationships/image" Target="../media/image1290.png"/><Relationship Id="rId10" Type="http://schemas.openxmlformats.org/officeDocument/2006/relationships/image" Target="../media/image169.png"/><Relationship Id="rId19" Type="http://schemas.openxmlformats.org/officeDocument/2006/relationships/image" Target="../media/image1230.png"/><Relationship Id="rId4" Type="http://schemas.openxmlformats.org/officeDocument/2006/relationships/image" Target="../media/image1420.png"/><Relationship Id="rId9" Type="http://schemas.openxmlformats.org/officeDocument/2006/relationships/image" Target="../media/image1560.png"/><Relationship Id="rId14" Type="http://schemas.openxmlformats.org/officeDocument/2006/relationships/image" Target="../media/image1180.png"/><Relationship Id="rId22" Type="http://schemas.openxmlformats.org/officeDocument/2006/relationships/image" Target="../media/image1680.png"/><Relationship Id="rId27" Type="http://schemas.openxmlformats.org/officeDocument/2006/relationships/image" Target="../media/image128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0.png"/><Relationship Id="rId13" Type="http://schemas.openxmlformats.org/officeDocument/2006/relationships/image" Target="../media/image1170.png"/><Relationship Id="rId18" Type="http://schemas.openxmlformats.org/officeDocument/2006/relationships/image" Target="../media/image1220.png"/><Relationship Id="rId26" Type="http://schemas.openxmlformats.org/officeDocument/2006/relationships/image" Target="../media/image1272.png"/><Relationship Id="rId3" Type="http://schemas.openxmlformats.org/officeDocument/2006/relationships/image" Target="../media/image1361.png"/><Relationship Id="rId21" Type="http://schemas.openxmlformats.org/officeDocument/2006/relationships/image" Target="../media/image1670.png"/><Relationship Id="rId34" Type="http://schemas.openxmlformats.org/officeDocument/2006/relationships/image" Target="../media/image1471.png"/><Relationship Id="rId7" Type="http://schemas.openxmlformats.org/officeDocument/2006/relationships/image" Target="../media/image1540.png"/><Relationship Id="rId12" Type="http://schemas.openxmlformats.org/officeDocument/2006/relationships/image" Target="../media/image1160.png"/><Relationship Id="rId17" Type="http://schemas.openxmlformats.org/officeDocument/2006/relationships/image" Target="../media/image1210.png"/><Relationship Id="rId25" Type="http://schemas.openxmlformats.org/officeDocument/2006/relationships/image" Target="../media/image1261.png"/><Relationship Id="rId33" Type="http://schemas.openxmlformats.org/officeDocument/2006/relationships/image" Target="../media/image1340.png"/><Relationship Id="rId2" Type="http://schemas.openxmlformats.org/officeDocument/2006/relationships/image" Target="../media/image1362.png"/><Relationship Id="rId16" Type="http://schemas.openxmlformats.org/officeDocument/2006/relationships/image" Target="../media/image1200.png"/><Relationship Id="rId29" Type="http://schemas.openxmlformats.org/officeDocument/2006/relationships/image" Target="../media/image1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0.png"/><Relationship Id="rId11" Type="http://schemas.openxmlformats.org/officeDocument/2006/relationships/image" Target="../media/image1150.png"/><Relationship Id="rId24" Type="http://schemas.openxmlformats.org/officeDocument/2006/relationships/image" Target="../media/image1250.png"/><Relationship Id="rId32" Type="http://schemas.openxmlformats.org/officeDocument/2006/relationships/image" Target="../media/image1330.png"/><Relationship Id="rId15" Type="http://schemas.openxmlformats.org/officeDocument/2006/relationships/image" Target="../media/image1190.png"/><Relationship Id="rId23" Type="http://schemas.openxmlformats.org/officeDocument/2006/relationships/image" Target="../media/image1240.png"/><Relationship Id="rId28" Type="http://schemas.openxmlformats.org/officeDocument/2006/relationships/image" Target="../media/image1290.png"/><Relationship Id="rId10" Type="http://schemas.openxmlformats.org/officeDocument/2006/relationships/image" Target="../media/image169.png"/><Relationship Id="rId19" Type="http://schemas.openxmlformats.org/officeDocument/2006/relationships/image" Target="../media/image1230.png"/><Relationship Id="rId31" Type="http://schemas.openxmlformats.org/officeDocument/2006/relationships/image" Target="../media/image1320.png"/><Relationship Id="rId4" Type="http://schemas.openxmlformats.org/officeDocument/2006/relationships/image" Target="../media/image1420.png"/><Relationship Id="rId9" Type="http://schemas.openxmlformats.org/officeDocument/2006/relationships/image" Target="../media/image1560.png"/><Relationship Id="rId14" Type="http://schemas.openxmlformats.org/officeDocument/2006/relationships/image" Target="../media/image1180.png"/><Relationship Id="rId22" Type="http://schemas.openxmlformats.org/officeDocument/2006/relationships/image" Target="../media/image1680.png"/><Relationship Id="rId27" Type="http://schemas.openxmlformats.org/officeDocument/2006/relationships/image" Target="../media/image1280.png"/><Relationship Id="rId30" Type="http://schemas.openxmlformats.org/officeDocument/2006/relationships/image" Target="../media/image131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0.png"/><Relationship Id="rId3" Type="http://schemas.openxmlformats.org/officeDocument/2006/relationships/image" Target="../media/image1350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780.png"/><Relationship Id="rId5" Type="http://schemas.openxmlformats.org/officeDocument/2006/relationships/image" Target="../media/image1370.png"/><Relationship Id="rId10" Type="http://schemas.openxmlformats.org/officeDocument/2006/relationships/image" Target="../media/image1770.png"/><Relationship Id="rId4" Type="http://schemas.openxmlformats.org/officeDocument/2006/relationships/image" Target="../media/image1360.png"/><Relationship Id="rId9" Type="http://schemas.openxmlformats.org/officeDocument/2006/relationships/image" Target="../media/image148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319611"/>
            <a:ext cx="10363200" cy="1470025"/>
          </a:xfrm>
        </p:spPr>
        <p:txBody>
          <a:bodyPr/>
          <a:lstStyle/>
          <a:p>
            <a:pPr algn="ctr"/>
            <a:r>
              <a:rPr lang="nb-NO" dirty="0"/>
              <a:t>Lecture 1 – Introduction to cryptography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20.08.2025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376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What is cryptography?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Some historical ciphers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Recap: modular arithmetic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Secure encryption: searching for a definition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Recap: probability theory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882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413" y="2326159"/>
            <a:ext cx="718483" cy="13491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42836" y="2241533"/>
            <a:ext cx="920160" cy="1713313"/>
          </a:xfrm>
          <a:prstGeom prst="rect">
            <a:avLst/>
          </a:prstGeom>
        </p:spPr>
      </p:pic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408" y="2351654"/>
            <a:ext cx="1207578" cy="14651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5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loud 21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370" y="1883079"/>
            <a:ext cx="1295116" cy="12698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760" y="2104584"/>
            <a:ext cx="1724640" cy="1109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692" y="3100660"/>
            <a:ext cx="674155" cy="11675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50" y="3092888"/>
            <a:ext cx="620108" cy="6201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4796069" y="3298086"/>
            <a:ext cx="809678" cy="829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654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9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192980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7420131" y="3231546"/>
            <a:ext cx="18004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1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568131" y="1292387"/>
            <a:ext cx="3635195" cy="1494044"/>
            <a:chOff x="7568131" y="1292387"/>
            <a:chExt cx="3635195" cy="1494044"/>
          </a:xfrm>
        </p:grpSpPr>
        <p:sp>
          <p:nvSpPr>
            <p:cNvPr id="2" name="TextBox 1"/>
            <p:cNvSpPr txBox="1"/>
            <p:nvPr/>
          </p:nvSpPr>
          <p:spPr>
            <a:xfrm>
              <a:off x="7568131" y="1292387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But 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4" name="Rounded Rectangle 13"/>
          <p:cNvSpPr/>
          <p:nvPr/>
        </p:nvSpPr>
        <p:spPr bwMode="auto">
          <a:xfrm rot="20383225">
            <a:off x="9092894" y="4067380"/>
            <a:ext cx="1797802" cy="950533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Stencil" panose="040409050D0802020404" pitchFamily="82" charset="0"/>
              </a:rPr>
              <a:t>Course done!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Stencil" panose="040409050D0802020404" pitchFamily="82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46" idx="3"/>
          </p:cNvCxnSpPr>
          <p:nvPr/>
        </p:nvCxnSpPr>
        <p:spPr bwMode="auto">
          <a:xfrm>
            <a:off x="3163392" y="3231546"/>
            <a:ext cx="37555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2319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48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24105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e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163392" y="3231546"/>
            <a:ext cx="37555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54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52246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68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23311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07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2" y="1046920"/>
                <a:ext cx="5567858" cy="5340072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∈−</m:t>
                    </m:r>
                  </m:oMath>
                </a14:m>
                <a:r>
                  <a:rPr lang="nb-NO" sz="1800" b="0" i="1" dirty="0">
                    <a:latin typeface="Cambria Math" panose="02040503050406030204" pitchFamily="18" charset="0"/>
                  </a:rPr>
                  <a:t> </a:t>
                </a:r>
                <a:r>
                  <a:rPr lang="nb-NO" sz="1800" b="0" dirty="0">
                    <a:latin typeface="Cambria Math" panose="02040503050406030204" pitchFamily="18" charset="0"/>
                  </a:rPr>
                  <a:t>"</a:t>
                </a:r>
                <a:r>
                  <a:rPr lang="nb-NO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element in"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3∈{1,2,3,4,5}</m:t>
                    </m:r>
                  </m:oMath>
                </a14:m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7∉{1,2,3,4,5}</m:t>
                    </m:r>
                  </m:oMath>
                </a14:m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nb-NO" sz="160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∀−</m:t>
                    </m:r>
                  </m:oMath>
                </a14:m>
                <a:r>
                  <a:rPr lang="en-US" sz="1800" dirty="0"/>
                  <a:t> "for all"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"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&gt;0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"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accent2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∃−</m:t>
                    </m:r>
                  </m:oMath>
                </a14:m>
                <a:r>
                  <a:rPr lang="en-US" sz="1800" dirty="0"/>
                  <a:t> "there exists"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"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∈{0,1,2, …} </m:t>
                    </m:r>
                    <m:r>
                      <m:rPr>
                        <m:sty m:val="p"/>
                      </m:rP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such</m:t>
                    </m:r>
                    <m: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that</m:t>
                    </m:r>
                    <m: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&gt; 13"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US" sz="1800" dirty="0"/>
                  <a:t> set of all </a:t>
                </a:r>
                <a:r>
                  <a:rPr lang="en-US" sz="1800" dirty="0" err="1"/>
                  <a:t>bitstrings</a:t>
                </a:r>
                <a:r>
                  <a:rPr lang="en-US" sz="1800" dirty="0"/>
                  <a:t> of length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sz="1800" b="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011∈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nb-NO" sz="1600" b="0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011∉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set of all </a:t>
                </a:r>
                <a:r>
                  <a:rPr lang="en-US" sz="1800" dirty="0" err="1"/>
                  <a:t>bitstrings</a:t>
                </a:r>
                <a:r>
                  <a:rPr lang="en-US" sz="1800" dirty="0"/>
                  <a:t> of </a:t>
                </a:r>
                <a:r>
                  <a:rPr lang="en-US" sz="1800" i="1" dirty="0"/>
                  <a:t>finite </a:t>
                </a:r>
                <a:r>
                  <a:rPr lang="en-US" sz="1800" dirty="0"/>
                  <a:t>length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1, 1001, 10, 10001101000001∈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/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2" y="1046920"/>
                <a:ext cx="5567858" cy="5340072"/>
              </a:xfrm>
              <a:blipFill rotWithShape="0">
                <a:blip r:embed="rId2"/>
                <a:stretch>
                  <a:fillRect l="-656" t="-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91250" y="1046920"/>
                <a:ext cx="5569379" cy="5340072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800" dirty="0">
                    <a:latin typeface="Cambria Math" panose="02040503050406030204" pitchFamily="18" charset="0"/>
                  </a:rPr>
                  <a:t> </a:t>
                </a:r>
                <a:r>
                  <a:rPr lang="nb-NO" sz="1800" dirty="0"/>
                  <a:t>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i="1" dirty="0"/>
                  <a:t> </a:t>
                </a:r>
                <a:r>
                  <a:rPr lang="en-US" sz="1800" dirty="0"/>
                  <a:t>– string of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i="1" dirty="0"/>
                  <a:t> </a:t>
                </a:r>
                <a:r>
                  <a:rPr lang="en-US" sz="1800" dirty="0"/>
                  <a:t>"ones" (or "zeros")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=11111</m:t>
                    </m:r>
                  </m:oMath>
                </a14:m>
                <a:endParaRPr lang="nb-NO" sz="1600" i="1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=000</m:t>
                    </m:r>
                  </m:oMath>
                </a14:m>
                <a:r>
                  <a:rPr lang="en-US" sz="1600" i="1" dirty="0"/>
                  <a:t>  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function from set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 to set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endParaRPr lang="en-US" sz="180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d>
                      <m:dPr>
                        <m:begChr m:val="{"/>
                        <m:endChr m:val="}"/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0,1,2,…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set of pairs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with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𝒵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function taking two inputs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and producing single output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𝒵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←5−</m:t>
                    </m:r>
                  </m:oMath>
                </a14:m>
                <a:r>
                  <a:rPr lang="en-US" sz="1800" dirty="0"/>
                  <a:t> "assign value 5 to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/>
                  <a:t>"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"assign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/>
                  <a:t> a </a:t>
                </a:r>
                <a:r>
                  <a:rPr lang="en-US" sz="1800" i="1" dirty="0"/>
                  <a:t>random</a:t>
                </a:r>
                <a:r>
                  <a:rPr lang="en-US" sz="1800" dirty="0"/>
                  <a:t> value from 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"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91250" y="1046920"/>
                <a:ext cx="5569379" cy="5340072"/>
              </a:xfrm>
              <a:blipFill rotWithShape="0">
                <a:blip r:embed="rId3"/>
                <a:stretch>
                  <a:fillRect l="-767" t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Callout 6"/>
          <p:cNvSpPr/>
          <p:nvPr/>
        </p:nvSpPr>
        <p:spPr bwMode="auto">
          <a:xfrm>
            <a:off x="8417097" y="4019568"/>
            <a:ext cx="3342011" cy="791497"/>
          </a:xfrm>
          <a:prstGeom prst="wedgeEllipseCallout">
            <a:avLst>
              <a:gd name="adj1" fmla="val -24063"/>
              <a:gd name="adj2" fmla="val 136102"/>
            </a:avLst>
          </a:prstGeom>
          <a:solidFill>
            <a:schemeClr val="accent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…</a:t>
            </a:r>
            <a:r>
              <a:rPr lang="en-US" sz="1600" b="1" dirty="0"/>
              <a:t>independent</a:t>
            </a:r>
            <a:r>
              <a:rPr lang="en-US" sz="1600" dirty="0"/>
              <a:t>, and </a:t>
            </a:r>
            <a:r>
              <a:rPr lang="en-US" sz="1600" b="1" dirty="0"/>
              <a:t>uniformly</a:t>
            </a:r>
            <a:r>
              <a:rPr lang="en-US" sz="1600" dirty="0"/>
              <a:t> distributed…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97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encryption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623392" y="4146111"/>
                <a:ext cx="5484813" cy="2376216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Correctness requirement:</a:t>
                </a:r>
              </a:p>
              <a:p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ℰ</m:t>
                          </m:r>
                          <m:d>
                            <m:d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623392" y="4146111"/>
                <a:ext cx="5484813" cy="2376216"/>
              </a:xfrm>
              <a:blipFill rotWithShape="0">
                <a:blip r:embed="rId3"/>
                <a:stretch>
                  <a:fillRect l="-1111" t="-1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185221"/>
                <a:ext cx="25251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185221"/>
                <a:ext cx="2525115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37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1939" y="1815889"/>
                <a:ext cx="17900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815889"/>
                <a:ext cx="1790042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4762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1939" y="2790808"/>
                <a:ext cx="17176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790808"/>
                <a:ext cx="1717650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496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15717" y="1780614"/>
                <a:ext cx="497322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7" y="1780614"/>
                <a:ext cx="4973221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7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31939" y="3155147"/>
                <a:ext cx="25288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3155147"/>
                <a:ext cx="252883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37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5717" y="2269229"/>
                <a:ext cx="669151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 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7" y="2269229"/>
                <a:ext cx="6691512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27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15716" y="2749792"/>
                <a:ext cx="66915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YES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NO</m:t>
                          </m:r>
                        </m:e>
                      </m:d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6" y="2749792"/>
                <a:ext cx="6691513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27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915716" y="3252654"/>
                <a:ext cx="662108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1,…,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6" y="3252654"/>
                <a:ext cx="6621089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288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42154" y="1097419"/>
                <a:ext cx="12373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54" y="1097419"/>
                <a:ext cx="1237326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689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3"/>
          <p:cNvSpPr txBox="1">
            <a:spLocks/>
          </p:cNvSpPr>
          <p:nvPr/>
        </p:nvSpPr>
        <p:spPr bwMode="auto">
          <a:xfrm>
            <a:off x="5855364" y="1143086"/>
            <a:ext cx="2901113" cy="571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0413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</a:defRPr>
            </a:lvl2pPr>
            <a:lvl3pPr marL="117951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1" kern="0" dirty="0"/>
              <a:t>Examples: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3"/>
              <p:cNvSpPr txBox="1">
                <a:spLocks/>
              </p:cNvSpPr>
              <p:nvPr/>
            </p:nvSpPr>
            <p:spPr>
              <a:xfrm>
                <a:off x="5855364" y="4146111"/>
                <a:ext cx="5512228" cy="2473331"/>
              </a:xfrm>
              <a:prstGeom prst="rect">
                <a:avLst/>
              </a:prstGeom>
              <a:ln/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b="1" dirty="0">
                    <a:solidFill>
                      <a:schemeClr val="tx1"/>
                    </a:solidFill>
                  </a:rPr>
                  <a:t>Possible privacy security goals:</a:t>
                </a:r>
              </a:p>
              <a:p>
                <a:endParaRPr lang="en-US" sz="2000" b="1" dirty="0">
                  <a:solidFill>
                    <a:schemeClr val="tx1"/>
                  </a:solidFill>
                </a:endParaRPr>
              </a:p>
              <a:p>
                <a:pPr lvl="1"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nb-NO" dirty="0"/>
              </a:p>
              <a:p>
                <a:pPr lvl="1"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nb-NO" dirty="0"/>
              </a:p>
              <a:p>
                <a:pPr lvl="1">
                  <a:buFontTx/>
                  <a:buChar char="-"/>
                </a:pPr>
                <a:r>
                  <a:rPr lang="en-US" dirty="0"/>
                  <a:t> Hard to learn one bit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  <a:p>
                <a:pPr lvl="1">
                  <a:buFontTx/>
                  <a:buChar char="-"/>
                </a:pPr>
                <a:r>
                  <a:rPr lang="en-US" dirty="0"/>
                  <a:t> Hard to learn parity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Tx/>
                  <a:buChar char="-"/>
                </a:pPr>
                <a:r>
                  <a:rPr lang="en-US" dirty="0"/>
                  <a:t> …</a:t>
                </a:r>
              </a:p>
            </p:txBody>
          </p:sp>
        </mc:Choice>
        <mc:Fallback xmlns="">
          <p:sp>
            <p:nvSpPr>
              <p:cNvPr id="18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5364" y="4146111"/>
                <a:ext cx="5512228" cy="2473331"/>
              </a:xfrm>
              <a:prstGeom prst="rect">
                <a:avLst/>
              </a:prstGeom>
              <a:blipFill rotWithShape="0">
                <a:blip r:embed="rId13"/>
                <a:stretch>
                  <a:fillRect l="-1217" t="-98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4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 anchor="ctr"/>
          <a:lstStyle/>
          <a:p>
            <a:pPr algn="ctr"/>
            <a:r>
              <a:rPr lang="nb-NO" sz="2800" dirty="0" err="1"/>
              <a:t>Historical</a:t>
            </a:r>
            <a:r>
              <a:rPr lang="nb-NO" sz="2800" dirty="0"/>
              <a:t> </a:t>
            </a:r>
            <a:r>
              <a:rPr lang="nb-NO" sz="2800" dirty="0" err="1"/>
              <a:t>encryption</a:t>
            </a:r>
            <a:r>
              <a:rPr lang="nb-NO" sz="2800" dirty="0"/>
              <a:t> </a:t>
            </a:r>
            <a:r>
              <a:rPr lang="nb-NO" sz="2800" dirty="0" err="1"/>
              <a:t>algorithms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733" y="2357242"/>
            <a:ext cx="1896611" cy="18966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498" y="2463114"/>
            <a:ext cx="1771662" cy="1771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46" y="2274712"/>
            <a:ext cx="1979141" cy="197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82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0863" y="333375"/>
            <a:ext cx="11136312" cy="457200"/>
          </a:xfrm>
        </p:spPr>
        <p:txBody>
          <a:bodyPr/>
          <a:lstStyle/>
          <a:p>
            <a:r>
              <a:rPr lang="nb-NO" dirty="0"/>
              <a:t>Ceasar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2287" y="1054340"/>
            <a:ext cx="11346292" cy="2050809"/>
          </a:xfrm>
        </p:spPr>
        <p:txBody>
          <a:bodyPr>
            <a:noAutofit/>
          </a:bodyPr>
          <a:lstStyle/>
          <a:p>
            <a:r>
              <a:rPr lang="pt-BR" sz="2700" b="1" spc="600" dirty="0">
                <a:solidFill>
                  <a:srgbClr val="3333CC"/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pt-BR" sz="2700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nb-NO" sz="2700" spc="600" dirty="0"/>
          </a:p>
        </p:txBody>
      </p:sp>
      <p:sp>
        <p:nvSpPr>
          <p:cNvPr id="8" name="TextBox 7"/>
          <p:cNvSpPr txBox="1"/>
          <p:nvPr/>
        </p:nvSpPr>
        <p:spPr>
          <a:xfrm>
            <a:off x="2607394" y="4922956"/>
            <a:ext cx="693927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idu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glvwdqfh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kholfrswhu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vnlpphg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grzq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ehwzhhq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urriv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kryhuhg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iru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lqvwdqw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olnh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eoxherwwoh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dqg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gduwhg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dzdb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djdlq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zlwk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fxuylqj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ioljkw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zdv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srolfh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sdwuro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vqrrslqj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lqwr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shrsoh'v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zlqgrzv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75565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1787443" y="2535983"/>
            <a:ext cx="4619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700" b="1" spc="600" dirty="0">
                <a:solidFill>
                  <a:schemeClr val="accent6">
                    <a:lumMod val="90000"/>
                  </a:schemeClr>
                </a:solidFill>
              </a:rPr>
              <a:t>a</a:t>
            </a:r>
            <a:endParaRPr lang="en-US" sz="2700" spc="600" dirty="0">
              <a:solidFill>
                <a:schemeClr val="accent6">
                  <a:lumMod val="90000"/>
                </a:schemeClr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119380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163195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 bwMode="auto">
          <a:xfrm>
            <a:off x="10709704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6276975" y="1520944"/>
            <a:ext cx="5154827" cy="1069856"/>
            <a:chOff x="6276975" y="1520944"/>
            <a:chExt cx="5154827" cy="1069856"/>
          </a:xfrm>
        </p:grpSpPr>
        <p:cxnSp>
          <p:nvCxnSpPr>
            <p:cNvPr id="34" name="Straight Arrow Connector 33"/>
            <p:cNvCxnSpPr/>
            <p:nvPr/>
          </p:nvCxnSpPr>
          <p:spPr bwMode="auto">
            <a:xfrm>
              <a:off x="10244352" y="1520944"/>
              <a:ext cx="1187450" cy="1069856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6276975" y="1851412"/>
              <a:ext cx="8191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…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607394" y="3518200"/>
            <a:ext cx="702316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4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0863" y="333375"/>
            <a:ext cx="11136312" cy="457200"/>
          </a:xfrm>
        </p:spPr>
        <p:txBody>
          <a:bodyPr/>
          <a:lstStyle/>
          <a:p>
            <a:r>
              <a:rPr lang="nb-NO" dirty="0" err="1"/>
              <a:t>Ceasar</a:t>
            </a:r>
            <a:r>
              <a:rPr lang="nb-NO" dirty="0"/>
              <a:t> </a:t>
            </a:r>
            <a:r>
              <a:rPr lang="nb-NO" dirty="0" err="1"/>
              <a:t>cipher</a:t>
            </a:r>
            <a:r>
              <a:rPr lang="nb-NO" dirty="0"/>
              <a:t> (ROT-13)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2287" y="1054340"/>
            <a:ext cx="11346292" cy="2050809"/>
          </a:xfrm>
        </p:spPr>
        <p:txBody>
          <a:bodyPr>
            <a:noAutofit/>
          </a:bodyPr>
          <a:lstStyle/>
          <a:p>
            <a:r>
              <a:rPr lang="pt-BR" sz="2700" b="1" spc="600" dirty="0">
                <a:solidFill>
                  <a:srgbClr val="3333CC"/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pt-BR" sz="2700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nb-NO" sz="2700" spc="600" dirty="0"/>
          </a:p>
        </p:txBody>
      </p:sp>
      <p:sp>
        <p:nvSpPr>
          <p:cNvPr id="8" name="TextBox 7"/>
          <p:cNvSpPr txBox="1"/>
          <p:nvPr/>
        </p:nvSpPr>
        <p:spPr>
          <a:xfrm>
            <a:off x="2607394" y="4917517"/>
            <a:ext cx="7224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sne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qvfgnapr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uryvpbcgre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fxvzzrq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qbja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orgjrra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ebbsf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ubirerq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sbe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vafgnag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yvxr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oyhrobggyr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</a:p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naq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qnegrq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njnl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ntnva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jvgu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pheivat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syvtug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Vg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jnf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</a:p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cbyvpr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cngeby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fabbcvat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vagb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crbcyr'f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jvaqbjf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822325" y="15137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1270000" y="14756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1784350" y="14756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07394" y="3518200"/>
            <a:ext cx="702316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73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Ceasar cipher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 marL="0" indent="0"/>
            <a:r>
              <a:rPr lang="nb-NO" dirty="0"/>
              <a:t>a ↔ 0</a:t>
            </a:r>
          </a:p>
          <a:p>
            <a:pPr marL="0" indent="0"/>
            <a:r>
              <a:rPr lang="nb-NO" dirty="0"/>
              <a:t>b ↔ 1</a:t>
            </a:r>
          </a:p>
          <a:p>
            <a:pPr marL="0" indent="0"/>
            <a:r>
              <a:rPr lang="nb-NO" dirty="0"/>
              <a:t>c ↔ 2</a:t>
            </a:r>
          </a:p>
          <a:p>
            <a:pPr marL="0" indent="0"/>
            <a:r>
              <a:rPr lang="nb-NO" dirty="0"/>
              <a:t>d ↔ 3</a:t>
            </a:r>
          </a:p>
          <a:p>
            <a:pPr marL="0" indent="0"/>
            <a:r>
              <a:rPr lang="nb-NO" dirty="0"/>
              <a:t>e ↔ 4</a:t>
            </a:r>
          </a:p>
          <a:p>
            <a:pPr marL="0" indent="0"/>
            <a:endParaRPr lang="nb-NO" dirty="0"/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    ⁞</a:t>
            </a:r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z ↔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44" r="-324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637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58982" y="4784819"/>
            <a:ext cx="1013229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5356003" y="4689735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5868622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6380153" y="468048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6889508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7403215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7916922" y="4680488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2285729" y="469898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>
            <a:off x="4332941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4846648" y="468973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8426277" y="468973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8939984" y="468973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9453691" y="468048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>
            <a:off x="1770934" y="469991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>
            <a:off x="4335117" y="4784819"/>
            <a:ext cx="461923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>
            <a:off x="9961958" y="468048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19209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209" y="499929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32916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916" y="4999298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41183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183" y="4999298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249450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450" y="4999298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762069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069" y="4999298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275776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776" y="4999298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6829" r="-2682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770761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761" y="4999298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298838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838" y="4999298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266" r="-1392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826915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915" y="4999298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9277917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7917" y="4999298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770547" y="4999298"/>
                <a:ext cx="38282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0547" y="4999298"/>
                <a:ext cx="382821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22222" r="-22222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83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2285729" y="469898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 bwMode="auto">
          <a:xfrm>
            <a:off x="1770934" y="469991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40476" r="-7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8571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43902" r="-7804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3902" r="-7804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1266" r="-1392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V="1">
            <a:off x="858982" y="4784819"/>
            <a:ext cx="3473959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/>
          <p:cNvGrpSpPr/>
          <p:nvPr/>
        </p:nvGrpSpPr>
        <p:grpSpPr>
          <a:xfrm>
            <a:off x="2773905" y="1792090"/>
            <a:ext cx="3112298" cy="3078570"/>
            <a:chOff x="2773905" y="1792090"/>
            <a:chExt cx="3112298" cy="3078570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838134" y="1794758"/>
              <a:ext cx="2988000" cy="2988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4332941" y="4698979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 rot="19260000">
              <a:off x="5300067" y="434031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 rot="16920000">
              <a:off x="5799819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 rot="14400000">
              <a:off x="5618622" y="244445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 rot="12060000">
              <a:off x="4841758" y="1802423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rot="9720000">
              <a:off x="3829326" y="179209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 rot="7320000">
              <a:off x="3044226" y="243730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 rot="4800000">
              <a:off x="2859202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rot="2700000">
              <a:off x="3355110" y="434478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blipFill rotWithShape="0">
                <a:blip r:embed="rId26"/>
                <a:stretch>
                  <a:fillRect l="-35294" r="-4313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70"/>
          <p:cNvSpPr>
            <a:spLocks noChangeAspect="1"/>
          </p:cNvSpPr>
          <p:nvPr/>
        </p:nvSpPr>
        <p:spPr bwMode="auto">
          <a:xfrm rot="16200000" flipV="1">
            <a:off x="1979964" y="908261"/>
            <a:ext cx="4824000" cy="4824000"/>
          </a:xfrm>
          <a:prstGeom prst="arc">
            <a:avLst>
              <a:gd name="adj1" fmla="val 15936472"/>
              <a:gd name="adj2" fmla="val 18116798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60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61" grpId="0"/>
      <p:bldP spid="62" grpId="0"/>
      <p:bldP spid="64" grpId="0"/>
      <p:bldP spid="65" grpId="0"/>
      <p:bldP spid="66" grpId="0"/>
      <p:bldP spid="70" grpId="0"/>
      <p:bldP spid="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40476" r="-7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8571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35294" r="-4313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3902" r="-7804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3902" r="-7804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>
            <a:spLocks noChangeAspect="1"/>
          </p:cNvSpPr>
          <p:nvPr/>
        </p:nvSpPr>
        <p:spPr bwMode="auto">
          <a:xfrm rot="16200000" flipV="1">
            <a:off x="1979964" y="908261"/>
            <a:ext cx="4824000" cy="4824000"/>
          </a:xfrm>
          <a:prstGeom prst="arc">
            <a:avLst>
              <a:gd name="adj1" fmla="val 15936472"/>
              <a:gd name="adj2" fmla="val 18116798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2773905" y="1792090"/>
            <a:ext cx="3112298" cy="3078570"/>
            <a:chOff x="2773905" y="1792090"/>
            <a:chExt cx="3112298" cy="3078570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838134" y="1794758"/>
              <a:ext cx="2988000" cy="2988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4332941" y="4698979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 rot="19260000">
              <a:off x="5300067" y="434031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 rot="16920000">
              <a:off x="5799819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 rot="14400000">
              <a:off x="5618622" y="244445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 rot="12060000">
              <a:off x="4841758" y="1802423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rot="9720000">
              <a:off x="3829326" y="179209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 rot="7320000">
              <a:off x="3044226" y="243730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 rot="4800000">
              <a:off x="2859202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rot="2700000">
              <a:off x="3355110" y="434478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0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blipFill rotWithShape="0">
                <a:blip r:embed="rId24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1493" r="-1194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1493" r="-1194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 bwMode="auto">
          <a:xfrm>
            <a:off x="3146873" y="2086992"/>
            <a:ext cx="2276543" cy="2319753"/>
          </a:xfrm>
          <a:prstGeom prst="arc">
            <a:avLst>
              <a:gd name="adj1" fmla="val 16481056"/>
              <a:gd name="adj2" fmla="val 19395463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42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40476" r="-7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8571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35294" r="-4313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3902" r="-7804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3902" r="-7804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>
            <a:spLocks noChangeAspect="1"/>
          </p:cNvSpPr>
          <p:nvPr/>
        </p:nvSpPr>
        <p:spPr bwMode="auto">
          <a:xfrm rot="16200000" flipV="1">
            <a:off x="1979964" y="908261"/>
            <a:ext cx="4824000" cy="4824000"/>
          </a:xfrm>
          <a:prstGeom prst="arc">
            <a:avLst>
              <a:gd name="adj1" fmla="val 15936472"/>
              <a:gd name="adj2" fmla="val 18116798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2773905" y="1792090"/>
            <a:ext cx="3112298" cy="3078570"/>
            <a:chOff x="2773905" y="1792090"/>
            <a:chExt cx="3112298" cy="3078570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838134" y="1794758"/>
              <a:ext cx="2988000" cy="2988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4332941" y="4698979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 rot="19260000">
              <a:off x="5300067" y="434031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 rot="16920000">
              <a:off x="5799819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 rot="14400000">
              <a:off x="5618622" y="244445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 rot="12060000">
              <a:off x="4841758" y="1802423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rot="9720000">
              <a:off x="3829326" y="179209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 rot="7320000">
              <a:off x="3044226" y="243730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 rot="4800000">
              <a:off x="2859202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rot="2700000">
              <a:off x="3355110" y="434478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0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blipFill rotWithShape="0">
                <a:blip r:embed="rId24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1493" r="-1194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1493" r="-1194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 bwMode="auto">
          <a:xfrm>
            <a:off x="3146873" y="2086992"/>
            <a:ext cx="2276543" cy="2319753"/>
          </a:xfrm>
          <a:prstGeom prst="arc">
            <a:avLst>
              <a:gd name="adj1" fmla="val 16481056"/>
              <a:gd name="adj2" fmla="val 19395463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885400" y="3102990"/>
                <a:ext cx="10456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400" y="3102990"/>
                <a:ext cx="1045671" cy="43088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1+3=4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blipFill rotWithShape="0">
                <a:blip r:embed="rId28"/>
                <a:stretch>
                  <a:fillRect l="-4278" r="-3743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+8=13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blipFill rotWithShape="0">
                <a:blip r:embed="rId29"/>
                <a:stretch>
                  <a:fillRect l="-3810" r="-3333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9782959" y="1973836"/>
                <a:ext cx="142333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=4 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959" y="1973836"/>
                <a:ext cx="1423338" cy="307777"/>
              </a:xfrm>
              <a:prstGeom prst="rect">
                <a:avLst/>
              </a:prstGeom>
              <a:blipFill rotWithShape="0">
                <a:blip r:embed="rId30"/>
                <a:stretch>
                  <a:fillRect l="-1288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85171" y="2554511"/>
                <a:ext cx="258622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⋅4=20=2 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2554511"/>
                <a:ext cx="2586221" cy="307777"/>
              </a:xfrm>
              <a:prstGeom prst="rect">
                <a:avLst/>
              </a:prstGeom>
              <a:blipFill rotWithShape="0">
                <a:blip r:embed="rId31"/>
                <a:stretch>
                  <a:fillRect l="-165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485171" y="3135186"/>
                <a:ext cx="275613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−5=−3=6 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3135186"/>
                <a:ext cx="2756139" cy="307777"/>
              </a:xfrm>
              <a:prstGeom prst="rect">
                <a:avLst/>
              </a:prstGeom>
              <a:blipFill rotWithShape="0">
                <a:blip r:embed="rId32"/>
                <a:stretch>
                  <a:fillRect l="-154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8485171" y="3715860"/>
                <a:ext cx="27658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=1024=7 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3715860"/>
                <a:ext cx="2765885" cy="307777"/>
              </a:xfrm>
              <a:prstGeom prst="rect">
                <a:avLst/>
              </a:prstGeom>
              <a:blipFill rotWithShape="0">
                <a:blip r:embed="rId33"/>
                <a:stretch>
                  <a:fillRect l="-1542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7045311" y="4608812"/>
                <a:ext cx="150118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158 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311" y="4608812"/>
                <a:ext cx="1501180" cy="307777"/>
              </a:xfrm>
              <a:prstGeom prst="rect">
                <a:avLst/>
              </a:prstGeom>
              <a:blipFill rotWithShape="0">
                <a:blip r:embed="rId34"/>
                <a:stretch>
                  <a:fillRect l="-162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6407843" y="5949147"/>
                <a:ext cx="48985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9→18→27→36→…→</m:t>
                      </m:r>
                      <m:r>
                        <a:rPr lang="nb-NO" sz="2000" b="1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𝟏𝟓𝟑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→162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843" y="5949147"/>
                <a:ext cx="4898585" cy="307777"/>
              </a:xfrm>
              <a:prstGeom prst="rect">
                <a:avLst/>
              </a:prstGeom>
              <a:blipFill rotWithShape="0">
                <a:blip r:embed="rId35"/>
                <a:stretch>
                  <a:fillRect r="-498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8524696" y="4611195"/>
                <a:ext cx="131593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=9⋅</m:t>
                      </m:r>
                      <m:r>
                        <a:rPr lang="nb-NO" sz="20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4696" y="4611195"/>
                <a:ext cx="1315938" cy="307777"/>
              </a:xfrm>
              <a:prstGeom prst="rect">
                <a:avLst/>
              </a:prstGeom>
              <a:blipFill rotWithShape="0">
                <a:blip r:embed="rId36"/>
                <a:stretch>
                  <a:fillRect l="-926" r="-138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9846505" y="4614093"/>
                <a:ext cx="14081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⁡9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6505" y="4614093"/>
                <a:ext cx="1408141" cy="307777"/>
              </a:xfrm>
              <a:prstGeom prst="rect">
                <a:avLst/>
              </a:prstGeom>
              <a:blipFill rotWithShape="0">
                <a:blip r:embed="rId37"/>
                <a:stretch>
                  <a:fillRect l="-866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blipFill rotWithShape="0">
                <a:blip r:embed="rId38"/>
                <a:stretch>
                  <a:fillRect l="-3604" r="-720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9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nb-NO" dirty="0"/>
              <a:t>a ↔ 0</a:t>
            </a:r>
          </a:p>
          <a:p>
            <a:pPr marL="0" indent="0"/>
            <a:r>
              <a:rPr lang="nb-NO" dirty="0"/>
              <a:t>b ↔ 1</a:t>
            </a:r>
          </a:p>
          <a:p>
            <a:pPr marL="0" indent="0"/>
            <a:r>
              <a:rPr lang="nb-NO" dirty="0"/>
              <a:t>c ↔ 2</a:t>
            </a:r>
          </a:p>
          <a:p>
            <a:pPr marL="0" indent="0"/>
            <a:r>
              <a:rPr lang="nb-NO" dirty="0"/>
              <a:t>d ↔ 3</a:t>
            </a:r>
          </a:p>
          <a:p>
            <a:pPr marL="0" indent="0"/>
            <a:r>
              <a:rPr lang="nb-NO" dirty="0"/>
              <a:t>e ↔ 4</a:t>
            </a:r>
          </a:p>
          <a:p>
            <a:pPr marL="0" indent="0"/>
            <a:endParaRPr lang="nb-NO" dirty="0"/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    ⁞</a:t>
            </a:r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z ↔ 25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Ceasar cipher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44" r="-324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328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nb-NO" dirty="0"/>
              <a:t>a ↔ 0</a:t>
            </a:r>
          </a:p>
          <a:p>
            <a:pPr marL="0" indent="0"/>
            <a:r>
              <a:rPr lang="nb-NO" dirty="0"/>
              <a:t>b ↔ 1</a:t>
            </a:r>
          </a:p>
          <a:p>
            <a:pPr marL="0" indent="0"/>
            <a:r>
              <a:rPr lang="nb-NO" dirty="0"/>
              <a:t>c ↔ 2</a:t>
            </a:r>
          </a:p>
          <a:p>
            <a:pPr marL="0" indent="0"/>
            <a:r>
              <a:rPr lang="nb-NO" dirty="0"/>
              <a:t>d ↔ 3</a:t>
            </a:r>
          </a:p>
          <a:p>
            <a:pPr marL="0" indent="0"/>
            <a:r>
              <a:rPr lang="nb-NO" dirty="0"/>
              <a:t>e ↔ 4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r>
              <a:rPr lang="nb-NO" dirty="0"/>
              <a:t>    ⁞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/>
            <a:r>
              <a:rPr lang="nb-NO" dirty="0"/>
              <a:t>z ↔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16349" y="3338043"/>
                <a:ext cx="22951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349" y="3338043"/>
                <a:ext cx="2295180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394" r="-4255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ROT-13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9929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992999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833" r="-3055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25873" y="3338043"/>
                <a:ext cx="2828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873" y="3338043"/>
                <a:ext cx="282834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1277" r="-170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4941915" y="4729859"/>
            <a:ext cx="2195601" cy="928042"/>
            <a:chOff x="5138024" y="4303610"/>
            <a:chExt cx="2195601" cy="928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850857" y="4176337"/>
                <a:ext cx="13419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={13}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857" y="4176337"/>
                <a:ext cx="1341969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4545" r="-727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65129" y="4729859"/>
                <a:ext cx="2558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129" y="4729859"/>
                <a:ext cx="255864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143" r="-3333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22297" y="5283381"/>
                <a:ext cx="24024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297" y="5283381"/>
                <a:ext cx="240245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284" r="-3807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32192" y="3336149"/>
                <a:ext cx="69730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3336149"/>
                <a:ext cx="697306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9649" r="-4386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828493" y="3336149"/>
                <a:ext cx="338669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493" y="3336149"/>
                <a:ext cx="3386696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80" r="-2698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45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4" grpId="0"/>
      <p:bldP spid="18" grpId="0"/>
      <p:bldP spid="19" grpId="0"/>
      <p:bldP spid="20" grpId="0"/>
      <p:bldP spid="13" grpId="0"/>
      <p:bldP spid="23" grpId="0"/>
      <p:bldP spid="2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ROT-K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nb-NO" dirty="0"/>
              <a:t>a ↔ 0</a:t>
            </a:r>
          </a:p>
          <a:p>
            <a:pPr marL="0" indent="0"/>
            <a:r>
              <a:rPr lang="nb-NO" dirty="0"/>
              <a:t>b ↔ 1</a:t>
            </a:r>
          </a:p>
          <a:p>
            <a:pPr marL="0" indent="0"/>
            <a:r>
              <a:rPr lang="nb-NO" dirty="0"/>
              <a:t>c ↔ 2</a:t>
            </a:r>
          </a:p>
          <a:p>
            <a:pPr marL="0" indent="0"/>
            <a:r>
              <a:rPr lang="nb-NO" dirty="0"/>
              <a:t>d ↔ 3</a:t>
            </a:r>
          </a:p>
          <a:p>
            <a:pPr marL="0" indent="0"/>
            <a:r>
              <a:rPr lang="nb-NO" dirty="0"/>
              <a:t>e ↔ 4</a:t>
            </a:r>
          </a:p>
          <a:p>
            <a:pPr marL="0" indent="0"/>
            <a:endParaRPr lang="nb-NO" dirty="0"/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    ⁞</a:t>
            </a:r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z ↔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772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7726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07" r="-3178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516349" y="3338043"/>
                <a:ext cx="21794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349" y="3338043"/>
                <a:ext cx="2179443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521" r="-4482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32192" y="3336149"/>
                <a:ext cx="69730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3336149"/>
                <a:ext cx="697306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649" r="-4386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4941915" y="4729859"/>
            <a:ext cx="2195601" cy="928042"/>
            <a:chOff x="5138024" y="4303610"/>
            <a:chExt cx="2195601" cy="928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850857" y="4176337"/>
                <a:ext cx="24239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={0,1,2…,25}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857" y="4176337"/>
                <a:ext cx="2423997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261" r="-3518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765129" y="4729859"/>
                <a:ext cx="2558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129" y="4729859"/>
                <a:ext cx="255864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143" r="-3333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922297" y="5283381"/>
                <a:ext cx="24024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297" y="5283381"/>
                <a:ext cx="240245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284" r="-3807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18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8336072"/>
                  </p:ext>
                </p:extLst>
              </p:nvPr>
            </p:nvGraphicFramePr>
            <p:xfrm>
              <a:off x="6870174" y="1165968"/>
              <a:ext cx="4683126" cy="5191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3937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14375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𝑲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va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gur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sne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qvfgnapr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n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uryvpbcgre</a:t>
                          </a:r>
                          <a:r>
                            <a:rPr lang="en-US" sz="1600" baseline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…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uz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ftq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rmd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puefmzoq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m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tqxuoabfqd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ty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esp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qlc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otdelynp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l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spwtnzaepc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sx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dro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pkb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nscdkxmo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k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rovsmyzdob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jo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uif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gbs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ejtubodf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b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ifmjdpqufs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1" dirty="0">
                              <a:solidFill>
                                <a:srgbClr val="FF0000"/>
                              </a:solidFill>
                            </a:rPr>
                            <a:t>13</a:t>
                          </a:r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in the far distance a helicopter …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14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hm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sgd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ezq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chrszmbd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z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gdkhbnosdq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25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wb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hvs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tof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rwghobqs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o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vszwqcdhsf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8336072"/>
                  </p:ext>
                </p:extLst>
              </p:nvPr>
            </p:nvGraphicFramePr>
            <p:xfrm>
              <a:off x="6870174" y="1165968"/>
              <a:ext cx="4683126" cy="5191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3937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414375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r="-766292" b="-1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3069" r="-147" b="-13213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va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gur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sne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qvfgnapr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n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uryvpbcgre</a:t>
                          </a:r>
                          <a:r>
                            <a:rPr lang="en-US" sz="1600" baseline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…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uz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ftq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rmd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puefmzoq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m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tqxuoabfqd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ty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esp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qlc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otdelynp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l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spwtnzaepc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sx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dro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pkb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nscdkxmo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k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rovsmyzdob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598361" r="-766292" b="-7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jo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uif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gbs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ejtubodf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b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ifmjdpqufs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1" dirty="0">
                              <a:solidFill>
                                <a:srgbClr val="FF0000"/>
                              </a:solidFill>
                            </a:rPr>
                            <a:t>13</a:t>
                          </a:r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in the far distance a helicopter …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14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hm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sgd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ezq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chrszmbd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z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gdkhbnosdq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25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wb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hvs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tof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rwghobqs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o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vszwqcdhsf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Attacking ROT-K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12546" y="3239356"/>
                <a:ext cx="550509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2000" dirty="0"/>
                  <a:t>=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va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gur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sne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qvfgnapr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n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uryvpbcgre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…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3239356"/>
                <a:ext cx="5505097" cy="400110"/>
              </a:xfrm>
              <a:prstGeom prst="rect">
                <a:avLst/>
              </a:prstGeom>
              <a:blipFill rotWithShape="0">
                <a:blip r:embed="rId4"/>
                <a:stretch>
                  <a:fillRect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912546" y="5153025"/>
            <a:ext cx="559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Conclusion: </a:t>
            </a:r>
            <a:r>
              <a:rPr lang="en-US" dirty="0"/>
              <a:t>key space must be large enough!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754287" y="1952625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6754287" y="2366244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6754287" y="2696390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6638400" y="3464599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6638400" y="4162425"/>
            <a:ext cx="4914900" cy="227779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 bwMode="auto">
          <a:xfrm>
            <a:off x="6638399" y="1237935"/>
            <a:ext cx="5030787" cy="67813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9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Attacking ROT-K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12546" y="3239356"/>
                <a:ext cx="550509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2000" dirty="0"/>
                  <a:t>=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va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gur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sne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qvfgnapr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n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uryvpbcgre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…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3239356"/>
                <a:ext cx="5505097" cy="400110"/>
              </a:xfrm>
              <a:prstGeom prst="rect">
                <a:avLst/>
              </a:prstGeom>
              <a:blipFill rotWithShape="0">
                <a:blip r:embed="rId4"/>
                <a:stretch>
                  <a:fillRect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912546" y="5153025"/>
            <a:ext cx="559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Conclusion: </a:t>
            </a:r>
            <a:r>
              <a:rPr lang="en-US" dirty="0"/>
              <a:t>key space must be large enough!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08776" y="1569358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fontAlgn="t"/>
            <a:r>
              <a:rPr lang="nb-NO" sz="1600" dirty="0">
                <a:solidFill>
                  <a:srgbClr val="FF0000"/>
                </a:solidFill>
              </a:rPr>
              <a:t> 0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va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gur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sne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qvfgnapr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n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uryvpbcgre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08776" y="1976365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 1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uz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ftq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rmd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puefmzoq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m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tqxuoabfqd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08776" y="2383372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 2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ty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esp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qlc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otdelynp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l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spwtnzaepc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08776" y="2790379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 3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sx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dro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pkb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nscdkxmo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k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rovsmyzdob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08776" y="3757424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12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jo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uif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gbs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ejtubodf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b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ifmjdpqufs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03123" y="4164431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13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 the far distance a helicopter …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03123" y="4571438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14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hm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sgd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ezq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chrszmbd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z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gdkhbnosdq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03123" y="5757447"/>
            <a:ext cx="472165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25</a:t>
            </a: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wb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hvs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tof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rwghobqs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o 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vszwqcdhsf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…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933506" y="3258512"/>
                <a:ext cx="5742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506" y="3258512"/>
                <a:ext cx="57424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916258" y="5149054"/>
                <a:ext cx="5742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6258" y="5149054"/>
                <a:ext cx="57424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6967272" y="1029418"/>
            <a:ext cx="4768600" cy="369332"/>
            <a:chOff x="6967272" y="1029418"/>
            <a:chExt cx="4768600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7014218" y="1029418"/>
                  <a:ext cx="4721654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fontAlgn="t"/>
                  <a:r>
                    <a:rPr lang="nb-NO" dirty="0">
                      <a:solidFill>
                        <a:srgbClr val="FF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a14:m>
                  <a:r>
                    <a:rPr lang="en-US" dirty="0">
                      <a:latin typeface="Consolas" panose="020B0609020204030204" pitchFamily="49" charset="0"/>
                    </a:rPr>
                    <a:t>   			</a:t>
                  </a:r>
                  <a14:m>
                    <m:oMath xmlns:m="http://schemas.openxmlformats.org/officeDocument/2006/math">
                      <m:r>
                        <a:rPr lang="nb-NO" b="0" i="1" dirty="0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endParaRPr lang="en-US" dirty="0">
                    <a:solidFill>
                      <a:srgbClr val="3333CC"/>
                    </a:solidFill>
                    <a:latin typeface="Consolas" panose="020B0609020204030204" pitchFamily="49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4218" y="1029418"/>
                  <a:ext cx="4721654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/>
            <p:cNvCxnSpPr/>
            <p:nvPr/>
          </p:nvCxnSpPr>
          <p:spPr bwMode="auto">
            <a:xfrm>
              <a:off x="6967272" y="1398750"/>
              <a:ext cx="4529403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7307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10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11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                        			     …                                                                 </a:t>
            </a:r>
          </a:p>
          <a:p>
            <a:pPr algn="ctr"/>
            <a:endParaRPr lang="nb-NO" dirty="0"/>
          </a:p>
          <a:p>
            <a:pPr algn="ctr"/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178435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>
            <a:off x="2191385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259842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969815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56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                        			     …                                                                 </a:t>
            </a:r>
          </a:p>
          <a:p>
            <a:pPr algn="ctr"/>
            <a:endParaRPr lang="nb-NO" dirty="0"/>
          </a:p>
          <a:p>
            <a:pPr algn="ctr"/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pPr algn="ctr"/>
            <a:endParaRPr lang="pt-BR" b="1" spc="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pt-BR" b="1" spc="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		</a:t>
            </a:r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1784350" y="1818124"/>
            <a:ext cx="6198507" cy="1128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2133600" y="1818124"/>
            <a:ext cx="7736114" cy="1128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2467428" y="1789096"/>
            <a:ext cx="275772" cy="10684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2819400" y="1818124"/>
            <a:ext cx="7362825" cy="1128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>
            <a:off x="3209925" y="1818124"/>
            <a:ext cx="6257925" cy="1128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>
            <a:off x="3486150" y="1818124"/>
            <a:ext cx="3838575" cy="11282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 flipH="1">
            <a:off x="3486150" y="1818124"/>
            <a:ext cx="342901" cy="10393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 bwMode="auto">
          <a:xfrm>
            <a:off x="4229100" y="1789096"/>
            <a:ext cx="1590676" cy="11573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 bwMode="auto">
          <a:xfrm>
            <a:off x="4550569" y="1818124"/>
            <a:ext cx="245268" cy="10393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auto">
          <a:xfrm>
            <a:off x="4848227" y="1818124"/>
            <a:ext cx="245268" cy="10393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>
            <a:off x="5169695" y="1844968"/>
            <a:ext cx="1409700" cy="110143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 bwMode="auto">
          <a:xfrm flipH="1">
            <a:off x="4587236" y="1844968"/>
            <a:ext cx="907500" cy="94585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 bwMode="auto">
          <a:xfrm flipH="1">
            <a:off x="5472587" y="1818124"/>
            <a:ext cx="342425" cy="10393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 bwMode="auto">
          <a:xfrm flipH="1">
            <a:off x="3904158" y="1813940"/>
            <a:ext cx="2349573" cy="104356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 bwMode="auto">
          <a:xfrm>
            <a:off x="6655595" y="1813940"/>
            <a:ext cx="3868886" cy="113246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 bwMode="auto">
          <a:xfrm flipH="1">
            <a:off x="2125173" y="1813940"/>
            <a:ext cx="4815742" cy="10684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 bwMode="auto">
          <a:xfrm flipH="1">
            <a:off x="3209925" y="1813940"/>
            <a:ext cx="4114800" cy="113246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 bwMode="auto">
          <a:xfrm flipH="1">
            <a:off x="6253731" y="1789096"/>
            <a:ext cx="1461520" cy="11573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 bwMode="auto">
          <a:xfrm>
            <a:off x="8083849" y="1813940"/>
            <a:ext cx="299057" cy="10684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 bwMode="auto">
          <a:xfrm>
            <a:off x="8459106" y="1813940"/>
            <a:ext cx="273050" cy="10684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 bwMode="auto">
          <a:xfrm flipH="1">
            <a:off x="2474231" y="1689100"/>
            <a:ext cx="6191704" cy="12573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 bwMode="auto">
          <a:xfrm flipH="1">
            <a:off x="7017115" y="1788096"/>
            <a:ext cx="2022612" cy="115830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 bwMode="auto">
          <a:xfrm flipH="1">
            <a:off x="1784350" y="1689100"/>
            <a:ext cx="7601379" cy="12573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 bwMode="auto">
          <a:xfrm flipH="1">
            <a:off x="7810501" y="1788096"/>
            <a:ext cx="2059213" cy="109424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 bwMode="auto">
          <a:xfrm flipH="1">
            <a:off x="9156700" y="1813940"/>
            <a:ext cx="1025526" cy="113246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 bwMode="auto">
          <a:xfrm flipH="1">
            <a:off x="4318000" y="1788096"/>
            <a:ext cx="6299200" cy="109424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304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↕   ↕   ↕   ↕                                           …                                                                 ↕</a:t>
            </a:r>
          </a:p>
          <a:p>
            <a:pPr algn="ctr"/>
            <a:endParaRPr lang="nb-NO" dirty="0"/>
          </a:p>
          <a:p>
            <a:pPr algn="ctr"/>
            <a:r>
              <a:rPr lang="nb-NO" b="1" spc="600" dirty="0">
                <a:solidFill>
                  <a:schemeClr val="accent1">
                    <a:lumMod val="50000"/>
                  </a:schemeClr>
                </a:solidFill>
              </a:rPr>
              <a:t>s x d y w q f m j k o i l g z b e n t u c p a r v h</a:t>
            </a:r>
            <a:endParaRPr lang="nb-NO" spc="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7579" y="5086551"/>
            <a:ext cx="7832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mwijdzbuwn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xwuawwg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mzpwnwy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xicwxzuuiw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b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bwzbiw't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579" y="3715167"/>
            <a:ext cx="7489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 bwMode="auto">
              <a:xfrm>
                <a:off x="8096509" y="332656"/>
                <a:ext cx="1002087" cy="4548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kern="0" dirty="0"/>
              </a:p>
              <a:p>
                <a:pPr marL="0" indent="0"/>
                <a:endParaRPr lang="nb-NO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kern="0" dirty="0"/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6509" y="332656"/>
                <a:ext cx="1002087" cy="45484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59431" y="325838"/>
                <a:ext cx="6916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26!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9431" y="325838"/>
                <a:ext cx="691691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2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450201" y="325838"/>
                <a:ext cx="21907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88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0201" y="325838"/>
                <a:ext cx="2190750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45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 build="p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960973" y="3286898"/>
            <a:ext cx="906162" cy="18947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" name="Rectangle 4"/>
          <p:cNvSpPr/>
          <p:nvPr/>
        </p:nvSpPr>
        <p:spPr bwMode="auto">
          <a:xfrm>
            <a:off x="7613112" y="3196282"/>
            <a:ext cx="212833" cy="3048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mwijdzbuwn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xwuawwg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mzpwnwy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xicwxzuuiw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bwzbiw't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21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ijdzbu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xzuui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9917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23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654301" y="1134036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0366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dzb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0757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to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9209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0090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3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23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220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663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82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99657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down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etween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ered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awa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with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atro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windows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7447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282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7290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55852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4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9645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220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663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82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99657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far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heli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opter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down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etween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roofs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ered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li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l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ottle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awa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with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f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poli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patrol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noopin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people's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windows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7447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282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7290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55852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4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A8D7109A-EA83-44D7-9F2A-371275E7DFC9}"/>
              </a:ext>
            </a:extLst>
          </p:cNvPr>
          <p:cNvSpPr txBox="1"/>
          <p:nvPr/>
        </p:nvSpPr>
        <p:spPr>
          <a:xfrm>
            <a:off x="8013018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04F8D43-6B73-4DF7-8AE8-AE1D83F50FC3}"/>
              </a:ext>
            </a:extLst>
          </p:cNvPr>
          <p:cNvSpPr txBox="1"/>
          <p:nvPr/>
        </p:nvSpPr>
        <p:spPr>
          <a:xfrm>
            <a:off x="8844136" y="4497642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7EFBD6-1DE9-4FD5-8E2B-F45EFF71B544}"/>
              </a:ext>
            </a:extLst>
          </p:cNvPr>
          <p:cNvSpPr txBox="1"/>
          <p:nvPr/>
        </p:nvSpPr>
        <p:spPr>
          <a:xfrm>
            <a:off x="9129752" y="4497642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1C7313-0FC7-4203-A39D-5E6645D51FF1}"/>
              </a:ext>
            </a:extLst>
          </p:cNvPr>
          <p:cNvSpPr txBox="1"/>
          <p:nvPr/>
        </p:nvSpPr>
        <p:spPr>
          <a:xfrm>
            <a:off x="358757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C67C4A-C935-4F7C-A144-9D26E505B704}"/>
              </a:ext>
            </a:extLst>
          </p:cNvPr>
          <p:cNvSpPr txBox="1"/>
          <p:nvPr/>
        </p:nvSpPr>
        <p:spPr>
          <a:xfrm>
            <a:off x="482933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39500ED-0A41-4C00-99FC-BE380E543043}"/>
              </a:ext>
            </a:extLst>
          </p:cNvPr>
          <p:cNvSpPr txBox="1"/>
          <p:nvPr/>
        </p:nvSpPr>
        <p:spPr>
          <a:xfrm>
            <a:off x="558540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913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Key space must be large enough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Ciphertext should not reveal letter frequency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message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Is this enough?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4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Historical approach to crypto development</a:t>
            </a:r>
          </a:p>
        </p:txBody>
      </p:sp>
      <p:pic>
        <p:nvPicPr>
          <p:cNvPr id="1026" name="Picture 2" descr="Bilderesultat for bob the builde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069" y="2011648"/>
            <a:ext cx="1080000" cy="16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esultat for professor frin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" b="563"/>
          <a:stretch/>
        </p:blipFill>
        <p:spPr bwMode="auto">
          <a:xfrm>
            <a:off x="6717011" y="2131664"/>
            <a:ext cx="1719645" cy="13626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resultat for feal block ciph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441" y="2826309"/>
            <a:ext cx="1598097" cy="235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rt bil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726" y="2944230"/>
            <a:ext cx="1060994" cy="21113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34" name="Picture 10" descr="Bilderesultat for tea block ciph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785" y="3037851"/>
            <a:ext cx="1289407" cy="19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58" y="2148683"/>
            <a:ext cx="1188000" cy="13456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2135" y="5534408"/>
            <a:ext cx="797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build → break → fix → break → fix → break → fix ... 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84260" y="5534408"/>
            <a:ext cx="1560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secure?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97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Modern approach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Trying to make cryptography more a </a:t>
            </a:r>
            <a:r>
              <a:rPr lang="nb-NO" b="1" dirty="0"/>
              <a:t>science</a:t>
            </a:r>
            <a:r>
              <a:rPr lang="nb-NO" dirty="0"/>
              <a:t> than an </a:t>
            </a:r>
            <a:r>
              <a:rPr lang="nb-NO" b="1" dirty="0"/>
              <a:t>art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Focus on </a:t>
            </a:r>
            <a:r>
              <a:rPr lang="nb-NO" b="1" dirty="0"/>
              <a:t>formal definitions</a:t>
            </a:r>
            <a:r>
              <a:rPr lang="nb-NO" dirty="0"/>
              <a:t> of security (and insecurity) 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Clearly stated </a:t>
            </a:r>
            <a:r>
              <a:rPr lang="nb-NO" b="1" dirty="0"/>
              <a:t>assumptions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Analysis supported by mathematical </a:t>
            </a:r>
            <a:r>
              <a:rPr lang="nb-NO" b="1" dirty="0"/>
              <a:t>proofs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... but old </a:t>
            </a:r>
            <a:r>
              <a:rPr lang="en-US" dirty="0"/>
              <a:t>fashioned</a:t>
            </a:r>
            <a:r>
              <a:rPr lang="nb-NO" dirty="0"/>
              <a:t> </a:t>
            </a:r>
            <a:r>
              <a:rPr lang="nb-NO" b="1" dirty="0"/>
              <a:t>cryptanalysis </a:t>
            </a:r>
            <a:r>
              <a:rPr lang="nb-NO" dirty="0"/>
              <a:t>continues to be very important!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7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one-time-pad (OTP)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18394" y="1947302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86722" y="2468373"/>
                <a:ext cx="20618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722" y="2468373"/>
                <a:ext cx="2061846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42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144802" y="2439366"/>
                <a:ext cx="19789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802" y="2439366"/>
                <a:ext cx="197894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308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23392" y="1577804"/>
                <a:ext cx="15980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577804"/>
                <a:ext cx="1598002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23392" y="2006720"/>
                <a:ext cx="157850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006720"/>
                <a:ext cx="1578509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647845" y="5337263"/>
            <a:ext cx="382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Is the one-time pad secure?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066450" y="3329277"/>
            <a:ext cx="2569673" cy="1252798"/>
            <a:chOff x="3066450" y="3329277"/>
            <a:chExt cx="2569673" cy="1252798"/>
          </a:xfrm>
        </p:grpSpPr>
        <p:grpSp>
          <p:nvGrpSpPr>
            <p:cNvPr id="20" name="Group 19"/>
            <p:cNvGrpSpPr/>
            <p:nvPr/>
          </p:nvGrpSpPr>
          <p:grpSpPr>
            <a:xfrm>
              <a:off x="3066450" y="3329277"/>
              <a:ext cx="2569673" cy="1252798"/>
              <a:chOff x="3955773" y="3742884"/>
              <a:chExt cx="2569673" cy="12527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6230622" y="3742884"/>
                    <a:ext cx="294824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30622" y="3742884"/>
                    <a:ext cx="294824" cy="307777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l="-16327" r="-16327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9" name="Group 18"/>
              <p:cNvGrpSpPr/>
              <p:nvPr/>
            </p:nvGrpSpPr>
            <p:grpSpPr>
              <a:xfrm>
                <a:off x="3955773" y="3764576"/>
                <a:ext cx="2539945" cy="1231106"/>
                <a:chOff x="3955773" y="3764576"/>
                <a:chExt cx="2539945" cy="123110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3955773" y="3764576"/>
                      <a:ext cx="1947969" cy="123110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nb-NO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0101100100</m:t>
                            </m:r>
                          </m:oMath>
                        </m:oMathPara>
                      </a14:m>
                      <a:endParaRPr lang="nb-NO" sz="2000" b="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endParaRPr>
                    </a:p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⊕</m:t>
                            </m:r>
                            <m:r>
                              <a:rPr lang="nb-NO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1110001101</m:t>
                            </m:r>
                          </m:oMath>
                        </m:oMathPara>
                      </a14:m>
                      <a:br>
                        <a:rPr lang="nb-NO" sz="2000" b="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</a:br>
                      <a:endParaRPr lang="nb-NO" sz="2000" b="0" i="1" dirty="0">
                        <a:latin typeface="Cambria Math" panose="02040503050406030204" pitchFamily="18" charset="0"/>
                      </a:endParaRPr>
                    </a:p>
                    <a:p>
                      <a:endParaRPr lang="nb-NO" sz="2000" b="0" i="1" dirty="0">
                        <a:latin typeface="Cambria Math" panose="02040503050406030204" pitchFamily="18" charset="0"/>
                      </a:endParaRPr>
                    </a:p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= </m:t>
                            </m:r>
                            <m:r>
                              <a:rPr lang="nb-NO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1011101001</m:t>
                            </m:r>
                          </m:oMath>
                        </m:oMathPara>
                      </a14:m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" name="TextBox 1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55773" y="3764576"/>
                      <a:ext cx="1947969" cy="1231106"/>
                    </a:xfrm>
                    <a:prstGeom prst="rect">
                      <a:avLst/>
                    </a:prstGeom>
                    <a:blipFill rotWithShape="0">
                      <a:blip r:embed="rId18"/>
                      <a:stretch>
                        <a:fillRect l="-313" b="-148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6237891" y="4093731"/>
                      <a:ext cx="257827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oMath>
                        </m:oMathPara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14" name="TextBox 1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37891" y="4093731"/>
                      <a:ext cx="257827" cy="307777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18605" r="-16279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6230622" y="4661985"/>
                      <a:ext cx="23410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oMath>
                        </m:oMathPara>
                      </a14:m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TextBox 1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30622" y="4661985"/>
                      <a:ext cx="234102" cy="307777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l="-20513" r="-17949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6" name="Straight Connector 5"/>
            <p:cNvCxnSpPr/>
            <p:nvPr/>
          </p:nvCxnSpPr>
          <p:spPr bwMode="auto">
            <a:xfrm>
              <a:off x="3111137" y="4139921"/>
              <a:ext cx="248914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/>
          <p:cNvGrpSpPr/>
          <p:nvPr/>
        </p:nvGrpSpPr>
        <p:grpSpPr>
          <a:xfrm>
            <a:off x="6911953" y="3350969"/>
            <a:ext cx="2506613" cy="1231484"/>
            <a:chOff x="6911953" y="3350969"/>
            <a:chExt cx="2506613" cy="1231484"/>
          </a:xfrm>
        </p:grpSpPr>
        <p:grpSp>
          <p:nvGrpSpPr>
            <p:cNvPr id="21" name="Group 20"/>
            <p:cNvGrpSpPr/>
            <p:nvPr/>
          </p:nvGrpSpPr>
          <p:grpSpPr>
            <a:xfrm>
              <a:off x="6911953" y="3350969"/>
              <a:ext cx="2506613" cy="1231484"/>
              <a:chOff x="7931816" y="3764954"/>
              <a:chExt cx="2506613" cy="12314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/>
                  <p:cNvSpPr txBox="1"/>
                  <p:nvPr/>
                </p:nvSpPr>
                <p:spPr>
                  <a:xfrm>
                    <a:off x="7931816" y="3765332"/>
                    <a:ext cx="1906484" cy="123110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nb-NO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1011101001</m:t>
                          </m:r>
                        </m:oMath>
                      </m:oMathPara>
                    </a14:m>
                    <a:endParaRPr lang="nb-NO" sz="2000" b="0" i="1" dirty="0">
                      <a:solidFill>
                        <a:schemeClr val="accent2"/>
                      </a:solidFill>
                      <a:latin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1110001101</m:t>
                          </m:r>
                        </m:oMath>
                      </m:oMathPara>
                    </a14:m>
                    <a:br>
                      <a:rPr lang="nb-NO" sz="2000" b="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</a:br>
                    <a:endParaRPr lang="nb-NO" sz="2000" b="0" i="1" dirty="0">
                      <a:solidFill>
                        <a:srgbClr val="FF0000"/>
                      </a:solidFill>
                      <a:latin typeface="Cambria Math" panose="02040503050406030204" pitchFamily="18" charset="0"/>
                    </a:endParaRPr>
                  </a:p>
                  <a:p>
                    <a:pPr/>
                    <a:br>
                      <a:rPr lang="nb-NO" sz="2000" b="0" i="1" dirty="0">
                        <a:latin typeface="Cambria Math" panose="02040503050406030204" pitchFamily="18" charset="0"/>
                      </a:rPr>
                    </a:b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0101100100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TextBox 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31816" y="3765332"/>
                    <a:ext cx="1906484" cy="1231106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 l="-1278" b="-148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0157204" y="3764954"/>
                    <a:ext cx="23410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7204" y="3764954"/>
                    <a:ext cx="234102" cy="307777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l="-23684" r="-18421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10157204" y="4094109"/>
                    <a:ext cx="257827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7204" y="4094109"/>
                    <a:ext cx="257827" cy="307777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1429" r="-16667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10143605" y="4663998"/>
                    <a:ext cx="294824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43605" y="4663998"/>
                    <a:ext cx="294824" cy="30777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l="-18750" r="-16667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6" name="Straight Connector 25"/>
            <p:cNvCxnSpPr/>
            <p:nvPr/>
          </p:nvCxnSpPr>
          <p:spPr bwMode="auto">
            <a:xfrm>
              <a:off x="6929418" y="4139921"/>
              <a:ext cx="248914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095167" y="2439366"/>
                <a:ext cx="18823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5167" y="2439366"/>
                <a:ext cx="1882375" cy="307777"/>
              </a:xfrm>
              <a:prstGeom prst="rect">
                <a:avLst/>
              </a:prstGeom>
              <a:blipFill rotWithShape="0">
                <a:blip r:embed="rId20"/>
                <a:stretch>
                  <a:fillRect l="-3236" r="-1618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H="1" flipV="1">
            <a:off x="9334357" y="2465128"/>
            <a:ext cx="212868" cy="2562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/>
          <p:nvPr/>
        </p:nvCxnSpPr>
        <p:spPr bwMode="auto">
          <a:xfrm flipH="1" flipV="1">
            <a:off x="9988407" y="2465127"/>
            <a:ext cx="212868" cy="2562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4348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5" grpId="0"/>
      <p:bldP spid="2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security: (one-time) perfect privacy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53930" y="3332666"/>
            <a:ext cx="956734" cy="1189454"/>
          </a:xfrm>
          <a:prstGeom prst="rect">
            <a:avLst/>
          </a:prstGeom>
        </p:spPr>
      </p:pic>
      <p:cxnSp>
        <p:nvCxnSpPr>
          <p:cNvPr id="40" name="Straight Arrow Connector 39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9118460" y="2760747"/>
            <a:ext cx="740945" cy="7051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7589033" y="2785415"/>
                <a:ext cx="404188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589033" y="2785415"/>
                <a:ext cx="404188" cy="3078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2176594">
                <a:off x="7644037" y="3167146"/>
                <a:ext cx="378798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644037" y="3167146"/>
                <a:ext cx="378798" cy="30784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6220604" y="3348340"/>
                <a:ext cx="1727085" cy="856006"/>
              </a:xfrm>
              <a:prstGeom prst="wedgeEllipseCallout">
                <a:avLst>
                  <a:gd name="adj1" fmla="val 69532"/>
                  <a:gd name="adj2" fmla="val -10889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0604" y="3348340"/>
                <a:ext cx="1727085" cy="856006"/>
              </a:xfrm>
              <a:prstGeom prst="wedgeEllipseCallout">
                <a:avLst>
                  <a:gd name="adj1" fmla="val 69532"/>
                  <a:gd name="adj2" fmla="val -10889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534002">
                <a:off x="9377448" y="2751057"/>
                <a:ext cx="327560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9377448" y="2751057"/>
                <a:ext cx="327560" cy="30784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291403">
                <a:off x="9202079" y="3229232"/>
                <a:ext cx="351522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91403">
                <a:off x="9202079" y="3229232"/>
                <a:ext cx="351522" cy="30784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2295429" y="4902590"/>
                <a:ext cx="7793161" cy="134786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An encryption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has </a:t>
                </a:r>
                <a:r>
                  <a:rPr lang="en-US" b="1" dirty="0"/>
                  <a:t>(one-time) perfect privacy </a:t>
                </a:r>
                <a:r>
                  <a:rPr lang="en-US" dirty="0"/>
                  <a:t>if for any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95429" y="4902590"/>
                <a:ext cx="7793161" cy="1347869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8470530" y="1460927"/>
            <a:ext cx="445102" cy="714072"/>
            <a:chOff x="8481839" y="1483028"/>
            <a:chExt cx="445102" cy="714072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3062" y="1821582"/>
              <a:ext cx="256848" cy="37551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8481839" y="1483028"/>
                  <a:ext cx="44510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1839" y="1483028"/>
                  <a:ext cx="445102" cy="3385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1013210" y="1334719"/>
            <a:ext cx="3095442" cy="2991756"/>
            <a:chOff x="727788" y="1240972"/>
            <a:chExt cx="3182049" cy="30988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nb-NO" sz="1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–</m:t>
                            </m:r>
                            <m:r>
                              <m:rPr>
                                <m:sty m:val="p"/>
                              </m:rPr>
                              <a:rPr lang="nb-NO" sz="1600" i="0">
                                <a:latin typeface="Cambria Math" panose="02040503050406030204" pitchFamily="18" charset="0"/>
                              </a:rPr>
                              <m:t>pr</m:t>
                            </m:r>
                            <m:r>
                              <a:rPr lang="nb-NO" sz="1600" b="1" i="0" smtClean="0">
                                <a:latin typeface="Cambria Math" panose="02040503050406030204" pitchFamily="18" charset="0"/>
                              </a:rPr>
                              <m:t>𝐢𝐯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>
                  <a:off x="727788" y="1653326"/>
                  <a:ext cx="3182049" cy="2686518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361950" indent="-361950" fontAlgn="base"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KeyGen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i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𝐫𝐞𝐭𝐮𝐫𝐧</m:t>
                      </m:r>
                      <m: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653326"/>
                  <a:ext cx="3182049" cy="2686518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19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/>
          <p:cNvGrpSpPr/>
          <p:nvPr/>
        </p:nvGrpSpPr>
        <p:grpSpPr>
          <a:xfrm>
            <a:off x="6200630" y="1287522"/>
            <a:ext cx="1944000" cy="1368000"/>
            <a:chOff x="6204344" y="1243617"/>
            <a:chExt cx="1924051" cy="13254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6204345" y="1243617"/>
                  <a:ext cx="1924050" cy="262738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04345" y="1243617"/>
                  <a:ext cx="1924050" cy="262738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>
                  <a:off x="6204344" y="1506354"/>
                  <a:ext cx="1924050" cy="106274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04344" y="1506354"/>
                  <a:ext cx="1924050" cy="1062743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l="-621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9241532" y="1287522"/>
            <a:ext cx="1944000" cy="1368000"/>
            <a:chOff x="6204344" y="1243617"/>
            <a:chExt cx="1924051" cy="13254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6204345" y="1243617"/>
                  <a:ext cx="1924050" cy="262738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14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04345" y="1243617"/>
                  <a:ext cx="1924050" cy="262738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 bwMode="auto">
                <a:xfrm>
                  <a:off x="6204344" y="1506354"/>
                  <a:ext cx="1924050" cy="106274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⊕$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04344" y="1506354"/>
                  <a:ext cx="1924050" cy="1062743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 l="-621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9" name="Straight Arrow Connector 38"/>
          <p:cNvCxnSpPr/>
          <p:nvPr/>
        </p:nvCxnSpPr>
        <p:spPr bwMode="auto">
          <a:xfrm flipH="1">
            <a:off x="9118460" y="2760747"/>
            <a:ext cx="740945" cy="7051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9640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56" grpId="0" animBg="1"/>
      <p:bldP spid="19" grpId="0"/>
      <p:bldP spid="19" grpId="1"/>
      <p:bldP spid="20" grpId="0"/>
      <p:bldP spid="20" grpId="1"/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one-time-pad (OTP) – security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25" name="Rounded Rectangle 24"/>
          <p:cNvSpPr/>
          <p:nvPr/>
        </p:nvSpPr>
        <p:spPr bwMode="auto">
          <a:xfrm>
            <a:off x="623391" y="1360436"/>
            <a:ext cx="11137237" cy="890581"/>
          </a:xfrm>
          <a:prstGeom prst="roundRect">
            <a:avLst/>
          </a:prstGeom>
          <a:solidFill>
            <a:srgbClr val="EDFDF1"/>
          </a:solidFill>
          <a:ln w="285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Theorem (Shannon 1949): </a:t>
            </a:r>
            <a:r>
              <a:rPr lang="nb-NO" dirty="0"/>
              <a:t>The one-time pad encryption scheme has </a:t>
            </a:r>
            <a:r>
              <a:rPr lang="nb-NO" b="1" dirty="0"/>
              <a:t>one-time perfect privacy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54961" y="2955271"/>
                <a:ext cx="293028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600" dirty="0"/>
                  <a:t>Need to show:</a:t>
                </a:r>
                <a:r>
                  <a:rPr lang="nb-NO" sz="1600" b="0" dirty="0"/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961" y="2955271"/>
                <a:ext cx="2930289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4375" t="-27500" r="-1458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48882" y="2514755"/>
            <a:ext cx="60433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b-NO" sz="1600" b="1" dirty="0"/>
              <a:t>Proof: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0704879"/>
                  </p:ext>
                </p:extLst>
              </p:nvPr>
            </p:nvGraphicFramePr>
            <p:xfrm>
              <a:off x="8791335" y="2516477"/>
              <a:ext cx="1090036" cy="868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00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899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177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  <m:sSup>
                                  <m:sSupPr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0704879"/>
                  </p:ext>
                </p:extLst>
              </p:nvPr>
            </p:nvGraphicFramePr>
            <p:xfrm>
              <a:off x="8791335" y="2516477"/>
              <a:ext cx="1090036" cy="868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9003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559" t="-36792" r="-1676" b="-37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0411033"/>
                  </p:ext>
                </p:extLst>
              </p:nvPr>
            </p:nvGraphicFramePr>
            <p:xfrm>
              <a:off x="10565655" y="2516477"/>
              <a:ext cx="1118615" cy="8832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86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nb-NO" sz="9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  <m:sSup>
                                  <m:sSupPr>
                                    <m:ctrlP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9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9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⊕$</m:t>
                              </m:r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0411033"/>
                  </p:ext>
                </p:extLst>
              </p:nvPr>
            </p:nvGraphicFramePr>
            <p:xfrm>
              <a:off x="10565655" y="2516477"/>
              <a:ext cx="1118615" cy="8832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861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543" t="-38679" r="-1087" b="-37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38817" y="3357738"/>
                <a:ext cx="49319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600" dirty="0"/>
                  <a:t>Suppose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600" dirty="0"/>
                  <a:t> submits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sz="1600" b="1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1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𝟏𝟏𝟎</m:t>
                    </m:r>
                  </m:oMath>
                </a14:m>
                <a:r>
                  <a:rPr lang="nb-NO" sz="1600" b="1" dirty="0"/>
                  <a:t> </a:t>
                </a:r>
                <a:r>
                  <a:rPr lang="nb-NO" sz="1600" dirty="0"/>
                  <a:t>and receives </a:t>
                </a:r>
                <a14:m>
                  <m:oMath xmlns:m="http://schemas.openxmlformats.org/officeDocument/2006/math"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𝟏𝟎𝟏</m:t>
                    </m:r>
                  </m:oMath>
                </a14:m>
                <a:r>
                  <a:rPr lang="nb-NO" sz="1600" dirty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17" y="3357738"/>
                <a:ext cx="4931928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742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87696" y="3936850"/>
                <a:ext cx="24314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nb-NO" sz="16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𝟏𝟎𝟏</m:t>
                              </m:r>
                            </m: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96" y="3936850"/>
                <a:ext cx="2431466" cy="3385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305955" y="3936850"/>
                <a:ext cx="14901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𝟎𝟏𝟏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955" y="3936850"/>
                <a:ext cx="1490119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189088" y="4344847"/>
                <a:ext cx="2069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nb-NO" sz="16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𝟏𝟎𝟏</m:t>
                              </m:r>
                            </m: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088" y="4344847"/>
                <a:ext cx="2069127" cy="338554"/>
              </a:xfrm>
              <a:prstGeom prst="rect">
                <a:avLst/>
              </a:prstGeom>
              <a:blipFill rotWithShape="0">
                <a:blip r:embed="rId9"/>
                <a:stretch>
                  <a:fillRect r="-5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8268" y="3936850"/>
                <a:ext cx="7818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268" y="3936850"/>
                <a:ext cx="781881" cy="338554"/>
              </a:xfrm>
              <a:prstGeom prst="rect">
                <a:avLst/>
              </a:prstGeom>
              <a:blipFill rotWithShape="0">
                <a:blip r:embed="rId10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5075689" y="4348898"/>
                <a:ext cx="57099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5689" y="4348898"/>
                <a:ext cx="570990" cy="338554"/>
              </a:xfrm>
              <a:prstGeom prst="rect">
                <a:avLst/>
              </a:prstGeom>
              <a:blipFill rotWithShape="0">
                <a:blip r:embed="rId11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187696" y="4752844"/>
                <a:ext cx="21384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nb-NO" sz="16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𝟏𝟎𝟏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8 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96" y="4752844"/>
                <a:ext cx="213842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48960" y="5567538"/>
                <a:ext cx="654435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600" dirty="0"/>
                  <a:t>Probability that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600" dirty="0"/>
                  <a:t> sees </a:t>
                </a:r>
                <a14:m>
                  <m:oMath xmlns:m="http://schemas.openxmlformats.org/officeDocument/2006/math"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𝟏𝟎𝟏</m:t>
                    </m:r>
                  </m:oMath>
                </a14:m>
                <a:r>
                  <a:rPr lang="nb-NO" sz="1600" dirty="0"/>
                  <a:t> is </a:t>
                </a:r>
                <a:r>
                  <a:rPr lang="nb-NO" sz="1600" i="1" dirty="0"/>
                  <a:t>independent </a:t>
                </a:r>
                <a:r>
                  <a:rPr lang="nb-NO" sz="1600" dirty="0"/>
                  <a:t>of which world it's in! </a:t>
                </a:r>
                <a:endParaRPr lang="en-US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60" y="5567538"/>
                <a:ext cx="6544356" cy="338554"/>
              </a:xfrm>
              <a:prstGeom prst="rect">
                <a:avLst/>
              </a:prstGeom>
              <a:blipFill rotWithShape="0">
                <a:blip r:embed="rId13"/>
                <a:stretch>
                  <a:fillRect l="-46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05164" y="5565011"/>
                <a:ext cx="50133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nb-NO" sz="1600" b="1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sz="1600" dirty="0"/>
                  <a:t> contains no information about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5164" y="5565011"/>
                <a:ext cx="5013352" cy="338554"/>
              </a:xfrm>
              <a:prstGeom prst="rect">
                <a:avLst/>
              </a:prstGeom>
              <a:blipFill rotWithShape="0">
                <a:blip r:embed="rId14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105164" y="6042409"/>
                <a:ext cx="28378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   </m:t>
                    </m:r>
                    <m:func>
                      <m:func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dirty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b="0" i="1" dirty="0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5164" y="6042409"/>
                <a:ext cx="2837861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9025131" y="2698082"/>
            <a:ext cx="1972764" cy="1725690"/>
            <a:chOff x="9169221" y="2655146"/>
            <a:chExt cx="1972764" cy="1725690"/>
          </a:xfrm>
        </p:grpSpPr>
        <p:grpSp>
          <p:nvGrpSpPr>
            <p:cNvPr id="3" name="Group 2"/>
            <p:cNvGrpSpPr>
              <a:grpSpLocks noChangeAspect="1"/>
            </p:cNvGrpSpPr>
            <p:nvPr/>
          </p:nvGrpSpPr>
          <p:grpSpPr>
            <a:xfrm>
              <a:off x="9169221" y="2885978"/>
              <a:ext cx="1972764" cy="1494858"/>
              <a:chOff x="6644252" y="3005576"/>
              <a:chExt cx="3711900" cy="2812689"/>
            </a:xfrm>
          </p:grpSpPr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16" cstate="print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46" t="10399" r="23520" b="9309"/>
              <a:stretch/>
            </p:blipFill>
            <p:spPr>
              <a:xfrm>
                <a:off x="8673025" y="4628812"/>
                <a:ext cx="956733" cy="1189453"/>
              </a:xfrm>
              <a:prstGeom prst="rect">
                <a:avLst/>
              </a:prstGeom>
            </p:spPr>
          </p:pic>
          <p:cxnSp>
            <p:nvCxnSpPr>
              <p:cNvPr id="37" name="Straight Arrow Connector 36"/>
              <p:cNvCxnSpPr/>
              <p:nvPr/>
            </p:nvCxnSpPr>
            <p:spPr bwMode="auto">
              <a:xfrm>
                <a:off x="7772714" y="4075002"/>
                <a:ext cx="900310" cy="62721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50000"/>
                  </a:schemeClr>
                </a:solidFill>
                <a:prstDash val="dash"/>
                <a:round/>
                <a:headEnd type="triangle" w="sm" len="sm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Arrow Connector 37"/>
              <p:cNvCxnSpPr/>
              <p:nvPr/>
            </p:nvCxnSpPr>
            <p:spPr bwMode="auto">
              <a:xfrm flipH="1">
                <a:off x="9541113" y="4022976"/>
                <a:ext cx="815039" cy="705186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>
                    <a:lumMod val="50000"/>
                  </a:schemeClr>
                </a:solidFill>
                <a:prstDash val="dash"/>
                <a:round/>
                <a:headEnd type="triangle" w="sm" len="sm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577" b="100000" l="0" r="100000">
                            <a14:foregroundMark x1="40928" y1="9235" x2="35443" y2="9668"/>
                            <a14:foregroundMark x1="34599" y1="6926" x2="31435" y2="8225"/>
                            <a14:foregroundMark x1="31646" y1="7359" x2="26371" y2="8514"/>
                            <a14:foregroundMark x1="27004" y1="3896" x2="39873" y2="2020"/>
                            <a14:foregroundMark x1="27426" y1="18759" x2="23629" y2="30880"/>
                            <a14:foregroundMark x1="35443" y1="43867" x2="35654" y2="41991"/>
                            <a14:foregroundMark x1="32911" y1="46032" x2="32911" y2="44733"/>
                            <a14:foregroundMark x1="31224" y1="1154" x2="36287" y2="433"/>
                            <a14:foregroundMark x1="87131" y1="79654" x2="86920" y2="76335"/>
                            <a14:foregroundMark x1="82489" y1="92496" x2="82489" y2="9249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52274" y="3005576"/>
                <a:ext cx="320236" cy="468191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 rot="2176594">
                    <a:off x="7824405" y="3848426"/>
                    <a:ext cx="404186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76594">
                    <a:off x="7824405" y="3848426"/>
                    <a:ext cx="404186" cy="445139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 rot="2176594">
                    <a:off x="8067687" y="4362565"/>
                    <a:ext cx="378798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76594">
                    <a:off x="8067687" y="4362565"/>
                    <a:ext cx="378798" cy="445139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Oval Callout 41"/>
                  <p:cNvSpPr/>
                  <p:nvPr/>
                </p:nvSpPr>
                <p:spPr bwMode="auto">
                  <a:xfrm>
                    <a:off x="6644252" y="4612408"/>
                    <a:ext cx="1727085" cy="856006"/>
                  </a:xfrm>
                  <a:prstGeom prst="wedgeEllipseCallout">
                    <a:avLst>
                      <a:gd name="adj1" fmla="val 69532"/>
                      <a:gd name="adj2" fmla="val -10889"/>
                    </a:avLst>
                  </a:prstGeom>
                  <a:solidFill>
                    <a:srgbClr val="FEE9E6"/>
                  </a:solidFill>
                  <a:ln w="1905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rtlCol="0" anchor="ctr"/>
                  <a:lstStyle/>
                  <a:p>
                    <a:pPr algn="ctr"/>
                    <a:r>
                      <a:rPr lang="en-US" sz="900" b="1" dirty="0"/>
                      <a:t>I’m in World </a:t>
                    </a:r>
                    <a14:m>
                      <m:oMath xmlns:m="http://schemas.openxmlformats.org/officeDocument/2006/math">
                        <m:r>
                          <a:rPr lang="nb-NO" sz="9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nb-NO" sz="9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a14:m>
                    <a:endParaRPr lang="en-US" sz="900" b="1" dirty="0"/>
                  </a:p>
                </p:txBody>
              </p:sp>
            </mc:Choice>
            <mc:Fallback xmlns="">
              <p:sp>
                <p:nvSpPr>
                  <p:cNvPr id="42" name="Oval Callout 4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644252" y="4612408"/>
                    <a:ext cx="1727085" cy="856006"/>
                  </a:xfrm>
                  <a:prstGeom prst="wedgeEllipseCallout">
                    <a:avLst>
                      <a:gd name="adj1" fmla="val 69532"/>
                      <a:gd name="adj2" fmla="val -10889"/>
                    </a:avLst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/>
                  <p:cNvSpPr txBox="1"/>
                  <p:nvPr/>
                </p:nvSpPr>
                <p:spPr>
                  <a:xfrm rot="19534002">
                    <a:off x="9748823" y="3945068"/>
                    <a:ext cx="327557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3" name="Text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534002">
                    <a:off x="9748823" y="3945068"/>
                    <a:ext cx="327557" cy="445139"/>
                  </a:xfrm>
                  <a:prstGeom prst="rect">
                    <a:avLst/>
                  </a:prstGeom>
                  <a:blipFill rotWithShape="0">
                    <a:blip r:embed="rId23"/>
                    <a:stretch>
                      <a:fillRect r="-638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/>
                  <p:cNvSpPr txBox="1"/>
                  <p:nvPr/>
                </p:nvSpPr>
                <p:spPr>
                  <a:xfrm rot="19291403">
                    <a:off x="9657990" y="4509891"/>
                    <a:ext cx="351519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1403">
                    <a:off x="9657990" y="4509891"/>
                    <a:ext cx="351519" cy="445139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171116" y="2655146"/>
                  <a:ext cx="37258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71116" y="2655146"/>
                  <a:ext cx="372584" cy="230832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>
                <a:off x="6322692" y="3026421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3026421"/>
                <a:ext cx="720000" cy="288000"/>
              </a:xfrm>
              <a:prstGeom prst="rect">
                <a:avLst/>
              </a:prstGeom>
              <a:blipFill rotWithShape="0">
                <a:blip r:embed="rId26"/>
                <a:stretch>
                  <a:fillRect b="-22917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6322692" y="3311960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3311960"/>
                <a:ext cx="720000" cy="288000"/>
              </a:xfrm>
              <a:prstGeom prst="rect">
                <a:avLst/>
              </a:prstGeom>
              <a:blipFill rotWithShape="0">
                <a:blip r:embed="rId27"/>
                <a:stretch>
                  <a:fillRect b="-20833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6322692" y="3597499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3597499"/>
                <a:ext cx="720000" cy="288000"/>
              </a:xfrm>
              <a:prstGeom prst="rect">
                <a:avLst/>
              </a:prstGeom>
              <a:blipFill rotWithShape="0">
                <a:blip r:embed="rId28"/>
                <a:stretch>
                  <a:fillRect b="-23404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>
                <a:off x="6322692" y="3886479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3886479"/>
                <a:ext cx="720000" cy="288000"/>
              </a:xfrm>
              <a:prstGeom prst="rect">
                <a:avLst/>
              </a:prstGeom>
              <a:blipFill rotWithShape="0">
                <a:blip r:embed="rId29"/>
                <a:stretch>
                  <a:fillRect b="-23404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 bwMode="auto">
              <a:xfrm>
                <a:off x="6322692" y="4172407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4172407"/>
                <a:ext cx="720000" cy="288000"/>
              </a:xfrm>
              <a:prstGeom prst="rect">
                <a:avLst/>
              </a:prstGeom>
              <a:blipFill rotWithShape="0">
                <a:blip r:embed="rId30"/>
                <a:stretch>
                  <a:fillRect b="-22917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6322692" y="4457946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4457946"/>
                <a:ext cx="720000" cy="288000"/>
              </a:xfrm>
              <a:prstGeom prst="rect">
                <a:avLst/>
              </a:prstGeom>
              <a:blipFill rotWithShape="0">
                <a:blip r:embed="rId31"/>
                <a:stretch>
                  <a:fillRect b="-20833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>
                <a:off x="6322692" y="4743485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4743485"/>
                <a:ext cx="720000" cy="288000"/>
              </a:xfrm>
              <a:prstGeom prst="rect">
                <a:avLst/>
              </a:prstGeom>
              <a:blipFill rotWithShape="0">
                <a:blip r:embed="rId32"/>
                <a:stretch>
                  <a:fillRect b="-23404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 bwMode="auto">
              <a:xfrm>
                <a:off x="6322692" y="5026563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2692" y="5026563"/>
                <a:ext cx="720000" cy="288000"/>
              </a:xfrm>
              <a:prstGeom prst="rect">
                <a:avLst/>
              </a:prstGeom>
              <a:blipFill rotWithShape="0">
                <a:blip r:embed="rId33"/>
                <a:stretch>
                  <a:fillRect b="-23404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 bwMode="auto">
              <a:xfrm>
                <a:off x="7040333" y="3024714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000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0333" y="3024714"/>
                <a:ext cx="720000" cy="288000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 bwMode="auto">
              <a:xfrm>
                <a:off x="7040333" y="3310253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001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0333" y="3310253"/>
                <a:ext cx="720000" cy="288000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 bwMode="auto">
              <a:xfrm>
                <a:off x="7040333" y="3595792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010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0333" y="3595792"/>
                <a:ext cx="720000" cy="288000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 bwMode="auto">
              <a:xfrm>
                <a:off x="7040333" y="3884772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011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0333" y="3884772"/>
                <a:ext cx="720000" cy="288000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>
                <a:off x="7040333" y="4170700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0333" y="4170700"/>
                <a:ext cx="720000" cy="288000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 bwMode="auto">
              <a:xfrm>
                <a:off x="7040333" y="4456239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0333" y="4456239"/>
                <a:ext cx="720000" cy="288000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>
                <a:off x="7040333" y="4741778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110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0333" y="4741778"/>
                <a:ext cx="720000" cy="288000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 bwMode="auto">
              <a:xfrm>
                <a:off x="7040333" y="5024856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0333" y="5024856"/>
                <a:ext cx="720000" cy="288000"/>
              </a:xfrm>
              <a:prstGeom prst="rect">
                <a:avLst/>
              </a:prstGeom>
              <a:blipFill rotWithShape="0">
                <a:blip r:embed="rId41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 bwMode="auto">
              <a:xfrm>
                <a:off x="7761937" y="3024714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101</m:t>
                      </m:r>
                    </m:oMath>
                  </m:oMathPara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1937" y="3024714"/>
                <a:ext cx="720000" cy="288000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 bwMode="auto">
              <a:xfrm>
                <a:off x="7761937" y="3310253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1937" y="3310253"/>
                <a:ext cx="720000" cy="288000"/>
              </a:xfrm>
              <a:prstGeom prst="rect">
                <a:avLst/>
              </a:prstGeom>
              <a:blipFill rotWithShape="0">
                <a:blip r:embed="rId43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 bwMode="auto">
              <a:xfrm>
                <a:off x="7761937" y="3595792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111</m:t>
                      </m:r>
                    </m:oMath>
                  </m:oMathPara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1937" y="3595792"/>
                <a:ext cx="720000" cy="288000"/>
              </a:xfrm>
              <a:prstGeom prst="rect">
                <a:avLst/>
              </a:prstGeom>
              <a:blipFill rotWithShape="0">
                <a:blip r:embed="rId44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 bwMode="auto">
              <a:xfrm>
                <a:off x="7761937" y="3884772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110</m:t>
                      </m:r>
                    </m:oMath>
                  </m:oMathPara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1937" y="3884772"/>
                <a:ext cx="720000" cy="288000"/>
              </a:xfrm>
              <a:prstGeom prst="rect">
                <a:avLst/>
              </a:prstGeom>
              <a:blipFill rotWithShape="0">
                <a:blip r:embed="rId45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/>
              <p:cNvSpPr/>
              <p:nvPr/>
            </p:nvSpPr>
            <p:spPr bwMode="auto">
              <a:xfrm>
                <a:off x="7761937" y="4170700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001</m:t>
                      </m:r>
                    </m:oMath>
                  </m:oMathPara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84" name="Rectangle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1937" y="4170700"/>
                <a:ext cx="720000" cy="288000"/>
              </a:xfrm>
              <a:prstGeom prst="rect">
                <a:avLst/>
              </a:prstGeom>
              <a:blipFill rotWithShape="0">
                <a:blip r:embed="rId46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 bwMode="auto">
              <a:xfrm>
                <a:off x="7761937" y="4456239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000</m:t>
                      </m:r>
                    </m:oMath>
                  </m:oMathPara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1937" y="4456239"/>
                <a:ext cx="720000" cy="288000"/>
              </a:xfrm>
              <a:prstGeom prst="rect">
                <a:avLst/>
              </a:prstGeom>
              <a:blipFill rotWithShape="0">
                <a:blip r:embed="rId47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7761937" y="4741778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011</m:t>
                      </m:r>
                    </m:oMath>
                  </m:oMathPara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1937" y="4741778"/>
                <a:ext cx="720000" cy="288000"/>
              </a:xfrm>
              <a:prstGeom prst="rect">
                <a:avLst/>
              </a:prstGeom>
              <a:blipFill rotWithShape="0">
                <a:blip r:embed="rId48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 bwMode="auto">
              <a:xfrm>
                <a:off x="7761937" y="5024856"/>
                <a:ext cx="720000" cy="28800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010</m:t>
                      </m:r>
                    </m:oMath>
                  </m:oMathPara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1937" y="5024856"/>
                <a:ext cx="720000" cy="288000"/>
              </a:xfrm>
              <a:prstGeom prst="rect">
                <a:avLst/>
              </a:prstGeom>
              <a:blipFill rotWithShape="0">
                <a:blip r:embed="rId49"/>
                <a:stretch>
                  <a:fillRect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6322692" y="2720256"/>
            <a:ext cx="2159245" cy="289707"/>
            <a:chOff x="6322692" y="2720256"/>
            <a:chExt cx="2159245" cy="289707"/>
          </a:xfrm>
        </p:grpSpPr>
        <p:sp>
          <p:nvSpPr>
            <p:cNvPr id="88" name="Rectangle 87"/>
            <p:cNvSpPr/>
            <p:nvPr/>
          </p:nvSpPr>
          <p:spPr bwMode="auto">
            <a:xfrm>
              <a:off x="6322692" y="2721963"/>
              <a:ext cx="720000" cy="288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rtlCol="0" anchor="ctr"/>
            <a:lstStyle/>
            <a:p>
              <a:pPr algn="ctr"/>
              <a:r>
                <a:rPr lang="en-US" sz="1600" b="1" dirty="0">
                  <a:latin typeface="Cambria" panose="02040503050406030204" pitchFamily="18" charset="0"/>
                  <a:ea typeface="Cambria" panose="02040503050406030204" pitchFamily="18" charset="0"/>
                </a:rPr>
                <a:t>Prob.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 bwMode="auto">
                <a:xfrm>
                  <a:off x="7040333" y="2720256"/>
                  <a:ext cx="720000" cy="288000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0" tIns="0" rIns="0" b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oMath>
                    </m:oMathPara>
                  </a14:m>
                  <a:endParaRPr lang="en-US" sz="16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9" name="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40333" y="2720256"/>
                  <a:ext cx="720000" cy="288000"/>
                </a:xfrm>
                <a:prstGeom prst="rect">
                  <a:avLst/>
                </a:prstGeom>
                <a:blipFill rotWithShape="0">
                  <a:blip r:embed="rId50"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7761937" y="2720256"/>
                  <a:ext cx="720000" cy="288000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0" tIns="0" rIns="0" b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1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oMath>
                    </m:oMathPara>
                  </a14:m>
                  <a:endParaRPr lang="en-US" sz="1600" b="1" dirty="0">
                    <a:solidFill>
                      <a:srgbClr val="3333CC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61937" y="2720256"/>
                  <a:ext cx="720000" cy="288000"/>
                </a:xfrm>
                <a:prstGeom prst="rect">
                  <a:avLst/>
                </a:prstGeom>
                <a:blipFill rotWithShape="0">
                  <a:blip r:embed="rId51"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Connector 9"/>
            <p:cNvCxnSpPr/>
            <p:nvPr/>
          </p:nvCxnSpPr>
          <p:spPr bwMode="auto">
            <a:xfrm>
              <a:off x="6322692" y="3008256"/>
              <a:ext cx="202302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3292057" y="4343495"/>
                <a:ext cx="20691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sz="1600" b="1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𝟏𝟎𝟏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057" y="4343495"/>
                <a:ext cx="2069127" cy="338554"/>
              </a:xfrm>
              <a:prstGeom prst="rect">
                <a:avLst/>
              </a:prstGeom>
              <a:blipFill rotWithShape="0">
                <a:blip r:embed="rId52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/>
              <p:cNvSpPr/>
              <p:nvPr/>
            </p:nvSpPr>
            <p:spPr>
              <a:xfrm>
                <a:off x="848960" y="6022117"/>
                <a:ext cx="47211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600" dirty="0"/>
                  <a:t>Same argument applies to all choices for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93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60" y="6022117"/>
                <a:ext cx="4721164" cy="338554"/>
              </a:xfrm>
              <a:prstGeom prst="rect">
                <a:avLst/>
              </a:prstGeom>
              <a:blipFill rotWithShape="0">
                <a:blip r:embed="rId53"/>
                <a:stretch>
                  <a:fillRect l="-64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Box 93"/>
          <p:cNvSpPr txBox="1"/>
          <p:nvPr/>
        </p:nvSpPr>
        <p:spPr>
          <a:xfrm>
            <a:off x="10578892" y="6143229"/>
            <a:ext cx="108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Q.E.D.</a:t>
            </a:r>
          </a:p>
        </p:txBody>
      </p:sp>
    </p:spTree>
    <p:extLst>
      <p:ext uri="{BB962C8B-B14F-4D97-AF65-F5344CB8AC3E}">
        <p14:creationId xmlns:p14="http://schemas.microsoft.com/office/powerpoint/2010/main" val="374346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  <p:bldP spid="5" grpId="0"/>
      <p:bldP spid="6" grpId="0"/>
      <p:bldP spid="45" grpId="0"/>
      <p:bldP spid="47" grpId="0"/>
      <p:bldP spid="7" grpId="0"/>
      <p:bldP spid="58" grpId="0"/>
      <p:bldP spid="68" grpId="0"/>
      <p:bldP spid="52" grpId="0"/>
      <p:bldP spid="11" grpId="0"/>
      <p:bldP spid="59" grpId="0"/>
      <p:bldP spid="8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9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92" grpId="0"/>
      <p:bldP spid="93" grpId="0"/>
      <p:bldP spid="9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One-time pad – perfect?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One-time pad has perfect privacy…for </a:t>
                </a:r>
                <a:r>
                  <a:rPr lang="en-US" i="1" dirty="0"/>
                  <a:t>one</a:t>
                </a:r>
                <a:r>
                  <a:rPr lang="en-US" dirty="0"/>
                  <a:t> message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What happens if you use the same key for two messages?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If one part is known: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  <a:p>
                <a:pPr marL="0" indent="0"/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Key is as long as the message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Key management becomes very difficult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Sort of defeats the purpose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What happens if it's shorter?</a:t>
                </a:r>
              </a:p>
              <a:p>
                <a:pPr marL="474663" lvl="1" indent="0"/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Nothing special about XOR: ROT-</a:t>
                </a:r>
                <a:r>
                  <a:rPr lang="nb-NO" i="1" dirty="0"/>
                  <a:t>K</a:t>
                </a:r>
                <a:r>
                  <a:rPr lang="nb-NO" dirty="0"/>
                  <a:t> also has one-time perfect privacy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Why doesn't this contradict what we saw earlier about ROT-</a:t>
                </a:r>
                <a:r>
                  <a:rPr lang="nb-NO" i="1" dirty="0"/>
                  <a:t>K</a:t>
                </a:r>
                <a:r>
                  <a:rPr lang="nb-NO" dirty="0"/>
                  <a:t>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149123" y="2486021"/>
                <a:ext cx="39889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⊕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123" y="2486021"/>
                <a:ext cx="3988912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182" y="1951182"/>
            <a:ext cx="1219200" cy="1219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804" y="1951182"/>
            <a:ext cx="1219200" cy="1219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610" y="3518839"/>
            <a:ext cx="1219200" cy="1219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844179" y="2299639"/>
                <a:ext cx="10400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nb-NO" sz="2400" b="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4179" y="2299639"/>
                <a:ext cx="1040063" cy="461665"/>
              </a:xfrm>
              <a:prstGeom prst="rect">
                <a:avLst/>
              </a:prstGeom>
              <a:blipFill>
                <a:blip r:embed="rId9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04051" y="1475525"/>
                <a:ext cx="540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051" y="1475525"/>
                <a:ext cx="54012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065028" y="1481514"/>
                <a:ext cx="540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5028" y="1481514"/>
                <a:ext cx="54012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ular Callout 4"/>
              <p:cNvSpPr/>
              <p:nvPr/>
            </p:nvSpPr>
            <p:spPr bwMode="auto">
              <a:xfrm>
                <a:off x="5712756" y="4219739"/>
                <a:ext cx="4171486" cy="913268"/>
              </a:xfrm>
              <a:prstGeom prst="wedgeRoundRectCallout">
                <a:avLst>
                  <a:gd name="adj1" fmla="val -79072"/>
                  <a:gd name="adj2" fmla="val 2164"/>
                  <a:gd name="adj3" fmla="val 16667"/>
                </a:avLst>
              </a:prstGeom>
              <a:solidFill>
                <a:srgbClr val="EDFDF1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 </a:t>
                </a:r>
                <a:r>
                  <a:rPr lang="en-US" dirty="0"/>
                  <a:t>No encryption scheme can have perfect secrecy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ular Callou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2756" y="4219739"/>
                <a:ext cx="4171486" cy="913268"/>
              </a:xfrm>
              <a:prstGeom prst="wedgeRoundRectCallout">
                <a:avLst>
                  <a:gd name="adj1" fmla="val -79072"/>
                  <a:gd name="adj2" fmla="val 2164"/>
                  <a:gd name="adj3" fmla="val 16667"/>
                </a:avLst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925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  <p:bldP spid="17" grpId="0"/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Wanted: security definition for symmetric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1" dirty="0"/>
                  <a:t>One-time perfect privacy:</a:t>
                </a:r>
                <a:br>
                  <a:rPr lang="nb-NO" dirty="0"/>
                </a:br>
                <a:br>
                  <a:rPr lang="nb-NO" dirty="0">
                    <a:latin typeface="Cambria Math" panose="02040503050406030204" pitchFamily="18" charset="0"/>
                  </a:rPr>
                </a:b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𝒦</m:t>
                          </m:r>
                        </m:lim>
                      </m:limLow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  <m:li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𝒦</m:t>
                          </m:r>
                        </m:lim>
                      </m:limLow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$</m:t>
                              </m:r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/>
                <a:br>
                  <a:rPr lang="en-US" dirty="0"/>
                </a:b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Security holds for </a:t>
                </a:r>
                <a:r>
                  <a:rPr lang="en-US" i="1" dirty="0"/>
                  <a:t>any </a:t>
                </a:r>
                <a:r>
                  <a:rPr lang="en-US" dirty="0"/>
                  <a:t>adversary (no limit on resource usage)</a:t>
                </a:r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needs to be as long as the message…want keys to be short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can only be used for one message…want to encrypt many messages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5799954" y="4961924"/>
            <a:ext cx="3092824" cy="25549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 bwMode="auto">
          <a:xfrm>
            <a:off x="5622729" y="5259413"/>
            <a:ext cx="3376491" cy="30355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185988" y="1612359"/>
            <a:ext cx="92263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963905" y="1186747"/>
            <a:ext cx="196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computational 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744213" y="3644561"/>
            <a:ext cx="3168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2683188" y="2952598"/>
            <a:ext cx="3020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resource bounded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536319" y="3297933"/>
            <a:ext cx="1996440" cy="411480"/>
            <a:chOff x="2537460" y="2806887"/>
            <a:chExt cx="1996440" cy="411480"/>
          </a:xfrm>
        </p:grpSpPr>
        <p:sp>
          <p:nvSpPr>
            <p:cNvPr id="13" name="Arc 12"/>
            <p:cNvSpPr/>
            <p:nvPr/>
          </p:nvSpPr>
          <p:spPr bwMode="auto">
            <a:xfrm>
              <a:off x="253746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c 13"/>
            <p:cNvSpPr/>
            <p:nvPr/>
          </p:nvSpPr>
          <p:spPr bwMode="auto">
            <a:xfrm flipH="1">
              <a:off x="353568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/>
          <p:cNvCxnSpPr/>
          <p:nvPr/>
        </p:nvCxnSpPr>
        <p:spPr bwMode="auto">
          <a:xfrm>
            <a:off x="1439213" y="5097890"/>
            <a:ext cx="418351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1448738" y="5431265"/>
            <a:ext cx="39741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9201148" y="4859303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201148" y="5204854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1042759" y="1599118"/>
            <a:ext cx="1110025" cy="132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51621" y="2309740"/>
                <a:ext cx="33239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rIns="3600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1621" y="2309740"/>
                <a:ext cx="332390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4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8" grpId="0"/>
      <p:bldP spid="10" grpId="0"/>
      <p:bldP spid="17" grpId="0"/>
      <p:bldP spid="18" grpId="0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4092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1006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82864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04389" y="3086840"/>
            <a:ext cx="13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Part 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2419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430924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04389" y="4034191"/>
            <a:ext cx="13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Part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993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Much more to cryptography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Zero-knowledge proofs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Fully-homomorphic encryption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Multi-party computation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Blockchains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40404" y="2848493"/>
                <a:ext cx="566603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404" y="2848493"/>
                <a:ext cx="5666038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5417820" y="1207520"/>
            <a:ext cx="1295400" cy="1331976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 bwMode="auto">
          <a:xfrm>
            <a:off x="6065520" y="1143000"/>
            <a:ext cx="1043940" cy="297180"/>
          </a:xfrm>
          <a:prstGeom prst="wedgeEllipseCallout">
            <a:avLst>
              <a:gd name="adj1" fmla="val -45154"/>
              <a:gd name="adj2" fmla="val 165065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Password?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7695573" y="1206913"/>
            <a:ext cx="1295400" cy="1331976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 bwMode="auto">
          <a:xfrm>
            <a:off x="7757160" y="1080240"/>
            <a:ext cx="1043940" cy="297180"/>
          </a:xfrm>
          <a:prstGeom prst="wedgeEllipseCallout">
            <a:avLst>
              <a:gd name="adj1" fmla="val 47546"/>
              <a:gd name="adj2" fmla="val 172758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I know it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9973326" y="1206913"/>
            <a:ext cx="1295400" cy="1331976"/>
          </a:xfrm>
          <a:prstGeom prst="rect">
            <a:avLst/>
          </a:prstGeom>
        </p:spPr>
      </p:pic>
      <p:sp>
        <p:nvSpPr>
          <p:cNvPr id="12" name="Oval Callout 11"/>
          <p:cNvSpPr/>
          <p:nvPr/>
        </p:nvSpPr>
        <p:spPr bwMode="auto">
          <a:xfrm>
            <a:off x="10621026" y="1142393"/>
            <a:ext cx="1043940" cy="297180"/>
          </a:xfrm>
          <a:prstGeom prst="wedgeEllipseCallout">
            <a:avLst>
              <a:gd name="adj1" fmla="val -45154"/>
              <a:gd name="adj2" fmla="val 165065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Welcome!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0" t="4573" r="10208" b="4314"/>
          <a:stretch/>
        </p:blipFill>
        <p:spPr>
          <a:xfrm>
            <a:off x="7017360" y="3749770"/>
            <a:ext cx="2743200" cy="1814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950" y="4804229"/>
            <a:ext cx="2710512" cy="180700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323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The security pyramid</a:t>
            </a:r>
            <a:endParaRPr lang="en-US" dirty="0"/>
          </a:p>
        </p:txBody>
      </p:sp>
      <p:sp>
        <p:nvSpPr>
          <p:cNvPr id="5" name="Trapezoid 4"/>
          <p:cNvSpPr/>
          <p:nvPr/>
        </p:nvSpPr>
        <p:spPr>
          <a:xfrm>
            <a:off x="2296464" y="2582378"/>
            <a:ext cx="3029447" cy="1057524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5DBFD4">
                  <a:shade val="30000"/>
                  <a:satMod val="115000"/>
                </a:srgbClr>
              </a:gs>
              <a:gs pos="50000">
                <a:srgbClr val="5DBFD4">
                  <a:shade val="67500"/>
                  <a:satMod val="115000"/>
                </a:srgbClr>
              </a:gs>
              <a:gs pos="100000">
                <a:srgbClr val="5DBFD4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Trapezoid 5"/>
          <p:cNvSpPr/>
          <p:nvPr/>
        </p:nvSpPr>
        <p:spPr>
          <a:xfrm>
            <a:off x="3079668" y="1516900"/>
            <a:ext cx="1463039" cy="1065478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Trapezoid 6"/>
          <p:cNvSpPr/>
          <p:nvPr/>
        </p:nvSpPr>
        <p:spPr>
          <a:xfrm>
            <a:off x="1510900" y="3639902"/>
            <a:ext cx="4600575" cy="1057524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DC006B">
                  <a:lumMod val="20000"/>
                  <a:lumOff val="80000"/>
                  <a:shade val="30000"/>
                  <a:satMod val="115000"/>
                </a:srgbClr>
              </a:gs>
              <a:gs pos="50000">
                <a:srgbClr val="DC006B">
                  <a:lumMod val="20000"/>
                  <a:lumOff val="80000"/>
                  <a:shade val="67500"/>
                  <a:satMod val="115000"/>
                </a:srgbClr>
              </a:gs>
              <a:gs pos="100000">
                <a:srgbClr val="DC006B">
                  <a:lumMod val="20000"/>
                  <a:lumOff val="80000"/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" name="Trapezoid 7"/>
          <p:cNvSpPr/>
          <p:nvPr/>
        </p:nvSpPr>
        <p:spPr>
          <a:xfrm>
            <a:off x="806050" y="4696433"/>
            <a:ext cx="6010275" cy="963515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F3FD91">
                  <a:shade val="30000"/>
                  <a:satMod val="115000"/>
                </a:srgbClr>
              </a:gs>
              <a:gs pos="50000">
                <a:srgbClr val="F3FD91">
                  <a:shade val="67500"/>
                  <a:satMod val="115000"/>
                </a:srgbClr>
              </a:gs>
              <a:gs pos="100000">
                <a:srgbClr val="F3FD91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5280" y="4978134"/>
            <a:ext cx="3639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Cryptographic mechanisms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5205" y="2097627"/>
            <a:ext cx="705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User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91654" y="2757197"/>
            <a:ext cx="11512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Secure</a:t>
            </a:r>
          </a:p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systems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17781" y="3814721"/>
            <a:ext cx="2186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Communication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protocols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8121" y="3332962"/>
            <a:ext cx="6250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TEK5510 – Security in operating systems and software</a:t>
            </a:r>
          </a:p>
          <a:p>
            <a:r>
              <a:rPr lang="nb-NO" b="1" dirty="0"/>
              <a:t>  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4418" y="3836496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TEK5520 – Cyber security of industrial systems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6452" y="4851158"/>
            <a:ext cx="458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TEK4500 – Introduction to cryptography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37903" y="1681736"/>
            <a:ext cx="36471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IN5280 – Security by design</a:t>
            </a:r>
          </a:p>
          <a:p>
            <a:endParaRPr lang="nb-NO" b="1" dirty="0"/>
          </a:p>
          <a:p>
            <a:r>
              <a:rPr lang="nb-NO" b="1" dirty="0"/>
              <a:t>      IN5540 – Privacy by design</a:t>
            </a:r>
          </a:p>
          <a:p>
            <a:endParaRPr lang="nb-NO" b="1" dirty="0"/>
          </a:p>
          <a:p>
            <a:r>
              <a:rPr lang="nb-NO" b="1" dirty="0"/>
              <a:t>           IN5290 – Ethical hacking</a:t>
            </a:r>
          </a:p>
          <a:p>
            <a:endParaRPr lang="nb-NO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111475" y="4190115"/>
            <a:ext cx="5416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IN4210 – Network and communications security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83648" y="5237502"/>
            <a:ext cx="4920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/>
              <a:t>TEK5550 – Advanced topics in cryptograpy</a:t>
            </a:r>
          </a:p>
        </p:txBody>
      </p:sp>
    </p:spTree>
    <p:extLst>
      <p:ext uri="{BB962C8B-B14F-4D97-AF65-F5344CB8AC3E}">
        <p14:creationId xmlns:p14="http://schemas.microsoft.com/office/powerpoint/2010/main" val="12445959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187733" y="3795011"/>
            <a:ext cx="7751762" cy="1776412"/>
          </a:xfrm>
        </p:spPr>
        <p:txBody>
          <a:bodyPr anchor="ctr"/>
          <a:lstStyle/>
          <a:p>
            <a:pPr algn="ctr"/>
            <a:r>
              <a:rPr lang="nb-NO" sz="2800" dirty="0"/>
              <a:t>Discrete probability</a:t>
            </a:r>
            <a:endParaRPr lang="en-US" sz="2800" dirty="0"/>
          </a:p>
          <a:p>
            <a:pPr algn="ctr"/>
            <a:r>
              <a:rPr lang="en-US" sz="1800"/>
              <a:t>…the </a:t>
            </a:r>
            <a:r>
              <a:rPr lang="en-US" sz="1800" dirty="0"/>
              <a:t>bare minimum</a:t>
            </a:r>
            <a:endParaRPr lang="nb-NO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954" y="2759978"/>
            <a:ext cx="1869653" cy="11981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6162675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More details: </a:t>
            </a:r>
            <a:r>
              <a:rPr lang="en-US" sz="1200" dirty="0">
                <a:hlinkClick r:id="rId3"/>
              </a:rPr>
              <a:t>https://en.wikibooks.org/wiki/High_School_Mathematics_Extensions/Discrete_Probability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82999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Discrete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4064178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a finite set 	(e.g.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4064178"/>
              </a:xfrm>
              <a:blipFill rotWithShape="0">
                <a:blip r:embed="rId2"/>
                <a:stretch>
                  <a:fillRect l="-328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1" y="1478834"/>
                <a:ext cx="8977810" cy="131332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probability distribution</a:t>
                </a:r>
                <a:r>
                  <a:rPr lang="en-US" dirty="0"/>
                  <a:t>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is a function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→[0,1]</m:t>
                        </m:r>
                      </m:e>
                    </m:func>
                  </m:oMath>
                </a14:m>
                <a:r>
                  <a:rPr lang="en-US" dirty="0"/>
                  <a:t> such that </a:t>
                </a:r>
              </a:p>
              <a:p>
                <a:pPr marL="0" marR="0" indent="0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𝒰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1" y="1478834"/>
                <a:ext cx="8977810" cy="13133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822629259"/>
              </p:ext>
            </p:extLst>
          </p:nvPr>
        </p:nvGraphicFramePr>
        <p:xfrm>
          <a:off x="623392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066529405"/>
              </p:ext>
            </p:extLst>
          </p:nvPr>
        </p:nvGraphicFramePr>
        <p:xfrm>
          <a:off x="7724776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174816205"/>
              </p:ext>
            </p:extLst>
          </p:nvPr>
        </p:nvGraphicFramePr>
        <p:xfrm>
          <a:off x="4174084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89944" y="5578876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944" y="5578876"/>
                <a:ext cx="1986905" cy="830997"/>
              </a:xfrm>
              <a:prstGeom prst="rect">
                <a:avLst/>
              </a:prstGeom>
              <a:blipFill rotWithShape="0">
                <a:blip r:embed="rId7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50982" y="5578876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982" y="5578876"/>
                <a:ext cx="1986905" cy="830997"/>
              </a:xfrm>
              <a:prstGeom prst="rect">
                <a:avLst/>
              </a:prstGeom>
              <a:blipFill rotWithShape="0">
                <a:blip r:embed="rId8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742937" y="5574639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2937" y="5574639"/>
                <a:ext cx="1986905" cy="83099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50435" y="2915031"/>
                <a:ext cx="3674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𝒰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00, 01, 10, 11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435" y="2915031"/>
                <a:ext cx="3674341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689944" y="6465095"/>
            <a:ext cx="197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Uniform distribution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48393" y="6467312"/>
            <a:ext cx="197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16200000">
                <a:off x="533798" y="4228860"/>
                <a:ext cx="58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33798" y="4228860"/>
                <a:ext cx="584200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01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  <p:bldP spid="6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Discrete probability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 subset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1800" dirty="0"/>
                  <a:t> is called an </a:t>
                </a:r>
                <a:r>
                  <a:rPr lang="en-US" sz="1800" b="1" dirty="0"/>
                  <a:t>event</a:t>
                </a:r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  <m:sup/>
                          <m:e>
                            <m:func>
                              <m:func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800" b="0" i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</m:e>
                        </m:nary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endParaRPr lang="nb-NO" sz="1800" b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The </a:t>
                </a:r>
                <a:r>
                  <a:rPr lang="en-US" sz="1800" b="1" dirty="0"/>
                  <a:t>complement </a:t>
                </a:r>
                <a:r>
                  <a:rPr lang="en-US" sz="1800" dirty="0"/>
                  <a:t>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is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∖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and denoted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1800" dirty="0"/>
                  <a:t>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Fact: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600" dirty="0"/>
              </a:p>
              <a:p>
                <a:pPr marL="0" indent="0">
                  <a:lnSpc>
                    <a:spcPct val="150000"/>
                  </a:lnSpc>
                </a:pPr>
                <a:endParaRPr lang="en-US" sz="1800" b="1" dirty="0"/>
              </a:p>
              <a:p>
                <a:pPr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</a:t>
                </a:r>
                <a:r>
                  <a:rPr lang="en-US" sz="1800" dirty="0"/>
                  <a:t>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marL="474663" lvl="1" indent="0">
                  <a:lnSpc>
                    <a:spcPct val="150000"/>
                  </a:lnSpc>
                </a:pPr>
                <a:r>
                  <a:rPr lang="nb-NO" sz="2000" b="0" dirty="0"/>
                  <a:t>	             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∣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000" b="0" i="0" spc="-3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m:rPr>
                            <m:sty m:val="p"/>
                          </m:rP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xx</m:t>
                        </m:r>
                        <m: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xxxx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2000" dirty="0"/>
                  <a:t>		</a:t>
                </a:r>
              </a:p>
              <a:p>
                <a:pPr marL="361950" lvl="1" indent="0">
                  <a:lnSpc>
                    <a:spcPct val="150000"/>
                  </a:lnSpc>
                </a:pPr>
                <a:r>
                  <a:rPr lang="en-US" dirty="0"/>
                  <a:t>With the uniform distribution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dirty="0"/>
                  <a:t>, 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e>
                    </m:func>
                  </m:oMath>
                </a14:m>
                <a:endParaRPr lang="en-US" sz="2000" dirty="0"/>
              </a:p>
              <a:p>
                <a:pPr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nb-NO" sz="1800" b="1" dirty="0"/>
                  <a:t>Answer:</a:t>
                </a:r>
                <a:r>
                  <a:rPr lang="nb-NO" sz="1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00 0000</m:t>
                                </m:r>
                              </m:e>
                            </m:d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⁡[</m:t>
                            </m:r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00 0001]</m:t>
                            </m:r>
                          </m:e>
                        </m:func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+…+</m:t>
                        </m:r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11 1111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800" dirty="0"/>
              </a:p>
              <a:p>
                <a:pPr>
                  <a:lnSpc>
                    <a:spcPct val="150000"/>
                  </a:lnSpc>
                </a:pPr>
                <a:r>
                  <a:rPr lang="en-US" sz="1800" dirty="0"/>
                  <a:t>	        		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18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m:rPr>
                            <m:lit/>
                          </m:rPr>
                          <a:rPr lang="nb-NO" sz="1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+…+1</m:t>
                        </m:r>
                        <m:r>
                          <m:rPr>
                            <m:lit/>
                          </m:rPr>
                          <a:rPr lang="nb-NO" sz="1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>
                  <a:lnSpc>
                    <a:spcPct val="150000"/>
                  </a:lnSpc>
                </a:pPr>
                <a:r>
                  <a:rPr lang="en-US" sz="1800" dirty="0"/>
                  <a:t>	        		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nb-NO" sz="18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nb-NO" sz="1800" dirty="0"/>
                  <a:t>	        		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=1/4</m:t>
                    </m:r>
                  </m:oMath>
                </a14:m>
                <a:endParaRPr lang="en-US" sz="1800" dirty="0"/>
              </a:p>
              <a:p>
                <a:pPr marL="4000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 marL="474663" lvl="1" indent="0"/>
                <a:endParaRPr lang="en-US" sz="2000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>
                <a:blip r:embed="rId2"/>
                <a:stretch>
                  <a:fillRect l="-328" t="-1931" b="-150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179947" y="1631261"/>
            <a:ext cx="3073829" cy="1645920"/>
            <a:chOff x="8686800" y="4450080"/>
            <a:chExt cx="3073829" cy="1645920"/>
          </a:xfrm>
        </p:grpSpPr>
        <p:sp>
          <p:nvSpPr>
            <p:cNvPr id="18" name="Rectangle 17"/>
            <p:cNvSpPr/>
            <p:nvPr/>
          </p:nvSpPr>
          <p:spPr bwMode="auto">
            <a:xfrm>
              <a:off x="8686800" y="4450080"/>
              <a:ext cx="3073829" cy="164592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</m:oMath>
                    </m:oMathPara>
                  </a14:m>
                  <a:endParaRPr lang="nb-NO" sz="2400" b="0" dirty="0"/>
                </a:p>
                <a:p>
                  <a:endParaRPr lang="en-US" sz="2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7874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/>
              <a:t>Union bound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Union bound: </a:t>
                </a:r>
                <a:r>
                  <a:rPr lang="en-US" sz="1800" dirty="0"/>
                  <a:t>For events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 in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1800" dirty="0"/>
                  <a:t>:</a:t>
                </a: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57150" indent="0"/>
                <a:r>
                  <a:rPr lang="en-US" sz="1800" dirty="0"/>
                  <a:t>			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≤</m:t>
                        </m:r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8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1800" dirty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931863" lvl="1" indent="-457200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 marL="931863" lvl="1" indent="-457200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</a:t>
                </a:r>
                <a:r>
                  <a:rPr lang="en-US" sz="1800" dirty="0"/>
                  <a:t>: suppose we have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r>
                  <a:rPr lang="en-US" sz="1800" dirty="0"/>
                  <a:t> computers, where each one fails with probability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0.001</m:t>
                    </m:r>
                  </m:oMath>
                </a14:m>
                <a:r>
                  <a:rPr lang="en-US" sz="1800" dirty="0"/>
                  <a:t>.</a:t>
                </a:r>
                <a:br>
                  <a:rPr lang="en-US" sz="1800" dirty="0"/>
                </a:br>
                <a:r>
                  <a:rPr lang="en-US" sz="1800" dirty="0"/>
                  <a:t>What is the probability that </a:t>
                </a:r>
                <a:r>
                  <a:rPr lang="en-US" sz="1800" i="1" dirty="0"/>
                  <a:t>at least one </a:t>
                </a:r>
                <a:r>
                  <a:rPr lang="en-US" sz="1800" dirty="0"/>
                  <a:t>server fails?</a:t>
                </a:r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Answer: </a:t>
                </a:r>
                <a:r>
                  <a:rPr lang="en-US" sz="18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be the event that server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fails. Then </a:t>
                </a:r>
                <a:r>
                  <a:rPr lang="en-US" sz="1800" i="1" dirty="0"/>
                  <a:t>at least one server fails</a:t>
                </a:r>
                <a:r>
                  <a:rPr lang="en-US" sz="18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∪…∪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sub>
                    </m:sSub>
                  </m:oMath>
                </a14:m>
                <a:r>
                  <a:rPr lang="en-US" sz="1800" b="1" dirty="0"/>
                  <a:t>,</a:t>
                </a:r>
                <a:br>
                  <a:rPr lang="en-US" sz="1800" b="1" dirty="0"/>
                </a:br>
                <a:br>
                  <a:rPr lang="en-US" sz="1800" b="1" dirty="0"/>
                </a:br>
                <a:endParaRPr lang="en-US" sz="26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7150" indent="0"/>
                <a:endParaRPr lang="en-US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8179947" y="1631261"/>
            <a:ext cx="3073829" cy="1645920"/>
            <a:chOff x="8686800" y="4450080"/>
            <a:chExt cx="3073829" cy="1645920"/>
          </a:xfrm>
        </p:grpSpPr>
        <p:sp>
          <p:nvSpPr>
            <p:cNvPr id="6" name="Rectangle 5"/>
            <p:cNvSpPr/>
            <p:nvPr/>
          </p:nvSpPr>
          <p:spPr bwMode="auto">
            <a:xfrm>
              <a:off x="8686800" y="4450080"/>
              <a:ext cx="3073829" cy="164592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/>
                <p:cNvSpPr/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/>
                <p:cNvSpPr/>
                <p:nvPr/>
              </p:nvSpPr>
              <p:spPr bwMode="auto">
                <a:xfrm>
                  <a:off x="9942937" y="4931650"/>
                  <a:ext cx="1480606" cy="1005840"/>
                </a:xfrm>
                <a:prstGeom prst="ellipse">
                  <a:avLst/>
                </a:prstGeom>
                <a:solidFill>
                  <a:srgbClr val="FF7C80">
                    <a:alpha val="56863"/>
                  </a:srgb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937" y="4931650"/>
                  <a:ext cx="1480606" cy="100584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</m:oMath>
                    </m:oMathPara>
                  </a14:m>
                  <a:endParaRPr lang="nb-NO" sz="2400" b="0" dirty="0"/>
                </a:p>
                <a:p>
                  <a:endParaRPr lang="en-US" sz="2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435050" y="5400033"/>
                <a:ext cx="791977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∪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∪…∪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200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+…+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200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050" y="5400033"/>
                <a:ext cx="7919771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785796" y="5893512"/>
                <a:ext cx="52597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5715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=0.001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+0.001+…+0.001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200⋅0.001=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796" y="5893512"/>
                <a:ext cx="5259773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45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Events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are </a:t>
                </a:r>
                <a:r>
                  <a:rPr lang="en-US" b="1" dirty="0"/>
                  <a:t>independent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Example: </a:t>
                </a:r>
                <a:r>
                  <a:rPr lang="en-US" dirty="0"/>
                  <a:t>Suppose we flip two fair coins. Let 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	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: first coin is heads</a:t>
                </a:r>
                <a:br>
                  <a:rPr lang="en-US" dirty="0"/>
                </a:br>
                <a:r>
                  <a:rPr lang="en-US" dirty="0"/>
                  <a:t>	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: second coin is heads</a:t>
                </a:r>
                <a:br>
                  <a:rPr lang="en-US" dirty="0"/>
                </a:br>
                <a:r>
                  <a:rPr lang="en-US" dirty="0"/>
                  <a:t>	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: the coins are different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  <m:r>
                              <m:rPr>
                                <m:lit/>
                              </m:rPr>
                              <a:rPr lang="nb-NO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27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7340134" y="3888740"/>
            <a:ext cx="4229100" cy="26501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Law of total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524258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Conditional probability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 marL="0" indent="0"/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Law of total probability </a:t>
            </a:r>
          </a:p>
          <a:p>
            <a:pPr marL="474663" lvl="1" indent="0"/>
            <a:endParaRPr lang="en-US" b="1" dirty="0"/>
          </a:p>
          <a:p>
            <a:pPr marL="57150" indent="0"/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340134" y="1130300"/>
            <a:ext cx="4229100" cy="26501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/>
              <p:cNvSpPr/>
              <p:nvPr/>
            </p:nvSpPr>
            <p:spPr bwMode="auto">
              <a:xfrm>
                <a:off x="7574666" y="1304800"/>
                <a:ext cx="2463161" cy="2328878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Ova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4666" y="1304800"/>
                <a:ext cx="2463161" cy="2328878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 bwMode="auto">
              <a:xfrm>
                <a:off x="8677768" y="2605568"/>
                <a:ext cx="922006" cy="844941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7768" y="2605568"/>
                <a:ext cx="922006" cy="844941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94779" y="2085924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779" y="2085924"/>
                <a:ext cx="154940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95053" y="2085924"/>
                <a:ext cx="1160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053" y="2085924"/>
                <a:ext cx="116000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val 11"/>
              <p:cNvSpPr/>
              <p:nvPr/>
            </p:nvSpPr>
            <p:spPr bwMode="auto">
              <a:xfrm>
                <a:off x="10408399" y="2023486"/>
                <a:ext cx="919908" cy="95129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Oval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08399" y="2023486"/>
                <a:ext cx="919908" cy="951298"/>
              </a:xfrm>
              <a:prstGeom prst="ellipse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/>
          <p:cNvSpPr/>
          <p:nvPr/>
        </p:nvSpPr>
        <p:spPr bwMode="auto">
          <a:xfrm rot="19653450">
            <a:off x="8796526" y="4688788"/>
            <a:ext cx="1954600" cy="1565538"/>
          </a:xfrm>
          <a:prstGeom prst="ellipse">
            <a:avLst/>
          </a:prstGeom>
          <a:solidFill>
            <a:srgbClr val="FFFF00">
              <a:alpha val="59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95053" y="2630349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053" y="2630349"/>
                <a:ext cx="1549400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7347585" y="3876675"/>
            <a:ext cx="4221649" cy="2662238"/>
            <a:chOff x="7058025" y="3876675"/>
            <a:chExt cx="4221649" cy="2662238"/>
          </a:xfrm>
        </p:grpSpPr>
        <p:sp>
          <p:nvSpPr>
            <p:cNvPr id="16" name="Freeform 15"/>
            <p:cNvSpPr/>
            <p:nvPr/>
          </p:nvSpPr>
          <p:spPr bwMode="auto">
            <a:xfrm>
              <a:off x="7058025" y="3881438"/>
              <a:ext cx="1443931" cy="935761"/>
            </a:xfrm>
            <a:custGeom>
              <a:avLst/>
              <a:gdLst>
                <a:gd name="connsiteX0" fmla="*/ 0 w 1443931"/>
                <a:gd name="connsiteY0" fmla="*/ 895350 h 935761"/>
                <a:gd name="connsiteX1" fmla="*/ 414338 w 1443931"/>
                <a:gd name="connsiteY1" fmla="*/ 923925 h 935761"/>
                <a:gd name="connsiteX2" fmla="*/ 1071563 w 1443931"/>
                <a:gd name="connsiteY2" fmla="*/ 723900 h 935761"/>
                <a:gd name="connsiteX3" fmla="*/ 1404938 w 1443931"/>
                <a:gd name="connsiteY3" fmla="*/ 123825 h 935761"/>
                <a:gd name="connsiteX4" fmla="*/ 1423988 w 1443931"/>
                <a:gd name="connsiteY4" fmla="*/ 0 h 9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931" h="935761">
                  <a:moveTo>
                    <a:pt x="0" y="895350"/>
                  </a:moveTo>
                  <a:cubicBezTo>
                    <a:pt x="117872" y="923925"/>
                    <a:pt x="235744" y="952500"/>
                    <a:pt x="414338" y="923925"/>
                  </a:cubicBezTo>
                  <a:cubicBezTo>
                    <a:pt x="592932" y="895350"/>
                    <a:pt x="906463" y="857250"/>
                    <a:pt x="1071563" y="723900"/>
                  </a:cubicBezTo>
                  <a:cubicBezTo>
                    <a:pt x="1236663" y="590550"/>
                    <a:pt x="1346201" y="244475"/>
                    <a:pt x="1404938" y="123825"/>
                  </a:cubicBezTo>
                  <a:cubicBezTo>
                    <a:pt x="1463675" y="3175"/>
                    <a:pt x="1443831" y="1587"/>
                    <a:pt x="1423988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7758113" y="4748213"/>
              <a:ext cx="376237" cy="1790700"/>
            </a:xfrm>
            <a:custGeom>
              <a:avLst/>
              <a:gdLst>
                <a:gd name="connsiteX0" fmla="*/ 0 w 376237"/>
                <a:gd name="connsiteY0" fmla="*/ 0 h 1790700"/>
                <a:gd name="connsiteX1" fmla="*/ 314325 w 376237"/>
                <a:gd name="connsiteY1" fmla="*/ 528637 h 1790700"/>
                <a:gd name="connsiteX2" fmla="*/ 95250 w 376237"/>
                <a:gd name="connsiteY2" fmla="*/ 1071562 h 1790700"/>
                <a:gd name="connsiteX3" fmla="*/ 328612 w 376237"/>
                <a:gd name="connsiteY3" fmla="*/ 1457325 h 1790700"/>
                <a:gd name="connsiteX4" fmla="*/ 376237 w 376237"/>
                <a:gd name="connsiteY4" fmla="*/ 179070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237" h="1790700">
                  <a:moveTo>
                    <a:pt x="0" y="0"/>
                  </a:moveTo>
                  <a:cubicBezTo>
                    <a:pt x="149225" y="175021"/>
                    <a:pt x="298450" y="350043"/>
                    <a:pt x="314325" y="528637"/>
                  </a:cubicBezTo>
                  <a:cubicBezTo>
                    <a:pt x="330200" y="707231"/>
                    <a:pt x="92869" y="916781"/>
                    <a:pt x="95250" y="1071562"/>
                  </a:cubicBezTo>
                  <a:cubicBezTo>
                    <a:pt x="97631" y="1226343"/>
                    <a:pt x="281781" y="1337469"/>
                    <a:pt x="328612" y="1457325"/>
                  </a:cubicBezTo>
                  <a:cubicBezTo>
                    <a:pt x="375443" y="1577181"/>
                    <a:pt x="375840" y="1683940"/>
                    <a:pt x="376237" y="179070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8091488" y="5225466"/>
              <a:ext cx="1141300" cy="1280109"/>
            </a:xfrm>
            <a:custGeom>
              <a:avLst/>
              <a:gdLst>
                <a:gd name="connsiteX0" fmla="*/ 0 w 1141300"/>
                <a:gd name="connsiteY0" fmla="*/ 3759 h 1280109"/>
                <a:gd name="connsiteX1" fmla="*/ 776287 w 1141300"/>
                <a:gd name="connsiteY1" fmla="*/ 70434 h 1280109"/>
                <a:gd name="connsiteX2" fmla="*/ 1128712 w 1141300"/>
                <a:gd name="connsiteY2" fmla="*/ 484772 h 1280109"/>
                <a:gd name="connsiteX3" fmla="*/ 1028700 w 1141300"/>
                <a:gd name="connsiteY3" fmla="*/ 1280109 h 12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1300" h="1280109">
                  <a:moveTo>
                    <a:pt x="0" y="3759"/>
                  </a:moveTo>
                  <a:cubicBezTo>
                    <a:pt x="294084" y="-2988"/>
                    <a:pt x="588168" y="-9735"/>
                    <a:pt x="776287" y="70434"/>
                  </a:cubicBezTo>
                  <a:cubicBezTo>
                    <a:pt x="964406" y="150603"/>
                    <a:pt x="1086643" y="283160"/>
                    <a:pt x="1128712" y="484772"/>
                  </a:cubicBezTo>
                  <a:cubicBezTo>
                    <a:pt x="1170781" y="686384"/>
                    <a:pt x="1099740" y="983246"/>
                    <a:pt x="1028700" y="128010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8786813" y="3876675"/>
              <a:ext cx="1370446" cy="1376363"/>
            </a:xfrm>
            <a:custGeom>
              <a:avLst/>
              <a:gdLst>
                <a:gd name="connsiteX0" fmla="*/ 0 w 1370446"/>
                <a:gd name="connsiteY0" fmla="*/ 1376363 h 1376363"/>
                <a:gd name="connsiteX1" fmla="*/ 557212 w 1370446"/>
                <a:gd name="connsiteY1" fmla="*/ 828675 h 1376363"/>
                <a:gd name="connsiteX2" fmla="*/ 438150 w 1370446"/>
                <a:gd name="connsiteY2" fmla="*/ 371475 h 1376363"/>
                <a:gd name="connsiteX3" fmla="*/ 1257300 w 1370446"/>
                <a:gd name="connsiteY3" fmla="*/ 323850 h 1376363"/>
                <a:gd name="connsiteX4" fmla="*/ 1343025 w 1370446"/>
                <a:gd name="connsiteY4" fmla="*/ 0 h 1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0446" h="1376363">
                  <a:moveTo>
                    <a:pt x="0" y="1376363"/>
                  </a:moveTo>
                  <a:cubicBezTo>
                    <a:pt x="242093" y="1186259"/>
                    <a:pt x="484187" y="996156"/>
                    <a:pt x="557212" y="828675"/>
                  </a:cubicBezTo>
                  <a:cubicBezTo>
                    <a:pt x="630237" y="661194"/>
                    <a:pt x="321469" y="455612"/>
                    <a:pt x="438150" y="371475"/>
                  </a:cubicBezTo>
                  <a:cubicBezTo>
                    <a:pt x="554831" y="287338"/>
                    <a:pt x="1106488" y="385762"/>
                    <a:pt x="1257300" y="323850"/>
                  </a:cubicBezTo>
                  <a:cubicBezTo>
                    <a:pt x="1408113" y="261937"/>
                    <a:pt x="1375569" y="130968"/>
                    <a:pt x="1343025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9163050" y="4229100"/>
              <a:ext cx="1417884" cy="1526180"/>
            </a:xfrm>
            <a:custGeom>
              <a:avLst/>
              <a:gdLst>
                <a:gd name="connsiteX0" fmla="*/ 847725 w 1417884"/>
                <a:gd name="connsiteY0" fmla="*/ 0 h 1526180"/>
                <a:gd name="connsiteX1" fmla="*/ 1414463 w 1417884"/>
                <a:gd name="connsiteY1" fmla="*/ 762000 h 1526180"/>
                <a:gd name="connsiteX2" fmla="*/ 1071563 w 1417884"/>
                <a:gd name="connsiteY2" fmla="*/ 1162050 h 1526180"/>
                <a:gd name="connsiteX3" fmla="*/ 800100 w 1417884"/>
                <a:gd name="connsiteY3" fmla="*/ 1524000 h 1526180"/>
                <a:gd name="connsiteX4" fmla="*/ 0 w 1417884"/>
                <a:gd name="connsiteY4" fmla="*/ 1285875 h 152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7884" h="1526180">
                  <a:moveTo>
                    <a:pt x="847725" y="0"/>
                  </a:moveTo>
                  <a:cubicBezTo>
                    <a:pt x="1112441" y="284162"/>
                    <a:pt x="1377157" y="568325"/>
                    <a:pt x="1414463" y="762000"/>
                  </a:cubicBezTo>
                  <a:cubicBezTo>
                    <a:pt x="1451769" y="955675"/>
                    <a:pt x="1173957" y="1035050"/>
                    <a:pt x="1071563" y="1162050"/>
                  </a:cubicBezTo>
                  <a:cubicBezTo>
                    <a:pt x="969169" y="1289050"/>
                    <a:pt x="978694" y="1503363"/>
                    <a:pt x="800100" y="1524000"/>
                  </a:cubicBezTo>
                  <a:cubicBezTo>
                    <a:pt x="621506" y="1544637"/>
                    <a:pt x="310753" y="1415256"/>
                    <a:pt x="0" y="1285875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10153650" y="5543550"/>
              <a:ext cx="544415" cy="966788"/>
            </a:xfrm>
            <a:custGeom>
              <a:avLst/>
              <a:gdLst>
                <a:gd name="connsiteX0" fmla="*/ 0 w 544415"/>
                <a:gd name="connsiteY0" fmla="*/ 0 h 966788"/>
                <a:gd name="connsiteX1" fmla="*/ 490538 w 544415"/>
                <a:gd name="connsiteY1" fmla="*/ 447675 h 966788"/>
                <a:gd name="connsiteX2" fmla="*/ 509588 w 544415"/>
                <a:gd name="connsiteY2" fmla="*/ 966788 h 96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415" h="966788">
                  <a:moveTo>
                    <a:pt x="0" y="0"/>
                  </a:moveTo>
                  <a:cubicBezTo>
                    <a:pt x="202803" y="143272"/>
                    <a:pt x="405607" y="286544"/>
                    <a:pt x="490538" y="447675"/>
                  </a:cubicBezTo>
                  <a:cubicBezTo>
                    <a:pt x="575469" y="608806"/>
                    <a:pt x="542528" y="787797"/>
                    <a:pt x="509588" y="966788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10601325" y="4957763"/>
              <a:ext cx="678349" cy="243787"/>
            </a:xfrm>
            <a:custGeom>
              <a:avLst/>
              <a:gdLst>
                <a:gd name="connsiteX0" fmla="*/ 0 w 638175"/>
                <a:gd name="connsiteY0" fmla="*/ 66675 h 243787"/>
                <a:gd name="connsiteX1" fmla="*/ 423863 w 638175"/>
                <a:gd name="connsiteY1" fmla="*/ 242887 h 243787"/>
                <a:gd name="connsiteX2" fmla="*/ 638175 w 638175"/>
                <a:gd name="connsiteY2" fmla="*/ 0 h 24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175" h="243787">
                  <a:moveTo>
                    <a:pt x="0" y="66675"/>
                  </a:moveTo>
                  <a:cubicBezTo>
                    <a:pt x="158750" y="160337"/>
                    <a:pt x="317501" y="253999"/>
                    <a:pt x="423863" y="242887"/>
                  </a:cubicBezTo>
                  <a:cubicBezTo>
                    <a:pt x="530225" y="231775"/>
                    <a:pt x="584200" y="115887"/>
                    <a:pt x="638175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7331999" y="4131121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1999" y="4131121"/>
                  <a:ext cx="593766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176504" y="5543550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6504" y="5543550"/>
                  <a:ext cx="593766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8457356" y="4308198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7356" y="4308198"/>
                  <a:ext cx="593766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0626064" y="5543550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6064" y="5543550"/>
                  <a:ext cx="59376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93959" y="2303043"/>
                <a:ext cx="2642286" cy="670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e>
                      </m:func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∩ 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959" y="2303043"/>
                <a:ext cx="2642286" cy="67018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645547" y="2085924"/>
                <a:ext cx="4219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547" y="2085924"/>
                <a:ext cx="421910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1238110" y="4439411"/>
            <a:ext cx="4407437" cy="1754326"/>
            <a:chOff x="1238110" y="4439411"/>
            <a:chExt cx="4407437" cy="1754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261467" y="4439411"/>
                  <a:ext cx="3384080" cy="175432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func>
                      </m:oMath>
                    </m:oMathPara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nb-NO" dirty="0"/>
                    <a:t>  </a:t>
                  </a:r>
                  <a14:m>
                    <m:oMath xmlns:m="http://schemas.openxmlformats.org/officeDocument/2006/math"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nb-NO" b="0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nb-NO" dirty="0"/>
                    <a:t>         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1467" y="4439411"/>
                  <a:ext cx="3384080" cy="175432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1238110" y="5131908"/>
                  <a:ext cx="102335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110" y="5131908"/>
                  <a:ext cx="1023357" cy="36933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9506060" y="5197154"/>
                <a:ext cx="5355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060" y="5197154"/>
                <a:ext cx="535531" cy="46166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985665" y="4532308"/>
                <a:ext cx="138486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/>
                        <m:e>
                          <m: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665" y="4532308"/>
                <a:ext cx="1384866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302315" y="4955923"/>
                <a:ext cx="13901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/>
                        <m:e>
                          <m: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 smtClean="0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315" y="4955923"/>
                <a:ext cx="1390189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4808722" y="5775376"/>
                <a:ext cx="14042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/>
                        <m:e>
                          <m: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722" y="5775376"/>
                <a:ext cx="1404294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415102" y="3028038"/>
                <a:ext cx="159930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rgbClr val="C00000"/>
                    </a:solidFill>
                  </a:rPr>
                  <a:t>assuming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05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05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nb-NO" sz="105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&gt;0</m:t>
                        </m:r>
                      </m:e>
                    </m:func>
                  </m:oMath>
                </a14:m>
                <a:endParaRPr lang="en-US" sz="105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102" y="3028038"/>
                <a:ext cx="1599308" cy="261610"/>
              </a:xfrm>
              <a:prstGeom prst="rect">
                <a:avLst/>
              </a:prstGeom>
              <a:blipFill rotWithShape="0">
                <a:blip r:embed="rId21"/>
                <a:stretch>
                  <a:fillRect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63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10" grpId="0"/>
      <p:bldP spid="11" grpId="0"/>
      <p:bldP spid="12" grpId="0" animBg="1"/>
      <p:bldP spid="27" grpId="0" animBg="1"/>
      <p:bldP spid="13" grpId="0"/>
      <p:bldP spid="29" grpId="0"/>
      <p:bldP spid="5" grpId="0"/>
      <p:bldP spid="28" grpId="0"/>
      <p:bldP spid="32" grpId="0"/>
      <p:bldP spid="33" grpId="0"/>
      <p:bldP spid="35" grpId="0"/>
      <p:bldP spid="3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Law of total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27587"/>
                <a:ext cx="10962357" cy="4816174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</a:t>
                </a:r>
                <a:br>
                  <a:rPr lang="en-US" sz="1800" b="1" dirty="0"/>
                </a:br>
                <a:br>
                  <a:rPr lang="en-US" sz="1800" b="1" dirty="0"/>
                </a:br>
                <a:r>
                  <a:rPr lang="en-US" sz="1800" dirty="0"/>
                  <a:t>You have 10,000 coins. 9999 of them are fair; one is rigged so</a:t>
                </a:r>
                <a:br>
                  <a:rPr lang="en-US" sz="1800" dirty="0"/>
                </a:br>
                <a:r>
                  <a:rPr lang="en-US" sz="1800" dirty="0"/>
                  <a:t>that it always lands on heads. You choose a coin at random</a:t>
                </a:r>
                <a:br>
                  <a:rPr lang="en-US" sz="1800" dirty="0"/>
                </a:br>
                <a:r>
                  <a:rPr lang="en-US" sz="1800" dirty="0"/>
                  <a:t>and flip it 10 times. What is the probability that it comes up </a:t>
                </a:r>
                <a:br>
                  <a:rPr lang="en-US" sz="1800" dirty="0"/>
                </a:br>
                <a:r>
                  <a:rPr lang="en-US" sz="1800" dirty="0"/>
                  <a:t>heads every time?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Answer </a:t>
                </a:r>
                <a:br>
                  <a:rPr lang="en-US" sz="1800" b="1" dirty="0"/>
                </a:br>
                <a:br>
                  <a:rPr lang="en-US" sz="1800" b="1" dirty="0"/>
                </a:br>
                <a:r>
                  <a:rPr lang="en-US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be the event that the coin is rigged. Let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be</a:t>
                </a:r>
                <a:r>
                  <a:rPr lang="en-US" sz="1800" b="1" dirty="0"/>
                  <a:t> </a:t>
                </a:r>
                <a:r>
                  <a:rPr lang="en-US" sz="1800" dirty="0"/>
                  <a:t>event that </a:t>
                </a:r>
                <a:br>
                  <a:rPr lang="en-US" sz="1800" dirty="0"/>
                </a:br>
                <a:r>
                  <a:rPr lang="en-US" sz="1800" dirty="0"/>
                  <a:t>it is fair.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be the event that it comes up heads 10 times.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func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10,000</m:t>
                    </m:r>
                  </m:oMath>
                </a14:m>
                <a:endParaRPr lang="en-US" sz="1600" b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=1−1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10,000=9999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10,000</m:t>
                        </m:r>
                      </m:e>
                    </m:func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 marL="474663" lvl="1" indent="0"/>
                <a:endParaRPr lang="en-US" b="1" dirty="0"/>
              </a:p>
              <a:p>
                <a:pPr marL="57150" indent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27587"/>
                <a:ext cx="10962357" cy="4816174"/>
              </a:xfrm>
              <a:blipFill rotWithShape="0">
                <a:blip r:embed="rId2"/>
                <a:stretch>
                  <a:fillRect l="-334" t="-759" b="-1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7531529" y="1324394"/>
            <a:ext cx="4229100" cy="2662238"/>
            <a:chOff x="7340134" y="3876675"/>
            <a:chExt cx="4229100" cy="2662238"/>
          </a:xfrm>
        </p:grpSpPr>
        <p:sp>
          <p:nvSpPr>
            <p:cNvPr id="15" name="Rectangle 14"/>
            <p:cNvSpPr/>
            <p:nvPr/>
          </p:nvSpPr>
          <p:spPr bwMode="auto">
            <a:xfrm>
              <a:off x="7340134" y="3888740"/>
              <a:ext cx="4229100" cy="265017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7" name="Oval 26"/>
            <p:cNvSpPr/>
            <p:nvPr/>
          </p:nvSpPr>
          <p:spPr bwMode="auto">
            <a:xfrm rot="19653450">
              <a:off x="8796526" y="4688788"/>
              <a:ext cx="1954600" cy="1565538"/>
            </a:xfrm>
            <a:prstGeom prst="ellipse">
              <a:avLst/>
            </a:prstGeom>
            <a:solidFill>
              <a:srgbClr val="FFFF00">
                <a:alpha val="59000"/>
              </a:srgb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347585" y="3876675"/>
              <a:ext cx="4221649" cy="2662238"/>
              <a:chOff x="7058025" y="3876675"/>
              <a:chExt cx="4221649" cy="2662238"/>
            </a:xfrm>
          </p:grpSpPr>
          <p:sp>
            <p:nvSpPr>
              <p:cNvPr id="16" name="Freeform 15"/>
              <p:cNvSpPr/>
              <p:nvPr/>
            </p:nvSpPr>
            <p:spPr bwMode="auto">
              <a:xfrm>
                <a:off x="7058025" y="3881438"/>
                <a:ext cx="1443931" cy="935761"/>
              </a:xfrm>
              <a:custGeom>
                <a:avLst/>
                <a:gdLst>
                  <a:gd name="connsiteX0" fmla="*/ 0 w 1443931"/>
                  <a:gd name="connsiteY0" fmla="*/ 895350 h 935761"/>
                  <a:gd name="connsiteX1" fmla="*/ 414338 w 1443931"/>
                  <a:gd name="connsiteY1" fmla="*/ 923925 h 935761"/>
                  <a:gd name="connsiteX2" fmla="*/ 1071563 w 1443931"/>
                  <a:gd name="connsiteY2" fmla="*/ 723900 h 935761"/>
                  <a:gd name="connsiteX3" fmla="*/ 1404938 w 1443931"/>
                  <a:gd name="connsiteY3" fmla="*/ 123825 h 935761"/>
                  <a:gd name="connsiteX4" fmla="*/ 1423988 w 1443931"/>
                  <a:gd name="connsiteY4" fmla="*/ 0 h 9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3931" h="935761">
                    <a:moveTo>
                      <a:pt x="0" y="895350"/>
                    </a:moveTo>
                    <a:cubicBezTo>
                      <a:pt x="117872" y="923925"/>
                      <a:pt x="235744" y="952500"/>
                      <a:pt x="414338" y="923925"/>
                    </a:cubicBezTo>
                    <a:cubicBezTo>
                      <a:pt x="592932" y="895350"/>
                      <a:pt x="906463" y="857250"/>
                      <a:pt x="1071563" y="723900"/>
                    </a:cubicBezTo>
                    <a:cubicBezTo>
                      <a:pt x="1236663" y="590550"/>
                      <a:pt x="1346201" y="244475"/>
                      <a:pt x="1404938" y="123825"/>
                    </a:cubicBezTo>
                    <a:cubicBezTo>
                      <a:pt x="1463675" y="3175"/>
                      <a:pt x="1443831" y="1587"/>
                      <a:pt x="1423988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7758113" y="4748213"/>
                <a:ext cx="376237" cy="1790700"/>
              </a:xfrm>
              <a:custGeom>
                <a:avLst/>
                <a:gdLst>
                  <a:gd name="connsiteX0" fmla="*/ 0 w 376237"/>
                  <a:gd name="connsiteY0" fmla="*/ 0 h 1790700"/>
                  <a:gd name="connsiteX1" fmla="*/ 314325 w 376237"/>
                  <a:gd name="connsiteY1" fmla="*/ 528637 h 1790700"/>
                  <a:gd name="connsiteX2" fmla="*/ 95250 w 376237"/>
                  <a:gd name="connsiteY2" fmla="*/ 1071562 h 1790700"/>
                  <a:gd name="connsiteX3" fmla="*/ 328612 w 376237"/>
                  <a:gd name="connsiteY3" fmla="*/ 1457325 h 1790700"/>
                  <a:gd name="connsiteX4" fmla="*/ 376237 w 376237"/>
                  <a:gd name="connsiteY4" fmla="*/ 1790700 h 1790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237" h="1790700">
                    <a:moveTo>
                      <a:pt x="0" y="0"/>
                    </a:moveTo>
                    <a:cubicBezTo>
                      <a:pt x="149225" y="175021"/>
                      <a:pt x="298450" y="350043"/>
                      <a:pt x="314325" y="528637"/>
                    </a:cubicBezTo>
                    <a:cubicBezTo>
                      <a:pt x="330200" y="707231"/>
                      <a:pt x="92869" y="916781"/>
                      <a:pt x="95250" y="1071562"/>
                    </a:cubicBezTo>
                    <a:cubicBezTo>
                      <a:pt x="97631" y="1226343"/>
                      <a:pt x="281781" y="1337469"/>
                      <a:pt x="328612" y="1457325"/>
                    </a:cubicBezTo>
                    <a:cubicBezTo>
                      <a:pt x="375443" y="1577181"/>
                      <a:pt x="375840" y="1683940"/>
                      <a:pt x="376237" y="179070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8091488" y="5225466"/>
                <a:ext cx="1141300" cy="1280109"/>
              </a:xfrm>
              <a:custGeom>
                <a:avLst/>
                <a:gdLst>
                  <a:gd name="connsiteX0" fmla="*/ 0 w 1141300"/>
                  <a:gd name="connsiteY0" fmla="*/ 3759 h 1280109"/>
                  <a:gd name="connsiteX1" fmla="*/ 776287 w 1141300"/>
                  <a:gd name="connsiteY1" fmla="*/ 70434 h 1280109"/>
                  <a:gd name="connsiteX2" fmla="*/ 1128712 w 1141300"/>
                  <a:gd name="connsiteY2" fmla="*/ 484772 h 1280109"/>
                  <a:gd name="connsiteX3" fmla="*/ 1028700 w 1141300"/>
                  <a:gd name="connsiteY3" fmla="*/ 1280109 h 1280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1300" h="1280109">
                    <a:moveTo>
                      <a:pt x="0" y="3759"/>
                    </a:moveTo>
                    <a:cubicBezTo>
                      <a:pt x="294084" y="-2988"/>
                      <a:pt x="588168" y="-9735"/>
                      <a:pt x="776287" y="70434"/>
                    </a:cubicBezTo>
                    <a:cubicBezTo>
                      <a:pt x="964406" y="150603"/>
                      <a:pt x="1086643" y="283160"/>
                      <a:pt x="1128712" y="484772"/>
                    </a:cubicBezTo>
                    <a:cubicBezTo>
                      <a:pt x="1170781" y="686384"/>
                      <a:pt x="1099740" y="983246"/>
                      <a:pt x="1028700" y="1280109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/>
              <p:cNvSpPr/>
              <p:nvPr/>
            </p:nvSpPr>
            <p:spPr bwMode="auto">
              <a:xfrm>
                <a:off x="8786813" y="3876675"/>
                <a:ext cx="1370446" cy="1376363"/>
              </a:xfrm>
              <a:custGeom>
                <a:avLst/>
                <a:gdLst>
                  <a:gd name="connsiteX0" fmla="*/ 0 w 1370446"/>
                  <a:gd name="connsiteY0" fmla="*/ 1376363 h 1376363"/>
                  <a:gd name="connsiteX1" fmla="*/ 557212 w 1370446"/>
                  <a:gd name="connsiteY1" fmla="*/ 828675 h 1376363"/>
                  <a:gd name="connsiteX2" fmla="*/ 438150 w 1370446"/>
                  <a:gd name="connsiteY2" fmla="*/ 371475 h 1376363"/>
                  <a:gd name="connsiteX3" fmla="*/ 1257300 w 1370446"/>
                  <a:gd name="connsiteY3" fmla="*/ 323850 h 1376363"/>
                  <a:gd name="connsiteX4" fmla="*/ 1343025 w 1370446"/>
                  <a:gd name="connsiteY4" fmla="*/ 0 h 1376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0446" h="1376363">
                    <a:moveTo>
                      <a:pt x="0" y="1376363"/>
                    </a:moveTo>
                    <a:cubicBezTo>
                      <a:pt x="242093" y="1186259"/>
                      <a:pt x="484187" y="996156"/>
                      <a:pt x="557212" y="828675"/>
                    </a:cubicBezTo>
                    <a:cubicBezTo>
                      <a:pt x="630237" y="661194"/>
                      <a:pt x="321469" y="455612"/>
                      <a:pt x="438150" y="371475"/>
                    </a:cubicBezTo>
                    <a:cubicBezTo>
                      <a:pt x="554831" y="287338"/>
                      <a:pt x="1106488" y="385762"/>
                      <a:pt x="1257300" y="323850"/>
                    </a:cubicBezTo>
                    <a:cubicBezTo>
                      <a:pt x="1408113" y="261937"/>
                      <a:pt x="1375569" y="130968"/>
                      <a:pt x="1343025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/>
              <p:cNvSpPr/>
              <p:nvPr/>
            </p:nvSpPr>
            <p:spPr bwMode="auto">
              <a:xfrm>
                <a:off x="9163050" y="4229100"/>
                <a:ext cx="1417884" cy="1526180"/>
              </a:xfrm>
              <a:custGeom>
                <a:avLst/>
                <a:gdLst>
                  <a:gd name="connsiteX0" fmla="*/ 847725 w 1417884"/>
                  <a:gd name="connsiteY0" fmla="*/ 0 h 1526180"/>
                  <a:gd name="connsiteX1" fmla="*/ 1414463 w 1417884"/>
                  <a:gd name="connsiteY1" fmla="*/ 762000 h 1526180"/>
                  <a:gd name="connsiteX2" fmla="*/ 1071563 w 1417884"/>
                  <a:gd name="connsiteY2" fmla="*/ 1162050 h 1526180"/>
                  <a:gd name="connsiteX3" fmla="*/ 800100 w 1417884"/>
                  <a:gd name="connsiteY3" fmla="*/ 1524000 h 1526180"/>
                  <a:gd name="connsiteX4" fmla="*/ 0 w 1417884"/>
                  <a:gd name="connsiteY4" fmla="*/ 1285875 h 152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7884" h="1526180">
                    <a:moveTo>
                      <a:pt x="847725" y="0"/>
                    </a:moveTo>
                    <a:cubicBezTo>
                      <a:pt x="1112441" y="284162"/>
                      <a:pt x="1377157" y="568325"/>
                      <a:pt x="1414463" y="762000"/>
                    </a:cubicBezTo>
                    <a:cubicBezTo>
                      <a:pt x="1451769" y="955675"/>
                      <a:pt x="1173957" y="1035050"/>
                      <a:pt x="1071563" y="1162050"/>
                    </a:cubicBezTo>
                    <a:cubicBezTo>
                      <a:pt x="969169" y="1289050"/>
                      <a:pt x="978694" y="1503363"/>
                      <a:pt x="800100" y="1524000"/>
                    </a:cubicBezTo>
                    <a:cubicBezTo>
                      <a:pt x="621506" y="1544637"/>
                      <a:pt x="310753" y="1415256"/>
                      <a:pt x="0" y="1285875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20"/>
              <p:cNvSpPr/>
              <p:nvPr/>
            </p:nvSpPr>
            <p:spPr bwMode="auto">
              <a:xfrm>
                <a:off x="10153650" y="5543550"/>
                <a:ext cx="544415" cy="966788"/>
              </a:xfrm>
              <a:custGeom>
                <a:avLst/>
                <a:gdLst>
                  <a:gd name="connsiteX0" fmla="*/ 0 w 544415"/>
                  <a:gd name="connsiteY0" fmla="*/ 0 h 966788"/>
                  <a:gd name="connsiteX1" fmla="*/ 490538 w 544415"/>
                  <a:gd name="connsiteY1" fmla="*/ 447675 h 966788"/>
                  <a:gd name="connsiteX2" fmla="*/ 509588 w 544415"/>
                  <a:gd name="connsiteY2" fmla="*/ 966788 h 966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415" h="966788">
                    <a:moveTo>
                      <a:pt x="0" y="0"/>
                    </a:moveTo>
                    <a:cubicBezTo>
                      <a:pt x="202803" y="143272"/>
                      <a:pt x="405607" y="286544"/>
                      <a:pt x="490538" y="447675"/>
                    </a:cubicBezTo>
                    <a:cubicBezTo>
                      <a:pt x="575469" y="608806"/>
                      <a:pt x="542528" y="787797"/>
                      <a:pt x="509588" y="966788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10601325" y="4957763"/>
                <a:ext cx="678349" cy="243787"/>
              </a:xfrm>
              <a:custGeom>
                <a:avLst/>
                <a:gdLst>
                  <a:gd name="connsiteX0" fmla="*/ 0 w 638175"/>
                  <a:gd name="connsiteY0" fmla="*/ 66675 h 243787"/>
                  <a:gd name="connsiteX1" fmla="*/ 423863 w 638175"/>
                  <a:gd name="connsiteY1" fmla="*/ 242887 h 243787"/>
                  <a:gd name="connsiteX2" fmla="*/ 638175 w 638175"/>
                  <a:gd name="connsiteY2" fmla="*/ 0 h 243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8175" h="243787">
                    <a:moveTo>
                      <a:pt x="0" y="66675"/>
                    </a:moveTo>
                    <a:cubicBezTo>
                      <a:pt x="158750" y="160337"/>
                      <a:pt x="317501" y="253999"/>
                      <a:pt x="423863" y="242887"/>
                    </a:cubicBezTo>
                    <a:cubicBezTo>
                      <a:pt x="530225" y="231775"/>
                      <a:pt x="584200" y="115887"/>
                      <a:pt x="638175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7331999" y="4131121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3" name="TextBox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31999" y="4131121"/>
                    <a:ext cx="593766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7176504" y="5543550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76504" y="5543550"/>
                    <a:ext cx="593766" cy="369332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8457356" y="4308198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57356" y="4308198"/>
                    <a:ext cx="593766" cy="36933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10626064" y="5543550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6" name="TextBox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626064" y="5543550"/>
                    <a:ext cx="593766" cy="36933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9506060" y="5197154"/>
                  <a:ext cx="5355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6060" y="5197154"/>
                  <a:ext cx="535531" cy="461665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88201" y="6085365"/>
                <a:ext cx="1816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1⋅1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10,000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201" y="6085365"/>
                <a:ext cx="1816523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242164" y="5944467"/>
                <a:ext cx="2529667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 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⋅9999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10,000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164" y="5944467"/>
                <a:ext cx="2529667" cy="610936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6660706" y="6085365"/>
                <a:ext cx="14029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0.00108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706" y="6085365"/>
                <a:ext cx="1402948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909929" y="5878653"/>
                <a:ext cx="1953189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≈0.00098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929" y="5878653"/>
                <a:ext cx="1953189" cy="610936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758260" y="450334"/>
            <a:ext cx="60023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See full problem here: </a:t>
            </a:r>
            <a:r>
              <a:rPr lang="en-US" sz="1100" dirty="0">
                <a:hlinkClick r:id="rId22"/>
              </a:rPr>
              <a:t>https://nitter.poast.org/littmath/status/1827447490683003234</a:t>
            </a:r>
            <a:endParaRPr lang="en-US" sz="1100" dirty="0"/>
          </a:p>
          <a:p>
            <a:r>
              <a:rPr lang="en-US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855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b="1" dirty="0"/>
                  <a:t>Example: </a:t>
                </a:r>
              </a:p>
              <a:p>
                <a:endParaRPr lang="en-US" dirty="0"/>
              </a:p>
              <a:p>
                <a:r>
                  <a:rPr lang="en-US" dirty="0"/>
                  <a:t>		</a:t>
                </a:r>
                <a:r>
                  <a:rPr lang="nb-NO" sz="1800" b="0" i="1" dirty="0">
                    <a:latin typeface="Cambria Math" panose="02040503050406030204" pitchFamily="18" charset="0"/>
                  </a:rPr>
                  <a:t>	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b="0" i="1" dirty="0">
                    <a:latin typeface="Cambria Math" panose="02040503050406030204" pitchFamily="18" charset="0"/>
                  </a:rPr>
                  <a:t>		</a:t>
                </a:r>
              </a:p>
              <a:p>
                <a:r>
                  <a:rPr lang="nb-NO" i="1" dirty="0">
                    <a:latin typeface="Cambria Math" panose="02040503050406030204" pitchFamily="18" charset="0"/>
                  </a:rPr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47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679278" y="3960486"/>
                <a:ext cx="2062039" cy="5412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limLow>
                        <m:limLow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  <m:li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𝒰</m:t>
                          </m:r>
                        </m:lim>
                      </m:limLow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=11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xxx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9278" y="3960486"/>
                <a:ext cx="2062039" cy="541238"/>
              </a:xfrm>
              <a:prstGeom prst="rect">
                <a:avLst/>
              </a:prstGeom>
              <a:blipFill rotWithShape="0">
                <a:blip r:embed="rId5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2286319" y="4527017"/>
            <a:ext cx="2847956" cy="855134"/>
            <a:chOff x="2286319" y="4527017"/>
            <a:chExt cx="2847956" cy="8551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286319" y="4797376"/>
                  <a:ext cx="284795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rgbClr val="FF0000"/>
                      </a:solidFill>
                    </a:rPr>
                    <a:t>Depends on the probability </a:t>
                  </a:r>
                  <a:br>
                    <a:rPr lang="en-US" sz="1600" dirty="0">
                      <a:solidFill>
                        <a:srgbClr val="FF0000"/>
                      </a:solidFill>
                    </a:rPr>
                  </a:br>
                  <a:r>
                    <a:rPr lang="en-US" sz="1600" dirty="0">
                      <a:solidFill>
                        <a:srgbClr val="FF0000"/>
                      </a:solidFill>
                    </a:rPr>
                    <a:t>distribution on </a:t>
                  </a:r>
                  <a14:m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319" y="4797376"/>
                  <a:ext cx="2847956" cy="58477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t="-3125"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Arrow Connector 49"/>
            <p:cNvCxnSpPr/>
            <p:nvPr/>
          </p:nvCxnSpPr>
          <p:spPr bwMode="auto">
            <a:xfrm flipV="1">
              <a:off x="3710297" y="4527017"/>
              <a:ext cx="1897" cy="245066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4570114" y="3926867"/>
                <a:ext cx="139326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14" y="3926867"/>
                <a:ext cx="1393267" cy="64633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981752" y="4860724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3333CC"/>
                    </a:solidFill>
                  </a:rPr>
                  <a:t>Uniform distribution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752" y="4860724"/>
                <a:ext cx="2847956" cy="338554"/>
              </a:xfrm>
              <a:prstGeom prst="rect">
                <a:avLst/>
              </a:prstGeom>
              <a:blipFill rotWithShape="0">
                <a:blip r:embed="rId1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/>
          <p:nvPr/>
        </p:nvCxnSpPr>
        <p:spPr bwMode="auto">
          <a:xfrm flipH="1" flipV="1">
            <a:off x="5434889" y="4500016"/>
            <a:ext cx="164348" cy="272067"/>
          </a:xfrm>
          <a:prstGeom prst="straightConnector1">
            <a:avLst/>
          </a:prstGeom>
          <a:ln w="19050">
            <a:solidFill>
              <a:srgbClr val="3333CC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1471690" y="2958765"/>
                <a:ext cx="1923027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msb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90" y="2958765"/>
                <a:ext cx="1923027" cy="451277"/>
              </a:xfrm>
              <a:prstGeom prst="rect">
                <a:avLst/>
              </a:prstGeom>
              <a:blipFill rotWithShape="0">
                <a:blip r:embed="rId12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1441307" y="4048125"/>
                <a:ext cx="14005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=11]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048125"/>
                <a:ext cx="1400576" cy="369332"/>
              </a:xfrm>
              <a:prstGeom prst="rect">
                <a:avLst/>
              </a:prstGeom>
              <a:blipFill rotWithShape="0">
                <a:blip r:embed="rId13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466707" y="2583746"/>
                <a:ext cx="2105833" cy="372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07" y="2583746"/>
                <a:ext cx="2105833" cy="3724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7131320" y="1696900"/>
            <a:ext cx="3649215" cy="2305605"/>
            <a:chOff x="7131320" y="1696900"/>
            <a:chExt cx="3649215" cy="2305605"/>
          </a:xfrm>
        </p:grpSpPr>
        <p:grpSp>
          <p:nvGrpSpPr>
            <p:cNvPr id="10" name="Group 9"/>
            <p:cNvGrpSpPr/>
            <p:nvPr/>
          </p:nvGrpSpPr>
          <p:grpSpPr>
            <a:xfrm>
              <a:off x="7131320" y="1696900"/>
              <a:ext cx="3649215" cy="2305605"/>
              <a:chOff x="7131320" y="1696900"/>
              <a:chExt cx="3649215" cy="230560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7404002" y="1696900"/>
                    <a:ext cx="68309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𝒰</m:t>
                          </m:r>
                        </m:oMath>
                      </m:oMathPara>
                    </a14:m>
                    <a:endParaRPr lang="en-US" sz="2000" dirty="0">
                      <a:solidFill>
                        <a:srgbClr val="3333CC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04002" y="1696900"/>
                    <a:ext cx="683095" cy="400110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9812235" y="1696900"/>
                    <a:ext cx="68309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𝒱</m:t>
                          </m:r>
                        </m:oMath>
                      </m:oMathPara>
                    </a14:m>
                    <a:endParaRPr lang="en-US" sz="2000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7" name="TextBox 5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12235" y="1696900"/>
                    <a:ext cx="683095" cy="400110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" name="Group 7"/>
              <p:cNvGrpSpPr/>
              <p:nvPr/>
            </p:nvGrpSpPr>
            <p:grpSpPr>
              <a:xfrm>
                <a:off x="7131320" y="2097505"/>
                <a:ext cx="1264920" cy="1905000"/>
                <a:chOff x="7131320" y="2097505"/>
                <a:chExt cx="1264920" cy="1905000"/>
              </a:xfrm>
            </p:grpSpPr>
            <p:sp>
              <p:nvSpPr>
                <p:cNvPr id="53" name="Rounded Rectangle 52"/>
                <p:cNvSpPr/>
                <p:nvPr/>
              </p:nvSpPr>
              <p:spPr bwMode="auto">
                <a:xfrm>
                  <a:off x="7131320" y="2097505"/>
                  <a:ext cx="1264920" cy="190500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400" b="1" dirty="0"/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7542266" y="2305907"/>
                  <a:ext cx="4247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00000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7542266" y="2550386"/>
                  <a:ext cx="4247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00001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7542266" y="2794865"/>
                  <a:ext cx="4247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00010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7587919" y="3634980"/>
                  <a:ext cx="37914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11111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7699863" y="3223207"/>
                      <a:ext cx="91371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⋮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61" name="TextBox 6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699863" y="3223207"/>
                      <a:ext cx="91371" cy="184666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26667" r="-33333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9" name="Group 8"/>
              <p:cNvGrpSpPr/>
              <p:nvPr/>
            </p:nvGrpSpPr>
            <p:grpSpPr>
              <a:xfrm>
                <a:off x="9515615" y="2097505"/>
                <a:ext cx="1264920" cy="1905000"/>
                <a:chOff x="9515615" y="2097505"/>
                <a:chExt cx="1264920" cy="1905000"/>
              </a:xfrm>
            </p:grpSpPr>
            <p:sp>
              <p:nvSpPr>
                <p:cNvPr id="54" name="Rounded Rectangle 53"/>
                <p:cNvSpPr/>
                <p:nvPr/>
              </p:nvSpPr>
              <p:spPr bwMode="auto">
                <a:xfrm>
                  <a:off x="9515615" y="2097505"/>
                  <a:ext cx="1264920" cy="1905000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400" b="1" dirty="0"/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10068823" y="2427073"/>
                  <a:ext cx="1699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0068823" y="2794080"/>
                  <a:ext cx="1699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01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10068823" y="3161087"/>
                  <a:ext cx="1699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10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10068823" y="3528095"/>
                  <a:ext cx="15850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11</a:t>
                  </a:r>
                </a:p>
              </p:txBody>
            </p:sp>
          </p:grpSp>
          <p:cxnSp>
            <p:nvCxnSpPr>
              <p:cNvPr id="66" name="Straight Arrow Connector 65"/>
              <p:cNvCxnSpPr/>
              <p:nvPr/>
            </p:nvCxnSpPr>
            <p:spPr bwMode="auto">
              <a:xfrm>
                <a:off x="8087097" y="2427073"/>
                <a:ext cx="1776268" cy="47170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/>
              <p:cNvCxnSpPr/>
              <p:nvPr/>
            </p:nvCxnSpPr>
            <p:spPr bwMode="auto">
              <a:xfrm flipV="1">
                <a:off x="8087097" y="2550386"/>
                <a:ext cx="1776268" cy="92335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/>
              <p:cNvCxnSpPr/>
              <p:nvPr/>
            </p:nvCxnSpPr>
            <p:spPr bwMode="auto">
              <a:xfrm flipV="1">
                <a:off x="8091859" y="2628406"/>
                <a:ext cx="1776268" cy="275460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/>
              <p:nvPr/>
            </p:nvCxnSpPr>
            <p:spPr bwMode="auto">
              <a:xfrm flipV="1">
                <a:off x="8070648" y="3634980"/>
                <a:ext cx="1839455" cy="90118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Straight Arrow Connector 37"/>
            <p:cNvCxnSpPr/>
            <p:nvPr/>
          </p:nvCxnSpPr>
          <p:spPr bwMode="auto">
            <a:xfrm>
              <a:off x="8064647" y="3469065"/>
              <a:ext cx="1847142" cy="89417"/>
            </a:xfrm>
            <a:prstGeom prst="straightConnector1">
              <a:avLst/>
            </a:prstGeom>
            <a:ln w="19050">
              <a:prstDash val="dash"/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646670" y="2857974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6670" y="2857974"/>
                <a:ext cx="683095" cy="400110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35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0" grpId="0"/>
      <p:bldP spid="73" grpId="0"/>
      <p:bldP spid="78" grpId="0"/>
      <p:bldP spid="79" grpId="0"/>
      <p:bldP spid="80" grpId="0"/>
      <p:bldP spid="4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 bwMode="auto">
          <a:xfrm>
            <a:off x="9515615" y="2097505"/>
            <a:ext cx="1264920" cy="1905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b="1" dirty="0"/>
                  <a:t>Example: </a:t>
                </a:r>
              </a:p>
              <a:p>
                <a:endParaRPr lang="en-US" dirty="0"/>
              </a:p>
              <a:p>
                <a:r>
                  <a:rPr lang="en-US" dirty="0"/>
                  <a:t>		</a:t>
                </a:r>
                <a:r>
                  <a:rPr lang="nb-NO" sz="1800" b="0" i="1" dirty="0">
                    <a:latin typeface="Cambria Math" panose="02040503050406030204" pitchFamily="18" charset="0"/>
                  </a:rPr>
                  <a:t>	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b="0" i="1" dirty="0">
                    <a:latin typeface="Cambria Math" panose="02040503050406030204" pitchFamily="18" charset="0"/>
                  </a:rPr>
                  <a:t>		</a:t>
                </a:r>
              </a:p>
              <a:p>
                <a:r>
                  <a:rPr lang="nb-NO" i="1" dirty="0">
                    <a:latin typeface="Cambria Math" panose="02040503050406030204" pitchFamily="18" charset="0"/>
                  </a:rPr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47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ounded Rectangle 52"/>
          <p:cNvSpPr/>
          <p:nvPr/>
        </p:nvSpPr>
        <p:spPr bwMode="auto">
          <a:xfrm>
            <a:off x="7131320" y="2097505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404002" y="1696900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sz="20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002" y="1696900"/>
                <a:ext cx="683095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7542266" y="2305907"/>
            <a:ext cx="42479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00000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42266" y="2550386"/>
            <a:ext cx="42479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00001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542266" y="2794865"/>
            <a:ext cx="42479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00010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87919" y="3634980"/>
            <a:ext cx="37914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11111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7699863" y="3223207"/>
                <a:ext cx="913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863" y="3223207"/>
                <a:ext cx="91371" cy="184666"/>
              </a:xfrm>
              <a:prstGeom prst="rect">
                <a:avLst/>
              </a:prstGeom>
              <a:blipFill rotWithShape="0">
                <a:blip r:embed="rId6"/>
                <a:stretch>
                  <a:fillRect l="-26667" r="-333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  <a:blipFill rotWithShape="0">
                <a:blip r:embed="rId7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1441307" y="3838575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3838575"/>
                <a:ext cx="1214563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[0,1, 2, …, 10]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  <a:blipFill rotWithShape="0">
                <a:blip r:embed="rId9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10073439" y="226197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73439" y="244869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73439" y="263541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23966" y="3634980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73439" y="282213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73439" y="3008854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blipFill rotWithShape="0">
                <a:blip r:embed="rId6"/>
                <a:stretch>
                  <a:fillRect l="-26667" r="-333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441307" y="4264844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264844"/>
                <a:ext cx="1214563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441307" y="4691113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691113"/>
                <a:ext cx="1214563" cy="30777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1434003" y="6278074"/>
                <a:ext cx="13139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=10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003" y="6278074"/>
                <a:ext cx="1313949" cy="30777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534702" y="3821518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702" y="3821518"/>
                <a:ext cx="620683" cy="307777"/>
              </a:xfrm>
              <a:prstGeom prst="rect">
                <a:avLst/>
              </a:prstGeom>
              <a:blipFill rotWithShape="0">
                <a:blip r:embed="rId1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39486" y="4264844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486" y="4264844"/>
                <a:ext cx="620683" cy="307777"/>
              </a:xfrm>
              <a:prstGeom prst="rect">
                <a:avLst/>
              </a:prstGeom>
              <a:blipFill rotWithShape="0">
                <a:blip r:embed="rId1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2506077" y="4572621"/>
                <a:ext cx="579774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6077" y="4572621"/>
                <a:ext cx="579774" cy="57637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918635" y="4682828"/>
                <a:ext cx="56137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635" y="4682828"/>
                <a:ext cx="561372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388486" y="4682828"/>
                <a:ext cx="90460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486" y="4682828"/>
                <a:ext cx="904607" cy="307777"/>
              </a:xfrm>
              <a:prstGeom prst="rect">
                <a:avLst/>
              </a:prstGeom>
              <a:blipFill rotWithShape="0">
                <a:blip r:embed="rId1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2636066" y="6292728"/>
                <a:ext cx="30560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066" y="6292728"/>
                <a:ext cx="305604" cy="307777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/>
          <p:cNvCxnSpPr/>
          <p:nvPr/>
        </p:nvCxnSpPr>
        <p:spPr bwMode="auto">
          <a:xfrm>
            <a:off x="8627630" y="3135162"/>
            <a:ext cx="725488" cy="0"/>
          </a:xfrm>
          <a:prstGeom prst="straightConnector1">
            <a:avLst/>
          </a:prstGeom>
          <a:ln w="190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3333CC"/>
                    </a:solidFill>
                  </a:rPr>
                  <a:t>Uniform distribution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blipFill rotWithShape="0">
                <a:blip r:embed="rId2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 bwMode="auto">
          <a:xfrm>
            <a:off x="4898364" y="3838575"/>
            <a:ext cx="242262" cy="2747276"/>
          </a:xfrm>
          <a:prstGeom prst="rightBrace">
            <a:avLst>
              <a:gd name="adj1" fmla="val 85372"/>
              <a:gd name="adj2" fmla="val 48156"/>
            </a:avLst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</a:rPr>
                  <a:t>but not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blipFill rotWithShape="0">
                <a:blip r:embed="rId22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430972" y="5341221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=5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72" y="5341221"/>
                <a:ext cx="1214563" cy="307777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529151" y="5341221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151" y="5341221"/>
                <a:ext cx="620683" cy="307777"/>
              </a:xfrm>
              <a:prstGeom prst="rect">
                <a:avLst/>
              </a:prstGeom>
              <a:blipFill rotWithShape="0">
                <a:blip r:embed="rId2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430972" y="5705584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=6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72" y="5705584"/>
                <a:ext cx="1214563" cy="307777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607925" y="5702110"/>
                <a:ext cx="33374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925" y="5702110"/>
                <a:ext cx="333745" cy="307777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1903356" y="5082731"/>
                <a:ext cx="29046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356" y="5082731"/>
                <a:ext cx="290464" cy="30777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1903356" y="5989198"/>
                <a:ext cx="29046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356" y="5989198"/>
                <a:ext cx="290464" cy="307777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627630" y="2735052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630" y="2735052"/>
                <a:ext cx="683095" cy="400110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36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42" grpId="0"/>
      <p:bldP spid="43" grpId="0"/>
      <p:bldP spid="45" grpId="0"/>
      <p:bldP spid="46" grpId="0"/>
      <p:bldP spid="47" grpId="0"/>
      <p:bldP spid="48" grpId="0"/>
      <p:bldP spid="51" grpId="0"/>
      <p:bldP spid="52" grpId="0"/>
      <p:bldP spid="72" grpId="0"/>
      <p:bldP spid="77" grpId="0"/>
      <p:bldP spid="11" grpId="0" animBg="1"/>
      <p:bldP spid="81" grpId="0"/>
      <p:bldP spid="49" grpId="0"/>
      <p:bldP spid="50" grpId="0"/>
      <p:bldP spid="54" grpId="0"/>
      <p:bldP spid="57" grpId="0"/>
      <p:bldP spid="62" grpId="0"/>
      <p:bldP spid="6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 bwMode="auto">
          <a:xfrm>
            <a:off x="9515615" y="2097505"/>
            <a:ext cx="1264920" cy="1905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b="1" dirty="0"/>
                  <a:t>Example: </a:t>
                </a:r>
              </a:p>
              <a:p>
                <a:endParaRPr lang="en-US" dirty="0"/>
              </a:p>
              <a:p>
                <a:r>
                  <a:rPr lang="en-US" dirty="0"/>
                  <a:t>		</a:t>
                </a:r>
                <a:r>
                  <a:rPr lang="nb-NO" sz="1800" b="0" i="1" dirty="0">
                    <a:latin typeface="Cambria Math" panose="02040503050406030204" pitchFamily="18" charset="0"/>
                  </a:rPr>
                  <a:t>	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b="0" i="1" dirty="0">
                    <a:latin typeface="Cambria Math" panose="02040503050406030204" pitchFamily="18" charset="0"/>
                  </a:rPr>
                  <a:t>		</a:t>
                </a:r>
              </a:p>
              <a:p>
                <a:r>
                  <a:rPr lang="nb-NO" i="1" dirty="0">
                    <a:latin typeface="Cambria Math" panose="02040503050406030204" pitchFamily="18" charset="0"/>
                  </a:rPr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47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  <a:blipFill rotWithShape="0">
                <a:blip r:embed="rId7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1441307" y="3838575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3838575"/>
                <a:ext cx="1214563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[0,1, 2, …, 10]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  <a:blipFill rotWithShape="0">
                <a:blip r:embed="rId9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10073439" y="226197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73439" y="244869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73439" y="263541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23966" y="3634980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73439" y="282213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73439" y="3008854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blipFill rotWithShape="0">
                <a:blip r:embed="rId6"/>
                <a:stretch>
                  <a:fillRect l="-26667" r="-333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441307" y="4264844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264844"/>
                <a:ext cx="1214563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441307" y="4691113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691113"/>
                <a:ext cx="1214563" cy="30777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1434003" y="6278074"/>
                <a:ext cx="13139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=10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003" y="6278074"/>
                <a:ext cx="1313949" cy="30777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534702" y="3821518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702" y="3821518"/>
                <a:ext cx="620683" cy="307777"/>
              </a:xfrm>
              <a:prstGeom prst="rect">
                <a:avLst/>
              </a:prstGeom>
              <a:blipFill rotWithShape="0">
                <a:blip r:embed="rId1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39486" y="4264844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486" y="4264844"/>
                <a:ext cx="620683" cy="307777"/>
              </a:xfrm>
              <a:prstGeom prst="rect">
                <a:avLst/>
              </a:prstGeom>
              <a:blipFill rotWithShape="0">
                <a:blip r:embed="rId1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2506077" y="4572621"/>
                <a:ext cx="579774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6077" y="4572621"/>
                <a:ext cx="579774" cy="57637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918635" y="4682828"/>
                <a:ext cx="56137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635" y="4682828"/>
                <a:ext cx="561372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388486" y="4682828"/>
                <a:ext cx="90460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486" y="4682828"/>
                <a:ext cx="904607" cy="307777"/>
              </a:xfrm>
              <a:prstGeom prst="rect">
                <a:avLst/>
              </a:prstGeom>
              <a:blipFill rotWithShape="0">
                <a:blip r:embed="rId1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2636066" y="6292728"/>
                <a:ext cx="30560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066" y="6292728"/>
                <a:ext cx="305604" cy="307777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3333CC"/>
                    </a:solidFill>
                  </a:rPr>
                  <a:t>Uniform distribution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blipFill rotWithShape="0">
                <a:blip r:embed="rId2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 bwMode="auto">
          <a:xfrm>
            <a:off x="4898364" y="3838575"/>
            <a:ext cx="242262" cy="2747276"/>
          </a:xfrm>
          <a:prstGeom prst="rightBrace">
            <a:avLst>
              <a:gd name="adj1" fmla="val 85372"/>
              <a:gd name="adj2" fmla="val 48156"/>
            </a:avLst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</a:rPr>
                  <a:t>but not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blipFill rotWithShape="0">
                <a:blip r:embed="rId22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430972" y="5341221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=5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72" y="5341221"/>
                <a:ext cx="1214563" cy="307777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529151" y="5341221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151" y="5341221"/>
                <a:ext cx="620683" cy="307777"/>
              </a:xfrm>
              <a:prstGeom prst="rect">
                <a:avLst/>
              </a:prstGeom>
              <a:blipFill rotWithShape="0">
                <a:blip r:embed="rId2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430972" y="5705584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=6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72" y="5705584"/>
                <a:ext cx="1214563" cy="307777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607925" y="5702110"/>
                <a:ext cx="33374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925" y="5702110"/>
                <a:ext cx="333745" cy="307777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1903356" y="5082731"/>
                <a:ext cx="29046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356" y="5082731"/>
                <a:ext cx="290464" cy="30777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1903356" y="5989198"/>
                <a:ext cx="29046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356" y="5989198"/>
                <a:ext cx="290464" cy="307777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444825" y="2834873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4825" y="2834873"/>
                <a:ext cx="683095" cy="400110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Group 67"/>
          <p:cNvGrpSpPr/>
          <p:nvPr/>
        </p:nvGrpSpPr>
        <p:grpSpPr>
          <a:xfrm>
            <a:off x="10201509" y="2251841"/>
            <a:ext cx="487634" cy="1596328"/>
            <a:chOff x="10767132" y="2239068"/>
            <a:chExt cx="487634" cy="15963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>
                <a:xfrm>
                  <a:off x="10822887" y="2239068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2887" y="2239068"/>
                  <a:ext cx="431528" cy="215444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>
                <a:xfrm>
                  <a:off x="10822887" y="2428582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2887" y="2428582"/>
                  <a:ext cx="431528" cy="215444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/>
                <p:cNvSpPr/>
                <p:nvPr/>
              </p:nvSpPr>
              <p:spPr>
                <a:xfrm>
                  <a:off x="10767132" y="2618096"/>
                  <a:ext cx="48763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1" name="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7132" y="2618096"/>
                  <a:ext cx="487634" cy="215444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Rectangle 72"/>
                <p:cNvSpPr/>
                <p:nvPr/>
              </p:nvSpPr>
              <p:spPr>
                <a:xfrm>
                  <a:off x="10767132" y="2807610"/>
                  <a:ext cx="48763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3" name="Rectangle 7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7132" y="2807610"/>
                  <a:ext cx="487634" cy="215444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/>
                <p:cNvSpPr/>
                <p:nvPr/>
              </p:nvSpPr>
              <p:spPr>
                <a:xfrm>
                  <a:off x="10822887" y="2997126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4" name="Rectangle 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2887" y="2997126"/>
                  <a:ext cx="431528" cy="215444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 81"/>
                <p:cNvSpPr/>
                <p:nvPr/>
              </p:nvSpPr>
              <p:spPr>
                <a:xfrm>
                  <a:off x="10878642" y="3619952"/>
                  <a:ext cx="26962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82" name="Rectangle 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8642" y="3619952"/>
                  <a:ext cx="269626" cy="215444"/>
                </a:xfrm>
                <a:prstGeom prst="rect">
                  <a:avLst/>
                </a:prstGeom>
                <a:blipFill rotWithShape="0"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34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Randomized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Deterministic algorithm:        </a:t>
                </a:r>
              </a:p>
              <a:p>
                <a:pPr marL="0" indent="0"/>
                <a:r>
                  <a:rPr lang="en-US" dirty="0"/>
                  <a:t>	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Randomized algorithm:      </a:t>
                </a:r>
              </a:p>
              <a:p>
                <a:pPr marL="0" indent="0"/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	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/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Example:</a:t>
                </a:r>
                <a:br>
                  <a:rPr lang="en-US" b="1" dirty="0"/>
                </a:br>
                <a:br>
                  <a:rPr lang="en-US" b="1" dirty="0"/>
                </a:br>
                <a:r>
                  <a:rPr lang="en-US" b="1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/>
                <a:r>
                  <a:rPr lang="en-US" dirty="0"/>
                  <a:t>	 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 bwMode="auto">
          <a:xfrm>
            <a:off x="7559040" y="1493520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10023269" y="1493520"/>
            <a:ext cx="126492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716775" y="1044266"/>
            <a:ext cx="2214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Inputs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23269" y="1044266"/>
            <a:ext cx="2214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Outputs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33764" y="2226317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764" y="2226317"/>
                <a:ext cx="25776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4286" r="-952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417630" y="2410983"/>
                <a:ext cx="7128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630" y="2410983"/>
                <a:ext cx="712824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9402" r="-13675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20" idx="6"/>
            <a:endCxn id="21" idx="2"/>
          </p:cNvCxnSpPr>
          <p:nvPr/>
        </p:nvCxnSpPr>
        <p:spPr bwMode="auto">
          <a:xfrm>
            <a:off x="8236596" y="2142259"/>
            <a:ext cx="2363467" cy="109743"/>
          </a:xfrm>
          <a:prstGeom prst="straightConnector1">
            <a:avLst/>
          </a:prstGeom>
          <a:ln w="190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 bwMode="auto">
          <a:xfrm>
            <a:off x="7559040" y="3864454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ounded Rectangle 15"/>
          <p:cNvSpPr/>
          <p:nvPr/>
        </p:nvSpPr>
        <p:spPr bwMode="auto">
          <a:xfrm>
            <a:off x="10023269" y="3864454"/>
            <a:ext cx="126492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Oval 19"/>
          <p:cNvSpPr/>
          <p:nvPr/>
        </p:nvSpPr>
        <p:spPr bwMode="auto">
          <a:xfrm>
            <a:off x="8062617" y="2058201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Oval 20"/>
          <p:cNvSpPr/>
          <p:nvPr/>
        </p:nvSpPr>
        <p:spPr bwMode="auto">
          <a:xfrm>
            <a:off x="10600063" y="2167944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001163" y="4597251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163" y="4597251"/>
                <a:ext cx="257763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4286" r="-952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27" idx="6"/>
            <a:endCxn id="29" idx="2"/>
          </p:cNvCxnSpPr>
          <p:nvPr/>
        </p:nvCxnSpPr>
        <p:spPr bwMode="auto">
          <a:xfrm flipV="1">
            <a:off x="8203995" y="4461815"/>
            <a:ext cx="2022106" cy="51378"/>
          </a:xfrm>
          <a:prstGeom prst="straightConnector1">
            <a:avLst/>
          </a:prstGeom>
          <a:ln w="190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 bwMode="auto">
          <a:xfrm>
            <a:off x="8030016" y="4429135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01163" y="5299092"/>
                <a:ext cx="3286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163" y="5299092"/>
                <a:ext cx="3286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4528" r="-24528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/>
          <p:cNvSpPr/>
          <p:nvPr/>
        </p:nvSpPr>
        <p:spPr bwMode="auto">
          <a:xfrm>
            <a:off x="10226101" y="4094486"/>
            <a:ext cx="814411" cy="734658"/>
          </a:xfrm>
          <a:prstGeom prst="ellipse">
            <a:avLst/>
          </a:prstGeom>
          <a:solidFill>
            <a:srgbClr val="FCB4A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Oval 36"/>
          <p:cNvSpPr/>
          <p:nvPr/>
        </p:nvSpPr>
        <p:spPr bwMode="auto">
          <a:xfrm>
            <a:off x="8075655" y="5170308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9" name="Straight Arrow Connector 38"/>
          <p:cNvCxnSpPr/>
          <p:nvPr/>
        </p:nvCxnSpPr>
        <p:spPr bwMode="auto">
          <a:xfrm flipV="1">
            <a:off x="8267437" y="5059176"/>
            <a:ext cx="2022106" cy="169012"/>
          </a:xfrm>
          <a:prstGeom prst="straightConnector1">
            <a:avLst/>
          </a:prstGeom>
          <a:ln w="190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854300" y="4298645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is a random variable!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300" y="4298645"/>
                <a:ext cx="2847956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0451766" y="4441913"/>
                <a:ext cx="535018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1766" y="4441913"/>
                <a:ext cx="53501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9195" t="-2222" r="-16092" b="-3777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5-Point Star 30"/>
          <p:cNvSpPr/>
          <p:nvPr/>
        </p:nvSpPr>
        <p:spPr bwMode="auto">
          <a:xfrm>
            <a:off x="10516767" y="4169420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5-Point Star 31"/>
          <p:cNvSpPr/>
          <p:nvPr/>
        </p:nvSpPr>
        <p:spPr bwMode="auto">
          <a:xfrm>
            <a:off x="10774042" y="4298645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3" name="5-Point Star 32"/>
          <p:cNvSpPr/>
          <p:nvPr/>
        </p:nvSpPr>
        <p:spPr bwMode="auto">
          <a:xfrm>
            <a:off x="10344747" y="4366743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8" name="Oval 37"/>
          <p:cNvSpPr/>
          <p:nvPr/>
        </p:nvSpPr>
        <p:spPr bwMode="auto">
          <a:xfrm>
            <a:off x="10289543" y="4718912"/>
            <a:ext cx="814411" cy="734658"/>
          </a:xfrm>
          <a:prstGeom prst="ellipse">
            <a:avLst/>
          </a:prstGeom>
          <a:solidFill>
            <a:srgbClr val="FFFF00">
              <a:alpha val="94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425605" y="4991997"/>
                <a:ext cx="58734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5605" y="4991997"/>
                <a:ext cx="587340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7216" t="-2222" r="-13402" b="-3777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61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4" grpId="0"/>
      <p:bldP spid="27" grpId="0" animBg="1"/>
      <p:bldP spid="36" grpId="0"/>
      <p:bldP spid="29" grpId="0" animBg="1"/>
      <p:bldP spid="37" grpId="0" animBg="1"/>
      <p:bldP spid="30" grpId="0"/>
      <p:bldP spid="25" grpId="0"/>
      <p:bldP spid="31" grpId="0" animBg="1"/>
      <p:bldP spid="32" grpId="0" animBg="1"/>
      <p:bldP spid="33" grpId="0" animBg="1"/>
      <p:bldP spid="38" grpId="0" animBg="1"/>
      <p:bldP spid="3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Randomized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068415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What does </a:t>
                </a:r>
                <a:r>
                  <a:rPr lang="nb-NO" i="1" dirty="0">
                    <a:solidFill>
                      <a:srgbClr val="C00000"/>
                    </a:solidFill>
                  </a:rPr>
                  <a:t>"...</a:t>
                </a:r>
                <a:r>
                  <a:rPr lang="en-US" i="1" dirty="0">
                    <a:solidFill>
                      <a:srgbClr val="C00000"/>
                    </a:solidFill>
                  </a:rPr>
                  <a:t>where the probability is over the random choice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nb-NO" i="1" dirty="0">
                    <a:solidFill>
                      <a:srgbClr val="C00000"/>
                    </a:solidFill>
                  </a:rPr>
                  <a:t>"</a:t>
                </a:r>
                <a:r>
                  <a:rPr lang="nb-NO" dirty="0"/>
                  <a:t> mean?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Notice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are </a:t>
                </a:r>
                <a:r>
                  <a:rPr lang="nb-NO" i="1" dirty="0"/>
                  <a:t>fixed</a:t>
                </a:r>
                <a:r>
                  <a:rPr lang="nb-NO" dirty="0"/>
                  <a:t> in the definition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What </a:t>
                </a:r>
                <a:r>
                  <a:rPr lang="nb-NO" i="1" dirty="0"/>
                  <a:t>varies</a:t>
                </a:r>
                <a:r>
                  <a:rPr lang="nb-NO" dirty="0"/>
                  <a:t> is the choice of the key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dirty="0"/>
                  <a:t>			           (assuming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nb-NO" dirty="0"/>
                  <a:t> is deterministic)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Thus, formally we have a </a:t>
                </a:r>
                <a:r>
                  <a:rPr lang="nb-NO" i="1" dirty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ℰ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nb-NO" dirty="0"/>
                  <a:t> 		             (sample space: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nb-NO" dirty="0"/>
                  <a:t>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The probability that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ℰ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⋅,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dirty="0"/>
                  <a:t> is thus </a:t>
                </a:r>
                <a:r>
                  <a:rPr lang="nb-NO" dirty="0">
                    <a:solidFill>
                      <a:srgbClr val="3333CC"/>
                    </a:solidFill>
                  </a:rPr>
                  <a:t>"|all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nb-NO" dirty="0">
                    <a:solidFill>
                      <a:srgbClr val="3333CC"/>
                    </a:solidFill>
                  </a:rPr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ℰ</m:t>
                    </m:r>
                    <m:d>
                      <m:dPr>
                        <m:ctrlPr>
                          <a:rPr lang="nb-NO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dirty="0">
                    <a:solidFill>
                      <a:srgbClr val="3333CC"/>
                    </a:solidFill>
                  </a:rPr>
                  <a:t>|"</a:t>
                </a:r>
                <a:r>
                  <a:rPr lang="nb-NO" dirty="0"/>
                  <a:t> / </a:t>
                </a:r>
                <a:r>
                  <a:rPr lang="nb-NO" dirty="0">
                    <a:solidFill>
                      <a:srgbClr val="FF0000"/>
                    </a:solidFill>
                  </a:rPr>
                  <a:t>"|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|"</a:t>
                </a:r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068415"/>
              </a:xfrm>
              <a:blipFill rotWithShape="0">
                <a:blip r:embed="rId2"/>
                <a:stretch>
                  <a:fillRect l="-493" r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635831" y="1098999"/>
                <a:ext cx="10644972" cy="157706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Definition: </a:t>
                </a:r>
                <a:r>
                  <a:rPr lang="en-US" dirty="0"/>
                  <a:t>An encryption scheme has </a:t>
                </a:r>
                <a:r>
                  <a:rPr lang="nb-NO" b="1" dirty="0"/>
                  <a:t>one-time perfect privacy</a:t>
                </a:r>
                <a:r>
                  <a:rPr lang="nb-NO" dirty="0"/>
                  <a:t> if for </a:t>
                </a:r>
                <a:r>
                  <a:rPr lang="nb-NO" dirty="0" err="1"/>
                  <a:t>any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 and any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nb-NO" dirty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dirty="0"/>
                  <a:t>where the probability is over the random choice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i="1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 and the random coins used by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dirty="0"/>
                  <a:t> (if any)</a:t>
                </a:r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831" y="1098999"/>
                <a:ext cx="10644972" cy="1577069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81350" y="5738966"/>
                <a:ext cx="23720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1400" dirty="0"/>
                  <a:t> = size of set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400" dirty="0"/>
                  <a:t> 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350" y="5738966"/>
                <a:ext cx="2372009" cy="307777"/>
              </a:xfrm>
              <a:prstGeom prst="rect">
                <a:avLst/>
              </a:prstGeom>
              <a:blipFill rotWithShape="0">
                <a:blip r:embed="rId4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 bwMode="auto">
          <a:xfrm flipH="1" flipV="1">
            <a:off x="7541539" y="5187637"/>
            <a:ext cx="677670" cy="4634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8967355" y="5187637"/>
            <a:ext cx="311727" cy="4634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2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Block ciphers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Pseudorandom functions and </a:t>
            </a:r>
            <a:r>
              <a:rPr lang="en-US" dirty="0" err="1"/>
              <a:t>pseuorandom</a:t>
            </a:r>
            <a:r>
              <a:rPr lang="en-US" dirty="0"/>
              <a:t> permutations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90722"/>
      </p:ext>
    </p:extLst>
  </p:cSld>
  <p:clrMapOvr>
    <a:masterClrMapping/>
  </p:clrMapOvr>
</p:sld>
</file>

<file path=ppt/theme/theme1.xml><?xml version="1.0" encoding="utf-8"?>
<a:theme xmlns:a="http://schemas.openxmlformats.org/drawingml/2006/main" name="TEK4500-UIO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CFF9DA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7956CE9B-5D63-4B87-A989-DA7CD1F170FB}" vid="{1AE45AA9-27B5-4B56-B075-B66CFC0D77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C000"/>
    </a:accent3>
    <a:accent4>
      <a:srgbClr val="7030A0"/>
    </a:accent4>
    <a:accent5>
      <a:srgbClr val="FF0000"/>
    </a:accent5>
    <a:accent6>
      <a:srgbClr val="CFF9DA"/>
    </a:accent6>
    <a:hlink>
      <a:srgbClr val="0000E5"/>
    </a:hlink>
    <a:folHlink>
      <a:srgbClr val="0000E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8463</TotalTime>
  <Words>4409</Words>
  <Application>Microsoft Office PowerPoint</Application>
  <PresentationFormat>Widescreen</PresentationFormat>
  <Paragraphs>1223</Paragraphs>
  <Slides>65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6" baseType="lpstr">
      <vt:lpstr>Arial</vt:lpstr>
      <vt:lpstr>Comic Sans MS</vt:lpstr>
      <vt:lpstr>Times New Roman</vt:lpstr>
      <vt:lpstr>Consolas</vt:lpstr>
      <vt:lpstr>Calibri</vt:lpstr>
      <vt:lpstr>Stencil</vt:lpstr>
      <vt:lpstr>Century Gothic</vt:lpstr>
      <vt:lpstr>Cambria</vt:lpstr>
      <vt:lpstr>Wingdings</vt:lpstr>
      <vt:lpstr>Cambria Math</vt:lpstr>
      <vt:lpstr>TEK4500-UIO</vt:lpstr>
      <vt:lpstr>Lecture 1 – Introduction to cryptography</vt:lpstr>
      <vt:lpstr>Today's agenda</vt:lpstr>
      <vt:lpstr>What is cryptography?</vt:lpstr>
      <vt:lpstr>What is cryptography?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Some notation</vt:lpstr>
      <vt:lpstr>Symmetric encryption – syntax </vt:lpstr>
      <vt:lpstr>PowerPoint Presentation</vt:lpstr>
      <vt:lpstr>Ceasar cipher</vt:lpstr>
      <vt:lpstr>Ceasar cipher (ROT-13)</vt:lpstr>
      <vt:lpstr>Ceasar cipher</vt:lpstr>
      <vt:lpstr>Modular arithmetic </vt:lpstr>
      <vt:lpstr>Modular arithmetic </vt:lpstr>
      <vt:lpstr>Modular arithmetic </vt:lpstr>
      <vt:lpstr>Modular arithmetic </vt:lpstr>
      <vt:lpstr>Ceasar cipher</vt:lpstr>
      <vt:lpstr>ROT-13</vt:lpstr>
      <vt:lpstr>ROT-K</vt:lpstr>
      <vt:lpstr>Attacking ROT-K</vt:lpstr>
      <vt:lpstr>Attacking ROT-K</vt:lpstr>
      <vt:lpstr>Substitution cipher </vt:lpstr>
      <vt:lpstr>Substitution cipher </vt:lpstr>
      <vt:lpstr>Substitution cipher 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Conclusions</vt:lpstr>
      <vt:lpstr>Historical approach to crypto development</vt:lpstr>
      <vt:lpstr>Modern approach</vt:lpstr>
      <vt:lpstr>The one-time-pad (OTP)</vt:lpstr>
      <vt:lpstr>Defining security: (one-time) perfect privacy</vt:lpstr>
      <vt:lpstr>The one-time-pad (OTP) – security </vt:lpstr>
      <vt:lpstr>One-time pad – perfect?</vt:lpstr>
      <vt:lpstr>Wanted: security definition for symmetric encryption</vt:lpstr>
      <vt:lpstr>Outline of course</vt:lpstr>
      <vt:lpstr>Outline of course</vt:lpstr>
      <vt:lpstr>Outline of course</vt:lpstr>
      <vt:lpstr>Much more to cryptography</vt:lpstr>
      <vt:lpstr>The security pyramid</vt:lpstr>
      <vt:lpstr>PowerPoint Presentation</vt:lpstr>
      <vt:lpstr>Discrete probability</vt:lpstr>
      <vt:lpstr>Discrete probability</vt:lpstr>
      <vt:lpstr>Union bound</vt:lpstr>
      <vt:lpstr>Independence</vt:lpstr>
      <vt:lpstr>Law of total probability</vt:lpstr>
      <vt:lpstr>Law of total probability</vt:lpstr>
      <vt:lpstr>Random variables</vt:lpstr>
      <vt:lpstr>Random variables</vt:lpstr>
      <vt:lpstr>Random variables</vt:lpstr>
      <vt:lpstr>Randomized algorithms</vt:lpstr>
      <vt:lpstr>Randomized algorithms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281</cp:revision>
  <dcterms:created xsi:type="dcterms:W3CDTF">2020-06-02T10:31:43Z</dcterms:created>
  <dcterms:modified xsi:type="dcterms:W3CDTF">2025-08-20T12:01:53Z</dcterms:modified>
</cp:coreProperties>
</file>