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8" r:id="rId1"/>
  </p:sldMasterIdLst>
  <p:notesMasterIdLst>
    <p:notesMasterId r:id="rId50"/>
  </p:notesMasterIdLst>
  <p:handoutMasterIdLst>
    <p:handoutMasterId r:id="rId51"/>
  </p:handoutMasterIdLst>
  <p:sldIdLst>
    <p:sldId id="327" r:id="rId2"/>
    <p:sldId id="413" r:id="rId3"/>
    <p:sldId id="412" r:id="rId4"/>
    <p:sldId id="323" r:id="rId5"/>
    <p:sldId id="334" r:id="rId6"/>
    <p:sldId id="419" r:id="rId7"/>
    <p:sldId id="391" r:id="rId8"/>
    <p:sldId id="392" r:id="rId9"/>
    <p:sldId id="393" r:id="rId10"/>
    <p:sldId id="422" r:id="rId11"/>
    <p:sldId id="328" r:id="rId12"/>
    <p:sldId id="369" r:id="rId13"/>
    <p:sldId id="380" r:id="rId14"/>
    <p:sldId id="329" r:id="rId15"/>
    <p:sldId id="414" r:id="rId16"/>
    <p:sldId id="425" r:id="rId17"/>
    <p:sldId id="427" r:id="rId18"/>
    <p:sldId id="426" r:id="rId19"/>
    <p:sldId id="435" r:id="rId20"/>
    <p:sldId id="431" r:id="rId21"/>
    <p:sldId id="384" r:id="rId22"/>
    <p:sldId id="394" r:id="rId23"/>
    <p:sldId id="395" r:id="rId24"/>
    <p:sldId id="396" r:id="rId25"/>
    <p:sldId id="397" r:id="rId26"/>
    <p:sldId id="429" r:id="rId27"/>
    <p:sldId id="438" r:id="rId28"/>
    <p:sldId id="439" r:id="rId29"/>
    <p:sldId id="430" r:id="rId30"/>
    <p:sldId id="402" r:id="rId31"/>
    <p:sldId id="403" r:id="rId32"/>
    <p:sldId id="401" r:id="rId33"/>
    <p:sldId id="362" r:id="rId34"/>
    <p:sldId id="404" r:id="rId35"/>
    <p:sldId id="436" r:id="rId36"/>
    <p:sldId id="405" r:id="rId37"/>
    <p:sldId id="432" r:id="rId38"/>
    <p:sldId id="434" r:id="rId39"/>
    <p:sldId id="406" r:id="rId40"/>
    <p:sldId id="407" r:id="rId41"/>
    <p:sldId id="408" r:id="rId42"/>
    <p:sldId id="341" r:id="rId43"/>
    <p:sldId id="367" r:id="rId44"/>
    <p:sldId id="437" r:id="rId45"/>
    <p:sldId id="410" r:id="rId46"/>
    <p:sldId id="411" r:id="rId47"/>
    <p:sldId id="382" r:id="rId48"/>
    <p:sldId id="34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F5"/>
    <a:srgbClr val="CAECDD"/>
    <a:srgbClr val="FCEDC8"/>
    <a:srgbClr val="E0F7FF"/>
    <a:srgbClr val="FFF1EF"/>
    <a:srgbClr val="E4E4F8"/>
    <a:srgbClr val="FFDFDA"/>
    <a:srgbClr val="D5F4FF"/>
    <a:srgbClr val="FF8585"/>
    <a:srgbClr val="F9D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5817" autoAdjust="0"/>
  </p:normalViewPr>
  <p:slideViewPr>
    <p:cSldViewPr snapToGrid="0" showGuides="1">
      <p:cViewPr varScale="1">
        <p:scale>
          <a:sx n="96" d="100"/>
          <a:sy n="96" d="100"/>
        </p:scale>
        <p:origin x="1104" y="90"/>
      </p:cViewPr>
      <p:guideLst>
        <p:guide orient="horz" pos="2160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24E43FD-D73F-4AB5-95CF-D7C880E96075}"/>
    <pc:docChg chg="modSld">
      <pc:chgData name="Håkon Jacobsen" userId="1593ab28-bd3f-46f2-a611-8d984e03f573" providerId="ADAL" clId="{424E43FD-D73F-4AB5-95CF-D7C880E96075}" dt="2024-06-26T10:16:06.349" v="64" actId="20577"/>
      <pc:docMkLst>
        <pc:docMk/>
      </pc:docMkLst>
      <pc:sldChg chg="modSp modAnim">
        <pc:chgData name="Håkon Jacobsen" userId="1593ab28-bd3f-46f2-a611-8d984e03f573" providerId="ADAL" clId="{424E43FD-D73F-4AB5-95CF-D7C880E96075}" dt="2024-06-26T10:06:20.542" v="31" actId="114"/>
        <pc:sldMkLst>
          <pc:docMk/>
          <pc:sldMk cId="2257444531" sldId="328"/>
        </pc:sldMkLst>
        <pc:spChg chg="mod">
          <ac:chgData name="Håkon Jacobsen" userId="1593ab28-bd3f-46f2-a611-8d984e03f573" providerId="ADAL" clId="{424E43FD-D73F-4AB5-95CF-D7C880E96075}" dt="2024-06-26T10:06:20.542" v="31" actId="114"/>
          <ac:spMkLst>
            <pc:docMk/>
            <pc:sldMk cId="2257444531" sldId="328"/>
            <ac:spMk id="8" creationId="{00000000-0000-0000-0000-000000000000}"/>
          </ac:spMkLst>
        </pc:spChg>
      </pc:sldChg>
      <pc:sldChg chg="modSp">
        <pc:chgData name="Håkon Jacobsen" userId="1593ab28-bd3f-46f2-a611-8d984e03f573" providerId="ADAL" clId="{424E43FD-D73F-4AB5-95CF-D7C880E96075}" dt="2024-06-26T10:09:10.591" v="57"/>
        <pc:sldMkLst>
          <pc:docMk/>
          <pc:sldMk cId="1508101826" sldId="329"/>
        </pc:sldMkLst>
        <pc:graphicFrameChg chg="mod">
          <ac:chgData name="Håkon Jacobsen" userId="1593ab28-bd3f-46f2-a611-8d984e03f573" providerId="ADAL" clId="{424E43FD-D73F-4AB5-95CF-D7C880E96075}" dt="2024-06-26T10:09:10.591" v="57"/>
          <ac:graphicFrameMkLst>
            <pc:docMk/>
            <pc:sldMk cId="1508101826" sldId="329"/>
            <ac:graphicFrameMk id="9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424E43FD-D73F-4AB5-95CF-D7C880E96075}" dt="2024-06-26T10:07:52.031" v="38" actId="20577"/>
        <pc:sldMkLst>
          <pc:docMk/>
          <pc:sldMk cId="3042772660" sldId="380"/>
        </pc:sldMkLst>
        <pc:spChg chg="mod">
          <ac:chgData name="Håkon Jacobsen" userId="1593ab28-bd3f-46f2-a611-8d984e03f573" providerId="ADAL" clId="{424E43FD-D73F-4AB5-95CF-D7C880E96075}" dt="2024-06-26T10:07:52.031" v="38" actId="20577"/>
          <ac:spMkLst>
            <pc:docMk/>
            <pc:sldMk cId="3042772660" sldId="380"/>
            <ac:spMk id="3" creationId="{00000000-0000-0000-0000-000000000000}"/>
          </ac:spMkLst>
        </pc:spChg>
      </pc:sldChg>
      <pc:sldChg chg="modSp">
        <pc:chgData name="Håkon Jacobsen" userId="1593ab28-bd3f-46f2-a611-8d984e03f573" providerId="ADAL" clId="{424E43FD-D73F-4AB5-95CF-D7C880E96075}" dt="2024-06-26T10:16:06.349" v="64" actId="20577"/>
        <pc:sldMkLst>
          <pc:docMk/>
          <pc:sldMk cId="3948076060" sldId="382"/>
        </pc:sldMkLst>
        <pc:spChg chg="mod">
          <ac:chgData name="Håkon Jacobsen" userId="1593ab28-bd3f-46f2-a611-8d984e03f573" providerId="ADAL" clId="{424E43FD-D73F-4AB5-95CF-D7C880E96075}" dt="2024-06-26T10:16:06.349" v="64" actId="20577"/>
          <ac:spMkLst>
            <pc:docMk/>
            <pc:sldMk cId="3948076060" sldId="382"/>
            <ac:spMk id="54" creationId="{00000000-0000-0000-0000-000000000000}"/>
          </ac:spMkLst>
        </pc:spChg>
        <pc:spChg chg="mod">
          <ac:chgData name="Håkon Jacobsen" userId="1593ab28-bd3f-46f2-a611-8d984e03f573" providerId="ADAL" clId="{424E43FD-D73F-4AB5-95CF-D7C880E96075}" dt="2024-06-26T10:16:03.131" v="63" actId="20577"/>
          <ac:spMkLst>
            <pc:docMk/>
            <pc:sldMk cId="3948076060" sldId="382"/>
            <ac:spMk id="55" creationId="{00000000-0000-0000-0000-000000000000}"/>
          </ac:spMkLst>
        </pc:spChg>
      </pc:sldChg>
      <pc:sldChg chg="modSp">
        <pc:chgData name="Håkon Jacobsen" userId="1593ab28-bd3f-46f2-a611-8d984e03f573" providerId="ADAL" clId="{424E43FD-D73F-4AB5-95CF-D7C880E96075}" dt="2024-06-26T10:13:19.281" v="59" actId="207"/>
        <pc:sldMkLst>
          <pc:docMk/>
          <pc:sldMk cId="2534847243" sldId="410"/>
        </pc:sldMkLst>
        <pc:spChg chg="mod">
          <ac:chgData name="Håkon Jacobsen" userId="1593ab28-bd3f-46f2-a611-8d984e03f573" providerId="ADAL" clId="{424E43FD-D73F-4AB5-95CF-D7C880E96075}" dt="2024-06-26T10:13:19.281" v="59" actId="207"/>
          <ac:spMkLst>
            <pc:docMk/>
            <pc:sldMk cId="2534847243" sldId="410"/>
            <ac:spMk id="6" creationId="{00000000-0000-0000-0000-000000000000}"/>
          </ac:spMkLst>
        </pc:spChg>
      </pc:sldChg>
      <pc:sldChg chg="modSp modAnim">
        <pc:chgData name="Håkon Jacobsen" userId="1593ab28-bd3f-46f2-a611-8d984e03f573" providerId="ADAL" clId="{424E43FD-D73F-4AB5-95CF-D7C880E96075}" dt="2024-06-26T10:13:31.810" v="60"/>
        <pc:sldMkLst>
          <pc:docMk/>
          <pc:sldMk cId="1805433308" sldId="437"/>
        </pc:sldMkLst>
        <pc:spChg chg="mod">
          <ac:chgData name="Håkon Jacobsen" userId="1593ab28-bd3f-46f2-a611-8d984e03f573" providerId="ADAL" clId="{424E43FD-D73F-4AB5-95CF-D7C880E96075}" dt="2024-06-26T10:12:52.880" v="58" actId="207"/>
          <ac:spMkLst>
            <pc:docMk/>
            <pc:sldMk cId="1805433308" sldId="437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671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9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</a:t>
            </a:r>
            <a:r>
              <a:rPr lang="en-US" baseline="0" dirty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6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Verification algorithm</a:t>
            </a:r>
            <a:r>
              <a:rPr lang="en-US" baseline="0" dirty="0"/>
              <a:t> uniquely determined by Tag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04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In example: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Block</a:t>
                </a:r>
                <a:r>
                  <a:rPr lang="en-US" baseline="0" dirty="0"/>
                  <a:t> size: 128 </a:t>
                </a:r>
              </a:p>
              <a:p>
                <a:r>
                  <a:rPr lang="en-US" baseline="0" dirty="0"/>
                  <a:t>Block counter size: 32</a:t>
                </a:r>
              </a:p>
              <a:p>
                <a:r>
                  <a:rPr lang="en-US" baseline="0" dirty="0"/>
                  <a:t>Block message size: 96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baseline="0" smtClean="0">
                          <a:latin typeface="Cambria Math" panose="02040503050406030204" pitchFamily="18" charset="0"/>
                        </a:rPr>
                        <m:t>|=96⋅2=192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In example: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Block</a:t>
                </a:r>
                <a:r>
                  <a:rPr lang="en-US" baseline="0" dirty="0" smtClean="0"/>
                  <a:t> size: 128 </a:t>
                </a:r>
              </a:p>
              <a:p>
                <a:r>
                  <a:rPr lang="en-US" baseline="0" dirty="0" smtClean="0"/>
                  <a:t>Block counter size: 32</a:t>
                </a:r>
              </a:p>
              <a:p>
                <a:r>
                  <a:rPr lang="en-US" baseline="0" dirty="0" smtClean="0"/>
                  <a:t>Block message size: 96</a:t>
                </a:r>
              </a:p>
              <a:p>
                <a:pPr/>
                <a:r>
                  <a:rPr lang="nb-NO" b="0" i="0" baseline="0" smtClean="0">
                    <a:latin typeface="Cambria Math" panose="02040503050406030204" pitchFamily="18" charset="0"/>
                  </a:rPr>
                  <a:t>〖|𝑀〗_1 |=96⋅2=192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92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75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66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70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48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55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9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75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82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the</a:t>
            </a:r>
            <a:r>
              <a:rPr lang="en-US" baseline="0" dirty="0" smtClean="0"/>
              <a:t> other MACs: https://www.youtube.com/watch?v=2gLumNRmqjs</a:t>
            </a:r>
          </a:p>
          <a:p>
            <a:endParaRPr lang="en-US" baseline="0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1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91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16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43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07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240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1423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0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0.png"/><Relationship Id="rId5" Type="http://schemas.openxmlformats.org/officeDocument/2006/relationships/image" Target="../media/image96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12" Type="http://schemas.openxmlformats.org/officeDocument/2006/relationships/image" Target="../media/image1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9.png"/><Relationship Id="rId5" Type="http://schemas.openxmlformats.org/officeDocument/2006/relationships/image" Target="../media/image106.png"/><Relationship Id="rId10" Type="http://schemas.openxmlformats.org/officeDocument/2006/relationships/image" Target="../media/image108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8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19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13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0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0.png"/><Relationship Id="rId7" Type="http://schemas.openxmlformats.org/officeDocument/2006/relationships/image" Target="../media/image44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4" Type="http://schemas.openxmlformats.org/officeDocument/2006/relationships/image" Target="../media/image2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52.png"/><Relationship Id="rId9" Type="http://schemas.openxmlformats.org/officeDocument/2006/relationships/image" Target="../media/image5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460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6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52.png"/><Relationship Id="rId9" Type="http://schemas.openxmlformats.org/officeDocument/2006/relationships/image" Target="../media/image61.png"/><Relationship Id="rId1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550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6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52.png"/><Relationship Id="rId9" Type="http://schemas.openxmlformats.org/officeDocument/2006/relationships/image" Target="../media/image61.png"/><Relationship Id="rId1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2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4.png"/><Relationship Id="rId5" Type="http://schemas.openxmlformats.org/officeDocument/2006/relationships/image" Target="../media/image116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5.png"/><Relationship Id="rId9" Type="http://schemas.openxmlformats.org/officeDocument/2006/relationships/image" Target="../media/image1711.png"/><Relationship Id="rId14" Type="http://schemas.openxmlformats.org/officeDocument/2006/relationships/image" Target="../media/image1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3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32.png"/><Relationship Id="rId5" Type="http://schemas.openxmlformats.org/officeDocument/2006/relationships/image" Target="../media/image130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29.png"/><Relationship Id="rId9" Type="http://schemas.openxmlformats.org/officeDocument/2006/relationships/image" Target="../media/image1711.png"/><Relationship Id="rId14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15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9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4.png"/><Relationship Id="rId5" Type="http://schemas.openxmlformats.org/officeDocument/2006/relationships/image" Target="../media/image75.png"/><Relationship Id="rId15" Type="http://schemas.openxmlformats.org/officeDocument/2006/relationships/image" Target="../media/image128.png"/><Relationship Id="rId23" Type="http://schemas.openxmlformats.org/officeDocument/2006/relationships/image" Target="../media/image142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4.png"/><Relationship Id="rId5" Type="http://schemas.openxmlformats.org/officeDocument/2006/relationships/image" Target="../media/image76.png"/><Relationship Id="rId15" Type="http://schemas.openxmlformats.org/officeDocument/2006/relationships/image" Target="../media/image77.png"/><Relationship Id="rId23" Type="http://schemas.openxmlformats.org/officeDocument/2006/relationships/image" Target="../media/image79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8" Type="http://schemas.openxmlformats.org/officeDocument/2006/relationships/image" Target="../media/image87.png"/><Relationship Id="rId3" Type="http://schemas.openxmlformats.org/officeDocument/2006/relationships/image" Target="../media/image721.png"/><Relationship Id="rId21" Type="http://schemas.openxmlformats.org/officeDocument/2006/relationships/image" Target="../media/image90.png"/><Relationship Id="rId7" Type="http://schemas.openxmlformats.org/officeDocument/2006/relationships/image" Target="../media/image80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4.png"/><Relationship Id="rId5" Type="http://schemas.openxmlformats.org/officeDocument/2006/relationships/image" Target="../media/image74.png"/><Relationship Id="rId15" Type="http://schemas.openxmlformats.org/officeDocument/2006/relationships/image" Target="../media/image128.png"/><Relationship Id="rId10" Type="http://schemas.openxmlformats.org/officeDocument/2006/relationships/image" Target="../media/image83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82.png"/><Relationship Id="rId22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8.png"/><Relationship Id="rId39" Type="http://schemas.openxmlformats.org/officeDocument/2006/relationships/image" Target="../media/image149.png"/><Relationship Id="rId3" Type="http://schemas.openxmlformats.org/officeDocument/2006/relationships/image" Target="../media/image92.png"/><Relationship Id="rId21" Type="http://schemas.openxmlformats.org/officeDocument/2006/relationships/image" Target="../media/image144.png"/><Relationship Id="rId34" Type="http://schemas.openxmlformats.org/officeDocument/2006/relationships/image" Target="../media/image121.png"/><Relationship Id="rId42" Type="http://schemas.openxmlformats.org/officeDocument/2006/relationships/image" Target="../media/image152.png"/><Relationship Id="rId25" Type="http://schemas.openxmlformats.org/officeDocument/2006/relationships/image" Target="../media/image97.png"/><Relationship Id="rId33" Type="http://schemas.openxmlformats.org/officeDocument/2006/relationships/image" Target="../media/image120.png"/><Relationship Id="rId38" Type="http://schemas.openxmlformats.org/officeDocument/2006/relationships/image" Target="../media/image148.png"/><Relationship Id="rId46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43.png"/><Relationship Id="rId29" Type="http://schemas.openxmlformats.org/officeDocument/2006/relationships/image" Target="../media/image112.png"/><Relationship Id="rId41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24" Type="http://schemas.openxmlformats.org/officeDocument/2006/relationships/image" Target="../media/image96.png"/><Relationship Id="rId32" Type="http://schemas.openxmlformats.org/officeDocument/2006/relationships/image" Target="../media/image119.png"/><Relationship Id="rId37" Type="http://schemas.openxmlformats.org/officeDocument/2006/relationships/image" Target="../media/image147.png"/><Relationship Id="rId40" Type="http://schemas.openxmlformats.org/officeDocument/2006/relationships/image" Target="../media/image150.png"/><Relationship Id="rId45" Type="http://schemas.openxmlformats.org/officeDocument/2006/relationships/image" Target="../media/image156.png"/><Relationship Id="rId5" Type="http://schemas.openxmlformats.org/officeDocument/2006/relationships/image" Target="../media/image94.png"/><Relationship Id="rId23" Type="http://schemas.openxmlformats.org/officeDocument/2006/relationships/image" Target="../media/image153.png"/><Relationship Id="rId28" Type="http://schemas.openxmlformats.org/officeDocument/2006/relationships/image" Target="../media/image111.png"/><Relationship Id="rId36" Type="http://schemas.openxmlformats.org/officeDocument/2006/relationships/image" Target="../media/image146.png"/><Relationship Id="rId31" Type="http://schemas.openxmlformats.org/officeDocument/2006/relationships/image" Target="../media/image118.png"/><Relationship Id="rId44" Type="http://schemas.openxmlformats.org/officeDocument/2006/relationships/image" Target="../media/image155.png"/><Relationship Id="rId4" Type="http://schemas.openxmlformats.org/officeDocument/2006/relationships/image" Target="../media/image93.png"/><Relationship Id="rId22" Type="http://schemas.openxmlformats.org/officeDocument/2006/relationships/image" Target="../media/image145.png"/><Relationship Id="rId27" Type="http://schemas.openxmlformats.org/officeDocument/2006/relationships/image" Target="../media/image99.png"/><Relationship Id="rId30" Type="http://schemas.openxmlformats.org/officeDocument/2006/relationships/image" Target="../media/image114.png"/><Relationship Id="rId35" Type="http://schemas.openxmlformats.org/officeDocument/2006/relationships/image" Target="../media/image71.png"/><Relationship Id="rId43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3" Type="http://schemas.openxmlformats.org/officeDocument/2006/relationships/image" Target="../media/image850.png"/><Relationship Id="rId7" Type="http://schemas.openxmlformats.org/officeDocument/2006/relationships/image" Target="../media/image86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63.png"/><Relationship Id="rId5" Type="http://schemas.openxmlformats.org/officeDocument/2006/relationships/image" Target="../media/image160.png"/><Relationship Id="rId10" Type="http://schemas.openxmlformats.org/officeDocument/2006/relationships/image" Target="../media/image128.png"/><Relationship Id="rId4" Type="http://schemas.openxmlformats.org/officeDocument/2006/relationships/image" Target="../media/image1210.png"/><Relationship Id="rId9" Type="http://schemas.openxmlformats.org/officeDocument/2006/relationships/image" Target="../media/image88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0.png"/><Relationship Id="rId3" Type="http://schemas.openxmlformats.org/officeDocument/2006/relationships/image" Target="../media/image164.png"/><Relationship Id="rId7" Type="http://schemas.openxmlformats.org/officeDocument/2006/relationships/image" Target="../media/image8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170.png"/><Relationship Id="rId4" Type="http://schemas.openxmlformats.org/officeDocument/2006/relationships/image" Target="../media/image850.png"/><Relationship Id="rId9" Type="http://schemas.openxmlformats.org/officeDocument/2006/relationships/image" Target="../media/image169.png"/><Relationship Id="rId14" Type="http://schemas.openxmlformats.org/officeDocument/2006/relationships/image" Target="../media/image9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190.png"/><Relationship Id="rId18" Type="http://schemas.openxmlformats.org/officeDocument/2006/relationships/image" Target="../media/image187.png"/><Relationship Id="rId3" Type="http://schemas.openxmlformats.org/officeDocument/2006/relationships/image" Target="../media/image1110.png"/><Relationship Id="rId7" Type="http://schemas.openxmlformats.org/officeDocument/2006/relationships/image" Target="../media/image1140.pn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" Type="http://schemas.openxmlformats.org/officeDocument/2006/relationships/image" Target="../media/image171.png"/><Relationship Id="rId16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0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5" Type="http://schemas.openxmlformats.org/officeDocument/2006/relationships/image" Target="../media/image184.png"/><Relationship Id="rId10" Type="http://schemas.openxmlformats.org/officeDocument/2006/relationships/image" Target="../media/image1180.png"/><Relationship Id="rId19" Type="http://schemas.openxmlformats.org/officeDocument/2006/relationships/image" Target="../media/image188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20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1.png"/><Relationship Id="rId3" Type="http://schemas.openxmlformats.org/officeDocument/2006/relationships/image" Target="../media/image920.png"/><Relationship Id="rId12" Type="http://schemas.openxmlformats.org/officeDocument/2006/relationships/image" Target="../media/image1471.png"/><Relationship Id="rId7" Type="http://schemas.openxmlformats.org/officeDocument/2006/relationships/image" Target="../media/image960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461.png"/><Relationship Id="rId6" Type="http://schemas.openxmlformats.org/officeDocument/2006/relationships/image" Target="../media/image950.png"/><Relationship Id="rId5" Type="http://schemas.openxmlformats.org/officeDocument/2006/relationships/image" Target="../media/image940.png"/><Relationship Id="rId10" Type="http://schemas.openxmlformats.org/officeDocument/2006/relationships/image" Target="../media/image1351.png"/><Relationship Id="rId4" Type="http://schemas.openxmlformats.org/officeDocument/2006/relationships/image" Target="../media/image930.png"/><Relationship Id="rId9" Type="http://schemas.openxmlformats.org/officeDocument/2006/relationships/image" Target="../media/image99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0.png"/><Relationship Id="rId3" Type="http://schemas.openxmlformats.org/officeDocument/2006/relationships/image" Target="../media/image890.png"/><Relationship Id="rId7" Type="http://schemas.openxmlformats.org/officeDocument/2006/relationships/image" Target="../media/image143.png"/><Relationship Id="rId12" Type="http://schemas.openxmlformats.org/officeDocument/2006/relationships/image" Target="../media/image72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63.png"/><Relationship Id="rId5" Type="http://schemas.openxmlformats.org/officeDocument/2006/relationships/image" Target="../media/image141.png"/><Relationship Id="rId10" Type="http://schemas.openxmlformats.org/officeDocument/2006/relationships/image" Target="../media/image144.png"/><Relationship Id="rId4" Type="http://schemas.openxmlformats.org/officeDocument/2006/relationships/image" Target="../media/image1350.png"/><Relationship Id="rId9" Type="http://schemas.openxmlformats.org/officeDocument/2006/relationships/image" Target="../media/image9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52.png"/><Relationship Id="rId7" Type="http://schemas.openxmlformats.org/officeDocument/2006/relationships/image" Target="../media/image158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59.png"/><Relationship Id="rId10" Type="http://schemas.openxmlformats.org/officeDocument/2006/relationships/image" Target="../media/image175.png"/><Relationship Id="rId4" Type="http://schemas.openxmlformats.org/officeDocument/2006/relationships/image" Target="../media/image1561.png"/><Relationship Id="rId9" Type="http://schemas.openxmlformats.org/officeDocument/2006/relationships/image" Target="../media/image1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650.png"/><Relationship Id="rId7" Type="http://schemas.openxmlformats.org/officeDocument/2006/relationships/image" Target="../media/image150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79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0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210.png"/><Relationship Id="rId10" Type="http://schemas.openxmlformats.org/officeDocument/2006/relationships/image" Target="../media/image1820.png"/><Relationship Id="rId19" Type="http://schemas.openxmlformats.org/officeDocument/2006/relationships/image" Target="../media/image190.png"/><Relationship Id="rId4" Type="http://schemas.openxmlformats.org/officeDocument/2006/relationships/image" Target="../media/image1470.png"/><Relationship Id="rId9" Type="http://schemas.openxmlformats.org/officeDocument/2006/relationships/image" Target="../media/image1911.png"/><Relationship Id="rId14" Type="http://schemas.openxmlformats.org/officeDocument/2006/relationships/image" Target="../media/image176.png"/><Relationship Id="rId22" Type="http://schemas.openxmlformats.org/officeDocument/2006/relationships/image" Target="../media/image18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90.png"/><Relationship Id="rId7" Type="http://schemas.openxmlformats.org/officeDocument/2006/relationships/image" Target="../media/image1500.png"/><Relationship Id="rId25" Type="http://schemas.openxmlformats.org/officeDocument/2006/relationships/image" Target="../media/image210.png"/><Relationship Id="rId2" Type="http://schemas.openxmlformats.org/officeDocument/2006/relationships/notesSlide" Target="../notesSlides/notesSlide12.xml"/><Relationship Id="rId20" Type="http://schemas.openxmlformats.org/officeDocument/2006/relationships/image" Target="../media/image1950.png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0.png"/><Relationship Id="rId24" Type="http://schemas.openxmlformats.org/officeDocument/2006/relationships/image" Target="../media/image183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1650.png"/><Relationship Id="rId10" Type="http://schemas.openxmlformats.org/officeDocument/2006/relationships/image" Target="../media/image1820.png"/><Relationship Id="rId19" Type="http://schemas.openxmlformats.org/officeDocument/2006/relationships/image" Target="../media/image1940.png"/><Relationship Id="rId4" Type="http://schemas.openxmlformats.org/officeDocument/2006/relationships/image" Target="../media/image1470.png"/><Relationship Id="rId9" Type="http://schemas.openxmlformats.org/officeDocument/2006/relationships/image" Target="../media/image1681.png"/><Relationship Id="rId14" Type="http://schemas.openxmlformats.org/officeDocument/2006/relationships/image" Target="../media/image176.png"/><Relationship Id="rId22" Type="http://schemas.openxmlformats.org/officeDocument/2006/relationships/image" Target="../media/image211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70.png"/><Relationship Id="rId26" Type="http://schemas.openxmlformats.org/officeDocument/2006/relationships/image" Target="../media/image1590.png"/><Relationship Id="rId3" Type="http://schemas.openxmlformats.org/officeDocument/2006/relationships/image" Target="../media/image1460.png"/><Relationship Id="rId21" Type="http://schemas.openxmlformats.org/officeDocument/2006/relationships/image" Target="../media/image1960.png"/><Relationship Id="rId25" Type="http://schemas.openxmlformats.org/officeDocument/2006/relationships/image" Target="../media/image17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500.png"/><Relationship Id="rId20" Type="http://schemas.openxmlformats.org/officeDocument/2006/relationships/image" Target="../media/image1950.png"/><Relationship Id="rId29" Type="http://schemas.openxmlformats.org/officeDocument/2006/relationships/image" Target="../media/image165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1550.png"/><Relationship Id="rId15" Type="http://schemas.openxmlformats.org/officeDocument/2006/relationships/image" Target="../media/image1490.png"/><Relationship Id="rId23" Type="http://schemas.openxmlformats.org/officeDocument/2006/relationships/image" Target="../media/image1940.png"/><Relationship Id="rId28" Type="http://schemas.openxmlformats.org/officeDocument/2006/relationships/image" Target="../media/image211.png"/><Relationship Id="rId10" Type="http://schemas.openxmlformats.org/officeDocument/2006/relationships/image" Target="../media/image1680.png"/><Relationship Id="rId19" Type="http://schemas.openxmlformats.org/officeDocument/2006/relationships/image" Target="../media/image1820.png"/><Relationship Id="rId31" Type="http://schemas.openxmlformats.org/officeDocument/2006/relationships/image" Target="../media/image210.png"/><Relationship Id="rId14" Type="http://schemas.openxmlformats.org/officeDocument/2006/relationships/image" Target="../media/image1560.png"/><Relationship Id="rId9" Type="http://schemas.openxmlformats.org/officeDocument/2006/relationships/image" Target="../media/image1650.png"/><Relationship Id="rId22" Type="http://schemas.openxmlformats.org/officeDocument/2006/relationships/image" Target="../media/image1970.png"/><Relationship Id="rId27" Type="http://schemas.openxmlformats.org/officeDocument/2006/relationships/image" Target="../media/image179.png"/><Relationship Id="rId30" Type="http://schemas.openxmlformats.org/officeDocument/2006/relationships/image" Target="../media/image18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1.png"/><Relationship Id="rId13" Type="http://schemas.openxmlformats.org/officeDocument/2006/relationships/image" Target="../media/image2050.png"/><Relationship Id="rId3" Type="http://schemas.openxmlformats.org/officeDocument/2006/relationships/image" Target="../media/image1990.png"/><Relationship Id="rId7" Type="http://schemas.openxmlformats.org/officeDocument/2006/relationships/image" Target="../media/image2000.png"/><Relationship Id="rId12" Type="http://schemas.openxmlformats.org/officeDocument/2006/relationships/image" Target="../media/image2030.png"/><Relationship Id="rId17" Type="http://schemas.openxmlformats.org/officeDocument/2006/relationships/image" Target="../media/image2070.png"/><Relationship Id="rId2" Type="http://schemas.openxmlformats.org/officeDocument/2006/relationships/image" Target="../media/image710.png"/><Relationship Id="rId16" Type="http://schemas.openxmlformats.org/officeDocument/2006/relationships/image" Target="../media/image20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10.png"/><Relationship Id="rId11" Type="http://schemas.openxmlformats.org/officeDocument/2006/relationships/image" Target="../media/image2040.png"/><Relationship Id="rId5" Type="http://schemas.openxmlformats.org/officeDocument/2006/relationships/image" Target="../media/image1980.png"/><Relationship Id="rId15" Type="http://schemas.openxmlformats.org/officeDocument/2006/relationships/image" Target="../media/image2080.png"/><Relationship Id="rId10" Type="http://schemas.openxmlformats.org/officeDocument/2006/relationships/image" Target="../media/image212.png"/><Relationship Id="rId4" Type="http://schemas.openxmlformats.org/officeDocument/2006/relationships/image" Target="../media/image2001.png"/><Relationship Id="rId9" Type="http://schemas.openxmlformats.org/officeDocument/2006/relationships/image" Target="../media/image2020.png"/><Relationship Id="rId14" Type="http://schemas.openxmlformats.org/officeDocument/2006/relationships/image" Target="../media/image20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5" Type="http://schemas.openxmlformats.org/officeDocument/2006/relationships/image" Target="../media/image165.png"/><Relationship Id="rId4" Type="http://schemas.openxmlformats.org/officeDocument/2006/relationships/image" Target="../media/image1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5.png"/><Relationship Id="rId4" Type="http://schemas.openxmlformats.org/officeDocument/2006/relationships/image" Target="../media/image21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0.png"/><Relationship Id="rId13" Type="http://schemas.openxmlformats.org/officeDocument/2006/relationships/image" Target="../media/image223.png"/><Relationship Id="rId18" Type="http://schemas.openxmlformats.org/officeDocument/2006/relationships/image" Target="../media/image226.png"/><Relationship Id="rId3" Type="http://schemas.openxmlformats.org/officeDocument/2006/relationships/image" Target="../media/image222.png"/><Relationship Id="rId7" Type="http://schemas.openxmlformats.org/officeDocument/2006/relationships/image" Target="../media/image145.png"/><Relationship Id="rId12" Type="http://schemas.openxmlformats.org/officeDocument/2006/relationships/image" Target="../media/image2220.png"/><Relationship Id="rId17" Type="http://schemas.openxmlformats.org/officeDocument/2006/relationships/image" Target="../media/image234.png"/><Relationship Id="rId2" Type="http://schemas.openxmlformats.org/officeDocument/2006/relationships/image" Target="../media/image2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0.png"/><Relationship Id="rId11" Type="http://schemas.openxmlformats.org/officeDocument/2006/relationships/image" Target="../media/image2210.png"/><Relationship Id="rId5" Type="http://schemas.openxmlformats.org/officeDocument/2006/relationships/image" Target="../media/image770.png"/><Relationship Id="rId15" Type="http://schemas.openxmlformats.org/officeDocument/2006/relationships/image" Target="../media/image225.png"/><Relationship Id="rId10" Type="http://schemas.openxmlformats.org/officeDocument/2006/relationships/image" Target="../media/image2200.png"/><Relationship Id="rId4" Type="http://schemas.openxmlformats.org/officeDocument/2006/relationships/image" Target="../media/image760.png"/><Relationship Id="rId9" Type="http://schemas.openxmlformats.org/officeDocument/2006/relationships/image" Target="../media/image2190.png"/><Relationship Id="rId14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45.png"/><Relationship Id="rId18" Type="http://schemas.openxmlformats.org/officeDocument/2006/relationships/image" Target="../media/image2290.png"/><Relationship Id="rId26" Type="http://schemas.openxmlformats.org/officeDocument/2006/relationships/image" Target="../media/image237.png"/><Relationship Id="rId3" Type="http://schemas.openxmlformats.org/officeDocument/2006/relationships/image" Target="../media/image215.png"/><Relationship Id="rId7" Type="http://schemas.openxmlformats.org/officeDocument/2006/relationships/image" Target="../media/image231.png"/><Relationship Id="rId12" Type="http://schemas.openxmlformats.org/officeDocument/2006/relationships/image" Target="../media/image2270.png"/><Relationship Id="rId17" Type="http://schemas.openxmlformats.org/officeDocument/2006/relationships/image" Target="../media/image249.png"/><Relationship Id="rId25" Type="http://schemas.openxmlformats.org/officeDocument/2006/relationships/image" Target="../media/image25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48.png"/><Relationship Id="rId20" Type="http://schemas.openxmlformats.org/officeDocument/2006/relationships/image" Target="../media/image235.png"/><Relationship Id="rId29" Type="http://schemas.openxmlformats.org/officeDocument/2006/relationships/image" Target="../media/image2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11" Type="http://schemas.openxmlformats.org/officeDocument/2006/relationships/image" Target="../media/image243.png"/><Relationship Id="rId24" Type="http://schemas.openxmlformats.org/officeDocument/2006/relationships/image" Target="../media/image256.png"/><Relationship Id="rId5" Type="http://schemas.openxmlformats.org/officeDocument/2006/relationships/image" Target="../media/image229.png"/><Relationship Id="rId15" Type="http://schemas.openxmlformats.org/officeDocument/2006/relationships/image" Target="../media/image2280.png"/><Relationship Id="rId23" Type="http://schemas.openxmlformats.org/officeDocument/2006/relationships/image" Target="../media/image236.png"/><Relationship Id="rId28" Type="http://schemas.openxmlformats.org/officeDocument/2006/relationships/image" Target="../media/image239.png"/><Relationship Id="rId10" Type="http://schemas.openxmlformats.org/officeDocument/2006/relationships/image" Target="../media/image242.png"/><Relationship Id="rId19" Type="http://schemas.openxmlformats.org/officeDocument/2006/relationships/image" Target="../media/image233.png"/><Relationship Id="rId31" Type="http://schemas.openxmlformats.org/officeDocument/2006/relationships/image" Target="../media/image218.png"/><Relationship Id="rId4" Type="http://schemas.openxmlformats.org/officeDocument/2006/relationships/image" Target="../media/image228.png"/><Relationship Id="rId9" Type="http://schemas.openxmlformats.org/officeDocument/2006/relationships/image" Target="../media/image241.png"/><Relationship Id="rId14" Type="http://schemas.openxmlformats.org/officeDocument/2006/relationships/image" Target="../media/image246.png"/><Relationship Id="rId22" Type="http://schemas.openxmlformats.org/officeDocument/2006/relationships/image" Target="../media/image254.png"/><Relationship Id="rId27" Type="http://schemas.openxmlformats.org/officeDocument/2006/relationships/image" Target="../media/image238.png"/><Relationship Id="rId30" Type="http://schemas.openxmlformats.org/officeDocument/2006/relationships/image" Target="../media/image21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/>
              <a:t>Lecture 4 – Message authentication, UF-CMA,</a:t>
            </a:r>
            <a:br>
              <a:rPr lang="nb-NO" dirty="0"/>
            </a:br>
            <a:r>
              <a:rPr lang="nb-NO" dirty="0"/>
              <a:t>CBC-MAC, CMAC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10.09.2025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65566"/>
            <a:ext cx="444708" cy="106510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integrity: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authenticity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3143250" y="3252866"/>
            <a:ext cx="63207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252866"/>
            <a:ext cx="19499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420131" y="3252866"/>
            <a:ext cx="20439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17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3115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Goal: </a:t>
            </a:r>
            <a:r>
              <a:rPr lang="en-US" i="1" dirty="0"/>
              <a:t>integrity</a:t>
            </a:r>
            <a:r>
              <a:rPr lang="en-US" dirty="0"/>
              <a:t>, not privacy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Protecting OS system files against tampering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Browser cookies stored by web servers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Control signals in network management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479" y="2038974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426841" y="2882617"/>
            <a:ext cx="615363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ounded Rectangle 29"/>
          <p:cNvSpPr/>
          <p:nvPr/>
        </p:nvSpPr>
        <p:spPr bwMode="auto">
          <a:xfrm>
            <a:off x="3338074" y="1347213"/>
            <a:ext cx="3530086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0110100     1110    100101100110</a:t>
            </a:r>
          </a:p>
        </p:txBody>
      </p:sp>
      <p:sp>
        <p:nvSpPr>
          <p:cNvPr id="7" name="Flowchart: Or 6"/>
          <p:cNvSpPr/>
          <p:nvPr/>
        </p:nvSpPr>
        <p:spPr bwMode="auto">
          <a:xfrm>
            <a:off x="4804522" y="1825775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1111110     0100    100101101100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92301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3135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Bob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60896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$3850</a:t>
            </a:r>
            <a:r>
              <a:rPr lang="en-US" sz="1600" dirty="0"/>
              <a:t>"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43969" y="2057587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20114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$10"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42104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Bob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5001" y="2116160"/>
            <a:ext cx="921083" cy="1715031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888431" y="4454527"/>
            <a:ext cx="737875" cy="1433853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4737" y="4753270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blipFill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ounded Rectangle 28"/>
          <p:cNvSpPr/>
          <p:nvPr/>
        </p:nvSpPr>
        <p:spPr bwMode="auto">
          <a:xfrm>
            <a:off x="3338074" y="2379892"/>
            <a:ext cx="3530086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1001010     1010    000000001010 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7941119" y="5441193"/>
            <a:ext cx="3604054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1111</a:t>
            </a:r>
            <a:r>
              <a:rPr lang="en-US" sz="1400" dirty="0">
                <a:latin typeface="Consolas" panose="020B0609020204030204" pitchFamily="49" charset="0"/>
              </a:rPr>
              <a:t>00001010 </a:t>
            </a:r>
          </a:p>
        </p:txBody>
      </p:sp>
      <p:sp>
        <p:nvSpPr>
          <p:cNvPr id="26" name="Rounded Rectangle 25"/>
          <p:cNvSpPr/>
          <p:nvPr/>
        </p:nvSpPr>
        <p:spPr bwMode="auto">
          <a:xfrm>
            <a:off x="7924376" y="4670049"/>
            <a:ext cx="3621100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0110100     1110     100101100110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9493527" y="4336876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74466" y="5064545"/>
            <a:ext cx="321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=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7941119" y="3908403"/>
            <a:ext cx="3621100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78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22" grpId="0" animBg="1"/>
      <p:bldP spid="22" grpId="1" animBg="1"/>
      <p:bldP spid="24" grpId="0"/>
      <p:bldP spid="36" grpId="0"/>
      <p:bldP spid="39" grpId="0"/>
      <p:bldP spid="45" grpId="0"/>
      <p:bldP spid="46" grpId="0"/>
      <p:bldP spid="29" grpId="0" animBg="1"/>
      <p:bldP spid="47" grpId="0" animBg="1"/>
      <p:bldP spid="26" grpId="0" animBg="1"/>
      <p:bldP spid="27" grpId="0" animBg="1"/>
      <p:bldP spid="28" grpId="0"/>
      <p:bldP spid="32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Generate tag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blipFill>
                <a:blip r:embed="rId5"/>
                <a:stretch>
                  <a:fillRect l="-278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 err="1"/>
                  <a:t>Verify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blipFill>
                <a:blip r:embed="rId7"/>
                <a:stretch>
                  <a:fillRect l="-2952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1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6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 bwMode="auto">
          <a:xfrm>
            <a:off x="4033219" y="2619783"/>
            <a:ext cx="3315849" cy="65719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4004390" y="2578427"/>
            <a:ext cx="3173477" cy="7570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blipFill>
                <a:blip r:embed="rId10"/>
                <a:stretch>
                  <a:fillRect b="-727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solidFill>
                <a:srgbClr val="F8CD6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blipFill>
                <a:blip r:embed="rId1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0"/>
          </p:cNvCxnSpPr>
          <p:nvPr/>
        </p:nvCxnSpPr>
        <p:spPr bwMode="auto">
          <a:xfrm flipV="1">
            <a:off x="6483346" y="3890590"/>
            <a:ext cx="998242" cy="9057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8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Message authentication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</p:spPr>
            <p:txBody>
              <a:bodyPr/>
              <a:lstStyle/>
              <a:p>
                <a:pPr marL="0" indent="0"/>
                <a:r>
                  <a:rPr lang="en-US" sz="1800" dirty="0"/>
                  <a:t>A </a:t>
                </a:r>
                <a:r>
                  <a:rPr lang="en-US" sz="1800" b="1" dirty="0"/>
                  <a:t>message authentication scheme </a:t>
                </a:r>
                <a:r>
                  <a:rPr lang="en-US" sz="1800" dirty="0"/>
                  <a:t>is a triple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Tag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Vrfy</m:t>
                        </m:r>
                      </m:e>
                    </m:d>
                  </m:oMath>
                </a14:m>
                <a:r>
                  <a:rPr lang="en-US" sz="1800" dirty="0"/>
                  <a:t> of algorithms: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  <a:blipFill rotWithShape="0">
                <a:blip r:embed="rId3"/>
                <a:stretch>
                  <a:fillRect l="-438" t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80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59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𝒯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119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311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570443" y="2375735"/>
            <a:ext cx="5617772" cy="2872475"/>
            <a:chOff x="2679179" y="2841451"/>
            <a:chExt cx="6709981" cy="3430942"/>
          </a:xfrm>
        </p:grpSpPr>
        <p:grpSp>
          <p:nvGrpSpPr>
            <p:cNvPr id="5" name="Group 4"/>
            <p:cNvGrpSpPr/>
            <p:nvPr/>
          </p:nvGrpSpPr>
          <p:grpSpPr>
            <a:xfrm>
              <a:off x="2679179" y="2841451"/>
              <a:ext cx="6709981" cy="3430942"/>
              <a:chOff x="2679179" y="2841451"/>
              <a:chExt cx="6709981" cy="3430942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679179" y="2841451"/>
                <a:ext cx="6709981" cy="3430942"/>
                <a:chOff x="2341264" y="2445236"/>
                <a:chExt cx="6709981" cy="34309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5265789" y="4389806"/>
                      <a:ext cx="673033" cy="4043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34" name="TextBox 3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65789" y="4389806"/>
                      <a:ext cx="673033" cy="400110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" name="Group 1"/>
                <p:cNvGrpSpPr/>
                <p:nvPr/>
              </p:nvGrpSpPr>
              <p:grpSpPr>
                <a:xfrm>
                  <a:off x="2341264" y="2445236"/>
                  <a:ext cx="6709981" cy="3430942"/>
                  <a:chOff x="2341264" y="2445236"/>
                  <a:chExt cx="6709981" cy="3430942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5023668" y="5471802"/>
                    <a:ext cx="1827833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1600" dirty="0"/>
                      <a:t>Adversary</a:t>
                    </a:r>
                    <a:endParaRPr lang="en-US" sz="1600" dirty="0"/>
                  </a:p>
                </p:txBody>
              </p:sp>
              <p:cxnSp>
                <p:nvCxnSpPr>
                  <p:cNvPr id="42" name="Elbow Connector 41"/>
                  <p:cNvCxnSpPr>
                    <a:stCxn id="70" idx="1"/>
                    <a:endCxn id="10" idx="0"/>
                  </p:cNvCxnSpPr>
                  <p:nvPr/>
                </p:nvCxnSpPr>
                <p:spPr bwMode="auto">
                  <a:xfrm rot="10800000" flipV="1">
                    <a:off x="3702996" y="3748710"/>
                    <a:ext cx="158292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6" name="TextBox 45"/>
                      <p:cNvSpPr txBox="1"/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m:oMathPara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46" name="TextBox 4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7" name="Straight Arrow Connector 46"/>
                  <p:cNvCxnSpPr>
                    <a:stCxn id="45" idx="3"/>
                  </p:cNvCxnSpPr>
                  <p:nvPr/>
                </p:nvCxnSpPr>
                <p:spPr bwMode="auto">
                  <a:xfrm>
                    <a:off x="7915000" y="4764070"/>
                    <a:ext cx="471931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TextBox 49"/>
                      <p:cNvSpPr txBox="1"/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a14:m>
                        <a:r>
                          <a:rPr lang="nb-NO" sz="1600" dirty="0"/>
                          <a:t>  </a:t>
                        </a:r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50" name="TextBox 4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 b="-1071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3" name="Down Arrow 62"/>
                  <p:cNvSpPr/>
                  <p:nvPr/>
                </p:nvSpPr>
                <p:spPr bwMode="auto">
                  <a:xfrm>
                    <a:off x="5449256" y="4773124"/>
                    <a:ext cx="301839" cy="646170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TextBox 69"/>
                      <p:cNvSpPr txBox="1"/>
                      <p:nvPr/>
                    </p:nvSpPr>
                    <p:spPr>
                      <a:xfrm>
                        <a:off x="5285918" y="3546524"/>
                        <a:ext cx="510060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nb-NO" sz="16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70" name="TextBox 6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285918" y="3546524"/>
                        <a:ext cx="510061" cy="400110"/>
                      </a:xfrm>
                      <a:prstGeom prst="rect">
                        <a:avLst/>
                      </a:prstGeom>
                      <a:blipFill rotWithShape="0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9" name="Straight Arrow Connector 78"/>
                  <p:cNvCxnSpPr>
                    <a:stCxn id="27" idx="2"/>
                    <a:endCxn id="70" idx="0"/>
                  </p:cNvCxnSpPr>
                  <p:nvPr/>
                </p:nvCxnSpPr>
                <p:spPr bwMode="auto">
                  <a:xfrm flipH="1">
                    <a:off x="5540948" y="3184755"/>
                    <a:ext cx="1" cy="36176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Rounded Rectangle 9"/>
                      <p:cNvSpPr/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" name="Rounded Rectangle 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blipFill rotWithShape="0">
                        <a:blip r:embed="rId12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Rounded Rectangle 26"/>
                      <p:cNvSpPr/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m:oMathPara>
                        </a14:m>
                        <a:endPara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Rounded 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blipFill rotWithShape="0">
                        <a:blip r:embed="rId13"/>
                        <a:stretch>
                          <a:fillRect l="-571"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" name="Rounded Rectangle 44"/>
                      <p:cNvSpPr/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5" name="Rounded Rectangle 4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blipFill rotWithShape="0">
                        <a:blip r:embed="rId14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1" name="Elbow Connector 40"/>
                  <p:cNvCxnSpPr>
                    <a:stCxn id="70" idx="3"/>
                    <a:endCxn id="45" idx="0"/>
                  </p:cNvCxnSpPr>
                  <p:nvPr/>
                </p:nvCxnSpPr>
                <p:spPr bwMode="auto">
                  <a:xfrm>
                    <a:off x="5795978" y="3748711"/>
                    <a:ext cx="168803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1" name="Straight Arrow Connector 20"/>
                  <p:cNvCxnSpPr>
                    <a:stCxn id="10" idx="3"/>
                    <a:endCxn id="45" idx="1"/>
                  </p:cNvCxnSpPr>
                  <p:nvPr/>
                </p:nvCxnSpPr>
                <p:spPr bwMode="auto">
                  <a:xfrm>
                    <a:off x="4129095" y="4764069"/>
                    <a:ext cx="2923926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2" name="Straight Arrow Connector 31"/>
                  <p:cNvCxnSpPr/>
                  <p:nvPr/>
                </p:nvCxnSpPr>
                <p:spPr bwMode="auto">
                  <a:xfrm flipV="1">
                    <a:off x="2811230" y="4764069"/>
                    <a:ext cx="454287" cy="151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TextBox 73"/>
                    <p:cNvSpPr txBox="1"/>
                    <p:nvPr/>
                  </p:nvSpPr>
                  <p:spPr>
                    <a:xfrm>
                      <a:off x="5660691" y="2470471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74" name="TextBox 7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60691" y="2470470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b="-196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/>
                    <p:cNvSpPr txBox="1"/>
                    <p:nvPr/>
                  </p:nvSpPr>
                  <p:spPr>
                    <a:xfrm>
                      <a:off x="3744128" y="4380066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65" name="TextBox 6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4128" y="4380066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b="-2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438712" y="4786021"/>
                    <a:ext cx="481436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38712" y="4786021"/>
                    <a:ext cx="481436" cy="400110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860907" y="4786021"/>
                  <a:ext cx="481436" cy="3124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0907" y="4786021"/>
                  <a:ext cx="481436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Possible integrity security goals:</a:t>
                </a:r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nb-NO" dirty="0"/>
                  <a:t> Hard to </a:t>
                </a:r>
                <a:r>
                  <a:rPr lang="nb-NO" b="1" dirty="0" err="1"/>
                  <a:t>forge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for a </a:t>
                </a:r>
                <a:r>
                  <a:rPr lang="nb-NO" dirty="0" err="1"/>
                  <a:t>specific</a:t>
                </a:r>
                <a:r>
                  <a:rPr lang="nb-NO" dirty="0"/>
                  <a:t> </a:t>
                </a:r>
                <a:r>
                  <a:rPr lang="nb-NO" dirty="0" err="1"/>
                  <a:t>message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any chosen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after seeing valid tags on (chosen)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first </a:t>
                </a: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  <a:blipFill rotWithShape="0">
                <a:blip r:embed="rId19"/>
                <a:stretch>
                  <a:fillRect l="-538" t="-2055" b="-4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Correctness: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b="0" i="0" dirty="0">
                    <a:latin typeface="Cambria Math" panose="02040503050406030204" pitchFamily="18" charset="0"/>
                  </a:rPr>
                  <a:t> </a:t>
                </a:r>
                <a:r>
                  <a:rPr lang="nb-NO" b="0" i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0" grpId="0"/>
      <p:bldP spid="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UF-CMA – </a:t>
            </a:r>
            <a:r>
              <a:rPr lang="en-US" dirty="0" err="1"/>
              <a:t>Unforgability</a:t>
            </a:r>
            <a:r>
              <a:rPr lang="en-US" dirty="0"/>
              <a:t> against chosen-message attacks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32" t="8566" r="23555" b="8864"/>
          <a:stretch/>
        </p:blipFill>
        <p:spPr>
          <a:xfrm flipH="1">
            <a:off x="5795464" y="2312601"/>
            <a:ext cx="1106984" cy="137314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>
            <a:off x="7391771" y="2329359"/>
            <a:ext cx="21506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7343132" y="2474228"/>
            <a:ext cx="219928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09" y="2154378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7380361" y="3505153"/>
            <a:ext cx="2162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7335471" y="3642034"/>
            <a:ext cx="22069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⋅,⋅)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704380" y="1202196"/>
            <a:ext cx="2316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62635" y="3925600"/>
                <a:ext cx="4658272" cy="1035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Adversary </a:t>
                </a:r>
                <a:r>
                  <a:rPr lang="en-US" sz="1600" i="1" dirty="0"/>
                  <a:t>wins</a:t>
                </a:r>
                <a:r>
                  <a:rPr lang="en-US" sz="1600" dirty="0"/>
                  <a:t> if: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dirty="0"/>
                  <a:t>  - one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valid</a:t>
                </a:r>
                <a:r>
                  <a:rPr lang="en-US" sz="1600" dirty="0"/>
                  <a:t>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i="1" dirty="0"/>
                  <a:t>  - </a:t>
                </a:r>
                <a:r>
                  <a:rPr lang="en-US" sz="1600" dirty="0"/>
                  <a:t>and</a:t>
                </a:r>
                <a:r>
                  <a:rPr lang="en-US" sz="1600" i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600" i="1" dirty="0"/>
                  <a:t> </a:t>
                </a:r>
                <a:r>
                  <a:rPr lang="en-US" sz="1600" dirty="0"/>
                  <a:t>is </a:t>
                </a:r>
                <a:r>
                  <a:rPr lang="en-US" sz="1600" i="1" dirty="0"/>
                  <a:t>fresh</a:t>
                </a:r>
                <a:r>
                  <a:rPr lang="en-US" sz="1600" dirty="0"/>
                  <a:t>, i.e.,</a:t>
                </a:r>
                <a:r>
                  <a:rPr lang="en-US" sz="1600" i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635" y="3925600"/>
                <a:ext cx="4658272" cy="1035925"/>
              </a:xfrm>
              <a:prstGeom prst="rect">
                <a:avLst/>
              </a:prstGeom>
              <a:blipFill>
                <a:blip r:embed="rId11"/>
                <a:stretch>
                  <a:fillRect l="-654" t="-1765" b="-64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858" y="3364305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nb-NO" sz="16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0,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907640" y="1202196"/>
            <a:ext cx="3095442" cy="4731794"/>
            <a:chOff x="677964" y="1161462"/>
            <a:chExt cx="3095442" cy="4731794"/>
          </a:xfrm>
        </p:grpSpPr>
        <p:grpSp>
          <p:nvGrpSpPr>
            <p:cNvPr id="25" name="Group 24"/>
            <p:cNvGrpSpPr/>
            <p:nvPr/>
          </p:nvGrpSpPr>
          <p:grpSpPr>
            <a:xfrm>
              <a:off x="677964" y="1161462"/>
              <a:ext cx="3095442" cy="4731794"/>
              <a:chOff x="865649" y="1292347"/>
              <a:chExt cx="3095442" cy="4731794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865649" y="1292347"/>
                <a:ext cx="3095442" cy="4731794"/>
                <a:chOff x="733383" y="1192950"/>
                <a:chExt cx="3182050" cy="490120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ectangle 27"/>
                    <p:cNvSpPr/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Σ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uf</m:t>
                                </m:r>
                                <m: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–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cma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600" b="1" dirty="0" smtClean="0"/>
                    </a:p>
                  </p:txBody>
                </p:sp>
              </mc:Choice>
              <mc:Fallback xmlns="">
                <p:sp>
                  <p:nvSpPr>
                    <p:cNvPr id="28" name="Rectangle 2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Rectangle 30"/>
                    <p:cNvSpPr/>
                    <p:nvPr/>
                  </p:nvSpPr>
                  <p:spPr bwMode="auto">
                    <a:xfrm>
                      <a:off x="733384" y="1653325"/>
                      <a:ext cx="3182049" cy="4440834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lit/>
                            </m:r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oMath>
                      </a14:m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←0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nb-NO" sz="14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d>
                                <m:d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 </m:t>
                              </m:r>
                              <m:r>
                                <m:rPr>
                                  <m:sty m:val="p"/>
                                </m:rPr>
                                <a:rPr lang="nb-NO" sz="14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Vf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(⋅,⋅)</m:t>
                              </m:r>
                            </m:sup>
                          </m:sSup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 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forge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4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Tag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Tag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add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a14:m>
                      <a:endPara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4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Vf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Vrfy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if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oMath>
                      </a14:m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and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∉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</m:oMath>
                      </a14:m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then: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←1</m:t>
                          </m:r>
                        </m:oMath>
                      </a14:m>
                      <a:endPara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Rectangle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4" y="1653325"/>
                      <a:ext cx="3182049" cy="4440834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391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7" name="Straight Connector 26"/>
              <p:cNvCxnSpPr/>
              <p:nvPr/>
            </p:nvCxnSpPr>
            <p:spPr bwMode="auto">
              <a:xfrm>
                <a:off x="955791" y="4768505"/>
                <a:ext cx="195436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3" name="Straight Connector 32"/>
            <p:cNvCxnSpPr/>
            <p:nvPr/>
          </p:nvCxnSpPr>
          <p:spPr bwMode="auto">
            <a:xfrm>
              <a:off x="768106" y="3354995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4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  <p:bldP spid="19" grpId="0"/>
      <p:bldP spid="21" grpId="0"/>
      <p:bldP spid="8" grpId="0"/>
      <p:bldP spid="30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UF-CMA definition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UF-CMA security implies: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to recover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forge a </a:t>
                </a:r>
                <a:r>
                  <a:rPr lang="en-US" i="1" dirty="0"/>
                  <a:t>specific </a:t>
                </a:r>
                <a:r>
                  <a:rPr lang="en-US" dirty="0"/>
                  <a:t>message chosen by the adversary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Tag lengths must be </a:t>
                </a:r>
                <a:r>
                  <a:rPr lang="en-US" i="1" dirty="0"/>
                  <a:t>long enough</a:t>
                </a:r>
                <a:r>
                  <a:rPr lang="en-US" dirty="0"/>
                  <a:t>!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/>
                  <a:t>Suppose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; then </a:t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Guess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Does </a:t>
                </a:r>
                <a:r>
                  <a:rPr lang="en-US" sz="2200" i="1" dirty="0"/>
                  <a:t>not</a:t>
                </a:r>
                <a:r>
                  <a:rPr lang="en-US" sz="2200" dirty="0"/>
                  <a:t> give protection against </a:t>
                </a:r>
                <a:r>
                  <a:rPr lang="en-US" sz="2200" b="1" dirty="0"/>
                  <a:t>replay attacks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Message counters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Nonces</a:t>
                </a: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Timestamps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  <a:blipFill rotWithShape="0">
                <a:blip r:embed="rId2"/>
                <a:stretch>
                  <a:fillRect l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451351" y="5349377"/>
                <a:ext cx="2794355" cy="305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1351" y="5349377"/>
                <a:ext cx="2794355" cy="3059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8369322" y="1287765"/>
            <a:ext cx="2816838" cy="3934475"/>
            <a:chOff x="677964" y="1161462"/>
            <a:chExt cx="3095442" cy="5058349"/>
          </a:xfrm>
        </p:grpSpPr>
        <p:grpSp>
          <p:nvGrpSpPr>
            <p:cNvPr id="9" name="Group 8"/>
            <p:cNvGrpSpPr/>
            <p:nvPr/>
          </p:nvGrpSpPr>
          <p:grpSpPr>
            <a:xfrm>
              <a:off x="677964" y="1161462"/>
              <a:ext cx="3095442" cy="5058349"/>
              <a:chOff x="865649" y="1292347"/>
              <a:chExt cx="3095442" cy="5058349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865649" y="1292347"/>
                <a:ext cx="3095442" cy="5058349"/>
                <a:chOff x="733383" y="1192950"/>
                <a:chExt cx="3182050" cy="523945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Rectangle 12"/>
                    <p:cNvSpPr/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4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Σ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uf</m:t>
                                </m:r>
                                <m: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–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cma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b="1" dirty="0" smtClean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 bwMode="auto">
                    <a:xfrm>
                      <a:off x="733384" y="1653325"/>
                      <a:ext cx="3182049" cy="477908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oMath>
                      </a14:m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←0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nb-NO" sz="12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d>
                                <m:d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(⋅,⋅)</m:t>
                              </m:r>
                            </m:sup>
                          </m:sSup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 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forge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2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Tag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Tag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add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a14:m>
                      <a:endParaRPr lang="nb-NO" sz="1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2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Vf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Vrfy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if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oMath>
                      </a14:m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and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∉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</m:oMath>
                      </a14:m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then: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←1</m:t>
                          </m:r>
                        </m:oMath>
                      </a14:m>
                      <a:endParaRPr lang="nb-NO" sz="1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4" y="1653325"/>
                      <a:ext cx="3182049" cy="477908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2" name="Straight Connector 11"/>
              <p:cNvCxnSpPr/>
              <p:nvPr/>
            </p:nvCxnSpPr>
            <p:spPr bwMode="auto">
              <a:xfrm>
                <a:off x="955791" y="5016687"/>
                <a:ext cx="195436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0" name="Straight Connector 9"/>
            <p:cNvCxnSpPr/>
            <p:nvPr/>
          </p:nvCxnSpPr>
          <p:spPr bwMode="auto">
            <a:xfrm>
              <a:off x="768106" y="3511741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4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</a:t>
            </a:r>
            <a:r>
              <a:rPr lang="en-US" i="1" dirty="0"/>
              <a:t>codes </a:t>
            </a:r>
            <a:r>
              <a:rPr lang="en-US" dirty="0"/>
              <a:t>(MACs)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= special class of message authentication </a:t>
                </a:r>
                <a:r>
                  <a:rPr lang="en-US" sz="1800" i="1" dirty="0"/>
                  <a:t>schemes</a:t>
                </a:r>
              </a:p>
              <a:p>
                <a:pPr marL="474663" lvl="1" indent="0"/>
                <a:r>
                  <a:rPr lang="en-US" sz="1600" dirty="0"/>
                  <a:t>  …but actually most common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unique tags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  <a:blipFill rotWithShape="0">
                <a:blip r:embed="rId3"/>
                <a:stretch>
                  <a:fillRect l="-328" t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899343" y="2798030"/>
                <a:ext cx="6228631" cy="7101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1,  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if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Tag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&amp;0, 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otherwhise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343" y="2798030"/>
                <a:ext cx="6228631" cy="71019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149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457048" y="1376741"/>
            <a:ext cx="216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deterministic </a:t>
            </a:r>
            <a:r>
              <a:rPr lang="en-US" sz="1600" i="1" dirty="0">
                <a:solidFill>
                  <a:srgbClr val="C00000"/>
                </a:solidFill>
              </a:rPr>
              <a:t>function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4930248" y="1704751"/>
            <a:ext cx="10160" cy="3737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65852" y="3777765"/>
            <a:ext cx="2574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"</a:t>
            </a:r>
            <a:r>
              <a:rPr lang="en-US" sz="1600" dirty="0" err="1">
                <a:solidFill>
                  <a:srgbClr val="C00000"/>
                </a:solidFill>
              </a:rPr>
              <a:t>recompute</a:t>
            </a:r>
            <a:r>
              <a:rPr lang="en-US" sz="1600" dirty="0">
                <a:solidFill>
                  <a:srgbClr val="C00000"/>
                </a:solidFill>
              </a:rPr>
              <a:t> and check" 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726095" y="3406125"/>
            <a:ext cx="428625" cy="3645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7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/>
              <p:cNvSpPr txBox="1">
                <a:spLocks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secure PRF then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nb-NO" b="0" dirty="0"/>
                  <a:t> is UF-CMA secure for </a:t>
                </a:r>
                <a:r>
                  <a:rPr lang="nb-NO" b="0" i="1" dirty="0"/>
                  <a:t>fixed-length </a:t>
                </a:r>
                <a:r>
                  <a:rPr lang="nb-NO" b="0" dirty="0"/>
                  <a:t>messages</a:t>
                </a:r>
              </a:p>
            </p:txBody>
          </p:sp>
        </mc:Choice>
        <mc:Fallback xmlns="">
          <p:sp>
            <p:nvSpPr>
              <p:cNvPr id="1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9090193" y="1441006"/>
            <a:ext cx="2399442" cy="2276061"/>
            <a:chOff x="9448001" y="1401020"/>
            <a:chExt cx="2399442" cy="22760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9448001" y="1401020"/>
                  <a:ext cx="2399442" cy="227606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Tag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nb-NO" sz="1400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nb-NO" sz="1400" b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oMath>
                    </m:oMathPara>
                  </a14:m>
                  <a:endParaRPr lang="nb-NO" sz="1400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448001" y="1401020"/>
                  <a:ext cx="2399442" cy="227606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5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/>
            <p:cNvCxnSpPr/>
            <p:nvPr/>
          </p:nvCxnSpPr>
          <p:spPr bwMode="auto">
            <a:xfrm>
              <a:off x="9529654" y="1989441"/>
              <a:ext cx="195998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9529654" y="3076119"/>
              <a:ext cx="194010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055" r="-685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0000" r="-5500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 r="-137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6136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61361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xmlns="" id="{CC012360-B2F0-41F2-8207-D33720636B4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C012360-B2F0-41F2-8207-D33720636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 r="-137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61362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61362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568244" y="5795474"/>
                <a:ext cx="167936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̃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244" y="5795474"/>
                <a:ext cx="1679369" cy="281937"/>
              </a:xfrm>
              <a:prstGeom prst="rect">
                <a:avLst/>
              </a:prstGeom>
              <a:blipFill rotWithShape="0">
                <a:blip r:embed="rId7"/>
                <a:stretch>
                  <a:fillRect l="-2536" t="-21739" r="-72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xmlns="" id="{332636AE-97E6-4E3F-B365-D132BB97783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2636AE-97E6-4E3F-B365-D132BB977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14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 r="-137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 r="-137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 r="-138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78071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̃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acc>
                                <m:accPr>
                                  <m:chr m:val="̃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780715" cy="281937"/>
              </a:xfrm>
              <a:prstGeom prst="rect">
                <a:avLst/>
              </a:prstGeom>
              <a:blipFill rotWithShape="0">
                <a:blip r:embed="rId14"/>
                <a:stretch>
                  <a:fillRect t="-21739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25353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acc>
                                <m:accPr>
                                  <m:chr m:val="̃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25353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="" id="{AEED6409-2BC8-413E-AAF2-CB91227168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EED6409-2BC8-413E-AAF2-CB9122716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7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 r="-137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 r="-137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 r="-138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78071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̃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acc>
                                <m:accPr>
                                  <m:chr m:val="̃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780715" cy="281937"/>
              </a:xfrm>
              <a:prstGeom prst="rect">
                <a:avLst/>
              </a:prstGeom>
              <a:blipFill rotWithShape="0">
                <a:blip r:embed="rId14"/>
                <a:stretch>
                  <a:fillRect t="-21739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25353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acc>
                                <m:accPr>
                                  <m:chr m:val="̃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25353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="" id="{D12CC470-4830-44CF-BE02-9FDEF387484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 xmlns="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12CC470-4830-44CF-BE02-9FDEF3874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0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 b="-14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AES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Conclusion: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256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nb-NO" b="0" dirty="0"/>
                  <a:t> is a good MAC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blipFill rotWithShape="0">
                <a:blip r:embed="rId5"/>
                <a:stretch>
                  <a:fillRect l="-630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20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47214" y="4772819"/>
            <a:ext cx="7751762" cy="1776412"/>
          </a:xfrm>
        </p:spPr>
        <p:txBody>
          <a:bodyPr/>
          <a:lstStyle/>
          <a:p>
            <a:pPr algn="ctr"/>
            <a:r>
              <a:rPr lang="en-US" sz="2800" b="1" dirty="0"/>
              <a:t>MACs for long messages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17" y="16700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from block ciphers – Attempt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2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7" grpId="0" animBg="1"/>
      <p:bldP spid="39" grpId="0" animBg="1"/>
      <p:bldP spid="41" grpId="0" animBg="1"/>
      <p:bldP spid="43" grpId="0"/>
      <p:bldP spid="51" grpId="0"/>
      <p:bldP spid="57" grpId="0"/>
      <p:bldP spid="58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1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Brace 26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8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5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3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026017" y="-442731"/>
            <a:ext cx="192814" cy="4631903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Multiply 3"/>
          <p:cNvSpPr>
            <a:spLocks noChangeAspect="1"/>
          </p:cNvSpPr>
          <p:nvPr/>
        </p:nvSpPr>
        <p:spPr bwMode="auto">
          <a:xfrm>
            <a:off x="6638468" y="5118767"/>
            <a:ext cx="481159" cy="510540"/>
          </a:xfrm>
          <a:prstGeom prst="mathMultiply">
            <a:avLst>
              <a:gd name="adj1" fmla="val 9765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9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29" idx="3"/>
            <a:endCxn id="5" idx="0"/>
          </p:cNvCxnSpPr>
          <p:nvPr/>
        </p:nvCxnSpPr>
        <p:spPr bwMode="auto">
          <a:xfrm flipH="1">
            <a:off x="3401694" y="2659756"/>
            <a:ext cx="4178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 rotWithShape="0"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/>
          <p:cNvSpPr txBox="1"/>
          <p:nvPr/>
        </p:nvSpPr>
        <p:spPr>
          <a:xfrm>
            <a:off x="1488572" y="347552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Size in bits</a:t>
            </a:r>
          </a:p>
        </p:txBody>
      </p:sp>
      <p:cxnSp>
        <p:nvCxnSpPr>
          <p:cNvPr id="49" name="Straight Arrow Connector 48"/>
          <p:cNvCxnSpPr>
            <a:stCxn id="48" idx="0"/>
          </p:cNvCxnSpPr>
          <p:nvPr/>
        </p:nvCxnSpPr>
        <p:spPr bwMode="auto">
          <a:xfrm flipV="1">
            <a:off x="2214527" y="2768498"/>
            <a:ext cx="858539" cy="7070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6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2777558" y="19546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4166549" y="20036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2776355" y="28829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>
            <a:off x="4166548" y="28829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" name="Group 39"/>
          <p:cNvGrpSpPr/>
          <p:nvPr/>
        </p:nvGrpSpPr>
        <p:grpSpPr>
          <a:xfrm>
            <a:off x="2306976" y="16981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ound Same Side Corner Rectangle 44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3692774" y="17019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ound Same Side Corner Rectangle 53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 Same Side Corner Rectangle 54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ound Same Side Corner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78" idx="3"/>
            <a:endCxn id="63" idx="0"/>
          </p:cNvCxnSpPr>
          <p:nvPr/>
        </p:nvCxnSpPr>
        <p:spPr bwMode="auto">
          <a:xfrm>
            <a:off x="1392959" y="19999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3" idx="2"/>
            <a:endCxn id="65" idx="0"/>
          </p:cNvCxnSpPr>
          <p:nvPr/>
        </p:nvCxnSpPr>
        <p:spPr bwMode="auto">
          <a:xfrm>
            <a:off x="1392960" y="28829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endCxn id="128" idx="0"/>
          </p:cNvCxnSpPr>
          <p:nvPr/>
        </p:nvCxnSpPr>
        <p:spPr bwMode="auto">
          <a:xfrm>
            <a:off x="2777560" y="44438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Arrow Connector 129"/>
          <p:cNvCxnSpPr>
            <a:endCxn id="131" idx="0"/>
          </p:cNvCxnSpPr>
          <p:nvPr/>
        </p:nvCxnSpPr>
        <p:spPr bwMode="auto">
          <a:xfrm flipH="1">
            <a:off x="4166551" y="44928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3" name="Straight Arrow Connector 132"/>
          <p:cNvCxnSpPr>
            <a:stCxn id="128" idx="2"/>
            <a:endCxn id="132" idx="0"/>
          </p:cNvCxnSpPr>
          <p:nvPr/>
        </p:nvCxnSpPr>
        <p:spPr bwMode="auto">
          <a:xfrm flipH="1">
            <a:off x="2776357" y="53721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Straight Arrow Connector 134"/>
          <p:cNvCxnSpPr>
            <a:stCxn id="131" idx="2"/>
            <a:endCxn id="134" idx="0"/>
          </p:cNvCxnSpPr>
          <p:nvPr/>
        </p:nvCxnSpPr>
        <p:spPr bwMode="auto">
          <a:xfrm>
            <a:off x="4166550" y="53721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6" name="Group 135"/>
          <p:cNvGrpSpPr/>
          <p:nvPr/>
        </p:nvGrpSpPr>
        <p:grpSpPr>
          <a:xfrm>
            <a:off x="2306978" y="41873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ound Same Side Corner Rectangle 13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 Same Side Corner Rectangle 1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38" name="Round Same Side Corner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9" name="Group 138"/>
          <p:cNvGrpSpPr/>
          <p:nvPr/>
        </p:nvGrpSpPr>
        <p:grpSpPr>
          <a:xfrm>
            <a:off x="3692776" y="41911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ound Same Side Corner Rectangle 139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Round Same Side Corner Rectangle 140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41" name="Round Same Side Corner Rectangle 1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/>
              <p:cNvSpPr/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Rectangle 1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3" name="Straight Arrow Connector 142"/>
          <p:cNvCxnSpPr>
            <a:stCxn id="146" idx="3"/>
            <a:endCxn id="142" idx="0"/>
          </p:cNvCxnSpPr>
          <p:nvPr/>
        </p:nvCxnSpPr>
        <p:spPr bwMode="auto">
          <a:xfrm>
            <a:off x="1392961" y="44891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/>
          <p:cNvCxnSpPr>
            <a:stCxn id="142" idx="2"/>
            <a:endCxn id="144" idx="0"/>
          </p:cNvCxnSpPr>
          <p:nvPr/>
        </p:nvCxnSpPr>
        <p:spPr bwMode="auto">
          <a:xfrm>
            <a:off x="1392962" y="53721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Rounded Rectangle 145"/>
              <p:cNvSpPr/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46" name="Rounded Rectangle 1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Rectangle 165"/>
              <p:cNvSpPr/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6" name="Rectangle 1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7" name="Straight Arrow Connector 166"/>
          <p:cNvCxnSpPr>
            <a:endCxn id="166" idx="0"/>
          </p:cNvCxnSpPr>
          <p:nvPr/>
        </p:nvCxnSpPr>
        <p:spPr bwMode="auto">
          <a:xfrm>
            <a:off x="8140589" y="2889602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Arrow Connector 167"/>
          <p:cNvCxnSpPr>
            <a:endCxn id="169" idx="0"/>
          </p:cNvCxnSpPr>
          <p:nvPr/>
        </p:nvCxnSpPr>
        <p:spPr bwMode="auto">
          <a:xfrm flipH="1">
            <a:off x="9529580" y="2938624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Rectangle 168"/>
              <p:cNvSpPr/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9" name="Rectangle 1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6" idx="2"/>
            <a:endCxn id="170" idx="0"/>
          </p:cNvCxnSpPr>
          <p:nvPr/>
        </p:nvCxnSpPr>
        <p:spPr bwMode="auto">
          <a:xfrm flipH="1">
            <a:off x="8139386" y="3817853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3" name="Straight Arrow Connector 172"/>
          <p:cNvCxnSpPr>
            <a:stCxn id="169" idx="2"/>
            <a:endCxn id="172" idx="0"/>
          </p:cNvCxnSpPr>
          <p:nvPr/>
        </p:nvCxnSpPr>
        <p:spPr bwMode="auto">
          <a:xfrm>
            <a:off x="9529579" y="3817853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ound Same Side Corner Rectangle 174"/>
              <p:cNvSpPr/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5" name="Round Same Side Corner 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blipFill rotWithShape="0">
                <a:blip r:embed="rId4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Round Same Side Corner Rectangle 175"/>
              <p:cNvSpPr/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solidFill>
                <a:srgbClr val="D6D6F5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6" name="Round Same Side Corner Rectangle 1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blipFill rotWithShape="0">
                <a:blip r:embed="rId4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Round Same Side Corner Rectangle 177"/>
              <p:cNvSpPr/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8" name="Round Same Side Corner Rectangle 1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blipFill rotWithShape="0">
                <a:blip r:embed="rId4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ound Same Side Corner Rectangle 178"/>
              <p:cNvSpPr/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9" name="Round Same Side Corner Rectangle 1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blipFill rotWithShape="0">
                <a:blip r:embed="rId4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Rectangle 179"/>
              <p:cNvSpPr/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0" name="Rectangle 1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1" name="Straight Arrow Connector 180"/>
          <p:cNvCxnSpPr>
            <a:stCxn id="184" idx="3"/>
            <a:endCxn id="180" idx="0"/>
          </p:cNvCxnSpPr>
          <p:nvPr/>
        </p:nvCxnSpPr>
        <p:spPr bwMode="auto">
          <a:xfrm>
            <a:off x="6755990" y="2934848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/>
              <p:cNvSpPr txBox="1"/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2" name="TextBox 1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2"/>
            <a:endCxn id="182" idx="0"/>
          </p:cNvCxnSpPr>
          <p:nvPr/>
        </p:nvCxnSpPr>
        <p:spPr bwMode="auto">
          <a:xfrm>
            <a:off x="6755991" y="3817852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Rounded Rectangle 183"/>
              <p:cNvSpPr/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4" name="Rounded Rectangle 1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blipFill rotWithShape="0">
                <a:blip r:embed="rId4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9" grpId="0" animBg="1"/>
      <p:bldP spid="170" grpId="0"/>
      <p:bldP spid="172" grpId="0"/>
      <p:bldP spid="175" grpId="0" animBg="1"/>
      <p:bldP spid="176" grpId="0" animBg="1"/>
      <p:bldP spid="178" grpId="0" animBg="1"/>
      <p:bldP spid="179" grpId="0" animBg="1"/>
      <p:bldP spid="180" grpId="0" animBg="1"/>
      <p:bldP spid="182" grpId="0"/>
      <p:bldP spid="18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224881" y="5238322"/>
            <a:ext cx="592781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</a:t>
            </a:r>
            <a:r>
              <a:rPr lang="en-US" dirty="0"/>
              <a:t>if all</a:t>
            </a:r>
            <a:r>
              <a:rPr lang="en-US" b="0" dirty="0"/>
              <a:t> messages </a:t>
            </a:r>
            <a:r>
              <a:rPr lang="en-US" dirty="0"/>
              <a:t>have the </a:t>
            </a:r>
            <a:r>
              <a:rPr lang="en-US" i="1" dirty="0"/>
              <a:t>same</a:t>
            </a:r>
            <a:r>
              <a:rPr lang="en-US" dirty="0"/>
              <a:t> length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1230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5" idx="2"/>
            <a:endCxn id="26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28" idx="2"/>
            <a:endCxn id="47" idx="0"/>
          </p:cNvCxnSpPr>
          <p:nvPr/>
        </p:nvCxnSpPr>
        <p:spPr bwMode="auto">
          <a:xfrm>
            <a:off x="6794174" y="2659756"/>
            <a:ext cx="0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endCxn id="62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Flowchart: Or 61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64" name="Straight Arrow Connector 63"/>
          <p:cNvCxnSpPr>
            <a:stCxn id="62" idx="4"/>
            <a:endCxn id="53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Elbow Connector 65"/>
          <p:cNvCxnSpPr>
            <a:stCxn id="47" idx="3"/>
            <a:endCxn id="62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/>
          <p:cNvCxnSpPr>
            <a:stCxn id="53" idx="2"/>
            <a:endCxn id="68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26" idx="2"/>
            <a:endCxn id="70" idx="0"/>
          </p:cNvCxnSpPr>
          <p:nvPr/>
        </p:nvCxnSpPr>
        <p:spPr bwMode="auto">
          <a:xfrm flipH="1">
            <a:off x="3401693" y="4230095"/>
            <a:ext cx="2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CBC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  <a:blipFill rotWithShape="0">
                <a:blip r:embed="rId1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6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7" grpId="0" animBg="1"/>
      <p:bldP spid="53" grpId="0" animBg="1"/>
      <p:bldP spid="62" grpId="0" animBg="1"/>
      <p:bldP spid="68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vs. CBC$-ENC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2151869" y="2530415"/>
            <a:ext cx="1" cy="8121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84437" y="2530415"/>
            <a:ext cx="258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615892" y="2530415"/>
            <a:ext cx="1113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76695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412391" y="2926327"/>
            <a:ext cx="864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84438" y="3034327"/>
            <a:ext cx="257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615892" y="3034327"/>
            <a:ext cx="1113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44959" y="2926327"/>
            <a:ext cx="86293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9" idx="2"/>
            <a:endCxn id="38" idx="0"/>
          </p:cNvCxnSpPr>
          <p:nvPr/>
        </p:nvCxnSpPr>
        <p:spPr bwMode="auto">
          <a:xfrm flipH="1">
            <a:off x="4617004" y="3795370"/>
            <a:ext cx="1" cy="4862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ounded Rectangle 72"/>
              <p:cNvSpPr/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3" name="Rounded 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0" idx="2"/>
            <a:endCxn id="48" idx="0"/>
          </p:cNvCxnSpPr>
          <p:nvPr/>
        </p:nvCxnSpPr>
        <p:spPr bwMode="auto">
          <a:xfrm>
            <a:off x="7872996" y="2530415"/>
            <a:ext cx="0" cy="2823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2" idx="2"/>
            <a:endCxn id="116" idx="0"/>
          </p:cNvCxnSpPr>
          <p:nvPr/>
        </p:nvCxnSpPr>
        <p:spPr bwMode="auto">
          <a:xfrm>
            <a:off x="9102822" y="2530415"/>
            <a:ext cx="0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3" idx="2"/>
            <a:endCxn id="123" idx="0"/>
          </p:cNvCxnSpPr>
          <p:nvPr/>
        </p:nvCxnSpPr>
        <p:spPr bwMode="auto">
          <a:xfrm flipH="1">
            <a:off x="10332647" y="2530415"/>
            <a:ext cx="2744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Elbow Connector 79"/>
          <p:cNvCxnSpPr>
            <a:stCxn id="71" idx="3"/>
            <a:endCxn id="116" idx="2"/>
          </p:cNvCxnSpPr>
          <p:nvPr/>
        </p:nvCxnSpPr>
        <p:spPr bwMode="auto">
          <a:xfrm flipV="1">
            <a:off x="8133518" y="2926327"/>
            <a:ext cx="861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116" idx="4"/>
            <a:endCxn id="77" idx="0"/>
          </p:cNvCxnSpPr>
          <p:nvPr/>
        </p:nvCxnSpPr>
        <p:spPr bwMode="auto">
          <a:xfrm>
            <a:off x="9102822" y="3034327"/>
            <a:ext cx="1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123" idx="4"/>
            <a:endCxn id="78" idx="0"/>
          </p:cNvCxnSpPr>
          <p:nvPr/>
        </p:nvCxnSpPr>
        <p:spPr bwMode="auto">
          <a:xfrm>
            <a:off x="10332647" y="3034327"/>
            <a:ext cx="2745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Elbow Connector 83"/>
          <p:cNvCxnSpPr>
            <a:stCxn id="77" idx="3"/>
            <a:endCxn id="123" idx="2"/>
          </p:cNvCxnSpPr>
          <p:nvPr/>
        </p:nvCxnSpPr>
        <p:spPr bwMode="auto">
          <a:xfrm flipV="1">
            <a:off x="9363344" y="2926327"/>
            <a:ext cx="86130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78" idx="2"/>
            <a:endCxn id="87" idx="0"/>
          </p:cNvCxnSpPr>
          <p:nvPr/>
        </p:nvCxnSpPr>
        <p:spPr bwMode="auto">
          <a:xfrm flipH="1">
            <a:off x="10335391" y="3795370"/>
            <a:ext cx="1" cy="4842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ounded Rectangle 86"/>
              <p:cNvSpPr/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Rounded 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ounded Rectangle 87"/>
              <p:cNvSpPr/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Rounded 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stCxn id="77" idx="2"/>
            <a:endCxn id="88" idx="0"/>
          </p:cNvCxnSpPr>
          <p:nvPr/>
        </p:nvCxnSpPr>
        <p:spPr bwMode="auto">
          <a:xfrm>
            <a:off x="9102823" y="3795370"/>
            <a:ext cx="1370" cy="4842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ounded Rectangle 89"/>
              <p:cNvSpPr/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Rounded 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Arrow Connector 90"/>
          <p:cNvCxnSpPr>
            <a:stCxn id="71" idx="2"/>
            <a:endCxn id="90" idx="0"/>
          </p:cNvCxnSpPr>
          <p:nvPr/>
        </p:nvCxnSpPr>
        <p:spPr bwMode="auto">
          <a:xfrm flipH="1">
            <a:off x="7872996" y="3795370"/>
            <a:ext cx="1" cy="4842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ounded Rectangle 93"/>
              <p:cNvSpPr/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4" name="Rounded 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ounded Rectangle 95"/>
              <p:cNvSpPr/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6" name="Rounded 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Arrow Connector 96"/>
          <p:cNvCxnSpPr>
            <a:stCxn id="96" idx="2"/>
            <a:endCxn id="94" idx="0"/>
          </p:cNvCxnSpPr>
          <p:nvPr/>
        </p:nvCxnSpPr>
        <p:spPr bwMode="auto">
          <a:xfrm>
            <a:off x="6640428" y="2530414"/>
            <a:ext cx="1371" cy="17491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TextBox 99"/>
          <p:cNvSpPr txBox="1"/>
          <p:nvPr/>
        </p:nvSpPr>
        <p:spPr>
          <a:xfrm>
            <a:off x="876990" y="5350710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1: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CBC-MAC is insecure </a:t>
            </a:r>
            <a:r>
              <a:rPr lang="en-US" i="1" dirty="0"/>
              <a:t>with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76990" y="5866103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2: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CBC$-ENC is insecure </a:t>
            </a:r>
            <a:r>
              <a:rPr lang="en-US" i="1" dirty="0"/>
              <a:t>without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50789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16" name="Flowchart: Or 115"/>
          <p:cNvSpPr>
            <a:spLocks noChangeAspect="1"/>
          </p:cNvSpPr>
          <p:nvPr/>
        </p:nvSpPr>
        <p:spPr bwMode="auto">
          <a:xfrm>
            <a:off x="899482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23" name="Flowchart: Or 122"/>
          <p:cNvSpPr>
            <a:spLocks noChangeAspect="1"/>
          </p:cNvSpPr>
          <p:nvPr/>
        </p:nvSpPr>
        <p:spPr bwMode="auto">
          <a:xfrm>
            <a:off x="10224647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7764996" y="2812788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51" name="Straight Arrow Connector 50"/>
          <p:cNvCxnSpPr>
            <a:stCxn id="48" idx="4"/>
            <a:endCxn id="71" idx="0"/>
          </p:cNvCxnSpPr>
          <p:nvPr/>
        </p:nvCxnSpPr>
        <p:spPr bwMode="auto">
          <a:xfrm>
            <a:off x="7872996" y="3028788"/>
            <a:ext cx="1" cy="313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endCxn id="48" idx="2"/>
          </p:cNvCxnSpPr>
          <p:nvPr/>
        </p:nvCxnSpPr>
        <p:spPr bwMode="auto">
          <a:xfrm>
            <a:off x="6640428" y="2920788"/>
            <a:ext cx="11245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Allowing variable-length messages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different-length messages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Could use different keys for each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not practical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message not a multiple of the block length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/>
                  <a:t>Padding</a:t>
                </a:r>
                <a:r>
                  <a:rPr lang="en-US" dirty="0"/>
                  <a:t> needed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1369621" y="4295519"/>
            <a:ext cx="7817338" cy="659795"/>
            <a:chOff x="1369621" y="4295519"/>
            <a:chExt cx="7817338" cy="6597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8"/>
                <p:cNvSpPr/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ounded 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/>
            <p:nvPr/>
          </p:nvCxnSpPr>
          <p:spPr bwMode="auto">
            <a:xfrm>
              <a:off x="4699678" y="4717915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" name="Group 16"/>
            <p:cNvGrpSpPr/>
            <p:nvPr/>
          </p:nvGrpSpPr>
          <p:grpSpPr>
            <a:xfrm>
              <a:off x="7757281" y="4533088"/>
              <a:ext cx="1429678" cy="422225"/>
              <a:chOff x="2751771" y="2288739"/>
              <a:chExt cx="1369352" cy="3790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ound Same Side Corner Rectangle 17"/>
                  <p:cNvSpPr/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solidFill>
                    <a:srgbClr val="E4E4F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8" name="Round Same Side Corner 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 Same Side Corner Rectangle 18"/>
                  <p:cNvSpPr/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1000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Round Same Side Corner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TextBox 3"/>
            <p:cNvSpPr txBox="1"/>
            <p:nvPr/>
          </p:nvSpPr>
          <p:spPr>
            <a:xfrm>
              <a:off x="5026151" y="4295519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69621" y="5269467"/>
            <a:ext cx="9354552" cy="606735"/>
            <a:chOff x="1369621" y="5269467"/>
            <a:chExt cx="9354552" cy="6067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ounded Rectangle 19"/>
                <p:cNvSpPr/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ounded 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ounded Rectangle 20"/>
                <p:cNvSpPr/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ounded 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100000000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/>
            <p:cNvCxnSpPr/>
            <p:nvPr/>
          </p:nvCxnSpPr>
          <p:spPr bwMode="auto">
            <a:xfrm>
              <a:off x="4699678" y="5638799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5026150" y="5269467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 rotWithShape="0"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6697766" y="-418240"/>
            <a:ext cx="192814" cy="458292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4"/>
              <p:cNvSpPr txBox="1">
                <a:spLocks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en-US" dirty="0"/>
                  <a:t>Length-prepended CBC-MAC</a:t>
                </a:r>
                <a:r>
                  <a:rPr lang="en-US" b="1" dirty="0"/>
                  <a:t> </a:t>
                </a:r>
                <a:r>
                  <a:rPr lang="nb-NO" b="0" dirty="0"/>
                  <a:t>is UF-CMA 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b="0" dirty="0"/>
                  <a:t> is a secure PRP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:r>
                  <a:rPr lang="nb-NO" b="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608494" y="6231518"/>
            <a:ext cx="89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Question:</a:t>
            </a:r>
            <a:r>
              <a:rPr lang="en-US" dirty="0"/>
              <a:t> What if you instead add </a:t>
            </a:r>
            <a:r>
              <a:rPr lang="nb-NO" dirty="0"/>
              <a:t>the length to the end</a:t>
            </a:r>
            <a:r>
              <a:rPr lang="en-US" dirty="0"/>
              <a:t>?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2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7067318" y="1879230"/>
            <a:ext cx="0" cy="5584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8006820" y="1879230"/>
            <a:ext cx="13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7939378" y="2091007"/>
            <a:ext cx="134884" cy="134884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8006820" y="2225892"/>
            <a:ext cx="11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7265899" y="2158450"/>
            <a:ext cx="673479" cy="43489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8006819" y="2749013"/>
            <a:ext cx="12" cy="3368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4506683" y="1879230"/>
            <a:ext cx="1" cy="5584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4506682" y="2749012"/>
            <a:ext cx="1" cy="3368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3243637" y="3985869"/>
            <a:ext cx="1598883" cy="1678195"/>
            <a:chOff x="6198952" y="2280658"/>
            <a:chExt cx="2886682" cy="3029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40"/>
                <p:cNvSpPr/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e>
                        </m:d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1" name="Rounded 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ounded Rectangle 41"/>
                <p:cNvSpPr/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solidFill>
                  <a:srgbClr val="D6D6F5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2" name="Rounded 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41" idx="2"/>
              <a:endCxn id="45" idx="0"/>
            </p:cNvCxnSpPr>
            <p:nvPr/>
          </p:nvCxnSpPr>
          <p:spPr bwMode="auto">
            <a:xfrm>
              <a:off x="6794174" y="2659756"/>
              <a:ext cx="0" cy="10082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47" idx="0"/>
            </p:cNvCxnSpPr>
            <p:nvPr/>
          </p:nvCxnSpPr>
          <p:spPr bwMode="auto">
            <a:xfrm flipH="1">
              <a:off x="8490386" y="2659756"/>
              <a:ext cx="24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>
                  <a:spLocks noChangeAspec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Flowchart: Or 46"/>
            <p:cNvSpPr>
              <a:spLocks noChangeAspect="1"/>
            </p:cNvSpPr>
            <p:nvPr/>
          </p:nvSpPr>
          <p:spPr bwMode="auto">
            <a:xfrm>
              <a:off x="8368623" y="3042107"/>
              <a:ext cx="243525" cy="243525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48" name="Straight Arrow Connector 47"/>
            <p:cNvCxnSpPr>
              <a:stCxn id="47" idx="4"/>
              <a:endCxn id="46" idx="0"/>
            </p:cNvCxnSpPr>
            <p:nvPr/>
          </p:nvCxnSpPr>
          <p:spPr bwMode="auto">
            <a:xfrm>
              <a:off x="8490386" y="3285632"/>
              <a:ext cx="20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45" idx="3"/>
              <a:endCxn id="47" idx="2"/>
            </p:cNvCxnSpPr>
            <p:nvPr/>
          </p:nvCxnSpPr>
          <p:spPr bwMode="auto">
            <a:xfrm flipV="1">
              <a:off x="7152699" y="3163870"/>
              <a:ext cx="1215924" cy="78516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6" idx="2"/>
              <a:endCxn id="51" idx="0"/>
            </p:cNvCxnSpPr>
            <p:nvPr/>
          </p:nvCxnSpPr>
          <p:spPr bwMode="auto">
            <a:xfrm flipH="1">
              <a:off x="8490383" y="4230094"/>
              <a:ext cx="22" cy="60811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/>
          <p:cNvGrpSpPr/>
          <p:nvPr/>
        </p:nvGrpSpPr>
        <p:grpSpPr>
          <a:xfrm>
            <a:off x="5928191" y="4194495"/>
            <a:ext cx="2277221" cy="1206609"/>
            <a:chOff x="5928191" y="4194495"/>
            <a:chExt cx="2277221" cy="1206609"/>
          </a:xfrm>
        </p:grpSpPr>
        <p:cxnSp>
          <p:nvCxnSpPr>
            <p:cNvPr id="26" name="Straight Arrow Connector 25"/>
            <p:cNvCxnSpPr>
              <a:endCxn id="29" idx="0"/>
            </p:cNvCxnSpPr>
            <p:nvPr/>
          </p:nvCxnSpPr>
          <p:spPr bwMode="auto">
            <a:xfrm flipH="1">
              <a:off x="8006820" y="4194495"/>
              <a:ext cx="13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>
                  <a:spLocks noChangeAspec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79393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0" name="Straight Arrow Connector 29"/>
            <p:cNvCxnSpPr>
              <a:stCxn id="29" idx="4"/>
              <a:endCxn id="28" idx="0"/>
            </p:cNvCxnSpPr>
            <p:nvPr/>
          </p:nvCxnSpPr>
          <p:spPr bwMode="auto">
            <a:xfrm>
              <a:off x="8006820" y="4541157"/>
              <a:ext cx="11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Elbow Connector 30"/>
            <p:cNvCxnSpPr>
              <a:stCxn id="27" idx="3"/>
              <a:endCxn id="29" idx="2"/>
            </p:cNvCxnSpPr>
            <p:nvPr/>
          </p:nvCxnSpPr>
          <p:spPr bwMode="auto">
            <a:xfrm flipV="1">
              <a:off x="7265899" y="4473715"/>
              <a:ext cx="673479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>
              <a:stCxn id="28" idx="2"/>
              <a:endCxn id="33" idx="0"/>
            </p:cNvCxnSpPr>
            <p:nvPr/>
          </p:nvCxnSpPr>
          <p:spPr bwMode="auto">
            <a:xfrm flipH="1">
              <a:off x="8006819" y="5064278"/>
              <a:ext cx="12" cy="3368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52" idx="2"/>
              <a:endCxn id="54" idx="0"/>
            </p:cNvCxnSpPr>
            <p:nvPr/>
          </p:nvCxnSpPr>
          <p:spPr bwMode="auto">
            <a:xfrm flipH="1">
              <a:off x="6126772" y="4194495"/>
              <a:ext cx="1029" cy="55843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>
                  <a:spLocks noChangeAspec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Elbow Connector 54"/>
            <p:cNvCxnSpPr>
              <a:stCxn id="54" idx="3"/>
              <a:endCxn id="56" idx="2"/>
            </p:cNvCxnSpPr>
            <p:nvPr/>
          </p:nvCxnSpPr>
          <p:spPr bwMode="auto">
            <a:xfrm flipV="1">
              <a:off x="6325353" y="4473714"/>
              <a:ext cx="678625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>
              <a:spLocks noChangeAspect="1"/>
            </p:cNvSpPr>
            <p:nvPr/>
          </p:nvSpPr>
          <p:spPr bwMode="auto">
            <a:xfrm>
              <a:off x="70039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7" name="Straight Arrow Connector 56"/>
            <p:cNvCxnSpPr>
              <a:stCxn id="23" idx="2"/>
              <a:endCxn id="56" idx="0"/>
            </p:cNvCxnSpPr>
            <p:nvPr/>
          </p:nvCxnSpPr>
          <p:spPr bwMode="auto">
            <a:xfrm>
              <a:off x="7067318" y="4194495"/>
              <a:ext cx="4102" cy="21177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56" idx="4"/>
              <a:endCxn id="27" idx="0"/>
            </p:cNvCxnSpPr>
            <p:nvPr/>
          </p:nvCxnSpPr>
          <p:spPr bwMode="auto">
            <a:xfrm flipH="1">
              <a:off x="7067318" y="4541156"/>
              <a:ext cx="4102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TextBox 84"/>
          <p:cNvSpPr txBox="1"/>
          <p:nvPr/>
        </p:nvSpPr>
        <p:spPr>
          <a:xfrm>
            <a:off x="9705571" y="2077787"/>
            <a:ext cx="111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536606" y="4406272"/>
            <a:ext cx="178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a forgery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8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3" grpId="0"/>
      <p:bldP spid="52" grpId="0" animBg="1"/>
      <p:bldP spid="8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4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/>
      <p:bldP spid="59" grpId="0"/>
      <p:bldP spid="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 ECBC-MAC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1757325" y="2823023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3205622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4443004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4354178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4443004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3467165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4443003" y="3968579"/>
            <a:ext cx="16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1757324" y="3968581"/>
            <a:ext cx="2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1" idx="2"/>
            <a:endCxn id="22" idx="0"/>
          </p:cNvCxnSpPr>
          <p:nvPr/>
        </p:nvCxnSpPr>
        <p:spPr bwMode="auto">
          <a:xfrm>
            <a:off x="7299605" y="2823021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2"/>
            <a:endCxn id="28" idx="0"/>
          </p:cNvCxnSpPr>
          <p:nvPr/>
        </p:nvCxnSpPr>
        <p:spPr bwMode="auto">
          <a:xfrm>
            <a:off x="7299606" y="3968579"/>
            <a:ext cx="0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8" idx="2"/>
            <a:endCxn id="25" idx="0"/>
          </p:cNvCxnSpPr>
          <p:nvPr/>
        </p:nvCxnSpPr>
        <p:spPr bwMode="auto">
          <a:xfrm flipH="1">
            <a:off x="7299604" y="4719976"/>
            <a:ext cx="2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>
            <a:stCxn id="37" idx="2"/>
            <a:endCxn id="41" idx="0"/>
          </p:cNvCxnSpPr>
          <p:nvPr/>
        </p:nvCxnSpPr>
        <p:spPr bwMode="auto">
          <a:xfrm>
            <a:off x="8918791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endCxn id="43" idx="0"/>
          </p:cNvCxnSpPr>
          <p:nvPr/>
        </p:nvCxnSpPr>
        <p:spPr bwMode="auto">
          <a:xfrm flipH="1">
            <a:off x="10156173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10067347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44" name="Straight Arrow Connector 43"/>
          <p:cNvCxnSpPr>
            <a:stCxn id="43" idx="4"/>
            <a:endCxn id="42" idx="0"/>
          </p:cNvCxnSpPr>
          <p:nvPr/>
        </p:nvCxnSpPr>
        <p:spPr bwMode="auto">
          <a:xfrm>
            <a:off x="10156173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>
            <a:stCxn id="41" idx="3"/>
            <a:endCxn id="43" idx="2"/>
          </p:cNvCxnSpPr>
          <p:nvPr/>
        </p:nvCxnSpPr>
        <p:spPr bwMode="auto">
          <a:xfrm flipV="1">
            <a:off x="9180334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42" idx="2"/>
            <a:endCxn id="50" idx="0"/>
          </p:cNvCxnSpPr>
          <p:nvPr/>
        </p:nvCxnSpPr>
        <p:spPr bwMode="auto">
          <a:xfrm>
            <a:off x="10156188" y="3968579"/>
            <a:ext cx="0" cy="3471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0" idx="2"/>
            <a:endCxn id="47" idx="0"/>
          </p:cNvCxnSpPr>
          <p:nvPr/>
        </p:nvCxnSpPr>
        <p:spPr bwMode="auto">
          <a:xfrm flipH="1">
            <a:off x="10156172" y="4725798"/>
            <a:ext cx="16" cy="3355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blipFill rotWithShape="0">
                <a:blip r:embed="rId18"/>
                <a:stretch>
                  <a:fillRect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Multiply 58"/>
          <p:cNvSpPr/>
          <p:nvPr/>
        </p:nvSpPr>
        <p:spPr bwMode="auto">
          <a:xfrm>
            <a:off x="10007950" y="5051569"/>
            <a:ext cx="282156" cy="317522"/>
          </a:xfrm>
          <a:prstGeom prst="mathMultiply">
            <a:avLst>
              <a:gd name="adj1" fmla="val 4013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20801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CBC-MAC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56319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ECBC-MAC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526315" y="5536986"/>
            <a:ext cx="1119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061833" y="5536987"/>
            <a:ext cx="1350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 a forgery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blipFill rotWithShape="0">
                <a:blip r:embed="rId19"/>
                <a:stretch>
                  <a:fillRect r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/>
      <p:bldP spid="28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7" grpId="0"/>
      <p:bldP spid="50" grpId="0" animBg="1"/>
      <p:bldP spid="57" grpId="0"/>
      <p:bldP spid="58" grpId="0"/>
      <p:bldP spid="59" grpId="0" animBg="1"/>
      <p:bldP spid="62" grpId="0"/>
      <p:bldP spid="67" grpId="0"/>
      <p:bldP spid="6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4211436" y="3199281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30513" y="4929240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5629441" y="4448580"/>
            <a:ext cx="562569" cy="4806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9525948" y="3230232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60655" y="527925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893301" y="4730409"/>
            <a:ext cx="492428" cy="5488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0" grpId="0"/>
      <p:bldP spid="54" grpId="0" animBg="1"/>
      <p:bldP spid="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/>
          <p:cNvGrpSpPr>
            <a:grpSpLocks noChangeAspect="1"/>
          </p:cNvGrpSpPr>
          <p:nvPr/>
        </p:nvGrpSpPr>
        <p:grpSpPr>
          <a:xfrm>
            <a:off x="6660303" y="2122249"/>
            <a:ext cx="4056862" cy="2752356"/>
            <a:chOff x="6485998" y="2219179"/>
            <a:chExt cx="4404455" cy="29881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ounded Rectangle 91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/>
            <p:cNvCxnSpPr>
              <a:stCxn id="88" idx="2"/>
              <a:endCxn id="89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stCxn id="92" idx="2"/>
              <a:endCxn id="100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Straight Arrow Connector 96"/>
            <p:cNvCxnSpPr>
              <a:endCxn id="10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Flowchart: Or 99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1" name="Elbow Connector 100"/>
            <p:cNvCxnSpPr>
              <a:stCxn id="89" idx="3"/>
              <a:endCxn id="100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>
              <a:stCxn id="100" idx="4"/>
              <a:endCxn id="98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>
              <a:stCxn id="107" idx="4"/>
              <a:endCxn id="99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Elbow Connector 103"/>
            <p:cNvCxnSpPr>
              <a:stCxn id="98" idx="3"/>
              <a:endCxn id="10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99" idx="2"/>
              <a:endCxn id="109" idx="0"/>
            </p:cNvCxnSpPr>
            <p:nvPr/>
          </p:nvCxnSpPr>
          <p:spPr bwMode="auto">
            <a:xfrm flipH="1">
              <a:off x="10282201" y="4283113"/>
              <a:ext cx="1459" cy="4625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7" name="Flowchart: Or 10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Round Same Side Corner Rectangle 10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1" name="Round Same Side Corner Rectangle 11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11" name="Round Same Side Corner Rectangle 11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106" idx="6"/>
          </p:cNvCxnSpPr>
          <p:nvPr/>
        </p:nvCxnSpPr>
        <p:spPr bwMode="auto">
          <a:xfrm flipH="1">
            <a:off x="4988918" y="2969328"/>
            <a:ext cx="49479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42" name="Straight Arrow Connector 41"/>
            <p:cNvCxnSpPr>
              <a:stCxn id="43" idx="1"/>
              <a:endCxn id="78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ounded Rectangle 50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ounded Rectangle 53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5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5" name="Straight Arrow Connector 54"/>
              <p:cNvCxnSpPr>
                <a:stCxn id="51" idx="2"/>
                <a:endCxn id="52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Arrow Connector 57"/>
              <p:cNvCxnSpPr>
                <a:stCxn id="54" idx="2"/>
                <a:endCxn id="71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Arrow Connector 58"/>
              <p:cNvCxnSpPr>
                <a:endCxn id="78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1" name="Flowchart: Or 70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72" name="Elbow Connector 71"/>
              <p:cNvCxnSpPr>
                <a:stCxn id="52" idx="3"/>
                <a:endCxn id="71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/>
              <p:cNvCxnSpPr>
                <a:stCxn id="71" idx="4"/>
                <a:endCxn id="6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Arrow Connector 74"/>
              <p:cNvCxnSpPr>
                <a:stCxn id="78" idx="4"/>
                <a:endCxn id="70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Elbow Connector 75"/>
              <p:cNvCxnSpPr>
                <a:stCxn id="61" idx="3"/>
                <a:endCxn id="78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Arrow Connector 76"/>
              <p:cNvCxnSpPr>
                <a:stCxn id="70" idx="2"/>
                <a:endCxn id="8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Flowchart: Or 77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80" name="Group 79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ound Same Side Corner Rectangle 83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3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Round Same Side Corner Rectangle 85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86" name="Round Same Side Corner Rectangle 8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2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</a:t>
            </a:r>
            <a:r>
              <a:rPr lang="en-US" dirty="0" err="1"/>
              <a:t>a.k.a</a:t>
            </a:r>
            <a:r>
              <a:rPr lang="en-US" dirty="0"/>
              <a:t> One-key MAC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358412" y="2122249"/>
            <a:ext cx="4524182" cy="2825057"/>
            <a:chOff x="1358412" y="2122249"/>
            <a:chExt cx="4524182" cy="28250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312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6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>
              <a:stCxn id="4" idx="2"/>
              <a:endCxn id="5" idx="0"/>
            </p:cNvCxnSpPr>
            <p:nvPr/>
          </p:nvCxnSpPr>
          <p:spPr bwMode="auto">
            <a:xfrm>
              <a:off x="1880845" y="2491109"/>
              <a:ext cx="1" cy="9809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6" idx="2"/>
              <a:endCxn id="29" idx="0"/>
            </p:cNvCxnSpPr>
            <p:nvPr/>
          </p:nvCxnSpPr>
          <p:spPr bwMode="auto">
            <a:xfrm>
              <a:off x="3369655" y="2491109"/>
              <a:ext cx="312" cy="3477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>
              <a:stCxn id="7" idx="2"/>
              <a:endCxn id="106" idx="0"/>
            </p:cNvCxnSpPr>
            <p:nvPr/>
          </p:nvCxnSpPr>
          <p:spPr bwMode="auto">
            <a:xfrm>
              <a:off x="4858466" y="2491109"/>
              <a:ext cx="0" cy="3477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3239515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" name="Elbow Connector 14"/>
            <p:cNvCxnSpPr>
              <a:stCxn id="5" idx="3"/>
              <a:endCxn id="29" idx="2"/>
            </p:cNvCxnSpPr>
            <p:nvPr/>
          </p:nvCxnSpPr>
          <p:spPr bwMode="auto">
            <a:xfrm flipV="1">
              <a:off x="2195527" y="2969328"/>
              <a:ext cx="1043986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>
              <a:stCxn id="29" idx="4"/>
              <a:endCxn id="37" idx="0"/>
            </p:cNvCxnSpPr>
            <p:nvPr/>
          </p:nvCxnSpPr>
          <p:spPr bwMode="auto">
            <a:xfrm flipH="1">
              <a:off x="3369657" y="3099781"/>
              <a:ext cx="31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>
              <a:stCxn id="106" idx="4"/>
              <a:endCxn id="39" idx="0"/>
            </p:cNvCxnSpPr>
            <p:nvPr/>
          </p:nvCxnSpPr>
          <p:spPr bwMode="auto">
            <a:xfrm flipH="1">
              <a:off x="4858465" y="3099781"/>
              <a:ext cx="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Elbow Connector 52"/>
            <p:cNvCxnSpPr>
              <a:stCxn id="37" idx="3"/>
              <a:endCxn id="106" idx="2"/>
            </p:cNvCxnSpPr>
            <p:nvPr/>
          </p:nvCxnSpPr>
          <p:spPr bwMode="auto">
            <a:xfrm flipV="1">
              <a:off x="3684338" y="2969329"/>
              <a:ext cx="1043675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>
              <a:stCxn id="39" idx="2"/>
              <a:endCxn id="94" idx="0"/>
            </p:cNvCxnSpPr>
            <p:nvPr/>
          </p:nvCxnSpPr>
          <p:spPr bwMode="auto">
            <a:xfrm>
              <a:off x="4858465" y="4019040"/>
              <a:ext cx="0" cy="5027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" name="Flowchart: Or 105"/>
            <p:cNvSpPr>
              <a:spLocks noChangeAspect="1"/>
            </p:cNvSpPr>
            <p:nvPr/>
          </p:nvSpPr>
          <p:spPr bwMode="auto">
            <a:xfrm>
              <a:off x="4728013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5000" r="-3333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stCxn id="44" idx="1"/>
              <a:endCxn id="106" idx="6"/>
            </p:cNvCxnSpPr>
            <p:nvPr/>
          </p:nvCxnSpPr>
          <p:spPr bwMode="auto">
            <a:xfrm flipH="1">
              <a:off x="4988918" y="2969328"/>
              <a:ext cx="49479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blipFill rotWithShape="0">
                <a:blip r:embed="rId21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blipFill rotWithShape="0">
                <a:blip r:embed="rId2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5257411" y="5594127"/>
            <a:ext cx="4919241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for messages of </a:t>
            </a:r>
            <a:r>
              <a:rPr lang="en-US" b="0" i="1" dirty="0"/>
              <a:t>all</a:t>
            </a:r>
            <a:r>
              <a:rPr lang="en-US" dirty="0"/>
              <a:t> lengths</a:t>
            </a:r>
            <a:endParaRPr lang="en-US" b="0" dirty="0"/>
          </a:p>
        </p:txBody>
      </p:sp>
      <p:grpSp>
        <p:nvGrpSpPr>
          <p:cNvPr id="86" name="Group 85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88" name="Straight Arrow Connector 87"/>
            <p:cNvCxnSpPr>
              <a:stCxn id="89" idx="1"/>
              <a:endCxn id="110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2" name="Group 91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Rounded Rectangle 92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4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Rectangle 94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ounded Rectangle 96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6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8" name="Straight Arrow Connector 97"/>
              <p:cNvCxnSpPr>
                <a:stCxn id="93" idx="2"/>
                <a:endCxn id="95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9" name="Straight Arrow Connector 98"/>
              <p:cNvCxnSpPr>
                <a:stCxn id="97" idx="2"/>
                <a:endCxn id="103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0" name="Straight Arrow Connector 99"/>
              <p:cNvCxnSpPr>
                <a:endCxn id="110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Rectangle 101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3" name="Flowchart: Or 102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04" name="Elbow Connector 103"/>
              <p:cNvCxnSpPr>
                <a:stCxn id="95" idx="3"/>
                <a:endCxn id="103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5" name="Straight Arrow Connector 104"/>
              <p:cNvCxnSpPr>
                <a:stCxn id="103" idx="4"/>
                <a:endCxn id="10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7" name="Straight Arrow Connector 106"/>
              <p:cNvCxnSpPr>
                <a:stCxn id="110" idx="4"/>
                <a:endCxn id="102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Elbow Connector 107"/>
              <p:cNvCxnSpPr>
                <a:stCxn id="101" idx="3"/>
                <a:endCxn id="110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9" name="Straight Arrow Connector 108"/>
              <p:cNvCxnSpPr>
                <a:stCxn id="102" idx="2"/>
                <a:endCxn id="11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0" name="Flowchart: Or 109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3" name="Round Same Side Corner Rectangle 112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4" name="Round Same Side Corner Rectangle 113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4" name="Round Same Side Corner Rectangle 1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3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31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 </a:t>
                </a:r>
                <a:r>
                  <a:rPr lang="en-US" sz="2000" dirty="0"/>
                  <a:t>UF-CMA </a:t>
                </a:r>
                <a:r>
                  <a:rPr lang="en-US" dirty="0"/>
                  <a:t>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is a secure PRP</a:t>
                </a:r>
                <a:endParaRPr lang="en-US" sz="20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per message block + 1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to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sequential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Cannot utilize parallel AES cores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Only one key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Standardized by NIST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8779274" y="3674048"/>
            <a:ext cx="2667682" cy="1674452"/>
            <a:chOff x="6660303" y="2122249"/>
            <a:chExt cx="4569607" cy="28682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ounded Rectangle 11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Rounded 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12" idx="2"/>
              <a:endCxn id="13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stCxn id="14" idx="2"/>
              <a:endCxn id="20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endCxn id="26" idx="0"/>
            </p:cNvCxnSpPr>
            <p:nvPr/>
          </p:nvCxnSpPr>
          <p:spPr bwMode="auto">
            <a:xfrm>
              <a:off x="10176652" y="2490888"/>
              <a:ext cx="1" cy="3529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lowchart: Or 19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" name="Elbow Connector 20"/>
            <p:cNvCxnSpPr>
              <a:stCxn id="13" idx="3"/>
              <a:endCxn id="20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0" idx="4"/>
              <a:endCxn id="18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>
              <a:stCxn id="26" idx="4"/>
              <a:endCxn id="19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Elbow Connector 23"/>
            <p:cNvCxnSpPr>
              <a:stCxn id="18" idx="3"/>
              <a:endCxn id="26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stCxn id="19" idx="2"/>
              <a:endCxn id="28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Flowchart: Or 25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9636139" y="2122249"/>
              <a:ext cx="1081026" cy="368639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ound Same Side Corner Rectangle 30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1" name="Round Same Side Corner Rectangle 3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ound Same Side Corner Rectangle 31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8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8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32" name="Round Same Side Corner 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/>
            <p:cNvCxnSpPr>
              <a:stCxn id="30" idx="1"/>
              <a:endCxn id="26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8779274" y="1553901"/>
            <a:ext cx="2667682" cy="1674453"/>
            <a:chOff x="6660303" y="2122247"/>
            <a:chExt cx="4569607" cy="28682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ed Rectangle 56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7" name="Rounded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>
              <a:stCxn id="55" idx="2"/>
              <a:endCxn id="56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57" idx="2"/>
              <a:endCxn id="63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74" idx="1"/>
              <a:endCxn id="69" idx="0"/>
            </p:cNvCxnSpPr>
            <p:nvPr/>
          </p:nvCxnSpPr>
          <p:spPr bwMode="auto">
            <a:xfrm>
              <a:off x="10176653" y="2490886"/>
              <a:ext cx="0" cy="3529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Flowchart: Or 62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4" name="Elbow Connector 63"/>
            <p:cNvCxnSpPr>
              <a:stCxn id="56" idx="3"/>
              <a:endCxn id="63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63" idx="4"/>
              <a:endCxn id="61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>
              <a:stCxn id="69" idx="4"/>
              <a:endCxn id="62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Elbow Connector 66"/>
            <p:cNvCxnSpPr>
              <a:stCxn id="61" idx="3"/>
              <a:endCxn id="69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/>
            <p:cNvCxnSpPr>
              <a:stCxn id="62" idx="2"/>
              <a:endCxn id="71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Flowchart: Or 68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ounded Rectangle 73"/>
                <p:cNvSpPr/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4" name="Rounded 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stCxn id="73" idx="1"/>
              <a:endCxn id="69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AES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=128)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967314" y="5612262"/>
                <a:ext cx="673639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314" y="5612262"/>
                <a:ext cx="6736396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xplosion 1 7"/>
              <p:cNvSpPr/>
              <p:nvPr/>
            </p:nvSpPr>
            <p:spPr bwMode="auto">
              <a:xfrm>
                <a:off x="9097975" y="4070207"/>
                <a:ext cx="1863177" cy="1523032"/>
              </a:xfrm>
              <a:prstGeom prst="irregularSeal1">
                <a:avLst/>
              </a:prstGeom>
              <a:solidFill>
                <a:srgbClr val="FF858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Prob.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400" b="1" dirty="0"/>
                  <a:t>!</a:t>
                </a:r>
              </a:p>
            </p:txBody>
          </p:sp>
        </mc:Choice>
        <mc:Fallback xmlns="">
          <p:sp>
            <p:nvSpPr>
              <p:cNvPr id="8" name="Explosion 1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97975" y="4070207"/>
                <a:ext cx="1863177" cy="1523032"/>
              </a:xfrm>
              <a:prstGeom prst="irregularSeal1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091486" y="5612262"/>
                <a:ext cx="65233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486" y="5612262"/>
                <a:ext cx="6523324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4"/>
              <p:cNvSpPr txBox="1">
                <a:spLocks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43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/>
                  <a:t>   </a:t>
                </a:r>
                <a:r>
                  <a:rPr lang="en-US" sz="18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65 000 </m:t>
                    </m:r>
                  </m:oMath>
                </a14:m>
                <a:r>
                  <a:rPr lang="en-US" sz="1800" dirty="0"/>
                  <a:t>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28975" y="5647657"/>
                <a:ext cx="2965748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975" y="5647657"/>
                <a:ext cx="2965748" cy="6109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/>
              <p:cNvSpPr txBox="1">
                <a:spLocks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8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/>
                  <a:t>Gray codes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ounded Rectangle 67"/>
              <p:cNvSpPr/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Rounded 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blipFill rotWithShape="0">
                <a:blip r:embed="rId4"/>
                <a:stretch>
                  <a:fillRect b="-1016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>
            <a:spLocks noChangeAspect="1"/>
          </p:cNvSpPr>
          <p:nvPr/>
        </p:nvSpPr>
        <p:spPr bwMode="auto">
          <a:xfrm>
            <a:off x="297151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endCxn id="39" idx="0"/>
          </p:cNvCxnSpPr>
          <p:nvPr/>
        </p:nvCxnSpPr>
        <p:spPr bwMode="auto">
          <a:xfrm flipH="1">
            <a:off x="3115516" y="2050189"/>
            <a:ext cx="1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3" idx="0"/>
          </p:cNvCxnSpPr>
          <p:nvPr/>
        </p:nvCxnSpPr>
        <p:spPr bwMode="auto">
          <a:xfrm>
            <a:off x="311551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blipFill rotWithShape="0">
                <a:blip r:embed="rId5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39" idx="6"/>
          </p:cNvCxnSpPr>
          <p:nvPr/>
        </p:nvCxnSpPr>
        <p:spPr bwMode="auto">
          <a:xfrm flipH="1" flipV="1">
            <a:off x="3259516" y="2503186"/>
            <a:ext cx="319535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498805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55" name="Straight Arrow Connector 54"/>
          <p:cNvCxnSpPr>
            <a:endCxn id="54" idx="0"/>
          </p:cNvCxnSpPr>
          <p:nvPr/>
        </p:nvCxnSpPr>
        <p:spPr bwMode="auto">
          <a:xfrm>
            <a:off x="5132056" y="2050189"/>
            <a:ext cx="0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stCxn id="54" idx="4"/>
            <a:endCxn id="58" idx="0"/>
          </p:cNvCxnSpPr>
          <p:nvPr/>
        </p:nvCxnSpPr>
        <p:spPr bwMode="auto">
          <a:xfrm>
            <a:off x="513205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blipFill rotWithShape="0">
                <a:blip r:embed="rId8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1"/>
            <a:endCxn id="54" idx="6"/>
          </p:cNvCxnSpPr>
          <p:nvPr/>
        </p:nvCxnSpPr>
        <p:spPr bwMode="auto">
          <a:xfrm flipH="1" flipV="1">
            <a:off x="5276056" y="2503186"/>
            <a:ext cx="348413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Flowchart: Or 60"/>
          <p:cNvSpPr>
            <a:spLocks noChangeAspect="1"/>
          </p:cNvSpPr>
          <p:nvPr/>
        </p:nvSpPr>
        <p:spPr bwMode="auto">
          <a:xfrm>
            <a:off x="7005907" y="239904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endCxn id="61" idx="0"/>
          </p:cNvCxnSpPr>
          <p:nvPr/>
        </p:nvCxnSpPr>
        <p:spPr bwMode="auto">
          <a:xfrm flipH="1">
            <a:off x="7149907" y="2050189"/>
            <a:ext cx="2" cy="34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5" idx="0"/>
          </p:cNvCxnSpPr>
          <p:nvPr/>
        </p:nvCxnSpPr>
        <p:spPr bwMode="auto">
          <a:xfrm>
            <a:off x="7149907" y="2687049"/>
            <a:ext cx="1" cy="3089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blipFill rotWithShape="0">
                <a:blip r:embed="rId11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blipFill rotWithShape="0">
                <a:blip r:embed="rId1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66" idx="1"/>
            <a:endCxn id="61" idx="6"/>
          </p:cNvCxnSpPr>
          <p:nvPr/>
        </p:nvCxnSpPr>
        <p:spPr bwMode="auto">
          <a:xfrm flipH="1" flipV="1">
            <a:off x="7293907" y="2543049"/>
            <a:ext cx="347372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Flowchart: Or 81"/>
          <p:cNvSpPr>
            <a:spLocks noChangeAspect="1"/>
          </p:cNvSpPr>
          <p:nvPr/>
        </p:nvSpPr>
        <p:spPr bwMode="auto">
          <a:xfrm>
            <a:off x="6244569" y="387190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84" name="Elbow Connector 83"/>
          <p:cNvCxnSpPr>
            <a:stCxn id="43" idx="2"/>
            <a:endCxn id="82" idx="2"/>
          </p:cNvCxnSpPr>
          <p:nvPr/>
        </p:nvCxnSpPr>
        <p:spPr bwMode="auto">
          <a:xfrm rot="16200000" flipH="1">
            <a:off x="4383530" y="2154869"/>
            <a:ext cx="593025" cy="312905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58" idx="2"/>
            <a:endCxn id="82" idx="1"/>
          </p:cNvCxnSpPr>
          <p:nvPr/>
        </p:nvCxnSpPr>
        <p:spPr bwMode="auto">
          <a:xfrm>
            <a:off x="5132056" y="3422884"/>
            <a:ext cx="1154690" cy="4912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65" idx="2"/>
            <a:endCxn id="82" idx="7"/>
          </p:cNvCxnSpPr>
          <p:nvPr/>
        </p:nvCxnSpPr>
        <p:spPr bwMode="auto">
          <a:xfrm flipH="1">
            <a:off x="6490392" y="3462746"/>
            <a:ext cx="659516" cy="4513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68" idx="2"/>
            <a:endCxn id="82" idx="6"/>
          </p:cNvCxnSpPr>
          <p:nvPr/>
        </p:nvCxnSpPr>
        <p:spPr bwMode="auto">
          <a:xfrm rot="5400000">
            <a:off x="6861719" y="1707986"/>
            <a:ext cx="1978774" cy="263707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82" idx="4"/>
            <a:endCxn id="124" idx="0"/>
          </p:cNvCxnSpPr>
          <p:nvPr/>
        </p:nvCxnSpPr>
        <p:spPr bwMode="auto">
          <a:xfrm>
            <a:off x="6388569" y="4159909"/>
            <a:ext cx="0" cy="380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stCxn id="124" idx="2"/>
            <a:endCxn id="131" idx="0"/>
          </p:cNvCxnSpPr>
          <p:nvPr/>
        </p:nvCxnSpPr>
        <p:spPr bwMode="auto">
          <a:xfrm>
            <a:off x="6388569" y="5006753"/>
            <a:ext cx="0" cy="52408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blipFill rotWithShape="0">
                <a:blip r:embed="rId15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678013" y="1681549"/>
            <a:ext cx="988881" cy="368640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ound Same Side Corner Rectangle 47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4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8" name="Round Same Side Corner 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10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</a:t>
                </a:r>
                <a:r>
                  <a:rPr lang="en-US" sz="2000" dirty="0"/>
                  <a:t> UF-CMA secure 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a </a:t>
                </a:r>
                <a:r>
                  <a:rPr lang="en-US" sz="2000" dirty="0"/>
                  <a:t>secure PRP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Incremental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…not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1433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Or 14"/>
          <p:cNvSpPr>
            <a:spLocks noChangeAspect="1"/>
          </p:cNvSpPr>
          <p:nvPr/>
        </p:nvSpPr>
        <p:spPr bwMode="auto">
          <a:xfrm>
            <a:off x="6985255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6" name="Straight Arrow Connector 15"/>
          <p:cNvCxnSpPr>
            <a:endCxn id="15" idx="0"/>
          </p:cNvCxnSpPr>
          <p:nvPr/>
        </p:nvCxnSpPr>
        <p:spPr bwMode="auto">
          <a:xfrm flipH="1">
            <a:off x="7076322" y="1683883"/>
            <a:ext cx="1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15" idx="4"/>
            <a:endCxn id="19" idx="0"/>
          </p:cNvCxnSpPr>
          <p:nvPr/>
        </p:nvCxnSpPr>
        <p:spPr bwMode="auto">
          <a:xfrm>
            <a:off x="7076322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20" idx="1"/>
            <a:endCxn id="15" idx="6"/>
          </p:cNvCxnSpPr>
          <p:nvPr/>
        </p:nvCxnSpPr>
        <p:spPr bwMode="auto">
          <a:xfrm flipH="1" flipV="1">
            <a:off x="7167390" y="1970364"/>
            <a:ext cx="201198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8260539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23" name="Straight Arrow Connector 22"/>
          <p:cNvCxnSpPr>
            <a:endCxn id="22" idx="0"/>
          </p:cNvCxnSpPr>
          <p:nvPr/>
        </p:nvCxnSpPr>
        <p:spPr bwMode="auto">
          <a:xfrm>
            <a:off x="8351607" y="1683883"/>
            <a:ext cx="0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4"/>
            <a:endCxn id="26" idx="0"/>
          </p:cNvCxnSpPr>
          <p:nvPr/>
        </p:nvCxnSpPr>
        <p:spPr bwMode="auto">
          <a:xfrm>
            <a:off x="8351607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stCxn id="27" idx="1"/>
            <a:endCxn id="22" idx="6"/>
          </p:cNvCxnSpPr>
          <p:nvPr/>
        </p:nvCxnSpPr>
        <p:spPr bwMode="auto">
          <a:xfrm flipH="1" flipV="1">
            <a:off x="8442674" y="1970364"/>
            <a:ext cx="239891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9536653" y="190450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0" name="Straight Arrow Connector 29"/>
          <p:cNvCxnSpPr>
            <a:endCxn id="29" idx="0"/>
          </p:cNvCxnSpPr>
          <p:nvPr/>
        </p:nvCxnSpPr>
        <p:spPr bwMode="auto">
          <a:xfrm flipH="1">
            <a:off x="9627720" y="1683883"/>
            <a:ext cx="1" cy="22062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stCxn id="29" idx="4"/>
            <a:endCxn id="33" idx="0"/>
          </p:cNvCxnSpPr>
          <p:nvPr/>
        </p:nvCxnSpPr>
        <p:spPr bwMode="auto">
          <a:xfrm>
            <a:off x="9627720" y="2086641"/>
            <a:ext cx="1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4" idx="1"/>
            <a:endCxn id="29" idx="6"/>
          </p:cNvCxnSpPr>
          <p:nvPr/>
        </p:nvCxnSpPr>
        <p:spPr bwMode="auto">
          <a:xfrm flipH="1">
            <a:off x="9718788" y="1995573"/>
            <a:ext cx="229461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Or 35"/>
          <p:cNvSpPr>
            <a:spLocks noChangeAspect="1"/>
          </p:cNvSpPr>
          <p:nvPr/>
        </p:nvSpPr>
        <p:spPr bwMode="auto">
          <a:xfrm>
            <a:off x="9055174" y="2835961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7" name="Elbow Connector 36"/>
          <p:cNvCxnSpPr>
            <a:stCxn id="19" idx="2"/>
            <a:endCxn id="36" idx="2"/>
          </p:cNvCxnSpPr>
          <p:nvPr/>
        </p:nvCxnSpPr>
        <p:spPr bwMode="auto">
          <a:xfrm rot="16200000" flipH="1">
            <a:off x="7878230" y="1750083"/>
            <a:ext cx="375036" cy="1978851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>
            <a:stCxn id="26" idx="2"/>
            <a:endCxn id="36" idx="1"/>
          </p:cNvCxnSpPr>
          <p:nvPr/>
        </p:nvCxnSpPr>
        <p:spPr bwMode="auto">
          <a:xfrm>
            <a:off x="8351607" y="2551992"/>
            <a:ext cx="730240" cy="3106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33" idx="2"/>
            <a:endCxn id="36" idx="7"/>
          </p:cNvCxnSpPr>
          <p:nvPr/>
        </p:nvCxnSpPr>
        <p:spPr bwMode="auto">
          <a:xfrm flipH="1">
            <a:off x="9210635" y="2577201"/>
            <a:ext cx="417086" cy="2854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Elbow Connector 39"/>
          <p:cNvCxnSpPr>
            <a:stCxn id="14" idx="2"/>
            <a:endCxn id="36" idx="6"/>
          </p:cNvCxnSpPr>
          <p:nvPr/>
        </p:nvCxnSpPr>
        <p:spPr bwMode="auto">
          <a:xfrm rot="5400000">
            <a:off x="9445467" y="1467469"/>
            <a:ext cx="1251401" cy="1667717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6" idx="4"/>
            <a:endCxn id="43" idx="0"/>
          </p:cNvCxnSpPr>
          <p:nvPr/>
        </p:nvCxnSpPr>
        <p:spPr bwMode="auto">
          <a:xfrm flipH="1">
            <a:off x="9146241" y="3018096"/>
            <a:ext cx="1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3" idx="2"/>
            <a:endCxn id="46" idx="0"/>
          </p:cNvCxnSpPr>
          <p:nvPr/>
        </p:nvCxnSpPr>
        <p:spPr bwMode="auto">
          <a:xfrm>
            <a:off x="9146241" y="3611152"/>
            <a:ext cx="1567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200" dirty="0"/>
                  <a:t> 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10594113" y="1450750"/>
            <a:ext cx="625380" cy="233132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ound Same Side Corner Rectangle 50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0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0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1" name="Round Same Side Corner 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16129" r="-322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blipFill rotWithShape="0">
                <a:blip r:embed="rId25"/>
                <a:stretch>
                  <a:fillRect l="-16129" r="-322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blipFill rotWithShape="0">
                <a:blip r:embed="rId26"/>
                <a:stretch>
                  <a:fillRect l="-4959"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10843" r="-120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Sup>
                        <m:sSub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10976" r="-122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blipFill rotWithShape="0">
                <a:blip r:embed="rId29"/>
                <a:stretch>
                  <a:fillRect l="-481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1020566" y="4993118"/>
                <a:ext cx="6475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0566" y="4993118"/>
                <a:ext cx="647550" cy="33855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8987111" y="3909962"/>
                <a:ext cx="3740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111" y="3909962"/>
                <a:ext cx="374077" cy="27699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7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63" grpId="0"/>
      <p:bldP spid="64" grpId="0"/>
      <p:bldP spid="65" grpId="0"/>
      <p:bldP spid="66" grpId="0"/>
      <p:bldP spid="67" grpId="0"/>
      <p:bldP spid="53" grpId="0"/>
      <p:bldP spid="54" grpId="0"/>
      <p:bldP spid="5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UF-CMA the right security notion for message integrity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Does not cover replay attacks</a:t>
            </a:r>
          </a:p>
          <a:p>
            <a:pPr marL="474663" lvl="1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PRFs are good MACs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But only for short (fixed) input length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CBC-MAC good MAC for messages of a </a:t>
            </a:r>
            <a:r>
              <a:rPr lang="en-US" sz="2000" b="1" i="1" dirty="0"/>
              <a:t>single</a:t>
            </a:r>
            <a:r>
              <a:rPr lang="en-US" sz="2000" i="1" dirty="0"/>
              <a:t> fixed </a:t>
            </a:r>
            <a:r>
              <a:rPr lang="en-US" sz="2000" dirty="0"/>
              <a:t>length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CMAC upgrades CBC-MAC to variable-length messages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6157</TotalTime>
  <Words>1650</Words>
  <Application>Microsoft Office PowerPoint</Application>
  <PresentationFormat>Widescreen</PresentationFormat>
  <Paragraphs>910</Paragraphs>
  <Slides>48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Cambria</vt:lpstr>
      <vt:lpstr>Cambria Math</vt:lpstr>
      <vt:lpstr>Consolas</vt:lpstr>
      <vt:lpstr>Times New Roman</vt:lpstr>
      <vt:lpstr>2_TEK4500-UIO</vt:lpstr>
      <vt:lpstr>Lecture 4 – Message authentication, UF-CMA, CBC-MAC, CMAC</vt:lpstr>
      <vt:lpstr>What is cryptography?</vt:lpstr>
      <vt:lpstr>What is cryptography?</vt:lpstr>
      <vt:lpstr>Basic goals of cryptography</vt:lpstr>
      <vt:lpstr>Motivation</vt:lpstr>
      <vt:lpstr>Encryption ≠ integrity</vt:lpstr>
      <vt:lpstr>Message authentication – idea </vt:lpstr>
      <vt:lpstr>Message authentication – idea </vt:lpstr>
      <vt:lpstr>Message authentication – idea </vt:lpstr>
      <vt:lpstr>Message authentication schemes – syntax </vt:lpstr>
      <vt:lpstr>UF-CMA – Unforgability against chosen-message attacks</vt:lpstr>
      <vt:lpstr>Properties of UF-CMA definition </vt:lpstr>
      <vt:lpstr>Message authentication codes (MACs)</vt:lpstr>
      <vt:lpstr>PRFs are good MACs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</vt:lpstr>
      <vt:lpstr>PowerPoint Presentation</vt:lpstr>
      <vt:lpstr>MACs from block ciphers – Attempt 1</vt:lpstr>
      <vt:lpstr>Attempt 1 – an attack</vt:lpstr>
      <vt:lpstr>Attempt 2</vt:lpstr>
      <vt:lpstr>Attempt 2 – an attack</vt:lpstr>
      <vt:lpstr>Attempt 3</vt:lpstr>
      <vt:lpstr>Attempt 3 – an attack</vt:lpstr>
      <vt:lpstr>Attempt 4</vt:lpstr>
      <vt:lpstr>Attempt 4 – an attack</vt:lpstr>
      <vt:lpstr>CBC-MAC</vt:lpstr>
      <vt:lpstr>CBC-MAC</vt:lpstr>
      <vt:lpstr>CBC-MAC vs. CBC$-ENC</vt:lpstr>
      <vt:lpstr>Allowing variable-length messages</vt:lpstr>
      <vt:lpstr>Length-prepended CBC-MAC</vt:lpstr>
      <vt:lpstr>Length-prepended CBC-MAC</vt:lpstr>
      <vt:lpstr>ECBC-MAC</vt:lpstr>
      <vt:lpstr>CBC-MAC vs ECBC-MAC</vt:lpstr>
      <vt:lpstr>ECBC-MAC</vt:lpstr>
      <vt:lpstr>FCBC-MAC</vt:lpstr>
      <vt:lpstr>XCBC-MAC</vt:lpstr>
      <vt:lpstr>CMAC a.k.a One-key MAC </vt:lpstr>
      <vt:lpstr>CMAC</vt:lpstr>
      <vt:lpstr>CMAC security</vt:lpstr>
      <vt:lpstr>CMAC security</vt:lpstr>
      <vt:lpstr>CMAC security</vt:lpstr>
      <vt:lpstr>PMAC</vt:lpstr>
      <vt:lpstr>PMAC properties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442</cp:revision>
  <dcterms:created xsi:type="dcterms:W3CDTF">2020-06-02T10:31:43Z</dcterms:created>
  <dcterms:modified xsi:type="dcterms:W3CDTF">2025-09-10T08:55:39Z</dcterms:modified>
</cp:coreProperties>
</file>