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6"/>
  </p:notesMasterIdLst>
  <p:handoutMasterIdLst>
    <p:handoutMasterId r:id="rId37"/>
  </p:handoutMasterIdLst>
  <p:sldIdLst>
    <p:sldId id="327" r:id="rId2"/>
    <p:sldId id="469" r:id="rId3"/>
    <p:sldId id="482" r:id="rId4"/>
    <p:sldId id="479" r:id="rId5"/>
    <p:sldId id="480" r:id="rId6"/>
    <p:sldId id="481" r:id="rId7"/>
    <p:sldId id="466" r:id="rId8"/>
    <p:sldId id="436" r:id="rId9"/>
    <p:sldId id="465" r:id="rId10"/>
    <p:sldId id="410" r:id="rId11"/>
    <p:sldId id="439" r:id="rId12"/>
    <p:sldId id="451" r:id="rId13"/>
    <p:sldId id="450" r:id="rId14"/>
    <p:sldId id="339" r:id="rId15"/>
    <p:sldId id="440" r:id="rId16"/>
    <p:sldId id="483" r:id="rId17"/>
    <p:sldId id="484" r:id="rId18"/>
    <p:sldId id="485" r:id="rId19"/>
    <p:sldId id="486" r:id="rId20"/>
    <p:sldId id="487" r:id="rId21"/>
    <p:sldId id="488" r:id="rId22"/>
    <p:sldId id="489" r:id="rId23"/>
    <p:sldId id="490" r:id="rId24"/>
    <p:sldId id="492" r:id="rId25"/>
    <p:sldId id="493" r:id="rId26"/>
    <p:sldId id="494" r:id="rId27"/>
    <p:sldId id="495" r:id="rId28"/>
    <p:sldId id="496" r:id="rId29"/>
    <p:sldId id="497" r:id="rId30"/>
    <p:sldId id="498" r:id="rId31"/>
    <p:sldId id="499" r:id="rId32"/>
    <p:sldId id="502" r:id="rId33"/>
    <p:sldId id="504" r:id="rId34"/>
    <p:sldId id="505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2B800"/>
    <a:srgbClr val="FFFFAC"/>
    <a:srgbClr val="CC00FF"/>
    <a:srgbClr val="FFF3CD"/>
    <a:srgbClr val="FFE285"/>
    <a:srgbClr val="FFD5D5"/>
    <a:srgbClr val="EFEFFB"/>
    <a:srgbClr val="00D09E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0898C0-4917-4D5D-B693-D6A5F48C67E3}" v="4" dt="2025-10-15T10:11:55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14" autoAdjust="0"/>
    <p:restoredTop sz="84235" autoAdjust="0"/>
  </p:normalViewPr>
  <p:slideViewPr>
    <p:cSldViewPr snapToGrid="0" showGuides="1">
      <p:cViewPr varScale="1">
        <p:scale>
          <a:sx n="94" d="100"/>
          <a:sy n="94" d="100"/>
        </p:scale>
        <p:origin x="1314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C00898C0-4917-4D5D-B693-D6A5F48C67E3}"/>
    <pc:docChg chg="custSel addSld delSld modSld sldOrd">
      <pc:chgData name="Håkon Jacobsen" userId="1593ab28-bd3f-46f2-a611-8d984e03f573" providerId="ADAL" clId="{C00898C0-4917-4D5D-B693-D6A5F48C67E3}" dt="2025-10-15T10:11:55.978" v="106"/>
      <pc:docMkLst>
        <pc:docMk/>
      </pc:docMkLst>
      <pc:sldChg chg="modSp">
        <pc:chgData name="Håkon Jacobsen" userId="1593ab28-bd3f-46f2-a611-8d984e03f573" providerId="ADAL" clId="{C00898C0-4917-4D5D-B693-D6A5F48C67E3}" dt="2025-10-15T10:08:06.618" v="0" actId="20577"/>
        <pc:sldMkLst>
          <pc:docMk/>
          <pc:sldMk cId="3104544357" sldId="496"/>
        </pc:sldMkLst>
        <pc:spChg chg="mod">
          <ac:chgData name="Håkon Jacobsen" userId="1593ab28-bd3f-46f2-a611-8d984e03f573" providerId="ADAL" clId="{C00898C0-4917-4D5D-B693-D6A5F48C67E3}" dt="2025-10-15T10:08:06.618" v="0" actId="20577"/>
          <ac:spMkLst>
            <pc:docMk/>
            <pc:sldMk cId="3104544357" sldId="496"/>
            <ac:spMk id="3" creationId="{00000000-0000-0000-0000-000000000000}"/>
          </ac:spMkLst>
        </pc:spChg>
      </pc:sldChg>
      <pc:sldChg chg="del">
        <pc:chgData name="Håkon Jacobsen" userId="1593ab28-bd3f-46f2-a611-8d984e03f573" providerId="ADAL" clId="{C00898C0-4917-4D5D-B693-D6A5F48C67E3}" dt="2025-10-15T10:09:53.214" v="3" actId="47"/>
        <pc:sldMkLst>
          <pc:docMk/>
          <pc:sldMk cId="3383699653" sldId="503"/>
        </pc:sldMkLst>
      </pc:sldChg>
      <pc:sldChg chg="ord modTransition modAnim">
        <pc:chgData name="Håkon Jacobsen" userId="1593ab28-bd3f-46f2-a611-8d984e03f573" providerId="ADAL" clId="{C00898C0-4917-4D5D-B693-D6A5F48C67E3}" dt="2025-10-15T10:11:55.978" v="106"/>
        <pc:sldMkLst>
          <pc:docMk/>
          <pc:sldMk cId="1900296911" sldId="504"/>
        </pc:sldMkLst>
      </pc:sldChg>
      <pc:sldChg chg="addSp modSp new mod modClrScheme chgLayout">
        <pc:chgData name="Håkon Jacobsen" userId="1593ab28-bd3f-46f2-a611-8d984e03f573" providerId="ADAL" clId="{C00898C0-4917-4D5D-B693-D6A5F48C67E3}" dt="2025-10-15T10:10:43.017" v="103" actId="20577"/>
        <pc:sldMkLst>
          <pc:docMk/>
          <pc:sldMk cId="3837698772" sldId="505"/>
        </pc:sldMkLst>
        <pc:spChg chg="mod ord">
          <ac:chgData name="Håkon Jacobsen" userId="1593ab28-bd3f-46f2-a611-8d984e03f573" providerId="ADAL" clId="{C00898C0-4917-4D5D-B693-D6A5F48C67E3}" dt="2025-10-15T10:10:04.659" v="14" actId="700"/>
          <ac:spMkLst>
            <pc:docMk/>
            <pc:sldMk cId="3837698772" sldId="505"/>
            <ac:spMk id="2" creationId="{B9C1AB17-A10D-A02B-12CE-F425A6924ECB}"/>
          </ac:spMkLst>
        </pc:spChg>
        <pc:spChg chg="mod ord">
          <ac:chgData name="Håkon Jacobsen" userId="1593ab28-bd3f-46f2-a611-8d984e03f573" providerId="ADAL" clId="{C00898C0-4917-4D5D-B693-D6A5F48C67E3}" dt="2025-10-15T10:10:04.659" v="14" actId="700"/>
          <ac:spMkLst>
            <pc:docMk/>
            <pc:sldMk cId="3837698772" sldId="505"/>
            <ac:spMk id="3" creationId="{66820641-FDC8-1E80-A5D8-93DB4F6A823B}"/>
          </ac:spMkLst>
        </pc:spChg>
        <pc:spChg chg="add mod ord">
          <ac:chgData name="Håkon Jacobsen" userId="1593ab28-bd3f-46f2-a611-8d984e03f573" providerId="ADAL" clId="{C00898C0-4917-4D5D-B693-D6A5F48C67E3}" dt="2025-10-15T10:10:43.017" v="103" actId="20577"/>
          <ac:spMkLst>
            <pc:docMk/>
            <pc:sldMk cId="3837698772" sldId="505"/>
            <ac:spMk id="4" creationId="{426F81BB-C505-764D-347B-07C50E923587}"/>
          </ac:spMkLst>
        </pc:spChg>
      </pc:sldChg>
    </pc:docChg>
  </pc:docChgLst>
  <pc:docChgLst>
    <pc:chgData name="Håkon Jacobsen" userId="1593ab28-bd3f-46f2-a611-8d984e03f573" providerId="ADAL" clId="{6A0EB546-05C7-4085-A62A-71123BA0BA0A}"/>
    <pc:docChg chg="undo modSld">
      <pc:chgData name="Håkon Jacobsen" userId="1593ab28-bd3f-46f2-a611-8d984e03f573" providerId="ADAL" clId="{6A0EB546-05C7-4085-A62A-71123BA0BA0A}" dt="2024-06-26T11:02:20.228" v="3" actId="208"/>
      <pc:docMkLst>
        <pc:docMk/>
      </pc:docMkLst>
      <pc:sldChg chg="modSp">
        <pc:chgData name="Håkon Jacobsen" userId="1593ab28-bd3f-46f2-a611-8d984e03f573" providerId="ADAL" clId="{6A0EB546-05C7-4085-A62A-71123BA0BA0A}" dt="2024-06-26T11:01:38.925" v="0" actId="14100"/>
        <pc:sldMkLst>
          <pc:docMk/>
          <pc:sldMk cId="2747179799" sldId="437"/>
        </pc:sldMkLst>
      </pc:sldChg>
      <pc:sldChg chg="modSp">
        <pc:chgData name="Håkon Jacobsen" userId="1593ab28-bd3f-46f2-a611-8d984e03f573" providerId="ADAL" clId="{6A0EB546-05C7-4085-A62A-71123BA0BA0A}" dt="2024-06-26T11:02:20.228" v="3" actId="208"/>
        <pc:sldMkLst>
          <pc:docMk/>
          <pc:sldMk cId="214491756" sldId="4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50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96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78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 smtClean="0">
                    <a:latin typeface="Cambria Math" panose="02040503050406030204" pitchFamily="18" charset="0"/>
                  </a:rPr>
                  <a:t>𝐸 : 𝑦^2=𝑥^3  – 𝑥 </a:t>
                </a:r>
                <a:r>
                  <a:rPr lang="nb-NO" b="0" i="0" dirty="0" smtClean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/>
                  <a:t>over </a:t>
                </a:r>
                <a:r>
                  <a:rPr lang="nb-NO" b="1" i="0" smtClean="0">
                    <a:latin typeface="Cambria Math" panose="02040503050406030204" pitchFamily="18" charset="0"/>
                  </a:rPr>
                  <a:t>𝒁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_89</a:t>
                </a:r>
                <a:endParaRPr lang="en-US" dirty="0" smtClean="0"/>
              </a:p>
              <a:p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𝑎 =−1</a:t>
                </a:r>
                <a:endParaRPr lang="en-US" dirty="0" smtClean="0"/>
              </a:p>
              <a:p>
                <a:pPr/>
                <a:r>
                  <a:rPr lang="en-US" i="0" dirty="0" smtClean="0">
                    <a:latin typeface="Cambria Math" panose="02040503050406030204" pitchFamily="18" charset="0"/>
                  </a:rPr>
                  <a:t>𝑏 =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302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21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397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*Possible with </a:t>
            </a:r>
            <a:r>
              <a:rPr lang="en-US" i="1" dirty="0"/>
              <a:t>multilinear </a:t>
            </a:r>
            <a:r>
              <a:rPr lang="en-US" i="0" dirty="0"/>
              <a:t>maps, but it's unclear</a:t>
            </a:r>
            <a:r>
              <a:rPr lang="en-US" i="0" baseline="0" dirty="0"/>
              <a:t> whether secure </a:t>
            </a:r>
            <a:r>
              <a:rPr lang="en-US" i="1" baseline="0" dirty="0"/>
              <a:t>and</a:t>
            </a:r>
            <a:r>
              <a:rPr lang="en-US" i="0" baseline="0" dirty="0"/>
              <a:t> efficient multilinear maps can be constructed.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40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9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7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88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3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1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10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7653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72.png"/><Relationship Id="rId10" Type="http://schemas.openxmlformats.org/officeDocument/2006/relationships/image" Target="../media/image6.png"/><Relationship Id="rId4" Type="http://schemas.openxmlformats.org/officeDocument/2006/relationships/image" Target="../media/image110.png"/><Relationship Id="rId9" Type="http://schemas.openxmlformats.org/officeDocument/2006/relationships/image" Target="../media/image5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1.png"/><Relationship Id="rId13" Type="http://schemas.openxmlformats.org/officeDocument/2006/relationships/image" Target="../media/image320.png"/><Relationship Id="rId3" Type="http://schemas.openxmlformats.org/officeDocument/2006/relationships/image" Target="../media/image36.png"/><Relationship Id="rId7" Type="http://schemas.openxmlformats.org/officeDocument/2006/relationships/image" Target="../media/image512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70.png"/><Relationship Id="rId5" Type="http://schemas.microsoft.com/office/2007/relationships/hdphoto" Target="../media/hdphoto2.wdp"/><Relationship Id="rId15" Type="http://schemas.openxmlformats.org/officeDocument/2006/relationships/image" Target="../media/image39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710.png"/><Relationship Id="rId14" Type="http://schemas.openxmlformats.org/officeDocument/2006/relationships/image" Target="../media/image19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1.png"/><Relationship Id="rId3" Type="http://schemas.openxmlformats.org/officeDocument/2006/relationships/image" Target="../media/image250.png"/><Relationship Id="rId12" Type="http://schemas.openxmlformats.org/officeDocument/2006/relationships/image" Target="../media/image261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11.png"/><Relationship Id="rId5" Type="http://schemas.openxmlformats.org/officeDocument/2006/relationships/image" Target="../media/image12.png"/><Relationship Id="rId10" Type="http://schemas.openxmlformats.org/officeDocument/2006/relationships/image" Target="../media/image209.png"/><Relationship Id="rId4" Type="http://schemas.openxmlformats.org/officeDocument/2006/relationships/image" Target="../media/image29.png"/><Relationship Id="rId9" Type="http://schemas.openxmlformats.org/officeDocument/2006/relationships/image" Target="../media/image208.png"/><Relationship Id="rId14" Type="http://schemas.openxmlformats.org/officeDocument/2006/relationships/image" Target="../media/image281.png"/></Relationships>
</file>

<file path=ppt/slides/_rels/slide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2.png"/><Relationship Id="rId3" Type="http://schemas.openxmlformats.org/officeDocument/2006/relationships/image" Target="../media/image13.png"/><Relationship Id="rId34" Type="http://schemas.openxmlformats.org/officeDocument/2006/relationships/image" Target="../media/image41.png"/><Relationship Id="rId12" Type="http://schemas.openxmlformats.org/officeDocument/2006/relationships/image" Target="../media/image14.png"/><Relationship Id="rId25" Type="http://schemas.openxmlformats.org/officeDocument/2006/relationships/image" Target="../media/image29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1.png"/><Relationship Id="rId6" Type="http://schemas.openxmlformats.org/officeDocument/2006/relationships/image" Target="../media/image233.png"/><Relationship Id="rId24" Type="http://schemas.openxmlformats.org/officeDocument/2006/relationships/image" Target="../media/image35.png"/><Relationship Id="rId32" Type="http://schemas.openxmlformats.org/officeDocument/2006/relationships/image" Target="../media/image38.png"/><Relationship Id="rId28" Type="http://schemas.openxmlformats.org/officeDocument/2006/relationships/image" Target="../media/image15.png"/><Relationship Id="rId23" Type="http://schemas.openxmlformats.org/officeDocument/2006/relationships/image" Target="../media/image33.png"/><Relationship Id="rId10" Type="http://schemas.openxmlformats.org/officeDocument/2006/relationships/image" Target="../media/image209.png"/><Relationship Id="rId31" Type="http://schemas.openxmlformats.org/officeDocument/2006/relationships/image" Target="../media/image19.png"/><Relationship Id="rId9" Type="http://schemas.openxmlformats.org/officeDocument/2006/relationships/image" Target="../media/image208.png"/><Relationship Id="rId27" Type="http://schemas.openxmlformats.org/officeDocument/2006/relationships/image" Target="../media/image31.png"/><Relationship Id="rId4" Type="http://schemas.openxmlformats.org/officeDocument/2006/relationships/image" Target="../media/image271.png"/><Relationship Id="rId30" Type="http://schemas.openxmlformats.org/officeDocument/2006/relationships/image" Target="../media/image17.png"/><Relationship Id="rId22" Type="http://schemas.openxmlformats.org/officeDocument/2006/relationships/image" Target="../media/image28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8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1.png"/><Relationship Id="rId5" Type="http://schemas.openxmlformats.org/officeDocument/2006/relationships/image" Target="../media/image471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99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280.png"/><Relationship Id="rId14" Type="http://schemas.openxmlformats.org/officeDocument/2006/relationships/image" Target="../media/image1910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50.png"/><Relationship Id="rId3" Type="http://schemas.openxmlformats.org/officeDocument/2006/relationships/image" Target="../media/image412.png"/><Relationship Id="rId21" Type="http://schemas.openxmlformats.org/officeDocument/2006/relationships/image" Target="../media/image20.png"/><Relationship Id="rId12" Type="http://schemas.openxmlformats.org/officeDocument/2006/relationships/image" Target="../media/image390.png"/><Relationship Id="rId17" Type="http://schemas.openxmlformats.org/officeDocument/2006/relationships/image" Target="../media/image44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32.png"/><Relationship Id="rId20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80.png"/><Relationship Id="rId5" Type="http://schemas.microsoft.com/office/2007/relationships/hdphoto" Target="../media/hdphoto2.wdp"/><Relationship Id="rId15" Type="http://schemas.openxmlformats.org/officeDocument/2006/relationships/image" Target="../media/image420.png"/><Relationship Id="rId19" Type="http://schemas.openxmlformats.org/officeDocument/2006/relationships/image" Target="../media/image401.png"/><Relationship Id="rId4" Type="http://schemas.openxmlformats.org/officeDocument/2006/relationships/image" Target="../media/image10.png"/><Relationship Id="rId9" Type="http://schemas.openxmlformats.org/officeDocument/2006/relationships/image" Target="../media/image433.png"/><Relationship Id="rId14" Type="http://schemas.openxmlformats.org/officeDocument/2006/relationships/image" Target="../media/image4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13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12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4720.png"/><Relationship Id="rId1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image" Target="../media/image1100.png"/><Relationship Id="rId9" Type="http://schemas.openxmlformats.org/officeDocument/2006/relationships/image" Target="../media/image501.png"/><Relationship Id="rId1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228.png"/><Relationship Id="rId18" Type="http://schemas.openxmlformats.org/officeDocument/2006/relationships/image" Target="../media/image27.png"/><Relationship Id="rId26" Type="http://schemas.openxmlformats.org/officeDocument/2006/relationships/image" Target="../media/image351.png"/><Relationship Id="rId3" Type="http://schemas.openxmlformats.org/officeDocument/2006/relationships/image" Target="../media/image95.png"/><Relationship Id="rId21" Type="http://schemas.openxmlformats.org/officeDocument/2006/relationships/image" Target="../media/image301.png"/><Relationship Id="rId7" Type="http://schemas.openxmlformats.org/officeDocument/2006/relationships/image" Target="../media/image130.png"/><Relationship Id="rId12" Type="http://schemas.openxmlformats.org/officeDocument/2006/relationships/image" Target="../media/image210.png"/><Relationship Id="rId17" Type="http://schemas.openxmlformats.org/officeDocument/2006/relationships/image" Target="../media/image26.png"/><Relationship Id="rId25" Type="http://schemas.openxmlformats.org/officeDocument/2006/relationships/image" Target="../media/image341.png"/><Relationship Id="rId2" Type="http://schemas.openxmlformats.org/officeDocument/2006/relationships/image" Target="../media/image810.png"/><Relationship Id="rId16" Type="http://schemas.openxmlformats.org/officeDocument/2006/relationships/image" Target="../media/image25.png"/><Relationship Id="rId20" Type="http://schemas.openxmlformats.org/officeDocument/2006/relationships/image" Target="../media/image292.png"/><Relationship Id="rId29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200.png"/><Relationship Id="rId24" Type="http://schemas.openxmlformats.org/officeDocument/2006/relationships/image" Target="../media/image331.png"/><Relationship Id="rId5" Type="http://schemas.openxmlformats.org/officeDocument/2006/relationships/image" Target="../media/image112.png"/><Relationship Id="rId15" Type="http://schemas.openxmlformats.org/officeDocument/2006/relationships/image" Target="../media/image241.png"/><Relationship Id="rId23" Type="http://schemas.openxmlformats.org/officeDocument/2006/relationships/image" Target="../media/image322.png"/><Relationship Id="rId28" Type="http://schemas.openxmlformats.org/officeDocument/2006/relationships/image" Target="../media/image37.png"/><Relationship Id="rId10" Type="http://schemas.openxmlformats.org/officeDocument/2006/relationships/image" Target="../media/image162.png"/><Relationship Id="rId19" Type="http://schemas.openxmlformats.org/officeDocument/2006/relationships/image" Target="../media/image28.png"/><Relationship Id="rId4" Type="http://schemas.openxmlformats.org/officeDocument/2006/relationships/image" Target="../media/image101.png"/><Relationship Id="rId9" Type="http://schemas.openxmlformats.org/officeDocument/2006/relationships/image" Target="../media/image150.png"/><Relationship Id="rId14" Type="http://schemas.openxmlformats.org/officeDocument/2006/relationships/image" Target="../media/image231.png"/><Relationship Id="rId22" Type="http://schemas.openxmlformats.org/officeDocument/2006/relationships/image" Target="../media/image313.png"/><Relationship Id="rId27" Type="http://schemas.openxmlformats.org/officeDocument/2006/relationships/image" Target="../media/image3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10.png"/><Relationship Id="rId7" Type="http://schemas.openxmlformats.org/officeDocument/2006/relationships/image" Target="../media/image413.png"/><Relationship Id="rId12" Type="http://schemas.openxmlformats.org/officeDocument/2006/relationships/image" Target="../media/image461.png"/><Relationship Id="rId17" Type="http://schemas.openxmlformats.org/officeDocument/2006/relationships/image" Target="../media/image51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3.png"/><Relationship Id="rId11" Type="http://schemas.openxmlformats.org/officeDocument/2006/relationships/image" Target="../media/image451.png"/><Relationship Id="rId5" Type="http://schemas.openxmlformats.org/officeDocument/2006/relationships/image" Target="../media/image392.png"/><Relationship Id="rId15" Type="http://schemas.openxmlformats.org/officeDocument/2006/relationships/image" Target="../media/image492.png"/><Relationship Id="rId10" Type="http://schemas.openxmlformats.org/officeDocument/2006/relationships/image" Target="../media/image442.png"/><Relationship Id="rId19" Type="http://schemas.openxmlformats.org/officeDocument/2006/relationships/image" Target="../media/image53.png"/><Relationship Id="rId4" Type="http://schemas.openxmlformats.org/officeDocument/2006/relationships/image" Target="../media/image1010.png"/><Relationship Id="rId9" Type="http://schemas.openxmlformats.org/officeDocument/2006/relationships/image" Target="../media/image434.png"/><Relationship Id="rId14" Type="http://schemas.openxmlformats.org/officeDocument/2006/relationships/image" Target="../media/image4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13" Type="http://schemas.openxmlformats.org/officeDocument/2006/relationships/image" Target="../media/image431.png"/><Relationship Id="rId7" Type="http://schemas.openxmlformats.org/officeDocument/2006/relationships/image" Target="../media/image391.png"/><Relationship Id="rId12" Type="http://schemas.openxmlformats.org/officeDocument/2006/relationships/image" Target="../media/image210.png"/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1.png"/><Relationship Id="rId11" Type="http://schemas.openxmlformats.org/officeDocument/2006/relationships/image" Target="../media/image200.png"/><Relationship Id="rId5" Type="http://schemas.openxmlformats.org/officeDocument/2006/relationships/image" Target="../media/image2911.png"/><Relationship Id="rId10" Type="http://schemas.openxmlformats.org/officeDocument/2006/relationships/image" Target="../media/image4210.png"/><Relationship Id="rId4" Type="http://schemas.openxmlformats.org/officeDocument/2006/relationships/image" Target="../media/image2810.png"/><Relationship Id="rId9" Type="http://schemas.openxmlformats.org/officeDocument/2006/relationships/image" Target="../media/image411.png"/><Relationship Id="rId14" Type="http://schemas.openxmlformats.org/officeDocument/2006/relationships/image" Target="../media/image4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50.png"/><Relationship Id="rId3" Type="http://schemas.openxmlformats.org/officeDocument/2006/relationships/image" Target="../media/image24.png"/><Relationship Id="rId7" Type="http://schemas.openxmlformats.org/officeDocument/2006/relationships/image" Target="../media/image45.png"/><Relationship Id="rId12" Type="http://schemas.openxmlformats.org/officeDocument/2006/relationships/image" Target="../media/image5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43.png"/><Relationship Id="rId5" Type="http://schemas.openxmlformats.org/officeDocument/2006/relationships/image" Target="../media/image34.png"/><Relationship Id="rId15" Type="http://schemas.openxmlformats.org/officeDocument/2006/relationships/image" Target="../media/image570.png"/><Relationship Id="rId10" Type="http://schemas.openxmlformats.org/officeDocument/2006/relationships/image" Target="../media/image480.png"/><Relationship Id="rId4" Type="http://schemas.microsoft.com/office/2007/relationships/hdphoto" Target="../media/hdphoto4.wdp"/><Relationship Id="rId9" Type="http://schemas.openxmlformats.org/officeDocument/2006/relationships/image" Target="../media/image51.png"/><Relationship Id="rId14" Type="http://schemas.openxmlformats.org/officeDocument/2006/relationships/image" Target="../media/image5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0.png"/><Relationship Id="rId13" Type="http://schemas.openxmlformats.org/officeDocument/2006/relationships/image" Target="../media/image63.png"/><Relationship Id="rId18" Type="http://schemas.openxmlformats.org/officeDocument/2006/relationships/image" Target="../media/image360.png"/><Relationship Id="rId26" Type="http://schemas.openxmlformats.org/officeDocument/2006/relationships/image" Target="../media/image69.png"/><Relationship Id="rId3" Type="http://schemas.openxmlformats.org/officeDocument/2006/relationships/image" Target="../media/image2110.png"/><Relationship Id="rId21" Type="http://schemas.openxmlformats.org/officeDocument/2006/relationships/image" Target="../media/image3900.png"/><Relationship Id="rId7" Type="http://schemas.openxmlformats.org/officeDocument/2006/relationships/image" Target="../media/image60.png"/><Relationship Id="rId12" Type="http://schemas.openxmlformats.org/officeDocument/2006/relationships/image" Target="../media/image300.png"/><Relationship Id="rId17" Type="http://schemas.openxmlformats.org/officeDocument/2006/relationships/image" Target="../media/image65.png"/><Relationship Id="rId25" Type="http://schemas.openxmlformats.org/officeDocument/2006/relationships/image" Target="../media/image430.png"/><Relationship Id="rId2" Type="http://schemas.openxmlformats.org/officeDocument/2006/relationships/image" Target="../media/image59.png"/><Relationship Id="rId16" Type="http://schemas.openxmlformats.org/officeDocument/2006/relationships/image" Target="../media/image340.png"/><Relationship Id="rId20" Type="http://schemas.openxmlformats.org/officeDocument/2006/relationships/image" Target="../media/image66.png"/><Relationship Id="rId29" Type="http://schemas.openxmlformats.org/officeDocument/2006/relationships/image" Target="../media/image4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62.png"/><Relationship Id="rId24" Type="http://schemas.openxmlformats.org/officeDocument/2006/relationships/image" Target="../media/image68.png"/><Relationship Id="rId32" Type="http://schemas.openxmlformats.org/officeDocument/2006/relationships/image" Target="../media/image590.png"/><Relationship Id="rId5" Type="http://schemas.openxmlformats.org/officeDocument/2006/relationships/image" Target="../media/image230.png"/><Relationship Id="rId15" Type="http://schemas.openxmlformats.org/officeDocument/2006/relationships/image" Target="../media/image64.png"/><Relationship Id="rId23" Type="http://schemas.openxmlformats.org/officeDocument/2006/relationships/image" Target="../media/image4100.png"/><Relationship Id="rId28" Type="http://schemas.openxmlformats.org/officeDocument/2006/relationships/image" Target="../media/image70.png"/><Relationship Id="rId10" Type="http://schemas.openxmlformats.org/officeDocument/2006/relationships/image" Target="../media/image2811.png"/><Relationship Id="rId19" Type="http://schemas.openxmlformats.org/officeDocument/2006/relationships/image" Target="../media/image3700.png"/><Relationship Id="rId31" Type="http://schemas.openxmlformats.org/officeDocument/2006/relationships/image" Target="../media/image580.png"/><Relationship Id="rId4" Type="http://schemas.openxmlformats.org/officeDocument/2006/relationships/image" Target="../media/image581.png"/><Relationship Id="rId9" Type="http://schemas.openxmlformats.org/officeDocument/2006/relationships/image" Target="../media/image61.png"/><Relationship Id="rId14" Type="http://schemas.openxmlformats.org/officeDocument/2006/relationships/image" Target="../media/image321.png"/><Relationship Id="rId22" Type="http://schemas.openxmlformats.org/officeDocument/2006/relationships/image" Target="../media/image67.png"/><Relationship Id="rId27" Type="http://schemas.openxmlformats.org/officeDocument/2006/relationships/image" Target="../media/image4500.png"/><Relationship Id="rId30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0.png"/><Relationship Id="rId13" Type="http://schemas.openxmlformats.org/officeDocument/2006/relationships/image" Target="../media/image63.png"/><Relationship Id="rId18" Type="http://schemas.openxmlformats.org/officeDocument/2006/relationships/image" Target="../media/image360.png"/><Relationship Id="rId3" Type="http://schemas.openxmlformats.org/officeDocument/2006/relationships/image" Target="../media/image2110.png"/><Relationship Id="rId21" Type="http://schemas.openxmlformats.org/officeDocument/2006/relationships/image" Target="../media/image72.png"/><Relationship Id="rId7" Type="http://schemas.openxmlformats.org/officeDocument/2006/relationships/image" Target="../media/image60.png"/><Relationship Id="rId12" Type="http://schemas.openxmlformats.org/officeDocument/2006/relationships/image" Target="../media/image300.png"/><Relationship Id="rId17" Type="http://schemas.openxmlformats.org/officeDocument/2006/relationships/image" Target="../media/image65.png"/><Relationship Id="rId2" Type="http://schemas.openxmlformats.org/officeDocument/2006/relationships/image" Target="../media/image59.png"/><Relationship Id="rId16" Type="http://schemas.openxmlformats.org/officeDocument/2006/relationships/image" Target="../media/image340.png"/><Relationship Id="rId20" Type="http://schemas.openxmlformats.org/officeDocument/2006/relationships/image" Target="../media/image6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62.png"/><Relationship Id="rId15" Type="http://schemas.openxmlformats.org/officeDocument/2006/relationships/image" Target="../media/image64.png"/><Relationship Id="rId23" Type="http://schemas.openxmlformats.org/officeDocument/2006/relationships/image" Target="../media/image74.png"/><Relationship Id="rId10" Type="http://schemas.openxmlformats.org/officeDocument/2006/relationships/image" Target="../media/image2811.png"/><Relationship Id="rId4" Type="http://schemas.openxmlformats.org/officeDocument/2006/relationships/image" Target="../media/image581.png"/><Relationship Id="rId9" Type="http://schemas.openxmlformats.org/officeDocument/2006/relationships/image" Target="../media/image61.png"/><Relationship Id="rId14" Type="http://schemas.openxmlformats.org/officeDocument/2006/relationships/image" Target="../media/image321.png"/><Relationship Id="rId22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670.png"/><Relationship Id="rId7" Type="http://schemas.openxmlformats.org/officeDocument/2006/relationships/image" Target="../media/image7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690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8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0.png"/><Relationship Id="rId5" Type="http://schemas.openxmlformats.org/officeDocument/2006/relationships/image" Target="../media/image80.png"/><Relationship Id="rId4" Type="http://schemas.openxmlformats.org/officeDocument/2006/relationships/image" Target="../media/image7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50.png"/><Relationship Id="rId3" Type="http://schemas.openxmlformats.org/officeDocument/2006/relationships/image" Target="../media/image24.png"/><Relationship Id="rId7" Type="http://schemas.openxmlformats.org/officeDocument/2006/relationships/image" Target="../media/image45.png"/><Relationship Id="rId12" Type="http://schemas.openxmlformats.org/officeDocument/2006/relationships/image" Target="../media/image54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5" Type="http://schemas.openxmlformats.org/officeDocument/2006/relationships/image" Target="../media/image34.png"/><Relationship Id="rId15" Type="http://schemas.openxmlformats.org/officeDocument/2006/relationships/image" Target="../media/image570.png"/><Relationship Id="rId10" Type="http://schemas.openxmlformats.org/officeDocument/2006/relationships/image" Target="../media/image43.png"/><Relationship Id="rId4" Type="http://schemas.microsoft.com/office/2007/relationships/hdphoto" Target="../media/hdphoto4.wdp"/><Relationship Id="rId9" Type="http://schemas.openxmlformats.org/officeDocument/2006/relationships/image" Target="../media/image51.png"/><Relationship Id="rId14" Type="http://schemas.openxmlformats.org/officeDocument/2006/relationships/image" Target="../media/image5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1.png"/><Relationship Id="rId7" Type="http://schemas.openxmlformats.org/officeDocument/2006/relationships/image" Target="../media/image79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2.png"/><Relationship Id="rId5" Type="http://schemas.openxmlformats.org/officeDocument/2006/relationships/image" Target="../media/image770.png"/><Relationship Id="rId4" Type="http://schemas.openxmlformats.org/officeDocument/2006/relationships/image" Target="../media/image7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7" Type="http://schemas.openxmlformats.org/officeDocument/2006/relationships/image" Target="../media/image800.png"/><Relationship Id="rId12" Type="http://schemas.openxmlformats.org/officeDocument/2006/relationships/image" Target="../media/image83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0.png"/><Relationship Id="rId11" Type="http://schemas.openxmlformats.org/officeDocument/2006/relationships/image" Target="../media/image88.png"/><Relationship Id="rId5" Type="http://schemas.openxmlformats.org/officeDocument/2006/relationships/image" Target="../media/image780.png"/><Relationship Id="rId10" Type="http://schemas.openxmlformats.org/officeDocument/2006/relationships/image" Target="../media/image87.png"/><Relationship Id="rId9" Type="http://schemas.openxmlformats.org/officeDocument/2006/relationships/image" Target="../media/image8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13" Type="http://schemas.openxmlformats.org/officeDocument/2006/relationships/image" Target="../media/image94.png"/><Relationship Id="rId3" Type="http://schemas.openxmlformats.org/officeDocument/2006/relationships/image" Target="../media/image811.png"/><Relationship Id="rId7" Type="http://schemas.openxmlformats.org/officeDocument/2006/relationships/image" Target="../media/image840.png"/><Relationship Id="rId12" Type="http://schemas.openxmlformats.org/officeDocument/2006/relationships/image" Target="../media/image93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42.png"/><Relationship Id="rId9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40.png"/><Relationship Id="rId3" Type="http://schemas.openxmlformats.org/officeDocument/2006/relationships/image" Target="../media/image24.png"/><Relationship Id="rId7" Type="http://schemas.openxmlformats.org/officeDocument/2006/relationships/image" Target="../media/image45.png"/><Relationship Id="rId12" Type="http://schemas.openxmlformats.org/officeDocument/2006/relationships/image" Target="../media/image43.png"/><Relationship Id="rId2" Type="http://schemas.openxmlformats.org/officeDocument/2006/relationships/image" Target="../media/image116.png"/><Relationship Id="rId16" Type="http://schemas.openxmlformats.org/officeDocument/2006/relationships/image" Target="../media/image5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0.png"/><Relationship Id="rId11" Type="http://schemas.openxmlformats.org/officeDocument/2006/relationships/image" Target="../media/image118.png"/><Relationship Id="rId5" Type="http://schemas.openxmlformats.org/officeDocument/2006/relationships/image" Target="../media/image34.png"/><Relationship Id="rId15" Type="http://schemas.openxmlformats.org/officeDocument/2006/relationships/image" Target="../media/image560.png"/><Relationship Id="rId10" Type="http://schemas.openxmlformats.org/officeDocument/2006/relationships/image" Target="../media/image117.png"/><Relationship Id="rId4" Type="http://schemas.microsoft.com/office/2007/relationships/hdphoto" Target="../media/hdphoto4.wdp"/><Relationship Id="rId9" Type="http://schemas.openxmlformats.org/officeDocument/2006/relationships/image" Target="../media/image51.png"/><Relationship Id="rId14" Type="http://schemas.openxmlformats.org/officeDocument/2006/relationships/image" Target="../media/image55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820.png"/><Relationship Id="rId18" Type="http://schemas.openxmlformats.org/officeDocument/2006/relationships/image" Target="../media/image148.png"/><Relationship Id="rId3" Type="http://schemas.openxmlformats.org/officeDocument/2006/relationships/image" Target="../media/image98.png"/><Relationship Id="rId21" Type="http://schemas.openxmlformats.org/officeDocument/2006/relationships/image" Target="../media/image51.png"/><Relationship Id="rId7" Type="http://schemas.openxmlformats.org/officeDocument/2006/relationships/image" Target="../media/image103.png"/><Relationship Id="rId12" Type="http://schemas.openxmlformats.org/officeDocument/2006/relationships/image" Target="../media/image10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6" Type="http://schemas.microsoft.com/office/2007/relationships/hdphoto" Target="../media/hdphoto4.wdp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8.png"/><Relationship Id="rId24" Type="http://schemas.openxmlformats.org/officeDocument/2006/relationships/image" Target="../media/image115.png"/><Relationship Id="rId5" Type="http://schemas.openxmlformats.org/officeDocument/2006/relationships/image" Target="../media/image100.png"/><Relationship Id="rId15" Type="http://schemas.openxmlformats.org/officeDocument/2006/relationships/image" Target="../media/image24.png"/><Relationship Id="rId23" Type="http://schemas.openxmlformats.org/officeDocument/2006/relationships/image" Target="../media/image153.png"/><Relationship Id="rId10" Type="http://schemas.openxmlformats.org/officeDocument/2006/relationships/image" Target="../media/image107.png"/><Relationship Id="rId19" Type="http://schemas.openxmlformats.org/officeDocument/2006/relationships/image" Target="../media/image45.png"/><Relationship Id="rId4" Type="http://schemas.openxmlformats.org/officeDocument/2006/relationships/image" Target="../media/image99.png"/><Relationship Id="rId9" Type="http://schemas.openxmlformats.org/officeDocument/2006/relationships/image" Target="../media/image105.png"/><Relationship Id="rId14" Type="http://schemas.openxmlformats.org/officeDocument/2006/relationships/image" Target="../media/image113.png"/><Relationship Id="rId22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9 – </a:t>
            </a:r>
            <a:r>
              <a:rPr lang="en-US" dirty="0" err="1"/>
              <a:t>Diffie</a:t>
            </a:r>
            <a:r>
              <a:rPr lang="en-US" dirty="0"/>
              <a:t>-Hellman key exchange II,</a:t>
            </a:r>
            <a:br>
              <a:rPr lang="en-US" dirty="0"/>
            </a:br>
            <a:r>
              <a:rPr lang="en-US" dirty="0"/>
              <a:t>elliptic curves, computational aspects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15.10.2025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593077" y="1440561"/>
            <a:ext cx="5356321" cy="2860583"/>
            <a:chOff x="3496497" y="1659636"/>
            <a:chExt cx="5356321" cy="2860583"/>
          </a:xfrm>
        </p:grpSpPr>
        <p:cxnSp>
          <p:nvCxnSpPr>
            <p:cNvPr id="35" name="Straight Arrow Connector 34"/>
            <p:cNvCxnSpPr/>
            <p:nvPr/>
          </p:nvCxnSpPr>
          <p:spPr bwMode="auto">
            <a:xfrm flipH="1" flipV="1">
              <a:off x="4381501" y="2854326"/>
              <a:ext cx="3114674" cy="317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4419600" y="2352675"/>
              <a:ext cx="3076575" cy="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" name="Group 3"/>
            <p:cNvGrpSpPr/>
            <p:nvPr/>
          </p:nvGrpSpPr>
          <p:grpSpPr>
            <a:xfrm>
              <a:off x="3496497" y="4096362"/>
              <a:ext cx="5356321" cy="423857"/>
              <a:chOff x="3286023" y="4776266"/>
              <a:chExt cx="5546917" cy="592931"/>
            </a:xfrm>
          </p:grpSpPr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3286023" y="5076061"/>
                <a:ext cx="55469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33" name="Group 32"/>
              <p:cNvGrpSpPr/>
              <p:nvPr/>
            </p:nvGrpSpPr>
            <p:grpSpPr>
              <a:xfrm>
                <a:off x="3704931" y="4776266"/>
                <a:ext cx="4635502" cy="592931"/>
                <a:chOff x="3874259" y="2935081"/>
                <a:chExt cx="4635502" cy="592931"/>
              </a:xfrm>
            </p:grpSpPr>
            <p:sp>
              <p:nvSpPr>
                <p:cNvPr id="34" name="Can 33"/>
                <p:cNvSpPr>
                  <a:spLocks noChangeAspect="1"/>
                </p:cNvSpPr>
                <p:nvPr/>
              </p:nvSpPr>
              <p:spPr bwMode="auto">
                <a:xfrm rot="16200000">
                  <a:off x="5895544" y="913796"/>
                  <a:ext cx="592931" cy="4635502"/>
                </a:xfrm>
                <a:prstGeom prst="can">
                  <a:avLst>
                    <a:gd name="adj" fmla="val 49096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</a:rPr>
                    <a:t>AES-GCM ++</a:t>
                  </a:r>
                </a:p>
              </p:txBody>
            </p:sp>
            <p:cxnSp>
              <p:nvCxnSpPr>
                <p:cNvPr id="36" name="Straight Arrow Connector 35"/>
                <p:cNvCxnSpPr/>
                <p:nvPr/>
              </p:nvCxnSpPr>
              <p:spPr bwMode="auto">
                <a:xfrm>
                  <a:off x="3875845" y="3235202"/>
                  <a:ext cx="188417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lg" len="lg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5" name="Cloud 4"/>
            <p:cNvSpPr/>
            <p:nvPr/>
          </p:nvSpPr>
          <p:spPr bwMode="auto">
            <a:xfrm>
              <a:off x="4863255" y="1659636"/>
              <a:ext cx="2250345" cy="1814376"/>
            </a:xfrm>
            <a:prstGeom prst="cloud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/>
                <a:t>Key exchange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1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1" i="1">
                        <a:latin typeface="Cambria Math" panose="02040503050406030204" pitchFamily="18" charset="0"/>
                      </a:rPr>
                      <m:t>𝑮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7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exceptionally</a:t>
            </a:r>
            <a:r>
              <a:rPr lang="en-US" sz="1600" dirty="0">
                <a:solidFill>
                  <a:srgbClr val="C00000"/>
                </a:solidFill>
              </a:rPr>
              <a:t> complicated algorithms, requiring very advanced mathematics!</a:t>
            </a:r>
            <a:endParaRPr lang="en-US" sz="1600" i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15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– what is large enough?  </a:t>
                </a:r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</p:spPr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86963" y="1544226"/>
            <a:ext cx="3142515" cy="1311412"/>
            <a:chOff x="4706163" y="1761629"/>
            <a:chExt cx="3142515" cy="13114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706163" y="2765264"/>
                  <a:ext cx="306295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163" y="2765264"/>
                  <a:ext cx="3062953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93" r="-1193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152675" cy="1302896"/>
            <a:chOff x="4219498" y="3438826"/>
            <a:chExt cx="3152675" cy="13028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0737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073727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89" r="-1190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55926"/>
            <a:chOff x="3334130" y="5165252"/>
            <a:chExt cx="6220677" cy="13559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←2</m:t>
                      </m:r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12" y="1019491"/>
                <a:ext cx="195182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43750" r="-9375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5815" y="1041055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684" y="1067002"/>
                <a:ext cx="237244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281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31" grpId="0"/>
      <p:bldP spid="32" grpId="0"/>
      <p:bldP spid="35" grpId="0"/>
      <p:bldP spid="47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59" y="1708944"/>
            <a:ext cx="2959602" cy="295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8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27608"/>
                <a:ext cx="2085656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nb-NO" dirty="0"/>
                  <a:t>an elliptic curve group over the </a:t>
                </a:r>
                <a:r>
                  <a:rPr lang="nb-NO" i="1" dirty="0"/>
                  <a:t>real numbers</a:t>
                </a:r>
                <a:endParaRPr lang="en-US" i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289" y="5485982"/>
                <a:ext cx="4044454" cy="759182"/>
              </a:xfrm>
              <a:prstGeom prst="rect">
                <a:avLst/>
              </a:prstGeom>
              <a:blipFill rotWithShape="0">
                <a:blip r:embed="rId5"/>
                <a:stretch>
                  <a:fillRect l="-1205" t="-806" b="-8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163984" y="2016185"/>
            <a:ext cx="3182078" cy="3757349"/>
            <a:chOff x="4832232" y="561256"/>
            <a:chExt cx="4052392" cy="478500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648" t="344" r="-196" b="13191"/>
            <a:stretch/>
          </p:blipFill>
          <p:spPr>
            <a:xfrm>
              <a:off x="4832232" y="561256"/>
              <a:ext cx="4052392" cy="478500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 bwMode="auto">
            <a:xfrm>
              <a:off x="6527035" y="5089084"/>
              <a:ext cx="238125" cy="257174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 flipV="1">
            <a:off x="3270250" y="2202086"/>
            <a:ext cx="4476750" cy="276796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Connector 35"/>
          <p:cNvSpPr>
            <a:spLocks noChangeAspect="1"/>
          </p:cNvSpPr>
          <p:nvPr/>
        </p:nvSpPr>
        <p:spPr bwMode="auto">
          <a:xfrm>
            <a:off x="5899428" y="3259281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Flowchart: Connector 36"/>
          <p:cNvSpPr>
            <a:spLocks noChangeAspect="1"/>
          </p:cNvSpPr>
          <p:nvPr/>
        </p:nvSpPr>
        <p:spPr bwMode="auto">
          <a:xfrm>
            <a:off x="4406782" y="4186685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269" y="4371336"/>
                <a:ext cx="474325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58" y="3373278"/>
                <a:ext cx="474325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564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/>
          <p:cNvCxnSpPr/>
          <p:nvPr/>
        </p:nvCxnSpPr>
        <p:spPr bwMode="auto">
          <a:xfrm flipV="1">
            <a:off x="6630002" y="2165367"/>
            <a:ext cx="0" cy="39824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Flowchart: Connector 40"/>
          <p:cNvSpPr>
            <a:spLocks noChangeAspect="1"/>
          </p:cNvSpPr>
          <p:nvPr/>
        </p:nvSpPr>
        <p:spPr bwMode="auto">
          <a:xfrm>
            <a:off x="6577921" y="5035050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2" name="Flowchart: Connector 41"/>
          <p:cNvSpPr>
            <a:spLocks noChangeAspect="1"/>
          </p:cNvSpPr>
          <p:nvPr/>
        </p:nvSpPr>
        <p:spPr bwMode="auto">
          <a:xfrm>
            <a:off x="6576002" y="2836458"/>
            <a:ext cx="108000" cy="108000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9660" y="4902007"/>
                <a:ext cx="1108836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on an elliptic curve,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95923"/>
                <a:ext cx="6212837" cy="859043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7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3270250" y="2016185"/>
            <a:ext cx="4568246" cy="4370807"/>
            <a:chOff x="3270250" y="2016185"/>
            <a:chExt cx="4568246" cy="4370807"/>
          </a:xfrm>
        </p:grpSpPr>
        <p:grpSp>
          <p:nvGrpSpPr>
            <p:cNvPr id="44" name="Group 43"/>
            <p:cNvGrpSpPr>
              <a:grpSpLocks noChangeAspect="1"/>
            </p:cNvGrpSpPr>
            <p:nvPr/>
          </p:nvGrpSpPr>
          <p:grpSpPr>
            <a:xfrm>
              <a:off x="4163984" y="2016185"/>
              <a:ext cx="3182078" cy="4370807"/>
              <a:chOff x="4832232" y="561256"/>
              <a:chExt cx="4052392" cy="5566244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62" name="Rectangle 61"/>
              <p:cNvSpPr/>
              <p:nvPr/>
            </p:nvSpPr>
            <p:spPr bwMode="auto">
              <a:xfrm>
                <a:off x="6527035" y="5089084"/>
                <a:ext cx="238125" cy="103841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cxnSp>
          <p:nvCxnSpPr>
            <p:cNvPr id="48" name="Straight Connector 47"/>
            <p:cNvCxnSpPr/>
            <p:nvPr/>
          </p:nvCxnSpPr>
          <p:spPr bwMode="auto">
            <a:xfrm flipV="1">
              <a:off x="3270250" y="2202086"/>
              <a:ext cx="4476750" cy="276796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9" name="Flowchart: Connector 48"/>
            <p:cNvSpPr>
              <a:spLocks noChangeAspect="1"/>
            </p:cNvSpPr>
            <p:nvPr/>
          </p:nvSpPr>
          <p:spPr bwMode="auto">
            <a:xfrm>
              <a:off x="5899698" y="326034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51" name="Flowchart: Connector 50"/>
            <p:cNvSpPr>
              <a:spLocks noChangeAspect="1"/>
            </p:cNvSpPr>
            <p:nvPr/>
          </p:nvSpPr>
          <p:spPr bwMode="auto">
            <a:xfrm>
              <a:off x="4406782" y="4186685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7269" y="4371336"/>
                  <a:ext cx="474325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558" y="3373278"/>
                  <a:ext cx="474325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25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Straight Connector 55"/>
            <p:cNvCxnSpPr/>
            <p:nvPr/>
          </p:nvCxnSpPr>
          <p:spPr bwMode="auto">
            <a:xfrm flipV="1">
              <a:off x="6630002" y="2165367"/>
              <a:ext cx="0" cy="3982477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Flowchart: Connector 57"/>
            <p:cNvSpPr>
              <a:spLocks noChangeAspect="1"/>
            </p:cNvSpPr>
            <p:nvPr/>
          </p:nvSpPr>
          <p:spPr bwMode="auto">
            <a:xfrm>
              <a:off x="6579508" y="5048543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59" name="Flowchart: Connector 58"/>
            <p:cNvSpPr>
              <a:spLocks noChangeAspect="1"/>
            </p:cNvSpPr>
            <p:nvPr/>
          </p:nvSpPr>
          <p:spPr bwMode="auto">
            <a:xfrm>
              <a:off x="6576002" y="2836458"/>
              <a:ext cx="108000" cy="108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9660" y="4902007"/>
                  <a:ext cx="110883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998567" y="2124065"/>
            <a:ext cx="6648596" cy="4660345"/>
            <a:chOff x="998567" y="2124065"/>
            <a:chExt cx="6648596" cy="46603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8567" y="2124065"/>
              <a:ext cx="6648596" cy="435330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4135303" y="6415078"/>
                  <a:ext cx="66658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127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5303" y="6415078"/>
                  <a:ext cx="666584" cy="369332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nb-NO" sz="12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2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181" y="4951723"/>
                <a:ext cx="4172424" cy="505010"/>
              </a:xfrm>
              <a:prstGeom prst="rect">
                <a:avLst/>
              </a:prstGeom>
              <a:blipFill rotWithShape="0"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</p:spPr>
            <p:txBody>
              <a:bodyPr/>
              <a:lstStyle/>
              <a:p>
                <a:r>
                  <a:rPr lang="en-US" dirty="0"/>
                  <a:t>Elliptic curves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3392" y="363136"/>
                <a:ext cx="11137237" cy="457200"/>
              </a:xfrm>
              <a:blipFill rotWithShape="0">
                <a:blip r:embed="rId28"/>
                <a:stretch>
                  <a:fillRect l="-1095" t="-26667" b="-3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2223575"/>
                <a:ext cx="3030877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23392" y="1144474"/>
                <a:ext cx="6722670" cy="859043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 </a:t>
                </a:r>
                <a:r>
                  <a:rPr lang="en-US" dirty="0"/>
                  <a:t>the points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satisfying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together with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𝒪</m:t>
                    </m:r>
                  </m:oMath>
                </a14:m>
                <a:r>
                  <a:rPr lang="en-US" dirty="0"/>
                  <a:t>, is an abelian group under "geometric point addition"</a:t>
                </a:r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44474"/>
                <a:ext cx="6722670" cy="859043"/>
              </a:xfrm>
              <a:prstGeom prst="roundRect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384004" y="1401949"/>
                <a:ext cx="2856149" cy="410497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Notation: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004" y="1401949"/>
                <a:ext cx="2856149" cy="410497"/>
              </a:xfrm>
              <a:prstGeom prst="rect">
                <a:avLst/>
              </a:prstGeom>
              <a:blipFill rotWithShape="0">
                <a:blip r:embed="rId30"/>
                <a:stretch>
                  <a:fillRect l="-1268" t="-1408" b="-1408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,+, </m:t>
                        </m:r>
                        <m:r>
                          <a:rPr lang="nb-NO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⋅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1717" y="6014835"/>
                <a:ext cx="1105630" cy="375167"/>
              </a:xfrm>
              <a:prstGeom prst="rect">
                <a:avLst/>
              </a:prstGeom>
              <a:blipFill rotWithShape="0">
                <a:blip r:embed="rId18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eft Brace 32"/>
          <p:cNvSpPr/>
          <p:nvPr/>
        </p:nvSpPr>
        <p:spPr>
          <a:xfrm rot="16200000">
            <a:off x="9425272" y="5128511"/>
            <a:ext cx="135509" cy="1614212"/>
          </a:xfrm>
          <a:prstGeom prst="leftBrace">
            <a:avLst>
              <a:gd name="adj1" fmla="val 105220"/>
              <a:gd name="adj2" fmla="val 52508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69296" y="6288691"/>
            <a:ext cx="1015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Finite field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 flipV="1">
            <a:off x="8602686" y="6221345"/>
            <a:ext cx="436490" cy="16564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 flipV="1">
            <a:off x="8785225" y="5175250"/>
            <a:ext cx="195156" cy="34677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10057683" y="5204228"/>
            <a:ext cx="362667" cy="3177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 rot="2381532">
            <a:off x="10888430" y="4237953"/>
            <a:ext cx="1116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Still valid!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482" y="4265811"/>
                <a:ext cx="3269195" cy="494431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726" y="5508592"/>
                <a:ext cx="891270" cy="375167"/>
              </a:xfrm>
              <a:prstGeom prst="rect">
                <a:avLst/>
              </a:prstGeom>
              <a:blipFill rotWithShape="0">
                <a:blip r:embed="rId2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2319" y="5509970"/>
                <a:ext cx="760913" cy="375167"/>
              </a:xfrm>
              <a:prstGeom prst="rect">
                <a:avLst/>
              </a:prstGeom>
              <a:blipFill rotWithShape="0">
                <a:blip r:embed="rId24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7255" y="3779288"/>
                <a:ext cx="1549929" cy="307777"/>
              </a:xfrm>
              <a:prstGeom prst="rect">
                <a:avLst/>
              </a:prstGeom>
              <a:blipFill rotWithShape="0">
                <a:blip r:embed="rId2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226" y="2830783"/>
                <a:ext cx="2085656" cy="394210"/>
              </a:xfrm>
              <a:prstGeom prst="rect">
                <a:avLst/>
              </a:prstGeom>
              <a:blipFill rotWithShape="0">
                <a:blip r:embed="rId31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val 18"/>
          <p:cNvSpPr>
            <a:spLocks noChangeAspect="1"/>
          </p:cNvSpPr>
          <p:nvPr/>
        </p:nvSpPr>
        <p:spPr bwMode="auto">
          <a:xfrm>
            <a:off x="5450860" y="3628323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2028624" y="5549385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3248327" y="2402294"/>
            <a:ext cx="109289" cy="108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280" y="5439496"/>
                <a:ext cx="204917" cy="338554"/>
              </a:xfrm>
              <a:prstGeom prst="rect">
                <a:avLst/>
              </a:prstGeom>
              <a:blipFill rotWithShape="0">
                <a:blip r:embed="rId32"/>
                <a:stretch>
                  <a:fillRect r="-3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409" y="2289231"/>
                <a:ext cx="291965" cy="338554"/>
              </a:xfrm>
              <a:prstGeom prst="rect">
                <a:avLst/>
              </a:prstGeom>
              <a:blipFill rotWithShape="0">
                <a:blip r:embed="rId33"/>
                <a:stretch>
                  <a:fillRect r="-6250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76" y="3367887"/>
                <a:ext cx="710048" cy="338554"/>
              </a:xfrm>
              <a:prstGeom prst="rect">
                <a:avLst/>
              </a:prstGeom>
              <a:blipFill rotWithShape="0">
                <a:blip r:embed="rId3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9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 animBg="1"/>
      <p:bldP spid="6" grpId="0"/>
      <p:bldP spid="36" grpId="0"/>
      <p:bldP spid="7" grpId="0"/>
      <p:bldP spid="8" grpId="0"/>
      <p:bldP spid="19" grpId="0" animBg="1"/>
      <p:bldP spid="45" grpId="0" animBg="1"/>
      <p:bldP spid="46" grpId="0" animBg="1"/>
      <p:bldP spid="27" grpId="0"/>
      <p:bldP spid="50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Elliptic curves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point on elliptic curve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800" dirty="0"/>
                  <a:t> are elements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Points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800" dirty="0"/>
                  <a:t> can be added to get another point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Special case: add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to itself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times</a:t>
                </a:r>
                <a:br>
                  <a:rPr lang="en-US" sz="1800" dirty="0"/>
                </a:br>
                <a:br>
                  <a:rPr lang="en-US" sz="1800" dirty="0"/>
                </a:br>
                <a:r>
                  <a:rPr lang="en-US" sz="1800" dirty="0"/>
                  <a:t>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DLOG problem: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𝑛𝑃</m:t>
                    </m:r>
                  </m:oMath>
                </a14:m>
                <a:r>
                  <a:rPr lang="en-US" sz="1800" dirty="0"/>
                  <a:t>,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  (for </a:t>
                </a:r>
                <a:r>
                  <a:rPr lang="en-US" sz="1800" b="1" dirty="0"/>
                  <a:t>secret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/>
                  <a:t>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472858" cy="5068415"/>
              </a:xfrm>
              <a:blipFill rotWithShape="0">
                <a:blip r:embed="rId2"/>
                <a:stretch>
                  <a:fillRect l="-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7670750" y="1622037"/>
            <a:ext cx="3201357" cy="3570823"/>
            <a:chOff x="8297834" y="1562376"/>
            <a:chExt cx="3201357" cy="3570823"/>
          </a:xfrm>
        </p:grpSpPr>
        <p:grpSp>
          <p:nvGrpSpPr>
            <p:cNvPr id="7" name="Group 6"/>
            <p:cNvGrpSpPr>
              <a:grpSpLocks noChangeAspect="1"/>
            </p:cNvGrpSpPr>
            <p:nvPr/>
          </p:nvGrpSpPr>
          <p:grpSpPr>
            <a:xfrm>
              <a:off x="8297834" y="1781174"/>
              <a:ext cx="2838812" cy="3352025"/>
              <a:chOff x="4832232" y="561256"/>
              <a:chExt cx="4052392" cy="47850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</p:grpSp>
        <p:sp>
          <p:nvSpPr>
            <p:cNvPr id="10" name="Flowchart: Connector 9"/>
            <p:cNvSpPr>
              <a:spLocks noChangeAspect="1"/>
            </p:cNvSpPr>
            <p:nvPr/>
          </p:nvSpPr>
          <p:spPr bwMode="auto">
            <a:xfrm>
              <a:off x="8745682" y="2743199"/>
              <a:ext cx="89977" cy="89977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08520" y="2463844"/>
                  <a:ext cx="183064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7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24866" y="3358077"/>
                  <a:ext cx="474325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4740" y="1562376"/>
                  <a:ext cx="474325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195" y="4149105"/>
                <a:ext cx="47432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64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Connector 14"/>
          <p:cNvSpPr>
            <a:spLocks noChangeAspect="1"/>
          </p:cNvSpPr>
          <p:nvPr/>
        </p:nvSpPr>
        <p:spPr bwMode="auto">
          <a:xfrm>
            <a:off x="9746526" y="4418300"/>
            <a:ext cx="89977" cy="89977"/>
          </a:xfrm>
          <a:prstGeom prst="flowChartConnector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621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𝑬</m:t>
                    </m:r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– properties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Specialized attacks (GNFS) exploit algebraic structure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parameters must be bigger to compensate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600" dirty="0"/>
                  <a:t>  required for security today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Bigger parameters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slower systems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Currently no attacks manage to exploit the algebraic structure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Best-know attacks are </a:t>
                </a:r>
                <a:r>
                  <a:rPr lang="en-US" sz="1600" i="1" dirty="0"/>
                  <a:t>generic attacks </a:t>
                </a:r>
                <a:r>
                  <a:rPr lang="en-US" sz="1600" dirty="0"/>
                  <a:t>which</a:t>
                </a:r>
                <a:r>
                  <a:rPr lang="en-US" sz="1600" i="1" dirty="0"/>
                  <a:t> </a:t>
                </a:r>
                <a:r>
                  <a:rPr lang="en-US" sz="1600" dirty="0"/>
                  <a:t>require time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b="1" dirty="0"/>
                  <a:t>  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Consequently: elliptic curve crypto can use </a:t>
                </a:r>
                <a:r>
                  <a:rPr lang="en-US" sz="1600" i="1" dirty="0"/>
                  <a:t>much</a:t>
                </a:r>
                <a:r>
                  <a:rPr lang="en-US" sz="1600" dirty="0"/>
                  <a:t> smaller parameters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384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common in practice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much faster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-based crypto</a:t>
                </a:r>
                <a:endParaRPr lang="en-US" sz="1600" b="1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817600" y="1523906"/>
            <a:ext cx="2801984" cy="1325291"/>
            <a:chOff x="5236800" y="1741309"/>
            <a:chExt cx="2801984" cy="132529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6800" y="2732470"/>
                  <a:ext cx="280198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304" r="-1304" b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58425" y="174130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807150" y="3143579"/>
            <a:ext cx="2745880" cy="1350083"/>
            <a:chOff x="4749845" y="3408346"/>
            <a:chExt cx="2745880" cy="13500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9845" y="4424299"/>
                  <a:ext cx="2745880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556" r="-1556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76761" y="340834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4714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Rectangle 40"/>
          <p:cNvSpPr/>
          <p:nvPr/>
        </p:nvSpPr>
        <p:spPr>
          <a:xfrm>
            <a:off x="966261" y="3529912"/>
            <a:ext cx="18690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43305" y="3538712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7019" y="5640548"/>
                <a:ext cx="515141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714" r="-595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32310" y="1109059"/>
            <a:ext cx="6420675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115792089210356248762697446949407573530086143415290314195533631308867097853951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008" y="3380977"/>
                <a:ext cx="1093248" cy="43473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b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815471" y="2567192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02" y="2484822"/>
                <a:ext cx="510929" cy="400110"/>
              </a:xfrm>
              <a:prstGeom prst="rect">
                <a:avLst/>
              </a:prstGeom>
              <a:blipFill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4815471" y="4202334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533" y="4119758"/>
                <a:ext cx="510929" cy="400110"/>
              </a:xfrm>
              <a:prstGeom prst="rect">
                <a:avLst/>
              </a:prstGeom>
              <a:blipFill rotWithShape="0">
                <a:blip r:embed="rId15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4015263" y="5680988"/>
            <a:ext cx="189622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89080287395774076886404465276262680764297347818898641719959470631357066012729</a:t>
            </a:r>
            <a:endParaRPr lang="en-US" sz="1400" dirty="0"/>
          </a:p>
        </p:txBody>
      </p:sp>
      <p:sp>
        <p:nvSpPr>
          <p:cNvPr id="48" name="Rectangle 47"/>
          <p:cNvSpPr/>
          <p:nvPr/>
        </p:nvSpPr>
        <p:spPr>
          <a:xfrm>
            <a:off x="5868537" y="5682801"/>
            <a:ext cx="18637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47777709944406917119610162988578419285974852857762532427086507801748071058272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771" y="5601421"/>
                <a:ext cx="510929" cy="400110"/>
              </a:xfrm>
              <a:prstGeom prst="rect">
                <a:avLst/>
              </a:prstGeom>
              <a:blipFill rotWithShape="0">
                <a:blip r:embed="rId1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923" y="5679175"/>
                <a:ext cx="510929" cy="2616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948" y="1041044"/>
                <a:ext cx="1292535" cy="31015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9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6599" y="2537614"/>
                <a:ext cx="498533" cy="307777"/>
              </a:xfrm>
              <a:prstGeom prst="rect">
                <a:avLst/>
              </a:prstGeom>
              <a:blipFill rotWithShape="0">
                <a:blip r:embed="rId20"/>
                <a:stretch>
                  <a:fillRect l="-9756" r="-36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280" y="4167650"/>
                <a:ext cx="509307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524" r="-3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507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r>
                  <a:rPr lang="en-US" sz="1600" b="1" dirty="0"/>
                  <a:t>Security (given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b="1" dirty="0"/>
                  <a:t>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/>
                  <a:t> 	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(or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			(DLOG assumption)</a:t>
                </a:r>
                <a:endParaRPr lang="en-US" sz="100" dirty="0"/>
              </a:p>
              <a:p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sz="1600" dirty="0"/>
                  <a:t> 					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 </a:t>
                </a:r>
                <a:r>
                  <a:rPr lang="en-US" sz="1600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283652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5283171" y="1776627"/>
            <a:ext cx="565972" cy="1507025"/>
            <a:chOff x="5612913" y="1794080"/>
            <a:chExt cx="565972" cy="1507025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6029011" y="2997570"/>
              <a:ext cx="149874" cy="3035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Oval 49"/>
            <p:cNvSpPr/>
            <p:nvPr/>
          </p:nvSpPr>
          <p:spPr bwMode="auto">
            <a:xfrm>
              <a:off x="5612913" y="1794080"/>
              <a:ext cx="565972" cy="1277675"/>
            </a:xfrm>
            <a:prstGeom prst="ellips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Cryptographic groups in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TLS 1.3: </a:t>
                </a:r>
                <a:r>
                  <a:rPr lang="en-US" sz="1600" dirty="0"/>
                  <a:t>five specific groups allowed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size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/>
                  <a:t>					(RFC 7919)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IKEv2</a:t>
                </a:r>
                <a:r>
                  <a:rPr lang="en-US" sz="1600" dirty="0"/>
                  <a:t> (IPsec key exchange protocol): MODP groups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size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768</m:t>
                            </m:r>
                          </m:sup>
                        </m:s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1024</m:t>
                            </m:r>
                          </m:sup>
                        </m:s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E6AF00"/>
                            </a:solidFill>
                            <a:latin typeface="Cambria Math" panose="02040503050406030204" pitchFamily="18" charset="0"/>
                          </a:rPr>
                          <m:t>1536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 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3072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4096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6144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8192</m:t>
                        </m:r>
                      </m:sup>
                    </m:sSup>
                  </m:oMath>
                </a14:m>
                <a:r>
                  <a:rPr lang="en-US" sz="1400" dirty="0"/>
                  <a:t> 			(RFC 7296 and RFC 3526)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NIST curves: </a:t>
                </a:r>
                <a:r>
                  <a:rPr lang="en-US" sz="1600" dirty="0">
                    <a:solidFill>
                      <a:srgbClr val="E6AF00"/>
                    </a:solidFill>
                  </a:rPr>
                  <a:t>P-224</a:t>
                </a:r>
                <a:r>
                  <a:rPr lang="en-US" sz="1600" dirty="0"/>
                  <a:t>, P-256, P-384, P-521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Curve25519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+486662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 and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255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−19</m:t>
                    </m:r>
                  </m:oMath>
                </a14:m>
                <a:r>
                  <a:rPr lang="en-US" sz="1600" dirty="0"/>
                  <a:t>)			(Daniel J. Bernstein)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Curve448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 :  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=1 −39081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 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448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224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)		(Mike Hamburg)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96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217261" y="5340260"/>
            <a:ext cx="7751762" cy="1059179"/>
          </a:xfrm>
        </p:spPr>
        <p:txBody>
          <a:bodyPr/>
          <a:lstStyle/>
          <a:p>
            <a:r>
              <a:rPr lang="nb-NO" dirty="0" err="1"/>
              <a:t>Computational</a:t>
            </a:r>
            <a:r>
              <a:rPr lang="nb-NO" dirty="0"/>
              <a:t> </a:t>
            </a:r>
            <a:r>
              <a:rPr lang="nb-NO" dirty="0" err="1"/>
              <a:t>aspects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652000" y="6386513"/>
            <a:ext cx="2540000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599" y="1241773"/>
            <a:ext cx="5015085" cy="394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33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29664"/>
                <a:ext cx="62607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/>
          <p:cNvGrpSpPr/>
          <p:nvPr/>
        </p:nvGrpSpPr>
        <p:grpSpPr>
          <a:xfrm>
            <a:off x="2049540" y="331851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6" name="Group 55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9" name="Group 178"/>
          <p:cNvGrpSpPr/>
          <p:nvPr/>
        </p:nvGrpSpPr>
        <p:grpSpPr>
          <a:xfrm>
            <a:off x="2051521" y="4406296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89" name="TextBox 88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blipFill rotWithShape="0">
                <a:blip r:embed="rId21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blipFill rotWithShape="0">
                <a:blip r:embed="rId22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blipFill rotWithShape="0">
                <a:blip r:embed="rId26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9" name="Group 168"/>
          <p:cNvGrpSpPr/>
          <p:nvPr/>
        </p:nvGrpSpPr>
        <p:grpSpPr>
          <a:xfrm>
            <a:off x="8243034" y="3986084"/>
            <a:ext cx="743684" cy="1349204"/>
            <a:chOff x="8243034" y="3986084"/>
            <a:chExt cx="743684" cy="1349204"/>
          </a:xfrm>
        </p:grpSpPr>
        <p:cxnSp>
          <p:nvCxnSpPr>
            <p:cNvPr id="23" name="Elbow Connector 22"/>
            <p:cNvCxnSpPr>
              <a:stCxn id="153" idx="1"/>
              <a:endCxn id="142" idx="3"/>
            </p:cNvCxnSpPr>
            <p:nvPr/>
          </p:nvCxnSpPr>
          <p:spPr bwMode="auto">
            <a:xfrm rot="10800000">
              <a:off x="8243034" y="4259084"/>
              <a:ext cx="735567" cy="107620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Box 157"/>
            <p:cNvSpPr txBox="1"/>
            <p:nvPr/>
          </p:nvSpPr>
          <p:spPr>
            <a:xfrm>
              <a:off x="8251151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62" name="Elbow Connector 161"/>
          <p:cNvCxnSpPr>
            <a:stCxn id="155" idx="1"/>
            <a:endCxn id="165" idx="3"/>
          </p:cNvCxnSpPr>
          <p:nvPr/>
        </p:nvCxnSpPr>
        <p:spPr bwMode="auto">
          <a:xfrm rot="10800000">
            <a:off x="5579199" y="4255086"/>
            <a:ext cx="787843" cy="10802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0" name="Group 169"/>
          <p:cNvGrpSpPr/>
          <p:nvPr/>
        </p:nvGrpSpPr>
        <p:grpSpPr>
          <a:xfrm>
            <a:off x="6917782" y="3986084"/>
            <a:ext cx="770504" cy="1360990"/>
            <a:chOff x="6917782" y="3986084"/>
            <a:chExt cx="770504" cy="1360990"/>
          </a:xfrm>
        </p:grpSpPr>
        <p:cxnSp>
          <p:nvCxnSpPr>
            <p:cNvPr id="159" name="Elbow Connector 158"/>
            <p:cNvCxnSpPr>
              <a:stCxn id="154" idx="1"/>
              <a:endCxn id="143" idx="3"/>
            </p:cNvCxnSpPr>
            <p:nvPr/>
          </p:nvCxnSpPr>
          <p:spPr bwMode="auto">
            <a:xfrm rot="10800000">
              <a:off x="6917782" y="4259085"/>
              <a:ext cx="766397" cy="10879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TextBox 167"/>
            <p:cNvSpPr txBox="1"/>
            <p:nvPr/>
          </p:nvSpPr>
          <p:spPr>
            <a:xfrm>
              <a:off x="6952719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72" name="Straight Arrow Connector 171"/>
          <p:cNvCxnSpPr/>
          <p:nvPr/>
        </p:nvCxnSpPr>
        <p:spPr bwMode="auto">
          <a:xfrm flipH="1">
            <a:off x="9405081" y="3918918"/>
            <a:ext cx="851709" cy="3179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9799823" y="3651746"/>
            <a:ext cx="1344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64 bit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0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 animBg="1"/>
      <p:bldP spid="62" grpId="0" animBg="1"/>
      <p:bldP spid="69" grpId="0" animBg="1"/>
      <p:bldP spid="76" grpId="0"/>
      <p:bldP spid="86" grpId="0" animBg="1"/>
      <p:bldP spid="94" grpId="0" animBg="1"/>
      <p:bldP spid="102" grpId="0" animBg="1"/>
      <p:bldP spid="20" grpId="0"/>
      <p:bldP spid="142" grpId="0"/>
      <p:bldP spid="143" grpId="0"/>
      <p:bldP spid="144" grpId="0"/>
      <p:bldP spid="149" grpId="0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 animBg="1"/>
      <p:bldP spid="173" grpId="0"/>
      <p:bldP spid="178" grpId="0"/>
      <p:bldP spid="18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8DCA83-3423-43FE-89B5-F5B21BC7EAE6}"/>
              </a:ext>
            </a:extLst>
          </p:cNvPr>
          <p:cNvGrpSpPr/>
          <p:nvPr/>
        </p:nvGrpSpPr>
        <p:grpSpPr>
          <a:xfrm>
            <a:off x="10150299" y="4231757"/>
            <a:ext cx="1610330" cy="831557"/>
            <a:chOff x="9963303" y="4371367"/>
            <a:chExt cx="1610330" cy="831557"/>
          </a:xfrm>
        </p:grpSpPr>
        <p:cxnSp>
          <p:nvCxnSpPr>
            <p:cNvPr id="172" name="Straight Arrow Connector 171"/>
            <p:cNvCxnSpPr>
              <a:cxnSpLocks/>
            </p:cNvCxnSpPr>
            <p:nvPr/>
          </p:nvCxnSpPr>
          <p:spPr bwMode="auto">
            <a:xfrm flipH="1" flipV="1">
              <a:off x="10214131" y="4371367"/>
              <a:ext cx="371253" cy="4833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TextBox 172"/>
            <p:cNvSpPr txBox="1"/>
            <p:nvPr/>
          </p:nvSpPr>
          <p:spPr>
            <a:xfrm>
              <a:off x="9963303" y="4925925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32 bit multiplication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/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/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190A48-502C-451B-80C0-ADDD19915F7F}"/>
              </a:ext>
            </a:extLst>
          </p:cNvPr>
          <p:cNvCxnSpPr>
            <a:cxnSpLocks/>
          </p:cNvCxnSpPr>
          <p:nvPr/>
        </p:nvCxnSpPr>
        <p:spPr bwMode="auto">
          <a:xfrm>
            <a:off x="6246831" y="3792630"/>
            <a:ext cx="438315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/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/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/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/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/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			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F180E68-2E23-4276-8949-A0CD995F7307}"/>
              </a:ext>
            </a:extLst>
          </p:cNvPr>
          <p:cNvCxnSpPr>
            <a:cxnSpLocks/>
          </p:cNvCxnSpPr>
          <p:nvPr/>
        </p:nvCxnSpPr>
        <p:spPr bwMode="auto">
          <a:xfrm>
            <a:off x="2051521" y="6075127"/>
            <a:ext cx="865825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blipFill>
                <a:blip r:embed="rId14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C50DD8E0-4C01-4DC5-951E-DA09D5E1238B}"/>
              </a:ext>
            </a:extLst>
          </p:cNvPr>
          <p:cNvGrpSpPr/>
          <p:nvPr/>
        </p:nvGrpSpPr>
        <p:grpSpPr>
          <a:xfrm>
            <a:off x="901948" y="5051245"/>
            <a:ext cx="1610330" cy="632484"/>
            <a:chOff x="3672512" y="3911793"/>
            <a:chExt cx="1610330" cy="63248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C722012-4DC7-4FAC-A333-A11CF75F4095}"/>
                </a:ext>
              </a:extLst>
            </p:cNvPr>
            <p:cNvSpPr txBox="1"/>
            <p:nvPr/>
          </p:nvSpPr>
          <p:spPr>
            <a:xfrm>
              <a:off x="3672512" y="3911793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addition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56055462-CD84-46EE-8860-456AABD9ED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5514" y="4225100"/>
              <a:ext cx="368790" cy="3191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E12E24F-157B-45C0-AE84-74BBA6D40328}"/>
              </a:ext>
            </a:extLst>
          </p:cNvPr>
          <p:cNvSpPr txBox="1"/>
          <p:nvPr/>
        </p:nvSpPr>
        <p:spPr>
          <a:xfrm>
            <a:off x="9494417" y="2785674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4105366-A2DF-4FEB-A572-9F0075A43175}"/>
              </a:ext>
            </a:extLst>
          </p:cNvPr>
          <p:cNvSpPr txBox="1"/>
          <p:nvPr/>
        </p:nvSpPr>
        <p:spPr>
          <a:xfrm>
            <a:off x="8929039" y="2778199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/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/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0127439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586924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8992338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459462" y="3337074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 bwMode="auto">
          <a:xfrm>
            <a:off x="8409606" y="3331917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5" grpId="0"/>
      <p:bldP spid="63" grpId="0"/>
      <p:bldP spid="65" grpId="0"/>
      <p:bldP spid="66" grpId="0"/>
      <p:bldP spid="67" grpId="0"/>
      <p:bldP spid="10" grpId="0"/>
      <p:bldP spid="71" grpId="0"/>
      <p:bldP spid="75" grpId="0"/>
      <p:bldP spid="26" grpId="0"/>
      <p:bldP spid="93" grpId="0"/>
      <p:bldP spid="95" grpId="0"/>
      <p:bldP spid="96" grpId="0"/>
      <p:bldP spid="3" grpId="0" animBg="1"/>
      <p:bldP spid="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0" grpId="0"/>
      <p:bldP spid="37" grpId="0" animBg="1"/>
      <p:bldP spid="3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/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6156131"/>
                  </p:ext>
                </p:extLst>
              </p:nvPr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100000" r="-440000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100000" r="-39333" b="-3152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100000" r="-855" b="-3152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203448" r="-440000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203448" r="-39333" b="-2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203448" r="-855" b="-2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298305" r="-440000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298305" r="-39333" b="-1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298305" r="-855" b="-1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3158" t="-405172" r="-440000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7000" t="-405172" r="-39333" b="-189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53846" t="-405172" r="-855" b="-1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958449" y="6128951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blipFill rotWithShape="0">
                <a:blip r:embed="rId7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876820" y="119307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4" name="Group 53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6" name="TextBox 55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blipFill rotWithShape="0">
                <a:blip r:embed="rId1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1876820" y="1925405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68" name="Straight Connector 67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58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07733" y="3857625"/>
            <a:ext cx="2859619" cy="14256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403899" y="5550904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04211" cy="5068415"/>
              </a:xfrm>
            </p:spPr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⋆…⋆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Running time: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dirty="0"/>
                  <a:t>:</a:t>
                </a: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Naïve approach is impossible in practice!</a:t>
                </a:r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04211" cy="5068415"/>
              </a:xfrm>
              <a:blipFill rotWithShape="0">
                <a:blip r:embed="rId2"/>
                <a:stretch>
                  <a:fillRect l="-439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3297513" y="1684510"/>
            <a:ext cx="1652312" cy="426500"/>
            <a:chOff x="3297513" y="1684510"/>
            <a:chExt cx="1652312" cy="426500"/>
          </a:xfrm>
        </p:grpSpPr>
        <p:sp>
          <p:nvSpPr>
            <p:cNvPr id="6" name="Left Brace 5"/>
            <p:cNvSpPr/>
            <p:nvPr/>
          </p:nvSpPr>
          <p:spPr>
            <a:xfrm rot="5400000">
              <a:off x="4055914" y="1217100"/>
              <a:ext cx="135509" cy="1652312"/>
            </a:xfrm>
            <a:prstGeom prst="leftBrace">
              <a:avLst>
                <a:gd name="adj1" fmla="val 105220"/>
                <a:gd name="adj2" fmla="val 50000"/>
              </a:avLst>
            </a:prstGeom>
            <a:ln w="12700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983626" y="1684510"/>
                  <a:ext cx="37793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14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3626" y="1684510"/>
                  <a:ext cx="377939" cy="3077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4632960" y="3329941"/>
            <a:ext cx="1394463" cy="777239"/>
            <a:chOff x="6654103" y="539000"/>
            <a:chExt cx="1232445" cy="777239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 flipV="1">
              <a:off x="6654103" y="539000"/>
              <a:ext cx="1232445" cy="19049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6654103" y="1143102"/>
              <a:ext cx="1232445" cy="17313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5686864" y="2127084"/>
            <a:ext cx="3712952" cy="1305890"/>
            <a:chOff x="5686864" y="2127084"/>
            <a:chExt cx="3712952" cy="13058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846536" y="3186753"/>
                  <a:ext cx="355328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1600" b="0" dirty="0"/>
                    <a:t>       </a:t>
                  </a:r>
                  <a14:m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⋅2⋅                ⋯              ⋅2   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</m:d>
                    </m:oMath>
                  </a14:m>
                  <a:endParaRPr lang="en-US" sz="1600" b="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6536" y="3186753"/>
                  <a:ext cx="3553280" cy="246221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Left Brace 26"/>
            <p:cNvSpPr/>
            <p:nvPr/>
          </p:nvSpPr>
          <p:spPr>
            <a:xfrm rot="5400000">
              <a:off x="7326820" y="1931551"/>
              <a:ext cx="135509" cy="2374900"/>
            </a:xfrm>
            <a:prstGeom prst="leftBrace">
              <a:avLst>
                <a:gd name="adj1" fmla="val 105220"/>
                <a:gd name="adj2" fmla="val 50000"/>
              </a:avLst>
            </a:prstGeom>
            <a:ln w="12700" cmpd="sng"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86864" y="2127084"/>
              <a:ext cx="353376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23683" y="3934043"/>
            <a:ext cx="3654733" cy="721878"/>
            <a:chOff x="5723683" y="3934043"/>
            <a:chExt cx="3654733" cy="721878"/>
          </a:xfrm>
        </p:grpSpPr>
        <p:grpSp>
          <p:nvGrpSpPr>
            <p:cNvPr id="38" name="Group 37"/>
            <p:cNvGrpSpPr/>
            <p:nvPr/>
          </p:nvGrpSpPr>
          <p:grpSpPr>
            <a:xfrm>
              <a:off x="6439660" y="3934043"/>
              <a:ext cx="2596390" cy="496352"/>
              <a:chOff x="6439660" y="3934043"/>
              <a:chExt cx="2596390" cy="49635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6439660" y="3934043"/>
                    <a:ext cx="259639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      ⋯       +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39660" y="3934043"/>
                    <a:ext cx="2596390" cy="338554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71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2" name="Left Brace 31"/>
              <p:cNvSpPr/>
              <p:nvPr/>
            </p:nvSpPr>
            <p:spPr>
              <a:xfrm rot="16200000">
                <a:off x="7413343" y="3371247"/>
                <a:ext cx="135509" cy="1982787"/>
              </a:xfrm>
              <a:prstGeom prst="leftBrace">
                <a:avLst>
                  <a:gd name="adj1" fmla="val 105220"/>
                  <a:gd name="adj2" fmla="val 50000"/>
                </a:avLst>
              </a:prstGeom>
              <a:ln w="12700" cmpd="sng">
                <a:solidFill>
                  <a:srgbClr val="C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5723683" y="4471255"/>
              <a:ext cx="3654733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11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blipFill rotWithShape="0">
                <a:blip r:embed="rId2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blipFill rotWithShape="0">
                <a:blip r:embed="rId22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blipFill rotWithShape="0">
                <a:blip r:embed="rId2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blipFill rotWithShape="0">
                <a:blip r:embed="rId2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blipFill rotWithShape="0">
                <a:blip r:embed="rId2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blipFill rotWithShape="0">
                <a:blip r:embed="rId2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blipFill rotWithShape="0">
                <a:blip r:embed="rId2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blipFill rotWithShape="0">
                <a:blip r:embed="rId3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3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269193" y="6180776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A8B60B-CA06-4EAF-8462-7FED06EB745A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5EED97F-284B-42CE-9CF6-0FD327319944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7" grpId="0" animBg="1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F1B112-0FE5-4AF0-8E34-DDC29AF127C1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6DCC2CD-34A9-4ED7-BE37-4CC7556165EB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7636738" y="3199499"/>
            <a:ext cx="2939399" cy="2239218"/>
            <a:chOff x="838491" y="1437696"/>
            <a:chExt cx="2523834" cy="22392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799940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29447" y="2524817"/>
                <a:ext cx="43148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Running time: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 group operations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447" y="2524817"/>
                <a:ext cx="4314828" cy="338554"/>
              </a:xfrm>
              <a:prstGeom prst="rect">
                <a:avLst/>
              </a:prstGeom>
              <a:blipFill rotWithShape="0">
                <a:blip r:embed="rId22"/>
                <a:stretch>
                  <a:fillRect l="-70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74258" y="1795142"/>
                <a:ext cx="3292742" cy="339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vs.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2048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multiplications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4258" y="1795142"/>
                <a:ext cx="3292742" cy="339773"/>
              </a:xfrm>
              <a:prstGeom prst="rect">
                <a:avLst/>
              </a:prstGeom>
              <a:blipFill rotWithShape="0">
                <a:blip r:embed="rId2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28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779669" y="1498602"/>
            <a:ext cx="6797822" cy="4668049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049" y="5015110"/>
              <a:ext cx="537227" cy="30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744" y="4436161"/>
                <a:ext cx="120272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Side-channel attacks – power analysis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84601" y="1473201"/>
            <a:ext cx="33273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17332" y="1473201"/>
            <a:ext cx="30981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428241" y="1473201"/>
            <a:ext cx="352033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537326" y="1485903"/>
            <a:ext cx="357928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655794" y="1580583"/>
            <a:ext cx="771952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796154" y="1580583"/>
            <a:ext cx="719905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5908136" y="1580583"/>
            <a:ext cx="769008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6826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07119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45975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38483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468293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800901" y="840668"/>
            <a:ext cx="591830" cy="755015"/>
            <a:chOff x="5121876" y="804785"/>
            <a:chExt cx="591830" cy="755015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857924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611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8842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20029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48362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06903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7797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208" y="160838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61" name="Group 60"/>
          <p:cNvGrpSpPr/>
          <p:nvPr/>
        </p:nvGrpSpPr>
        <p:grpSpPr>
          <a:xfrm>
            <a:off x="3993261" y="3353070"/>
            <a:ext cx="2939399" cy="2551854"/>
            <a:chOff x="838491" y="1437696"/>
            <a:chExt cx="2523834" cy="2551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⋆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25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06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Group 66"/>
          <p:cNvGrpSpPr/>
          <p:nvPr/>
        </p:nvGrpSpPr>
        <p:grpSpPr>
          <a:xfrm>
            <a:off x="8081552" y="3348752"/>
            <a:ext cx="2939399" cy="2556172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1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1" name="Rectangle 70"/>
          <p:cNvSpPr/>
          <p:nvPr/>
        </p:nvSpPr>
        <p:spPr bwMode="auto">
          <a:xfrm>
            <a:off x="3446855" y="1473201"/>
            <a:ext cx="336325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72" name="Group 71"/>
          <p:cNvGrpSpPr/>
          <p:nvPr/>
        </p:nvGrpSpPr>
        <p:grpSpPr>
          <a:xfrm>
            <a:off x="6078558" y="840668"/>
            <a:ext cx="591830" cy="755015"/>
            <a:chOff x="5121876" y="804785"/>
            <a:chExt cx="591830" cy="755015"/>
          </a:xfrm>
        </p:grpSpPr>
        <p:sp>
          <p:nvSpPr>
            <p:cNvPr id="73" name="TextBox 72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943652" y="840668"/>
            <a:ext cx="591830" cy="755015"/>
            <a:chOff x="5121876" y="804785"/>
            <a:chExt cx="591830" cy="755015"/>
          </a:xfrm>
        </p:grpSpPr>
        <p:sp>
          <p:nvSpPr>
            <p:cNvPr id="77" name="TextBox 76"/>
            <p:cNvSpPr txBox="1"/>
            <p:nvPr/>
          </p:nvSpPr>
          <p:spPr>
            <a:xfrm rot="18131929">
              <a:off x="4887893" y="103876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 rot="18131929">
              <a:off x="5226524" y="109004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18131929">
              <a:off x="5218113" y="1064208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262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  <p:bldP spid="7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Problem: 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Solution: Square-and-</a:t>
                </a:r>
                <a:r>
                  <a:rPr lang="en-US" sz="1800" i="1" dirty="0"/>
                  <a:t>Always</a:t>
                </a:r>
                <a:r>
                  <a:rPr lang="en-US" sz="1800" dirty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Approx</a:t>
                </a:r>
                <a:r>
                  <a:rPr lang="nb-NO" sz="1800" dirty="0"/>
                  <a:t>imately </a:t>
                </a:r>
                <a:r>
                  <a:rPr lang="nb-NO" sz="1800" b="0" dirty="0"/>
                  <a:t>half </a:t>
                </a:r>
                <a:r>
                  <a:rPr lang="en-US" sz="1800" dirty="0"/>
                  <a:t>of the multiplications 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Many optimizations exist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520698"/>
              </a:xfrm>
              <a:blipFill rotWithShape="0">
                <a:blip r:embed="rId2"/>
                <a:stretch>
                  <a:fillRect l="-328" t="-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448693" y="1027586"/>
            <a:ext cx="3989400" cy="3190782"/>
            <a:chOff x="779669" y="782872"/>
            <a:chExt cx="6797822" cy="5436999"/>
          </a:xfrm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79669" y="1498602"/>
              <a:ext cx="6797822" cy="4721269"/>
              <a:chOff x="252117" y="1253018"/>
              <a:chExt cx="7993959" cy="555201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3" b="2298"/>
              <a:stretch/>
            </p:blipFill>
            <p:spPr>
              <a:xfrm>
                <a:off x="963828" y="1253018"/>
                <a:ext cx="7282248" cy="5015978"/>
              </a:xfrm>
              <a:prstGeom prst="rect">
                <a:avLst/>
              </a:prstGeom>
            </p:spPr>
          </p:pic>
          <p:sp>
            <p:nvSpPr>
              <p:cNvPr id="44" name="TextBox 43"/>
              <p:cNvSpPr txBox="1"/>
              <p:nvPr/>
            </p:nvSpPr>
            <p:spPr>
              <a:xfrm>
                <a:off x="766120" y="3896497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766120" y="2805418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766120" y="1689626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06049" y="5015111"/>
                <a:ext cx="537228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272747" y="6239383"/>
                <a:ext cx="260927" cy="339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158313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10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134499" y="6236045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20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11068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30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08686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40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063053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50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039239" y="6236043"/>
                <a:ext cx="420128" cy="493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>
                    <a:solidFill>
                      <a:schemeClr val="accent3">
                        <a:lumMod val="50000"/>
                      </a:schemeClr>
                    </a:solidFill>
                  </a:rPr>
                  <a:t>60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4402025" y="6434674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</a:t>
                </a:r>
                <a:r>
                  <a:rPr lang="en-US" sz="600" dirty="0" err="1">
                    <a:solidFill>
                      <a:schemeClr val="accent3">
                        <a:lumMod val="50000"/>
                      </a:schemeClr>
                    </a:solidFill>
                  </a:rPr>
                  <a:t>ms</a:t>
                </a:r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]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52117" y="3442343"/>
                <a:ext cx="813630" cy="3703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600" dirty="0">
                    <a:solidFill>
                      <a:schemeClr val="accent3">
                        <a:lumMod val="50000"/>
                      </a:schemeClr>
                    </a:solidFill>
                  </a:rPr>
                  <a:t>[V]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 bwMode="auto">
            <a:xfrm>
              <a:off x="3784601" y="1473201"/>
              <a:ext cx="332730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117332" y="1473201"/>
              <a:ext cx="30981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4428241" y="1473201"/>
              <a:ext cx="352033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5537326" y="1485903"/>
              <a:ext cx="357928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655794" y="1580583"/>
              <a:ext cx="771952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4796154" y="1580583"/>
              <a:ext cx="719905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908136" y="1580583"/>
              <a:ext cx="769008" cy="3978613"/>
            </a:xfrm>
            <a:prstGeom prst="rect">
              <a:avLst/>
            </a:prstGeom>
            <a:noFill/>
            <a:ln w="19050"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 rot="18131929">
              <a:off x="336826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 rot="18131929">
              <a:off x="3707119" y="1003309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8131929">
              <a:off x="4045975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8131929">
              <a:off x="4384832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8131929">
              <a:off x="5468293" y="1003311"/>
              <a:ext cx="729574" cy="28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00" dirty="0"/>
                <a:t>Square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787358" y="840667"/>
              <a:ext cx="618917" cy="755013"/>
              <a:chOff x="5108333" y="804784"/>
              <a:chExt cx="618917" cy="755013"/>
            </a:xfrm>
          </p:grpSpPr>
          <p:sp>
            <p:nvSpPr>
              <p:cNvPr id="40" name="TextBox 39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841678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9614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47805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79412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9962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58163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090934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09591" y="1608383"/>
              <a:ext cx="334204" cy="419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0</a:t>
              </a: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446855" y="1473201"/>
              <a:ext cx="336325" cy="4166428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050" b="1" dirty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065015" y="840667"/>
              <a:ext cx="618917" cy="755013"/>
              <a:chOff x="5108333" y="804784"/>
              <a:chExt cx="618917" cy="755013"/>
            </a:xfrm>
          </p:grpSpPr>
          <p:sp>
            <p:nvSpPr>
              <p:cNvPr id="37" name="TextBox 36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930109" y="840667"/>
              <a:ext cx="618917" cy="755013"/>
              <a:chOff x="5108333" y="804784"/>
              <a:chExt cx="618917" cy="755013"/>
            </a:xfrm>
          </p:grpSpPr>
          <p:sp>
            <p:nvSpPr>
              <p:cNvPr id="34" name="TextBox 33"/>
              <p:cNvSpPr txBox="1"/>
              <p:nvPr/>
            </p:nvSpPr>
            <p:spPr>
              <a:xfrm rot="18131929">
                <a:off x="4887897" y="1025220"/>
                <a:ext cx="729572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Square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8131929">
                <a:off x="5226521" y="1076496"/>
                <a:ext cx="324010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+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 rot="18131929">
                <a:off x="5218112" y="1050659"/>
                <a:ext cx="729577" cy="288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" dirty="0"/>
                  <a:t>Multiply</a:t>
                </a: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8270023" y="4424903"/>
            <a:ext cx="2773961" cy="2131733"/>
            <a:chOff x="838491" y="1437696"/>
            <a:chExt cx="2523834" cy="2556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</m:t>
                        </m:r>
                        <m:r>
                          <m:rPr>
                            <m:nor/>
                          </m:rPr>
                          <a:rPr lang="nb-NO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nb-NO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&amp;</m:t>
                        </m:r>
                        <m:r>
                          <m:rPr>
                            <m:nor/>
                          </m:rPr>
                          <a:rPr lang="en-US" sz="12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2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200" b="1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37696"/>
                  <a:ext cx="2523833" cy="43927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2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2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2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2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2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2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/>
          <p:cNvGrpSpPr/>
          <p:nvPr/>
        </p:nvGrpSpPr>
        <p:grpSpPr>
          <a:xfrm>
            <a:off x="1461225" y="2275691"/>
            <a:ext cx="4815749" cy="2861432"/>
            <a:chOff x="838491" y="1512505"/>
            <a:chExt cx="2523834" cy="24813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Square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and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always</m:t>
                        </m:r>
                        <m:r>
                          <m:rPr>
                            <m:nor/>
                          </m:rPr>
                          <a:rPr lang="nb-NO" sz="1400" b="1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–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Multiply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𝑮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, 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𝒏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∈</m:t>
                            </m:r>
                            <m: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𝒁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12505"/>
                  <a:ext cx="2523833" cy="36446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endParaRPr lang="nb-NO" sz="1400" i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𝑖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downto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0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  <m:sup>
                          <m:r>
                            <a:rPr lang="nb-NO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⋆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</a:t>
                  </a:r>
                  <a:r>
                    <a:rPr lang="nb-NO" sz="1400" dirty="0">
                      <a:solidFill>
                        <a:schemeClr val="accent2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// always perform multiplication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𝑧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66700" indent="-2667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𝑦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5158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𝑎𝑄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need </a:t>
                </a:r>
                <a:r>
                  <a:rPr lang="en-US" sz="1800" i="1" dirty="0"/>
                  <a:t>large</a:t>
                </a:r>
                <a:r>
                  <a:rPr lang="en-US" sz="1800" dirty="0"/>
                  <a:t> prime numbers for b</a:t>
                </a:r>
                <a:r>
                  <a:rPr lang="en-US" sz="1600" dirty="0"/>
                  <a:t>oth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Simple idea: pick number at random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Prime 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2048 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962" y="4188832"/>
                <a:ext cx="4698570" cy="570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967189" y="5584957"/>
            <a:ext cx="7600336" cy="799758"/>
            <a:chOff x="1730477" y="5045659"/>
            <a:chExt cx="7600336" cy="799758"/>
          </a:xfrm>
        </p:grpSpPr>
        <p:grpSp>
          <p:nvGrpSpPr>
            <p:cNvPr id="10" name="Group 9"/>
            <p:cNvGrpSpPr/>
            <p:nvPr/>
          </p:nvGrpSpPr>
          <p:grpSpPr>
            <a:xfrm>
              <a:off x="2144996" y="5097034"/>
              <a:ext cx="7185817" cy="748383"/>
              <a:chOff x="2125331" y="5253679"/>
              <a:chExt cx="7185817" cy="7483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a14:m>
                    <a:r>
                      <a:rPr lang="nb-NO" sz="1600" dirty="0"/>
                      <a:t>	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a14:m>
                    <a:r>
                      <a:rPr lang="nb-NO" sz="1600" dirty="0"/>
                      <a:t>	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20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  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</m:sup>
                        </m:sSup>
                      </m:oMath>
                    </a14:m>
                    <a:endParaRPr lang="nb-NO" sz="1600" dirty="0"/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253679"/>
                    <a:ext cx="6536888" cy="33855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168</m:t>
                        </m:r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≈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18</m:t>
                            </m:r>
                          </m:sup>
                        </m:sSup>
                      </m:oMath>
                    </a14:m>
                    <a:r>
                      <a:rPr lang="nb-NO" sz="1600" dirty="0"/>
                      <a:t>	  </a:t>
                    </a:r>
                    <a14:m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sup>
                        </m:sSup>
                      </m:oMath>
                    </a14:m>
                    <a:endParaRPr lang="nb-NO" sz="1600" dirty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25331" y="5660686"/>
                    <a:ext cx="7185817" cy="34137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" name="Straight Connector 11"/>
            <p:cNvCxnSpPr/>
            <p:nvPr/>
          </p:nvCxnSpPr>
          <p:spPr bwMode="auto">
            <a:xfrm>
              <a:off x="1730477" y="5469815"/>
              <a:ext cx="7177549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2861187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3831426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4801665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/>
            <p:cNvCxnSpPr/>
            <p:nvPr/>
          </p:nvCxnSpPr>
          <p:spPr bwMode="auto">
            <a:xfrm flipV="1">
              <a:off x="5771904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674214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7712383" y="5045659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4547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large prime numbers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GenPrime efficient?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prime-to-non-prime ratio 	</a:t>
                </a: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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sz="1600" dirty="0"/>
                  <a:t>              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is prime!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inefficient: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⟹  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2048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2048</m:t>
                                    </m:r>
                                  </m:sup>
                                </m:sSup>
                              </m:e>
                            </m:func>
                          </m:den>
                        </m:f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Want: a simple property which </a:t>
                </a:r>
                <a:r>
                  <a:rPr lang="en-US" sz="1800" i="1" dirty="0"/>
                  <a:t>only</a:t>
                </a:r>
                <a:r>
                  <a:rPr lang="en-US" sz="1800" dirty="0"/>
                  <a:t> holds for prime numbers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949095" y="1762125"/>
            <a:ext cx="2966867" cy="1988067"/>
            <a:chOff x="838491" y="1415326"/>
            <a:chExt cx="2523834" cy="25785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𝐆𝐞𝐧𝐏𝐫𝐢𝐦𝐞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𝑘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415326"/>
                  <a:ext cx="2523833" cy="46164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while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true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odd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bit integer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5600" indent="-3556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355600" indent="-3556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0454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,⋆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blipFill rotWithShape="0">
                <a:blip r:embed="rId6"/>
                <a:stretch>
                  <a:fillRect r="-3256"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 </a:t>
                </a:r>
                <a:r>
                  <a:rPr lang="en-US" dirty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some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does </a:t>
                </a:r>
                <a:r>
                  <a:rPr lang="en-US" b="1" dirty="0"/>
                  <a:t>not </a:t>
                </a:r>
                <a:r>
                  <a:rPr lang="en-US" dirty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3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56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92010" y="2466074"/>
            <a:ext cx="3925493" cy="3144005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F2B8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 primality 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 bwMode="auto">
          <a:xfrm>
            <a:off x="6922420" y="3945111"/>
            <a:ext cx="1506978" cy="1359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8934937" y="4302955"/>
            <a:ext cx="503814" cy="485167"/>
          </a:xfrm>
          <a:prstGeom prst="ellipse">
            <a:avLst/>
          </a:prstGeom>
          <a:solidFill>
            <a:srgbClr val="FFD5D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192010" y="5942059"/>
                <a:ext cx="26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F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010" y="5942059"/>
                <a:ext cx="2640705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474898" y="4963200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850662" y="485197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715099" y="386472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5628274" y="3996590"/>
            <a:ext cx="1008051" cy="855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33551" y="5416799"/>
                <a:ext cx="25146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3551" y="5416799"/>
                <a:ext cx="2514645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287816" y="4646063"/>
            <a:ext cx="879345" cy="6905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1273618" y="5346816"/>
            <a:ext cx="3481240" cy="914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dirty="0"/>
              <a:t>Better tests exist: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Solovay</a:t>
            </a:r>
            <a:r>
              <a:rPr lang="en-US" sz="1600" dirty="0"/>
              <a:t>-Strassen algorithm</a:t>
            </a:r>
          </a:p>
          <a:p>
            <a:pPr marL="447675" lvl="1" indent="-2667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Miller-Rabin algorithm</a:t>
            </a:r>
          </a:p>
        </p:txBody>
      </p:sp>
      <p:sp>
        <p:nvSpPr>
          <p:cNvPr id="4" name="Rectangle 3"/>
          <p:cNvSpPr/>
          <p:nvPr/>
        </p:nvSpPr>
        <p:spPr>
          <a:xfrm>
            <a:off x="8292368" y="3730640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Carmichael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 numbers</a:t>
            </a:r>
            <a:endParaRPr lang="en-US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10341213" y="3829403"/>
            <a:ext cx="4928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561</a:t>
            </a:r>
            <a:endParaRPr 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blipFill rotWithShape="0">
                <a:blip r:embed="rId7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blipFill rotWithShape="0">
                <a:blip r:embed="rId8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blipFill rotWithShape="0">
                <a:blip r:embed="rId9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0000" r="-25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blipFill rotWithShape="0">
                <a:blip r:embed="rId11"/>
                <a:stretch>
                  <a:fillRect l="-1974" r="-164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10704378" y="3838361"/>
            <a:ext cx="959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= 3 ∙ 187</a:t>
            </a:r>
            <a:endParaRPr lang="en-US" sz="14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1214620" y="2624344"/>
            <a:ext cx="2908385" cy="1871456"/>
            <a:chOff x="838491" y="1371679"/>
            <a:chExt cx="2523834" cy="24272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𝐅𝐞𝐫𝐦𝐚𝐭</m:t>
                        </m:r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𝐈𝐬𝐏𝐫𝐢𝐦𝐞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838491" y="1876974"/>
                  <a:ext cx="2523833" cy="1922002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∈{2, 3, …, 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}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≠1  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mod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then</a:t>
                  </a: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false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true</a:t>
                  </a: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4"/>
                  <a:ext cx="2523833" cy="192200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0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9150844" y="4529855"/>
            <a:ext cx="72000" cy="72000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945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  <p:bldP spid="24" grpId="0"/>
      <p:bldP spid="26" grpId="0"/>
      <p:bldP spid="27" grpId="0"/>
      <p:bldP spid="28" grpId="0"/>
      <p:bldP spid="29" grpId="0"/>
      <p:bldP spid="30" grpId="0"/>
      <p:bldP spid="32" grpId="0"/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 in practice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Failure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about</a:t>
                </a:r>
                <a:r>
                  <a:rPr lang="en-US" sz="1800" i="1" dirty="0"/>
                  <a:t> deterministic</a:t>
                </a:r>
                <a:r>
                  <a:rPr lang="en-US" sz="1800" dirty="0"/>
                  <a:t> primality tests?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Open 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Agrawal, </a:t>
                </a:r>
                <a:r>
                  <a:rPr lang="en-US" sz="1600" i="1" dirty="0" err="1"/>
                  <a:t>Kayal</a:t>
                </a:r>
                <a:r>
                  <a:rPr lang="en-US" sz="1600" i="1" dirty="0"/>
                  <a:t> &amp; </a:t>
                </a:r>
                <a:r>
                  <a:rPr lang="en-US" sz="1600" i="1" dirty="0" err="1"/>
                  <a:t>Saxena</a:t>
                </a:r>
                <a:r>
                  <a:rPr lang="en-US" sz="1600" i="1" dirty="0"/>
                  <a:t> '02</a:t>
                </a:r>
                <a:r>
                  <a:rPr lang="en-US" sz="1600" dirty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292"/>
          <a:stretch/>
        </p:blipFill>
        <p:spPr>
          <a:xfrm>
            <a:off x="7494176" y="3437038"/>
            <a:ext cx="3732213" cy="28966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67820" y="1202084"/>
            <a:ext cx="3184928" cy="2021719"/>
            <a:chOff x="838491" y="1371679"/>
            <a:chExt cx="2523834" cy="26221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solidFill>
                  <a:srgbClr val="85FFE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 i="0" dirty="0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𝐌𝐢𝐥𝐥𝐞𝐫𝐑𝐚𝐛𝐢𝐧</m:t>
                        </m:r>
                        <m:r>
                          <a:rPr lang="nb-NO" sz="1400" b="1" dirty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𝐈𝐬𝐏𝐫𝐢𝐦𝐞</m:t>
                        </m:r>
                        <m:d>
                          <m:dPr>
                            <m:ctrlPr>
                              <a:rPr lang="nb-NO" sz="1400" b="1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dirty="0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nb-NO" sz="1400" b="1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371679"/>
                  <a:ext cx="2523833" cy="50529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for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∈{2, 3, …, 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𝑡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}</m:t>
                      </m:r>
                    </m:oMath>
                  </a14:m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do</a:t>
                  </a:r>
                  <a:endParaRPr lang="nb-NO" sz="14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if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MillerRabinTest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then</a:t>
                  </a:r>
                </a:p>
                <a:p>
                  <a:pPr marL="271463" indent="-271463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false</a:t>
                  </a:r>
                </a:p>
                <a:p>
                  <a:pPr marL="271463" indent="-271463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 </a:t>
                  </a:r>
                  <a:r>
                    <a: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rPr>
                    <a:t>true</a:t>
                  </a: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1" y="1876973"/>
                  <a:ext cx="2523833" cy="211689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0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395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tx1"/>
                    </a:solidFill>
                  </a:rPr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𝑎𝑄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rgbClr val="00B050"/>
                    </a:solidFill>
                  </a:rPr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7354168" y="4276979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algorithm)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 (typically)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blipFill rotWithShape="0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Easy!		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1" i="1">
                            <a:latin typeface="Cambria Math" panose="02040503050406030204" pitchFamily="18" charset="0"/>
                          </a:rPr>
                          <m:t>𝑬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200" dirty="0"/>
                  <a:t>  usually prime 			   (or close to prime)  </a:t>
                </a:r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blipFill rotWithShape="0">
                <a:blip r:embed="rId11"/>
                <a:stretch>
                  <a:fillRect l="-418" t="-3704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354168" y="3939684"/>
            <a:ext cx="529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 Standardized choices (</a:t>
            </a:r>
            <a:r>
              <a:rPr lang="en-US" sz="1200" dirty="0"/>
              <a:t>NIST P-256, Curve25519)</a:t>
            </a:r>
            <a:r>
              <a:rPr lang="en-US" sz="1400" dirty="0"/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TextBox 32"/>
          <p:cNvSpPr txBox="1"/>
          <p:nvPr/>
        </p:nvSpPr>
        <p:spPr>
          <a:xfrm>
            <a:off x="7380817" y="1764283"/>
            <a:ext cx="133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Easy	</a:t>
            </a:r>
          </a:p>
        </p:txBody>
      </p:sp>
    </p:spTree>
    <p:extLst>
      <p:ext uri="{BB962C8B-B14F-4D97-AF65-F5344CB8AC3E}">
        <p14:creationId xmlns:p14="http://schemas.microsoft.com/office/powerpoint/2010/main" val="108339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3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4"/>
                <a:stretch>
                  <a:fillRect r="-1750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2071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2071"/>
                <a:ext cx="488373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46006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46006"/>
                <a:ext cx="488373" cy="379784"/>
              </a:xfrm>
              <a:prstGeom prst="rect">
                <a:avLst/>
              </a:prstGeom>
              <a:blipFill rotWithShape="0"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10817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10817"/>
                <a:ext cx="488373" cy="379784"/>
              </a:xfrm>
              <a:prstGeom prst="rect">
                <a:avLst/>
              </a:prstGeom>
              <a:blipFill rotWithShape="0">
                <a:blip r:embed="rId8"/>
                <a:stretch>
                  <a:fillRect r="-17500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6304" y="3564447"/>
                <a:ext cx="677902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304" y="3564447"/>
                <a:ext cx="677902" cy="379784"/>
              </a:xfrm>
              <a:prstGeom prst="rect">
                <a:avLst/>
              </a:prstGeom>
              <a:blipFill rotWithShape="0">
                <a:blip r:embed="rId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50629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50629" cy="379784"/>
              </a:xfrm>
              <a:prstGeom prst="rect">
                <a:avLst/>
              </a:prstGeom>
              <a:blipFill rotWithShape="0">
                <a:blip r:embed="rId10"/>
                <a:stretch>
                  <a:fillRect r="-12162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1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blipFill rotWithShape="0">
                <a:blip r:embed="rId12"/>
                <a:stretch>
                  <a:fillRect r="-3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Round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/>
                  <a:t>-party </a:t>
                </a:r>
                <a:r>
                  <a:rPr lang="en-US" dirty="0" err="1"/>
                  <a:t>Diffie</a:t>
                </a:r>
                <a:r>
                  <a:rPr lang="en-US" dirty="0"/>
                  <a:t>-Hellman</a:t>
                </a:r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13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6473077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/>
                  <a:t>:  Normal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/>
                  <a:t>: 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 with </a:t>
                </a:r>
                <a:r>
                  <a:rPr lang="en-US" sz="1600" i="1" dirty="0"/>
                  <a:t>bilinear pairings </a:t>
                </a:r>
                <a:r>
                  <a:rPr lang="en-US" sz="1600" dirty="0"/>
                  <a:t>(</a:t>
                </a:r>
                <a:r>
                  <a:rPr lang="en-US" sz="1600" b="1" dirty="0" err="1"/>
                  <a:t>Joux</a:t>
                </a:r>
                <a:r>
                  <a:rPr lang="en-US" sz="1600" b="1" dirty="0"/>
                  <a:t> ’00</a:t>
                </a:r>
                <a:r>
                  <a:rPr lang="en-US" sz="1600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/>
                  <a:t>:  Open problem*</a:t>
                </a:r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6473077" cy="5068415"/>
              </a:xfrm>
              <a:blipFill rotWithShape="0">
                <a:blip r:embed="rId14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 rotWithShape="0">
                <a:blip r:embed="rId20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3750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22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2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308555" y="6386992"/>
            <a:ext cx="452073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9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  <p:bldP spid="41" grpId="2"/>
      <p:bldP spid="47" grpId="0"/>
      <p:bldP spid="38" grpId="0"/>
      <p:bldP spid="38" grpId="1"/>
      <p:bldP spid="38" grpId="2"/>
      <p:bldP spid="44" grpId="0"/>
      <p:bldP spid="44" grpId="1"/>
      <p:bldP spid="39" grpId="0"/>
      <p:bldP spid="39" grpId="1"/>
      <p:bldP spid="39" grpId="2"/>
      <p:bldP spid="45" grpId="0"/>
      <p:bldP spid="46" grpId="0"/>
      <p:bldP spid="40" grpId="0"/>
      <p:bldP spid="40" grpId="1"/>
      <p:bldP spid="40" grpId="2"/>
      <p:bldP spid="37" grpId="0"/>
      <p:bldP spid="37" grpId="1"/>
      <p:bldP spid="37" grpId="2"/>
      <p:bldP spid="43" grpId="0"/>
      <p:bldP spid="43" grpId="1"/>
      <p:bldP spid="36" grpId="0" animBg="1"/>
      <p:bldP spid="34" grpId="0"/>
      <p:bldP spid="34" grpId="1"/>
      <p:bldP spid="34" grpId="2"/>
      <p:bldP spid="42" grpId="0"/>
      <p:bldP spid="42" grpId="1"/>
      <p:bldP spid="32" grpId="0" animBg="1"/>
      <p:bldP spid="52" grpId="0" animBg="1"/>
      <p:bldP spid="53" grpId="0" animBg="1"/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AB17-A10D-A02B-12CE-F425A692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F81BB-C505-764D-347B-07C50E923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More </a:t>
            </a:r>
            <a:r>
              <a:rPr lang="nb-NO" dirty="0" err="1"/>
              <a:t>Diffie-Hellman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Public-Key </a:t>
            </a:r>
            <a:r>
              <a:rPr lang="nb-NO" dirty="0" err="1"/>
              <a:t>Encryption</a:t>
            </a:r>
            <a:r>
              <a:rPr lang="nb-NO" dirty="0"/>
              <a:t>/Key </a:t>
            </a:r>
            <a:r>
              <a:rPr lang="nb-NO" dirty="0" err="1"/>
              <a:t>Encapsulation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820641-FDC8-1E80-A5D8-93DB4F6A8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698772"/>
      </p:ext>
    </p:extLst>
  </p:cSld>
  <p:clrMapOvr>
    <a:masterClrMapping/>
  </p:clrMapOvr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16478</TotalTime>
  <Words>2881</Words>
  <Application>Microsoft Office PowerPoint</Application>
  <PresentationFormat>Widescreen</PresentationFormat>
  <Paragraphs>779</Paragraphs>
  <Slides>34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Arial Unicode MS</vt:lpstr>
      <vt:lpstr>Calibri</vt:lpstr>
      <vt:lpstr>Cambria</vt:lpstr>
      <vt:lpstr>Cambria Math</vt:lpstr>
      <vt:lpstr>Times New Roman</vt:lpstr>
      <vt:lpstr>Wingdings</vt:lpstr>
      <vt:lpstr>2_TEK4500-UIO</vt:lpstr>
      <vt:lpstr>Lecture 9 – Diffie-Hellman key exchange II, elliptic curves, computational aspects</vt:lpstr>
      <vt:lpstr>Diffie-Hellman</vt:lpstr>
      <vt:lpstr>Recap: Diffie-Hellman</vt:lpstr>
      <vt:lpstr>Recap: generic algorithms for solving DLOG</vt:lpstr>
      <vt:lpstr>Recap: non-generic algorithms for DLOG</vt:lpstr>
      <vt:lpstr>Diffie-Hellman in (Z_p^∗,⋅) – what is large enough?  </vt:lpstr>
      <vt:lpstr>PowerPoint Presentation</vt:lpstr>
      <vt:lpstr>Elliptic curves</vt:lpstr>
      <vt:lpstr>Elliptic curves over Z_p</vt:lpstr>
      <vt:lpstr>Elliptic curves summary</vt:lpstr>
      <vt:lpstr>E(Z_p ) – properties </vt:lpstr>
      <vt:lpstr>Diffie-Hellman in (Z_p^∗,⋅)</vt:lpstr>
      <vt:lpstr>Diffie-Hellman in (E(Z_p ),+)</vt:lpstr>
      <vt:lpstr>Diffie-Hellman – security </vt:lpstr>
      <vt:lpstr>Cryptographic groups in practice</vt:lpstr>
      <vt:lpstr>PowerPoint Presentation</vt:lpstr>
      <vt:lpstr>Big-number arithmetic</vt:lpstr>
      <vt:lpstr>Big-number arithmetic</vt:lpstr>
      <vt:lpstr>Big-number arithmetic</vt:lpstr>
      <vt:lpstr>Diffie-Hellman – computations </vt:lpstr>
      <vt:lpstr>Computing in groups – exponentiation </vt:lpstr>
      <vt:lpstr>Computing in groups – exponentiation; square-and-multiply </vt:lpstr>
      <vt:lpstr>Computing in groups – exponentiation; square-and-multiply </vt:lpstr>
      <vt:lpstr>Side-channel attacks – power analysis</vt:lpstr>
      <vt:lpstr>Mitigations </vt:lpstr>
      <vt:lpstr>Diffie-Hellman – computations </vt:lpstr>
      <vt:lpstr>Finding large prime numbers</vt:lpstr>
      <vt:lpstr>Finding large prime numbers</vt:lpstr>
      <vt:lpstr>Fermat’s theorem</vt:lpstr>
      <vt:lpstr>Fermat primality test</vt:lpstr>
      <vt:lpstr>Finding primes in practice </vt:lpstr>
      <vt:lpstr>Diffie-Hellman – computations </vt:lpstr>
      <vt:lpstr>N-party Diffie-Hellman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776</cp:revision>
  <dcterms:created xsi:type="dcterms:W3CDTF">2020-06-02T10:31:43Z</dcterms:created>
  <dcterms:modified xsi:type="dcterms:W3CDTF">2025-10-15T10:12:15Z</dcterms:modified>
</cp:coreProperties>
</file>