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0"/>
  </p:notesMasterIdLst>
  <p:handoutMasterIdLst>
    <p:handoutMasterId r:id="rId51"/>
  </p:handoutMasterIdLst>
  <p:sldIdLst>
    <p:sldId id="327" r:id="rId2"/>
    <p:sldId id="444" r:id="rId3"/>
    <p:sldId id="445" r:id="rId4"/>
    <p:sldId id="446" r:id="rId5"/>
    <p:sldId id="467" r:id="rId6"/>
    <p:sldId id="447" r:id="rId7"/>
    <p:sldId id="448" r:id="rId8"/>
    <p:sldId id="449" r:id="rId9"/>
    <p:sldId id="450" r:id="rId10"/>
    <p:sldId id="451" r:id="rId11"/>
    <p:sldId id="452" r:id="rId12"/>
    <p:sldId id="453" r:id="rId13"/>
    <p:sldId id="454" r:id="rId14"/>
    <p:sldId id="455" r:id="rId15"/>
    <p:sldId id="456" r:id="rId16"/>
    <p:sldId id="457" r:id="rId17"/>
    <p:sldId id="458" r:id="rId18"/>
    <p:sldId id="459" r:id="rId19"/>
    <p:sldId id="460" r:id="rId20"/>
    <p:sldId id="461" r:id="rId21"/>
    <p:sldId id="462" r:id="rId22"/>
    <p:sldId id="420" r:id="rId23"/>
    <p:sldId id="421" r:id="rId24"/>
    <p:sldId id="463" r:id="rId25"/>
    <p:sldId id="438" r:id="rId26"/>
    <p:sldId id="429" r:id="rId27"/>
    <p:sldId id="422" r:id="rId28"/>
    <p:sldId id="465" r:id="rId29"/>
    <p:sldId id="435" r:id="rId30"/>
    <p:sldId id="430" r:id="rId31"/>
    <p:sldId id="431" r:id="rId32"/>
    <p:sldId id="426" r:id="rId33"/>
    <p:sldId id="472" r:id="rId34"/>
    <p:sldId id="474" r:id="rId35"/>
    <p:sldId id="419" r:id="rId36"/>
    <p:sldId id="436" r:id="rId37"/>
    <p:sldId id="440" r:id="rId38"/>
    <p:sldId id="441" r:id="rId39"/>
    <p:sldId id="443" r:id="rId40"/>
    <p:sldId id="468" r:id="rId41"/>
    <p:sldId id="469" r:id="rId42"/>
    <p:sldId id="470" r:id="rId43"/>
    <p:sldId id="471" r:id="rId44"/>
    <p:sldId id="382" r:id="rId45"/>
    <p:sldId id="383" r:id="rId46"/>
    <p:sldId id="414" r:id="rId47"/>
    <p:sldId id="418" r:id="rId48"/>
    <p:sldId id="475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CC00FF"/>
    <a:srgbClr val="F2B800"/>
    <a:srgbClr val="FFF3CD"/>
    <a:srgbClr val="FFE285"/>
    <a:srgbClr val="FFD5D5"/>
    <a:srgbClr val="EFEFFB"/>
    <a:srgbClr val="00D09E"/>
    <a:srgbClr val="EC1C24"/>
    <a:srgbClr val="6FA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DA7441-D7CB-4E42-9C39-F911D75008C4}" v="4" dt="2025-10-22T11:09:12.5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14" autoAdjust="0"/>
    <p:restoredTop sz="91562" autoAdjust="0"/>
  </p:normalViewPr>
  <p:slideViewPr>
    <p:cSldViewPr snapToGrid="0" showGuides="1">
      <p:cViewPr varScale="1">
        <p:scale>
          <a:sx n="102" d="100"/>
          <a:sy n="102" d="100"/>
        </p:scale>
        <p:origin x="1038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FD882CCD-75A7-4A8C-ADB2-CF2DC2D33590}"/>
    <pc:docChg chg="custSel modSld">
      <pc:chgData name="Håkon Jacobsen" userId="1593ab28-bd3f-46f2-a611-8d984e03f573" providerId="ADAL" clId="{FD882CCD-75A7-4A8C-ADB2-CF2DC2D33590}" dt="2024-06-26T11:11:26.371" v="22" actId="207"/>
      <pc:docMkLst>
        <pc:docMk/>
      </pc:docMkLst>
      <pc:sldChg chg="modSp">
        <pc:chgData name="Håkon Jacobsen" userId="1593ab28-bd3f-46f2-a611-8d984e03f573" providerId="ADAL" clId="{FD882CCD-75A7-4A8C-ADB2-CF2DC2D33590}" dt="2024-06-26T11:08:44.485" v="7" actId="20577"/>
        <pc:sldMkLst>
          <pc:docMk/>
          <pc:sldMk cId="3183405744" sldId="378"/>
        </pc:sldMkLst>
      </pc:sldChg>
      <pc:sldChg chg="addSp delSp modSp modAnim">
        <pc:chgData name="Håkon Jacobsen" userId="1593ab28-bd3f-46f2-a611-8d984e03f573" providerId="ADAL" clId="{FD882CCD-75A7-4A8C-ADB2-CF2DC2D33590}" dt="2024-06-26T11:11:26.371" v="22" actId="207"/>
        <pc:sldMkLst>
          <pc:docMk/>
          <pc:sldMk cId="2044710916" sldId="383"/>
        </pc:sldMkLst>
      </pc:sldChg>
      <pc:sldChg chg="delSp delAnim modAnim">
        <pc:chgData name="Håkon Jacobsen" userId="1593ab28-bd3f-46f2-a611-8d984e03f573" providerId="ADAL" clId="{FD882CCD-75A7-4A8C-ADB2-CF2DC2D33590}" dt="2024-06-26T11:06:51.211" v="3"/>
        <pc:sldMkLst>
          <pc:docMk/>
          <pc:sldMk cId="1134044091" sldId="420"/>
        </pc:sldMkLst>
      </pc:sldChg>
    </pc:docChg>
  </pc:docChgLst>
  <pc:docChgLst>
    <pc:chgData name="Håkon Jacobsen" userId="1593ab28-bd3f-46f2-a611-8d984e03f573" providerId="ADAL" clId="{40DA7441-D7CB-4E42-9C39-F911D75008C4}"/>
    <pc:docChg chg="custSel modSld">
      <pc:chgData name="Håkon Jacobsen" userId="1593ab28-bd3f-46f2-a611-8d984e03f573" providerId="ADAL" clId="{40DA7441-D7CB-4E42-9C39-F911D75008C4}" dt="2025-10-22T11:09:18.279" v="5" actId="167"/>
      <pc:docMkLst>
        <pc:docMk/>
      </pc:docMkLst>
      <pc:sldChg chg="addSp delSp modSp mod">
        <pc:chgData name="Håkon Jacobsen" userId="1593ab28-bd3f-46f2-a611-8d984e03f573" providerId="ADAL" clId="{40DA7441-D7CB-4E42-9C39-F911D75008C4}" dt="2025-10-22T11:09:18.279" v="5" actId="167"/>
        <pc:sldMkLst>
          <pc:docMk/>
          <pc:sldMk cId="820708325" sldId="435"/>
        </pc:sldMkLst>
        <pc:picChg chg="add mod ord">
          <ac:chgData name="Håkon Jacobsen" userId="1593ab28-bd3f-46f2-a611-8d984e03f573" providerId="ADAL" clId="{40DA7441-D7CB-4E42-9C39-F911D75008C4}" dt="2025-10-22T11:09:18.279" v="5" actId="167"/>
          <ac:picMkLst>
            <pc:docMk/>
            <pc:sldMk cId="820708325" sldId="435"/>
            <ac:picMk id="4" creationId="{964C3D65-12C4-2342-3E12-03BDE7BA885F}"/>
          </ac:picMkLst>
        </pc:picChg>
        <pc:picChg chg="del">
          <ac:chgData name="Håkon Jacobsen" userId="1593ab28-bd3f-46f2-a611-8d984e03f573" providerId="ADAL" clId="{40DA7441-D7CB-4E42-9C39-F911D75008C4}" dt="2025-10-22T11:09:07.712" v="3" actId="478"/>
          <ac:picMkLst>
            <pc:docMk/>
            <pc:sldMk cId="820708325" sldId="435"/>
            <ac:picMk id="15" creationId="{00000000-0000-0000-0000-000000000000}"/>
          </ac:picMkLst>
        </pc:picChg>
      </pc:sldChg>
      <pc:sldChg chg="modSp">
        <pc:chgData name="Håkon Jacobsen" userId="1593ab28-bd3f-46f2-a611-8d984e03f573" providerId="ADAL" clId="{40DA7441-D7CB-4E42-9C39-F911D75008C4}" dt="2025-10-22T11:02:42.337" v="2" actId="20577"/>
        <pc:sldMkLst>
          <pc:docMk/>
          <pc:sldMk cId="2423166429" sldId="463"/>
        </pc:sldMkLst>
        <pc:spChg chg="mod">
          <ac:chgData name="Håkon Jacobsen" userId="1593ab28-bd3f-46f2-a611-8d984e03f573" providerId="ADAL" clId="{40DA7441-D7CB-4E42-9C39-F911D75008C4}" dt="2025-10-22T11:02:42.337" v="2" actId="20577"/>
          <ac:spMkLst>
            <pc:docMk/>
            <pc:sldMk cId="2423166429" sldId="463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 in</a:t>
            </a:r>
            <a:r>
              <a:rPr lang="en-US" baseline="0" dirty="0"/>
              <a:t> v6.2: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index is a global variable set to 32 after </a:t>
            </a:r>
            <a:r>
              <a:rPr lang="en-US" baseline="0" dirty="0" err="1"/>
              <a:t>prng_reseed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dirty="0"/>
              <a:t>so</a:t>
            </a:r>
            <a:r>
              <a:rPr lang="en-US" baseline="0" dirty="0"/>
              <a:t> for-loop in </a:t>
            </a:r>
            <a:r>
              <a:rPr lang="en-US" baseline="0" dirty="0" err="1"/>
              <a:t>prng_generate</a:t>
            </a:r>
            <a:r>
              <a:rPr lang="en-US" baseline="0" dirty="0"/>
              <a:t> never runs!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Output in output buffer comes directly from </a:t>
            </a:r>
            <a:r>
              <a:rPr lang="en-US" baseline="0" dirty="0" err="1"/>
              <a:t>Dual_EC</a:t>
            </a:r>
            <a:endParaRPr lang="en-US" dirty="0"/>
          </a:p>
          <a:p>
            <a:endParaRPr lang="en-US" dirty="0"/>
          </a:p>
          <a:p>
            <a:r>
              <a:rPr lang="en-US" dirty="0"/>
              <a:t>Changes</a:t>
            </a:r>
            <a:r>
              <a:rPr lang="en-US" baseline="0" dirty="0"/>
              <a:t> from 6.1 to 6.2: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replaced an entropy-gathering procedure for (re)seeding the ANS X9.31 PRNG with Dual EC using a custom Q point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 the X9.31 reseed logic to reseed on every call rather than every 10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,000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the loop counter in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prng_generate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procedure as well as the procedure’s output to be global variables, shared with the reseed procedure, thus ensuring that pseudorandom values are generated by Dual EC, and not X9.31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the IKE nonce length from 160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256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bits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 a nonce pre-generation queue.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815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Majority</a:t>
            </a:r>
            <a:r>
              <a:rPr lang="en-US" baseline="0" dirty="0"/>
              <a:t> of IKE implementations use nonce sizes of 20 bytes…but not Juniper v6.2 (32 bytes)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03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73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039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157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21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97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49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959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118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040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409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14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65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43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742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876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86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85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2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62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695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3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3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57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1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6278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1893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5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291.png"/><Relationship Id="rId3" Type="http://schemas.openxmlformats.org/officeDocument/2006/relationships/image" Target="../media/image22.png"/><Relationship Id="rId7" Type="http://schemas.openxmlformats.org/officeDocument/2006/relationships/image" Target="../media/image100.png"/><Relationship Id="rId12" Type="http://schemas.openxmlformats.org/officeDocument/2006/relationships/image" Target="../media/image28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271.png"/><Relationship Id="rId5" Type="http://schemas.openxmlformats.org/officeDocument/2006/relationships/image" Target="../media/image24.png"/><Relationship Id="rId15" Type="http://schemas.openxmlformats.org/officeDocument/2006/relationships/image" Target="../media/image18.png"/><Relationship Id="rId10" Type="http://schemas.openxmlformats.org/officeDocument/2006/relationships/image" Target="../media/image262.png"/><Relationship Id="rId4" Type="http://schemas.openxmlformats.org/officeDocument/2006/relationships/image" Target="../media/image23.png"/><Relationship Id="rId9" Type="http://schemas.openxmlformats.org/officeDocument/2006/relationships/image" Target="../media/image250.png"/><Relationship Id="rId14" Type="http://schemas.openxmlformats.org/officeDocument/2006/relationships/image" Target="../media/image17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540.png"/><Relationship Id="rId18" Type="http://schemas.openxmlformats.org/officeDocument/2006/relationships/image" Target="../media/image55.png"/><Relationship Id="rId3" Type="http://schemas.openxmlformats.org/officeDocument/2006/relationships/image" Target="../media/image491.png"/><Relationship Id="rId7" Type="http://schemas.openxmlformats.org/officeDocument/2006/relationships/image" Target="../media/image480.png"/><Relationship Id="rId12" Type="http://schemas.openxmlformats.org/officeDocument/2006/relationships/image" Target="../media/image530.png"/><Relationship Id="rId17" Type="http://schemas.openxmlformats.org/officeDocument/2006/relationships/image" Target="../media/image54.png"/><Relationship Id="rId2" Type="http://schemas.openxmlformats.org/officeDocument/2006/relationships/image" Target="../media/image482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11" Type="http://schemas.openxmlformats.org/officeDocument/2006/relationships/image" Target="../media/image37.png"/><Relationship Id="rId5" Type="http://schemas.openxmlformats.org/officeDocument/2006/relationships/image" Target="../media/image511.png"/><Relationship Id="rId15" Type="http://schemas.openxmlformats.org/officeDocument/2006/relationships/image" Target="../media/image52.png"/><Relationship Id="rId10" Type="http://schemas.openxmlformats.org/officeDocument/2006/relationships/image" Target="../media/image510.png"/><Relationship Id="rId19" Type="http://schemas.openxmlformats.org/officeDocument/2006/relationships/image" Target="../media/image520.png"/><Relationship Id="rId4" Type="http://schemas.openxmlformats.org/officeDocument/2006/relationships/image" Target="../media/image501.png"/><Relationship Id="rId9" Type="http://schemas.openxmlformats.org/officeDocument/2006/relationships/image" Target="../media/image500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13" Type="http://schemas.openxmlformats.org/officeDocument/2006/relationships/image" Target="../media/image70.png"/><Relationship Id="rId18" Type="http://schemas.openxmlformats.org/officeDocument/2006/relationships/image" Target="../media/image62.png"/><Relationship Id="rId3" Type="http://schemas.openxmlformats.org/officeDocument/2006/relationships/image" Target="../media/image65.png"/><Relationship Id="rId7" Type="http://schemas.openxmlformats.org/officeDocument/2006/relationships/image" Target="../media/image470.png"/><Relationship Id="rId12" Type="http://schemas.openxmlformats.org/officeDocument/2006/relationships/image" Target="../media/image57.png"/><Relationship Id="rId17" Type="http://schemas.openxmlformats.org/officeDocument/2006/relationships/image" Target="../media/image61.png"/><Relationship Id="rId2" Type="http://schemas.openxmlformats.org/officeDocument/2006/relationships/image" Target="../media/image5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90.png"/><Relationship Id="rId5" Type="http://schemas.openxmlformats.org/officeDocument/2006/relationships/image" Target="../media/image67.png"/><Relationship Id="rId15" Type="http://schemas.openxmlformats.org/officeDocument/2006/relationships/image" Target="../media/image59.png"/><Relationship Id="rId10" Type="http://schemas.openxmlformats.org/officeDocument/2006/relationships/image" Target="../media/image550.png"/><Relationship Id="rId4" Type="http://schemas.openxmlformats.org/officeDocument/2006/relationships/image" Target="../media/image66.png"/><Relationship Id="rId9" Type="http://schemas.openxmlformats.org/officeDocument/2006/relationships/image" Target="../media/image490.png"/><Relationship Id="rId1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540.png"/><Relationship Id="rId18" Type="http://schemas.openxmlformats.org/officeDocument/2006/relationships/image" Target="../media/image55.png"/><Relationship Id="rId26" Type="http://schemas.openxmlformats.org/officeDocument/2006/relationships/image" Target="../media/image72.png"/><Relationship Id="rId3" Type="http://schemas.openxmlformats.org/officeDocument/2006/relationships/image" Target="../media/image491.png"/><Relationship Id="rId21" Type="http://schemas.openxmlformats.org/officeDocument/2006/relationships/image" Target="../media/image82.png"/><Relationship Id="rId7" Type="http://schemas.openxmlformats.org/officeDocument/2006/relationships/image" Target="../media/image76.png"/><Relationship Id="rId12" Type="http://schemas.openxmlformats.org/officeDocument/2006/relationships/image" Target="../media/image530.png"/><Relationship Id="rId17" Type="http://schemas.openxmlformats.org/officeDocument/2006/relationships/image" Target="../media/image54.png"/><Relationship Id="rId25" Type="http://schemas.openxmlformats.org/officeDocument/2006/relationships/image" Target="../media/image71.png"/><Relationship Id="rId2" Type="http://schemas.openxmlformats.org/officeDocument/2006/relationships/image" Target="../media/image482.png"/><Relationship Id="rId16" Type="http://schemas.openxmlformats.org/officeDocument/2006/relationships/image" Target="../media/image53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37.png"/><Relationship Id="rId24" Type="http://schemas.openxmlformats.org/officeDocument/2006/relationships/image" Target="../media/image85.png"/><Relationship Id="rId5" Type="http://schemas.openxmlformats.org/officeDocument/2006/relationships/image" Target="../media/image511.png"/><Relationship Id="rId15" Type="http://schemas.openxmlformats.org/officeDocument/2006/relationships/image" Target="../media/image52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10" Type="http://schemas.openxmlformats.org/officeDocument/2006/relationships/image" Target="../media/image80.png"/><Relationship Id="rId19" Type="http://schemas.openxmlformats.org/officeDocument/2006/relationships/image" Target="../media/image63.png"/><Relationship Id="rId4" Type="http://schemas.openxmlformats.org/officeDocument/2006/relationships/image" Target="../media/image501.png"/><Relationship Id="rId9" Type="http://schemas.openxmlformats.org/officeDocument/2006/relationships/image" Target="../media/image79.png"/><Relationship Id="rId14" Type="http://schemas.openxmlformats.org/officeDocument/2006/relationships/image" Target="../media/image42.png"/><Relationship Id="rId22" Type="http://schemas.openxmlformats.org/officeDocument/2006/relationships/image" Target="../media/image83.png"/><Relationship Id="rId27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13" Type="http://schemas.openxmlformats.org/officeDocument/2006/relationships/image" Target="../media/image70.png"/><Relationship Id="rId18" Type="http://schemas.openxmlformats.org/officeDocument/2006/relationships/image" Target="../media/image62.png"/><Relationship Id="rId3" Type="http://schemas.openxmlformats.org/officeDocument/2006/relationships/image" Target="../media/image65.png"/><Relationship Id="rId7" Type="http://schemas.openxmlformats.org/officeDocument/2006/relationships/image" Target="../media/image470.png"/><Relationship Id="rId12" Type="http://schemas.openxmlformats.org/officeDocument/2006/relationships/image" Target="../media/image57.png"/><Relationship Id="rId17" Type="http://schemas.openxmlformats.org/officeDocument/2006/relationships/image" Target="../media/image61.png"/><Relationship Id="rId2" Type="http://schemas.openxmlformats.org/officeDocument/2006/relationships/image" Target="../media/image74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90.png"/><Relationship Id="rId5" Type="http://schemas.openxmlformats.org/officeDocument/2006/relationships/image" Target="../media/image67.png"/><Relationship Id="rId15" Type="http://schemas.openxmlformats.org/officeDocument/2006/relationships/image" Target="../media/image59.png"/><Relationship Id="rId10" Type="http://schemas.openxmlformats.org/officeDocument/2006/relationships/image" Target="../media/image550.png"/><Relationship Id="rId4" Type="http://schemas.openxmlformats.org/officeDocument/2006/relationships/image" Target="../media/image66.png"/><Relationship Id="rId9" Type="http://schemas.openxmlformats.org/officeDocument/2006/relationships/image" Target="../media/image490.png"/><Relationship Id="rId1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13" Type="http://schemas.openxmlformats.org/officeDocument/2006/relationships/image" Target="../media/image70.png"/><Relationship Id="rId18" Type="http://schemas.openxmlformats.org/officeDocument/2006/relationships/image" Target="../media/image62.png"/><Relationship Id="rId3" Type="http://schemas.openxmlformats.org/officeDocument/2006/relationships/image" Target="../media/image65.png"/><Relationship Id="rId7" Type="http://schemas.openxmlformats.org/officeDocument/2006/relationships/image" Target="../media/image470.png"/><Relationship Id="rId12" Type="http://schemas.openxmlformats.org/officeDocument/2006/relationships/image" Target="../media/image57.png"/><Relationship Id="rId17" Type="http://schemas.openxmlformats.org/officeDocument/2006/relationships/image" Target="../media/image61.png"/><Relationship Id="rId2" Type="http://schemas.openxmlformats.org/officeDocument/2006/relationships/image" Target="../media/image81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90.png"/><Relationship Id="rId5" Type="http://schemas.openxmlformats.org/officeDocument/2006/relationships/image" Target="../media/image67.png"/><Relationship Id="rId15" Type="http://schemas.openxmlformats.org/officeDocument/2006/relationships/image" Target="../media/image59.png"/><Relationship Id="rId10" Type="http://schemas.openxmlformats.org/officeDocument/2006/relationships/image" Target="../media/image550.png"/><Relationship Id="rId4" Type="http://schemas.openxmlformats.org/officeDocument/2006/relationships/image" Target="../media/image66.png"/><Relationship Id="rId9" Type="http://schemas.openxmlformats.org/officeDocument/2006/relationships/image" Target="../media/image490.png"/><Relationship Id="rId1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326629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90.png"/><Relationship Id="rId18" Type="http://schemas.openxmlformats.org/officeDocument/2006/relationships/image" Target="../media/image19.png"/><Relationship Id="rId3" Type="http://schemas.openxmlformats.org/officeDocument/2006/relationships/image" Target="../media/image8.emf"/><Relationship Id="rId7" Type="http://schemas.openxmlformats.org/officeDocument/2006/relationships/image" Target="../media/image11.jpeg"/><Relationship Id="rId12" Type="http://schemas.openxmlformats.org/officeDocument/2006/relationships/image" Target="../media/image541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470.png"/><Relationship Id="rId5" Type="http://schemas.openxmlformats.org/officeDocument/2006/relationships/image" Target="../media/image10.jpeg"/><Relationship Id="rId15" Type="http://schemas.openxmlformats.org/officeDocument/2006/relationships/image" Target="../media/image15.png"/><Relationship Id="rId10" Type="http://schemas.openxmlformats.org/officeDocument/2006/relationships/image" Target="../media/image14.png"/><Relationship Id="rId19" Type="http://schemas.openxmlformats.org/officeDocument/2006/relationships/image" Target="../media/image20.png"/><Relationship Id="rId4" Type="http://schemas.openxmlformats.org/officeDocument/2006/relationships/image" Target="../media/image9.jpeg"/><Relationship Id="rId9" Type="http://schemas.openxmlformats.org/officeDocument/2006/relationships/image" Target="../media/image13.png"/><Relationship Id="rId14" Type="http://schemas.openxmlformats.org/officeDocument/2006/relationships/image" Target="../media/image5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8.png"/><Relationship Id="rId18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30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6.png"/><Relationship Id="rId5" Type="http://schemas.openxmlformats.org/officeDocument/2006/relationships/image" Target="../media/image32.png"/><Relationship Id="rId15" Type="http://schemas.openxmlformats.org/officeDocument/2006/relationships/image" Target="../media/image39.png"/><Relationship Id="rId10" Type="http://schemas.microsoft.com/office/2007/relationships/hdphoto" Target="../media/hdphoto3.wdp"/><Relationship Id="rId19" Type="http://schemas.openxmlformats.org/officeDocument/2006/relationships/image" Target="../media/image43.png"/><Relationship Id="rId4" Type="http://schemas.microsoft.com/office/2007/relationships/hdphoto" Target="../media/hdphoto1.wdp"/><Relationship Id="rId9" Type="http://schemas.openxmlformats.org/officeDocument/2006/relationships/image" Target="../media/image35.png"/><Relationship Id="rId14" Type="http://schemas.microsoft.com/office/2007/relationships/hdphoto" Target="../media/hdphoto5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0.png"/><Relationship Id="rId7" Type="http://schemas.openxmlformats.org/officeDocument/2006/relationships/image" Target="../media/image440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1.png"/><Relationship Id="rId5" Type="http://schemas.openxmlformats.org/officeDocument/2006/relationships/image" Target="../media/image410.png"/><Relationship Id="rId4" Type="http://schemas.openxmlformats.org/officeDocument/2006/relationships/image" Target="../media/image44.png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8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microsoft.com/office/2007/relationships/hdphoto" Target="../media/hdphoto4.wdp"/><Relationship Id="rId17" Type="http://schemas.openxmlformats.org/officeDocument/2006/relationships/image" Target="../media/image43.png"/><Relationship Id="rId2" Type="http://schemas.openxmlformats.org/officeDocument/2006/relationships/image" Target="../media/image30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6.png"/><Relationship Id="rId5" Type="http://schemas.openxmlformats.org/officeDocument/2006/relationships/image" Target="../media/image32.png"/><Relationship Id="rId15" Type="http://schemas.openxmlformats.org/officeDocument/2006/relationships/image" Target="../media/image3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35.png"/><Relationship Id="rId14" Type="http://schemas.microsoft.com/office/2007/relationships/hdphoto" Target="../media/hdphoto5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21.png"/><Relationship Id="rId18" Type="http://schemas.openxmlformats.org/officeDocument/2006/relationships/image" Target="../media/image250.png"/><Relationship Id="rId3" Type="http://schemas.openxmlformats.org/officeDocument/2006/relationships/image" Target="../media/image140.png"/><Relationship Id="rId7" Type="http://schemas.openxmlformats.org/officeDocument/2006/relationships/image" Target="../media/image180.png"/><Relationship Id="rId17" Type="http://schemas.openxmlformats.org/officeDocument/2006/relationships/image" Target="../media/image240.png"/><Relationship Id="rId25" Type="http://schemas.openxmlformats.org/officeDocument/2006/relationships/image" Target="../media/image280.png"/><Relationship Id="rId2" Type="http://schemas.openxmlformats.org/officeDocument/2006/relationships/image" Target="../media/image138.png"/><Relationship Id="rId16" Type="http://schemas.openxmlformats.org/officeDocument/2006/relationships/image" Target="../media/image230.png"/><Relationship Id="rId20" Type="http://schemas.openxmlformats.org/officeDocument/2006/relationships/image" Target="../media/image4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4080.png"/><Relationship Id="rId24" Type="http://schemas.openxmlformats.org/officeDocument/2006/relationships/image" Target="../media/image260.png"/><Relationship Id="rId5" Type="http://schemas.openxmlformats.org/officeDocument/2006/relationships/image" Target="../media/image160.png"/><Relationship Id="rId23" Type="http://schemas.openxmlformats.org/officeDocument/2006/relationships/image" Target="../media/image251.png"/><Relationship Id="rId15" Type="http://schemas.openxmlformats.org/officeDocument/2006/relationships/image" Target="../media/image4130.png"/><Relationship Id="rId10" Type="http://schemas.openxmlformats.org/officeDocument/2006/relationships/image" Target="../media/image47.png"/><Relationship Id="rId19" Type="http://schemas.openxmlformats.org/officeDocument/2006/relationships/image" Target="../media/image417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492.png"/><Relationship Id="rId3" Type="http://schemas.openxmlformats.org/officeDocument/2006/relationships/image" Target="../media/image97.png"/><Relationship Id="rId7" Type="http://schemas.openxmlformats.org/officeDocument/2006/relationships/image" Target="../media/image102.png"/><Relationship Id="rId12" Type="http://schemas.openxmlformats.org/officeDocument/2006/relationships/image" Target="../media/image10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11" Type="http://schemas.openxmlformats.org/officeDocument/2006/relationships/image" Target="../media/image49.png"/><Relationship Id="rId5" Type="http://schemas.openxmlformats.org/officeDocument/2006/relationships/image" Target="../media/image99.png"/><Relationship Id="rId15" Type="http://schemas.openxmlformats.org/officeDocument/2006/relationships/image" Target="../media/image50.png"/><Relationship Id="rId10" Type="http://schemas.openxmlformats.org/officeDocument/2006/relationships/image" Target="../media/image106.png"/><Relationship Id="rId4" Type="http://schemas.openxmlformats.org/officeDocument/2006/relationships/image" Target="../media/image33.png"/><Relationship Id="rId9" Type="http://schemas.openxmlformats.org/officeDocument/2006/relationships/image" Target="../media/image48.png"/><Relationship Id="rId14" Type="http://schemas.openxmlformats.org/officeDocument/2006/relationships/image" Target="../media/image11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91.png"/><Relationship Id="rId39" Type="http://schemas.openxmlformats.org/officeDocument/2006/relationships/image" Target="../media/image61.png"/><Relationship Id="rId3" Type="http://schemas.openxmlformats.org/officeDocument/2006/relationships/image" Target="../media/image48.png"/><Relationship Id="rId42" Type="http://schemas.openxmlformats.org/officeDocument/2006/relationships/image" Target="../media/image95.png"/><Relationship Id="rId7" Type="http://schemas.openxmlformats.org/officeDocument/2006/relationships/image" Target="../media/image514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7.xml"/><Relationship Id="rId41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3.png"/><Relationship Id="rId11" Type="http://schemas.openxmlformats.org/officeDocument/2006/relationships/image" Target="../media/image49.png"/><Relationship Id="rId40" Type="http://schemas.openxmlformats.org/officeDocument/2006/relationships/image" Target="../media/image92.png"/><Relationship Id="rId5" Type="http://schemas.openxmlformats.org/officeDocument/2006/relationships/image" Target="../media/image493.png"/><Relationship Id="rId10" Type="http://schemas.openxmlformats.org/officeDocument/2006/relationships/image" Target="../media/image86.png"/><Relationship Id="rId4" Type="http://schemas.openxmlformats.org/officeDocument/2006/relationships/image" Target="../media/image481.png"/><Relationship Id="rId9" Type="http://schemas.openxmlformats.org/officeDocument/2006/relationships/image" Target="../media/image78.png"/><Relationship Id="rId14" Type="http://schemas.openxmlformats.org/officeDocument/2006/relationships/image" Target="../media/image331.png"/><Relationship Id="rId43" Type="http://schemas.openxmlformats.org/officeDocument/2006/relationships/image" Target="../media/image9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320.png"/><Relationship Id="rId18" Type="http://schemas.openxmlformats.org/officeDocument/2006/relationships/image" Target="../media/image371.png"/><Relationship Id="rId3" Type="http://schemas.openxmlformats.org/officeDocument/2006/relationships/image" Target="../media/image87.png"/><Relationship Id="rId7" Type="http://schemas.openxmlformats.org/officeDocument/2006/relationships/image" Target="../media/image300.png"/><Relationship Id="rId12" Type="http://schemas.openxmlformats.org/officeDocument/2006/relationships/image" Target="../media/image772.png"/><Relationship Id="rId17" Type="http://schemas.openxmlformats.org/officeDocument/2006/relationships/image" Target="../media/image36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1510.png"/><Relationship Id="rId15" Type="http://schemas.openxmlformats.org/officeDocument/2006/relationships/image" Target="../media/image340.png"/><Relationship Id="rId9" Type="http://schemas.microsoft.com/office/2007/relationships/hdphoto" Target="../media/hdphoto7.wdp"/><Relationship Id="rId14" Type="http://schemas.openxmlformats.org/officeDocument/2006/relationships/image" Target="../media/image330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0.png"/><Relationship Id="rId18" Type="http://schemas.openxmlformats.org/officeDocument/2006/relationships/image" Target="../media/image411.png"/><Relationship Id="rId3" Type="http://schemas.openxmlformats.org/officeDocument/2006/relationships/image" Target="../media/image87.png"/><Relationship Id="rId21" Type="http://schemas.microsoft.com/office/2007/relationships/hdphoto" Target="../media/hdphoto7.wdp"/><Relationship Id="rId7" Type="http://schemas.openxmlformats.org/officeDocument/2006/relationships/image" Target="../media/image380.png"/><Relationship Id="rId17" Type="http://schemas.openxmlformats.org/officeDocument/2006/relationships/image" Target="../media/image101.png"/><Relationship Id="rId12" Type="http://schemas.openxmlformats.org/officeDocument/2006/relationships/image" Target="../media/image77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01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1510.png"/><Relationship Id="rId15" Type="http://schemas.openxmlformats.org/officeDocument/2006/relationships/image" Target="../media/image360.png"/><Relationship Id="rId19" Type="http://schemas.openxmlformats.org/officeDocument/2006/relationships/image" Target="../media/image42.png"/><Relationship Id="rId14" Type="http://schemas.openxmlformats.org/officeDocument/2006/relationships/image" Target="../media/image40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430.png"/><Relationship Id="rId18" Type="http://schemas.openxmlformats.org/officeDocument/2006/relationships/image" Target="../media/image111.png"/><Relationship Id="rId3" Type="http://schemas.openxmlformats.org/officeDocument/2006/relationships/image" Target="../media/image104.png"/><Relationship Id="rId21" Type="http://schemas.openxmlformats.org/officeDocument/2006/relationships/image" Target="../media/image116.png"/><Relationship Id="rId34" Type="http://schemas.openxmlformats.org/officeDocument/2006/relationships/image" Target="../media/image126.png"/><Relationship Id="rId7" Type="http://schemas.openxmlformats.org/officeDocument/2006/relationships/image" Target="../media/image291.png"/><Relationship Id="rId17" Type="http://schemas.openxmlformats.org/officeDocument/2006/relationships/image" Target="../media/image110.png"/><Relationship Id="rId25" Type="http://schemas.openxmlformats.org/officeDocument/2006/relationships/image" Target="../media/image119.png"/><Relationship Id="rId33" Type="http://schemas.openxmlformats.org/officeDocument/2006/relationships/image" Target="../media/image12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50.png"/><Relationship Id="rId20" Type="http://schemas.openxmlformats.org/officeDocument/2006/relationships/image" Target="../media/image115.png"/><Relationship Id="rId29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0.png"/><Relationship Id="rId24" Type="http://schemas.openxmlformats.org/officeDocument/2006/relationships/image" Target="../media/image114.png"/><Relationship Id="rId32" Type="http://schemas.openxmlformats.org/officeDocument/2006/relationships/image" Target="../media/image124.png"/><Relationship Id="rId5" Type="http://schemas.openxmlformats.org/officeDocument/2006/relationships/image" Target="../media/image1010.png"/><Relationship Id="rId15" Type="http://schemas.openxmlformats.org/officeDocument/2006/relationships/image" Target="../media/image108.png"/><Relationship Id="rId23" Type="http://schemas.openxmlformats.org/officeDocument/2006/relationships/image" Target="../media/image118.png"/><Relationship Id="rId28" Type="http://schemas.openxmlformats.org/officeDocument/2006/relationships/image" Target="../media/image123.png"/><Relationship Id="rId31" Type="http://schemas.openxmlformats.org/officeDocument/2006/relationships/image" Target="../media/image122.png"/><Relationship Id="rId4" Type="http://schemas.openxmlformats.org/officeDocument/2006/relationships/image" Target="../media/image48.png"/><Relationship Id="rId9" Type="http://schemas.openxmlformats.org/officeDocument/2006/relationships/image" Target="../media/image105.png"/><Relationship Id="rId14" Type="http://schemas.openxmlformats.org/officeDocument/2006/relationships/image" Target="../media/image107.png"/><Relationship Id="rId22" Type="http://schemas.openxmlformats.org/officeDocument/2006/relationships/image" Target="../media/image117.png"/><Relationship Id="rId30" Type="http://schemas.openxmlformats.org/officeDocument/2006/relationships/image" Target="../media/image121.png"/><Relationship Id="rId35" Type="http://schemas.openxmlformats.org/officeDocument/2006/relationships/image" Target="../media/image12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18" Type="http://schemas.openxmlformats.org/officeDocument/2006/relationships/image" Target="../media/image111.png"/><Relationship Id="rId26" Type="http://schemas.openxmlformats.org/officeDocument/2006/relationships/image" Target="../media/image114.png"/><Relationship Id="rId3" Type="http://schemas.openxmlformats.org/officeDocument/2006/relationships/image" Target="../media/image128.png"/><Relationship Id="rId21" Type="http://schemas.openxmlformats.org/officeDocument/2006/relationships/image" Target="../media/image116.png"/><Relationship Id="rId34" Type="http://schemas.openxmlformats.org/officeDocument/2006/relationships/image" Target="../media/image124.png"/><Relationship Id="rId7" Type="http://schemas.openxmlformats.org/officeDocument/2006/relationships/image" Target="../media/image1040.png"/><Relationship Id="rId17" Type="http://schemas.openxmlformats.org/officeDocument/2006/relationships/image" Target="../media/image110.png"/><Relationship Id="rId25" Type="http://schemas.openxmlformats.org/officeDocument/2006/relationships/image" Target="../media/image1201.png"/><Relationship Id="rId33" Type="http://schemas.openxmlformats.org/officeDocument/2006/relationships/image" Target="../media/image12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50.png"/><Relationship Id="rId20" Type="http://schemas.openxmlformats.org/officeDocument/2006/relationships/image" Target="../media/image115.png"/><Relationship Id="rId29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0.png"/><Relationship Id="rId24" Type="http://schemas.openxmlformats.org/officeDocument/2006/relationships/image" Target="../media/image1191.png"/><Relationship Id="rId32" Type="http://schemas.openxmlformats.org/officeDocument/2006/relationships/image" Target="../media/image130.png"/><Relationship Id="rId5" Type="http://schemas.openxmlformats.org/officeDocument/2006/relationships/image" Target="../media/image48.png"/><Relationship Id="rId23" Type="http://schemas.openxmlformats.org/officeDocument/2006/relationships/image" Target="../media/image118.png"/><Relationship Id="rId28" Type="http://schemas.openxmlformats.org/officeDocument/2006/relationships/image" Target="../media/image123.png"/><Relationship Id="rId10" Type="http://schemas.openxmlformats.org/officeDocument/2006/relationships/image" Target="../media/image105.png"/><Relationship Id="rId19" Type="http://schemas.openxmlformats.org/officeDocument/2006/relationships/image" Target="../media/image127.png"/><Relationship Id="rId31" Type="http://schemas.openxmlformats.org/officeDocument/2006/relationships/image" Target="../media/image126.png"/><Relationship Id="rId4" Type="http://schemas.openxmlformats.org/officeDocument/2006/relationships/image" Target="../media/image104.png"/><Relationship Id="rId9" Type="http://schemas.openxmlformats.org/officeDocument/2006/relationships/image" Target="../media/image49.png"/><Relationship Id="rId22" Type="http://schemas.openxmlformats.org/officeDocument/2006/relationships/image" Target="../media/image117.png"/><Relationship Id="rId27" Type="http://schemas.openxmlformats.org/officeDocument/2006/relationships/image" Target="../media/image129.png"/><Relationship Id="rId30" Type="http://schemas.openxmlformats.org/officeDocument/2006/relationships/image" Target="../media/image125.png"/><Relationship Id="rId35" Type="http://schemas.openxmlformats.org/officeDocument/2006/relationships/image" Target="../media/image1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291.png"/><Relationship Id="rId18" Type="http://schemas.openxmlformats.org/officeDocument/2006/relationships/image" Target="../media/image111.png"/><Relationship Id="rId26" Type="http://schemas.openxmlformats.org/officeDocument/2006/relationships/image" Target="../media/image114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040.png"/><Relationship Id="rId17" Type="http://schemas.openxmlformats.org/officeDocument/2006/relationships/image" Target="../media/image110.png"/><Relationship Id="rId25" Type="http://schemas.openxmlformats.org/officeDocument/2006/relationships/image" Target="../media/image1201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50.png"/><Relationship Id="rId29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010.png"/><Relationship Id="rId24" Type="http://schemas.openxmlformats.org/officeDocument/2006/relationships/image" Target="../media/image1191.png"/><Relationship Id="rId5" Type="http://schemas.openxmlformats.org/officeDocument/2006/relationships/image" Target="../media/image134.png"/><Relationship Id="rId15" Type="http://schemas.openxmlformats.org/officeDocument/2006/relationships/image" Target="../media/image105.png"/><Relationship Id="rId23" Type="http://schemas.openxmlformats.org/officeDocument/2006/relationships/image" Target="../media/image118.png"/><Relationship Id="rId28" Type="http://schemas.openxmlformats.org/officeDocument/2006/relationships/image" Target="../media/image123.png"/><Relationship Id="rId10" Type="http://schemas.openxmlformats.org/officeDocument/2006/relationships/image" Target="../media/image48.png"/><Relationship Id="rId31" Type="http://schemas.openxmlformats.org/officeDocument/2006/relationships/image" Target="../media/image141.png"/><Relationship Id="rId4" Type="http://schemas.openxmlformats.org/officeDocument/2006/relationships/image" Target="../media/image133.png"/><Relationship Id="rId9" Type="http://schemas.openxmlformats.org/officeDocument/2006/relationships/image" Target="../media/image128.png"/><Relationship Id="rId14" Type="http://schemas.openxmlformats.org/officeDocument/2006/relationships/image" Target="../media/image49.png"/><Relationship Id="rId22" Type="http://schemas.openxmlformats.org/officeDocument/2006/relationships/image" Target="../media/image117.png"/><Relationship Id="rId27" Type="http://schemas.openxmlformats.org/officeDocument/2006/relationships/image" Target="../media/image129.png"/><Relationship Id="rId30" Type="http://schemas.openxmlformats.org/officeDocument/2006/relationships/image" Target="../media/image1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png"/><Relationship Id="rId13" Type="http://schemas.openxmlformats.org/officeDocument/2006/relationships/image" Target="../media/image150.png"/><Relationship Id="rId3" Type="http://schemas.openxmlformats.org/officeDocument/2006/relationships/image" Target="../media/image292.png"/><Relationship Id="rId7" Type="http://schemas.openxmlformats.org/officeDocument/2006/relationships/image" Target="../media/image1320.png"/><Relationship Id="rId12" Type="http://schemas.openxmlformats.org/officeDocument/2006/relationships/image" Target="../media/image1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0.png"/><Relationship Id="rId11" Type="http://schemas.openxmlformats.org/officeDocument/2006/relationships/image" Target="../media/image148.jpeg"/><Relationship Id="rId5" Type="http://schemas.openxmlformats.org/officeDocument/2006/relationships/image" Target="../media/image310.png"/><Relationship Id="rId10" Type="http://schemas.openxmlformats.org/officeDocument/2006/relationships/image" Target="../media/image8.emf"/><Relationship Id="rId9" Type="http://schemas.openxmlformats.org/officeDocument/2006/relationships/image" Target="../media/image14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53.png"/><Relationship Id="rId3" Type="http://schemas.openxmlformats.org/officeDocument/2006/relationships/image" Target="../media/image292.png"/><Relationship Id="rId7" Type="http://schemas.openxmlformats.org/officeDocument/2006/relationships/image" Target="../media/image1410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1390.png"/><Relationship Id="rId10" Type="http://schemas.openxmlformats.org/officeDocument/2006/relationships/image" Target="../media/image152.png"/><Relationship Id="rId4" Type="http://schemas.openxmlformats.org/officeDocument/2006/relationships/image" Target="../media/image79.png"/><Relationship Id="rId9" Type="http://schemas.openxmlformats.org/officeDocument/2006/relationships/image" Target="../media/image48.png"/><Relationship Id="rId14" Type="http://schemas.openxmlformats.org/officeDocument/2006/relationships/image" Target="../media/image1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microsoft.com/office/2007/relationships/hdphoto" Target="../media/hdphoto9.wdp"/><Relationship Id="rId3" Type="http://schemas.openxmlformats.org/officeDocument/2006/relationships/image" Target="../media/image157.png"/><Relationship Id="rId7" Type="http://schemas.openxmlformats.org/officeDocument/2006/relationships/image" Target="../media/image162.png"/><Relationship Id="rId12" Type="http://schemas.openxmlformats.org/officeDocument/2006/relationships/image" Target="../media/image1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11" Type="http://schemas.microsoft.com/office/2007/relationships/hdphoto" Target="../media/hdphoto8.wdp"/><Relationship Id="rId5" Type="http://schemas.openxmlformats.org/officeDocument/2006/relationships/image" Target="../media/image159.png"/><Relationship Id="rId10" Type="http://schemas.openxmlformats.org/officeDocument/2006/relationships/image" Target="../media/image165.png"/><Relationship Id="rId4" Type="http://schemas.openxmlformats.org/officeDocument/2006/relationships/image" Target="../media/image158.png"/><Relationship Id="rId9" Type="http://schemas.openxmlformats.org/officeDocument/2006/relationships/image" Target="../media/image164.png"/><Relationship Id="rId1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8" Type="http://schemas.openxmlformats.org/officeDocument/2006/relationships/image" Target="../media/image164.png"/><Relationship Id="rId3" Type="http://schemas.openxmlformats.org/officeDocument/2006/relationships/image" Target="../media/image157.png"/><Relationship Id="rId7" Type="http://schemas.openxmlformats.org/officeDocument/2006/relationships/image" Target="../media/image163.png"/><Relationship Id="rId12" Type="http://schemas.microsoft.com/office/2007/relationships/hdphoto" Target="../media/hdphoto9.wdp"/><Relationship Id="rId17" Type="http://schemas.openxmlformats.org/officeDocument/2006/relationships/image" Target="../media/image168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6.png"/><Relationship Id="rId5" Type="http://schemas.openxmlformats.org/officeDocument/2006/relationships/image" Target="../media/image161.png"/><Relationship Id="rId15" Type="http://schemas.openxmlformats.org/officeDocument/2006/relationships/image" Target="../media/image167.png"/><Relationship Id="rId10" Type="http://schemas.openxmlformats.org/officeDocument/2006/relationships/image" Target="../media/image48.png"/><Relationship Id="rId4" Type="http://schemas.openxmlformats.org/officeDocument/2006/relationships/image" Target="../media/image159.png"/><Relationship Id="rId9" Type="http://schemas.microsoft.com/office/2007/relationships/hdphoto" Target="../media/hdphoto8.wdp"/><Relationship Id="rId14" Type="http://schemas.openxmlformats.org/officeDocument/2006/relationships/image" Target="../media/image1200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200.png"/><Relationship Id="rId18" Type="http://schemas.openxmlformats.org/officeDocument/2006/relationships/image" Target="../media/image171.png"/><Relationship Id="rId26" Type="http://schemas.openxmlformats.org/officeDocument/2006/relationships/image" Target="../media/image157.png"/><Relationship Id="rId3" Type="http://schemas.openxmlformats.org/officeDocument/2006/relationships/image" Target="../media/image159.png"/><Relationship Id="rId21" Type="http://schemas.openxmlformats.org/officeDocument/2006/relationships/image" Target="../media/image173.png"/><Relationship Id="rId7" Type="http://schemas.openxmlformats.org/officeDocument/2006/relationships/image" Target="../media/image165.png"/><Relationship Id="rId17" Type="http://schemas.openxmlformats.org/officeDocument/2006/relationships/image" Target="../media/image168.png"/><Relationship Id="rId25" Type="http://schemas.openxmlformats.org/officeDocument/2006/relationships/image" Target="../media/image16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69.png"/><Relationship Id="rId20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microsoft.com/office/2007/relationships/hdphoto" Target="../media/hdphoto9.wdp"/><Relationship Id="rId24" Type="http://schemas.openxmlformats.org/officeDocument/2006/relationships/image" Target="../media/image176.png"/><Relationship Id="rId5" Type="http://schemas.openxmlformats.org/officeDocument/2006/relationships/image" Target="../media/image162.png"/><Relationship Id="rId15" Type="http://schemas.openxmlformats.org/officeDocument/2006/relationships/image" Target="../media/image1190.png"/><Relationship Id="rId23" Type="http://schemas.openxmlformats.org/officeDocument/2006/relationships/image" Target="../media/image175.png"/><Relationship Id="rId10" Type="http://schemas.openxmlformats.org/officeDocument/2006/relationships/image" Target="../media/image166.png"/><Relationship Id="rId19" Type="http://schemas.openxmlformats.org/officeDocument/2006/relationships/image" Target="../media/image158.png"/><Relationship Id="rId4" Type="http://schemas.openxmlformats.org/officeDocument/2006/relationships/image" Target="../media/image161.png"/><Relationship Id="rId9" Type="http://schemas.openxmlformats.org/officeDocument/2006/relationships/image" Target="../media/image48.png"/><Relationship Id="rId14" Type="http://schemas.openxmlformats.org/officeDocument/2006/relationships/image" Target="../media/image167.png"/><Relationship Id="rId22" Type="http://schemas.openxmlformats.org/officeDocument/2006/relationships/image" Target="../media/image17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85.png"/><Relationship Id="rId18" Type="http://schemas.openxmlformats.org/officeDocument/2006/relationships/image" Target="../media/image188.png"/><Relationship Id="rId3" Type="http://schemas.openxmlformats.org/officeDocument/2006/relationships/image" Target="../media/image177.png"/><Relationship Id="rId7" Type="http://schemas.microsoft.com/office/2007/relationships/hdphoto" Target="../media/hdphoto8.wdp"/><Relationship Id="rId12" Type="http://schemas.openxmlformats.org/officeDocument/2006/relationships/image" Target="../media/image184.png"/><Relationship Id="rId17" Type="http://schemas.openxmlformats.org/officeDocument/2006/relationships/image" Target="../media/image187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183.png"/><Relationship Id="rId5" Type="http://schemas.openxmlformats.org/officeDocument/2006/relationships/image" Target="../media/image179.png"/><Relationship Id="rId15" Type="http://schemas.openxmlformats.org/officeDocument/2006/relationships/image" Target="../media/image186.png"/><Relationship Id="rId10" Type="http://schemas.openxmlformats.org/officeDocument/2006/relationships/image" Target="../media/image182.png"/><Relationship Id="rId19" Type="http://schemas.openxmlformats.org/officeDocument/2006/relationships/image" Target="../media/image189.png"/><Relationship Id="rId4" Type="http://schemas.openxmlformats.org/officeDocument/2006/relationships/image" Target="../media/image178.png"/><Relationship Id="rId9" Type="http://schemas.openxmlformats.org/officeDocument/2006/relationships/image" Target="../media/image181.png"/><Relationship Id="rId14" Type="http://schemas.openxmlformats.org/officeDocument/2006/relationships/image" Target="../media/image1260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93.png"/><Relationship Id="rId18" Type="http://schemas.microsoft.com/office/2007/relationships/hdphoto" Target="../media/hdphoto9.wdp"/><Relationship Id="rId3" Type="http://schemas.openxmlformats.org/officeDocument/2006/relationships/image" Target="../media/image177.png"/><Relationship Id="rId21" Type="http://schemas.openxmlformats.org/officeDocument/2006/relationships/image" Target="../media/image198.png"/><Relationship Id="rId7" Type="http://schemas.openxmlformats.org/officeDocument/2006/relationships/image" Target="../media/image165.png"/><Relationship Id="rId12" Type="http://schemas.openxmlformats.org/officeDocument/2006/relationships/image" Target="../media/image178.png"/><Relationship Id="rId17" Type="http://schemas.openxmlformats.org/officeDocument/2006/relationships/image" Target="../media/image166.png"/><Relationship Id="rId25" Type="http://schemas.openxmlformats.org/officeDocument/2006/relationships/image" Target="../media/image186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64.png"/><Relationship Id="rId20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11" Type="http://schemas.openxmlformats.org/officeDocument/2006/relationships/image" Target="../media/image183.png"/><Relationship Id="rId24" Type="http://schemas.openxmlformats.org/officeDocument/2006/relationships/image" Target="../media/image1260.png"/><Relationship Id="rId5" Type="http://schemas.openxmlformats.org/officeDocument/2006/relationships/image" Target="../media/image191.png"/><Relationship Id="rId15" Type="http://schemas.openxmlformats.org/officeDocument/2006/relationships/image" Target="../media/image195.png"/><Relationship Id="rId23" Type="http://schemas.openxmlformats.org/officeDocument/2006/relationships/image" Target="../media/image181.png"/><Relationship Id="rId10" Type="http://schemas.openxmlformats.org/officeDocument/2006/relationships/image" Target="../media/image182.png"/><Relationship Id="rId19" Type="http://schemas.openxmlformats.org/officeDocument/2006/relationships/image" Target="../media/image196.png"/><Relationship Id="rId4" Type="http://schemas.openxmlformats.org/officeDocument/2006/relationships/image" Target="../media/image190.png"/><Relationship Id="rId9" Type="http://schemas.openxmlformats.org/officeDocument/2006/relationships/image" Target="../media/image48.png"/><Relationship Id="rId14" Type="http://schemas.openxmlformats.org/officeDocument/2006/relationships/image" Target="../media/image194.png"/><Relationship Id="rId22" Type="http://schemas.openxmlformats.org/officeDocument/2006/relationships/image" Target="../media/image18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2.png"/><Relationship Id="rId18" Type="http://schemas.openxmlformats.org/officeDocument/2006/relationships/image" Target="../media/image177.png"/><Relationship Id="rId3" Type="http://schemas.openxmlformats.org/officeDocument/2006/relationships/image" Target="../media/image178.png"/><Relationship Id="rId7" Type="http://schemas.openxmlformats.org/officeDocument/2006/relationships/image" Target="../media/image186.png"/><Relationship Id="rId12" Type="http://schemas.openxmlformats.org/officeDocument/2006/relationships/image" Target="../media/image201.png"/><Relationship Id="rId17" Type="http://schemas.openxmlformats.org/officeDocument/2006/relationships/image" Target="../media/image205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200.png"/><Relationship Id="rId5" Type="http://schemas.microsoft.com/office/2007/relationships/hdphoto" Target="../media/hdphoto8.wdp"/><Relationship Id="rId15" Type="http://schemas.openxmlformats.org/officeDocument/2006/relationships/image" Target="../media/image203.png"/><Relationship Id="rId10" Type="http://schemas.openxmlformats.org/officeDocument/2006/relationships/image" Target="../media/image183.png"/><Relationship Id="rId19" Type="http://schemas.openxmlformats.org/officeDocument/2006/relationships/image" Target="../media/image181.png"/><Relationship Id="rId4" Type="http://schemas.openxmlformats.org/officeDocument/2006/relationships/image" Target="../media/image165.png"/><Relationship Id="rId9" Type="http://schemas.openxmlformats.org/officeDocument/2006/relationships/image" Target="../media/image182.png"/><Relationship Id="rId14" Type="http://schemas.openxmlformats.org/officeDocument/2006/relationships/image" Target="../media/image1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7.png"/><Relationship Id="rId3" Type="http://schemas.openxmlformats.org/officeDocument/2006/relationships/image" Target="../media/image178.png"/><Relationship Id="rId7" Type="http://schemas.openxmlformats.org/officeDocument/2006/relationships/image" Target="../media/image186.png"/><Relationship Id="rId12" Type="http://schemas.openxmlformats.org/officeDocument/2006/relationships/image" Target="../media/image206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164.png"/><Relationship Id="rId5" Type="http://schemas.microsoft.com/office/2007/relationships/hdphoto" Target="../media/hdphoto8.wdp"/><Relationship Id="rId15" Type="http://schemas.openxmlformats.org/officeDocument/2006/relationships/image" Target="../media/image177.png"/><Relationship Id="rId10" Type="http://schemas.openxmlformats.org/officeDocument/2006/relationships/image" Target="../media/image183.png"/><Relationship Id="rId4" Type="http://schemas.openxmlformats.org/officeDocument/2006/relationships/image" Target="../media/image165.png"/><Relationship Id="rId9" Type="http://schemas.openxmlformats.org/officeDocument/2006/relationships/image" Target="../media/image182.png"/><Relationship Id="rId14" Type="http://schemas.openxmlformats.org/officeDocument/2006/relationships/image" Target="../media/image20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10 – </a:t>
            </a:r>
            <a:r>
              <a:rPr lang="en-US" dirty="0" err="1"/>
              <a:t>Diffie</a:t>
            </a:r>
            <a:r>
              <a:rPr lang="en-US" dirty="0"/>
              <a:t>-Hellman III,</a:t>
            </a:r>
            <a:br>
              <a:rPr lang="en-US" dirty="0"/>
            </a:br>
            <a:r>
              <a:rPr lang="en-US" dirty="0"/>
              <a:t>PKE, KEM, </a:t>
            </a:r>
            <a:r>
              <a:rPr lang="en-US" dirty="0" err="1"/>
              <a:t>ElGamal</a:t>
            </a:r>
            <a:r>
              <a:rPr lang="en-US" dirty="0"/>
              <a:t>, Noise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22.10.2025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861" y="1818466"/>
            <a:ext cx="4292278" cy="32210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63458" y="5405088"/>
            <a:ext cx="7665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Conspiracies…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7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8622209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Major customers: </a:t>
            </a:r>
            <a:r>
              <a:rPr lang="en-US" sz="1400" dirty="0" err="1"/>
              <a:t>telcos</a:t>
            </a:r>
            <a:r>
              <a:rPr lang="en-US" sz="1400" dirty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Hackers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Only made one change:	</a:t>
            </a:r>
            <a:br>
              <a:rPr lang="en-US" sz="1600" dirty="0"/>
            </a:br>
            <a:endParaRPr lang="en-US" sz="1400" dirty="0"/>
          </a:p>
          <a:p>
            <a:pPr marL="0" indent="0"/>
            <a:r>
              <a:rPr lang="en-US" sz="1400" dirty="0"/>
              <a:t>           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>
                <a:latin typeface="Consolas" panose="020B0609020204030204" pitchFamily="49" charset="0"/>
              </a:rPr>
              <a:t>       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3359887"/>
            <a:ext cx="3542310" cy="131065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789569" y="2909765"/>
            <a:ext cx="4754106" cy="900246"/>
            <a:chOff x="1789569" y="2909765"/>
            <a:chExt cx="4754106" cy="900246"/>
          </a:xfrm>
        </p:grpSpPr>
        <p:sp>
          <p:nvSpPr>
            <p:cNvPr id="2" name="Rectangle 1"/>
            <p:cNvSpPr/>
            <p:nvPr/>
          </p:nvSpPr>
          <p:spPr>
            <a:xfrm>
              <a:off x="1789569" y="2909765"/>
              <a:ext cx="4754106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/>
                <a:t>IMPORTANT JUNIPER SECURITY ANNOUNCEMENT</a:t>
              </a:r>
            </a:p>
            <a:p>
              <a:endParaRPr lang="en-US" sz="1050" dirty="0"/>
            </a:p>
            <a:p>
              <a:r>
                <a:rPr lang="en-US" sz="1050" dirty="0"/>
                <a:t>During a recent internal code review, Juniper discovered unauthorized code in </a:t>
              </a:r>
              <a:r>
                <a:rPr lang="en-US" sz="1050" dirty="0" err="1"/>
                <a:t>ScreenOS</a:t>
              </a:r>
              <a:r>
                <a:rPr lang="en-US" sz="1050" dirty="0"/>
                <a:t> that could allow a knowledgeable attacker to gain administrative access to </a:t>
              </a:r>
              <a:r>
                <a:rPr lang="en-US" sz="1050" dirty="0" err="1"/>
                <a:t>NetScreen</a:t>
              </a:r>
              <a:r>
                <a:rPr lang="en-US" sz="1050" b="1" dirty="0"/>
                <a:t>®</a:t>
              </a:r>
              <a:r>
                <a:rPr lang="en-US" sz="1050" dirty="0"/>
                <a:t> devices and to decrypt VPN connections. </a:t>
              </a: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5231490" y="3263563"/>
              <a:ext cx="1166135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871071" y="3427893"/>
              <a:ext cx="788310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22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PRNG standardization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98" y="1113062"/>
            <a:ext cx="4180759" cy="5425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769" y="1113062"/>
            <a:ext cx="4182717" cy="54226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 bwMode="auto">
          <a:xfrm>
            <a:off x="7748587" y="5816263"/>
            <a:ext cx="1843087" cy="165437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5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point on elliptic curve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are elements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Points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/>
                  <a:t> can be added to get another point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Special case: add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to itself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times</a:t>
                </a:r>
                <a:br>
                  <a:rPr lang="en-US" sz="1800" dirty="0"/>
                </a:br>
                <a:br>
                  <a:rPr lang="en-US" sz="1800" dirty="0"/>
                </a:br>
                <a:r>
                  <a:rPr lang="en-US" sz="1800" dirty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DLOG problem: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</m:oMath>
                </a14:m>
                <a:r>
                  <a:rPr lang="en-US" sz="1800" dirty="0"/>
                  <a:t>,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 (for </a:t>
                </a:r>
                <a:r>
                  <a:rPr lang="en-US" sz="1800" b="1" dirty="0"/>
                  <a:t>secret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  <a:blipFill rotWithShape="0">
                <a:blip r:embed="rId2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670750" y="1622037"/>
            <a:ext cx="3201357" cy="3570823"/>
            <a:chOff x="8297834" y="1562376"/>
            <a:chExt cx="3201357" cy="3570823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8297834" y="1781174"/>
              <a:ext cx="2838812" cy="3352025"/>
              <a:chOff x="4832232" y="561256"/>
              <a:chExt cx="4052392" cy="47850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sp>
          <p:nvSpPr>
            <p:cNvPr id="10" name="Flowchart: Connector 9"/>
            <p:cNvSpPr>
              <a:spLocks noChangeAspect="1"/>
            </p:cNvSpPr>
            <p:nvPr/>
          </p:nvSpPr>
          <p:spPr bwMode="auto">
            <a:xfrm>
              <a:off x="8745682" y="2743199"/>
              <a:ext cx="89977" cy="8997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7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56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Connector 14"/>
          <p:cNvSpPr>
            <a:spLocks noChangeAspect="1"/>
          </p:cNvSpPr>
          <p:nvPr/>
        </p:nvSpPr>
        <p:spPr bwMode="auto">
          <a:xfrm>
            <a:off x="9746526" y="4418300"/>
            <a:ext cx="89977" cy="89977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158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4" idx="3"/>
            <a:endCxn id="23" idx="1"/>
          </p:cNvCxnSpPr>
          <p:nvPr/>
        </p:nvCxnSpPr>
        <p:spPr bwMode="auto">
          <a:xfrm>
            <a:off x="4081604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3" idx="3"/>
            <a:endCxn id="25" idx="1"/>
          </p:cNvCxnSpPr>
          <p:nvPr/>
        </p:nvCxnSpPr>
        <p:spPr bwMode="auto">
          <a:xfrm>
            <a:off x="5413972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25" idx="3"/>
            <a:endCxn id="28" idx="1"/>
          </p:cNvCxnSpPr>
          <p:nvPr/>
        </p:nvCxnSpPr>
        <p:spPr bwMode="auto">
          <a:xfrm>
            <a:off x="6746340" y="2871688"/>
            <a:ext cx="78915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>
            <a:stCxn id="24" idx="2"/>
            <a:endCxn id="30" idx="0"/>
          </p:cNvCxnSpPr>
          <p:nvPr/>
        </p:nvCxnSpPr>
        <p:spPr bwMode="auto">
          <a:xfrm>
            <a:off x="3810000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3" idx="2"/>
            <a:endCxn id="32" idx="0"/>
          </p:cNvCxnSpPr>
          <p:nvPr/>
        </p:nvCxnSpPr>
        <p:spPr bwMode="auto">
          <a:xfrm>
            <a:off x="5142368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25" idx="2"/>
            <a:endCxn id="34" idx="0"/>
          </p:cNvCxnSpPr>
          <p:nvPr/>
        </p:nvCxnSpPr>
        <p:spPr bwMode="auto">
          <a:xfrm>
            <a:off x="6474736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blipFill>
                <a:blip r:embed="rId9"/>
                <a:stretch>
                  <a:fillRect l="-22472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blipFill>
                <a:blip r:embed="rId10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blipFill>
                <a:blip r:embed="rId11"/>
                <a:stretch>
                  <a:fillRect l="-22472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3149629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9629" y="3249667"/>
                <a:ext cx="543209" cy="443619"/>
              </a:xfrm>
              <a:prstGeom prst="rect">
                <a:avLst/>
              </a:prstGeom>
              <a:blipFill>
                <a:blip r:embed="rId12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4481997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1997" y="3249667"/>
                <a:ext cx="543209" cy="443619"/>
              </a:xfrm>
              <a:prstGeom prst="rect">
                <a:avLst/>
              </a:prstGeom>
              <a:blipFill>
                <a:blip r:embed="rId13"/>
                <a:stretch>
                  <a:fillRect l="-2022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814365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4365" y="3249667"/>
                <a:ext cx="543209" cy="443619"/>
              </a:xfrm>
              <a:prstGeom prst="rect">
                <a:avLst/>
              </a:prstGeom>
              <a:blipFill>
                <a:blip r:embed="rId14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1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8" grpId="0"/>
      <p:bldP spid="30" grpId="0"/>
      <p:bldP spid="32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>
                                  <a:alpha val="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  <a:blipFill>
                <a:blip r:embed="rId2"/>
                <a:stretch>
                  <a:fillRect r="-16495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3471464" y="3819166"/>
            <a:ext cx="1206669" cy="305489"/>
            <a:chOff x="8220076" y="2399163"/>
            <a:chExt cx="1267949" cy="362140"/>
          </a:xfrm>
          <a:solidFill>
            <a:srgbClr val="EEECFE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5539863" y="3819166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 Same Side Corner Rectangle 36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7" name="Round Same Side Corner 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7608265" y="3819164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 Same Side Corner Rectangle 38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9" name="Round Same Side Corner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ound Same Side Corner Rectangle 39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0" name="Round Same Side Corner 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1" name="Straight Arrow Connector 40"/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>
                <a:blip r:embed="rId11"/>
                <a:stretch>
                  <a:fillRect l="-22222" r="-740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>
            <a:off x="2131406" y="2603599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256 bit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5316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keep 240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/>
                  <a:t>public </a:t>
                </a:r>
                <a:r>
                  <a:rPr lang="en-US" sz="1600" dirty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>
                <a:blip r:embed="rId14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>
                <a:blip r:embed="rId15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>
                <a:blip r:embed="rId16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>
                <a:blip r:embed="rId17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>
                <a:blip r:embed="rId18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4" y="1650333"/>
                <a:ext cx="4843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/>
                  <a:t>x-coordinate of elliptic curve point (256 bits)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4" y="1650333"/>
                <a:ext cx="4843807" cy="338554"/>
              </a:xfrm>
              <a:prstGeom prst="rect">
                <a:avLst/>
              </a:prstGeom>
              <a:blipFill rotWithShape="0">
                <a:blip r:embed="rId19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51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animBg="1"/>
      <p:bldP spid="29" grpId="0" animBg="1"/>
      <p:bldP spid="51" grpId="0"/>
      <p:bldP spid="93" grpId="0"/>
      <p:bldP spid="108" grpId="0"/>
      <p:bldP spid="44" grpId="0"/>
      <p:bldP spid="46" grpId="0"/>
      <p:bldP spid="47" grpId="0"/>
      <p:bldP spid="48" grpId="0"/>
      <p:bldP spid="49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 – something's fishy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/>
                  <a:t>Shumow</a:t>
                </a:r>
                <a:r>
                  <a:rPr lang="en-US" sz="1600" dirty="0"/>
                  <a:t> and Ferguson: Dual EC can be </a:t>
                </a:r>
                <a:r>
                  <a:rPr lang="en-US" sz="1600" i="1" dirty="0" err="1"/>
                  <a:t>backdoored</a:t>
                </a: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</p:txBody>
          </p:sp>
        </mc:Choice>
        <mc:Fallback xmlns=""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7024378" y="2053874"/>
            <a:ext cx="4901351" cy="1281639"/>
            <a:chOff x="3251782" y="2333909"/>
            <a:chExt cx="6848322" cy="179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27143" b="-121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>
                  <a:spLocks noChangeAspec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71464" y="3819166"/>
              <a:ext cx="1206667" cy="305489"/>
              <a:chOff x="8220076" y="2399163"/>
              <a:chExt cx="1267947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Round Same Side Corner Rectangle 33"/>
                  <p:cNvSpPr/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71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5539863" y="3819166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9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7608265" y="381916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7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cxnSpLocks noChangeAspect="1"/>
            </p:cNvCxnSpPr>
            <p:nvPr/>
          </p:nvCxnSpPr>
          <p:spPr bwMode="auto">
            <a:xfrm>
              <a:off x="4119666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cxnSpLocks noChangeAspect="1"/>
            </p:cNvCxnSpPr>
            <p:nvPr/>
          </p:nvCxnSpPr>
          <p:spPr bwMode="auto">
            <a:xfrm>
              <a:off x="6151832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cxnSpLocks noChangeAspect="1"/>
            </p:cNvCxnSpPr>
            <p:nvPr/>
          </p:nvCxnSpPr>
          <p:spPr bwMode="auto">
            <a:xfrm>
              <a:off x="8215208" y="2921874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>
                  <a:spLocks noChangeAspec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blipFill>
                  <a:blip r:embed="rId12"/>
                  <a:stretch>
                    <a:fillRect l="-25641" r="-1538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cxnSpLocks noChangeAspect="1"/>
            </p:cNvCxnSpPr>
            <p:nvPr/>
          </p:nvCxnSpPr>
          <p:spPr bwMode="auto">
            <a:xfrm flipV="1">
              <a:off x="4678134" y="2769131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cxnSpLocks noChangeAspect="1"/>
            </p:cNvCxnSpPr>
            <p:nvPr/>
          </p:nvCxnSpPr>
          <p:spPr bwMode="auto">
            <a:xfrm flipV="1">
              <a:off x="6746538" y="2769130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Arrow Connector 73"/>
            <p:cNvCxnSpPr>
              <a:cxnSpLocks noChangeAspect="1"/>
            </p:cNvCxnSpPr>
            <p:nvPr/>
          </p:nvCxnSpPr>
          <p:spPr bwMode="auto">
            <a:xfrm flipV="1">
              <a:off x="8814942" y="276912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>
                  <a:spLocks noChangeAspec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/>
                <p:cNvSpPr>
                  <a:spLocks noChangeAspec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6" name="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blipFill>
                  <a:blip r:embed="rId14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76"/>
                <p:cNvSpPr>
                  <a:spLocks noChangeAspec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blipFill>
                  <a:blip r:embed="rId15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>
                  <a:spLocks noChangeAspec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blipFill>
                  <a:blip r:embed="rId16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/>
                <p:cNvSpPr>
                  <a:spLocks noChangeAspec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blipFill>
                  <a:blip r:embed="rId17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/>
                <p:cNvSpPr>
                  <a:spLocks noChangeAspec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0" name="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blipFill>
                  <a:blip r:embed="rId18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9031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>
                                  <a:alpha val="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  <a:blipFill>
                <a:blip r:embed="rId2"/>
                <a:stretch>
                  <a:fillRect r="-16495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 Same Side Corner Rectangle 32"/>
              <p:cNvSpPr/>
              <p:nvPr/>
            </p:nvSpPr>
            <p:spPr bwMode="auto">
              <a:xfrm rot="16200000">
                <a:off x="3693358" y="3597272"/>
                <a:ext cx="305488" cy="749275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ound Same Side Corner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3693358" y="3597272"/>
                <a:ext cx="305488" cy="7492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 Same Side Corner Rectangle 33"/>
              <p:cNvSpPr/>
              <p:nvPr/>
            </p:nvSpPr>
            <p:spPr bwMode="auto">
              <a:xfrm rot="5400000">
                <a:off x="3998066" y="3444588"/>
                <a:ext cx="305486" cy="1054647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ound Same Side Corner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998066" y="3444588"/>
                <a:ext cx="305486" cy="105464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 Same Side Corner Rectangle 35"/>
              <p:cNvSpPr/>
              <p:nvPr/>
            </p:nvSpPr>
            <p:spPr bwMode="auto">
              <a:xfrm rot="16200000">
                <a:off x="5761757" y="3597272"/>
                <a:ext cx="305487" cy="74927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ound Same Side Corner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5761757" y="3597272"/>
                <a:ext cx="305487" cy="7492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 Same Side Corner Rectangle 36"/>
              <p:cNvSpPr/>
              <p:nvPr/>
            </p:nvSpPr>
            <p:spPr bwMode="auto">
              <a:xfrm rot="5400000">
                <a:off x="6066471" y="3444587"/>
                <a:ext cx="305486" cy="1054649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7" name="Round Same Side Corner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066471" y="3444587"/>
                <a:ext cx="305486" cy="105464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 Same Side Corner Rectangle 38"/>
              <p:cNvSpPr/>
              <p:nvPr/>
            </p:nvSpPr>
            <p:spPr bwMode="auto">
              <a:xfrm rot="16200000">
                <a:off x="7830159" y="3597270"/>
                <a:ext cx="305487" cy="74927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Round Same Side Corner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7830159" y="3597270"/>
                <a:ext cx="305487" cy="7492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 Same Side Corner Rectangle 39"/>
              <p:cNvSpPr/>
              <p:nvPr/>
            </p:nvSpPr>
            <p:spPr bwMode="auto">
              <a:xfrm rot="5400000">
                <a:off x="8134873" y="3444585"/>
                <a:ext cx="305486" cy="1054649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Round Same Side Corner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34873" y="3444585"/>
                <a:ext cx="305486" cy="105464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>
                <a:blip r:embed="rId11"/>
                <a:stretch>
                  <a:fillRect l="-22222" r="-740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>
            <a:off x="2131406" y="2603599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256 bit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5316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keep 240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/>
                  <a:t>public </a:t>
                </a:r>
                <a:r>
                  <a:rPr lang="en-US" sz="1600" dirty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>
                <a:blip r:embed="rId14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>
                <a:blip r:embed="rId15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>
                <a:blip r:embed="rId16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>
                <a:blip r:embed="rId17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>
                <a:blip r:embed="rId18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/>
                  <a:t>x-coordinate (256 bits)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745723" y="1351108"/>
                <a:ext cx="12694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723" y="1351108"/>
                <a:ext cx="1269402" cy="369332"/>
              </a:xfrm>
              <a:prstGeom prst="rect">
                <a:avLst/>
              </a:prstGeom>
              <a:blipFill>
                <a:blip r:embed="rId20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3803191" y="4272161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3191" y="4272161"/>
                <a:ext cx="543209" cy="443619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 bwMode="auto">
              <a:xfrm>
                <a:off x="5914500" y="4272161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4500" y="4272161"/>
                <a:ext cx="543209" cy="44361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 bwMode="auto">
              <a:xfrm>
                <a:off x="7950068" y="427451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0068" y="4274515"/>
                <a:ext cx="543209" cy="44361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 bwMode="auto">
              <a:xfrm>
                <a:off x="3459643" y="5299026"/>
                <a:ext cx="380363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59643" y="5299026"/>
                <a:ext cx="380363" cy="443619"/>
              </a:xfrm>
              <a:prstGeom prst="rect">
                <a:avLst/>
              </a:prstGeom>
              <a:blipFill rotWithShape="0">
                <a:blip r:embed="rId24"/>
                <a:stretch>
                  <a:fillRect l="-30645" r="-322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3840006" y="5299029"/>
                <a:ext cx="1501634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nb-NO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0006" y="5299029"/>
                <a:ext cx="1501634" cy="44361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 bwMode="auto">
              <a:xfrm>
                <a:off x="5108998" y="5299027"/>
                <a:ext cx="1501634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8998" y="5299027"/>
                <a:ext cx="1501634" cy="44361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>
                <a:off x="6377990" y="5299026"/>
                <a:ext cx="937210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7990" y="5299026"/>
                <a:ext cx="937210" cy="44361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7520628" y="5190652"/>
                <a:ext cx="213729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→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2"/>
                                </m:r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e>
                      </m:groupCh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0628" y="5190652"/>
                <a:ext cx="2137299" cy="443619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9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1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54" grpId="0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 – something's fishy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/>
                  <a:t>Shumow</a:t>
                </a:r>
                <a:r>
                  <a:rPr lang="en-US" sz="1600" dirty="0"/>
                  <a:t> and Ferguson: Dual EC can be </a:t>
                </a:r>
                <a:r>
                  <a:rPr lang="en-US" sz="1600" i="1" dirty="0" err="1"/>
                  <a:t>backdoored</a:t>
                </a: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If you know 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, compute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groupChr>
                      <m:groupChrPr>
                        <m:chr m:val="→"/>
                        <m:vertJc m:val="bot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2"/>
                              </m:rPr>
                              <a:rPr lang="nb-NO" sz="14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groupCh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Because of truncation: need to guess top 16 bits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≈2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400" dirty="0"/>
                  <a:t> additional work)</a:t>
                </a:r>
              </a:p>
              <a:p>
                <a:pPr marL="474663" lvl="1" indent="0"/>
                <a:endParaRPr lang="en-US" sz="1400" dirty="0"/>
              </a:p>
            </p:txBody>
          </p:sp>
        </mc:Choice>
        <mc:Fallback xmlns=""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7024378" y="2053874"/>
            <a:ext cx="4901351" cy="1281639"/>
            <a:chOff x="3251782" y="2333909"/>
            <a:chExt cx="6848322" cy="179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27143" b="-121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>
                  <a:spLocks noChangeAspec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3471464" y="3819166"/>
              <a:ext cx="1206667" cy="305489"/>
              <a:chOff x="8220076" y="2399163"/>
              <a:chExt cx="1267947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ound Same Side Corner Rectangle 33"/>
                  <p:cNvSpPr/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71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1" name="Group 50"/>
            <p:cNvGrpSpPr>
              <a:grpSpLocks noChangeAspect="1"/>
            </p:cNvGrpSpPr>
            <p:nvPr/>
          </p:nvGrpSpPr>
          <p:grpSpPr>
            <a:xfrm>
              <a:off x="5539863" y="3819166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9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2" name="Group 51"/>
            <p:cNvGrpSpPr>
              <a:grpSpLocks noChangeAspect="1"/>
            </p:cNvGrpSpPr>
            <p:nvPr/>
          </p:nvGrpSpPr>
          <p:grpSpPr>
            <a:xfrm>
              <a:off x="7608265" y="381916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7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3" name="Straight Arrow Connector 52"/>
            <p:cNvCxnSpPr>
              <a:cxnSpLocks noChangeAspect="1"/>
            </p:cNvCxnSpPr>
            <p:nvPr/>
          </p:nvCxnSpPr>
          <p:spPr bwMode="auto">
            <a:xfrm>
              <a:off x="4119666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>
              <a:cxnSpLocks noChangeAspect="1"/>
            </p:cNvCxnSpPr>
            <p:nvPr/>
          </p:nvCxnSpPr>
          <p:spPr bwMode="auto">
            <a:xfrm>
              <a:off x="6151832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cxnSpLocks noChangeAspect="1"/>
            </p:cNvCxnSpPr>
            <p:nvPr/>
          </p:nvCxnSpPr>
          <p:spPr bwMode="auto">
            <a:xfrm>
              <a:off x="8215208" y="2921874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>
                  <a:spLocks noChangeAspec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blipFill>
                  <a:blip r:embed="rId12"/>
                  <a:stretch>
                    <a:fillRect l="-25641" r="-1538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Arrow Connector 56"/>
            <p:cNvCxnSpPr>
              <a:cxnSpLocks noChangeAspect="1"/>
            </p:cNvCxnSpPr>
            <p:nvPr/>
          </p:nvCxnSpPr>
          <p:spPr bwMode="auto">
            <a:xfrm flipV="1">
              <a:off x="4678134" y="2769131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Arrow Connector 57"/>
            <p:cNvCxnSpPr>
              <a:cxnSpLocks noChangeAspect="1"/>
            </p:cNvCxnSpPr>
            <p:nvPr/>
          </p:nvCxnSpPr>
          <p:spPr bwMode="auto">
            <a:xfrm flipV="1">
              <a:off x="6746538" y="2769130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cxnSpLocks noChangeAspect="1"/>
            </p:cNvCxnSpPr>
            <p:nvPr/>
          </p:nvCxnSpPr>
          <p:spPr bwMode="auto">
            <a:xfrm flipV="1">
              <a:off x="8814942" y="276912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>
                  <a:spLocks noChangeAspec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>
                  <a:spLocks noChangeAspec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blipFill>
                  <a:blip r:embed="rId14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>
                  <a:spLocks noChangeAspec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blipFill>
                  <a:blip r:embed="rId15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>
                  <a:spLocks noChangeAspec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blipFill>
                  <a:blip r:embed="rId16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>
                  <a:spLocks noChangeAspec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blipFill>
                  <a:blip r:embed="rId17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>
                  <a:spLocks noChangeAspec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blipFill>
                  <a:blip r:embed="rId18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904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Where does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US" dirty="0"/>
                  <a:t> (and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/>
                  <a:t>) come from?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284" y="1202607"/>
            <a:ext cx="4116216" cy="5346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495421" y="1534480"/>
            <a:ext cx="52292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ourier New" panose="02070309020205020404" pitchFamily="49" charset="0"/>
              </a:rPr>
              <a:t>From: John Kelsey [mailto:john.kelsey@nist.gov]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Sent: Wednesday, October 27, 2004 11:17 AM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Don Johnson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Subject: Minding our Ps and Qs in </a:t>
            </a:r>
            <a:r>
              <a:rPr lang="en-US" sz="800" dirty="0" err="1">
                <a:latin typeface="Courier New" panose="02070309020205020404" pitchFamily="49" charset="0"/>
              </a:rPr>
              <a:t>Dual_EC</a:t>
            </a:r>
            <a:endParaRPr lang="en-US" sz="800" dirty="0">
              <a:latin typeface="Courier New" panose="02070309020205020404" pitchFamily="49" charset="0"/>
            </a:endParaRPr>
          </a:p>
          <a:p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Do you know where Q comes from in </a:t>
            </a:r>
            <a:r>
              <a:rPr lang="en-US" sz="800" dirty="0" err="1">
                <a:latin typeface="Courier New" panose="02070309020205020404" pitchFamily="49" charset="0"/>
              </a:rPr>
              <a:t>Dual_EC_DRBG</a:t>
            </a:r>
            <a:r>
              <a:rPr lang="en-US" sz="800" dirty="0">
                <a:latin typeface="Courier New" panose="02070309020205020404" pitchFamily="49" charset="0"/>
              </a:rPr>
              <a:t>?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Thanks,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-Joh</a:t>
            </a:r>
          </a:p>
          <a:p>
            <a:endParaRPr lang="en-US" sz="800" dirty="0">
              <a:latin typeface="Courier New" panose="02070309020205020404" pitchFamily="49" charset="0"/>
            </a:endParaRPr>
          </a:p>
          <a:p>
            <a:endParaRPr lang="en-US" sz="800" dirty="0"/>
          </a:p>
        </p:txBody>
      </p:sp>
      <p:sp>
        <p:nvSpPr>
          <p:cNvPr id="8" name="Rectangle 7"/>
          <p:cNvSpPr/>
          <p:nvPr/>
        </p:nvSpPr>
        <p:spPr>
          <a:xfrm>
            <a:off x="1495421" y="2884946"/>
            <a:ext cx="522922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ourier New" panose="02070309020205020404" pitchFamily="49" charset="0"/>
              </a:rPr>
              <a:t>----------------------------------------------------------------</a:t>
            </a:r>
          </a:p>
          <a:p>
            <a:endParaRPr lang="en-US" sz="800" dirty="0">
              <a:latin typeface="Courier New" panose="02070309020205020404" pitchFamily="49" charset="0"/>
            </a:endParaRPr>
          </a:p>
          <a:p>
            <a:endParaRPr lang="en-US" sz="800" dirty="0">
              <a:latin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</a:rPr>
              <a:t>Subject: RE: Minding our Ps and Qs in </a:t>
            </a:r>
            <a:r>
              <a:rPr lang="en-US" sz="800" dirty="0" err="1">
                <a:latin typeface="Courier New" panose="02070309020205020404" pitchFamily="49" charset="0"/>
              </a:rPr>
              <a:t>Dual_EC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From: "Don Johnson" &lt;DJohnson@cygnacom.com&gt;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Date: Wed, October 27, 2004 11:42 am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"John Kelsey" &lt;john.kelsey@nist.gov&gt;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John,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P=G.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Q is (in essence) the public key for some random private key.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It could also be generated like a(</a:t>
            </a:r>
            <a:r>
              <a:rPr lang="en-US" sz="800" dirty="0" err="1">
                <a:latin typeface="Courier New" panose="02070309020205020404" pitchFamily="49" charset="0"/>
              </a:rPr>
              <a:t>nother</a:t>
            </a:r>
            <a:r>
              <a:rPr lang="en-US" sz="800" dirty="0">
                <a:latin typeface="Courier New" panose="02070309020205020404" pitchFamily="49" charset="0"/>
              </a:rPr>
              <a:t>) canonical G, but NSA kyboshed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this idea, and I was not allowed to publicly discuss it, just in case you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may think of going there.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Don B. Johnson</a:t>
            </a:r>
            <a:br>
              <a:rPr lang="en-US" sz="800" dirty="0"/>
            </a:br>
            <a:endParaRPr lang="en-US" sz="8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668689" y="4857750"/>
            <a:ext cx="2885011" cy="904876"/>
          </a:xfrm>
          <a:prstGeom prst="rect">
            <a:avLst/>
          </a:prstGeom>
          <a:solidFill>
            <a:srgbClr val="FFFFAC">
              <a:alpha val="6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46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 – something's fishy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/>
                  <a:t>Shumow</a:t>
                </a:r>
                <a:r>
                  <a:rPr lang="en-US" sz="1600" dirty="0"/>
                  <a:t> and Ferguson: Dual EC can be </a:t>
                </a:r>
                <a:r>
                  <a:rPr lang="en-US" sz="1600" i="1" dirty="0" err="1"/>
                  <a:t>backdoored</a:t>
                </a: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If you know 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, compute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groupChr>
                      <m:groupChrPr>
                        <m:chr m:val="→"/>
                        <m:vertJc m:val="bot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2"/>
                              </m:rPr>
                              <a:rPr lang="nb-NO" sz="14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groupCh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Because of truncation: need to guess top 16 bits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≈2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400" dirty="0"/>
                  <a:t> additional work)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</a:t>
                </a:r>
                <a:r>
                  <a:rPr lang="en-US" sz="1600" dirty="0"/>
                  <a:t> – NIST adds appendix to standard on how to create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 yourself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Continues to recommend existing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Most cryptographers: who cares? No one is going to use Dual EC anyway…</a:t>
                </a: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2013</a:t>
                </a:r>
                <a:r>
                  <a:rPr lang="en-US" sz="1600" dirty="0"/>
                  <a:t> – Edward Snowden leak: a project called </a:t>
                </a:r>
                <a:r>
                  <a:rPr lang="en-US" sz="1600" dirty="0" err="1"/>
                  <a:t>Bullrun</a:t>
                </a:r>
                <a:r>
                  <a:rPr lang="en-US" sz="1600" dirty="0"/>
                  <a:t> exists within the NSA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Purpose: "</a:t>
                </a:r>
                <a:r>
                  <a:rPr lang="en-US" sz="1200" i="1" dirty="0"/>
                  <a:t>Insert vulnerabilities into commercial encryption systems, IT systems, networks, and endpoint communications devices used by targets.</a:t>
                </a:r>
                <a:r>
                  <a:rPr lang="en-US" sz="1400" dirty="0"/>
                  <a:t>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Turns out Juniper Networks made Dual EC their PRNG in </a:t>
                </a:r>
                <a:r>
                  <a:rPr lang="en-US" sz="1400" dirty="0" err="1"/>
                  <a:t>ScreenOS</a:t>
                </a:r>
                <a:r>
                  <a:rPr lang="en-US" sz="1400" dirty="0"/>
                  <a:t> from 2008!</a:t>
                </a:r>
              </a:p>
            </p:txBody>
          </p:sp>
        </mc:Choice>
        <mc:Fallback xmlns=""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 b="-26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7024378" y="2053874"/>
            <a:ext cx="4901351" cy="1281639"/>
            <a:chOff x="3251782" y="2333909"/>
            <a:chExt cx="6848322" cy="179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27143" b="-121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>
                  <a:spLocks noChangeAspec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71464" y="3819166"/>
              <a:ext cx="1206667" cy="305489"/>
              <a:chOff x="8220076" y="2399163"/>
              <a:chExt cx="1267947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Round Same Side Corner Rectangle 33"/>
                  <p:cNvSpPr/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71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5539863" y="3819166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9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7608265" y="381916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7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cxnSpLocks noChangeAspect="1"/>
            </p:cNvCxnSpPr>
            <p:nvPr/>
          </p:nvCxnSpPr>
          <p:spPr bwMode="auto">
            <a:xfrm>
              <a:off x="4119666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cxnSpLocks noChangeAspect="1"/>
            </p:cNvCxnSpPr>
            <p:nvPr/>
          </p:nvCxnSpPr>
          <p:spPr bwMode="auto">
            <a:xfrm>
              <a:off x="6151832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cxnSpLocks noChangeAspect="1"/>
            </p:cNvCxnSpPr>
            <p:nvPr/>
          </p:nvCxnSpPr>
          <p:spPr bwMode="auto">
            <a:xfrm>
              <a:off x="8215208" y="2921874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>
                  <a:spLocks noChangeAspec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blipFill>
                  <a:blip r:embed="rId12"/>
                  <a:stretch>
                    <a:fillRect l="-25641" r="-1538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cxnSpLocks noChangeAspect="1"/>
            </p:cNvCxnSpPr>
            <p:nvPr/>
          </p:nvCxnSpPr>
          <p:spPr bwMode="auto">
            <a:xfrm flipV="1">
              <a:off x="4678134" y="2769131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cxnSpLocks noChangeAspect="1"/>
            </p:cNvCxnSpPr>
            <p:nvPr/>
          </p:nvCxnSpPr>
          <p:spPr bwMode="auto">
            <a:xfrm flipV="1">
              <a:off x="6746538" y="2769130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Arrow Connector 73"/>
            <p:cNvCxnSpPr>
              <a:cxnSpLocks noChangeAspect="1"/>
            </p:cNvCxnSpPr>
            <p:nvPr/>
          </p:nvCxnSpPr>
          <p:spPr bwMode="auto">
            <a:xfrm flipV="1">
              <a:off x="8814942" y="276912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>
                  <a:spLocks noChangeAspec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/>
                <p:cNvSpPr>
                  <a:spLocks noChangeAspec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6" name="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blipFill>
                  <a:blip r:embed="rId14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76"/>
                <p:cNvSpPr>
                  <a:spLocks noChangeAspec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blipFill>
                  <a:blip r:embed="rId15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>
                  <a:spLocks noChangeAspec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blipFill>
                  <a:blip r:embed="rId16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/>
                <p:cNvSpPr>
                  <a:spLocks noChangeAspec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blipFill>
                  <a:blip r:embed="rId17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/>
                <p:cNvSpPr>
                  <a:spLocks noChangeAspec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0" name="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blipFill>
                  <a:blip r:embed="rId18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3247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PRNG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6932" y="2237986"/>
            <a:ext cx="5478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ScreenOS</a:t>
            </a:r>
            <a:r>
              <a:rPr lang="en-US" sz="1400" dirty="0"/>
              <a:t> does make use of the </a:t>
            </a:r>
            <a:r>
              <a:rPr lang="en-US" sz="1400" dirty="0" err="1"/>
              <a:t>Dual_EC_DRBG</a:t>
            </a:r>
            <a:r>
              <a:rPr lang="en-US" sz="1400" dirty="0"/>
              <a:t> standard, </a:t>
            </a:r>
            <a:br>
              <a:rPr lang="en-US" sz="1400" dirty="0"/>
            </a:br>
            <a:r>
              <a:rPr lang="en-US" sz="1400" dirty="0"/>
              <a:t>but is designed to not use </a:t>
            </a:r>
            <a:r>
              <a:rPr lang="en-US" sz="1400" dirty="0" err="1"/>
              <a:t>Dual_EC_DBRG</a:t>
            </a:r>
            <a:r>
              <a:rPr lang="en-US" sz="1400" dirty="0"/>
              <a:t> as its primary random number generator. </a:t>
            </a:r>
            <a:r>
              <a:rPr lang="en-US" sz="1400" dirty="0" err="1"/>
              <a:t>ScreenOS</a:t>
            </a:r>
            <a:r>
              <a:rPr lang="en-US" sz="1400" dirty="0"/>
              <a:t> uses it in a way that should not be vulnerable to the possible issue that has been brought to light. Instead of using the NIST recommended curve points it uses self-generated basis points and then takes the output as an input to FIPS/ANSI X.9.31 PRNG, which is the random number generator used in </a:t>
            </a:r>
            <a:r>
              <a:rPr lang="en-US" sz="1400" dirty="0" err="1"/>
              <a:t>ScreenOS</a:t>
            </a:r>
            <a:r>
              <a:rPr lang="en-US" sz="1400" dirty="0"/>
              <a:t> cryptographic operations.</a:t>
            </a:r>
          </a:p>
          <a:p>
            <a:pPr algn="just"/>
            <a:endParaRPr lang="en-US" sz="1400" dirty="0"/>
          </a:p>
          <a:p>
            <a:pPr algn="r"/>
            <a:r>
              <a:rPr lang="en-US" sz="1400" dirty="0"/>
              <a:t>	</a:t>
            </a:r>
          </a:p>
          <a:p>
            <a:pPr algn="r"/>
            <a:r>
              <a:rPr lang="en-US" sz="1400" dirty="0"/>
              <a:t>Juniper Knowledge Base Article KB28205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345237" y="2497394"/>
            <a:ext cx="5478136" cy="639096"/>
          </a:xfrm>
          <a:prstGeom prst="rect">
            <a:avLst/>
          </a:prstGeom>
          <a:solidFill>
            <a:schemeClr val="accent3">
              <a:alpha val="38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7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PRNG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507473" y="1346346"/>
            <a:ext cx="4608000" cy="503554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endParaRPr lang="en-US" sz="11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 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seed[8], key[24], block[8];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     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X9.31 </a:t>
            </a:r>
            <a:r>
              <a:rPr lang="en-US" sz="11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vars</a:t>
            </a:r>
            <a:endParaRPr lang="en-US" sz="11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output[32]; 	</a:t>
            </a:r>
            <a:endParaRPr lang="en-US" sz="11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, index;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dual_ec_generate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(output, 32);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(seed, output, 8);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8;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(key, &amp;output[index], 24);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32;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++;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(; index &lt; 32; index += 8)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x9_31_generate_block(seed, key, block);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265382" y="1346346"/>
            <a:ext cx="4608000" cy="503554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endParaRPr lang="en-US" sz="11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 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seed[8], key[24], block[8];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       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X9.31 </a:t>
            </a:r>
            <a:r>
              <a:rPr lang="en-US" sz="11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vars</a:t>
            </a:r>
            <a:endParaRPr lang="en-US" sz="1100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index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  char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tmp_output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[32];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system_rng_generate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tmp_output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, 32);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(seed,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tmp_output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, 8);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8;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(key, &amp;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tmp_output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[index], 24)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32;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11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*output 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index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++;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if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(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&gt; 10 000)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(; index &lt; 20; index += 8)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x9_31_generate_block(seed, key, block);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48586" y="1007792"/>
            <a:ext cx="1725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ScreenOS</a:t>
            </a:r>
            <a:r>
              <a:rPr lang="en-US" sz="1600" b="1" dirty="0"/>
              <a:t> v.6.2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1657" y="1007792"/>
            <a:ext cx="1695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ScreenOS</a:t>
            </a:r>
            <a:r>
              <a:rPr lang="en-US" sz="1600" b="1" dirty="0"/>
              <a:t> v.6.1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33166" y="1856972"/>
            <a:ext cx="1301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global variable</a:t>
            </a:r>
          </a:p>
        </p:txBody>
      </p:sp>
      <p:sp>
        <p:nvSpPr>
          <p:cNvPr id="27" name="Rounded Rectangle 26"/>
          <p:cNvSpPr/>
          <p:nvPr/>
        </p:nvSpPr>
        <p:spPr bwMode="auto">
          <a:xfrm>
            <a:off x="7296779" y="1717979"/>
            <a:ext cx="835797" cy="191731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389314" y="1666528"/>
            <a:ext cx="1645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global shared buffer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8458607" y="2739714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7831932" y="5748308"/>
            <a:ext cx="601043" cy="186911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2586498" y="5748309"/>
            <a:ext cx="583524" cy="186910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38" name="Rounded Rectangle 37"/>
          <p:cNvSpPr/>
          <p:nvPr/>
        </p:nvSpPr>
        <p:spPr bwMode="auto">
          <a:xfrm>
            <a:off x="3508845" y="3901053"/>
            <a:ext cx="615480" cy="192683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4441" y="2304639"/>
            <a:ext cx="1372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local variable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flipV="1">
            <a:off x="3081545" y="4171473"/>
            <a:ext cx="131935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972737" y="3622880"/>
            <a:ext cx="1732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caller-supplied buffer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3383280" y="5602666"/>
            <a:ext cx="420833" cy="4461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3028873" y="6021554"/>
            <a:ext cx="2548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Dual EC output masked by this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2499" y="6492091"/>
            <a:ext cx="7312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Source:</a:t>
            </a:r>
            <a:r>
              <a:rPr lang="en-US" sz="1000" i="1" dirty="0"/>
              <a:t> Where did I leave my keys? Lessons from the Juniper Dual EC incident </a:t>
            </a:r>
            <a:r>
              <a:rPr lang="en-US" sz="1000" i="1" dirty="0">
                <a:hlinkClick r:id="rId3"/>
              </a:rPr>
              <a:t>https://dl.acm.org/doi/10.1145/3266291</a:t>
            </a:r>
            <a:r>
              <a:rPr lang="en-US" sz="1000" i="1" dirty="0"/>
              <a:t> </a:t>
            </a:r>
          </a:p>
          <a:p>
            <a:r>
              <a:rPr lang="en-US" sz="1000" i="1" dirty="0"/>
              <a:t>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9173469" y="6023824"/>
            <a:ext cx="1915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…means this is skipped!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 flipV="1">
            <a:off x="8493400" y="4827748"/>
            <a:ext cx="42295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2B8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8945732" y="4673269"/>
            <a:ext cx="1718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2B800"/>
                </a:solidFill>
              </a:rPr>
              <a:t>called unconditionally </a:t>
            </a:r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3306112" y="4844886"/>
            <a:ext cx="34745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2B8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3636274" y="4692391"/>
            <a:ext cx="1952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2B800"/>
                </a:solidFill>
              </a:rPr>
              <a:t>only called conditionally </a:t>
            </a:r>
          </a:p>
        </p:txBody>
      </p:sp>
      <p:cxnSp>
        <p:nvCxnSpPr>
          <p:cNvPr id="49" name="Straight Arrow Connector 48"/>
          <p:cNvCxnSpPr>
            <a:endCxn id="19" idx="1"/>
          </p:cNvCxnSpPr>
          <p:nvPr/>
        </p:nvCxnSpPr>
        <p:spPr bwMode="auto">
          <a:xfrm>
            <a:off x="9321849" y="1994800"/>
            <a:ext cx="411317" cy="67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Freeform 58"/>
          <p:cNvSpPr/>
          <p:nvPr/>
        </p:nvSpPr>
        <p:spPr bwMode="auto">
          <a:xfrm>
            <a:off x="8054526" y="3492031"/>
            <a:ext cx="343478" cy="1546694"/>
          </a:xfrm>
          <a:custGeom>
            <a:avLst/>
            <a:gdLst>
              <a:gd name="connsiteX0" fmla="*/ 0 w 365125"/>
              <a:gd name="connsiteY0" fmla="*/ 0 h 882650"/>
              <a:gd name="connsiteX1" fmla="*/ 288925 w 365125"/>
              <a:gd name="connsiteY1" fmla="*/ 307975 h 882650"/>
              <a:gd name="connsiteX2" fmla="*/ 365125 w 365125"/>
              <a:gd name="connsiteY2" fmla="*/ 882650 h 88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125" h="882650">
                <a:moveTo>
                  <a:pt x="0" y="0"/>
                </a:moveTo>
                <a:cubicBezTo>
                  <a:pt x="114035" y="80433"/>
                  <a:pt x="228071" y="160867"/>
                  <a:pt x="288925" y="307975"/>
                </a:cubicBezTo>
                <a:cubicBezTo>
                  <a:pt x="349779" y="455083"/>
                  <a:pt x="357452" y="668866"/>
                  <a:pt x="365125" y="882650"/>
                </a:cubicBez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 bwMode="auto">
          <a:xfrm flipV="1">
            <a:off x="3107094" y="2469356"/>
            <a:ext cx="1476812" cy="7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4501203" y="4029767"/>
            <a:ext cx="1372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local variable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>
            <a:off x="8181889" y="1805028"/>
            <a:ext cx="12074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Rounded Rectangle 75"/>
          <p:cNvSpPr/>
          <p:nvPr/>
        </p:nvSpPr>
        <p:spPr bwMode="auto">
          <a:xfrm>
            <a:off x="7194498" y="5313170"/>
            <a:ext cx="3343962" cy="708384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88" name="Rounded Rectangle 87"/>
          <p:cNvSpPr/>
          <p:nvPr/>
        </p:nvSpPr>
        <p:spPr bwMode="auto">
          <a:xfrm>
            <a:off x="8125079" y="2915968"/>
            <a:ext cx="529714" cy="162297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89" name="Rounded Rectangle 88"/>
          <p:cNvSpPr/>
          <p:nvPr/>
        </p:nvSpPr>
        <p:spPr bwMode="auto">
          <a:xfrm>
            <a:off x="8073319" y="3239051"/>
            <a:ext cx="581474" cy="162297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01" name="Rounded Rectangle 100"/>
          <p:cNvSpPr/>
          <p:nvPr/>
        </p:nvSpPr>
        <p:spPr bwMode="auto">
          <a:xfrm>
            <a:off x="7116650" y="3066130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02" name="Rounded Rectangle 101"/>
          <p:cNvSpPr/>
          <p:nvPr/>
        </p:nvSpPr>
        <p:spPr bwMode="auto">
          <a:xfrm>
            <a:off x="7116650" y="3391858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03" name="Rounded Rectangle 102"/>
          <p:cNvSpPr/>
          <p:nvPr/>
        </p:nvSpPr>
        <p:spPr bwMode="auto">
          <a:xfrm>
            <a:off x="7107007" y="4076754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06" name="Rounded Rectangle 105"/>
          <p:cNvSpPr/>
          <p:nvPr/>
        </p:nvSpPr>
        <p:spPr bwMode="auto">
          <a:xfrm>
            <a:off x="7669876" y="5076970"/>
            <a:ext cx="462700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34441" y="2488347"/>
            <a:ext cx="1017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local buffer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3508845" y="2639936"/>
            <a:ext cx="110350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Rounded Rectangle 51"/>
          <p:cNvSpPr/>
          <p:nvPr/>
        </p:nvSpPr>
        <p:spPr bwMode="auto">
          <a:xfrm>
            <a:off x="2293144" y="2556402"/>
            <a:ext cx="1090135" cy="183312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444218" y="2737332"/>
            <a:ext cx="813458" cy="165233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2899383" y="2923181"/>
            <a:ext cx="813458" cy="154228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8733465" y="1897092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86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9" grpId="0"/>
      <p:bldP spid="27" grpId="0" animBg="1"/>
      <p:bldP spid="34" grpId="0"/>
      <p:bldP spid="35" grpId="0" animBg="1"/>
      <p:bldP spid="36" grpId="0" animBg="1"/>
      <p:bldP spid="37" grpId="0" animBg="1"/>
      <p:bldP spid="38" grpId="0" animBg="1"/>
      <p:bldP spid="40" grpId="0"/>
      <p:bldP spid="46" grpId="0"/>
      <p:bldP spid="50" grpId="0"/>
      <p:bldP spid="28" grpId="0"/>
      <p:bldP spid="32" grpId="0"/>
      <p:bldP spid="43" grpId="0"/>
      <p:bldP spid="59" grpId="0" animBg="1"/>
      <p:bldP spid="58" grpId="0"/>
      <p:bldP spid="76" grpId="0" animBg="1"/>
      <p:bldP spid="88" grpId="0" animBg="1"/>
      <p:bldP spid="89" grpId="0" animBg="1"/>
      <p:bldP spid="101" grpId="0" animBg="1"/>
      <p:bldP spid="102" grpId="0" animBg="1"/>
      <p:bldP spid="103" grpId="0" animBg="1"/>
      <p:bldP spid="106" grpId="0" animBg="1"/>
      <p:bldP spid="44" grpId="0"/>
      <p:bldP spid="52" grpId="0" animBg="1"/>
      <p:bldP spid="53" grpId="0" animBg="1"/>
      <p:bldP spid="54" grpId="0" animBg="1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IKEv2 / IPsec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975" y="1863835"/>
            <a:ext cx="937317" cy="12942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4361" y="2326313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nonce,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79696" y="2326313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dirty="0" err="1"/>
              <a:t>G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765819" y="2844562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nonce,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79696" y="2836674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y</a:t>
            </a:r>
            <a:r>
              <a:rPr lang="en-US" dirty="0" err="1"/>
              <a:t>G</a:t>
            </a:r>
            <a:endParaRPr lang="en-US" dirty="0"/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>
            <a:off x="4381501" y="4236387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4786764" y="3386004"/>
            <a:ext cx="226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authentication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65820" y="3907473"/>
            <a:ext cx="242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authentication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845810" y="1652310"/>
            <a:ext cx="1545625" cy="1242856"/>
            <a:chOff x="8160053" y="3056448"/>
            <a:chExt cx="1545625" cy="1242856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727423"/>
              <a:ext cx="1545625" cy="571881"/>
            </a:xfrm>
            <a:prstGeom prst="rect">
              <a:avLst/>
            </a:prstGeom>
          </p:spPr>
        </p:pic>
        <p:pic>
          <p:nvPicPr>
            <p:cNvPr id="55" name="Content Placeholder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056448"/>
              <a:ext cx="1424876" cy="949917"/>
            </a:xfrm>
            <a:prstGeom prst="rect">
              <a:avLst/>
            </a:prstGeom>
            <a:ln/>
          </p:spPr>
        </p:pic>
      </p:grpSp>
      <p:cxnSp>
        <p:nvCxnSpPr>
          <p:cNvPr id="56" name="Straight Arrow Connector 55"/>
          <p:cNvCxnSpPr/>
          <p:nvPr/>
        </p:nvCxnSpPr>
        <p:spPr bwMode="auto">
          <a:xfrm flipH="1">
            <a:off x="5865091" y="3232366"/>
            <a:ext cx="563274" cy="14776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5420229" y="3269462"/>
            <a:ext cx="278064" cy="14220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4728870" y="4808094"/>
            <a:ext cx="2612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Created by Juniper PRNG</a:t>
            </a:r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 flipV="1">
            <a:off x="4867921" y="1619829"/>
            <a:ext cx="1588152" cy="14029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/>
          <p:nvPr/>
        </p:nvCxnSpPr>
        <p:spPr bwMode="auto">
          <a:xfrm flipH="1" flipV="1">
            <a:off x="4977083" y="1619828"/>
            <a:ext cx="1479873" cy="890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TextBox 66"/>
          <p:cNvSpPr txBox="1"/>
          <p:nvPr/>
        </p:nvSpPr>
        <p:spPr>
          <a:xfrm>
            <a:off x="2755858" y="1284680"/>
            <a:ext cx="532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Knowledge of any of these allows deriving traffic encryption key</a:t>
            </a:r>
          </a:p>
        </p:txBody>
      </p:sp>
      <p:cxnSp>
        <p:nvCxnSpPr>
          <p:cNvPr id="71" name="Straight Arrow Connector 70"/>
          <p:cNvCxnSpPr/>
          <p:nvPr/>
        </p:nvCxnSpPr>
        <p:spPr bwMode="auto">
          <a:xfrm flipH="1">
            <a:off x="4062450" y="3244655"/>
            <a:ext cx="914635" cy="5541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TextBox 73"/>
          <p:cNvSpPr txBox="1"/>
          <p:nvPr/>
        </p:nvSpPr>
        <p:spPr>
          <a:xfrm>
            <a:off x="2152417" y="3900178"/>
            <a:ext cx="212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Juniper v6.2: 32 bytes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8486279" y="3143851"/>
            <a:ext cx="803564" cy="1040621"/>
            <a:chOff x="8486279" y="3143851"/>
            <a:chExt cx="803564" cy="1040621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2"/>
                  </a:solidFill>
                </a:rPr>
                <a:t>Dual EC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152417" y="3636044"/>
            <a:ext cx="212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Juniper v6.1: 20 bytes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69354" y="4749967"/>
            <a:ext cx="3512147" cy="1281639"/>
            <a:chOff x="763212" y="5158103"/>
            <a:chExt cx="3512147" cy="12816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763212" y="5778854"/>
                  <a:ext cx="422144" cy="25017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212" y="5778854"/>
                  <a:ext cx="422144" cy="25017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28986" b="-146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>
                  <a:off x="920435" y="5360274"/>
                  <a:ext cx="863619" cy="21863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20435" y="5360274"/>
                  <a:ext cx="863619" cy="21863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>
                  <a:spLocks noChangeAspect="1"/>
                </p:cNvSpPr>
                <p:nvPr/>
              </p:nvSpPr>
              <p:spPr bwMode="auto">
                <a:xfrm>
                  <a:off x="2400794" y="5360273"/>
                  <a:ext cx="863619" cy="21863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00794" y="5360273"/>
                  <a:ext cx="863619" cy="218638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920439" y="6221103"/>
              <a:ext cx="863613" cy="218639"/>
              <a:chOff x="8220076" y="2399163"/>
              <a:chExt cx="1267947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Round Same Side Corner Rectangle 33"/>
                  <p:cNvSpPr/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71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2400794" y="6221103"/>
              <a:ext cx="863619" cy="21863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9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1" name="Straight Arrow Connector 40"/>
            <p:cNvCxnSpPr>
              <a:cxnSpLocks noChangeAspect="1"/>
            </p:cNvCxnSpPr>
            <p:nvPr/>
          </p:nvCxnSpPr>
          <p:spPr bwMode="auto">
            <a:xfrm>
              <a:off x="1384357" y="5578911"/>
              <a:ext cx="0" cy="6421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cxnSpLocks noChangeAspect="1"/>
            </p:cNvCxnSpPr>
            <p:nvPr/>
          </p:nvCxnSpPr>
          <p:spPr bwMode="auto">
            <a:xfrm>
              <a:off x="2838781" y="5578911"/>
              <a:ext cx="0" cy="6421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>
                  <a:spLocks noChangeAspect="1"/>
                </p:cNvSpPr>
                <p:nvPr/>
              </p:nvSpPr>
              <p:spPr bwMode="auto">
                <a:xfrm>
                  <a:off x="1023066" y="5773970"/>
                  <a:ext cx="238982" cy="26783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23066" y="5773970"/>
                  <a:ext cx="238982" cy="267830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5641" r="-1538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>
              <a:cxnSpLocks noChangeAspect="1"/>
            </p:cNvCxnSpPr>
            <p:nvPr/>
          </p:nvCxnSpPr>
          <p:spPr bwMode="auto">
            <a:xfrm flipV="1">
              <a:off x="1784054" y="5469592"/>
              <a:ext cx="616740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cxnSpLocks noChangeAspect="1"/>
            </p:cNvCxnSpPr>
            <p:nvPr/>
          </p:nvCxnSpPr>
          <p:spPr bwMode="auto">
            <a:xfrm flipV="1">
              <a:off x="3264412" y="5469591"/>
              <a:ext cx="616740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>
                  <a:spLocks noChangeAspect="1"/>
                </p:cNvSpPr>
                <p:nvPr/>
              </p:nvSpPr>
              <p:spPr>
                <a:xfrm>
                  <a:off x="3679572" y="5747118"/>
                  <a:ext cx="595787" cy="305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9572" y="5747118"/>
                  <a:ext cx="595787" cy="305775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>
                  <a:spLocks noChangeAspect="1"/>
                </p:cNvSpPr>
                <p:nvPr/>
              </p:nvSpPr>
              <p:spPr bwMode="auto">
                <a:xfrm>
                  <a:off x="2304418" y="5772760"/>
                  <a:ext cx="487420" cy="26783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04418" y="5772760"/>
                  <a:ext cx="487420" cy="267830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>
                  <a:spLocks noChangeAspect="1"/>
                </p:cNvSpPr>
                <p:nvPr/>
              </p:nvSpPr>
              <p:spPr bwMode="auto">
                <a:xfrm>
                  <a:off x="1881045" y="5158103"/>
                  <a:ext cx="487420" cy="26783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81045" y="5158103"/>
                  <a:ext cx="487420" cy="267830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8750" b="-6818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>
                  <a:spLocks noChangeAspect="1"/>
                </p:cNvSpPr>
                <p:nvPr/>
              </p:nvSpPr>
              <p:spPr bwMode="auto">
                <a:xfrm>
                  <a:off x="3343864" y="5158103"/>
                  <a:ext cx="487420" cy="26783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3864" y="5158103"/>
                  <a:ext cx="487420" cy="267830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8750" b="-6818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1368190" y="6210909"/>
            <a:ext cx="618997" cy="268357"/>
            <a:chOff x="1368190" y="6210909"/>
            <a:chExt cx="618997" cy="268357"/>
          </a:xfrm>
        </p:grpSpPr>
        <p:grpSp>
          <p:nvGrpSpPr>
            <p:cNvPr id="5" name="Group 4"/>
            <p:cNvGrpSpPr/>
            <p:nvPr/>
          </p:nvGrpSpPr>
          <p:grpSpPr>
            <a:xfrm>
              <a:off x="1368190" y="6210909"/>
              <a:ext cx="522004" cy="89054"/>
              <a:chOff x="9134688" y="5621184"/>
              <a:chExt cx="1093685" cy="89054"/>
            </a:xfrm>
          </p:grpSpPr>
          <p:cxnSp>
            <p:nvCxnSpPr>
              <p:cNvPr id="84" name="Straight Connector 83"/>
              <p:cNvCxnSpPr/>
              <p:nvPr/>
            </p:nvCxnSpPr>
            <p:spPr bwMode="auto">
              <a:xfrm flipV="1">
                <a:off x="9136050" y="5665309"/>
                <a:ext cx="1090961" cy="80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Straight Connector 84"/>
              <p:cNvCxnSpPr/>
              <p:nvPr/>
            </p:nvCxnSpPr>
            <p:spPr bwMode="auto">
              <a:xfrm flipV="1">
                <a:off x="10227011" y="5621184"/>
                <a:ext cx="1362" cy="8905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Straight Connector 85"/>
              <p:cNvCxnSpPr/>
              <p:nvPr/>
            </p:nvCxnSpPr>
            <p:spPr bwMode="auto">
              <a:xfrm flipV="1">
                <a:off x="9134688" y="5621184"/>
                <a:ext cx="1362" cy="8905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368190" y="6263822"/>
              <a:ext cx="61899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20 bytes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509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7" grpId="0"/>
      <p:bldP spid="74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 backdoor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628435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Major customers: </a:t>
            </a:r>
            <a:r>
              <a:rPr lang="en-US" sz="1400" dirty="0" err="1"/>
              <a:t>telcos</a:t>
            </a:r>
            <a:r>
              <a:rPr lang="en-US" sz="1400" dirty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Hackers had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Only one change:	</a:t>
            </a:r>
            <a:endParaRPr lang="en-US" sz="1400" dirty="0"/>
          </a:p>
          <a:p>
            <a:pPr marL="0" indent="0"/>
            <a:r>
              <a:rPr lang="en-US" sz="1400" dirty="0"/>
              <a:t>           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>
                <a:latin typeface="Consolas" panose="020B0609020204030204" pitchFamily="49" charset="0"/>
              </a:rPr>
              <a:t>       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89569" y="2909765"/>
            <a:ext cx="475410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/>
              <a:t>IMPORTANT JUNIPER SECURITY ANNOUNCEMENT</a:t>
            </a:r>
          </a:p>
          <a:p>
            <a:endParaRPr lang="en-US" sz="1050" dirty="0"/>
          </a:p>
          <a:p>
            <a:r>
              <a:rPr lang="en-US" sz="1050" dirty="0"/>
              <a:t>During a recent internal code review, Juniper discovered unauthorized code in </a:t>
            </a:r>
            <a:r>
              <a:rPr lang="en-US" sz="1050" dirty="0" err="1"/>
              <a:t>ScreenOS</a:t>
            </a:r>
            <a:r>
              <a:rPr lang="en-US" sz="1050" dirty="0"/>
              <a:t> that could allow a knowledgeable attacker to gain administrative access to </a:t>
            </a:r>
            <a:r>
              <a:rPr lang="en-US" sz="1050" dirty="0" err="1"/>
              <a:t>NetScreen</a:t>
            </a:r>
            <a:r>
              <a:rPr lang="en-US" sz="1050" b="1" dirty="0"/>
              <a:t>®</a:t>
            </a:r>
            <a:r>
              <a:rPr lang="en-US" sz="1050" dirty="0"/>
              <a:t> devices and to decrypt VPN connections.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231490" y="3263563"/>
            <a:ext cx="1166135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871071" y="3427893"/>
            <a:ext cx="788310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Juniper created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(yay! No NSA)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620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567613" y="6079215"/>
            <a:ext cx="124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Who dis?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6891338" y="5562599"/>
            <a:ext cx="612578" cy="1095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6843713" y="5792879"/>
            <a:ext cx="723900" cy="37135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37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 backdoor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2008</a:t>
                </a:r>
                <a:r>
                  <a:rPr lang="en-US" sz="1600" dirty="0"/>
                  <a:t> – Juniper starts using Dual EC in </a:t>
                </a:r>
                <a:r>
                  <a:rPr lang="en-US" sz="1600" dirty="0" err="1"/>
                  <a:t>ScreenOS</a:t>
                </a: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2012 </a:t>
                </a:r>
                <a:r>
                  <a:rPr lang="en-US" sz="1600" dirty="0"/>
                  <a:t>– Someone hacks into Juniper's code repositories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point in Dual EC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2015 </a:t>
                </a:r>
                <a:r>
                  <a:rPr lang="en-US" sz="1600" dirty="0"/>
                  <a:t>– Juniper discovers intrusion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back to its original value  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  <a:blipFill>
                <a:blip r:embed="rId3"/>
                <a:stretch>
                  <a:fillRect l="-368" t="-3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172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 1.2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975" y="1863835"/>
            <a:ext cx="937317" cy="12942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0208" y="2336308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random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86036" y="2829900"/>
            <a:ext cx="2100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random, </a:t>
            </a:r>
            <a:r>
              <a:rPr lang="en-US" dirty="0" err="1">
                <a:solidFill>
                  <a:schemeClr val="accent2"/>
                </a:solidFill>
              </a:rPr>
              <a:t>y</a:t>
            </a:r>
            <a:r>
              <a:rPr lang="en-US" dirty="0" err="1"/>
              <a:t>G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667527" y="3360150"/>
            <a:ext cx="54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dirty="0" err="1"/>
              <a:t>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84249" y="1761404"/>
            <a:ext cx="1654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Only 28 bytes </a:t>
            </a:r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6210148" y="2109831"/>
            <a:ext cx="116761" cy="2264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6326909" y="2109831"/>
            <a:ext cx="83127" cy="80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" name="Group 26"/>
          <p:cNvGrpSpPr/>
          <p:nvPr/>
        </p:nvGrpSpPr>
        <p:grpSpPr>
          <a:xfrm>
            <a:off x="8380419" y="3209226"/>
            <a:ext cx="803564" cy="1040621"/>
            <a:chOff x="8486279" y="3143851"/>
            <a:chExt cx="803564" cy="104062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2"/>
                  </a:solidFill>
                </a:rPr>
                <a:t>Dual EC</a:t>
              </a: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74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Random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3392" y="1027586"/>
            <a:ext cx="6324023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NSA: please make the TLS </a:t>
            </a:r>
            <a:r>
              <a:rPr lang="en-US" sz="1600" dirty="0" err="1"/>
              <a:t>nonces</a:t>
            </a:r>
            <a:r>
              <a:rPr lang="en-US" sz="1600" dirty="0"/>
              <a:t> bigger…for reasons ;-)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Implementing Extended Random makes </a:t>
            </a:r>
            <a:br>
              <a:rPr lang="en-US" sz="1600" dirty="0"/>
            </a:br>
            <a:r>
              <a:rPr lang="en-US" sz="1600" dirty="0"/>
              <a:t>exploiting Dual EC 10,000 times easier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No real cryptographic justification exists</a:t>
            </a:r>
            <a:br>
              <a:rPr lang="en-US" sz="1600" dirty="0"/>
            </a:br>
            <a:r>
              <a:rPr lang="en-US" sz="1600" dirty="0"/>
              <a:t>for making them longer</a:t>
            </a:r>
            <a:br>
              <a:rPr lang="en-US" sz="1600" dirty="0"/>
            </a:b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893" y="1062617"/>
            <a:ext cx="3946642" cy="23836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392" y="2433719"/>
            <a:ext cx="3752045" cy="22748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314" y="3362877"/>
            <a:ext cx="3936315" cy="24157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35250"/>
          <a:stretch/>
        </p:blipFill>
        <p:spPr>
          <a:xfrm>
            <a:off x="6052940" y="4827446"/>
            <a:ext cx="4214298" cy="15542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1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Security – BSAFE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Turns out Juniper weren't the only ones using Dual EC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RSA Security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Big computer and network security company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Creator of BSAFE cryptographic library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474663" lvl="1" indent="0"/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2004</a:t>
            </a:r>
            <a:r>
              <a:rPr lang="en-US" sz="1800" dirty="0"/>
              <a:t> – accepted $10 million from the NSA in order to make Dual EC the </a:t>
            </a:r>
            <a:r>
              <a:rPr lang="en-US" sz="1800" i="1" dirty="0"/>
              <a:t>default</a:t>
            </a:r>
            <a:r>
              <a:rPr lang="en-US" sz="1800" dirty="0"/>
              <a:t> in BSAFE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2014 </a:t>
            </a:r>
            <a:r>
              <a:rPr lang="en-US" sz="1800" dirty="0"/>
              <a:t>– adapted the TLS Extended Random extension </a:t>
            </a:r>
            <a:endParaRPr lang="en-US" sz="1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19" y="1727827"/>
            <a:ext cx="3238789" cy="113631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218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2" y="2000685"/>
            <a:ext cx="3898177" cy="340908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97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9978989" y="4085686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60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</a:t>
            </a:r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38" y="1225477"/>
            <a:ext cx="1119287" cy="111928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18" y="460354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809" y="3930364"/>
            <a:ext cx="1518036" cy="15180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2454097"/>
            <a:ext cx="261990" cy="2619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3" y="2781356"/>
            <a:ext cx="261990" cy="2619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3050402"/>
            <a:ext cx="261990" cy="2619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28" y="3109244"/>
            <a:ext cx="261990" cy="2619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77" y="3474976"/>
            <a:ext cx="261990" cy="2619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3661272"/>
            <a:ext cx="261990" cy="2619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4061313"/>
            <a:ext cx="261990" cy="26199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957" y="3958666"/>
            <a:ext cx="261990" cy="2619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04" y="3580957"/>
            <a:ext cx="261990" cy="2619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12" y="3013118"/>
            <a:ext cx="261990" cy="2619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19" y="3318165"/>
            <a:ext cx="261990" cy="2619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54" y="3580155"/>
            <a:ext cx="261990" cy="26199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44" y="3399282"/>
            <a:ext cx="261990" cy="261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3181397"/>
            <a:ext cx="261990" cy="26199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1" y="2851023"/>
            <a:ext cx="261990" cy="26199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410193"/>
            <a:ext cx="261990" cy="26199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6" y="3786462"/>
            <a:ext cx="261990" cy="26199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0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 (PKE)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/>
                  <a:t>A </a:t>
                </a:r>
                <a:r>
                  <a:rPr lang="nb-NO" sz="1600" b="1" dirty="0"/>
                  <a:t>PKE </a:t>
                </a:r>
                <a:r>
                  <a:rPr lang="nb-NO" sz="1600" dirty="0"/>
                  <a:t>is a tuple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PKE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sz="1600" dirty="0"/>
                  <a:t> of algorithms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192803"/>
                <a:ext cx="2250437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192803"/>
                <a:ext cx="2250437" cy="440120"/>
              </a:xfrm>
              <a:prstGeom prst="rect">
                <a:avLst/>
              </a:prstGeom>
              <a:blipFill rotWithShape="0">
                <a:blip r:embed="rId3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2213" y="2288485"/>
                <a:ext cx="20826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2288485"/>
                <a:ext cx="2082627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08042" y="2284316"/>
                <a:ext cx="26532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2284316"/>
                <a:ext cx="2653259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</m:oMath>
                  </m:oMathPara>
                </a14:m>
                <a:endParaRPr lang="en-US" sz="16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/>
              <p:cNvSpPr/>
              <p:nvPr/>
            </p:nvSpPr>
            <p:spPr bwMode="auto">
              <a:xfrm>
                <a:off x="2999931" y="3494172"/>
                <a:ext cx="5455789" cy="113678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2000" tIns="45720" rIns="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9931" y="3494172"/>
                <a:ext cx="5455789" cy="1136782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316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</a:t>
            </a:r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809" y="3930364"/>
            <a:ext cx="1518036" cy="15180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2454097"/>
            <a:ext cx="261990" cy="2619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3" y="2781356"/>
            <a:ext cx="261990" cy="2619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3050402"/>
            <a:ext cx="261990" cy="2619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28" y="3109244"/>
            <a:ext cx="261990" cy="2619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77" y="3474976"/>
            <a:ext cx="261990" cy="2619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3661272"/>
            <a:ext cx="261990" cy="2619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4061313"/>
            <a:ext cx="261990" cy="26199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957" y="3958666"/>
            <a:ext cx="261990" cy="2619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04" y="3580957"/>
            <a:ext cx="261990" cy="2619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12" y="3013118"/>
            <a:ext cx="261990" cy="2619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19" y="3318165"/>
            <a:ext cx="261990" cy="2619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54" y="3580155"/>
            <a:ext cx="261990" cy="26199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44" y="3399282"/>
            <a:ext cx="261990" cy="261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3181397"/>
            <a:ext cx="261990" cy="26199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1" y="2851023"/>
            <a:ext cx="261990" cy="26199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410193"/>
            <a:ext cx="261990" cy="26199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6" y="3786462"/>
            <a:ext cx="261990" cy="26199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22128" y="2862218"/>
            <a:ext cx="69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960348" y="2303227"/>
            <a:ext cx="2232887" cy="1337363"/>
            <a:chOff x="5710170" y="2616836"/>
            <a:chExt cx="2232887" cy="1337363"/>
          </a:xfrm>
        </p:grpSpPr>
        <p:grpSp>
          <p:nvGrpSpPr>
            <p:cNvPr id="51" name="Group 50"/>
            <p:cNvGrpSpPr/>
            <p:nvPr/>
          </p:nvGrpSpPr>
          <p:grpSpPr>
            <a:xfrm>
              <a:off x="5710170" y="3061237"/>
              <a:ext cx="2232887" cy="892962"/>
              <a:chOff x="5582594" y="2889355"/>
              <a:chExt cx="2655419" cy="1330138"/>
            </a:xfrm>
          </p:grpSpPr>
          <p:sp>
            <p:nvSpPr>
              <p:cNvPr id="54" name="Can 53"/>
              <p:cNvSpPr/>
              <p:nvPr/>
            </p:nvSpPr>
            <p:spPr bwMode="auto">
              <a:xfrm rot="18089233">
                <a:off x="6613838" y="1858111"/>
                <a:ext cx="592932" cy="2655419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 bwMode="auto">
              <a:xfrm>
                <a:off x="8033450" y="4064045"/>
                <a:ext cx="202451" cy="15544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56" name="Straight Arrow Connector 55"/>
            <p:cNvCxnSpPr/>
            <p:nvPr/>
          </p:nvCxnSpPr>
          <p:spPr bwMode="auto">
            <a:xfrm>
              <a:off x="5762860" y="2616836"/>
              <a:ext cx="205770" cy="12613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2" name="TextBox 51"/>
          <p:cNvSpPr txBox="1"/>
          <p:nvPr/>
        </p:nvSpPr>
        <p:spPr>
          <a:xfrm>
            <a:off x="4155247" y="1009179"/>
            <a:ext cx="69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69355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9978989" y="4085686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Multiply 4"/>
          <p:cNvSpPr/>
          <p:nvPr/>
        </p:nvSpPr>
        <p:spPr bwMode="auto">
          <a:xfrm>
            <a:off x="4010025" y="3533517"/>
            <a:ext cx="3933825" cy="1561723"/>
          </a:xfrm>
          <a:prstGeom prst="mathMultiply">
            <a:avLst>
              <a:gd name="adj1" fmla="val 3326"/>
            </a:avLst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33551" y="4930627"/>
            <a:ext cx="21980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Key Encapsulation </a:t>
            </a:r>
            <a:br>
              <a:rPr lang="en-US" dirty="0"/>
            </a:br>
            <a:r>
              <a:rPr lang="en-US" dirty="0"/>
              <a:t>Mechanisms (KEM)</a:t>
            </a:r>
          </a:p>
        </p:txBody>
      </p:sp>
    </p:spTree>
    <p:extLst>
      <p:ext uri="{BB962C8B-B14F-4D97-AF65-F5344CB8AC3E}">
        <p14:creationId xmlns:p14="http://schemas.microsoft.com/office/powerpoint/2010/main" val="295909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Encapsulation Mechanisms (KEM)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/>
                  <a:t>A </a:t>
                </a:r>
                <a:r>
                  <a:rPr lang="nb-NO" sz="1600" b="1" dirty="0"/>
                  <a:t>KEM </a:t>
                </a:r>
                <a:r>
                  <a:rPr lang="nb-NO" sz="1600" dirty="0"/>
                  <a:t>is a </a:t>
                </a:r>
                <a:r>
                  <a:rPr lang="nb-NO" sz="1600" dirty="0" err="1"/>
                  <a:t>tuple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KEM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Encaps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Decaps</m:t>
                        </m:r>
                      </m:e>
                    </m:d>
                  </m:oMath>
                </a14:m>
                <a:r>
                  <a:rPr lang="en-US" sz="1600" dirty="0"/>
                  <a:t> of algorithms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blipFill>
                <a:blip r:embed="rId2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blipFill>
                <a:blip r:embed="rId3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ℰ𝒦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blipFill rotWithShape="0">
                <a:blip r:embed="rId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2213" y="2288485"/>
                <a:ext cx="42710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2288485"/>
                <a:ext cx="4271060" cy="338554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𝒟𝒦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𝒟𝒦</m:t>
                    </m:r>
                  </m:oMath>
                </a14:m>
                <a:r>
                  <a:rPr lang="en-US" sz="1600" dirty="0"/>
                  <a:t> – private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ℰ</m:t>
                    </m:r>
                    <m:r>
                      <a:rPr lang="nb-NO" sz="16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1600" dirty="0"/>
                  <a:t>– public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symmetric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– ciphertext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blipFill rotWithShape="0">
                <a:blip r:embed="rId8"/>
                <a:stretch>
                  <a:fillRect l="-710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ℰ𝒦</m:t>
                      </m:r>
                    </m:oMath>
                  </m:oMathPara>
                </a14:m>
                <a:endParaRPr lang="en-US" sz="16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095068" y="2846472"/>
                <a:ext cx="5665561" cy="113678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2000" tIns="45720" rIns="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𝑑𝑘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𝑒𝑘</m:t>
                        </m:r>
                      </m:e>
                    </m:d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Encaps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𝑒𝑘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5068" y="2846472"/>
                <a:ext cx="5665561" cy="1136782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1980407" y="3070428"/>
            <a:ext cx="7901882" cy="3272497"/>
            <a:chOff x="1980407" y="3070428"/>
            <a:chExt cx="7901882" cy="3272497"/>
          </a:xfrm>
        </p:grpSpPr>
        <p:cxnSp>
          <p:nvCxnSpPr>
            <p:cNvPr id="35" name="Straight Arrow Connector 34"/>
            <p:cNvCxnSpPr>
              <a:endCxn id="30" idx="1"/>
            </p:cNvCxnSpPr>
            <p:nvPr/>
          </p:nvCxnSpPr>
          <p:spPr bwMode="auto">
            <a:xfrm>
              <a:off x="2353785" y="5328602"/>
              <a:ext cx="591274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7" name="Group 16"/>
            <p:cNvGrpSpPr/>
            <p:nvPr/>
          </p:nvGrpSpPr>
          <p:grpSpPr>
            <a:xfrm>
              <a:off x="1980407" y="3070428"/>
              <a:ext cx="7901882" cy="3272497"/>
              <a:chOff x="1980407" y="3070428"/>
              <a:chExt cx="7901882" cy="327249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945059" y="3070428"/>
                <a:ext cx="6937230" cy="3272497"/>
                <a:chOff x="3248587" y="3276655"/>
                <a:chExt cx="6937230" cy="3272497"/>
              </a:xfrm>
            </p:grpSpPr>
            <p:sp>
              <p:nvSpPr>
                <p:cNvPr id="28" name="TextBox 27"/>
                <p:cNvSpPr txBox="1"/>
                <p:nvPr/>
              </p:nvSpPr>
              <p:spPr>
                <a:xfrm>
                  <a:off x="5124096" y="6179820"/>
                  <a:ext cx="18278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Adversary</a:t>
                  </a:r>
                  <a:endParaRPr lang="en-US" dirty="0"/>
                </a:p>
              </p:txBody>
            </p:sp>
            <p:cxnSp>
              <p:nvCxnSpPr>
                <p:cNvPr id="29" name="Straight Arrow Connector 28"/>
                <p:cNvCxnSpPr>
                  <a:endCxn id="39" idx="1"/>
                </p:cNvCxnSpPr>
                <p:nvPr/>
              </p:nvCxnSpPr>
              <p:spPr bwMode="auto">
                <a:xfrm>
                  <a:off x="4169596" y="5534830"/>
                  <a:ext cx="3267967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/>
                    <p:cNvSpPr txBox="1"/>
                    <p:nvPr/>
                  </p:nvSpPr>
                  <p:spPr>
                    <a:xfrm>
                      <a:off x="5540936" y="5149182"/>
                      <a:ext cx="48143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32" name="TextBox 3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40936" y="5149182"/>
                      <a:ext cx="481436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4" name="Elbow Connector 33"/>
                <p:cNvCxnSpPr>
                  <a:endCxn id="30" idx="0"/>
                </p:cNvCxnSpPr>
                <p:nvPr/>
              </p:nvCxnSpPr>
              <p:spPr bwMode="auto">
                <a:xfrm rot="10800000" flipV="1">
                  <a:off x="3719252" y="4581138"/>
                  <a:ext cx="1329006" cy="564000"/>
                </a:xfrm>
                <a:prstGeom prst="bentConnector2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6" name="Straight Arrow Connector 35"/>
                <p:cNvCxnSpPr>
                  <a:stCxn id="39" idx="3"/>
                  <a:endCxn id="37" idx="1"/>
                </p:cNvCxnSpPr>
                <p:nvPr/>
              </p:nvCxnSpPr>
              <p:spPr bwMode="auto">
                <a:xfrm flipV="1">
                  <a:off x="8369925" y="5534829"/>
                  <a:ext cx="645172" cy="2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TextBox 36"/>
                    <p:cNvSpPr txBox="1"/>
                    <p:nvPr/>
                  </p:nvSpPr>
                  <p:spPr>
                    <a:xfrm>
                      <a:off x="9015097" y="5350163"/>
                      <a:ext cx="117072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lit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⊥</m:t>
                                </m:r>
                              </m:e>
                            </m:d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37" name="TextBox 3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015097" y="5350163"/>
                      <a:ext cx="1170720" cy="369332"/>
                    </a:xfrm>
                    <a:prstGeom prst="rect">
                      <a:avLst/>
                    </a:prstGeom>
                    <a:blipFill rotWithShape="0">
                      <a:blip r:embed="rId23"/>
                      <a:stretch>
                        <a:fillRect b="-1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Rounded Rectangle 38"/>
                    <p:cNvSpPr/>
                    <p:nvPr/>
                  </p:nvSpPr>
                  <p:spPr bwMode="auto">
                    <a:xfrm>
                      <a:off x="7437563" y="5145139"/>
                      <a:ext cx="932362" cy="779383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Decaps</m:t>
                            </m:r>
                          </m:oMath>
                        </m:oMathPara>
                      </a14:m>
                      <a:endParaRPr kumimoji="0" lang="en-US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p:txBody>
                </p:sp>
              </mc:Choice>
              <mc:Fallback xmlns="">
                <p:sp>
                  <p:nvSpPr>
                    <p:cNvPr id="39" name="Rounded Rectangle 3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437563" y="5145139"/>
                      <a:ext cx="932362" cy="779383"/>
                    </a:xfrm>
                    <a:prstGeom prst="round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  <a:ln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40" name="Down Arrow 39"/>
                <p:cNvSpPr/>
                <p:nvPr/>
              </p:nvSpPr>
              <p:spPr bwMode="auto">
                <a:xfrm>
                  <a:off x="5623441" y="5552972"/>
                  <a:ext cx="301839" cy="646170"/>
                </a:xfrm>
                <a:prstGeom prst="downArrow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TextBox 40"/>
                    <p:cNvSpPr txBox="1"/>
                    <p:nvPr/>
                  </p:nvSpPr>
                  <p:spPr>
                    <a:xfrm>
                      <a:off x="3771414" y="5171076"/>
                      <a:ext cx="481436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41" name="TextBox 4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71414" y="5171076"/>
                      <a:ext cx="481436" cy="338554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b="-178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TextBox 41"/>
                    <p:cNvSpPr txBox="1"/>
                    <p:nvPr/>
                  </p:nvSpPr>
                  <p:spPr>
                    <a:xfrm>
                      <a:off x="5139897" y="4401905"/>
                      <a:ext cx="116320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nb-NO" dirty="0"/>
                        <a:t>  </a:t>
                      </a:r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𝑑𝑘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𝑒𝑘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a14:m>
                      <a:r>
                        <a:rPr lang="en-US" dirty="0"/>
                        <a:t>   </a:t>
                      </a:r>
                    </a:p>
                  </p:txBody>
                </p:sp>
              </mc:Choice>
              <mc:Fallback xmlns="">
                <p:sp>
                  <p:nvSpPr>
                    <p:cNvPr id="42" name="TextBox 4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39897" y="4401905"/>
                      <a:ext cx="1163202" cy="369332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3" name="Straight Arrow Connector 42"/>
                <p:cNvCxnSpPr>
                  <a:stCxn id="38" idx="2"/>
                  <a:endCxn id="42" idx="0"/>
                </p:cNvCxnSpPr>
                <p:nvPr/>
              </p:nvCxnSpPr>
              <p:spPr bwMode="auto">
                <a:xfrm flipH="1">
                  <a:off x="5721498" y="3985171"/>
                  <a:ext cx="1929" cy="416734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7" name="TextBox 96"/>
                    <p:cNvSpPr txBox="1"/>
                    <p:nvPr/>
                  </p:nvSpPr>
                  <p:spPr>
                    <a:xfrm>
                      <a:off x="3899498" y="4211766"/>
                      <a:ext cx="70670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nb-NO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𝑒𝑘</m:t>
                          </m:r>
                        </m:oMath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97" name="TextBox 9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99498" y="4211766"/>
                      <a:ext cx="706704" cy="369332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8" name="TextBox 97"/>
                    <p:cNvSpPr txBox="1"/>
                    <p:nvPr/>
                  </p:nvSpPr>
                  <p:spPr>
                    <a:xfrm>
                      <a:off x="7115884" y="4232126"/>
                      <a:ext cx="70670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nb-NO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𝑑𝑘</m:t>
                          </m:r>
                        </m:oMath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98" name="TextBox 9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115884" y="4232126"/>
                      <a:ext cx="706704" cy="369332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Rounded Rectangle 37"/>
                    <p:cNvSpPr/>
                    <p:nvPr/>
                  </p:nvSpPr>
                  <p:spPr bwMode="auto">
                    <a:xfrm>
                      <a:off x="5246238" y="3298139"/>
                      <a:ext cx="954377" cy="687032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KeyGen</m:t>
                            </m:r>
                          </m:oMath>
                        </m:oMathPara>
                      </a14:m>
                      <a:endParaRPr kumimoji="0" lang="en-US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p:txBody>
                </p:sp>
              </mc:Choice>
              <mc:Fallback xmlns="">
                <p:sp>
                  <p:nvSpPr>
                    <p:cNvPr id="38" name="Rounded Rectangle 3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246238" y="3298139"/>
                      <a:ext cx="954377" cy="687032"/>
                    </a:xfrm>
                    <a:prstGeom prst="roundRect">
                      <a:avLst/>
                    </a:prstGeom>
                    <a:blipFill>
                      <a:blip r:embed="rId19"/>
                      <a:stretch>
                        <a:fillRect/>
                      </a:stretch>
                    </a:blipFill>
                    <a:ln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3" name="Elbow Connector 32"/>
                <p:cNvCxnSpPr>
                  <a:endCxn id="39" idx="0"/>
                </p:cNvCxnSpPr>
                <p:nvPr/>
              </p:nvCxnSpPr>
              <p:spPr bwMode="auto">
                <a:xfrm>
                  <a:off x="6398596" y="4581139"/>
                  <a:ext cx="1505148" cy="564000"/>
                </a:xfrm>
                <a:prstGeom prst="bentConnector2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TextBox 43"/>
                    <p:cNvSpPr txBox="1"/>
                    <p:nvPr/>
                  </p:nvSpPr>
                  <p:spPr>
                    <a:xfrm>
                      <a:off x="5873085" y="3276655"/>
                      <a:ext cx="329856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4" name="TextBox 4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873085" y="3276655"/>
                      <a:ext cx="329856" cy="338554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b="-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Rounded Rectangle 29"/>
                    <p:cNvSpPr/>
                    <p:nvPr/>
                  </p:nvSpPr>
                  <p:spPr bwMode="auto">
                    <a:xfrm>
                      <a:off x="3248587" y="5145138"/>
                      <a:ext cx="941330" cy="779383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Encaps</m:t>
                            </m:r>
                          </m:oMath>
                        </m:oMathPara>
                      </a14:m>
                      <a:endParaRPr kumimoji="0" lang="en-US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p:txBody>
                </p:sp>
              </mc:Choice>
              <mc:Fallback xmlns="">
                <p:sp>
                  <p:nvSpPr>
                    <p:cNvPr id="30" name="Rounded Rectangle 2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3248587" y="5145138"/>
                      <a:ext cx="941330" cy="779383"/>
                    </a:xfrm>
                    <a:prstGeom prst="roundRect">
                      <a:avLst/>
                    </a:prstGeom>
                    <a:blipFill rotWithShape="0">
                      <a:blip r:embed="rId24"/>
                      <a:stretch>
                        <a:fillRect/>
                      </a:stretch>
                    </a:blipFill>
                    <a:ln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80407" y="5145080"/>
                    <a:ext cx="43541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80407" y="5145080"/>
                    <a:ext cx="435414" cy="369332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6" name="Down Arrow 45"/>
          <p:cNvSpPr/>
          <p:nvPr/>
        </p:nvSpPr>
        <p:spPr bwMode="auto">
          <a:xfrm rot="19639233">
            <a:off x="4328605" y="4350350"/>
            <a:ext cx="212601" cy="1654861"/>
          </a:xfrm>
          <a:prstGeom prst="downArrow">
            <a:avLst>
              <a:gd name="adj1" fmla="val 30244"/>
              <a:gd name="adj2" fmla="val 5357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39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45" grpId="0"/>
      <p:bldP spid="10" grpId="0" animBg="1"/>
      <p:bldP spid="4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7554637" y="3358011"/>
            <a:ext cx="2751414" cy="1347339"/>
            <a:chOff x="838492" y="1533361"/>
            <a:chExt cx="2523833" cy="2195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838492" y="1533361"/>
                  <a:ext cx="2523833" cy="604357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nb-NO" sz="1600" b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EM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Dec</m:t>
                        </m:r>
                        <m:d>
                          <m:dPr>
                            <m:ctrlPr>
                              <a:rPr lang="nb-NO" sz="16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𝒅𝒌</m:t>
                            </m:r>
                            <m:r>
                              <a:rPr lang="nb-NO" sz="16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1" i="1" smtClean="0">
                                <a:solidFill>
                                  <a:schemeClr val="accent6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</m:d>
                      </m:oMath>
                    </m:oMathPara>
                  </a14:m>
                  <a:endParaRPr lang="nb-NO" sz="1600" dirty="0"/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60435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2105713"/>
                  <a:ext cx="2523833" cy="162327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a14:m>
                  <a:endParaRPr lang="nb-NO" sz="16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105713"/>
                  <a:ext cx="2523833" cy="162327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66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1622586" y="3010881"/>
            <a:ext cx="2460306" cy="1675419"/>
            <a:chOff x="838492" y="1533361"/>
            <a:chExt cx="2523833" cy="26545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𝐊𝐄𝐌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𝐄𝐧𝐜𝐚𝐩𝐬</m:t>
                        </m:r>
                        <m:d>
                          <m:dPr>
                            <m:ctrlPr>
                              <a:rPr lang="nb-NO" sz="16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1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𝒆𝒌</m:t>
                            </m:r>
                          </m:e>
                        </m:d>
                      </m:oMath>
                    </m:oMathPara>
                  </a14:m>
                  <a:endParaRPr lang="nb-NO" sz="16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052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838492" y="2036278"/>
                  <a:ext cx="2523833" cy="215164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342900" indent="-3429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 startAt="2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  <a:endParaRPr lang="nb-NO" sz="16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 startAt="3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a14:m>
                  <a:endParaRPr lang="nb-NO" sz="16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215164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73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7480484" y="1098875"/>
            <a:ext cx="3231059" cy="1136325"/>
            <a:chOff x="838492" y="1448402"/>
            <a:chExt cx="2523833" cy="24391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 bwMode="auto">
                <a:xfrm>
                  <a:off x="838492" y="1448402"/>
                  <a:ext cx="2523833" cy="61408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𝐊𝐄𝐌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.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600" b="1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48402"/>
                  <a:ext cx="2523833" cy="61408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204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a14:m>
                  <a:r>
                    <a:rPr lang="nb-NO" sz="1600" b="1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56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KEM from PKE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90038" y="2438103"/>
            <a:ext cx="283943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79376" y="3982825"/>
            <a:ext cx="28394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406927" y="2112089"/>
                <a:ext cx="87973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 (=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27" y="2112089"/>
                <a:ext cx="879737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10417" r="-10417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65062" y="1391860"/>
                <a:ext cx="2105192" cy="3477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062" y="1391860"/>
                <a:ext cx="2105192" cy="347788"/>
              </a:xfrm>
              <a:prstGeom prst="rect">
                <a:avLst/>
              </a:prstGeom>
              <a:blipFill rotWithShape="0">
                <a:blip r:embed="rId12"/>
                <a:stretch>
                  <a:fillRect t="-3509" r="-289" b="-70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030138" y="3815435"/>
                <a:ext cx="1854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138" y="3815435"/>
                <a:ext cx="1854739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3618" r="-1316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00108" y="3686030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108" y="3686030"/>
                <a:ext cx="188577" cy="246221"/>
              </a:xfrm>
              <a:prstGeom prst="rect">
                <a:avLst/>
              </a:prstGeom>
              <a:blipFill rotWithShape="0">
                <a:blip r:embed="rId14"/>
                <a:stretch>
                  <a:fillRect l="-22581" r="-1612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980670" y="3819380"/>
                <a:ext cx="18739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670" y="3819380"/>
                <a:ext cx="1873975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3571" r="-974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35845" y="3344835"/>
                <a:ext cx="680892" cy="3477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845" y="3344835"/>
                <a:ext cx="680892" cy="347788"/>
              </a:xfrm>
              <a:prstGeom prst="rect">
                <a:avLst/>
              </a:prstGeom>
              <a:blipFill rotWithShape="0">
                <a:blip r:embed="rId16"/>
                <a:stretch>
                  <a:fillRect l="-10714" t="-5263" r="-41071" b="-6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989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5" grpId="0"/>
      <p:bldP spid="41" grpId="0"/>
      <p:bldP spid="49" grpId="0"/>
      <p:bldP spid="47" grpId="0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4C3D65-12C4-2342-3E12-03BDE7BA88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7361222" y="2845755"/>
            <a:ext cx="2895903" cy="1859396"/>
            <a:chOff x="838492" y="1533361"/>
            <a:chExt cx="2523833" cy="30300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838492" y="1533361"/>
                  <a:ext cx="2523833" cy="604357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PKE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Dec</m:t>
                        </m:r>
                        <m:d>
                          <m:dPr>
                            <m:ctrlPr>
                              <a:rPr lang="nb-NO" sz="16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𝒔𝒌</m:t>
                            </m:r>
                            <m:r>
                              <a:rPr lang="nb-NO" sz="16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nb-NO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1" i="1" smtClean="0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nb-NO" sz="1600" b="1" i="1" smtClean="0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b="1" i="1" smtClean="0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  <m:r>
                                  <a:rPr lang="nb-NO" sz="1600" b="1" i="1" smtClean="0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nb-NO" sz="1600" dirty="0"/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60435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2105711"/>
                  <a:ext cx="2523833" cy="245772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  <a:p>
                  <a:pPr marL="266700" indent="-266700" fontAlgn="base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endParaRPr lang="nb-NO" sz="16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105711"/>
                  <a:ext cx="2523833" cy="245772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839" b="-24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1369693" y="2883227"/>
            <a:ext cx="2895903" cy="1923051"/>
            <a:chOff x="838492" y="1533361"/>
            <a:chExt cx="2523833" cy="32431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𝐏𝐊𝐄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6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1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𝒑𝒌</m:t>
                            </m:r>
                            <m:r>
                              <a:rPr lang="nb-NO" sz="16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1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oMath>
                    </m:oMathPara>
                  </a14:m>
                  <a:endParaRPr lang="nb-NO" sz="16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698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838492" y="2036276"/>
                  <a:ext cx="2523833" cy="274021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endParaRPr lang="nb-NO" sz="900" dirty="0">
                    <a:solidFill>
                      <a:schemeClr val="bg1">
                        <a:lumMod val="9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endParaRPr lang="nb-NO" sz="1600" dirty="0">
                    <a:solidFill>
                      <a:schemeClr val="bg1">
                        <a:lumMod val="9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342900" indent="-3429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 startAt="2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 startAt="3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solidFill>
                                    <a:schemeClr val="accent6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chemeClr val="accent6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a14:m>
                  <a:endParaRPr lang="nb-NO" sz="16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6"/>
                  <a:ext cx="2523833" cy="274021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83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7480484" y="1099521"/>
            <a:ext cx="3231059" cy="1135679"/>
            <a:chOff x="838492" y="1449789"/>
            <a:chExt cx="2523833" cy="24377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 bwMode="auto">
                <a:xfrm>
                  <a:off x="838492" y="1449789"/>
                  <a:ext cx="2523833" cy="612697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𝐏𝐊𝐄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.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600" b="1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49789"/>
                  <a:ext cx="2523833" cy="61269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204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</m:oMath>
                  </a14:m>
                  <a:r>
                    <a:rPr lang="nb-NO" sz="1600" b="1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56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PKE from KEM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90038" y="2438103"/>
            <a:ext cx="283943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90037" y="3513412"/>
            <a:ext cx="28394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66664" y="2115741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64" y="2115741"/>
                <a:ext cx="380373" cy="246221"/>
              </a:xfrm>
              <a:prstGeom prst="rect">
                <a:avLst/>
              </a:prstGeom>
              <a:blipFill rotWithShape="0">
                <a:blip r:embed="rId10"/>
                <a:stretch>
                  <a:fillRect b="-2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65062" y="1391860"/>
                <a:ext cx="2167709" cy="3477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062" y="1391860"/>
                <a:ext cx="2167709" cy="347788"/>
              </a:xfrm>
              <a:prstGeom prst="rect">
                <a:avLst/>
              </a:prstGeom>
              <a:blipFill rotWithShape="0">
                <a:blip r:embed="rId12"/>
                <a:stretch>
                  <a:fillRect t="-3509" r="-281" b="-70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763806" y="3348414"/>
                <a:ext cx="23777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06" y="3348414"/>
                <a:ext cx="2377702" cy="246221"/>
              </a:xfrm>
              <a:prstGeom prst="rect">
                <a:avLst/>
              </a:prstGeom>
              <a:blipFill rotWithShape="0">
                <a:blip r:embed="rId13"/>
                <a:stretch>
                  <a:fillRect r="-769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10769" y="3216617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769" y="3216617"/>
                <a:ext cx="188577" cy="246221"/>
              </a:xfrm>
              <a:prstGeom prst="rect">
                <a:avLst/>
              </a:prstGeom>
              <a:blipFill rotWithShape="0">
                <a:blip r:embed="rId14"/>
                <a:stretch>
                  <a:fillRect l="-19355" r="-1935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3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778295" y="3399323"/>
                <a:ext cx="22025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295" y="3399323"/>
                <a:ext cx="2202591" cy="246221"/>
              </a:xfrm>
              <a:prstGeom prst="rect">
                <a:avLst/>
              </a:prstGeom>
              <a:blipFill rotWithShape="0">
                <a:blip r:embed="rId40"/>
                <a:stretch>
                  <a:fillRect l="-3324" r="-831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/>
          <p:nvPr/>
        </p:nvCxnSpPr>
        <p:spPr bwMode="auto">
          <a:xfrm>
            <a:off x="4390037" y="4035558"/>
            <a:ext cx="28394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763806" y="3859713"/>
                <a:ext cx="14983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06" y="3859713"/>
                <a:ext cx="1498359" cy="246221"/>
              </a:xfrm>
              <a:prstGeom prst="rect">
                <a:avLst/>
              </a:prstGeom>
              <a:blipFill rotWithShape="0">
                <a:blip r:embed="rId41"/>
                <a:stretch>
                  <a:fillRect l="-5285" r="-1626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610769" y="3760024"/>
                <a:ext cx="2530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769" y="3760024"/>
                <a:ext cx="253018" cy="246221"/>
              </a:xfrm>
              <a:prstGeom prst="rect">
                <a:avLst/>
              </a:prstGeom>
              <a:blipFill rotWithShape="0">
                <a:blip r:embed="rId42"/>
                <a:stretch>
                  <a:fillRect l="-14286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779396" y="3918773"/>
                <a:ext cx="15221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9396" y="3918773"/>
                <a:ext cx="1522148" cy="246221"/>
              </a:xfrm>
              <a:prstGeom prst="rect">
                <a:avLst/>
              </a:prstGeom>
              <a:blipFill rotWithShape="0">
                <a:blip r:embed="rId43"/>
                <a:stretch>
                  <a:fillRect l="-4400" r="-160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72975" y="5203937"/>
            <a:ext cx="2935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1763806" y="4164534"/>
            <a:ext cx="476976" cy="10118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ounded Rectangle 9"/>
          <p:cNvSpPr/>
          <p:nvPr/>
        </p:nvSpPr>
        <p:spPr bwMode="auto">
          <a:xfrm>
            <a:off x="5285608" y="2018709"/>
            <a:ext cx="872897" cy="1626835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35210" y="5022451"/>
            <a:ext cx="2935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KEM security is about this part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 flipH="1" flipV="1">
            <a:off x="6158505" y="3757460"/>
            <a:ext cx="637997" cy="10719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2070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5" grpId="0"/>
      <p:bldP spid="41" grpId="0"/>
      <p:bldP spid="49" grpId="0"/>
      <p:bldP spid="47" grpId="0"/>
      <p:bldP spid="52" grpId="0"/>
      <p:bldP spid="61" grpId="0"/>
      <p:bldP spid="68" grpId="0"/>
      <p:bldP spid="3" grpId="0"/>
      <p:bldP spid="10" grpId="0" animBg="1"/>
      <p:bldP spid="6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KEM-security: IND-CPA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 bwMode="auto">
          <a:xfrm>
            <a:off x="6982503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8696457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70207" y="3398522"/>
                <a:ext cx="311304" cy="276999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triangle" w="med" len="med"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207" y="3398522"/>
                <a:ext cx="311304" cy="276999"/>
              </a:xfrm>
              <a:prstGeom prst="rect">
                <a:avLst/>
              </a:prstGeom>
              <a:blipFill>
                <a:blip r:embed="rId6"/>
                <a:stretch>
                  <a:fillRect l="-9804" r="-15686" b="-11111"/>
                </a:stretch>
              </a:blipFill>
              <a:ln>
                <a:noFill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IND-CPA advantage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KEM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274426" y="1732366"/>
            <a:ext cx="357470" cy="723646"/>
            <a:chOff x="6164897" y="1760194"/>
            <a:chExt cx="357470" cy="72364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0" name="Straight Arrow Connector 19"/>
          <p:cNvCxnSpPr/>
          <p:nvPr/>
        </p:nvCxnSpPr>
        <p:spPr bwMode="auto">
          <a:xfrm>
            <a:off x="6987502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8701456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922097" y="1409525"/>
            <a:ext cx="2910152" cy="3299014"/>
            <a:chOff x="4325554" y="1447800"/>
            <a:chExt cx="2910152" cy="3299014"/>
          </a:xfrm>
        </p:grpSpPr>
        <p:grpSp>
          <p:nvGrpSpPr>
            <p:cNvPr id="22" name="Group 21"/>
            <p:cNvGrpSpPr/>
            <p:nvPr/>
          </p:nvGrpSpPr>
          <p:grpSpPr>
            <a:xfrm>
              <a:off x="4325554" y="1447800"/>
              <a:ext cx="2910152" cy="3299014"/>
              <a:chOff x="838492" y="1488602"/>
              <a:chExt cx="2523833" cy="355988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KEM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ind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­­–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cpa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/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483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838492" y="1873734"/>
                    <a:ext cx="2523833" cy="3174751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KEM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sup>
                        </m:sSup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𝑒𝑘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 )</m:t>
                          </m:r>
                        </m:oMath>
                      </m:oMathPara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KEM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aps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𝒦</m:t>
                        </m:r>
                      </m:oMath>
                    </a14:m>
                    <a:endParaRPr lang="nb-NO" sz="1400" i="1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873734"/>
                    <a:ext cx="2523833" cy="3174751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08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" name="Straight Connector 6"/>
            <p:cNvCxnSpPr/>
            <p:nvPr/>
          </p:nvCxnSpPr>
          <p:spPr bwMode="auto">
            <a:xfrm>
              <a:off x="4388818" y="3499712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9" name="Group 38"/>
          <p:cNvGrpSpPr/>
          <p:nvPr/>
        </p:nvGrpSpPr>
        <p:grpSpPr>
          <a:xfrm>
            <a:off x="5397469" y="1251435"/>
            <a:ext cx="2497518" cy="1845700"/>
            <a:chOff x="570634" y="1149202"/>
            <a:chExt cx="3117840" cy="40015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solidFill>
                  <a:srgbClr val="D6D6F5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570634" y="1906624"/>
                  <a:ext cx="3117839" cy="3244131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Input:</a:t>
                  </a:r>
                  <a:endParaRPr lang="nb-NO" sz="1400" b="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906624"/>
                  <a:ext cx="3117839" cy="3244131"/>
                </a:xfrm>
                <a:prstGeom prst="rect">
                  <a:avLst/>
                </a:prstGeom>
                <a:blipFill>
                  <a:blip r:embed="rId16"/>
                  <a:stretch>
                    <a:fillRect l="-484" t="-8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9011336" y="1251435"/>
            <a:ext cx="2498177" cy="1845700"/>
            <a:chOff x="838491" y="1149202"/>
            <a:chExt cx="3118663" cy="40015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>
                  <a:off x="838491" y="1906625"/>
                  <a:ext cx="3118663" cy="3244131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</m:oMath>
                  </a14:m>
                  <a:endParaRPr lang="nb-NO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906625"/>
                  <a:ext cx="3118663" cy="3244131"/>
                </a:xfrm>
                <a:prstGeom prst="rect">
                  <a:avLst/>
                </a:prstGeom>
                <a:blipFill>
                  <a:blip r:embed="rId18"/>
                  <a:stretch>
                    <a:fillRect l="-484" t="-8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3697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Arrow Connector 19"/>
          <p:cNvCxnSpPr/>
          <p:nvPr/>
        </p:nvCxnSpPr>
        <p:spPr bwMode="auto">
          <a:xfrm>
            <a:off x="6987502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8701456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KEM-security: IND-CCA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70207" y="3398522"/>
                <a:ext cx="311304" cy="276999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triangle" w="med" len="med"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207" y="3398522"/>
                <a:ext cx="311304" cy="276999"/>
              </a:xfrm>
              <a:prstGeom prst="rect">
                <a:avLst/>
              </a:prstGeom>
              <a:blipFill>
                <a:blip r:embed="rId6"/>
                <a:stretch>
                  <a:fillRect l="-9804" r="-15686" b="-11111"/>
                </a:stretch>
              </a:blipFill>
              <a:ln>
                <a:noFill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IND-CCA advantage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KEM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5397469" y="1251435"/>
            <a:ext cx="2497518" cy="1845700"/>
            <a:chOff x="570634" y="1149202"/>
            <a:chExt cx="3117840" cy="40015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solidFill>
                  <a:srgbClr val="D6D6F5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570634" y="1906624"/>
                  <a:ext cx="3117839" cy="3244131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Input:</a:t>
                  </a:r>
                  <a:endParaRPr lang="nb-NO" sz="1400" b="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Dec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906624"/>
                  <a:ext cx="3117839" cy="324413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484" t="-8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9011336" y="1251435"/>
            <a:ext cx="2498177" cy="1845700"/>
            <a:chOff x="838491" y="1149202"/>
            <a:chExt cx="3118663" cy="40015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>
                  <a:off x="838491" y="1906625"/>
                  <a:ext cx="3118663" cy="3244131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</m:oMath>
                  </a14:m>
                  <a:endParaRPr lang="nb-NO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</m:t>
                      </m:r>
                      <m:r>
                        <m:rPr>
                          <m:sty m:val="p"/>
                        </m:rPr>
                        <a:rPr lang="nb-NO" sz="1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906625"/>
                  <a:ext cx="3118663" cy="3244131"/>
                </a:xfrm>
                <a:prstGeom prst="rect">
                  <a:avLst/>
                </a:prstGeom>
                <a:blipFill>
                  <a:blip r:embed="rId16"/>
                  <a:stretch>
                    <a:fillRect l="-484" t="-8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922097" y="1409525"/>
            <a:ext cx="2910152" cy="4984863"/>
            <a:chOff x="922097" y="1409525"/>
            <a:chExt cx="2910152" cy="4984863"/>
          </a:xfrm>
        </p:grpSpPr>
        <p:grpSp>
          <p:nvGrpSpPr>
            <p:cNvPr id="9" name="Group 8"/>
            <p:cNvGrpSpPr/>
            <p:nvPr/>
          </p:nvGrpSpPr>
          <p:grpSpPr>
            <a:xfrm>
              <a:off x="922097" y="1409525"/>
              <a:ext cx="2910152" cy="4984863"/>
              <a:chOff x="4325554" y="1447800"/>
              <a:chExt cx="2910152" cy="4984863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4325554" y="1447800"/>
                <a:ext cx="2910152" cy="4984863"/>
                <a:chOff x="838492" y="1488602"/>
                <a:chExt cx="2523833" cy="537904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>
                      <a:off x="838492" y="1488602"/>
                      <a:ext cx="2523833" cy="388371"/>
                    </a:xfrm>
                    <a:prstGeom prst="rect">
                      <a:avLst/>
                    </a:prstGeom>
                    <a:solidFill>
                      <a:srgbClr val="85FFE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600" b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𝐄𝐱</m:t>
                            </m:r>
                            <m:sSubSup>
                              <m:sSubSup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6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𝐩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KEM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ind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­­–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oMath>
                        </m:oMathPara>
                      </a14:m>
                      <a:endParaRPr lang="nb-NO" sz="1600" b="1" dirty="0"/>
                    </a:p>
                  </p:txBody>
                </p:sp>
              </mc:Choice>
              <mc:Fallback xmlns="">
                <p:sp>
                  <p:nvSpPr>
                    <p:cNvPr id="23" name="Rectangle 2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38492" y="1488602"/>
                      <a:ext cx="2523833" cy="388371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b="-4839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Rectangle 23"/>
                    <p:cNvSpPr/>
                    <p:nvPr/>
                  </p:nvSpPr>
                  <p:spPr bwMode="auto">
                    <a:xfrm>
                      <a:off x="838492" y="1873734"/>
                      <a:ext cx="2523833" cy="4993908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14:m>
                        <m:oMath xmlns:m="http://schemas.openxmlformats.org/officeDocument/2006/math">
                          <m:r>
                            <a:rPr lang="nb-NO" sz="14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Ciphertexts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←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KEM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′←</m:t>
                          </m: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𝒟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𝑒𝑘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𝐫𝐞𝐭𝐮𝐫𝐧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limUpp>
                            <m:limUp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</m:e>
                            <m:lim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?</m:t>
                              </m:r>
                            </m:lim>
                          </m:limUp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 )</m:t>
                            </m:r>
                          </m:oMath>
                        </m:oMathPara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KEM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aps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oMath>
                      </a14:m>
                      <a:r>
                        <a:rPr lang="nb-NO" sz="14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𝒦</m:t>
                          </m:r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Ciphertexts.add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</a:t>
                      </a:r>
                      <a:r>
                        <a:rPr lang="nb-NO" sz="14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 </a:t>
                      </a:r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b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𝒟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oMath>
                        </m:oMathPara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if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Ciphertexts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:</a:t>
                      </a: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return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⊥</m:t>
                          </m:r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KEM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aps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Rectangle 2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38492" y="1873734"/>
                      <a:ext cx="2523833" cy="4993908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208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7" name="Straight Connector 6"/>
              <p:cNvCxnSpPr/>
              <p:nvPr/>
            </p:nvCxnSpPr>
            <p:spPr bwMode="auto">
              <a:xfrm>
                <a:off x="4388818" y="3688553"/>
                <a:ext cx="2403882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6" name="Straight Connector 25"/>
            <p:cNvCxnSpPr/>
            <p:nvPr/>
          </p:nvCxnSpPr>
          <p:spPr bwMode="auto">
            <a:xfrm>
              <a:off x="985361" y="5432698"/>
              <a:ext cx="24038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944752" y="3838871"/>
                <a:ext cx="26313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Restriction: </a:t>
                </a:r>
                <a:r>
                  <a:rPr lang="en-US" sz="1200" dirty="0"/>
                  <a:t>not allowed </a:t>
                </a:r>
                <a:r>
                  <a:rPr lang="nb-NO" sz="1200" dirty="0"/>
                  <a:t>to forward output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Encaps</m:t>
                    </m:r>
                  </m:oMath>
                </a14:m>
                <a:r>
                  <a:rPr lang="en-US" sz="1200" dirty="0"/>
                  <a:t> query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Decaps</m:t>
                    </m:r>
                  </m:oMath>
                </a14:m>
                <a:r>
                  <a:rPr lang="en-US" sz="1200" dirty="0"/>
                  <a:t> query </a:t>
                </a:r>
                <a:r>
                  <a:rPr lang="en-US" sz="1200" i="1" dirty="0"/>
                  <a:t>unmodified </a:t>
                </a:r>
                <a:endParaRPr lang="en-US" sz="1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752" y="3838871"/>
                <a:ext cx="2631343" cy="646331"/>
              </a:xfrm>
              <a:prstGeom prst="rect">
                <a:avLst/>
              </a:prstGeom>
              <a:blipFill>
                <a:blip r:embed="rId19"/>
                <a:stretch>
                  <a:fillRect t="-1887" b="-56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274426" y="1732366"/>
            <a:ext cx="357470" cy="723646"/>
            <a:chOff x="6164897" y="1760194"/>
            <a:chExt cx="357470" cy="723646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0605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199937" y="4263336"/>
                <a:ext cx="5430613" cy="2312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err="1"/>
                  <a:t>ElGamal</a:t>
                </a:r>
                <a:r>
                  <a:rPr lang="en-US" sz="1600" b="1" dirty="0"/>
                  <a:t>-PKE security:</a:t>
                </a:r>
                <a:endParaRPr lang="en-US" sz="1600" dirty="0"/>
              </a:p>
              <a:p>
                <a:pPr marL="266700" indent="-1809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DLOG + DH must be hard</a:t>
                </a:r>
              </a:p>
              <a:p>
                <a:pPr marL="266700" indent="-1809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must be IND-CPA secure</a:t>
                </a:r>
              </a:p>
              <a:p>
                <a:pPr marL="266700" indent="-1809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Is this enough?</a:t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266700" indent="-1809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rgbClr val="FF0000"/>
                    </a:solidFill>
                  </a:rPr>
                  <a:t>No: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only guarantees security if </a:t>
                </a:r>
                <a:r>
                  <a:rPr lang="en-US" sz="1600" dirty="0"/>
                  <a:t>the</a:t>
                </a:r>
                <a:r>
                  <a:rPr lang="en-US" sz="1600" dirty="0">
                    <a:solidFill>
                      <a:schemeClr val="tx1"/>
                    </a:solidFill>
                  </a:rPr>
                  <a:t>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i="1" dirty="0">
                    <a:solidFill>
                      <a:schemeClr val="tx1"/>
                    </a:solidFill>
                  </a:rPr>
                  <a:t>independent </a:t>
                </a: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uniformly </a:t>
                </a:r>
                <a:r>
                  <a:rPr lang="en-US" sz="1600" dirty="0">
                    <a:solidFill>
                      <a:schemeClr val="tx1"/>
                    </a:solidFill>
                  </a:rPr>
                  <a:t>distributed in the group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br>
                  <a:rPr lang="en-US" sz="1600" dirty="0">
                    <a:solidFill>
                      <a:schemeClr val="tx1"/>
                    </a:solidFill>
                  </a:rPr>
                </a:br>
                <a:endParaRPr lang="en-US" sz="1600" dirty="0">
                  <a:solidFill>
                    <a:schemeClr val="tx1"/>
                  </a:solidFill>
                </a:endParaRPr>
              </a:p>
              <a:p>
                <a:pPr marL="266700" indent="-180975">
                  <a:buClr>
                    <a:schemeClr val="tx1"/>
                  </a:buClr>
                </a:pPr>
                <a:r>
                  <a:rPr lang="en-US" sz="1600" dirty="0"/>
                  <a:t>     </a:t>
                </a:r>
                <a:r>
                  <a:rPr lang="en-US" sz="1600" dirty="0">
                    <a:solidFill>
                      <a:schemeClr val="tx1"/>
                    </a:solidFill>
                  </a:rPr>
                  <a:t>…but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isn't </a:t>
                </a:r>
                <a:r>
                  <a:rPr lang="en-US" sz="1600" dirty="0">
                    <a:solidFill>
                      <a:schemeClr val="tx1"/>
                    </a:solidFill>
                  </a:rPr>
                  <a:t>uniformly distributed in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sz="1600" i="1" dirty="0">
                    <a:solidFill>
                      <a:schemeClr val="tx1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937" y="4263336"/>
                <a:ext cx="5430613" cy="2312749"/>
              </a:xfrm>
              <a:prstGeom prst="rect">
                <a:avLst/>
              </a:prstGeom>
              <a:blipFill rotWithShape="0">
                <a:blip r:embed="rId3"/>
                <a:stretch>
                  <a:fillRect l="-673" t="-789" b="-2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as a KEM (a.k.a. </a:t>
            </a:r>
            <a:r>
              <a:rPr lang="en-US" dirty="0" err="1"/>
              <a:t>ElGamal</a:t>
            </a:r>
            <a:r>
              <a:rPr lang="en-US" dirty="0"/>
              <a:t> PKE)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6328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6328"/>
                <a:ext cx="1443537" cy="243143"/>
              </a:xfrm>
              <a:prstGeom prst="rect">
                <a:avLst/>
              </a:prstGeom>
              <a:blipFill rotWithShape="0">
                <a:blip r:embed="rId5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3999212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999212"/>
                <a:ext cx="621773" cy="215444"/>
              </a:xfrm>
              <a:prstGeom prst="rect">
                <a:avLst/>
              </a:prstGeom>
              <a:blipFill rotWithShape="0">
                <a:blip r:embed="rId6"/>
                <a:stretch>
                  <a:fillRect l="-980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7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9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>
            <a:off x="4246348" y="3399999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989693" y="4008577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008577"/>
                <a:ext cx="626775" cy="219227"/>
              </a:xfrm>
              <a:prstGeom prst="rect">
                <a:avLst/>
              </a:prstGeom>
              <a:blipFill rotWithShape="0">
                <a:blip r:embed="rId14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989693" y="3597208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3597208"/>
                <a:ext cx="1132105" cy="304314"/>
              </a:xfrm>
              <a:prstGeom prst="rect">
                <a:avLst/>
              </a:prstGeom>
              <a:blipFill rotWithShape="0">
                <a:blip r:embed="rId15"/>
                <a:stretch>
                  <a:fillRect l="-5946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989693" y="4334859"/>
                <a:ext cx="803149" cy="2192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334859"/>
                <a:ext cx="803149" cy="219227"/>
              </a:xfrm>
              <a:prstGeom prst="rect">
                <a:avLst/>
              </a:prstGeom>
              <a:blipFill rotWithShape="0">
                <a:blip r:embed="rId17"/>
                <a:stretch>
                  <a:fillRect l="-763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8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220629" y="4279215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Decaps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4279215"/>
                <a:ext cx="1153624" cy="307777"/>
              </a:xfrm>
              <a:prstGeom prst="rect">
                <a:avLst/>
              </a:prstGeom>
              <a:blipFill rotWithShape="0">
                <a:blip r:embed="rId2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220629" y="1434872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1434872"/>
                <a:ext cx="1153624" cy="307777"/>
              </a:xfrm>
              <a:prstGeom prst="rect">
                <a:avLst/>
              </a:prstGeom>
              <a:blipFill rotWithShape="0">
                <a:blip r:embed="rId21"/>
                <a:stretch>
                  <a:fillRect r="-1587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005864" y="1588761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864" y="1588761"/>
                <a:ext cx="626775" cy="219227"/>
              </a:xfrm>
              <a:prstGeom prst="rect">
                <a:avLst/>
              </a:prstGeom>
              <a:blipFill rotWithShape="0">
                <a:blip r:embed="rId22"/>
                <a:stretch>
                  <a:fillRect l="-970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17557" y="1199265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1199265"/>
                <a:ext cx="1132105" cy="304314"/>
              </a:xfrm>
              <a:prstGeom prst="rect">
                <a:avLst/>
              </a:prstGeom>
              <a:blipFill rotWithShape="0">
                <a:blip r:embed="rId23"/>
                <a:stretch>
                  <a:fillRect l="-5376" t="-4000" b="-6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474039" y="4978257"/>
                <a:ext cx="138486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978257"/>
                <a:ext cx="1384866" cy="215444"/>
              </a:xfrm>
              <a:prstGeom prst="rect">
                <a:avLst/>
              </a:prstGeom>
              <a:blipFill rotWithShape="0">
                <a:blip r:embed="rId24"/>
                <a:stretch>
                  <a:fillRect l="-440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989693" y="4980985"/>
                <a:ext cx="1388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980985"/>
                <a:ext cx="1388072" cy="215444"/>
              </a:xfrm>
              <a:prstGeom prst="rect">
                <a:avLst/>
              </a:prstGeom>
              <a:blipFill rotWithShape="0">
                <a:blip r:embed="rId25"/>
                <a:stretch>
                  <a:fillRect l="-440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V="1">
            <a:off x="4284448" y="385440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631168" y="3532718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6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3532718"/>
                <a:ext cx="188577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22581" r="-1612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 bwMode="auto">
          <a:xfrm>
            <a:off x="863600" y="3090583"/>
            <a:ext cx="3200400" cy="2345017"/>
          </a:xfrm>
          <a:prstGeom prst="roundRect">
            <a:avLst>
              <a:gd name="adj" fmla="val 11793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57176" y="2734153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76" y="2734153"/>
                <a:ext cx="1153624" cy="307777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ounded Rectangle 38"/>
          <p:cNvSpPr/>
          <p:nvPr/>
        </p:nvSpPr>
        <p:spPr bwMode="auto">
          <a:xfrm>
            <a:off x="7620429" y="3399999"/>
            <a:ext cx="2869771" cy="1992899"/>
          </a:xfrm>
          <a:prstGeom prst="roundRect">
            <a:avLst>
              <a:gd name="adj" fmla="val 13321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450301" y="3065463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Dec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301" y="3065463"/>
                <a:ext cx="1153624" cy="307777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804450" y="1693998"/>
                <a:ext cx="2374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450" y="1693998"/>
                <a:ext cx="237437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28205" r="-2564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270725" y="1434872"/>
                <a:ext cx="14497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b="0" dirty="0">
                    <a:solidFill>
                      <a:srgbClr val="C00000"/>
                    </a:solidFill>
                  </a:rPr>
                  <a:t>/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PKE</m:t>
                    </m:r>
                    <m:r>
                      <a:rPr lang="nb-NO" sz="1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0725" y="1434872"/>
                <a:ext cx="1449746" cy="307777"/>
              </a:xfrm>
              <a:prstGeom prst="rect">
                <a:avLst/>
              </a:prstGeom>
              <a:blipFill rotWithShape="0">
                <a:blip r:embed="rId32"/>
                <a:stretch>
                  <a:fillRect l="-1261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254115" y="5616687"/>
                <a:ext cx="15497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4115" y="5616687"/>
                <a:ext cx="1549720" cy="215444"/>
              </a:xfrm>
              <a:prstGeom prst="rect">
                <a:avLst/>
              </a:prstGeom>
              <a:blipFill rotWithShape="0">
                <a:blip r:embed="rId33"/>
                <a:stretch>
                  <a:fillRect l="-393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094978" y="6101823"/>
                <a:ext cx="2988960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0" dirty="0"/>
                  <a:t>Actually </a:t>
                </a:r>
                <a:r>
                  <a:rPr lang="nb-NO" sz="1400" b="0" dirty="0" err="1"/>
                  <a:t>want</a:t>
                </a:r>
                <a:r>
                  <a:rPr lang="nb-NO" sz="1400" b="0" dirty="0"/>
                  <a:t>:</a:t>
                </a:r>
                <a14:m>
                  <m:oMath xmlns:m="http://schemas.openxmlformats.org/officeDocument/2006/math"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978" y="6101823"/>
                <a:ext cx="2988960" cy="219227"/>
              </a:xfrm>
              <a:prstGeom prst="rect">
                <a:avLst/>
              </a:prstGeom>
              <a:blipFill rotWithShape="0">
                <a:blip r:embed="rId34"/>
                <a:stretch>
                  <a:fillRect l="-3673" t="-22222" r="-61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 bwMode="auto">
          <a:xfrm flipV="1">
            <a:off x="2886523" y="5242970"/>
            <a:ext cx="142452" cy="2751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092511" y="3967769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Encaps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511" y="3967769"/>
                <a:ext cx="1153624" cy="307777"/>
              </a:xfrm>
              <a:prstGeom prst="rect">
                <a:avLst/>
              </a:prstGeom>
              <a:blipFill rotWithShape="0">
                <a:blip r:embed="rId3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Left Brace 51"/>
          <p:cNvSpPr/>
          <p:nvPr/>
        </p:nvSpPr>
        <p:spPr bwMode="auto">
          <a:xfrm>
            <a:off x="2203944" y="3727976"/>
            <a:ext cx="195309" cy="810713"/>
          </a:xfrm>
          <a:prstGeom prst="leftBrace">
            <a:avLst>
              <a:gd name="adj1" fmla="val 39141"/>
              <a:gd name="adj2" fmla="val 51763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7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3" grpId="0"/>
      <p:bldP spid="48" grpId="0"/>
      <p:bldP spid="49" grpId="0"/>
      <p:bldP spid="19" grpId="0"/>
      <p:bldP spid="21" grpId="0"/>
      <p:bldP spid="22" grpId="0"/>
      <p:bldP spid="26" grpId="0"/>
      <p:bldP spid="27" grpId="0"/>
      <p:bldP spid="32" grpId="0"/>
      <p:bldP spid="33" grpId="0"/>
      <p:bldP spid="35" grpId="0"/>
      <p:bldP spid="5" grpId="0" animBg="1"/>
      <p:bldP spid="38" grpId="0"/>
      <p:bldP spid="39" grpId="0" animBg="1"/>
      <p:bldP spid="40" grpId="0"/>
      <p:bldP spid="41" grpId="0"/>
      <p:bldP spid="45" grpId="0"/>
      <p:bldP spid="46" grpId="0"/>
      <p:bldP spid="47" grpId="0"/>
      <p:bldP spid="51" grpId="0"/>
      <p:bldP spid="5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74039" y="4661142"/>
                <a:ext cx="8249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61142"/>
                <a:ext cx="82496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7407" r="-296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99937" y="4263336"/>
                <a:ext cx="5430613" cy="2312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err="1"/>
                  <a:t>ElGamal</a:t>
                </a:r>
                <a:r>
                  <a:rPr lang="en-US" sz="1600" b="1" dirty="0"/>
                  <a:t>-PKE security:</a:t>
                </a:r>
                <a:endParaRPr lang="en-US" sz="1600" dirty="0"/>
              </a:p>
              <a:p>
                <a:pPr marL="266700" indent="-1809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DLOG + DH must be hard</a:t>
                </a:r>
              </a:p>
              <a:p>
                <a:pPr marL="266700" indent="-1809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must be IND-CPA secure</a:t>
                </a:r>
              </a:p>
              <a:p>
                <a:pPr marL="266700" indent="-1809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Is this enough?</a:t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266700" indent="-1809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rgbClr val="FF0000"/>
                    </a:solidFill>
                  </a:rPr>
                  <a:t>No: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only guarantees security if </a:t>
                </a:r>
                <a:r>
                  <a:rPr lang="en-US" sz="1600" dirty="0"/>
                  <a:t>the</a:t>
                </a:r>
                <a:r>
                  <a:rPr lang="en-US" sz="1600" dirty="0">
                    <a:solidFill>
                      <a:schemeClr val="tx1"/>
                    </a:solidFill>
                  </a:rPr>
                  <a:t>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i="1" dirty="0">
                    <a:solidFill>
                      <a:schemeClr val="tx1"/>
                    </a:solidFill>
                  </a:rPr>
                  <a:t>independent </a:t>
                </a: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uniformly </a:t>
                </a:r>
                <a:r>
                  <a:rPr lang="en-US" sz="1600" dirty="0">
                    <a:solidFill>
                      <a:schemeClr val="tx1"/>
                    </a:solidFill>
                  </a:rPr>
                  <a:t>distributed in the group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br>
                  <a:rPr lang="en-US" sz="1600" dirty="0">
                    <a:solidFill>
                      <a:schemeClr val="tx1"/>
                    </a:solidFill>
                  </a:rPr>
                </a:br>
                <a:endParaRPr lang="en-US" sz="1600" dirty="0">
                  <a:solidFill>
                    <a:schemeClr val="tx1"/>
                  </a:solidFill>
                </a:endParaRPr>
              </a:p>
              <a:p>
                <a:pPr marL="266700" indent="-180975">
                  <a:buClr>
                    <a:schemeClr val="tx1"/>
                  </a:buClr>
                </a:pPr>
                <a:r>
                  <a:rPr lang="en-US" sz="1600" dirty="0"/>
                  <a:t>     </a:t>
                </a:r>
                <a:r>
                  <a:rPr lang="en-US" sz="1600" dirty="0">
                    <a:solidFill>
                      <a:schemeClr val="tx1"/>
                    </a:solidFill>
                  </a:rPr>
                  <a:t>…but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isn't </a:t>
                </a:r>
                <a:r>
                  <a:rPr lang="en-US" sz="1600" dirty="0">
                    <a:solidFill>
                      <a:schemeClr val="tx1"/>
                    </a:solidFill>
                  </a:rPr>
                  <a:t>uniformly distributed in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sz="1600" i="1" dirty="0">
                    <a:solidFill>
                      <a:schemeClr val="tx1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937" y="4263336"/>
                <a:ext cx="5430613" cy="2312749"/>
              </a:xfrm>
              <a:prstGeom prst="rect">
                <a:avLst/>
              </a:prstGeom>
              <a:blipFill rotWithShape="0">
                <a:blip r:embed="rId4"/>
                <a:stretch>
                  <a:fillRect l="-673" t="-789" b="-2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as a KEM (a.k.a. </a:t>
            </a:r>
            <a:r>
              <a:rPr lang="en-US" dirty="0" err="1"/>
              <a:t>ElGamal</a:t>
            </a:r>
            <a:r>
              <a:rPr lang="en-US" dirty="0"/>
              <a:t> PKE)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6328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6328"/>
                <a:ext cx="1443537" cy="243143"/>
              </a:xfrm>
              <a:prstGeom prst="rect">
                <a:avLst/>
              </a:prstGeom>
              <a:blipFill rotWithShape="0">
                <a:blip r:embed="rId6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3999212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999212"/>
                <a:ext cx="621773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980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8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10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989693" y="4334859"/>
                <a:ext cx="803149" cy="2192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334859"/>
                <a:ext cx="803149" cy="219227"/>
              </a:xfrm>
              <a:prstGeom prst="rect">
                <a:avLst/>
              </a:prstGeom>
              <a:blipFill rotWithShape="0">
                <a:blip r:embed="rId17"/>
                <a:stretch>
                  <a:fillRect l="-763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8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92511" y="3967769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Encaps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511" y="3967769"/>
                <a:ext cx="1153624" cy="307777"/>
              </a:xfrm>
              <a:prstGeom prst="rect">
                <a:avLst/>
              </a:prstGeom>
              <a:blipFill rotWithShape="0">
                <a:blip r:embed="rId1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220629" y="4279215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Decaps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4279215"/>
                <a:ext cx="1153624" cy="307777"/>
              </a:xfrm>
              <a:prstGeom prst="rect">
                <a:avLst/>
              </a:prstGeom>
              <a:blipFill rotWithShape="0">
                <a:blip r:embed="rId2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220629" y="1434872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1434872"/>
                <a:ext cx="1153624" cy="307777"/>
              </a:xfrm>
              <a:prstGeom prst="rect">
                <a:avLst/>
              </a:prstGeom>
              <a:blipFill rotWithShape="0">
                <a:blip r:embed="rId21"/>
                <a:stretch>
                  <a:fillRect r="-1587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005864" y="1588761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864" y="1588761"/>
                <a:ext cx="626775" cy="219227"/>
              </a:xfrm>
              <a:prstGeom prst="rect">
                <a:avLst/>
              </a:prstGeom>
              <a:blipFill rotWithShape="0">
                <a:blip r:embed="rId22"/>
                <a:stretch>
                  <a:fillRect l="-970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17557" y="1199265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1199265"/>
                <a:ext cx="1132105" cy="304314"/>
              </a:xfrm>
              <a:prstGeom prst="rect">
                <a:avLst/>
              </a:prstGeom>
              <a:blipFill rotWithShape="0">
                <a:blip r:embed="rId23"/>
                <a:stretch>
                  <a:fillRect l="-5376" t="-4000" b="-6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 rotWithShape="0">
                <a:blip r:embed="rId24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89693" y="4661142"/>
                <a:ext cx="8249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661142"/>
                <a:ext cx="824969" cy="215444"/>
              </a:xfrm>
              <a:prstGeom prst="rect">
                <a:avLst/>
              </a:prstGeom>
              <a:blipFill rotWithShape="0">
                <a:blip r:embed="rId25"/>
                <a:stretch>
                  <a:fillRect l="-7407" r="-296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474039" y="4978257"/>
                <a:ext cx="138486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978257"/>
                <a:ext cx="1384866" cy="215444"/>
              </a:xfrm>
              <a:prstGeom prst="rect">
                <a:avLst/>
              </a:prstGeom>
              <a:blipFill rotWithShape="0">
                <a:blip r:embed="rId26"/>
                <a:stretch>
                  <a:fillRect l="-440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989693" y="4980985"/>
                <a:ext cx="14281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980985"/>
                <a:ext cx="1428148" cy="215444"/>
              </a:xfrm>
              <a:prstGeom prst="rect">
                <a:avLst/>
              </a:prstGeom>
              <a:blipFill rotWithShape="0">
                <a:blip r:embed="rId27"/>
                <a:stretch>
                  <a:fillRect l="-4274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V="1">
            <a:off x="4284448" y="385440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631168" y="3532718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6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3532718"/>
                <a:ext cx="188577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22581" r="-1612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804450" y="1693998"/>
                <a:ext cx="2374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450" y="1693998"/>
                <a:ext cx="237437" cy="246221"/>
              </a:xfrm>
              <a:prstGeom prst="rect">
                <a:avLst/>
              </a:prstGeom>
              <a:blipFill rotWithShape="0">
                <a:blip r:embed="rId29"/>
                <a:stretch>
                  <a:fillRect l="-28205" r="-2564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254115" y="5616687"/>
                <a:ext cx="15497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4115" y="5616687"/>
                <a:ext cx="1549720" cy="215444"/>
              </a:xfrm>
              <a:prstGeom prst="rect">
                <a:avLst/>
              </a:prstGeom>
              <a:blipFill rotWithShape="0">
                <a:blip r:embed="rId30"/>
                <a:stretch>
                  <a:fillRect l="-393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94978" y="6101823"/>
                <a:ext cx="2988960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0" dirty="0"/>
                  <a:t>Actually </a:t>
                </a:r>
                <a:r>
                  <a:rPr lang="nb-NO" sz="1400" b="0" dirty="0" err="1"/>
                  <a:t>want</a:t>
                </a:r>
                <a:r>
                  <a:rPr lang="nb-NO" sz="1400" b="0" dirty="0"/>
                  <a:t>:</a:t>
                </a:r>
                <a14:m>
                  <m:oMath xmlns:m="http://schemas.openxmlformats.org/officeDocument/2006/math"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978" y="6101823"/>
                <a:ext cx="2988960" cy="219227"/>
              </a:xfrm>
              <a:prstGeom prst="rect">
                <a:avLst/>
              </a:prstGeom>
              <a:blipFill rotWithShape="0">
                <a:blip r:embed="rId31"/>
                <a:stretch>
                  <a:fillRect l="-3673" t="-22222" r="-61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 bwMode="auto">
          <a:xfrm flipV="1">
            <a:off x="2886523" y="5242970"/>
            <a:ext cx="142452" cy="2751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9220629" y="1434872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1434872"/>
                <a:ext cx="1153624" cy="307777"/>
              </a:xfrm>
              <a:prstGeom prst="rect">
                <a:avLst/>
              </a:prstGeom>
              <a:blipFill rotWithShape="0">
                <a:blip r:embed="rId32"/>
                <a:stretch>
                  <a:fillRect r="-1587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ounded Rectangle 50"/>
          <p:cNvSpPr/>
          <p:nvPr/>
        </p:nvSpPr>
        <p:spPr bwMode="auto">
          <a:xfrm>
            <a:off x="863600" y="3090583"/>
            <a:ext cx="3200400" cy="2345017"/>
          </a:xfrm>
          <a:prstGeom prst="roundRect">
            <a:avLst>
              <a:gd name="adj" fmla="val 11793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57176" y="2734153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76" y="2734153"/>
                <a:ext cx="1153624" cy="307777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ounded Rectangle 52"/>
          <p:cNvSpPr/>
          <p:nvPr/>
        </p:nvSpPr>
        <p:spPr bwMode="auto">
          <a:xfrm>
            <a:off x="7620429" y="3399999"/>
            <a:ext cx="2869771" cy="1992899"/>
          </a:xfrm>
          <a:prstGeom prst="roundRect">
            <a:avLst>
              <a:gd name="adj" fmla="val 13321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9450301" y="3065463"/>
                <a:ext cx="1153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Dec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301" y="3065463"/>
                <a:ext cx="1153624" cy="307777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0270725" y="1434872"/>
                <a:ext cx="14497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b="0" dirty="0">
                    <a:solidFill>
                      <a:srgbClr val="C00000"/>
                    </a:solidFill>
                  </a:rPr>
                  <a:t>/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PKE</m:t>
                    </m:r>
                    <m:r>
                      <a:rPr lang="nb-NO" sz="1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0725" y="1434872"/>
                <a:ext cx="1449746" cy="307777"/>
              </a:xfrm>
              <a:prstGeom prst="rect">
                <a:avLst/>
              </a:prstGeom>
              <a:blipFill rotWithShape="0">
                <a:blip r:embed="rId34"/>
                <a:stretch>
                  <a:fillRect l="-1261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47710" y="4978257"/>
                <a:ext cx="217047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710" y="4978257"/>
                <a:ext cx="217047" cy="215444"/>
              </a:xfrm>
              <a:prstGeom prst="rect">
                <a:avLst/>
              </a:prstGeom>
              <a:blipFill rotWithShape="0">
                <a:blip r:embed="rId35"/>
                <a:stretch>
                  <a:fillRect l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906656" y="4978257"/>
                <a:ext cx="217047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656" y="4978257"/>
                <a:ext cx="217047" cy="215444"/>
              </a:xfrm>
              <a:prstGeom prst="rect">
                <a:avLst/>
              </a:prstGeom>
              <a:blipFill rotWithShape="0">
                <a:blip r:embed="rId35"/>
                <a:stretch>
                  <a:fillRect l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/>
          <p:cNvSpPr/>
          <p:nvPr/>
        </p:nvSpPr>
        <p:spPr bwMode="auto">
          <a:xfrm>
            <a:off x="2203944" y="3727976"/>
            <a:ext cx="195309" cy="810713"/>
          </a:xfrm>
          <a:prstGeom prst="leftBrace">
            <a:avLst>
              <a:gd name="adj1" fmla="val 39141"/>
              <a:gd name="adj2" fmla="val 51763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7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1" grpId="0" animBg="1"/>
      <p:bldP spid="5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7566198" y="940386"/>
            <a:ext cx="2583155" cy="1308292"/>
            <a:chOff x="838492" y="1669064"/>
            <a:chExt cx="2523833" cy="21319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8492" y="1669064"/>
                  <a:ext cx="2523833" cy="393417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669064"/>
                  <a:ext cx="2523833" cy="39341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2142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838492" y="2036278"/>
                  <a:ext cx="2523833" cy="176478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176478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3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/>
          <p:cNvGrpSpPr/>
          <p:nvPr/>
        </p:nvGrpSpPr>
        <p:grpSpPr>
          <a:xfrm>
            <a:off x="7580897" y="3932822"/>
            <a:ext cx="1954187" cy="1712198"/>
            <a:chOff x="838492" y="1533361"/>
            <a:chExt cx="2523833" cy="27902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latin typeface="Cambria Math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𝒔𝒌</m:t>
                            </m:r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,(</m:t>
                            </m:r>
                            <m:r>
                              <a:rPr lang="nb-NO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solidFill>
                                  <a:schemeClr val="accent6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𝑪</m:t>
                            </m:r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 bwMode="auto">
                <a:xfrm>
                  <a:off x="838492" y="2036277"/>
                  <a:ext cx="2523833" cy="228728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228728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62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2051522" y="3282721"/>
            <a:ext cx="1954187" cy="2362299"/>
            <a:chOff x="838492" y="1533361"/>
            <a:chExt cx="2523833" cy="38496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latin typeface="Cambria Math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𝒑𝒌</m:t>
                            </m:r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𝑴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2" y="2036277"/>
                  <a:ext cx="2523833" cy="33466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334669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62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74039" y="4661142"/>
                <a:ext cx="8249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61142"/>
                <a:ext cx="824969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7407" r="-296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Hashed-</a:t>
            </a:r>
            <a:r>
              <a:rPr lang="en-US" dirty="0" err="1"/>
              <a:t>ElGamal</a:t>
            </a:r>
            <a:r>
              <a:rPr lang="en-US" dirty="0"/>
              <a:t> PKE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6328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6328"/>
                <a:ext cx="1443537" cy="243143"/>
              </a:xfrm>
              <a:prstGeom prst="rect">
                <a:avLst/>
              </a:prstGeom>
              <a:blipFill rotWithShape="0">
                <a:blip r:embed="rId11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3999212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999212"/>
                <a:ext cx="621773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980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13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15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16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989693" y="4334859"/>
                <a:ext cx="803149" cy="2192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334859"/>
                <a:ext cx="803149" cy="219227"/>
              </a:xfrm>
              <a:prstGeom prst="rect">
                <a:avLst/>
              </a:prstGeom>
              <a:blipFill rotWithShape="0">
                <a:blip r:embed="rId17"/>
                <a:stretch>
                  <a:fillRect l="-763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8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005864" y="1588761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864" y="1588761"/>
                <a:ext cx="626775" cy="219227"/>
              </a:xfrm>
              <a:prstGeom prst="rect">
                <a:avLst/>
              </a:prstGeom>
              <a:blipFill rotWithShape="0">
                <a:blip r:embed="rId22"/>
                <a:stretch>
                  <a:fillRect l="-970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17557" y="1199265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1199265"/>
                <a:ext cx="1132105" cy="304314"/>
              </a:xfrm>
              <a:prstGeom prst="rect">
                <a:avLst/>
              </a:prstGeom>
              <a:blipFill rotWithShape="0">
                <a:blip r:embed="rId23"/>
                <a:stretch>
                  <a:fillRect l="-5376" t="-4000" b="-6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 rotWithShape="0">
                <a:blip r:embed="rId24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89693" y="4661142"/>
                <a:ext cx="8249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661142"/>
                <a:ext cx="824969" cy="215444"/>
              </a:xfrm>
              <a:prstGeom prst="rect">
                <a:avLst/>
              </a:prstGeom>
              <a:blipFill rotWithShape="0">
                <a:blip r:embed="rId25"/>
                <a:stretch>
                  <a:fillRect l="-7407" r="-296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474039" y="4978257"/>
                <a:ext cx="138486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978257"/>
                <a:ext cx="1384866" cy="215444"/>
              </a:xfrm>
              <a:prstGeom prst="rect">
                <a:avLst/>
              </a:prstGeom>
              <a:blipFill rotWithShape="0">
                <a:blip r:embed="rId26"/>
                <a:stretch>
                  <a:fillRect l="-440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989693" y="4980985"/>
                <a:ext cx="14281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980985"/>
                <a:ext cx="1428148" cy="215444"/>
              </a:xfrm>
              <a:prstGeom prst="rect">
                <a:avLst/>
              </a:prstGeom>
              <a:blipFill rotWithShape="0">
                <a:blip r:embed="rId27"/>
                <a:stretch>
                  <a:fillRect l="-4274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V="1">
            <a:off x="4284448" y="385440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631168" y="3532718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6">
                      <a:lumMod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3532718"/>
                <a:ext cx="188577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22581" r="-1612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804450" y="1693998"/>
                <a:ext cx="2374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450" y="1693998"/>
                <a:ext cx="237437" cy="246221"/>
              </a:xfrm>
              <a:prstGeom prst="rect">
                <a:avLst/>
              </a:prstGeom>
              <a:blipFill rotWithShape="0">
                <a:blip r:embed="rId29"/>
                <a:stretch>
                  <a:fillRect l="-28205" r="-2564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47710" y="4978257"/>
                <a:ext cx="217047" cy="215444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710" y="4978257"/>
                <a:ext cx="217047" cy="215444"/>
              </a:xfrm>
              <a:prstGeom prst="rect">
                <a:avLst/>
              </a:prstGeom>
              <a:blipFill rotWithShape="0">
                <a:blip r:embed="rId30"/>
                <a:stretch>
                  <a:fillRect l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906656" y="4978257"/>
                <a:ext cx="217047" cy="215444"/>
              </a:xfrm>
              <a:prstGeom prst="rect">
                <a:avLst/>
              </a:prstGeom>
              <a:solidFill>
                <a:srgbClr val="F2F2F2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656" y="4978257"/>
                <a:ext cx="217047" cy="215444"/>
              </a:xfrm>
              <a:prstGeom prst="rect">
                <a:avLst/>
              </a:prstGeom>
              <a:blipFill rotWithShape="0">
                <a:blip r:embed="rId30"/>
                <a:stretch>
                  <a:fillRect l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Content Placeholder 4"/>
              <p:cNvSpPr txBox="1">
                <a:spLocks/>
              </p:cNvSpPr>
              <p:nvPr/>
            </p:nvSpPr>
            <p:spPr bwMode="auto">
              <a:xfrm>
                <a:off x="3146305" y="4370672"/>
                <a:ext cx="5346879" cy="155193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/>
                  <a:t> Theorem:</a:t>
                </a:r>
                <a:r>
                  <a:rPr lang="en-US" sz="1600" dirty="0"/>
                  <a:t> Hashed-</a:t>
                </a:r>
                <a:r>
                  <a:rPr lang="en-US" sz="1600" dirty="0" err="1"/>
                  <a:t>ElGamal</a:t>
                </a:r>
                <a:r>
                  <a:rPr lang="en-US" sz="1600" dirty="0"/>
                  <a:t> is IND-CPA 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DH-problem is hard in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nb-NO" sz="1600" b="1" i="1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is (one-time) IND-CPA 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“perfect” (i.e., a </a:t>
                </a:r>
                <a:r>
                  <a:rPr lang="en-US" sz="1600" b="1" dirty="0"/>
                  <a:t>random oracle</a:t>
                </a:r>
                <a:r>
                  <a:rPr lang="en-US" sz="1600" dirty="0"/>
                  <a:t>)</a:t>
                </a:r>
              </a:p>
            </p:txBody>
          </p:sp>
        </mc:Choice>
        <mc:Fallback xmlns="">
          <p:sp>
            <p:nvSpPr>
              <p:cNvPr id="63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6305" y="4370672"/>
                <a:ext cx="5346879" cy="1551937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02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dirty="0" err="1"/>
              <a:t>Lavabit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1444625"/>
            <a:ext cx="7324725" cy="1581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99" y="3530536"/>
            <a:ext cx="5453063" cy="2037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11" y="2856419"/>
            <a:ext cx="5508625" cy="1990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69" y="1152561"/>
            <a:ext cx="1540360" cy="15403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5" t="10895" r="36746" b="27684"/>
          <a:stretch/>
        </p:blipFill>
        <p:spPr>
          <a:xfrm>
            <a:off x="623392" y="207656"/>
            <a:ext cx="533896" cy="65840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29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Lavabit</a:t>
            </a:r>
            <a:r>
              <a:rPr lang="en-US" dirty="0"/>
              <a:t> and KEMs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65597" y="359913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66664" y="1722041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64" y="1722041"/>
                <a:ext cx="380373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20974" y="1481137"/>
                <a:ext cx="2167709" cy="3477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974" y="1481137"/>
                <a:ext cx="2167709" cy="347788"/>
              </a:xfrm>
              <a:prstGeom prst="rect">
                <a:avLst/>
              </a:prstGeom>
              <a:blipFill rotWithShape="0">
                <a:blip r:embed="rId5"/>
                <a:stretch>
                  <a:fillRect t="-5263" r="-281" b="-6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789549" y="3460664"/>
                <a:ext cx="23777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549" y="3460664"/>
                <a:ext cx="2377702" cy="246221"/>
              </a:xfrm>
              <a:prstGeom prst="rect">
                <a:avLst/>
              </a:prstGeom>
              <a:blipFill rotWithShape="0">
                <a:blip r:embed="rId6"/>
                <a:stretch>
                  <a:fillRect r="-5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10769" y="3302342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769" y="3302342"/>
                <a:ext cx="188577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19355" r="-1935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690073" y="3460665"/>
                <a:ext cx="22266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𝑑𝑘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73" y="3460665"/>
                <a:ext cx="2226635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3005" r="-82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559" y="1986543"/>
            <a:ext cx="709681" cy="70968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8115990" y="1935742"/>
            <a:ext cx="713039" cy="984595"/>
            <a:chOff x="7888684" y="2009907"/>
            <a:chExt cx="713039" cy="984595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88684" y="2009907"/>
              <a:ext cx="713039" cy="98459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95" t="10895" r="36746" b="27684"/>
            <a:stretch/>
          </p:blipFill>
          <p:spPr>
            <a:xfrm>
              <a:off x="8245316" y="2415549"/>
              <a:ext cx="247353" cy="305039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</p:pic>
      </p:grpSp>
      <p:sp>
        <p:nvSpPr>
          <p:cNvPr id="4" name="TextBox 3"/>
          <p:cNvSpPr txBox="1"/>
          <p:nvPr/>
        </p:nvSpPr>
        <p:spPr>
          <a:xfrm>
            <a:off x="8829029" y="2231544"/>
            <a:ext cx="108767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lavabit.com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125706" y="4576133"/>
            <a:ext cx="3323906" cy="322044"/>
            <a:chOff x="3063347" y="4768650"/>
            <a:chExt cx="5992844" cy="592931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3063347" y="5070676"/>
              <a:ext cx="599284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31" name="Can 3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TLS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2" name="Straight Arrow Connector 3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957" y="6706573"/>
            <a:ext cx="2594812" cy="14595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298" y="4263394"/>
            <a:ext cx="1644358" cy="1656630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 bwMode="auto">
          <a:xfrm>
            <a:off x="7820974" y="1557479"/>
            <a:ext cx="393386" cy="32775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8" name="Straight Arrow Connector 37"/>
          <p:cNvCxnSpPr>
            <a:stCxn id="36" idx="4"/>
          </p:cNvCxnSpPr>
          <p:nvPr/>
        </p:nvCxnSpPr>
        <p:spPr bwMode="auto">
          <a:xfrm>
            <a:off x="8017667" y="1885238"/>
            <a:ext cx="650611" cy="23057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216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dirty="0" err="1"/>
              <a:t>Lavabit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76" y="1176332"/>
            <a:ext cx="4232868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5" t="10895" r="36746" b="27684"/>
          <a:stretch/>
        </p:blipFill>
        <p:spPr>
          <a:xfrm>
            <a:off x="623392" y="207656"/>
            <a:ext cx="533896" cy="65840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52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secrecy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What </a:t>
            </a:r>
            <a:r>
              <a:rPr lang="en-US" dirty="0" err="1"/>
              <a:t>Lavabit's</a:t>
            </a:r>
            <a:r>
              <a:rPr lang="en-US" dirty="0"/>
              <a:t> solution lacked was </a:t>
            </a:r>
            <a:r>
              <a:rPr lang="en-US" b="1" dirty="0"/>
              <a:t>forward secrecy: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But how is this possible?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2355671" y="2486760"/>
            <a:ext cx="6864958" cy="814751"/>
          </a:xfrm>
          <a:prstGeom prst="roundRect">
            <a:avLst/>
          </a:prstGeom>
          <a:solidFill>
            <a:srgbClr val="ECECFA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108000" rIns="108000" bIns="10800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nb-NO" sz="1600" b="1" dirty="0"/>
              <a:t>Definition: </a:t>
            </a:r>
            <a:r>
              <a:rPr lang="nb-NO" sz="1600" dirty="0"/>
              <a:t>A system has </a:t>
            </a:r>
            <a:r>
              <a:rPr lang="en-US" sz="1600" b="1" dirty="0"/>
              <a:t>forward secrecy </a:t>
            </a:r>
            <a:r>
              <a:rPr lang="en-US" sz="1600" dirty="0"/>
              <a:t>if</a:t>
            </a:r>
            <a:r>
              <a:rPr lang="en-US" sz="1600" b="1" dirty="0"/>
              <a:t> </a:t>
            </a:r>
            <a:r>
              <a:rPr lang="en-US" sz="1600" dirty="0"/>
              <a:t>an attacker cannot obtain previously sent data, even if it obtains the parties' long-term keys</a:t>
            </a:r>
            <a:endParaRPr lang="en-US" sz="1600" b="1" dirty="0"/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3032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KEMs with forward secrecy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91235" y="381321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66664" y="1722041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64" y="1722041"/>
                <a:ext cx="380373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20974" y="1199033"/>
                <a:ext cx="2167709" cy="3477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974" y="1199033"/>
                <a:ext cx="2167709" cy="347788"/>
              </a:xfrm>
              <a:prstGeom prst="rect">
                <a:avLst/>
              </a:prstGeom>
              <a:blipFill rotWithShape="0">
                <a:blip r:embed="rId4"/>
                <a:stretch>
                  <a:fillRect t="-5263" r="-281" b="-6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717195" y="3637357"/>
                <a:ext cx="23777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195" y="3637357"/>
                <a:ext cx="2377702" cy="246221"/>
              </a:xfrm>
              <a:prstGeom prst="rect">
                <a:avLst/>
              </a:prstGeom>
              <a:blipFill rotWithShape="0">
                <a:blip r:embed="rId5"/>
                <a:stretch>
                  <a:fillRect r="-5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36407" y="3516420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407" y="3516420"/>
                <a:ext cx="188577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2581" r="-1612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762048" y="3675558"/>
                <a:ext cx="22266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𝑑𝑘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048" y="3675558"/>
                <a:ext cx="2226635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3005" r="-82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5990" y="1653638"/>
            <a:ext cx="605891" cy="836641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4094897" y="4496249"/>
            <a:ext cx="3323906" cy="322044"/>
            <a:chOff x="3063347" y="4768650"/>
            <a:chExt cx="5992844" cy="592931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3063347" y="5070676"/>
              <a:ext cx="599284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31" name="Can 3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TLS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2" name="Straight Arrow Connector 3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638026" y="2852422"/>
                <a:ext cx="2167709" cy="3477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026" y="2852422"/>
                <a:ext cx="2167709" cy="347788"/>
              </a:xfrm>
              <a:prstGeom prst="rect">
                <a:avLst/>
              </a:prstGeom>
              <a:blipFill rotWithShape="0">
                <a:blip r:embed="rId10"/>
                <a:stretch>
                  <a:fillRect t="-5263" r="-281" b="-6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 bwMode="auto">
          <a:xfrm flipH="1" flipV="1">
            <a:off x="4230322" y="311165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540508" y="2789290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508" y="2789290"/>
                <a:ext cx="3803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reeform 11"/>
          <p:cNvSpPr/>
          <p:nvPr/>
        </p:nvSpPr>
        <p:spPr bwMode="auto">
          <a:xfrm>
            <a:off x="7858125" y="3245644"/>
            <a:ext cx="1103138" cy="1098637"/>
          </a:xfrm>
          <a:custGeom>
            <a:avLst/>
            <a:gdLst>
              <a:gd name="connsiteX0" fmla="*/ 0 w 564205"/>
              <a:gd name="connsiteY0" fmla="*/ 0 h 289223"/>
              <a:gd name="connsiteX1" fmla="*/ 116732 w 564205"/>
              <a:gd name="connsiteY1" fmla="*/ 252920 h 289223"/>
              <a:gd name="connsiteX2" fmla="*/ 564205 w 564205"/>
              <a:gd name="connsiteY2" fmla="*/ 282103 h 289223"/>
              <a:gd name="connsiteX0" fmla="*/ 0 w 564205"/>
              <a:gd name="connsiteY0" fmla="*/ 0 h 283702"/>
              <a:gd name="connsiteX1" fmla="*/ 208807 w 564205"/>
              <a:gd name="connsiteY1" fmla="*/ 214820 h 283702"/>
              <a:gd name="connsiteX2" fmla="*/ 564205 w 564205"/>
              <a:gd name="connsiteY2" fmla="*/ 282103 h 283702"/>
              <a:gd name="connsiteX0" fmla="*/ 0 w 580080"/>
              <a:gd name="connsiteY0" fmla="*/ 0 h 293290"/>
              <a:gd name="connsiteX1" fmla="*/ 224682 w 580080"/>
              <a:gd name="connsiteY1" fmla="*/ 224345 h 293290"/>
              <a:gd name="connsiteX2" fmla="*/ 580080 w 580080"/>
              <a:gd name="connsiteY2" fmla="*/ 291628 h 293290"/>
              <a:gd name="connsiteX0" fmla="*/ 0 w 580080"/>
              <a:gd name="connsiteY0" fmla="*/ 0 h 293290"/>
              <a:gd name="connsiteX1" fmla="*/ 224682 w 580080"/>
              <a:gd name="connsiteY1" fmla="*/ 224345 h 293290"/>
              <a:gd name="connsiteX2" fmla="*/ 580080 w 580080"/>
              <a:gd name="connsiteY2" fmla="*/ 291628 h 293290"/>
              <a:gd name="connsiteX0" fmla="*/ 0 w 580080"/>
              <a:gd name="connsiteY0" fmla="*/ 0 h 293052"/>
              <a:gd name="connsiteX1" fmla="*/ 199282 w 580080"/>
              <a:gd name="connsiteY1" fmla="*/ 217995 h 293052"/>
              <a:gd name="connsiteX2" fmla="*/ 580080 w 580080"/>
              <a:gd name="connsiteY2" fmla="*/ 291628 h 293052"/>
              <a:gd name="connsiteX0" fmla="*/ 0 w 781541"/>
              <a:gd name="connsiteY0" fmla="*/ 0 h 246169"/>
              <a:gd name="connsiteX1" fmla="*/ 199282 w 781541"/>
              <a:gd name="connsiteY1" fmla="*/ 217995 h 246169"/>
              <a:gd name="connsiteX2" fmla="*/ 781541 w 781541"/>
              <a:gd name="connsiteY2" fmla="*/ 237653 h 246169"/>
              <a:gd name="connsiteX0" fmla="*/ 0 w 781541"/>
              <a:gd name="connsiteY0" fmla="*/ 0 h 238414"/>
              <a:gd name="connsiteX1" fmla="*/ 252609 w 781541"/>
              <a:gd name="connsiteY1" fmla="*/ 135445 h 238414"/>
              <a:gd name="connsiteX2" fmla="*/ 781541 w 781541"/>
              <a:gd name="connsiteY2" fmla="*/ 237653 h 238414"/>
              <a:gd name="connsiteX0" fmla="*/ 0 w 769690"/>
              <a:gd name="connsiteY0" fmla="*/ 0 h 266812"/>
              <a:gd name="connsiteX1" fmla="*/ 252609 w 769690"/>
              <a:gd name="connsiteY1" fmla="*/ 135445 h 266812"/>
              <a:gd name="connsiteX2" fmla="*/ 769690 w 769690"/>
              <a:gd name="connsiteY2" fmla="*/ 266228 h 266812"/>
              <a:gd name="connsiteX0" fmla="*/ 0 w 769690"/>
              <a:gd name="connsiteY0" fmla="*/ 0 h 267004"/>
              <a:gd name="connsiteX1" fmla="*/ 234833 w 769690"/>
              <a:gd name="connsiteY1" fmla="*/ 160845 h 267004"/>
              <a:gd name="connsiteX2" fmla="*/ 769690 w 769690"/>
              <a:gd name="connsiteY2" fmla="*/ 266228 h 267004"/>
              <a:gd name="connsiteX0" fmla="*/ 0 w 769690"/>
              <a:gd name="connsiteY0" fmla="*/ 0 h 267155"/>
              <a:gd name="connsiteX1" fmla="*/ 222983 w 769690"/>
              <a:gd name="connsiteY1" fmla="*/ 173545 h 267155"/>
              <a:gd name="connsiteX2" fmla="*/ 769690 w 769690"/>
              <a:gd name="connsiteY2" fmla="*/ 266228 h 267155"/>
              <a:gd name="connsiteX0" fmla="*/ 0 w 769690"/>
              <a:gd name="connsiteY0" fmla="*/ 0 h 267155"/>
              <a:gd name="connsiteX1" fmla="*/ 222983 w 769690"/>
              <a:gd name="connsiteY1" fmla="*/ 173545 h 267155"/>
              <a:gd name="connsiteX2" fmla="*/ 769690 w 769690"/>
              <a:gd name="connsiteY2" fmla="*/ 266228 h 267155"/>
              <a:gd name="connsiteX0" fmla="*/ 0 w 739554"/>
              <a:gd name="connsiteY0" fmla="*/ 0 h 284213"/>
              <a:gd name="connsiteX1" fmla="*/ 222983 w 739554"/>
              <a:gd name="connsiteY1" fmla="*/ 173545 h 284213"/>
              <a:gd name="connsiteX2" fmla="*/ 739554 w 739554"/>
              <a:gd name="connsiteY2" fmla="*/ 283454 h 284213"/>
              <a:gd name="connsiteX0" fmla="*/ 0 w 739554"/>
              <a:gd name="connsiteY0" fmla="*/ 0 h 283454"/>
              <a:gd name="connsiteX1" fmla="*/ 222983 w 739554"/>
              <a:gd name="connsiteY1" fmla="*/ 173545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56683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56683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38601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38601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38601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92846 w 739554"/>
              <a:gd name="connsiteY1" fmla="*/ 171392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92846 w 739554"/>
              <a:gd name="connsiteY1" fmla="*/ 171392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92846 w 739554"/>
              <a:gd name="connsiteY1" fmla="*/ 171392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92846 w 739554"/>
              <a:gd name="connsiteY1" fmla="*/ 171392 h 283454"/>
              <a:gd name="connsiteX2" fmla="*/ 739554 w 739554"/>
              <a:gd name="connsiteY2" fmla="*/ 283454 h 283454"/>
              <a:gd name="connsiteX0" fmla="*/ 0 w 702996"/>
              <a:gd name="connsiteY0" fmla="*/ 0 h 255164"/>
              <a:gd name="connsiteX1" fmla="*/ 192846 w 702996"/>
              <a:gd name="connsiteY1" fmla="*/ 171392 h 255164"/>
              <a:gd name="connsiteX2" fmla="*/ 702996 w 702996"/>
              <a:gd name="connsiteY2" fmla="*/ 255164 h 255164"/>
              <a:gd name="connsiteX0" fmla="*/ 0 w 702996"/>
              <a:gd name="connsiteY0" fmla="*/ 0 h 255164"/>
              <a:gd name="connsiteX1" fmla="*/ 192846 w 702996"/>
              <a:gd name="connsiteY1" fmla="*/ 171392 h 255164"/>
              <a:gd name="connsiteX2" fmla="*/ 702996 w 702996"/>
              <a:gd name="connsiteY2" fmla="*/ 255164 h 25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2996" h="255164">
                <a:moveTo>
                  <a:pt x="0" y="0"/>
                </a:moveTo>
                <a:cubicBezTo>
                  <a:pt x="46274" y="106126"/>
                  <a:pt x="75680" y="128865"/>
                  <a:pt x="192846" y="171392"/>
                </a:cubicBezTo>
                <a:cubicBezTo>
                  <a:pt x="310012" y="213919"/>
                  <a:pt x="473242" y="241417"/>
                  <a:pt x="702996" y="255164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21881" y="4123027"/>
            <a:ext cx="827366" cy="82736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347" y="5151641"/>
            <a:ext cx="1485900" cy="149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9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5" grpId="0"/>
      <p:bldP spid="47" grpId="0"/>
      <p:bldP spid="34" grpId="0"/>
      <p:bldP spid="34" grpId="1"/>
      <p:bldP spid="39" grpId="0"/>
      <p:bldP spid="12" grpId="0" animBg="1"/>
      <p:bldP spid="12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</a:t>
            </a:r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1991360"/>
            <a:ext cx="1896533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348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625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blipFill rotWithShape="0">
                <a:blip r:embed="rId4"/>
                <a:stretch>
                  <a:fillRect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51670" y="2603984"/>
                <a:ext cx="146161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70" y="2603984"/>
                <a:ext cx="1461619" cy="391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457835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457835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blipFill rotWithShape="0">
                <a:blip r:embed="rId7"/>
                <a:stretch>
                  <a:fillRect l="-5372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blipFill rotWithShape="0">
                <a:blip r:embed="rId8"/>
                <a:stretch>
                  <a:fillRect l="-5439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2352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625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51670" y="2603984"/>
                <a:ext cx="146161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70" y="2603984"/>
                <a:ext cx="1461619" cy="391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457835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457835" cy="391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blipFill rotWithShape="0">
                <a:blip r:embed="rId6"/>
                <a:stretch>
                  <a:fillRect l="-5372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blipFill rotWithShape="0">
                <a:blip r:embed="rId7"/>
                <a:stretch>
                  <a:fillRect l="-5439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6212456" y="2027250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306711" y="205628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306711" y="2056289"/>
                <a:ext cx="783997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441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blipFill rotWithShape="0">
                <a:blip r:embed="rId16"/>
                <a:stretch>
                  <a:fillRect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328132" y="3967871"/>
                <a:ext cx="154234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542345" cy="281937"/>
              </a:xfrm>
              <a:prstGeom prst="rect">
                <a:avLst/>
              </a:prstGeom>
              <a:blipFill rotWithShape="0">
                <a:blip r:embed="rId17"/>
                <a:stretch>
                  <a:fillRect l="-5138" t="-217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1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4" grpId="0" animBg="1"/>
      <p:bldP spid="4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51670" y="2603984"/>
                <a:ext cx="146161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70" y="2603984"/>
                <a:ext cx="1461619" cy="3912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457835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457835" cy="391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blipFill rotWithShape="0">
                <a:blip r:embed="rId5"/>
                <a:stretch>
                  <a:fillRect l="-5372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blipFill rotWithShape="0">
                <a:blip r:embed="rId6"/>
                <a:stretch>
                  <a:fillRect l="-5439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306711" y="205628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306711" y="2056289"/>
                <a:ext cx="783997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441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41667" r="-8333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1274082">
                <a:off x="3600101" y="2033890"/>
                <a:ext cx="7820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00101" y="2033890"/>
                <a:ext cx="782009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5839" r="-730" b="-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328132" y="3967871"/>
                <a:ext cx="154234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542345" cy="281937"/>
              </a:xfrm>
              <a:prstGeom prst="rect">
                <a:avLst/>
              </a:prstGeom>
              <a:blipFill rotWithShape="0">
                <a:blip r:embed="rId17"/>
                <a:stretch>
                  <a:fillRect l="-5138" t="-217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32734" y="3970629"/>
                <a:ext cx="1582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′′←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34" y="3970629"/>
                <a:ext cx="1582997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576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 bwMode="auto">
          <a:xfrm flipV="1">
            <a:off x="8187725" y="3556248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2305283" y="3556248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blipFill rotWithShape="0">
                <a:blip r:embed="rId19"/>
                <a:stretch>
                  <a:fillRect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15714" y="4783511"/>
                <a:ext cx="16081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714" y="4783511"/>
                <a:ext cx="1608133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4924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28081" y="4783510"/>
                <a:ext cx="1544462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81" y="4783510"/>
                <a:ext cx="1544462" cy="281937"/>
              </a:xfrm>
              <a:prstGeom prst="rect">
                <a:avLst/>
              </a:prstGeom>
              <a:blipFill rotWithShape="0">
                <a:blip r:embed="rId21"/>
                <a:stretch>
                  <a:fillRect l="-5534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2955466" y="5717350"/>
            <a:ext cx="2720883" cy="322044"/>
            <a:chOff x="3286023" y="4768650"/>
            <a:chExt cx="5546917" cy="592931"/>
          </a:xfrm>
        </p:grpSpPr>
        <p:cxnSp>
          <p:nvCxnSpPr>
            <p:cNvPr id="50" name="Straight Arrow Connector 49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" name="Group 50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2" name="Can 51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2583721" y="570057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721" y="5700578"/>
                <a:ext cx="294824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31250" r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823727" y="570057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727" y="5700578"/>
                <a:ext cx="294824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28571" r="-408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028029" y="570057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029" y="5700578"/>
                <a:ext cx="294824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31250" r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/>
          <p:cNvGrpSpPr/>
          <p:nvPr/>
        </p:nvGrpSpPr>
        <p:grpSpPr>
          <a:xfrm>
            <a:off x="6177478" y="5724221"/>
            <a:ext cx="2720883" cy="322044"/>
            <a:chOff x="3286023" y="4768649"/>
            <a:chExt cx="5546917" cy="592931"/>
          </a:xfrm>
        </p:grpSpPr>
        <p:cxnSp>
          <p:nvCxnSpPr>
            <p:cNvPr id="56" name="Straight Arrow Connector 55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7" name="Group 56"/>
            <p:cNvGrpSpPr/>
            <p:nvPr/>
          </p:nvGrpSpPr>
          <p:grpSpPr>
            <a:xfrm>
              <a:off x="3651279" y="4768649"/>
              <a:ext cx="4689157" cy="592931"/>
              <a:chOff x="3820607" y="2927464"/>
              <a:chExt cx="4689157" cy="592931"/>
            </a:xfrm>
          </p:grpSpPr>
          <p:sp>
            <p:nvSpPr>
              <p:cNvPr id="58" name="Can 57"/>
              <p:cNvSpPr/>
              <p:nvPr/>
            </p:nvSpPr>
            <p:spPr bwMode="auto">
              <a:xfrm rot="16200000">
                <a:off x="5895546" y="906178"/>
                <a:ext cx="592931" cy="4635504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cxnSp>
        <p:nvCxnSpPr>
          <p:cNvPr id="61" name="Straight Arrow Connector 60"/>
          <p:cNvCxnSpPr/>
          <p:nvPr/>
        </p:nvCxnSpPr>
        <p:spPr bwMode="auto">
          <a:xfrm>
            <a:off x="4179691" y="5091288"/>
            <a:ext cx="0" cy="5087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6674551" y="5124020"/>
            <a:ext cx="463802" cy="4759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25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62" name="Multiply 61"/>
          <p:cNvSpPr/>
          <p:nvPr/>
        </p:nvSpPr>
        <p:spPr bwMode="auto">
          <a:xfrm>
            <a:off x="6212456" y="2027250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3" name="Multiply 62"/>
          <p:cNvSpPr/>
          <p:nvPr/>
        </p:nvSpPr>
        <p:spPr bwMode="auto">
          <a:xfrm>
            <a:off x="4763459" y="2566824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blipFill rotWithShape="0">
                <a:blip r:embed="rId26"/>
                <a:stretch>
                  <a:fillRect l="-625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083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9" grpId="0"/>
      <p:bldP spid="41" grpId="0"/>
      <p:bldP spid="47" grpId="0"/>
      <p:bldP spid="48" grpId="0"/>
      <p:bldP spid="67" grpId="0"/>
      <p:bldP spid="68" grpId="0"/>
      <p:bldP spid="6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542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76077" y="3505794"/>
                <a:ext cx="2027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505794"/>
                <a:ext cx="2027158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421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/>
                  <a:t>,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25000" t="-28889" r="-1413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53401" y="2603984"/>
                <a:ext cx="1458156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401" y="2603984"/>
                <a:ext cx="1458156" cy="39126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461554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461554" cy="391261"/>
              </a:xfrm>
              <a:prstGeom prst="rect">
                <a:avLst/>
              </a:prstGeom>
              <a:blipFill rotWithShape="0">
                <a:blip r:embed="rId11"/>
                <a:stretch>
                  <a:fillRect l="-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86562" y="4273445"/>
                <a:ext cx="429990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562" y="4273445"/>
                <a:ext cx="429990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20000" t="-217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957734" y="4273445"/>
                <a:ext cx="4349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734" y="4273445"/>
                <a:ext cx="434927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19444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28537" y="971830"/>
            <a:ext cx="2798589" cy="468481"/>
            <a:chOff x="8328537" y="971830"/>
            <a:chExt cx="2798589" cy="4684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8328537" y="1158374"/>
                  <a:ext cx="784061" cy="2819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8537" y="1158374"/>
                  <a:ext cx="869854" cy="31329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5594" t="-1961" r="-2098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/>
            <p:nvPr/>
          </p:nvCxnSpPr>
          <p:spPr bwMode="auto">
            <a:xfrm flipH="1">
              <a:off x="9145726" y="1180415"/>
              <a:ext cx="338036" cy="1270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9467094" y="971830"/>
              <a:ext cx="16600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32199" y="968893"/>
            <a:ext cx="2553873" cy="471313"/>
            <a:chOff x="732199" y="968893"/>
            <a:chExt cx="2553873" cy="4713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507974" y="1163207"/>
                  <a:ext cx="7780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7974" y="1163207"/>
                  <a:ext cx="778098" cy="276999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5469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/>
            <p:cNvCxnSpPr/>
            <p:nvPr/>
          </p:nvCxnSpPr>
          <p:spPr bwMode="auto">
            <a:xfrm>
              <a:off x="2169720" y="1183156"/>
              <a:ext cx="288415" cy="929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TextBox 31"/>
            <p:cNvSpPr txBox="1"/>
            <p:nvPr/>
          </p:nvSpPr>
          <p:spPr>
            <a:xfrm>
              <a:off x="732199" y="968893"/>
              <a:ext cx="15283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396863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3815929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246823" y="4273445"/>
                <a:ext cx="429990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6823" y="4273445"/>
                <a:ext cx="429990" cy="281937"/>
              </a:xfrm>
              <a:prstGeom prst="rect">
                <a:avLst/>
              </a:prstGeom>
              <a:blipFill rotWithShape="0">
                <a:blip r:embed="rId17"/>
                <a:stretch>
                  <a:fillRect l="-20000" t="-217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817995" y="4273445"/>
                <a:ext cx="4349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995" y="4273445"/>
                <a:ext cx="434927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19718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/>
          <p:cNvCxnSpPr/>
          <p:nvPr/>
        </p:nvCxnSpPr>
        <p:spPr bwMode="auto">
          <a:xfrm>
            <a:off x="9257124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9676190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05636" y="3498174"/>
                <a:ext cx="2088264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636" y="3498174"/>
                <a:ext cx="2088264" cy="312650"/>
              </a:xfrm>
              <a:prstGeom prst="rect">
                <a:avLst/>
              </a:prstGeom>
              <a:blipFill rotWithShape="0">
                <a:blip r:embed="rId19"/>
                <a:stretch>
                  <a:fillRect l="-4094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410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9" grpId="0"/>
      <p:bldP spid="25" grpId="0"/>
      <p:bldP spid="27" grpId="0"/>
      <p:bldP spid="37" grpId="0"/>
      <p:bldP spid="38" grpId="0"/>
      <p:bldP spid="3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542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1989835" y="4121103"/>
                <a:ext cx="22020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835" y="4121103"/>
                <a:ext cx="2202013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4144" t="-2222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898942" y="5054784"/>
                <a:ext cx="505077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942" y="5054784"/>
                <a:ext cx="505077" cy="313291"/>
              </a:xfrm>
              <a:prstGeom prst="rect">
                <a:avLst/>
              </a:prstGeom>
              <a:blipFill rotWithShape="0">
                <a:blip r:embed="rId5"/>
                <a:stretch>
                  <a:fillRect l="-18072"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856095" y="4101291"/>
                <a:ext cx="2268442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6095" y="4101291"/>
                <a:ext cx="2268442" cy="312650"/>
              </a:xfrm>
              <a:prstGeom prst="rect">
                <a:avLst/>
              </a:prstGeom>
              <a:blipFill rotWithShape="0">
                <a:blip r:embed="rId6"/>
                <a:stretch>
                  <a:fillRect l="-403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53401" y="2603984"/>
                <a:ext cx="1458156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401" y="2603984"/>
                <a:ext cx="1458156" cy="39126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461554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461554" cy="391261"/>
              </a:xfrm>
              <a:prstGeom prst="rect">
                <a:avLst/>
              </a:prstGeom>
              <a:blipFill rotWithShape="0">
                <a:blip r:embed="rId11"/>
                <a:stretch>
                  <a:fillRect l="-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blipFill rotWithShape="0">
                <a:blip r:embed="rId12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0329030">
                <a:off x="7245093" y="2037469"/>
                <a:ext cx="907236" cy="3146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329030">
                <a:off x="7245093" y="2037469"/>
                <a:ext cx="907236" cy="314638"/>
              </a:xfrm>
              <a:prstGeom prst="rect">
                <a:avLst/>
              </a:prstGeom>
              <a:blipFill rotWithShape="0">
                <a:blip r:embed="rId13"/>
                <a:stretch>
                  <a:fillRect l="-3797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690390">
                <a:off x="3508972" y="1995870"/>
                <a:ext cx="923586" cy="3146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90390">
                <a:off x="3508972" y="1995870"/>
                <a:ext cx="923586" cy="314638"/>
              </a:xfrm>
              <a:prstGeom prst="rect">
                <a:avLst/>
              </a:prstGeom>
              <a:blipFill rotWithShape="0">
                <a:blip r:embed="rId14"/>
                <a:stretch>
                  <a:fillRect l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 bwMode="auto">
          <a:xfrm>
            <a:off x="3253155" y="4044865"/>
            <a:ext cx="435155" cy="42550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509534" y="5676146"/>
                <a:ext cx="28659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Can't compute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b="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nb-NO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or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534" y="5676146"/>
                <a:ext cx="2865943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191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7A7A7FF4-A1F2-4762-8775-516C9D74F803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CE18DD7-7D64-423A-A8CA-4129963871B1}"/>
                  </a:ext>
                </a:extLst>
              </p:cNvPr>
              <p:cNvSpPr txBox="1"/>
              <p:nvPr/>
            </p:nvSpPr>
            <p:spPr>
              <a:xfrm>
                <a:off x="6577669" y="3707355"/>
                <a:ext cx="2690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CE18DD7-7D64-423A-A8CA-412996387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669" y="3707355"/>
                <a:ext cx="269048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FE87CBF-020C-41F3-8527-B6CE5500FFC2}"/>
                  </a:ext>
                </a:extLst>
              </p:cNvPr>
              <p:cNvSpPr txBox="1"/>
              <p:nvPr/>
            </p:nvSpPr>
            <p:spPr>
              <a:xfrm>
                <a:off x="5351457" y="3707355"/>
                <a:ext cx="2741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nb-NO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FE87CBF-020C-41F3-8527-B6CE5500F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57" y="3707355"/>
                <a:ext cx="274114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31111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076077" y="3502936"/>
                <a:ext cx="2027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502936"/>
                <a:ext cx="2027158" cy="276999"/>
              </a:xfrm>
              <a:prstGeom prst="rect">
                <a:avLst/>
              </a:prstGeom>
              <a:blipFill rotWithShape="0">
                <a:blip r:embed="rId21"/>
                <a:stretch>
                  <a:fillRect l="-4217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905636" y="3498174"/>
                <a:ext cx="2088264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636" y="3498174"/>
                <a:ext cx="2088264" cy="312650"/>
              </a:xfrm>
              <a:prstGeom prst="rect">
                <a:avLst/>
              </a:prstGeom>
              <a:blipFill rotWithShape="0">
                <a:blip r:embed="rId22"/>
                <a:stretch>
                  <a:fillRect l="-4094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 bwMode="auto">
          <a:xfrm flipV="1">
            <a:off x="7740564" y="3660847"/>
            <a:ext cx="2478879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7182499" y="5010889"/>
            <a:ext cx="249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adversary can't compute this due to DH/DLOG problem</a:t>
            </a:r>
          </a:p>
        </p:txBody>
      </p:sp>
      <p:cxnSp>
        <p:nvCxnSpPr>
          <p:cNvPr id="5" name="Straight Arrow Connector 4"/>
          <p:cNvCxnSpPr>
            <a:stCxn id="73" idx="3"/>
          </p:cNvCxnSpPr>
          <p:nvPr/>
        </p:nvCxnSpPr>
        <p:spPr bwMode="auto">
          <a:xfrm flipH="1">
            <a:off x="6495496" y="4336590"/>
            <a:ext cx="2617004" cy="83085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47" idx="5"/>
          </p:cNvCxnSpPr>
          <p:nvPr/>
        </p:nvCxnSpPr>
        <p:spPr bwMode="auto">
          <a:xfrm>
            <a:off x="3624583" y="4408053"/>
            <a:ext cx="2016569" cy="7248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/>
          <p:nvPr/>
        </p:nvCxnSpPr>
        <p:spPr bwMode="auto">
          <a:xfrm flipV="1">
            <a:off x="1878845" y="3660847"/>
            <a:ext cx="2478879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/>
                  <a:t>,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blipFill rotWithShape="0">
                <a:blip r:embed="rId23"/>
                <a:stretch>
                  <a:fillRect l="-25000" t="-28889" r="-1413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8328537" y="971830"/>
            <a:ext cx="2798589" cy="468481"/>
            <a:chOff x="8328537" y="971830"/>
            <a:chExt cx="2798589" cy="4684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8328537" y="1158374"/>
                  <a:ext cx="784061" cy="2819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8537" y="1158374"/>
                  <a:ext cx="869854" cy="313291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5594" t="-1961" r="-2098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Arrow Connector 63"/>
            <p:cNvCxnSpPr/>
            <p:nvPr/>
          </p:nvCxnSpPr>
          <p:spPr bwMode="auto">
            <a:xfrm flipH="1">
              <a:off x="9145726" y="1180415"/>
              <a:ext cx="338036" cy="1270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5" name="TextBox 64"/>
            <p:cNvSpPr txBox="1"/>
            <p:nvPr/>
          </p:nvSpPr>
          <p:spPr>
            <a:xfrm>
              <a:off x="9467094" y="971830"/>
              <a:ext cx="16600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32199" y="968893"/>
            <a:ext cx="2553873" cy="471313"/>
            <a:chOff x="732199" y="968893"/>
            <a:chExt cx="2553873" cy="4713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2507974" y="1163207"/>
                  <a:ext cx="7780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7974" y="1163207"/>
                  <a:ext cx="778098" cy="276999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5469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Straight Arrow Connector 67"/>
            <p:cNvCxnSpPr/>
            <p:nvPr/>
          </p:nvCxnSpPr>
          <p:spPr bwMode="auto">
            <a:xfrm>
              <a:off x="2169720" y="1183156"/>
              <a:ext cx="288415" cy="929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TextBox 68"/>
            <p:cNvSpPr txBox="1"/>
            <p:nvPr/>
          </p:nvSpPr>
          <p:spPr>
            <a:xfrm>
              <a:off x="732199" y="968893"/>
              <a:ext cx="15283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p:sp>
        <p:nvSpPr>
          <p:cNvPr id="70" name="Multiply 69"/>
          <p:cNvSpPr/>
          <p:nvPr/>
        </p:nvSpPr>
        <p:spPr bwMode="auto">
          <a:xfrm>
            <a:off x="6212456" y="2027250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1" name="Multiply 70"/>
          <p:cNvSpPr/>
          <p:nvPr/>
        </p:nvSpPr>
        <p:spPr bwMode="auto">
          <a:xfrm>
            <a:off x="4763459" y="2566824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3" name="Oval 72"/>
          <p:cNvSpPr/>
          <p:nvPr/>
        </p:nvSpPr>
        <p:spPr bwMode="auto">
          <a:xfrm rot="1369528">
            <a:off x="9095084" y="4044865"/>
            <a:ext cx="435155" cy="42550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4471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39" grpId="0"/>
      <p:bldP spid="40" grpId="0" animBg="1"/>
      <p:bldP spid="42" grpId="0"/>
      <p:bldP spid="43" grpId="0" animBg="1"/>
      <p:bldP spid="47" grpId="0" animBg="1"/>
      <p:bldP spid="49" grpId="0"/>
      <p:bldP spid="36" grpId="0"/>
      <p:bldP spid="37" grpId="0"/>
      <p:bldP spid="2" grpId="0"/>
      <p:bldP spid="7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77809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546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784061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784061" cy="281937"/>
              </a:xfrm>
              <a:prstGeom prst="rect">
                <a:avLst/>
              </a:prstGeom>
              <a:blipFill rotWithShape="0">
                <a:blip r:embed="rId8"/>
                <a:stretch>
                  <a:fillRect l="-5426" t="-2174" r="-1550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53401" y="2603984"/>
                <a:ext cx="1458156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401" y="2603984"/>
                <a:ext cx="1458156" cy="3912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461554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461554" cy="391261"/>
              </a:xfrm>
              <a:prstGeom prst="rect">
                <a:avLst/>
              </a:prstGeom>
              <a:blipFill rotWithShape="0">
                <a:blip r:embed="rId10"/>
                <a:stretch>
                  <a:fillRect l="-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blipFill rotWithShape="0">
                <a:blip r:embed="rId11"/>
                <a:stretch>
                  <a:fillRect l="-3175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blipFill rotWithShape="0">
                <a:blip r:embed="rId12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blipFill rotWithShape="0">
                <a:blip r:embed="rId13"/>
                <a:stretch>
                  <a:fillRect l="-2713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991100" y="4741995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91100" y="5197409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91100" y="5652822"/>
            <a:ext cx="6758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</a:t>
            </a:r>
            <a:r>
              <a:rPr lang="en-US" sz="1600" dirty="0">
                <a:solidFill>
                  <a:schemeClr val="accent6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>
                <a:solidFill>
                  <a:schemeClr val="accent2"/>
                </a:solidFill>
              </a:rPr>
              <a:t>-ephemeral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392" y="3810651"/>
            <a:ext cx="309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Many alternatives: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blipFill rotWithShape="0">
                <a:blip r:embed="rId15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991100" y="4286581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614396" y="3952689"/>
            <a:ext cx="3111799" cy="1193009"/>
            <a:chOff x="8614396" y="3952689"/>
            <a:chExt cx="3111799" cy="1193009"/>
          </a:xfrm>
        </p:grpSpPr>
        <p:sp>
          <p:nvSpPr>
            <p:cNvPr id="3" name="TextBox 2"/>
            <p:cNvSpPr txBox="1"/>
            <p:nvPr/>
          </p:nvSpPr>
          <p:spPr>
            <a:xfrm>
              <a:off x="8614396" y="4023708"/>
              <a:ext cx="1319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Used inside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3444" y="3952689"/>
              <a:ext cx="461176" cy="4545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5" t="25893" r="17708" b="26747"/>
            <a:stretch/>
          </p:blipFill>
          <p:spPr>
            <a:xfrm>
              <a:off x="10475900" y="3952689"/>
              <a:ext cx="1250295" cy="454588"/>
            </a:xfrm>
            <a:prstGeom prst="round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 bwMode="auto">
            <a:xfrm flipH="1">
              <a:off x="8614396" y="4407277"/>
              <a:ext cx="583995" cy="7384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42" name="Oval 41"/>
          <p:cNvSpPr/>
          <p:nvPr/>
        </p:nvSpPr>
        <p:spPr bwMode="auto">
          <a:xfrm>
            <a:off x="5265213" y="1723707"/>
            <a:ext cx="1258348" cy="1420809"/>
          </a:xfrm>
          <a:prstGeom prst="ellips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5967832" y="313967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ephemeral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3123" y="1326531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(static)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25725" y="1272209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(static)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542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/>
                  <a:t>,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25000" t="-28889" r="-1413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963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9" grpId="0"/>
      <p:bldP spid="40" grpId="0"/>
      <p:bldP spid="47" grpId="0"/>
      <p:bldP spid="42" grpId="0" animBg="1"/>
      <p:bldP spid="49" grpId="0"/>
      <p:bldP spid="50" grpId="0"/>
      <p:bldP spid="5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secrecy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77809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546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784061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784061" cy="281937"/>
              </a:xfrm>
              <a:prstGeom prst="rect">
                <a:avLst/>
              </a:prstGeom>
              <a:blipFill rotWithShape="0">
                <a:blip r:embed="rId8"/>
                <a:stretch>
                  <a:fillRect l="-5426" t="-2174" r="-1550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53401" y="2603984"/>
                <a:ext cx="1458156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401" y="2603984"/>
                <a:ext cx="1458156" cy="3912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461554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461554" cy="391261"/>
              </a:xfrm>
              <a:prstGeom prst="rect">
                <a:avLst/>
              </a:prstGeom>
              <a:blipFill rotWithShape="0">
                <a:blip r:embed="rId10"/>
                <a:stretch>
                  <a:fillRect l="-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839922" y="3423750"/>
                <a:ext cx="2022670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22" y="3423750"/>
                <a:ext cx="2022670" cy="277961"/>
              </a:xfrm>
              <a:prstGeom prst="rect">
                <a:avLst/>
              </a:prstGeom>
              <a:blipFill rotWithShape="0">
                <a:blip r:embed="rId12"/>
                <a:stretch>
                  <a:fillRect l="-361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64802" y="3423750"/>
                <a:ext cx="2022670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802" y="3423750"/>
                <a:ext cx="2022670" cy="277961"/>
              </a:xfrm>
              <a:prstGeom prst="rect">
                <a:avLst/>
              </a:prstGeom>
              <a:blipFill rotWithShape="0">
                <a:blip r:embed="rId13"/>
                <a:stretch>
                  <a:fillRect l="-331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4295934" y="3937388"/>
            <a:ext cx="3323906" cy="322044"/>
            <a:chOff x="3063347" y="4768650"/>
            <a:chExt cx="5992844" cy="592931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3063347" y="5070676"/>
              <a:ext cx="599284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0" name="Group 4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1" name="Can 5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5" name="Oval 54"/>
          <p:cNvSpPr/>
          <p:nvPr/>
        </p:nvSpPr>
        <p:spPr bwMode="auto">
          <a:xfrm>
            <a:off x="3120428" y="1134291"/>
            <a:ext cx="281958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57" name="Straight Arrow Connector 56"/>
          <p:cNvCxnSpPr>
            <a:stCxn id="55" idx="4"/>
          </p:cNvCxnSpPr>
          <p:nvPr/>
        </p:nvCxnSpPr>
        <p:spPr bwMode="auto">
          <a:xfrm>
            <a:off x="3261407" y="1373152"/>
            <a:ext cx="2398216" cy="33164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/>
          <p:cNvCxnSpPr/>
          <p:nvPr/>
        </p:nvCxnSpPr>
        <p:spPr bwMode="auto">
          <a:xfrm>
            <a:off x="5116250" y="4373709"/>
            <a:ext cx="430814" cy="4134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5659623" y="4357646"/>
            <a:ext cx="115585" cy="2649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/>
          <p:nvPr/>
        </p:nvCxnSpPr>
        <p:spPr bwMode="auto">
          <a:xfrm flipH="1">
            <a:off x="6090671" y="4341453"/>
            <a:ext cx="140192" cy="2828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/>
          <p:nvPr/>
        </p:nvCxnSpPr>
        <p:spPr bwMode="auto">
          <a:xfrm flipH="1">
            <a:off x="6250151" y="4383054"/>
            <a:ext cx="280033" cy="3086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/>
          <p:nvPr/>
        </p:nvCxnSpPr>
        <p:spPr bwMode="auto">
          <a:xfrm flipH="1">
            <a:off x="6397005" y="4376928"/>
            <a:ext cx="480383" cy="4102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Oval 86"/>
          <p:cNvSpPr/>
          <p:nvPr/>
        </p:nvSpPr>
        <p:spPr bwMode="auto">
          <a:xfrm>
            <a:off x="3417490" y="3402518"/>
            <a:ext cx="277400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16312" y="4297274"/>
            <a:ext cx="3673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Can't compute!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(Need to solve DH or DLOG problem)</a:t>
            </a:r>
          </a:p>
        </p:txBody>
      </p:sp>
      <p:cxnSp>
        <p:nvCxnSpPr>
          <p:cNvPr id="90" name="Straight Arrow Connector 89"/>
          <p:cNvCxnSpPr/>
          <p:nvPr/>
        </p:nvCxnSpPr>
        <p:spPr bwMode="auto">
          <a:xfrm flipV="1">
            <a:off x="3140952" y="3673133"/>
            <a:ext cx="378536" cy="7055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213" y="4775181"/>
            <a:ext cx="1491743" cy="15028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542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/>
                  <a:t>,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25000" t="-28889" r="-1413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/>
          <p:cNvSpPr/>
          <p:nvPr/>
        </p:nvSpPr>
        <p:spPr bwMode="auto">
          <a:xfrm>
            <a:off x="5265213" y="1723707"/>
            <a:ext cx="1258348" cy="1420809"/>
          </a:xfrm>
          <a:prstGeom prst="ellips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5967832" y="313967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ephemeral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3123" y="1326531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(static)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725725" y="1272209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(static)</a:t>
            </a:r>
          </a:p>
        </p:txBody>
      </p:sp>
    </p:spTree>
    <p:extLst>
      <p:ext uri="{BB962C8B-B14F-4D97-AF65-F5344CB8AC3E}">
        <p14:creationId xmlns:p14="http://schemas.microsoft.com/office/powerpoint/2010/main" val="89084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7" grpId="0" animBg="1"/>
      <p:bldP spid="8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to ensure keys are authentic?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PKI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267114"/>
      </p:ext>
    </p:extLst>
  </p:cSld>
  <p:clrMapOvr>
    <a:masterClrMapping/>
  </p:clrMapOvr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16851</TotalTime>
  <Words>3653</Words>
  <Application>Microsoft Office PowerPoint</Application>
  <PresentationFormat>Widescreen</PresentationFormat>
  <Paragraphs>902</Paragraphs>
  <Slides>48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</vt:lpstr>
      <vt:lpstr>Calibri</vt:lpstr>
      <vt:lpstr>Cambria</vt:lpstr>
      <vt:lpstr>Cambria Math</vt:lpstr>
      <vt:lpstr>Consolas</vt:lpstr>
      <vt:lpstr>Courier New</vt:lpstr>
      <vt:lpstr>Times New Roman</vt:lpstr>
      <vt:lpstr>Wingdings</vt:lpstr>
      <vt:lpstr>2_TEK4500-UIO</vt:lpstr>
      <vt:lpstr>Lecture 10 – Diffie-Hellman III, PKE, KEM, ElGamal, Noise</vt:lpstr>
      <vt:lpstr>PowerPoint Presentation</vt:lpstr>
      <vt:lpstr>Juniper Networks</vt:lpstr>
      <vt:lpstr>PRNG standardization</vt:lpstr>
      <vt:lpstr>Elliptic curves summary</vt:lpstr>
      <vt:lpstr>PRNG</vt:lpstr>
      <vt:lpstr>Dual EC DRBG</vt:lpstr>
      <vt:lpstr>Dual EC DRBG – something's fishy</vt:lpstr>
      <vt:lpstr>Dual EC DRBG</vt:lpstr>
      <vt:lpstr>Dual EC DRBG – something's fishy</vt:lpstr>
      <vt:lpstr>Where does Q (and P) come from?</vt:lpstr>
      <vt:lpstr>Dual EC DRBG – something's fishy</vt:lpstr>
      <vt:lpstr>Juniper PRNG</vt:lpstr>
      <vt:lpstr>Juniper PRNG</vt:lpstr>
      <vt:lpstr>IKEv2 / IPsec</vt:lpstr>
      <vt:lpstr>Juniper Networks backdoor</vt:lpstr>
      <vt:lpstr>Juniper Networks backdoor</vt:lpstr>
      <vt:lpstr>TLS 1.2</vt:lpstr>
      <vt:lpstr>Extended Random</vt:lpstr>
      <vt:lpstr>RSA Security – BSAFE</vt:lpstr>
      <vt:lpstr>PowerPoint Presentation</vt:lpstr>
      <vt:lpstr>Basic goals of cryptography</vt:lpstr>
      <vt:lpstr>Public-key encryption</vt:lpstr>
      <vt:lpstr>Public-key encryption (PKE) – syntax </vt:lpstr>
      <vt:lpstr>Public-key encryption</vt:lpstr>
      <vt:lpstr>Basic goals of cryptography</vt:lpstr>
      <vt:lpstr>Key Encapsulation Mechanisms (KEM) – syntax </vt:lpstr>
      <vt:lpstr>KEM from PKE</vt:lpstr>
      <vt:lpstr>PKE from KEM</vt:lpstr>
      <vt:lpstr>KEM-security: IND-CPA </vt:lpstr>
      <vt:lpstr>KEM-security: IND-CCA </vt:lpstr>
      <vt:lpstr>Diffie-Hellman as a KEM (a.k.a. ElGamal PKE)</vt:lpstr>
      <vt:lpstr>Diffie-Hellman as a KEM (a.k.a. ElGamal PKE)</vt:lpstr>
      <vt:lpstr>Hashed-ElGamal PKE</vt:lpstr>
      <vt:lpstr>      Lavabit</vt:lpstr>
      <vt:lpstr>Lavabit and KEMs</vt:lpstr>
      <vt:lpstr>      Lavabit</vt:lpstr>
      <vt:lpstr>Forward secrecy</vt:lpstr>
      <vt:lpstr>KEMs with forward secrecy</vt:lpstr>
      <vt:lpstr>PowerPoint Presentation</vt:lpstr>
      <vt:lpstr>Diffie-Hellman – man-in-the-middle attack</vt:lpstr>
      <vt:lpstr>Diffie-Hellman – man-in-the-middle attack</vt:lpstr>
      <vt:lpstr>Diffie-Hellman – man-in-the-middle attack</vt:lpstr>
      <vt:lpstr>Noise-protocol</vt:lpstr>
      <vt:lpstr>Noise-protocol</vt:lpstr>
      <vt:lpstr>Noise-protocol</vt:lpstr>
      <vt:lpstr>Forward secrecy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804</cp:revision>
  <dcterms:created xsi:type="dcterms:W3CDTF">2020-06-02T10:31:43Z</dcterms:created>
  <dcterms:modified xsi:type="dcterms:W3CDTF">2025-10-22T11:09:22Z</dcterms:modified>
</cp:coreProperties>
</file>