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52"/>
  </p:notesMasterIdLst>
  <p:handoutMasterIdLst>
    <p:handoutMasterId r:id="rId53"/>
  </p:handoutMasterIdLst>
  <p:sldIdLst>
    <p:sldId id="327" r:id="rId2"/>
    <p:sldId id="484" r:id="rId3"/>
    <p:sldId id="384" r:id="rId4"/>
    <p:sldId id="387" r:id="rId5"/>
    <p:sldId id="388" r:id="rId6"/>
    <p:sldId id="378" r:id="rId7"/>
    <p:sldId id="374" r:id="rId8"/>
    <p:sldId id="335" r:id="rId9"/>
    <p:sldId id="334" r:id="rId10"/>
    <p:sldId id="483" r:id="rId11"/>
    <p:sldId id="469" r:id="rId12"/>
    <p:sldId id="470" r:id="rId13"/>
    <p:sldId id="471" r:id="rId14"/>
    <p:sldId id="472" r:id="rId15"/>
    <p:sldId id="473" r:id="rId16"/>
    <p:sldId id="475" r:id="rId17"/>
    <p:sldId id="476" r:id="rId18"/>
    <p:sldId id="477" r:id="rId19"/>
    <p:sldId id="478" r:id="rId20"/>
    <p:sldId id="485" r:id="rId21"/>
    <p:sldId id="486" r:id="rId22"/>
    <p:sldId id="487" r:id="rId23"/>
    <p:sldId id="439" r:id="rId24"/>
    <p:sldId id="440" r:id="rId25"/>
    <p:sldId id="441" r:id="rId26"/>
    <p:sldId id="442" r:id="rId27"/>
    <p:sldId id="443" r:id="rId28"/>
    <p:sldId id="444" r:id="rId29"/>
    <p:sldId id="445" r:id="rId30"/>
    <p:sldId id="448" r:id="rId31"/>
    <p:sldId id="446" r:id="rId32"/>
    <p:sldId id="447" r:id="rId33"/>
    <p:sldId id="450" r:id="rId34"/>
    <p:sldId id="449" r:id="rId35"/>
    <p:sldId id="451" r:id="rId36"/>
    <p:sldId id="452" r:id="rId37"/>
    <p:sldId id="453" r:id="rId38"/>
    <p:sldId id="454" r:id="rId39"/>
    <p:sldId id="455" r:id="rId40"/>
    <p:sldId id="456" r:id="rId41"/>
    <p:sldId id="457" r:id="rId42"/>
    <p:sldId id="458" r:id="rId43"/>
    <p:sldId id="459" r:id="rId44"/>
    <p:sldId id="460" r:id="rId45"/>
    <p:sldId id="461" r:id="rId46"/>
    <p:sldId id="462" r:id="rId47"/>
    <p:sldId id="463" r:id="rId48"/>
    <p:sldId id="464" r:id="rId49"/>
    <p:sldId id="465" r:id="rId50"/>
    <p:sldId id="372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ECDD"/>
    <a:srgbClr val="F2F2F2"/>
    <a:srgbClr val="FF3399"/>
    <a:srgbClr val="FF66CC"/>
    <a:srgbClr val="E6E6E6"/>
    <a:srgbClr val="FFCC66"/>
    <a:srgbClr val="E98BFF"/>
    <a:srgbClr val="CC00FF"/>
    <a:srgbClr val="D60093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48FCA7-356B-4A21-A3F8-7B1883D75153}" v="178" dt="2025-10-29T12:14:06.6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14" autoAdjust="0"/>
    <p:restoredTop sz="80532" autoAdjust="0"/>
  </p:normalViewPr>
  <p:slideViewPr>
    <p:cSldViewPr showGuides="1">
      <p:cViewPr varScale="1">
        <p:scale>
          <a:sx n="90" d="100"/>
          <a:sy n="90" d="100"/>
        </p:scale>
        <p:origin x="750" y="84"/>
      </p:cViewPr>
      <p:guideLst>
        <p:guide orient="horz" pos="261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4E48FCA7-356B-4A21-A3F8-7B1883D75153}"/>
    <pc:docChg chg="undo custSel addSld delSld modSld sldOrd">
      <pc:chgData name="Håkon Jacobsen" userId="1593ab28-bd3f-46f2-a611-8d984e03f573" providerId="ADAL" clId="{4E48FCA7-356B-4A21-A3F8-7B1883D75153}" dt="2025-10-29T12:14:37.654" v="257"/>
      <pc:docMkLst>
        <pc:docMk/>
      </pc:docMkLst>
      <pc:sldChg chg="modSp modAnim">
        <pc:chgData name="Håkon Jacobsen" userId="1593ab28-bd3f-46f2-a611-8d984e03f573" providerId="ADAL" clId="{4E48FCA7-356B-4A21-A3F8-7B1883D75153}" dt="2025-10-29T11:25:02.562" v="241" actId="6549"/>
        <pc:sldMkLst>
          <pc:docMk/>
          <pc:sldMk cId="4206302812" sldId="335"/>
        </pc:sldMkLst>
        <pc:spChg chg="mod">
          <ac:chgData name="Håkon Jacobsen" userId="1593ab28-bd3f-46f2-a611-8d984e03f573" providerId="ADAL" clId="{4E48FCA7-356B-4A21-A3F8-7B1883D75153}" dt="2025-10-29T11:25:02.562" v="241" actId="6549"/>
          <ac:spMkLst>
            <pc:docMk/>
            <pc:sldMk cId="4206302812" sldId="335"/>
            <ac:spMk id="35" creationId="{00000000-0000-0000-0000-000000000000}"/>
          </ac:spMkLst>
        </pc:spChg>
      </pc:sldChg>
      <pc:sldChg chg="modSp add">
        <pc:chgData name="Håkon Jacobsen" userId="1593ab28-bd3f-46f2-a611-8d984e03f573" providerId="ADAL" clId="{4E48FCA7-356B-4A21-A3F8-7B1883D75153}" dt="2025-10-29T12:14:06.685" v="252"/>
        <pc:sldMkLst>
          <pc:docMk/>
          <pc:sldMk cId="1599574438" sldId="372"/>
        </pc:sldMkLst>
        <pc:spChg chg="mod">
          <ac:chgData name="Håkon Jacobsen" userId="1593ab28-bd3f-46f2-a611-8d984e03f573" providerId="ADAL" clId="{4E48FCA7-356B-4A21-A3F8-7B1883D75153}" dt="2025-10-29T12:14:06.685" v="252"/>
          <ac:spMkLst>
            <pc:docMk/>
            <pc:sldMk cId="1599574438" sldId="372"/>
            <ac:spMk id="3" creationId="{00000000-0000-0000-0000-000000000000}"/>
          </ac:spMkLst>
        </pc:spChg>
      </pc:sldChg>
      <pc:sldChg chg="add del">
        <pc:chgData name="Håkon Jacobsen" userId="1593ab28-bd3f-46f2-a611-8d984e03f573" providerId="ADAL" clId="{4E48FCA7-356B-4A21-A3F8-7B1883D75153}" dt="2025-10-29T10:23:42.267" v="8" actId="47"/>
        <pc:sldMkLst>
          <pc:docMk/>
          <pc:sldMk cId="638298925" sldId="438"/>
        </pc:sldMkLst>
      </pc:sldChg>
      <pc:sldChg chg="ord">
        <pc:chgData name="Håkon Jacobsen" userId="1593ab28-bd3f-46f2-a611-8d984e03f573" providerId="ADAL" clId="{4E48FCA7-356B-4A21-A3F8-7B1883D75153}" dt="2025-10-29T12:14:36.233" v="255"/>
        <pc:sldMkLst>
          <pc:docMk/>
          <pc:sldMk cId="339995981" sldId="448"/>
        </pc:sldMkLst>
      </pc:sldChg>
      <pc:sldChg chg="ord">
        <pc:chgData name="Håkon Jacobsen" userId="1593ab28-bd3f-46f2-a611-8d984e03f573" providerId="ADAL" clId="{4E48FCA7-356B-4A21-A3F8-7B1883D75153}" dt="2025-10-29T12:14:37.654" v="257"/>
        <pc:sldMkLst>
          <pc:docMk/>
          <pc:sldMk cId="2866684523" sldId="449"/>
        </pc:sldMkLst>
      </pc:sldChg>
      <pc:sldChg chg="modSp mod modAnim chgLayout">
        <pc:chgData name="Håkon Jacobsen" userId="1593ab28-bd3f-46f2-a611-8d984e03f573" providerId="ADAL" clId="{4E48FCA7-356B-4A21-A3F8-7B1883D75153}" dt="2025-10-29T11:06:16.192" v="85"/>
        <pc:sldMkLst>
          <pc:docMk/>
          <pc:sldMk cId="511487163" sldId="469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511487163" sldId="469"/>
            <ac:spMk id="3" creationId="{00000000-0000-0000-0000-000000000000}"/>
          </ac:spMkLst>
        </pc:spChg>
      </pc:sldChg>
      <pc:sldChg chg="modSp mod modTransition modAnim chgLayout">
        <pc:chgData name="Håkon Jacobsen" userId="1593ab28-bd3f-46f2-a611-8d984e03f573" providerId="ADAL" clId="{4E48FCA7-356B-4A21-A3F8-7B1883D75153}" dt="2025-10-29T11:07:17.608" v="95" actId="20577"/>
        <pc:sldMkLst>
          <pc:docMk/>
          <pc:sldMk cId="1048604692" sldId="470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1048604692" sldId="470"/>
            <ac:spMk id="3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07:17.608" v="95" actId="20577"/>
          <ac:spMkLst>
            <pc:docMk/>
            <pc:sldMk cId="1048604692" sldId="470"/>
            <ac:spMk id="10" creationId="{00000000-0000-0000-0000-000000000000}"/>
          </ac:spMkLst>
        </pc:spChg>
      </pc:sldChg>
      <pc:sldChg chg="modSp mod modTransition modAnim chgLayout">
        <pc:chgData name="Håkon Jacobsen" userId="1593ab28-bd3f-46f2-a611-8d984e03f573" providerId="ADAL" clId="{4E48FCA7-356B-4A21-A3F8-7B1883D75153}" dt="2025-10-29T11:07:52.878" v="103"/>
        <pc:sldMkLst>
          <pc:docMk/>
          <pc:sldMk cId="1166260926" sldId="471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1166260926" sldId="471"/>
            <ac:spMk id="3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07:30.279" v="101" actId="20577"/>
          <ac:spMkLst>
            <pc:docMk/>
            <pc:sldMk cId="1166260926" sldId="471"/>
            <ac:spMk id="17" creationId="{00000000-0000-0000-0000-000000000000}"/>
          </ac:spMkLst>
        </pc:spChg>
      </pc:sldChg>
      <pc:sldChg chg="addSp delSp modSp mod modTransition modAnim chgLayout modNotesTx">
        <pc:chgData name="Håkon Jacobsen" userId="1593ab28-bd3f-46f2-a611-8d984e03f573" providerId="ADAL" clId="{4E48FCA7-356B-4A21-A3F8-7B1883D75153}" dt="2025-10-29T11:11:19.826" v="180" actId="1035"/>
        <pc:sldMkLst>
          <pc:docMk/>
          <pc:sldMk cId="160347396" sldId="472"/>
        </pc:sldMkLst>
        <pc:spChg chg="mod">
          <ac:chgData name="Håkon Jacobsen" userId="1593ab28-bd3f-46f2-a611-8d984e03f573" providerId="ADAL" clId="{4E48FCA7-356B-4A21-A3F8-7B1883D75153}" dt="2025-10-29T11:09:35.564" v="124" actId="14100"/>
          <ac:spMkLst>
            <pc:docMk/>
            <pc:sldMk cId="160347396" sldId="472"/>
            <ac:spMk id="2" creationId="{00000000-0000-0000-0000-000000000000}"/>
          </ac:spMkLst>
        </pc:spChg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160347396" sldId="472"/>
            <ac:spMk id="3" creationId="{00000000-0000-0000-0000-000000000000}"/>
          </ac:spMkLst>
        </pc:spChg>
        <pc:spChg chg="add mod">
          <ac:chgData name="Håkon Jacobsen" userId="1593ab28-bd3f-46f2-a611-8d984e03f573" providerId="ADAL" clId="{4E48FCA7-356B-4A21-A3F8-7B1883D75153}" dt="2025-10-29T11:10:35.267" v="167" actId="20577"/>
          <ac:spMkLst>
            <pc:docMk/>
            <pc:sldMk cId="160347396" sldId="472"/>
            <ac:spMk id="5" creationId="{9C180B34-399F-9E9C-7593-9EC392FA6520}"/>
          </ac:spMkLst>
        </pc:spChg>
        <pc:spChg chg="add mod">
          <ac:chgData name="Håkon Jacobsen" userId="1593ab28-bd3f-46f2-a611-8d984e03f573" providerId="ADAL" clId="{4E48FCA7-356B-4A21-A3F8-7B1883D75153}" dt="2025-10-29T11:09:47.068" v="128" actId="1076"/>
          <ac:spMkLst>
            <pc:docMk/>
            <pc:sldMk cId="160347396" sldId="472"/>
            <ac:spMk id="6" creationId="{580901CF-EFE4-AE9A-779D-80AB41EA42FB}"/>
          </ac:spMkLst>
        </pc:spChg>
        <pc:spChg chg="del mod">
          <ac:chgData name="Håkon Jacobsen" userId="1593ab28-bd3f-46f2-a611-8d984e03f573" providerId="ADAL" clId="{4E48FCA7-356B-4A21-A3F8-7B1883D75153}" dt="2025-10-29T11:09:49.543" v="129" actId="478"/>
          <ac:spMkLst>
            <pc:docMk/>
            <pc:sldMk cId="160347396" sldId="472"/>
            <ac:spMk id="23" creationId="{00000000-0000-0000-0000-000000000000}"/>
          </ac:spMkLst>
        </pc:spChg>
        <pc:spChg chg="del mod">
          <ac:chgData name="Håkon Jacobsen" userId="1593ab28-bd3f-46f2-a611-8d984e03f573" providerId="ADAL" clId="{4E48FCA7-356B-4A21-A3F8-7B1883D75153}" dt="2025-10-29T11:09:49.543" v="129" actId="478"/>
          <ac:spMkLst>
            <pc:docMk/>
            <pc:sldMk cId="160347396" sldId="472"/>
            <ac:spMk id="24" creationId="{00000000-0000-0000-0000-000000000000}"/>
          </ac:spMkLst>
        </pc:spChg>
        <pc:spChg chg="del mod">
          <ac:chgData name="Håkon Jacobsen" userId="1593ab28-bd3f-46f2-a611-8d984e03f573" providerId="ADAL" clId="{4E48FCA7-356B-4A21-A3F8-7B1883D75153}" dt="2025-10-29T11:09:49.543" v="129" actId="478"/>
          <ac:spMkLst>
            <pc:docMk/>
            <pc:sldMk cId="160347396" sldId="472"/>
            <ac:spMk id="25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11:19.826" v="180" actId="1035"/>
          <ac:spMkLst>
            <pc:docMk/>
            <pc:sldMk cId="160347396" sldId="472"/>
            <ac:spMk id="26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11:19.826" v="180" actId="1035"/>
          <ac:spMkLst>
            <pc:docMk/>
            <pc:sldMk cId="160347396" sldId="472"/>
            <ac:spMk id="27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11:19.826" v="180" actId="1035"/>
          <ac:spMkLst>
            <pc:docMk/>
            <pc:sldMk cId="160347396" sldId="472"/>
            <ac:spMk id="28" creationId="{00000000-0000-0000-0000-000000000000}"/>
          </ac:spMkLst>
        </pc:spChg>
      </pc:sldChg>
      <pc:sldChg chg="modSp mod modTransition modAnim chgLayout">
        <pc:chgData name="Håkon Jacobsen" userId="1593ab28-bd3f-46f2-a611-8d984e03f573" providerId="ADAL" clId="{4E48FCA7-356B-4A21-A3F8-7B1883D75153}" dt="2025-10-29T11:12:54.693" v="189"/>
        <pc:sldMkLst>
          <pc:docMk/>
          <pc:sldMk cId="3018896194" sldId="473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3018896194" sldId="473"/>
            <ac:spMk id="3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10:39.188" v="169" actId="20577"/>
          <ac:spMkLst>
            <pc:docMk/>
            <pc:sldMk cId="3018896194" sldId="473"/>
            <ac:spMk id="33" creationId="{00000000-0000-0000-0000-000000000000}"/>
          </ac:spMkLst>
        </pc:spChg>
      </pc:sldChg>
      <pc:sldChg chg="modSp mod modTransition chgLayout">
        <pc:chgData name="Håkon Jacobsen" userId="1593ab28-bd3f-46f2-a611-8d984e03f573" providerId="ADAL" clId="{4E48FCA7-356B-4A21-A3F8-7B1883D75153}" dt="2025-10-29T11:13:22.162" v="190"/>
        <pc:sldMkLst>
          <pc:docMk/>
          <pc:sldMk cId="358277241" sldId="475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358277241" sldId="475"/>
            <ac:spMk id="3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10:44.332" v="171" actId="20577"/>
          <ac:spMkLst>
            <pc:docMk/>
            <pc:sldMk cId="358277241" sldId="475"/>
            <ac:spMk id="35" creationId="{00000000-0000-0000-0000-000000000000}"/>
          </ac:spMkLst>
        </pc:spChg>
      </pc:sldChg>
      <pc:sldChg chg="addSp modSp mod modTransition modAnim chgLayout">
        <pc:chgData name="Håkon Jacobsen" userId="1593ab28-bd3f-46f2-a611-8d984e03f573" providerId="ADAL" clId="{4E48FCA7-356B-4A21-A3F8-7B1883D75153}" dt="2025-10-29T11:15:01.116" v="213" actId="1038"/>
        <pc:sldMkLst>
          <pc:docMk/>
          <pc:sldMk cId="829483882" sldId="476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829483882" sldId="476"/>
            <ac:spMk id="3" creationId="{00000000-0000-0000-0000-000000000000}"/>
          </ac:spMkLst>
        </pc:spChg>
        <pc:spChg chg="add mod">
          <ac:chgData name="Håkon Jacobsen" userId="1593ab28-bd3f-46f2-a611-8d984e03f573" providerId="ADAL" clId="{4E48FCA7-356B-4A21-A3F8-7B1883D75153}" dt="2025-10-29T11:15:01.116" v="213" actId="1038"/>
          <ac:spMkLst>
            <pc:docMk/>
            <pc:sldMk cId="829483882" sldId="476"/>
            <ac:spMk id="8" creationId="{2CE354B0-D187-9C30-50C5-AA36C28FA035}"/>
          </ac:spMkLst>
        </pc:spChg>
        <pc:spChg chg="mod">
          <ac:chgData name="Håkon Jacobsen" userId="1593ab28-bd3f-46f2-a611-8d984e03f573" providerId="ADAL" clId="{4E48FCA7-356B-4A21-A3F8-7B1883D75153}" dt="2025-10-29T11:13:53.350" v="194" actId="14100"/>
          <ac:spMkLst>
            <pc:docMk/>
            <pc:sldMk cId="829483882" sldId="476"/>
            <ac:spMk id="35" creationId="{00000000-0000-0000-0000-000000000000}"/>
          </ac:spMkLst>
        </pc:spChg>
      </pc:sldChg>
      <pc:sldChg chg="addSp modSp mod modTransition modAnim chgLayout">
        <pc:chgData name="Håkon Jacobsen" userId="1593ab28-bd3f-46f2-a611-8d984e03f573" providerId="ADAL" clId="{4E48FCA7-356B-4A21-A3F8-7B1883D75153}" dt="2025-10-29T11:15:38.888" v="222"/>
        <pc:sldMkLst>
          <pc:docMk/>
          <pc:sldMk cId="1980230844" sldId="477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1980230844" sldId="477"/>
            <ac:spMk id="3" creationId="{00000000-0000-0000-0000-000000000000}"/>
          </ac:spMkLst>
        </pc:spChg>
        <pc:spChg chg="add mod">
          <ac:chgData name="Håkon Jacobsen" userId="1593ab28-bd3f-46f2-a611-8d984e03f573" providerId="ADAL" clId="{4E48FCA7-356B-4A21-A3F8-7B1883D75153}" dt="2025-10-29T11:15:03.348" v="214"/>
          <ac:spMkLst>
            <pc:docMk/>
            <pc:sldMk cId="1980230844" sldId="477"/>
            <ac:spMk id="4" creationId="{DD60A384-D183-2A65-82CC-05902418419F}"/>
          </ac:spMkLst>
        </pc:spChg>
        <pc:spChg chg="mod">
          <ac:chgData name="Håkon Jacobsen" userId="1593ab28-bd3f-46f2-a611-8d984e03f573" providerId="ADAL" clId="{4E48FCA7-356B-4A21-A3F8-7B1883D75153}" dt="2025-10-29T11:14:57.866" v="212" actId="20577"/>
          <ac:spMkLst>
            <pc:docMk/>
            <pc:sldMk cId="1980230844" sldId="477"/>
            <ac:spMk id="35" creationId="{00000000-0000-0000-0000-000000000000}"/>
          </ac:spMkLst>
        </pc:spChg>
      </pc:sldChg>
      <pc:sldChg chg="addSp modSp mod modTransition modAnim chgLayout">
        <pc:chgData name="Håkon Jacobsen" userId="1593ab28-bd3f-46f2-a611-8d984e03f573" providerId="ADAL" clId="{4E48FCA7-356B-4A21-A3F8-7B1883D75153}" dt="2025-10-29T11:15:53.249" v="223"/>
        <pc:sldMkLst>
          <pc:docMk/>
          <pc:sldMk cId="2798719871" sldId="478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2798719871" sldId="478"/>
            <ac:spMk id="3" creationId="{00000000-0000-0000-0000-000000000000}"/>
          </ac:spMkLst>
        </pc:spChg>
        <pc:spChg chg="add mod">
          <ac:chgData name="Håkon Jacobsen" userId="1593ab28-bd3f-46f2-a611-8d984e03f573" providerId="ADAL" clId="{4E48FCA7-356B-4A21-A3F8-7B1883D75153}" dt="2025-10-29T11:15:11.333" v="218"/>
          <ac:spMkLst>
            <pc:docMk/>
            <pc:sldMk cId="2798719871" sldId="478"/>
            <ac:spMk id="8" creationId="{26EB1C34-69AA-B1FE-696A-26EC1B7D2E07}"/>
          </ac:spMkLst>
        </pc:spChg>
        <pc:spChg chg="mod">
          <ac:chgData name="Håkon Jacobsen" userId="1593ab28-bd3f-46f2-a611-8d984e03f573" providerId="ADAL" clId="{4E48FCA7-356B-4A21-A3F8-7B1883D75153}" dt="2025-10-29T11:15:10.661" v="217" actId="14100"/>
          <ac:spMkLst>
            <pc:docMk/>
            <pc:sldMk cId="2798719871" sldId="478"/>
            <ac:spMk id="35" creationId="{00000000-0000-0000-0000-000000000000}"/>
          </ac:spMkLst>
        </pc:spChg>
      </pc:sldChg>
      <pc:sldChg chg="del">
        <pc:chgData name="Håkon Jacobsen" userId="1593ab28-bd3f-46f2-a611-8d984e03f573" providerId="ADAL" clId="{4E48FCA7-356B-4A21-A3F8-7B1883D75153}" dt="2025-10-29T12:14:08.677" v="253" actId="47"/>
        <pc:sldMkLst>
          <pc:docMk/>
          <pc:sldMk cId="101138301" sldId="479"/>
        </pc:sldMkLst>
      </pc:sldChg>
      <pc:sldChg chg="modSp mod chgLayout">
        <pc:chgData name="Håkon Jacobsen" userId="1593ab28-bd3f-46f2-a611-8d984e03f573" providerId="ADAL" clId="{4E48FCA7-356B-4A21-A3F8-7B1883D75153}" dt="2025-10-29T11:51:32.910" v="242" actId="207"/>
        <pc:sldMkLst>
          <pc:docMk/>
          <pc:sldMk cId="452343685" sldId="485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452343685" sldId="485"/>
            <ac:spMk id="3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51:32.910" v="242" actId="207"/>
          <ac:spMkLst>
            <pc:docMk/>
            <pc:sldMk cId="452343685" sldId="485"/>
            <ac:spMk id="35" creationId="{00000000-0000-0000-0000-000000000000}"/>
          </ac:spMkLst>
        </pc:spChg>
      </pc:sldChg>
      <pc:sldChg chg="delSp modSp mod modAnim chgLayout">
        <pc:chgData name="Håkon Jacobsen" userId="1593ab28-bd3f-46f2-a611-8d984e03f573" providerId="ADAL" clId="{4E48FCA7-356B-4A21-A3F8-7B1883D75153}" dt="2025-10-29T11:53:25.073" v="245" actId="478"/>
        <pc:sldMkLst>
          <pc:docMk/>
          <pc:sldMk cId="1038174605" sldId="486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1038174605" sldId="486"/>
            <ac:spMk id="3" creationId="{00000000-0000-0000-0000-000000000000}"/>
          </ac:spMkLst>
        </pc:spChg>
        <pc:spChg chg="del">
          <ac:chgData name="Håkon Jacobsen" userId="1593ab28-bd3f-46f2-a611-8d984e03f573" providerId="ADAL" clId="{4E48FCA7-356B-4A21-A3F8-7B1883D75153}" dt="2025-10-29T11:53:25.073" v="245" actId="478"/>
          <ac:spMkLst>
            <pc:docMk/>
            <pc:sldMk cId="1038174605" sldId="486"/>
            <ac:spMk id="31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53:21.408" v="244" actId="20577"/>
          <ac:spMkLst>
            <pc:docMk/>
            <pc:sldMk cId="1038174605" sldId="486"/>
            <ac:spMk id="39" creationId="{00000000-0000-0000-0000-000000000000}"/>
          </ac:spMkLst>
        </pc:spChg>
        <pc:cxnChg chg="del">
          <ac:chgData name="Håkon Jacobsen" userId="1593ab28-bd3f-46f2-a611-8d984e03f573" providerId="ADAL" clId="{4E48FCA7-356B-4A21-A3F8-7B1883D75153}" dt="2025-10-29T11:53:25.073" v="245" actId="478"/>
          <ac:cxnSpMkLst>
            <pc:docMk/>
            <pc:sldMk cId="1038174605" sldId="486"/>
            <ac:cxnSpMk id="16" creationId="{00000000-0000-0000-0000-000000000000}"/>
          </ac:cxnSpMkLst>
        </pc:cxnChg>
      </pc:sldChg>
      <pc:sldChg chg="addSp delSp modSp mod modAnim chgLayout">
        <pc:chgData name="Håkon Jacobsen" userId="1593ab28-bd3f-46f2-a611-8d984e03f573" providerId="ADAL" clId="{4E48FCA7-356B-4A21-A3F8-7B1883D75153}" dt="2025-10-29T11:58:23.373" v="251" actId="207"/>
        <pc:sldMkLst>
          <pc:docMk/>
          <pc:sldMk cId="3685289873" sldId="487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3685289873" sldId="487"/>
            <ac:spMk id="3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03:00.179" v="38" actId="478"/>
          <ac:spMkLst>
            <pc:docMk/>
            <pc:sldMk cId="3685289873" sldId="487"/>
            <ac:spMk id="5" creationId="{00000000-0000-0000-0000-000000000000}"/>
          </ac:spMkLst>
        </pc:spChg>
        <pc:spChg chg="add mod">
          <ac:chgData name="Håkon Jacobsen" userId="1593ab28-bd3f-46f2-a611-8d984e03f573" providerId="ADAL" clId="{4E48FCA7-356B-4A21-A3F8-7B1883D75153}" dt="2025-10-29T11:16:33.010" v="225" actId="1076"/>
          <ac:spMkLst>
            <pc:docMk/>
            <pc:sldMk cId="3685289873" sldId="487"/>
            <ac:spMk id="9" creationId="{C9D6A29B-A3ED-A5F8-3B86-D89E4EC86FEC}"/>
          </ac:spMkLst>
        </pc:spChg>
        <pc:spChg chg="del">
          <ac:chgData name="Håkon Jacobsen" userId="1593ab28-bd3f-46f2-a611-8d984e03f573" providerId="ADAL" clId="{4E48FCA7-356B-4A21-A3F8-7B1883D75153}" dt="2025-10-29T11:55:13.635" v="246" actId="478"/>
          <ac:spMkLst>
            <pc:docMk/>
            <pc:sldMk cId="3685289873" sldId="487"/>
            <ac:spMk id="31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55:15.559" v="248" actId="20577"/>
          <ac:spMkLst>
            <pc:docMk/>
            <pc:sldMk cId="3685289873" sldId="487"/>
            <ac:spMk id="39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02:22.851" v="30" actId="207"/>
          <ac:spMkLst>
            <pc:docMk/>
            <pc:sldMk cId="3685289873" sldId="487"/>
            <ac:spMk id="45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58:23.373" v="251" actId="207"/>
          <ac:spMkLst>
            <pc:docMk/>
            <pc:sldMk cId="3685289873" sldId="487"/>
            <ac:spMk id="46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04:20.407" v="76" actId="14100"/>
          <ac:spMkLst>
            <pc:docMk/>
            <pc:sldMk cId="3685289873" sldId="487"/>
            <ac:spMk id="47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04:09.721" v="73" actId="1076"/>
          <ac:spMkLst>
            <pc:docMk/>
            <pc:sldMk cId="3685289873" sldId="487"/>
            <ac:spMk id="48" creationId="{00000000-0000-0000-0000-000000000000}"/>
          </ac:spMkLst>
        </pc:spChg>
        <pc:grpChg chg="add del mod">
          <ac:chgData name="Håkon Jacobsen" userId="1593ab28-bd3f-46f2-a611-8d984e03f573" providerId="ADAL" clId="{4E48FCA7-356B-4A21-A3F8-7B1883D75153}" dt="2025-10-29T11:03:00.179" v="38" actId="478"/>
          <ac:grpSpMkLst>
            <pc:docMk/>
            <pc:sldMk cId="3685289873" sldId="487"/>
            <ac:grpSpMk id="8" creationId="{00000000-0000-0000-0000-000000000000}"/>
          </ac:grpSpMkLst>
        </pc:grpChg>
        <pc:picChg chg="add mod">
          <ac:chgData name="Håkon Jacobsen" userId="1593ab28-bd3f-46f2-a611-8d984e03f573" providerId="ADAL" clId="{4E48FCA7-356B-4A21-A3F8-7B1883D75153}" dt="2025-10-29T11:02:47.290" v="34" actId="1076"/>
          <ac:picMkLst>
            <pc:docMk/>
            <pc:sldMk cId="3685289873" sldId="487"/>
            <ac:picMk id="10" creationId="{4565BE78-08F8-10A5-A5C4-3A9423FA004D}"/>
          </ac:picMkLst>
        </pc:picChg>
        <pc:picChg chg="add del mod">
          <ac:chgData name="Håkon Jacobsen" userId="1593ab28-bd3f-46f2-a611-8d984e03f573" providerId="ADAL" clId="{4E48FCA7-356B-4A21-A3F8-7B1883D75153}" dt="2025-10-29T11:03:00.179" v="38" actId="478"/>
          <ac:picMkLst>
            <pc:docMk/>
            <pc:sldMk cId="3685289873" sldId="487"/>
            <ac:picMk id="44" creationId="{00000000-0000-0000-0000-000000000000}"/>
          </ac:picMkLst>
        </pc:picChg>
        <pc:cxnChg chg="del">
          <ac:chgData name="Håkon Jacobsen" userId="1593ab28-bd3f-46f2-a611-8d984e03f573" providerId="ADAL" clId="{4E48FCA7-356B-4A21-A3F8-7B1883D75153}" dt="2025-10-29T11:55:13.635" v="246" actId="478"/>
          <ac:cxnSpMkLst>
            <pc:docMk/>
            <pc:sldMk cId="3685289873" sldId="487"/>
            <ac:cxnSpMk id="16" creationId="{00000000-0000-0000-0000-000000000000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657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076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555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481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Req</a:t>
            </a:r>
            <a:r>
              <a:rPr lang="nb-NO" dirty="0"/>
              <a:t>. 3 by OTP and DLOG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636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Soundness (requirement</a:t>
                </a:r>
                <a:r>
                  <a:rPr lang="en-US" baseline="0" dirty="0"/>
                  <a:t> 2) follows since now Alice cannot pick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 </a:t>
                </a:r>
                <a:r>
                  <a:rPr lang="en-US" i="1" dirty="0"/>
                  <a:t>before</a:t>
                </a:r>
                <a:r>
                  <a:rPr lang="en-US" i="0" dirty="0"/>
                  <a:t> she creates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. Once</a:t>
                </a:r>
                <a:r>
                  <a:rPr lang="en-US" baseline="0" dirty="0"/>
                  <a:t>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is chosen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is received, Alice is forced to </a:t>
                </a:r>
                <a:r>
                  <a:rPr lang="nb-NO" dirty="0"/>
                  <a:t>find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in order to create the </a:t>
                </a:r>
                <a:r>
                  <a:rPr lang="en-US" i="1" dirty="0"/>
                  <a:t>only</a:t>
                </a:r>
                <a:r>
                  <a:rPr lang="en-US" i="1" baseline="0" dirty="0"/>
                  <a:t>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nb-NO" b="0" i="0" baseline="0" smtClean="0">
                        <a:latin typeface="Cambria Math" panose="02040503050406030204" pitchFamily="18" charset="0"/>
                      </a:rPr>
                      <m:t>mod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that equals</a:t>
                </a:r>
                <a:r>
                  <a:rPr lang="en-US" baseline="0" dirty="0"/>
                  <a:t>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 dirty="0"/>
                  <a:t>Zero-knowledge</a:t>
                </a:r>
                <a:r>
                  <a:rPr lang="en-US" baseline="0" dirty="0"/>
                  <a:t> (requirement 3) is easy to prove for </a:t>
                </a:r>
                <a:r>
                  <a:rPr lang="en-US" i="1" baseline="0" dirty="0"/>
                  <a:t>honest </a:t>
                </a:r>
                <a:r>
                  <a:rPr lang="en-US" i="0" baseline="0" dirty="0"/>
                  <a:t>Bob (i.e., one that picks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i="0" baseline="0" dirty="0"/>
                  <a:t> uniformly at random). </a:t>
                </a:r>
                <a:br>
                  <a:rPr lang="en-US" i="0" baseline="0" dirty="0"/>
                </a:br>
                <a:r>
                  <a:rPr lang="en-US" i="0" baseline="0" dirty="0"/>
                  <a:t>For </a:t>
                </a:r>
                <a:r>
                  <a:rPr lang="en-US" i="1" baseline="0" dirty="0"/>
                  <a:t>dishonest </a:t>
                </a:r>
                <a:r>
                  <a:rPr lang="en-US" i="0" baseline="0" dirty="0"/>
                  <a:t>Bob it is not so easy. However, 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Soundness (requirement</a:t>
                </a:r>
                <a:r>
                  <a:rPr lang="en-US" baseline="0" dirty="0" smtClean="0"/>
                  <a:t> 2) follows since now Alice cannot pick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𝑧</a:t>
                </a:r>
                <a:r>
                  <a:rPr lang="en-US" dirty="0" smtClean="0"/>
                  <a:t> </a:t>
                </a:r>
                <a:r>
                  <a:rPr lang="en-US" i="1" dirty="0" smtClean="0"/>
                  <a:t>before</a:t>
                </a:r>
                <a:r>
                  <a:rPr lang="en-US" i="0" dirty="0" smtClean="0"/>
                  <a:t> she creates 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dirty="0" smtClean="0"/>
                  <a:t>. Once</a:t>
                </a:r>
                <a:r>
                  <a:rPr lang="en-US" baseline="0" dirty="0" smtClean="0"/>
                  <a:t>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𝑅</a:t>
                </a:r>
                <a:r>
                  <a:rPr lang="en-US" dirty="0" smtClean="0"/>
                  <a:t> is chosen and 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𝑏</a:t>
                </a:r>
                <a:r>
                  <a:rPr lang="en-US" dirty="0" smtClean="0"/>
                  <a:t> is received, Alice is forced to </a:t>
                </a:r>
                <a:r>
                  <a:rPr lang="nb-NO" dirty="0" smtClean="0"/>
                  <a:t>find 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𝑎</a:t>
                </a:r>
                <a:r>
                  <a:rPr lang="en-US" dirty="0" smtClean="0"/>
                  <a:t> in order to create the </a:t>
                </a:r>
                <a:r>
                  <a:rPr lang="en-US" i="1" dirty="0" smtClean="0"/>
                  <a:t>only</a:t>
                </a:r>
                <a:r>
                  <a:rPr lang="en-US" i="1" baseline="0" dirty="0" smtClean="0"/>
                  <a:t>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𝑧 (mod 𝑝)</a:t>
                </a:r>
                <a:r>
                  <a:rPr lang="en-US" dirty="0" smtClean="0"/>
                  <a:t>  that equals</a:t>
                </a:r>
                <a:r>
                  <a:rPr lang="en-US" baseline="0" dirty="0" smtClean="0"/>
                  <a:t>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𝑎𝑏+𝑟</a:t>
                </a:r>
                <a:r>
                  <a:rPr lang="en-US" dirty="0" smtClean="0"/>
                  <a:t>.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Zero-knowledge</a:t>
                </a:r>
                <a:r>
                  <a:rPr lang="en-US" baseline="0" dirty="0" smtClean="0"/>
                  <a:t> (requirement 3) is easy to prove for </a:t>
                </a:r>
                <a:r>
                  <a:rPr lang="en-US" i="1" baseline="0" dirty="0" smtClean="0"/>
                  <a:t>honest </a:t>
                </a:r>
                <a:r>
                  <a:rPr lang="en-US" i="0" baseline="0" dirty="0" smtClean="0"/>
                  <a:t>Bob (i.e., one that picks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𝑏</a:t>
                </a:r>
                <a:r>
                  <a:rPr lang="en-US" i="0" baseline="0" dirty="0" smtClean="0"/>
                  <a:t> uniformly at random). </a:t>
                </a:r>
                <a:br>
                  <a:rPr lang="en-US" i="0" baseline="0" dirty="0" smtClean="0"/>
                </a:br>
                <a:r>
                  <a:rPr lang="en-US" i="0" baseline="0" dirty="0" smtClean="0"/>
                  <a:t>For </a:t>
                </a:r>
                <a:r>
                  <a:rPr lang="en-US" i="1" baseline="0" dirty="0" smtClean="0"/>
                  <a:t>dishonest </a:t>
                </a:r>
                <a:r>
                  <a:rPr lang="en-US" i="0" baseline="0" dirty="0" smtClean="0"/>
                  <a:t>Bob it is not so easy. However, 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495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374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679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794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672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003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Many variations and optimizations for</a:t>
                </a:r>
                <a:r>
                  <a:rPr lang="en-US" baseline="0" dirty="0"/>
                  <a:t> </a:t>
                </a:r>
                <a:r>
                  <a:rPr lang="en-US" baseline="0" dirty="0" err="1"/>
                  <a:t>Schnorr</a:t>
                </a:r>
                <a:r>
                  <a:rPr lang="en-US" baseline="0" dirty="0"/>
                  <a:t> scheme (see https://crypto.stackexchange.com/questions/34863/ec-schnorr-signature-multiple-standard/#50202)</a:t>
                </a:r>
              </a:p>
              <a:p>
                <a:endParaRPr lang="en-US" baseline="0" dirty="0"/>
              </a:p>
              <a:p>
                <a:r>
                  <a:rPr lang="en-US" baseline="0" dirty="0"/>
                  <a:t>For example, it possible to define the signature simply as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aseline="0" dirty="0"/>
                  <a:t> (i.e., we don't send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baseline="0" dirty="0"/>
                  <a:t>). During verification we instead </a:t>
                </a:r>
                <a:r>
                  <a:rPr lang="en-US" baseline="0" dirty="0" err="1"/>
                  <a:t>recompu</a:t>
                </a:r>
                <a:r>
                  <a:rPr lang="en-US" baseline="0" dirty="0"/>
                  <a:t>  check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endParaRPr lang="en-US" baseline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Many variations and optimizations for</a:t>
                </a:r>
                <a:r>
                  <a:rPr lang="en-US" baseline="0" dirty="0" smtClean="0"/>
                  <a:t> </a:t>
                </a:r>
                <a:r>
                  <a:rPr lang="en-US" baseline="0" dirty="0" err="1" smtClean="0"/>
                  <a:t>Schnorr</a:t>
                </a:r>
                <a:r>
                  <a:rPr lang="en-US" baseline="0" dirty="0" smtClean="0"/>
                  <a:t> scheme (see https://crypto.stackexchange.com/questions/34863/ec-schnorr-signature-multiple-standard/#50202)</a:t>
                </a:r>
              </a:p>
              <a:p>
                <a:endParaRPr lang="en-US" baseline="0" dirty="0" smtClean="0"/>
              </a:p>
              <a:p>
                <a:r>
                  <a:rPr lang="en-US" baseline="0" dirty="0" smtClean="0"/>
                  <a:t>For example, it possible to define the signature simply as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(𝑏,𝑧)</a:t>
                </a:r>
                <a:r>
                  <a:rPr lang="en-US" baseline="0" dirty="0" smtClean="0"/>
                  <a:t> (i.e., we don't send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𝑅</a:t>
                </a:r>
                <a:r>
                  <a:rPr lang="en-US" baseline="0" dirty="0" smtClean="0"/>
                  <a:t>). During verification we instead </a:t>
                </a:r>
                <a:r>
                  <a:rPr lang="en-US" baseline="0" dirty="0" err="1" smtClean="0"/>
                  <a:t>recompu</a:t>
                </a:r>
                <a:r>
                  <a:rPr lang="en-US" baseline="0" dirty="0" smtClean="0"/>
                  <a:t>  check that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𝐴^𝑏</a:t>
                </a:r>
                <a:endParaRPr lang="en-US" baseline="0" dirty="0" smtClean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8356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Many variations and optimizations for</a:t>
                </a:r>
                <a:r>
                  <a:rPr lang="en-US" baseline="0" dirty="0"/>
                  <a:t> </a:t>
                </a:r>
                <a:r>
                  <a:rPr lang="en-US" baseline="0" dirty="0" err="1"/>
                  <a:t>Schnorr</a:t>
                </a:r>
                <a:r>
                  <a:rPr lang="en-US" baseline="0" dirty="0"/>
                  <a:t> scheme (see https://crypto.stackexchange.com/questions/34863/ec-schnorr-signature-multiple-standard/#50202)</a:t>
                </a:r>
              </a:p>
              <a:p>
                <a:endParaRPr lang="en-US" baseline="0" dirty="0"/>
              </a:p>
              <a:p>
                <a:r>
                  <a:rPr lang="en-US" baseline="0" dirty="0"/>
                  <a:t>For example, it possible </a:t>
                </a:r>
                <a:r>
                  <a:rPr lang="en-US" baseline="0" dirty="0" smtClean="0"/>
                  <a:t>to instead </a:t>
                </a:r>
                <a:r>
                  <a:rPr lang="en-US" baseline="0" dirty="0"/>
                  <a:t>define the signature </a:t>
                </a:r>
                <a:r>
                  <a:rPr lang="en-US" baseline="0" dirty="0" smtClean="0"/>
                  <a:t>as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aseline="0" dirty="0" smtClean="0"/>
                  <a:t> </a:t>
                </a:r>
                <a:r>
                  <a:rPr lang="en-US" baseline="0" dirty="0"/>
                  <a:t>(i.e., </a:t>
                </a:r>
                <a:r>
                  <a:rPr lang="en-US" baseline="0" dirty="0" smtClean="0"/>
                  <a:t>send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baseline="0" dirty="0" smtClean="0"/>
                  <a:t> instead of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baseline="0" dirty="0"/>
                  <a:t>). During verification we instead </a:t>
                </a:r>
                <a:r>
                  <a:rPr lang="en-US" baseline="0" dirty="0" smtClean="0"/>
                  <a:t>compute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′←</m:t>
                    </m:r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⋆</m:t>
                    </m:r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𝑎𝑏</m:t>
                        </m:r>
                      </m:sup>
                    </m:sSup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⋆</m:t>
                    </m:r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𝑎𝑏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en-US" baseline="0" dirty="0" smtClean="0"/>
                  <a:t> and check that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baseline="0" dirty="0" smtClean="0"/>
                  <a:t>.</a:t>
                </a:r>
                <a:endParaRPr lang="en-US" baseline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Many variations and optimizations for</a:t>
                </a:r>
                <a:r>
                  <a:rPr lang="en-US" baseline="0" dirty="0" smtClean="0"/>
                  <a:t> </a:t>
                </a:r>
                <a:r>
                  <a:rPr lang="en-US" baseline="0" dirty="0" err="1" smtClean="0"/>
                  <a:t>Schnorr</a:t>
                </a:r>
                <a:r>
                  <a:rPr lang="en-US" baseline="0" dirty="0" smtClean="0"/>
                  <a:t> scheme (see https://crypto.stackexchange.com/questions/34863/ec-schnorr-signature-multiple-standard/#50202)</a:t>
                </a:r>
              </a:p>
              <a:p>
                <a:endParaRPr lang="en-US" baseline="0" dirty="0" smtClean="0"/>
              </a:p>
              <a:p>
                <a:r>
                  <a:rPr lang="en-US" baseline="0" dirty="0" smtClean="0"/>
                  <a:t>For example, it possible to define the signature simply as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(𝑏,𝑧)</a:t>
                </a:r>
                <a:r>
                  <a:rPr lang="en-US" baseline="0" dirty="0" smtClean="0"/>
                  <a:t> (i.e., we don't send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𝑅</a:t>
                </a:r>
                <a:r>
                  <a:rPr lang="en-US" baseline="0" dirty="0" smtClean="0"/>
                  <a:t>). During verification we instead </a:t>
                </a:r>
                <a:r>
                  <a:rPr lang="en-US" baseline="0" dirty="0" err="1" smtClean="0"/>
                  <a:t>recompu</a:t>
                </a:r>
                <a:r>
                  <a:rPr lang="en-US" baseline="0" dirty="0" smtClean="0"/>
                  <a:t>  check that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𝐴^𝑏</a:t>
                </a:r>
                <a:endParaRPr lang="en-US" baseline="0" dirty="0" smtClean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9340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4631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4561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SCT = Signed Certificate</a:t>
            </a:r>
            <a:r>
              <a:rPr lang="en-US" baseline="0" dirty="0"/>
              <a:t> Timestamp</a:t>
            </a:r>
            <a:endParaRPr lang="en-US" dirty="0"/>
          </a:p>
          <a:p>
            <a:endParaRPr lang="en-US" dirty="0"/>
          </a:p>
          <a:p>
            <a:r>
              <a:rPr lang="en-US" dirty="0"/>
              <a:t>Required by Chrome and</a:t>
            </a:r>
            <a:r>
              <a:rPr lang="en-US" baseline="0" dirty="0"/>
              <a:t> Safari</a:t>
            </a:r>
            <a:endParaRPr lang="en-US" dirty="0"/>
          </a:p>
          <a:p>
            <a:r>
              <a:rPr lang="en-US" dirty="0"/>
              <a:t>Not required by Firefox</a:t>
            </a:r>
          </a:p>
          <a:p>
            <a:endParaRPr lang="en-US" dirty="0"/>
          </a:p>
          <a:p>
            <a:r>
              <a:rPr lang="en-US" dirty="0"/>
              <a:t>https://chromium.googlesource.com/chromium/src/+/master/net/docs/certificate-transparency.md</a:t>
            </a:r>
          </a:p>
          <a:p>
            <a:r>
              <a:rPr lang="en-US" dirty="0"/>
              <a:t>https://support.apple.com/en-gb/103214</a:t>
            </a:r>
          </a:p>
          <a:p>
            <a:r>
              <a:rPr lang="en-US" dirty="0"/>
              <a:t>https://developer.mozilla.org/en-US/docs/Web/Security/Certificate_Transparency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61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95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985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74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69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874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19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4896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519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0.png"/><Relationship Id="rId18" Type="http://schemas.openxmlformats.org/officeDocument/2006/relationships/image" Target="../media/image22.png"/><Relationship Id="rId3" Type="http://schemas.openxmlformats.org/officeDocument/2006/relationships/image" Target="../media/image810.png"/><Relationship Id="rId21" Type="http://schemas.openxmlformats.org/officeDocument/2006/relationships/image" Target="../media/image23.png"/><Relationship Id="rId7" Type="http://schemas.openxmlformats.org/officeDocument/2006/relationships/image" Target="../media/image18.png"/><Relationship Id="rId12" Type="http://schemas.openxmlformats.org/officeDocument/2006/relationships/image" Target="../media/image162.png"/><Relationship Id="rId17" Type="http://schemas.openxmlformats.org/officeDocument/2006/relationships/image" Target="../media/image20.png"/><Relationship Id="rId2" Type="http://schemas.openxmlformats.org/officeDocument/2006/relationships/image" Target="../media/image11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1610.png"/><Relationship Id="rId5" Type="http://schemas.openxmlformats.org/officeDocument/2006/relationships/image" Target="../media/image16.png"/><Relationship Id="rId15" Type="http://schemas.openxmlformats.org/officeDocument/2006/relationships/image" Target="../media/image190.png"/><Relationship Id="rId10" Type="http://schemas.openxmlformats.org/officeDocument/2006/relationships/image" Target="../media/image1510.PNG"/><Relationship Id="rId4" Type="http://schemas.openxmlformats.org/officeDocument/2006/relationships/image" Target="../media/image15.png"/><Relationship Id="rId9" Type="http://schemas.openxmlformats.org/officeDocument/2006/relationships/image" Target="../media/image142.png"/><Relationship Id="rId14" Type="http://schemas.openxmlformats.org/officeDocument/2006/relationships/image" Target="../media/image180.png"/><Relationship Id="rId2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136.png"/><Relationship Id="rId1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32.png"/><Relationship Id="rId5" Type="http://schemas.openxmlformats.org/officeDocument/2006/relationships/image" Target="../media/image270.png"/><Relationship Id="rId15" Type="http://schemas.openxmlformats.org/officeDocument/2006/relationships/image" Target="../media/image33.png"/><Relationship Id="rId10" Type="http://schemas.openxmlformats.org/officeDocument/2006/relationships/image" Target="../media/image31.png"/><Relationship Id="rId4" Type="http://schemas.openxmlformats.org/officeDocument/2006/relationships/image" Target="../media/image110.png"/><Relationship Id="rId9" Type="http://schemas.microsoft.com/office/2007/relationships/hdphoto" Target="../media/hdphoto1.wdp"/><Relationship Id="rId1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6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9.png"/><Relationship Id="rId7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10" Type="http://schemas.openxmlformats.org/officeDocument/2006/relationships/image" Target="../media/image35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2.png"/><Relationship Id="rId1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5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29.png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8" Type="http://schemas.openxmlformats.org/officeDocument/2006/relationships/image" Target="../media/image52.png"/><Relationship Id="rId3" Type="http://schemas.openxmlformats.org/officeDocument/2006/relationships/image" Target="../media/image43.png"/><Relationship Id="rId21" Type="http://schemas.openxmlformats.org/officeDocument/2006/relationships/image" Target="../media/image49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1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40.png"/><Relationship Id="rId15" Type="http://schemas.openxmlformats.org/officeDocument/2006/relationships/image" Target="../media/image38.png"/><Relationship Id="rId10" Type="http://schemas.microsoft.com/office/2007/relationships/hdphoto" Target="../media/hdphoto2.wdp"/><Relationship Id="rId19" Type="http://schemas.openxmlformats.org/officeDocument/2006/relationships/image" Target="../media/image35.png"/><Relationship Id="rId4" Type="http://schemas.openxmlformats.org/officeDocument/2006/relationships/image" Target="../media/image44.png"/><Relationship Id="rId9" Type="http://schemas.openxmlformats.org/officeDocument/2006/relationships/image" Target="../media/image36.png"/><Relationship Id="rId14" Type="http://schemas.openxmlformats.org/officeDocument/2006/relationships/image" Target="../media/image39.png"/><Relationship Id="rId22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.png"/><Relationship Id="rId18" Type="http://schemas.openxmlformats.org/officeDocument/2006/relationships/image" Target="../media/image41.png"/><Relationship Id="rId3" Type="http://schemas.openxmlformats.org/officeDocument/2006/relationships/image" Target="../media/image29.png"/><Relationship Id="rId21" Type="http://schemas.openxmlformats.org/officeDocument/2006/relationships/image" Target="../media/image35.png"/><Relationship Id="rId7" Type="http://schemas.openxmlformats.org/officeDocument/2006/relationships/image" Target="../media/image54.png"/><Relationship Id="rId12" Type="http://schemas.openxmlformats.org/officeDocument/2006/relationships/image" Target="../media/image56.png"/><Relationship Id="rId17" Type="http://schemas.openxmlformats.org/officeDocument/2006/relationships/image" Target="../media/image59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5.png"/><Relationship Id="rId5" Type="http://schemas.microsoft.com/office/2007/relationships/hdphoto" Target="../media/hdphoto2.wdp"/><Relationship Id="rId15" Type="http://schemas.openxmlformats.org/officeDocument/2006/relationships/image" Target="../media/image38.png"/><Relationship Id="rId10" Type="http://schemas.openxmlformats.org/officeDocument/2006/relationships/image" Target="../media/image50.png"/><Relationship Id="rId19" Type="http://schemas.openxmlformats.org/officeDocument/2006/relationships/image" Target="../media/image60.png"/><Relationship Id="rId4" Type="http://schemas.openxmlformats.org/officeDocument/2006/relationships/image" Target="../media/image36.png"/><Relationship Id="rId9" Type="http://schemas.openxmlformats.org/officeDocument/2006/relationships/image" Target="../media/image490.png"/><Relationship Id="rId1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9.png"/><Relationship Id="rId1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61.png"/><Relationship Id="rId12" Type="http://schemas.openxmlformats.org/officeDocument/2006/relationships/image" Target="../media/image58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8.png"/><Relationship Id="rId5" Type="http://schemas.microsoft.com/office/2007/relationships/hdphoto" Target="../media/hdphoto2.wdp"/><Relationship Id="rId15" Type="http://schemas.openxmlformats.org/officeDocument/2006/relationships/image" Target="../media/image63.png"/><Relationship Id="rId10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45.png"/><Relationship Id="rId1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57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58.png"/><Relationship Id="rId5" Type="http://schemas.openxmlformats.org/officeDocument/2006/relationships/image" Target="../media/image61.png"/><Relationship Id="rId15" Type="http://schemas.openxmlformats.org/officeDocument/2006/relationships/image" Target="../media/image52.png"/><Relationship Id="rId10" Type="http://schemas.openxmlformats.org/officeDocument/2006/relationships/image" Target="../media/image38.png"/><Relationship Id="rId9" Type="http://schemas.openxmlformats.org/officeDocument/2006/relationships/image" Target="../media/image39.png"/><Relationship Id="rId1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1.png"/><Relationship Id="rId18" Type="http://schemas.openxmlformats.org/officeDocument/2006/relationships/image" Target="../media/image73.png"/><Relationship Id="rId21" Type="http://schemas.openxmlformats.org/officeDocument/2006/relationships/image" Target="../media/image64.png"/><Relationship Id="rId7" Type="http://schemas.openxmlformats.org/officeDocument/2006/relationships/image" Target="../media/image65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8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6.png"/><Relationship Id="rId5" Type="http://schemas.openxmlformats.org/officeDocument/2006/relationships/image" Target="../media/image41.png"/><Relationship Id="rId15" Type="http://schemas.openxmlformats.org/officeDocument/2006/relationships/image" Target="../media/image39.png"/><Relationship Id="rId23" Type="http://schemas.openxmlformats.org/officeDocument/2006/relationships/image" Target="../media/image70.png"/><Relationship Id="rId10" Type="http://schemas.openxmlformats.org/officeDocument/2006/relationships/image" Target="../media/image61.png"/><Relationship Id="rId19" Type="http://schemas.openxmlformats.org/officeDocument/2006/relationships/image" Target="../media/image60.png"/><Relationship Id="rId9" Type="http://schemas.openxmlformats.org/officeDocument/2006/relationships/image" Target="../media/image62.png"/><Relationship Id="rId14" Type="http://schemas.openxmlformats.org/officeDocument/2006/relationships/image" Target="../media/image72.png"/><Relationship Id="rId22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.png"/><Relationship Id="rId18" Type="http://schemas.openxmlformats.org/officeDocument/2006/relationships/image" Target="../media/image76.png"/><Relationship Id="rId3" Type="http://schemas.openxmlformats.org/officeDocument/2006/relationships/image" Target="../media/image29.png"/><Relationship Id="rId7" Type="http://schemas.openxmlformats.org/officeDocument/2006/relationships/image" Target="../media/image61.png"/><Relationship Id="rId12" Type="http://schemas.openxmlformats.org/officeDocument/2006/relationships/image" Target="../media/image58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5.png"/><Relationship Id="rId20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38.png"/><Relationship Id="rId15" Type="http://schemas.openxmlformats.org/officeDocument/2006/relationships/image" Target="../media/image41.png"/><Relationship Id="rId10" Type="http://schemas.openxmlformats.org/officeDocument/2006/relationships/image" Target="../media/image74.png"/><Relationship Id="rId19" Type="http://schemas.openxmlformats.org/officeDocument/2006/relationships/image" Target="../media/image77.png"/><Relationship Id="rId4" Type="http://schemas.openxmlformats.org/officeDocument/2006/relationships/image" Target="../media/image39.png"/><Relationship Id="rId9" Type="http://schemas.openxmlformats.org/officeDocument/2006/relationships/image" Target="../media/image75.png"/><Relationship Id="rId1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0.png"/><Relationship Id="rId13" Type="http://schemas.openxmlformats.org/officeDocument/2006/relationships/image" Target="../media/image52.png"/><Relationship Id="rId3" Type="http://schemas.openxmlformats.org/officeDocument/2006/relationships/image" Target="../media/image29.png"/><Relationship Id="rId7" Type="http://schemas.openxmlformats.org/officeDocument/2006/relationships/image" Target="../media/image61.png"/><Relationship Id="rId12" Type="http://schemas.openxmlformats.org/officeDocument/2006/relationships/image" Target="../media/image58.pn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7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38.png"/><Relationship Id="rId15" Type="http://schemas.openxmlformats.org/officeDocument/2006/relationships/image" Target="../media/image41.png"/><Relationship Id="rId10" Type="http://schemas.openxmlformats.org/officeDocument/2006/relationships/image" Target="../media/image771.png"/><Relationship Id="rId4" Type="http://schemas.openxmlformats.org/officeDocument/2006/relationships/image" Target="../media/image39.png"/><Relationship Id="rId9" Type="http://schemas.openxmlformats.org/officeDocument/2006/relationships/image" Target="../media/image76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0.png"/><Relationship Id="rId18" Type="http://schemas.openxmlformats.org/officeDocument/2006/relationships/image" Target="../media/image79.png"/><Relationship Id="rId3" Type="http://schemas.openxmlformats.org/officeDocument/2006/relationships/image" Target="../media/image29.png"/><Relationship Id="rId21" Type="http://schemas.openxmlformats.org/officeDocument/2006/relationships/image" Target="../media/image81.png"/><Relationship Id="rId7" Type="http://schemas.openxmlformats.org/officeDocument/2006/relationships/image" Target="../media/image61.png"/><Relationship Id="rId12" Type="http://schemas.openxmlformats.org/officeDocument/2006/relationships/image" Target="../media/image52.png"/><Relationship Id="rId17" Type="http://schemas.openxmlformats.org/officeDocument/2006/relationships/image" Target="../media/image770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760.pn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58.png"/><Relationship Id="rId15" Type="http://schemas.openxmlformats.org/officeDocument/2006/relationships/image" Target="../media/image750.png"/><Relationship Id="rId10" Type="http://schemas.openxmlformats.org/officeDocument/2006/relationships/image" Target="../media/image38.png"/><Relationship Id="rId19" Type="http://schemas.openxmlformats.org/officeDocument/2006/relationships/image" Target="../media/image790.png"/><Relationship Id="rId4" Type="http://schemas.openxmlformats.org/officeDocument/2006/relationships/image" Target="../media/image39.png"/><Relationship Id="rId9" Type="http://schemas.openxmlformats.org/officeDocument/2006/relationships/image" Target="../media/image66.png"/><Relationship Id="rId14" Type="http://schemas.openxmlformats.org/officeDocument/2006/relationships/image" Target="../media/image41.png"/><Relationship Id="rId22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0.png"/><Relationship Id="rId18" Type="http://schemas.openxmlformats.org/officeDocument/2006/relationships/image" Target="../media/image79.png"/><Relationship Id="rId26" Type="http://schemas.openxmlformats.org/officeDocument/2006/relationships/image" Target="../media/image86.png"/><Relationship Id="rId3" Type="http://schemas.openxmlformats.org/officeDocument/2006/relationships/image" Target="../media/image29.png"/><Relationship Id="rId21" Type="http://schemas.openxmlformats.org/officeDocument/2006/relationships/image" Target="../media/image82.png"/><Relationship Id="rId7" Type="http://schemas.openxmlformats.org/officeDocument/2006/relationships/image" Target="../media/image61.png"/><Relationship Id="rId12" Type="http://schemas.openxmlformats.org/officeDocument/2006/relationships/image" Target="../media/image52.png"/><Relationship Id="rId17" Type="http://schemas.openxmlformats.org/officeDocument/2006/relationships/image" Target="../media/image770.png"/><Relationship Id="rId25" Type="http://schemas.openxmlformats.org/officeDocument/2006/relationships/image" Target="../media/image85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760.pn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58.png"/><Relationship Id="rId24" Type="http://schemas.openxmlformats.org/officeDocument/2006/relationships/image" Target="../media/image84.png"/><Relationship Id="rId15" Type="http://schemas.openxmlformats.org/officeDocument/2006/relationships/image" Target="../media/image750.png"/><Relationship Id="rId23" Type="http://schemas.openxmlformats.org/officeDocument/2006/relationships/image" Target="../media/image83.png"/><Relationship Id="rId28" Type="http://schemas.openxmlformats.org/officeDocument/2006/relationships/image" Target="../media/image88.png"/><Relationship Id="rId10" Type="http://schemas.openxmlformats.org/officeDocument/2006/relationships/image" Target="../media/image38.png"/><Relationship Id="rId19" Type="http://schemas.openxmlformats.org/officeDocument/2006/relationships/image" Target="../media/image790.png"/><Relationship Id="rId4" Type="http://schemas.openxmlformats.org/officeDocument/2006/relationships/image" Target="../media/image39.png"/><Relationship Id="rId9" Type="http://schemas.openxmlformats.org/officeDocument/2006/relationships/image" Target="../media/image66.png"/><Relationship Id="rId14" Type="http://schemas.openxmlformats.org/officeDocument/2006/relationships/image" Target="../media/image41.png"/><Relationship Id="rId22" Type="http://schemas.openxmlformats.org/officeDocument/2006/relationships/image" Target="../media/image35.png"/><Relationship Id="rId27" Type="http://schemas.openxmlformats.org/officeDocument/2006/relationships/image" Target="../media/image8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bc.com/id/42769019" TargetMode="External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103.png"/><Relationship Id="rId7" Type="http://schemas.openxmlformats.org/officeDocument/2006/relationships/image" Target="../media/image860.png"/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91.png"/><Relationship Id="rId4" Type="http://schemas.openxmlformats.org/officeDocument/2006/relationships/image" Target="../media/image29.png"/><Relationship Id="rId9" Type="http://schemas.openxmlformats.org/officeDocument/2006/relationships/image" Target="../media/image10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microsoft.com/office/2007/relationships/hdphoto" Target="../media/hdphoto3.wdp"/><Relationship Id="rId7" Type="http://schemas.openxmlformats.org/officeDocument/2006/relationships/image" Target="../media/image106.png"/><Relationship Id="rId1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93.emf"/><Relationship Id="rId5" Type="http://schemas.openxmlformats.org/officeDocument/2006/relationships/image" Target="../media/image103.png"/><Relationship Id="rId10" Type="http://schemas.openxmlformats.org/officeDocument/2006/relationships/image" Target="../media/image105.png"/><Relationship Id="rId4" Type="http://schemas.openxmlformats.org/officeDocument/2006/relationships/image" Target="../media/image990.png"/><Relationship Id="rId9" Type="http://schemas.openxmlformats.org/officeDocument/2006/relationships/image" Target="../media/image92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0.png"/><Relationship Id="rId3" Type="http://schemas.openxmlformats.org/officeDocument/2006/relationships/image" Target="../media/image106.png"/><Relationship Id="rId7" Type="http://schemas.openxmlformats.org/officeDocument/2006/relationships/image" Target="../media/image9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11" Type="http://schemas.openxmlformats.org/officeDocument/2006/relationships/image" Target="../media/image1081.png"/><Relationship Id="rId5" Type="http://schemas.openxmlformats.org/officeDocument/2006/relationships/image" Target="../media/image93.emf"/><Relationship Id="rId4" Type="http://schemas.openxmlformats.org/officeDocument/2006/relationships/image" Target="../media/image104.png"/><Relationship Id="rId9" Type="http://schemas.openxmlformats.org/officeDocument/2006/relationships/image" Target="../media/image105.pn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4.png"/><Relationship Id="rId18" Type="http://schemas.openxmlformats.org/officeDocument/2006/relationships/image" Target="../media/image92.jpeg"/><Relationship Id="rId7" Type="http://schemas.microsoft.com/office/2007/relationships/hdphoto" Target="../media/hdphoto3.wdp"/><Relationship Id="rId17" Type="http://schemas.openxmlformats.org/officeDocument/2006/relationships/image" Target="../media/image1080.png"/><Relationship Id="rId16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11" Type="http://schemas.openxmlformats.org/officeDocument/2006/relationships/image" Target="../media/image550.png"/><Relationship Id="rId5" Type="http://schemas.openxmlformats.org/officeDocument/2006/relationships/image" Target="../media/image93.emf"/><Relationship Id="rId15" Type="http://schemas.openxmlformats.org/officeDocument/2006/relationships/image" Target="../media/image104.png"/><Relationship Id="rId10" Type="http://schemas.openxmlformats.org/officeDocument/2006/relationships/image" Target="../media/image113.png"/><Relationship Id="rId4" Type="http://schemas.openxmlformats.org/officeDocument/2006/relationships/image" Target="../media/image111.png"/><Relationship Id="rId9" Type="http://schemas.openxmlformats.org/officeDocument/2006/relationships/image" Target="../media/image112.png"/><Relationship Id="rId14" Type="http://schemas.openxmlformats.org/officeDocument/2006/relationships/image" Target="../media/image11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8" Type="http://schemas.openxmlformats.org/officeDocument/2006/relationships/image" Target="../media/image108.png"/><Relationship Id="rId21" Type="http://schemas.openxmlformats.org/officeDocument/2006/relationships/image" Target="../media/image131.png"/><Relationship Id="rId7" Type="http://schemas.openxmlformats.org/officeDocument/2006/relationships/image" Target="../media/image93.emf"/><Relationship Id="rId12" Type="http://schemas.openxmlformats.org/officeDocument/2006/relationships/image" Target="../media/image107.png"/><Relationship Id="rId17" Type="http://schemas.openxmlformats.org/officeDocument/2006/relationships/image" Target="../media/image600.png"/><Relationship Id="rId2" Type="http://schemas.openxmlformats.org/officeDocument/2006/relationships/image" Target="../media/image91.png"/><Relationship Id="rId16" Type="http://schemas.openxmlformats.org/officeDocument/2006/relationships/image" Target="../media/image980.png"/><Relationship Id="rId20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11" Type="http://schemas.openxmlformats.org/officeDocument/2006/relationships/image" Target="../media/image126.png"/><Relationship Id="rId5" Type="http://schemas.openxmlformats.org/officeDocument/2006/relationships/image" Target="../media/image122.png"/><Relationship Id="rId15" Type="http://schemas.openxmlformats.org/officeDocument/2006/relationships/image" Target="../media/image479.png"/><Relationship Id="rId23" Type="http://schemas.openxmlformats.org/officeDocument/2006/relationships/image" Target="../media/image1020.png"/><Relationship Id="rId10" Type="http://schemas.openxmlformats.org/officeDocument/2006/relationships/image" Target="../media/image125.png"/><Relationship Id="rId19" Type="http://schemas.openxmlformats.org/officeDocument/2006/relationships/image" Target="../media/image109.png"/><Relationship Id="rId4" Type="http://schemas.openxmlformats.org/officeDocument/2006/relationships/image" Target="../media/image1240.png"/><Relationship Id="rId9" Type="http://schemas.openxmlformats.org/officeDocument/2006/relationships/image" Target="../media/image92.jpeg"/><Relationship Id="rId14" Type="http://schemas.openxmlformats.org/officeDocument/2006/relationships/image" Target="../media/image472.png"/><Relationship Id="rId22" Type="http://schemas.openxmlformats.org/officeDocument/2006/relationships/image" Target="../media/image13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5" Type="http://schemas.openxmlformats.org/officeDocument/2006/relationships/image" Target="../media/image119.jpeg"/><Relationship Id="rId4" Type="http://schemas.openxmlformats.org/officeDocument/2006/relationships/image" Target="../media/image118.jpg"/><Relationship Id="rId9" Type="http://schemas.openxmlformats.org/officeDocument/2006/relationships/image" Target="../media/image12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151.png"/><Relationship Id="rId18" Type="http://schemas.openxmlformats.org/officeDocument/2006/relationships/image" Target="../media/image1340.png"/><Relationship Id="rId26" Type="http://schemas.openxmlformats.org/officeDocument/2006/relationships/image" Target="../media/image123.png"/><Relationship Id="rId7" Type="http://schemas.openxmlformats.org/officeDocument/2006/relationships/image" Target="../media/image93.emf"/><Relationship Id="rId12" Type="http://schemas.openxmlformats.org/officeDocument/2006/relationships/image" Target="../media/image125.png"/><Relationship Id="rId25" Type="http://schemas.openxmlformats.org/officeDocument/2006/relationships/image" Target="../media/image1350.png"/><Relationship Id="rId16" Type="http://schemas.openxmlformats.org/officeDocument/2006/relationships/image" Target="../media/image13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11" Type="http://schemas.openxmlformats.org/officeDocument/2006/relationships/image" Target="../media/image107.png"/><Relationship Id="rId24" Type="http://schemas.openxmlformats.org/officeDocument/2006/relationships/image" Target="../media/image1341.png"/><Relationship Id="rId5" Type="http://schemas.openxmlformats.org/officeDocument/2006/relationships/image" Target="../media/image149.png"/><Relationship Id="rId15" Type="http://schemas.openxmlformats.org/officeDocument/2006/relationships/image" Target="../media/image1310.png"/><Relationship Id="rId23" Type="http://schemas.openxmlformats.org/officeDocument/2006/relationships/image" Target="../media/image132.png"/><Relationship Id="rId10" Type="http://schemas.openxmlformats.org/officeDocument/2006/relationships/image" Target="../media/image92.jpeg"/><Relationship Id="rId19" Type="http://schemas.openxmlformats.org/officeDocument/2006/relationships/image" Target="../media/image130.png"/><Relationship Id="rId4" Type="http://schemas.openxmlformats.org/officeDocument/2006/relationships/image" Target="../media/image12400.png"/><Relationship Id="rId9" Type="http://schemas.microsoft.com/office/2007/relationships/hdphoto" Target="../media/hdphoto3.wdp"/><Relationship Id="rId14" Type="http://schemas.openxmlformats.org/officeDocument/2006/relationships/image" Target="../media/image1300.png"/><Relationship Id="rId27" Type="http://schemas.openxmlformats.org/officeDocument/2006/relationships/image" Target="../media/image60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0.png"/><Relationship Id="rId13" Type="http://schemas.openxmlformats.org/officeDocument/2006/relationships/image" Target="../media/image107.png"/><Relationship Id="rId3" Type="http://schemas.openxmlformats.org/officeDocument/2006/relationships/image" Target="../media/image94.png"/><Relationship Id="rId7" Type="http://schemas.openxmlformats.org/officeDocument/2006/relationships/image" Target="../media/image1190.png"/><Relationship Id="rId12" Type="http://schemas.openxmlformats.org/officeDocument/2006/relationships/image" Target="../media/image134.png"/><Relationship Id="rId2" Type="http://schemas.openxmlformats.org/officeDocument/2006/relationships/image" Target="../media/image93.emf"/><Relationship Id="rId16" Type="http://schemas.openxmlformats.org/officeDocument/2006/relationships/image" Target="../media/image119.jpe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33.png"/><Relationship Id="rId15" Type="http://schemas.openxmlformats.org/officeDocument/2006/relationships/image" Target="../media/image135.jpeg"/><Relationship Id="rId10" Type="http://schemas.openxmlformats.org/officeDocument/2006/relationships/image" Target="../media/image129.png"/><Relationship Id="rId4" Type="http://schemas.microsoft.com/office/2007/relationships/hdphoto" Target="../media/hdphoto3.wdp"/><Relationship Id="rId9" Type="http://schemas.openxmlformats.org/officeDocument/2006/relationships/image" Target="../media/image128.jpeg"/><Relationship Id="rId14" Type="http://schemas.openxmlformats.org/officeDocument/2006/relationships/image" Target="../media/image1170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40.png"/><Relationship Id="rId3" Type="http://schemas.openxmlformats.org/officeDocument/2006/relationships/hyperlink" Target="https://wiki.mozilla.org/CA" TargetMode="External"/><Relationship Id="rId7" Type="http://schemas.openxmlformats.org/officeDocument/2006/relationships/image" Target="../media/image137.png"/><Relationship Id="rId12" Type="http://schemas.openxmlformats.org/officeDocument/2006/relationships/image" Target="../media/image139.png"/><Relationship Id="rId2" Type="http://schemas.openxmlformats.org/officeDocument/2006/relationships/hyperlink" Target="https://docs.microsoft.com/en-us/previous-versions/cc751157(v=technet.10)?redirectedfrom=MSDN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abforum.org/wp-content/uploads/CA-Browser-Forum-BR-1.7.3.pdf" TargetMode="External"/><Relationship Id="rId11" Type="http://schemas.openxmlformats.org/officeDocument/2006/relationships/image" Target="../media/image109.png"/><Relationship Id="rId5" Type="http://schemas.openxmlformats.org/officeDocument/2006/relationships/hyperlink" Target="https://www.chromium.org/Home/chromium-security/root-ca-policy" TargetMode="External"/><Relationship Id="rId10" Type="http://schemas.openxmlformats.org/officeDocument/2006/relationships/image" Target="../media/image138.png"/><Relationship Id="rId4" Type="http://schemas.openxmlformats.org/officeDocument/2006/relationships/hyperlink" Target="https://www.apple.com/certificateauthority/ca_program.html" TargetMode="External"/><Relationship Id="rId9" Type="http://schemas.openxmlformats.org/officeDocument/2006/relationships/image" Target="../media/image117.png"/><Relationship Id="rId14" Type="http://schemas.openxmlformats.org/officeDocument/2006/relationships/image" Target="../media/image1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5.jpeg"/><Relationship Id="rId3" Type="http://schemas.openxmlformats.org/officeDocument/2006/relationships/image" Target="../media/image880.png"/><Relationship Id="rId7" Type="http://schemas.openxmlformats.org/officeDocument/2006/relationships/image" Target="../media/image107.png"/><Relationship Id="rId12" Type="http://schemas.openxmlformats.org/officeDocument/2006/relationships/image" Target="../media/image84.png"/><Relationship Id="rId17" Type="http://schemas.openxmlformats.org/officeDocument/2006/relationships/image" Target="../media/image940.png"/><Relationship Id="rId2" Type="http://schemas.openxmlformats.org/officeDocument/2006/relationships/image" Target="../media/image91.png"/><Relationship Id="rId16" Type="http://schemas.openxmlformats.org/officeDocument/2006/relationships/image" Target="../media/image1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11" Type="http://schemas.openxmlformats.org/officeDocument/2006/relationships/image" Target="../media/image1410.png"/><Relationship Id="rId5" Type="http://schemas.openxmlformats.org/officeDocument/2006/relationships/image" Target="../media/image101.png"/><Relationship Id="rId15" Type="http://schemas.openxmlformats.org/officeDocument/2006/relationships/image" Target="../media/image147.png"/><Relationship Id="rId4" Type="http://schemas.openxmlformats.org/officeDocument/2006/relationships/image" Target="../media/image93.emf"/><Relationship Id="rId14" Type="http://schemas.openxmlformats.org/officeDocument/2006/relationships/image" Target="../media/image146.png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5.jpeg"/><Relationship Id="rId3" Type="http://schemas.openxmlformats.org/officeDocument/2006/relationships/image" Target="../media/image940.png"/><Relationship Id="rId12" Type="http://schemas.openxmlformats.org/officeDocument/2006/relationships/image" Target="../media/image107.png"/><Relationship Id="rId17" Type="http://schemas.openxmlformats.org/officeDocument/2006/relationships/image" Target="../media/image148.jpeg"/><Relationship Id="rId2" Type="http://schemas.openxmlformats.org/officeDocument/2006/relationships/image" Target="../media/image91.png"/><Relationship Id="rId16" Type="http://schemas.openxmlformats.org/officeDocument/2006/relationships/image" Target="../media/image8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11" Type="http://schemas.openxmlformats.org/officeDocument/2006/relationships/image" Target="../media/image1410.png"/><Relationship Id="rId5" Type="http://schemas.openxmlformats.org/officeDocument/2006/relationships/image" Target="../media/image101.png"/><Relationship Id="rId4" Type="http://schemas.openxmlformats.org/officeDocument/2006/relationships/image" Target="../media/image93.emf"/><Relationship Id="rId14" Type="http://schemas.openxmlformats.org/officeDocument/2006/relationships/image" Target="../media/image147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5.jpeg"/><Relationship Id="rId18" Type="http://schemas.openxmlformats.org/officeDocument/2006/relationships/image" Target="../media/image940.png"/><Relationship Id="rId3" Type="http://schemas.openxmlformats.org/officeDocument/2006/relationships/image" Target="../media/image93.emf"/><Relationship Id="rId12" Type="http://schemas.openxmlformats.org/officeDocument/2006/relationships/image" Target="../media/image107.png"/><Relationship Id="rId17" Type="http://schemas.openxmlformats.org/officeDocument/2006/relationships/image" Target="../media/image148.jpeg"/><Relationship Id="rId2" Type="http://schemas.openxmlformats.org/officeDocument/2006/relationships/image" Target="../media/image91.png"/><Relationship Id="rId16" Type="http://schemas.openxmlformats.org/officeDocument/2006/relationships/image" Target="../media/image88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10.png"/><Relationship Id="rId5" Type="http://schemas.openxmlformats.org/officeDocument/2006/relationships/image" Target="../media/image92.jpeg"/><Relationship Id="rId15" Type="http://schemas.openxmlformats.org/officeDocument/2006/relationships/image" Target="../media/image84.png"/><Relationship Id="rId4" Type="http://schemas.openxmlformats.org/officeDocument/2006/relationships/image" Target="../media/image101.png"/><Relationship Id="rId14" Type="http://schemas.openxmlformats.org/officeDocument/2006/relationships/image" Target="../media/image147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7.png"/><Relationship Id="rId18" Type="http://schemas.openxmlformats.org/officeDocument/2006/relationships/image" Target="../media/image940.png"/><Relationship Id="rId3" Type="http://schemas.openxmlformats.org/officeDocument/2006/relationships/image" Target="../media/image93.emf"/><Relationship Id="rId12" Type="http://schemas.openxmlformats.org/officeDocument/2006/relationships/image" Target="../media/image148.jpeg"/><Relationship Id="rId2" Type="http://schemas.openxmlformats.org/officeDocument/2006/relationships/image" Target="../media/image91.png"/><Relationship Id="rId16" Type="http://schemas.openxmlformats.org/officeDocument/2006/relationships/image" Target="../media/image88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10.png"/><Relationship Id="rId5" Type="http://schemas.openxmlformats.org/officeDocument/2006/relationships/image" Target="../media/image92.jpeg"/><Relationship Id="rId15" Type="http://schemas.openxmlformats.org/officeDocument/2006/relationships/image" Target="../media/image147.png"/><Relationship Id="rId4" Type="http://schemas.openxmlformats.org/officeDocument/2006/relationships/image" Target="../media/image101.png"/><Relationship Id="rId14" Type="http://schemas.openxmlformats.org/officeDocument/2006/relationships/image" Target="../media/image145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0.png"/><Relationship Id="rId3" Type="http://schemas.openxmlformats.org/officeDocument/2006/relationships/image" Target="../media/image93.emf"/><Relationship Id="rId7" Type="http://schemas.openxmlformats.org/officeDocument/2006/relationships/image" Target="../media/image147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92.jpeg"/><Relationship Id="rId10" Type="http://schemas.openxmlformats.org/officeDocument/2006/relationships/image" Target="../media/image940.png"/><Relationship Id="rId4" Type="http://schemas.openxmlformats.org/officeDocument/2006/relationships/image" Target="../media/image101.png"/><Relationship Id="rId9" Type="http://schemas.openxmlformats.org/officeDocument/2006/relationships/image" Target="../media/image950.png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80.png"/><Relationship Id="rId3" Type="http://schemas.openxmlformats.org/officeDocument/2006/relationships/image" Target="../media/image93.emf"/><Relationship Id="rId12" Type="http://schemas.openxmlformats.org/officeDocument/2006/relationships/image" Target="../media/image147.png"/><Relationship Id="rId17" Type="http://schemas.openxmlformats.org/officeDocument/2006/relationships/image" Target="../media/image940.png"/><Relationship Id="rId2" Type="http://schemas.openxmlformats.org/officeDocument/2006/relationships/image" Target="../media/image91.png"/><Relationship Id="rId16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10.png"/><Relationship Id="rId5" Type="http://schemas.openxmlformats.org/officeDocument/2006/relationships/image" Target="../media/image92.jpeg"/><Relationship Id="rId15" Type="http://schemas.openxmlformats.org/officeDocument/2006/relationships/image" Target="../media/image152.png"/><Relationship Id="rId4" Type="http://schemas.openxmlformats.org/officeDocument/2006/relationships/image" Target="../media/image101.png"/><Relationship Id="rId14" Type="http://schemas.openxmlformats.org/officeDocument/2006/relationships/image" Target="../media/image107.png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80.png"/><Relationship Id="rId18" Type="http://schemas.openxmlformats.org/officeDocument/2006/relationships/image" Target="../media/image145.jpeg"/><Relationship Id="rId3" Type="http://schemas.openxmlformats.org/officeDocument/2006/relationships/image" Target="../media/image93.emf"/><Relationship Id="rId12" Type="http://schemas.openxmlformats.org/officeDocument/2006/relationships/image" Target="../media/image147.png"/><Relationship Id="rId17" Type="http://schemas.openxmlformats.org/officeDocument/2006/relationships/image" Target="../media/image940.png"/><Relationship Id="rId2" Type="http://schemas.openxmlformats.org/officeDocument/2006/relationships/image" Target="../media/image91.png"/><Relationship Id="rId16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10.png"/><Relationship Id="rId5" Type="http://schemas.openxmlformats.org/officeDocument/2006/relationships/image" Target="../media/image92.jpeg"/><Relationship Id="rId15" Type="http://schemas.openxmlformats.org/officeDocument/2006/relationships/image" Target="../media/image152.png"/><Relationship Id="rId19" Type="http://schemas.openxmlformats.org/officeDocument/2006/relationships/image" Target="../media/image148.jpeg"/><Relationship Id="rId4" Type="http://schemas.openxmlformats.org/officeDocument/2006/relationships/image" Target="../media/image101.png"/><Relationship Id="rId14" Type="http://schemas.openxmlformats.org/officeDocument/2006/relationships/image" Target="../media/image107.png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80.png"/><Relationship Id="rId18" Type="http://schemas.openxmlformats.org/officeDocument/2006/relationships/image" Target="../media/image145.jpeg"/><Relationship Id="rId3" Type="http://schemas.openxmlformats.org/officeDocument/2006/relationships/image" Target="../media/image93.emf"/><Relationship Id="rId12" Type="http://schemas.openxmlformats.org/officeDocument/2006/relationships/image" Target="../media/image147.png"/><Relationship Id="rId17" Type="http://schemas.openxmlformats.org/officeDocument/2006/relationships/image" Target="../media/image940.png"/><Relationship Id="rId2" Type="http://schemas.openxmlformats.org/officeDocument/2006/relationships/image" Target="../media/image91.png"/><Relationship Id="rId16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10.png"/><Relationship Id="rId5" Type="http://schemas.openxmlformats.org/officeDocument/2006/relationships/image" Target="../media/image92.jpeg"/><Relationship Id="rId15" Type="http://schemas.openxmlformats.org/officeDocument/2006/relationships/image" Target="../media/image152.png"/><Relationship Id="rId4" Type="http://schemas.openxmlformats.org/officeDocument/2006/relationships/image" Target="../media/image101.png"/><Relationship Id="rId14" Type="http://schemas.openxmlformats.org/officeDocument/2006/relationships/image" Target="../media/image10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jpeg"/><Relationship Id="rId3" Type="http://schemas.openxmlformats.org/officeDocument/2006/relationships/image" Target="../media/image157.jpeg"/><Relationship Id="rId7" Type="http://schemas.openxmlformats.org/officeDocument/2006/relationships/image" Target="../media/image93.emf"/><Relationship Id="rId12" Type="http://schemas.openxmlformats.org/officeDocument/2006/relationships/image" Target="../media/image163.png"/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11" Type="http://schemas.openxmlformats.org/officeDocument/2006/relationships/image" Target="../media/image162.jpeg"/><Relationship Id="rId5" Type="http://schemas.openxmlformats.org/officeDocument/2006/relationships/image" Target="../media/image158.png"/><Relationship Id="rId10" Type="http://schemas.openxmlformats.org/officeDocument/2006/relationships/image" Target="../media/image161.jpeg"/><Relationship Id="rId4" Type="http://schemas.openxmlformats.org/officeDocument/2006/relationships/image" Target="../media/image92.jpeg"/><Relationship Id="rId9" Type="http://schemas.openxmlformats.org/officeDocument/2006/relationships/image" Target="../media/image16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11 – Digital signatures, UF-CMA, </a:t>
            </a:r>
            <a:br>
              <a:rPr lang="en-US" dirty="0"/>
            </a:br>
            <a:r>
              <a:rPr lang="en-US" dirty="0" err="1"/>
              <a:t>Schnorr</a:t>
            </a:r>
            <a:r>
              <a:rPr lang="en-US" dirty="0"/>
              <a:t>, PKI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/>
              <a:t>29.10.2025 </a:t>
            </a:r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892074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C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9978989" y="4085686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(Key exchange)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Multiply 4"/>
          <p:cNvSpPr/>
          <p:nvPr/>
        </p:nvSpPr>
        <p:spPr bwMode="auto">
          <a:xfrm>
            <a:off x="4010025" y="3533517"/>
            <a:ext cx="3933825" cy="1561723"/>
          </a:xfrm>
          <a:prstGeom prst="mathMultiply">
            <a:avLst>
              <a:gd name="adj1" fmla="val 3326"/>
            </a:avLst>
          </a:prstGeom>
          <a:solidFill>
            <a:srgbClr val="FF00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33551" y="4930627"/>
            <a:ext cx="21980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Key Encapsulation </a:t>
            </a:r>
            <a:br>
              <a:rPr lang="en-US" dirty="0"/>
            </a:br>
            <a:r>
              <a:rPr lang="en-US" dirty="0"/>
              <a:t>Mechanisms (KEM)</a:t>
            </a:r>
          </a:p>
        </p:txBody>
      </p:sp>
    </p:spTree>
    <p:extLst>
      <p:ext uri="{BB962C8B-B14F-4D97-AF65-F5344CB8AC3E}">
        <p14:creationId xmlns:p14="http://schemas.microsoft.com/office/powerpoint/2010/main" val="397023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43250" y="3197736"/>
            <a:ext cx="187263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/>
          <p:cNvSpPr txBox="1"/>
          <p:nvPr/>
        </p:nvSpPr>
        <p:spPr>
          <a:xfrm>
            <a:off x="1094910" y="4854270"/>
            <a:ext cx="97455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3333CC"/>
                </a:solidFill>
              </a:rPr>
              <a:t>Security goals:</a:t>
            </a:r>
          </a:p>
          <a:p>
            <a:endParaRPr lang="nb-NO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bg1">
                    <a:lumMod val="95000"/>
                  </a:schemeClr>
                </a:solidFill>
              </a:rPr>
              <a:t>Data privacy: 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tx2"/>
                </a:solidFill>
              </a:rPr>
              <a:t>Data integrity: </a:t>
            </a:r>
            <a:r>
              <a:rPr lang="nb-NO" dirty="0">
                <a:solidFill>
                  <a:schemeClr val="tx2"/>
                </a:solidFill>
              </a:rPr>
              <a:t>adversary should not be able to modify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tx2"/>
                </a:solidFill>
              </a:rPr>
              <a:t>Data </a:t>
            </a:r>
            <a:r>
              <a:rPr lang="en-US" b="1" dirty="0">
                <a:solidFill>
                  <a:schemeClr val="tx2"/>
                </a:solidFill>
              </a:rPr>
              <a:t>authenticity</a:t>
            </a:r>
            <a:r>
              <a:rPr lang="nb-NO" b="1" dirty="0">
                <a:solidFill>
                  <a:schemeClr val="tx2"/>
                </a:solidFill>
              </a:rPr>
              <a:t>: </a:t>
            </a:r>
            <a:r>
              <a:rPr lang="nb-NO" dirty="0">
                <a:solidFill>
                  <a:schemeClr val="tx2"/>
                </a:solidFill>
              </a:rPr>
              <a:t>message M really originated from Alice</a:t>
            </a:r>
            <a:r>
              <a:rPr lang="nb-NO" b="1" dirty="0">
                <a:solidFill>
                  <a:schemeClr val="tx2"/>
                </a:solidFill>
              </a:rPr>
              <a:t> </a:t>
            </a:r>
            <a:r>
              <a:rPr lang="nb-NO" dirty="0">
                <a:solidFill>
                  <a:schemeClr val="tx2"/>
                </a:solidFill>
              </a:rPr>
              <a:t>  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7536160" y="3197736"/>
            <a:ext cx="192788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702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rgbClr val="FF0000"/>
                </a:solidFill>
              </a:rPr>
              <a:t>M'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Alice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Bob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5387843" y="4317967"/>
            <a:ext cx="1827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Adversary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79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MACs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tx2"/>
                </a:solidFill>
              </a:rPr>
              <a:t>Internet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Alice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Bob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1580033" y="2169761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41525" y="2218395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𝓣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tagging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𝓥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verification  algorithm (public)</a:t>
                </a: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blipFill>
                <a:blip r:embed="rId7"/>
                <a:stretch>
                  <a:fillRect l="-389" b="-6250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 bwMode="auto">
          <a:xfrm>
            <a:off x="6600056" y="4956549"/>
            <a:ext cx="4699322" cy="116904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K </a:t>
            </a:r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tagging / verification key (secret)		</a:t>
            </a:r>
          </a:p>
          <a:p>
            <a:endParaRPr lang="nb-NO" sz="2000" dirty="0">
              <a:solidFill>
                <a:schemeClr val="tx2"/>
              </a:solidFill>
            </a:endParaRPr>
          </a:p>
        </p:txBody>
      </p:sp>
      <p:cxnSp>
        <p:nvCxnSpPr>
          <p:cNvPr id="35" name="Straight Arrow Connector 34"/>
          <p:cNvCxnSpPr>
            <a:stCxn id="36" idx="3"/>
            <a:endCxn id="39" idx="1"/>
          </p:cNvCxnSpPr>
          <p:nvPr/>
        </p:nvCxnSpPr>
        <p:spPr bwMode="auto">
          <a:xfrm>
            <a:off x="4306353" y="3197616"/>
            <a:ext cx="4111712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/>
              <p:cNvSpPr/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9" name="Rounded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Elbow Connector 39"/>
          <p:cNvCxnSpPr/>
          <p:nvPr/>
        </p:nvCxnSpPr>
        <p:spPr bwMode="auto">
          <a:xfrm rot="10800000" flipV="1">
            <a:off x="8818834" y="2402009"/>
            <a:ext cx="1183399" cy="41311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Elbow Connector 42"/>
          <p:cNvCxnSpPr/>
          <p:nvPr/>
        </p:nvCxnSpPr>
        <p:spPr bwMode="auto">
          <a:xfrm>
            <a:off x="2206751" y="2363466"/>
            <a:ext cx="1711139" cy="45801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/>
          </a:p>
        </p:txBody>
      </p:sp>
      <p:cxnSp>
        <p:nvCxnSpPr>
          <p:cNvPr id="45" name="Straight Arrow Connector 44"/>
          <p:cNvCxnSpPr>
            <a:stCxn id="39" idx="2"/>
          </p:cNvCxnSpPr>
          <p:nvPr/>
        </p:nvCxnSpPr>
        <p:spPr bwMode="auto">
          <a:xfrm>
            <a:off x="8818833" y="3567407"/>
            <a:ext cx="0" cy="4298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453672" y="3999043"/>
                <a:ext cx="11707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/>
                  <a:t>M /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000" dirty="0"/>
                  <a:t>  </a:t>
                </a:r>
                <a:endParaRPr lang="en-US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3672" y="3999043"/>
                <a:ext cx="1170720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5729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5780497" y="2827826"/>
            <a:ext cx="882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M, 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3004759" y="3169670"/>
            <a:ext cx="501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955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 signatures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tx2"/>
                </a:solidFill>
              </a:rPr>
              <a:t>Internet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Alice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Bob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1580033" y="2169761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>
                <a:solidFill>
                  <a:srgbClr val="FF0000"/>
                </a:solidFill>
              </a:rPr>
              <a:t>sk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47363" y="2201954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>
                <a:solidFill>
                  <a:schemeClr val="accent1">
                    <a:lumMod val="50000"/>
                  </a:schemeClr>
                </a:solidFill>
              </a:rPr>
              <a:t>vk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𝓢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signing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𝓥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verification  algorithm (public)</a:t>
                </a: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blipFill rotWithShape="0">
                <a:blip r:embed="rId4"/>
                <a:stretch>
                  <a:fillRect l="-389" b="-6250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6568998" y="5104429"/>
            <a:ext cx="4699322" cy="116904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nb-NO" sz="2000" dirty="0">
                <a:solidFill>
                  <a:srgbClr val="FF0000"/>
                </a:solidFill>
              </a:rPr>
              <a:t>sk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nb-NO" sz="2000" b="1" dirty="0">
                <a:solidFill>
                  <a:srgbClr val="FF0000"/>
                </a:solidFill>
              </a:rPr>
              <a:t>:</a:t>
            </a:r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nb-NO" sz="2000" dirty="0">
                <a:solidFill>
                  <a:schemeClr val="tx2"/>
                </a:solidFill>
              </a:rPr>
              <a:t>signing key (secret)	</a:t>
            </a:r>
          </a:p>
          <a:p>
            <a:endParaRPr lang="nb-NO" sz="2000" dirty="0">
              <a:solidFill>
                <a:schemeClr val="tx2"/>
              </a:solidFill>
            </a:endParaRPr>
          </a:p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vk :</a:t>
            </a:r>
            <a:r>
              <a:rPr lang="nb-NO" sz="2000" dirty="0">
                <a:solidFill>
                  <a:schemeClr val="tx2"/>
                </a:solidFill>
              </a:rPr>
              <a:t> verification key (public)	</a:t>
            </a:r>
          </a:p>
          <a:p>
            <a:endParaRPr lang="nb-NO" sz="2000" dirty="0">
              <a:solidFill>
                <a:schemeClr val="tx2"/>
              </a:solidFill>
            </a:endParaRPr>
          </a:p>
        </p:txBody>
      </p:sp>
      <p:cxnSp>
        <p:nvCxnSpPr>
          <p:cNvPr id="38" name="Straight Arrow Connector 37"/>
          <p:cNvCxnSpPr>
            <a:stCxn id="39" idx="3"/>
            <a:endCxn id="43" idx="1"/>
          </p:cNvCxnSpPr>
          <p:nvPr/>
        </p:nvCxnSpPr>
        <p:spPr bwMode="auto">
          <a:xfrm>
            <a:off x="4306353" y="3197616"/>
            <a:ext cx="4111712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/>
              <p:cNvSpPr/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𝒮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9" name="Rounded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/>
              <p:cNvSpPr/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3" name="Rounded 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Elbow Connector 43"/>
          <p:cNvCxnSpPr/>
          <p:nvPr/>
        </p:nvCxnSpPr>
        <p:spPr bwMode="auto">
          <a:xfrm rot="10800000" flipV="1">
            <a:off x="8818834" y="2402009"/>
            <a:ext cx="1183399" cy="41311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Elbow Connector 44"/>
          <p:cNvCxnSpPr/>
          <p:nvPr/>
        </p:nvCxnSpPr>
        <p:spPr bwMode="auto">
          <a:xfrm>
            <a:off x="2206751" y="2363466"/>
            <a:ext cx="1711139" cy="45801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3" idx="2"/>
          </p:cNvCxnSpPr>
          <p:nvPr/>
        </p:nvCxnSpPr>
        <p:spPr bwMode="auto">
          <a:xfrm>
            <a:off x="8818833" y="3567407"/>
            <a:ext cx="0" cy="4298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5780497" y="2827826"/>
            <a:ext cx="882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M, </a:t>
            </a:r>
            <a:r>
              <a:rPr lang="el-GR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54" name="Straight Arrow Connector 53"/>
          <p:cNvCxnSpPr/>
          <p:nvPr/>
        </p:nvCxnSpPr>
        <p:spPr bwMode="auto">
          <a:xfrm>
            <a:off x="3004759" y="3169670"/>
            <a:ext cx="501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TextBox 54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453672" y="3999043"/>
                <a:ext cx="11707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/>
                  <a:t>M /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000" dirty="0"/>
                  <a:t>  </a:t>
                </a:r>
                <a:endParaRPr lang="en-US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3672" y="3999043"/>
                <a:ext cx="1170720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5729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596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MACs vs. digital signatures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MACs can only be verified by party sharing </a:t>
                </a:r>
                <a:br>
                  <a:rPr lang="en-US" dirty="0"/>
                </a:br>
                <a:r>
                  <a:rPr lang="en-US" dirty="0"/>
                  <a:t>the same key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Digital signatures can be verified by </a:t>
                </a:r>
                <a:r>
                  <a:rPr lang="en-US" i="1" dirty="0"/>
                  <a:t>anyone</a:t>
                </a:r>
                <a:r>
                  <a:rPr lang="en-US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Non-repudiation: </a:t>
                </a:r>
                <a:r>
                  <a:rPr lang="en-US" dirty="0"/>
                  <a:t>Alice cannot deny having created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nb-NO" b="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But she can deny having created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(since Bob could have done it) </a:t>
                </a: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1354758"/>
            <a:ext cx="4256134" cy="124219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2996952"/>
            <a:ext cx="4256134" cy="124219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328248" y="4322991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Digital signature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92119" y="1104451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digital signatures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Electronic document signing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HTTPS / TLS certificates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Software installation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Email sender authentication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Bitcoin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b="7270"/>
          <a:stretch/>
        </p:blipFill>
        <p:spPr>
          <a:xfrm>
            <a:off x="5317665" y="1628800"/>
            <a:ext cx="6442964" cy="367240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5390417" y="3717032"/>
            <a:ext cx="2433775" cy="288032"/>
          </a:xfrm>
          <a:prstGeom prst="ellipse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" name="Oval 5"/>
          <p:cNvSpPr/>
          <p:nvPr/>
        </p:nvSpPr>
        <p:spPr bwMode="auto">
          <a:xfrm>
            <a:off x="8832304" y="2492896"/>
            <a:ext cx="2433775" cy="576064"/>
          </a:xfrm>
          <a:prstGeom prst="ellipse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857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signatures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48013" y="1786953"/>
                <a:ext cx="19961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𝒱𝒦</m:t>
                      </m:r>
                    </m:oMath>
                  </m:oMathPara>
                </a14:m>
                <a:endParaRPr lang="en-US" sz="1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013" y="1786953"/>
                <a:ext cx="1996187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5505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392" y="1216493"/>
                <a:ext cx="76896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nb-NO" b="0" dirty="0"/>
                  <a:t>A </a:t>
                </a:r>
                <a:r>
                  <a:rPr lang="nb-NO" b="1" dirty="0"/>
                  <a:t>digital signature</a:t>
                </a:r>
                <a:r>
                  <a:rPr lang="nb-NO" b="0" dirty="0"/>
                  <a:t> scheme is a tuple of algorithms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KeyGen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Sign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16493"/>
                <a:ext cx="7689669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1823" t="-28889" r="-475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44739" y="1781990"/>
                <a:ext cx="20212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ign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𝒮</m:t>
                      </m:r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739" y="1781990"/>
                <a:ext cx="2021259" cy="276999"/>
              </a:xfrm>
              <a:prstGeom prst="rect">
                <a:avLst/>
              </a:prstGeom>
              <a:blipFill>
                <a:blip r:embed="rId4"/>
                <a:stretch>
                  <a:fillRect l="-423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625506" y="1781990"/>
                <a:ext cx="28003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𝒱𝒦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𝒮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→{0,1}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506" y="1781990"/>
                <a:ext cx="2800318" cy="276999"/>
              </a:xfrm>
              <a:prstGeom prst="rect">
                <a:avLst/>
              </a:prstGeom>
              <a:blipFill>
                <a:blip r:embed="rId5"/>
                <a:stretch>
                  <a:fillRect l="-3922" r="-1089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44738" y="2160294"/>
                <a:ext cx="30133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ign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738" y="2160294"/>
                <a:ext cx="3013389" cy="276999"/>
              </a:xfrm>
              <a:prstGeom prst="rect">
                <a:avLst/>
              </a:prstGeom>
              <a:blipFill>
                <a:blip r:embed="rId6"/>
                <a:stretch>
                  <a:fillRect l="-283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625506" y="2160294"/>
                <a:ext cx="37398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rfy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Vrf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0 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506" y="2160294"/>
                <a:ext cx="3739806" cy="276999"/>
              </a:xfrm>
              <a:prstGeom prst="rect">
                <a:avLst/>
              </a:prstGeom>
              <a:blipFill>
                <a:blip r:embed="rId7"/>
                <a:stretch>
                  <a:fillRect l="-2284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2"/>
          <p:cNvSpPr txBox="1">
            <a:spLocks/>
          </p:cNvSpPr>
          <p:nvPr/>
        </p:nvSpPr>
        <p:spPr>
          <a:xfrm>
            <a:off x="10794871" y="6260364"/>
            <a:ext cx="562785" cy="324680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680069" y="2939677"/>
                <a:ext cx="5024549" cy="96108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/>
                  <a:t>Correctness: </a:t>
                </a:r>
                <a:r>
                  <a:rPr lang="nb-NO" sz="1600" dirty="0"/>
                  <a:t>f</a:t>
                </a:r>
                <a:r>
                  <a:rPr lang="nb-NO" sz="1600" b="0" dirty="0"/>
                  <a:t>or all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𝑣𝑘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sz="1600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80069" y="2939677"/>
                <a:ext cx="5024549" cy="96108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2050022" y="3177130"/>
            <a:ext cx="7142322" cy="3190690"/>
            <a:chOff x="2378736" y="3374347"/>
            <a:chExt cx="7142322" cy="3190690"/>
          </a:xfrm>
        </p:grpSpPr>
        <p:sp>
          <p:nvSpPr>
            <p:cNvPr id="14" name="TextBox 13"/>
            <p:cNvSpPr txBox="1"/>
            <p:nvPr/>
          </p:nvSpPr>
          <p:spPr>
            <a:xfrm>
              <a:off x="5176291" y="6195705"/>
              <a:ext cx="1827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Adversary</a:t>
              </a:r>
              <a:endParaRPr lang="en-US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ounded Rectangle 15"/>
                <p:cNvSpPr/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Sign</m:t>
                        </m:r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6" name="Rounded 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/>
            <p:cNvCxnSpPr>
              <a:stCxn id="20" idx="3"/>
              <a:endCxn id="16" idx="1"/>
            </p:cNvCxnSpPr>
            <p:nvPr/>
          </p:nvCxnSpPr>
          <p:spPr bwMode="auto">
            <a:xfrm>
              <a:off x="2860079" y="5534829"/>
              <a:ext cx="577388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5540936" y="5149182"/>
                  <a:ext cx="4814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0936" y="5149182"/>
                  <a:ext cx="481436" cy="4001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303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Elbow Connector 18"/>
            <p:cNvCxnSpPr>
              <a:stCxn id="26" idx="1"/>
              <a:endCxn id="16" idx="0"/>
            </p:cNvCxnSpPr>
            <p:nvPr/>
          </p:nvCxnSpPr>
          <p:spPr bwMode="auto">
            <a:xfrm rot="10800000" flipV="1">
              <a:off x="3813692" y="4601458"/>
              <a:ext cx="1234566" cy="543679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2378736" y="5334774"/>
                  <a:ext cx="48134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8736" y="5334774"/>
                  <a:ext cx="481343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/>
            <p:cNvCxnSpPr>
              <a:stCxn id="23" idx="3"/>
              <a:endCxn id="22" idx="1"/>
            </p:cNvCxnSpPr>
            <p:nvPr/>
          </p:nvCxnSpPr>
          <p:spPr bwMode="auto">
            <a:xfrm flipV="1">
              <a:off x="8275804" y="5534829"/>
              <a:ext cx="588303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8864107" y="5334774"/>
                  <a:ext cx="65695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20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4107" y="5334774"/>
                  <a:ext cx="656951" cy="40011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84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ounded Rectangle 22"/>
                <p:cNvSpPr/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Vrfy</m:t>
                        </m:r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23" name="Rounded 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Up-Down Arrow 23"/>
            <p:cNvSpPr/>
            <p:nvPr/>
          </p:nvSpPr>
          <p:spPr bwMode="auto">
            <a:xfrm>
              <a:off x="5623441" y="5591385"/>
              <a:ext cx="301839" cy="646170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4259067" y="5149182"/>
                  <a:ext cx="4814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59067" y="5149182"/>
                  <a:ext cx="481436" cy="400110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5048258" y="4401404"/>
                  <a:ext cx="135033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8258" y="4401404"/>
                  <a:ext cx="1350338" cy="400110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/>
            <p:cNvCxnSpPr>
              <a:stCxn id="31" idx="2"/>
              <a:endCxn id="26" idx="0"/>
            </p:cNvCxnSpPr>
            <p:nvPr/>
          </p:nvCxnSpPr>
          <p:spPr bwMode="auto">
            <a:xfrm>
              <a:off x="5723427" y="3985171"/>
              <a:ext cx="0" cy="416233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5760352" y="3993232"/>
                  <a:ext cx="32985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0352" y="3993232"/>
                  <a:ext cx="329856" cy="400110"/>
                </a:xfrm>
                <a:prstGeom prst="rect">
                  <a:avLst/>
                </a:prstGeom>
                <a:blipFill>
                  <a:blip r:embed="rId16"/>
                  <a:stretch>
                    <a:fillRect l="-5556" b="-60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3834384" y="4235700"/>
                  <a:ext cx="706704" cy="3637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/>
                    <a:t> </a:t>
                  </a:r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𝑠𝑘</m:t>
                      </m:r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384" y="4235700"/>
                  <a:ext cx="706704" cy="363736"/>
                </a:xfrm>
                <a:prstGeom prst="rect">
                  <a:avLst/>
                </a:prstGeom>
                <a:blipFill>
                  <a:blip r:embed="rId17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7033489" y="4228363"/>
                  <a:ext cx="706704" cy="3637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/>
                    <a:t> </a:t>
                  </a:r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𝑣𝑘</m:t>
                      </m:r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3489" y="4228363"/>
                  <a:ext cx="706704" cy="363736"/>
                </a:xfrm>
                <a:prstGeom prst="rect">
                  <a:avLst/>
                </a:prstGeom>
                <a:blipFill>
                  <a:blip r:embed="rId18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>
                  <a:off x="5217823" y="3374347"/>
                  <a:ext cx="1011208" cy="610824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m:oMathPara>
                  </a14:m>
                  <a:endParaRPr kumimoji="0" lang="en-US" sz="2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17823" y="3374347"/>
                  <a:ext cx="1011208" cy="610824"/>
                </a:xfrm>
                <a:prstGeom prst="roundRect">
                  <a:avLst/>
                </a:prstGeom>
                <a:blipFill>
                  <a:blip r:embed="rId20"/>
                  <a:stretch>
                    <a:fillRect l="-1744"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Elbow Connector 31"/>
            <p:cNvCxnSpPr>
              <a:stCxn id="26" idx="3"/>
              <a:endCxn id="23" idx="0"/>
            </p:cNvCxnSpPr>
            <p:nvPr/>
          </p:nvCxnSpPr>
          <p:spPr bwMode="auto">
            <a:xfrm>
              <a:off x="6398596" y="4601459"/>
              <a:ext cx="1473924" cy="543680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>
              <a:stCxn id="16" idx="3"/>
              <a:endCxn id="23" idx="1"/>
            </p:cNvCxnSpPr>
            <p:nvPr/>
          </p:nvCxnSpPr>
          <p:spPr bwMode="auto">
            <a:xfrm>
              <a:off x="4189916" y="5534830"/>
              <a:ext cx="3279320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28701" y="2029558"/>
                <a:ext cx="2088232" cy="4835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01" y="2029558"/>
                <a:ext cx="2088232" cy="48359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Down Arrow 33"/>
          <p:cNvSpPr/>
          <p:nvPr/>
        </p:nvSpPr>
        <p:spPr bwMode="auto">
          <a:xfrm rot="2083956">
            <a:off x="6303632" y="4308630"/>
            <a:ext cx="157798" cy="1851725"/>
          </a:xfrm>
          <a:prstGeom prst="downArrow">
            <a:avLst>
              <a:gd name="adj1" fmla="val 34111"/>
              <a:gd name="adj2" fmla="val 116306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42471" y="2990354"/>
                <a:ext cx="388026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𝒮𝒦</m:t>
                    </m:r>
                  </m:oMath>
                </a14:m>
                <a:r>
                  <a:rPr lang="en-US" sz="1600" dirty="0"/>
                  <a:t> – signing key space (private)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𝒱</m:t>
                    </m:r>
                    <m:r>
                      <a:rPr lang="nb-NO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1600" dirty="0"/>
                  <a:t> – verification key space (public)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 – message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1600" dirty="0"/>
                  <a:t> –signature space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471" y="2990354"/>
                <a:ext cx="3880265" cy="1569660"/>
              </a:xfrm>
              <a:prstGeom prst="rect">
                <a:avLst/>
              </a:prstGeom>
              <a:blipFill>
                <a:blip r:embed="rId22"/>
                <a:stretch>
                  <a:fillRect l="-629" t="-11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30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signatures – security: UF-CMA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5177317" y="4869260"/>
                <a:ext cx="6481415" cy="128947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UF-CMA-advantage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 i="0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b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77317" y="4869260"/>
                <a:ext cx="6481415" cy="128947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 bwMode="auto">
          <a:xfrm flipH="1">
            <a:off x="7697945" y="2869191"/>
            <a:ext cx="144016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96087" y="2509151"/>
                <a:ext cx="99054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, …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087" y="2509151"/>
                <a:ext cx="990547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 bwMode="auto">
          <a:xfrm>
            <a:off x="7680176" y="3013207"/>
            <a:ext cx="1422371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925516" y="3013207"/>
                <a:ext cx="9850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, …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5516" y="3013207"/>
                <a:ext cx="985018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111" y="2570476"/>
            <a:ext cx="968072" cy="5944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488203" y="2681152"/>
                <a:ext cx="1202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Sign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⋅)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8203" y="2681152"/>
                <a:ext cx="1202913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1015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9362641" y="1214205"/>
            <a:ext cx="1557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Challenger 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39" t="12598" r="25780" b="12538"/>
          <a:stretch/>
        </p:blipFill>
        <p:spPr>
          <a:xfrm flipH="1">
            <a:off x="6364312" y="2509151"/>
            <a:ext cx="743311" cy="9313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480376" y="1700110"/>
                <a:ext cx="1882567" cy="440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0376" y="1700110"/>
                <a:ext cx="1882567" cy="440120"/>
              </a:xfrm>
              <a:prstGeom prst="rect">
                <a:avLst/>
              </a:prstGeom>
              <a:blipFill rotWithShape="0">
                <a:blip r:embed="rId10"/>
                <a:stretch>
                  <a:fillRect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7680176" y="1988840"/>
            <a:ext cx="136815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105822" y="1614315"/>
                <a:ext cx="5168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𝑣𝑘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822" y="1614315"/>
                <a:ext cx="516860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val Callout 33"/>
              <p:cNvSpPr/>
              <p:nvPr/>
            </p:nvSpPr>
            <p:spPr bwMode="auto">
              <a:xfrm>
                <a:off x="5574365" y="1640947"/>
                <a:ext cx="1117976" cy="623843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Oval Callout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74365" y="1640947"/>
                <a:ext cx="1117976" cy="623843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838819" y="3717464"/>
                <a:ext cx="4419018" cy="844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has </a:t>
                </a:r>
                <a:r>
                  <a:rPr lang="en-US" sz="1600" b="1" dirty="0"/>
                  <a:t>forged </a:t>
                </a:r>
                <a:r>
                  <a:rPr lang="en-US" sz="1600" dirty="0"/>
                  <a:t>a signature if </a:t>
                </a:r>
              </a:p>
              <a:p>
                <a:pPr marL="452438" lvl="1" indent="-27146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600" dirty="0"/>
                  <a:t> is a valid signature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600" dirty="0"/>
                  <a:t> </a:t>
                </a:r>
              </a:p>
              <a:p>
                <a:pPr marL="452438" lvl="1" indent="-27146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∉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,…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819" y="3717464"/>
                <a:ext cx="4419018" cy="844334"/>
              </a:xfrm>
              <a:prstGeom prst="rect">
                <a:avLst/>
              </a:prstGeom>
              <a:blipFill>
                <a:blip r:embed="rId13"/>
                <a:stretch>
                  <a:fillRect t="-2174" b="-507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789407" y="1440293"/>
            <a:ext cx="3927264" cy="3484382"/>
            <a:chOff x="4325554" y="1447800"/>
            <a:chExt cx="2910152" cy="3484382"/>
          </a:xfrm>
        </p:grpSpPr>
        <p:grpSp>
          <p:nvGrpSpPr>
            <p:cNvPr id="22" name="Group 21"/>
            <p:cNvGrpSpPr/>
            <p:nvPr/>
          </p:nvGrpSpPr>
          <p:grpSpPr>
            <a:xfrm>
              <a:off x="4325554" y="1447800"/>
              <a:ext cx="2910152" cy="3484382"/>
              <a:chOff x="838492" y="1488602"/>
              <a:chExt cx="2523833" cy="375990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 bwMode="auto">
                  <a:xfrm>
                    <a:off x="838492" y="1488602"/>
                    <a:ext cx="2523833" cy="388371"/>
                  </a:xfrm>
                  <a:prstGeom prst="rect">
                    <a:avLst/>
                  </a:prstGeom>
                  <a:solidFill>
                    <a:srgbClr val="85FFE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𝐄𝐱</m:t>
                          </m:r>
                          <m:sSubSup>
                            <m:sSubSup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uf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–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cma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oMath>
                      </m:oMathPara>
                    </a14:m>
                    <a:endParaRPr lang="nb-NO" sz="1600" b="1" dirty="0"/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492" y="1488602"/>
                    <a:ext cx="2523833" cy="388371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3226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Rectangle 24"/>
                  <p:cNvSpPr/>
                  <p:nvPr/>
                </p:nvSpPr>
                <p:spPr bwMode="auto">
                  <a:xfrm>
                    <a:off x="838492" y="1873734"/>
                    <a:ext cx="2523833" cy="3374777"/>
                  </a:xfrm>
                  <a:prstGeom prst="rect">
                    <a:avLst/>
                  </a:prstGeom>
                  <a:solidFill>
                    <a:srgbClr val="F2F2F2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𝑣𝑘</m:t>
                            </m:r>
                          </m:e>
                        </m:d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KeyGen</m:t>
                        </m:r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Msgs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←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</m:oMath>
                    </a14:m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                               </a:t>
                    </a:r>
                    <a:r>
                      <a:rPr lang="nb-NO" sz="14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// </a:t>
                    </a:r>
                    <a:r>
                      <a:rPr lang="nb-NO" sz="1400" dirty="0" err="1">
                        <a:solidFill>
                          <a:schemeClr val="accent2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bookkeeping</a:t>
                    </a:r>
                    <a:endPara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←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𝒮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𝑣𝑘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if</a:t>
                    </a: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Vrfy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𝑣𝑘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a14:m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and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∉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Msgs</m:t>
                        </m:r>
                      </m:oMath>
                    </a14:m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:</a:t>
                    </a: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     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1</a:t>
                    </a: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else</a:t>
                    </a: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     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0</a:t>
                    </a: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𝒮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oMath>
                      </m:oMathPara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Sign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Msgs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add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endParaRPr lang="nb-NO" sz="1400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5" name="Rectangle 2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492" y="1873734"/>
                    <a:ext cx="2523833" cy="3374777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 l="-154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3" name="Straight Connector 22"/>
            <p:cNvCxnSpPr/>
            <p:nvPr/>
          </p:nvCxnSpPr>
          <p:spPr bwMode="auto">
            <a:xfrm>
              <a:off x="4401056" y="3970094"/>
              <a:ext cx="208818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75760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  <p:bldP spid="11" grpId="0"/>
      <p:bldP spid="33" grpId="0"/>
      <p:bldP spid="34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20119" y="4941169"/>
            <a:ext cx="7751762" cy="954104"/>
          </a:xfrm>
        </p:spPr>
        <p:txBody>
          <a:bodyPr/>
          <a:lstStyle/>
          <a:p>
            <a:r>
              <a:rPr lang="en-US" dirty="0"/>
              <a:t>Designing signature schemes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315" y="1761874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562" y="2448500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872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DLOG proof of knowledge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80100" y="2083038"/>
                <a:ext cx="1980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100" y="2083038"/>
                <a:ext cx="198003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15152" r="-9091"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5579085" y="5115114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79085" y="5777590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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4018" y="5439126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Proof requirements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buFont typeface="+mj-lt"/>
                  <a:buAutoNum type="arabicPeriod"/>
                </a:pPr>
                <a:r>
                  <a:rPr lang="en-US" sz="1400" dirty="0"/>
                  <a:t>No one (including Bob) learns anything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blipFill rotWithShape="0">
                <a:blip r:embed="rId3"/>
                <a:stretch>
                  <a:fillRect l="-393" t="-1042" r="-393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8" y="1679504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8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A2B8749C-6545-F5EE-E8F0-23D1CEE2C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48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DLOG proof of knowledge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375920" y="2075946"/>
                <a:ext cx="16259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920" y="2075946"/>
                <a:ext cx="1625958" cy="276999"/>
              </a:xfrm>
              <a:prstGeom prst="rect">
                <a:avLst/>
              </a:prstGeom>
              <a:blipFill>
                <a:blip r:embed="rId2"/>
                <a:stretch>
                  <a:fillRect l="-1498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5584254" y="5188648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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66129" y="5763612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20857" y="5511969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ym typeface="Wingdings" panose="05000000000000000000" pitchFamily="2" charset="2"/>
              </a:rPr>
              <a:t>?</a:t>
            </a:r>
            <a:endParaRPr lang="en-US" sz="1600" b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8" y="1679504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7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Proof requirements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buFont typeface="+mj-lt"/>
                  <a:buAutoNum type="arabicPeriod"/>
                </a:pPr>
                <a:r>
                  <a:rPr lang="en-US" sz="1400" dirty="0"/>
                  <a:t>No one (including Bob) learns anything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blipFill rotWithShape="0">
                <a:blip r:embed="rId10"/>
                <a:stretch>
                  <a:fillRect l="-393" t="-1042" r="-393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7EA8B88-D276-E5D6-1C3F-EC690541F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60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DLOG proof of knowledge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43655" y="2079038"/>
                <a:ext cx="1781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3655" y="2079038"/>
                <a:ext cx="178190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17241" r="-13793"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4459902" y="3002512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5579085" y="5115114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79085" y="5777590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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64018" y="5439126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8" y="1679504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8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Proof requirements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buFont typeface="+mj-lt"/>
                  <a:buAutoNum type="arabicPeriod"/>
                </a:pPr>
                <a:r>
                  <a:rPr lang="en-US" sz="1400" dirty="0"/>
                  <a:t>No one (including Bob) learns anything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blipFill rotWithShape="0">
                <a:blip r:embed="rId11"/>
                <a:stretch>
                  <a:fillRect l="-393" t="-1042" r="-393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BE256284-1906-20E3-75D8-CED674F62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5165124" y="2654588"/>
                <a:ext cx="16259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124" y="2654588"/>
                <a:ext cx="1625958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1498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626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DLOG proof of knowledge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4459902" y="3002512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5579085" y="5199583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79085" y="5439126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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9085" y="5793070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320137" y="5085184"/>
                <a:ext cx="208823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0137" y="5085184"/>
                <a:ext cx="2088232" cy="246221"/>
              </a:xfrm>
              <a:prstGeom prst="rect">
                <a:avLst/>
              </a:prstGeom>
              <a:blipFill>
                <a:blip r:embed="rId3"/>
                <a:stretch>
                  <a:fillRect l="-3509" b="-243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ight Brace 20"/>
          <p:cNvSpPr/>
          <p:nvPr/>
        </p:nvSpPr>
        <p:spPr bwMode="auto">
          <a:xfrm rot="5400000">
            <a:off x="5870703" y="2305680"/>
            <a:ext cx="145579" cy="1727176"/>
          </a:xfrm>
          <a:prstGeom prst="rightBrace">
            <a:avLst>
              <a:gd name="adj1" fmla="val 78090"/>
              <a:gd name="adj2" fmla="val 50000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5867117" y="3238620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117" y="3238620"/>
                <a:ext cx="185966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295752" y="5517232"/>
                <a:ext cx="146454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⋆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5752" y="5517232"/>
                <a:ext cx="1464543" cy="246221"/>
              </a:xfrm>
              <a:prstGeom prst="rect">
                <a:avLst/>
              </a:prstGeom>
              <a:blipFill>
                <a:blip r:embed="rId5"/>
                <a:stretch>
                  <a:fillRect l="-5000" b="-2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669659" y="5517232"/>
                <a:ext cx="146454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9659" y="5517232"/>
                <a:ext cx="1464543" cy="246221"/>
              </a:xfrm>
              <a:prstGeom prst="rect">
                <a:avLst/>
              </a:prstGeom>
              <a:blipFill>
                <a:blip r:embed="rId6"/>
                <a:stretch>
                  <a:fillRect l="-3750" b="-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048328" y="5517232"/>
                <a:ext cx="259228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328" y="5517232"/>
                <a:ext cx="2592288" cy="246221"/>
              </a:xfrm>
              <a:prstGeom prst="rect">
                <a:avLst/>
              </a:prstGeom>
              <a:blipFill>
                <a:blip r:embed="rId7"/>
                <a:stretch>
                  <a:fillRect l="-2582" b="-2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8" y="1679504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14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blipFill rotWithShape="0">
                <a:blip r:embed="rId18"/>
                <a:stretch>
                  <a:fillRect l="-634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Proof requirements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buFont typeface="+mj-lt"/>
                  <a:buAutoNum type="arabicPeriod"/>
                </a:pPr>
                <a:r>
                  <a:rPr lang="en-US" sz="1400" dirty="0"/>
                  <a:t>No one (including Bob) learns anything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blipFill rotWithShape="0">
                <a:blip r:embed="rId19"/>
                <a:stretch>
                  <a:fillRect l="-393" t="-1042" r="-393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D525726-269F-1700-B4A4-C6888429F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9C180B34-399F-9E9C-7593-9EC392FA6520}"/>
                  </a:ext>
                </a:extLst>
              </p:cNvPr>
              <p:cNvSpPr txBox="1"/>
              <p:nvPr/>
            </p:nvSpPr>
            <p:spPr>
              <a:xfrm>
                <a:off x="7854939" y="3595517"/>
                <a:ext cx="2489533" cy="3519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0" dirty="0" err="1"/>
                  <a:t>accept</a:t>
                </a:r>
                <a:r>
                  <a:rPr lang="nb-NO" b="0" dirty="0"/>
                  <a:t> if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limUpp>
                      <m:limUp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lim>
                    </m:limUpp>
                    <m:sSup>
                      <m:sSu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C180B34-399F-9E9C-7593-9EC392FA6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939" y="3595517"/>
                <a:ext cx="2489533" cy="351956"/>
              </a:xfrm>
              <a:prstGeom prst="rect">
                <a:avLst/>
              </a:prstGeom>
              <a:blipFill>
                <a:blip r:embed="rId20"/>
                <a:stretch>
                  <a:fillRect l="-5882" t="-1724" b="-396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580901CF-EFE4-AE9A-779D-80AB41EA42FB}"/>
                  </a:ext>
                </a:extLst>
              </p:cNvPr>
              <p:cNvSpPr txBox="1"/>
              <p:nvPr/>
            </p:nvSpPr>
            <p:spPr>
              <a:xfrm>
                <a:off x="9220629" y="5085184"/>
                <a:ext cx="46770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0901CF-EFE4-AE9A-779D-80AB41EA4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0629" y="5085184"/>
                <a:ext cx="467704" cy="246221"/>
              </a:xfrm>
              <a:prstGeom prst="rect">
                <a:avLst/>
              </a:prstGeom>
              <a:blipFill>
                <a:blip r:embed="rId21"/>
                <a:stretch>
                  <a:fillRect l="-9211" b="-243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5165124" y="2654588"/>
                <a:ext cx="16259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124" y="2654588"/>
                <a:ext cx="1625958" cy="276999"/>
              </a:xfrm>
              <a:prstGeom prst="rect">
                <a:avLst/>
              </a:prstGeom>
              <a:blipFill rotWithShape="0">
                <a:blip r:embed="rId22"/>
                <a:stretch>
                  <a:fillRect l="-1498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34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" grpId="0"/>
      <p:bldP spid="26" grpId="0"/>
      <p:bldP spid="27" grpId="0"/>
      <p:bldP spid="28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DLOG proof of knowledge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8" y="1679504"/>
            <a:ext cx="429815" cy="807069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4459902" y="3001514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5579085" y="5115114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9085" y="5793070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303372" y="5209690"/>
                <a:ext cx="1682488" cy="2506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3372" y="5209690"/>
                <a:ext cx="1682488" cy="250646"/>
              </a:xfrm>
              <a:prstGeom prst="rect">
                <a:avLst/>
              </a:prstGeom>
              <a:blipFill rotWithShape="0">
                <a:blip r:embed="rId6"/>
                <a:stretch>
                  <a:fillRect l="-3986" b="-26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739875" y="5205265"/>
                <a:ext cx="1398286" cy="2506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875" y="5205265"/>
                <a:ext cx="1398286" cy="250646"/>
              </a:xfrm>
              <a:prstGeom prst="rect">
                <a:avLst/>
              </a:prstGeom>
              <a:blipFill rotWithShape="0">
                <a:blip r:embed="rId7"/>
                <a:stretch>
                  <a:fillRect l="-3057" b="-26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295752" y="5559043"/>
                <a:ext cx="146454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⋆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5752" y="5559043"/>
                <a:ext cx="1464543" cy="246221"/>
              </a:xfrm>
              <a:prstGeom prst="rect">
                <a:avLst/>
              </a:prstGeom>
              <a:blipFill rotWithShape="0">
                <a:blip r:embed="rId9"/>
                <a:stretch>
                  <a:fillRect l="-5000" b="-2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669659" y="5559043"/>
                <a:ext cx="146454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9659" y="5559043"/>
                <a:ext cx="1464543" cy="246221"/>
              </a:xfrm>
              <a:prstGeom prst="rect">
                <a:avLst/>
              </a:prstGeom>
              <a:blipFill rotWithShape="0">
                <a:blip r:embed="rId10"/>
                <a:stretch>
                  <a:fillRect l="-3750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048328" y="5559043"/>
                <a:ext cx="2592288" cy="2506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328" y="5559043"/>
                <a:ext cx="2592288" cy="250646"/>
              </a:xfrm>
              <a:prstGeom prst="rect">
                <a:avLst/>
              </a:prstGeom>
              <a:blipFill rotWithShape="0">
                <a:blip r:embed="rId11"/>
                <a:stretch>
                  <a:fillRect l="-2582" b="-26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 bwMode="auto">
          <a:xfrm flipV="1">
            <a:off x="4439815" y="359551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851163" y="2724207"/>
                <a:ext cx="1513941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1163" y="2724207"/>
                <a:ext cx="1513941" cy="39126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5570423" y="5439126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854939" y="3595517"/>
                <a:ext cx="2489533" cy="3519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0" dirty="0" err="1"/>
                  <a:t>accept</a:t>
                </a:r>
                <a:r>
                  <a:rPr lang="nb-NO" b="0" dirty="0"/>
                  <a:t>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limUpp>
                      <m:limUp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lim>
                    </m:limUpp>
                    <m:sSup>
                      <m:sSu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939" y="3595517"/>
                <a:ext cx="2489533" cy="351956"/>
              </a:xfrm>
              <a:prstGeom prst="rect">
                <a:avLst/>
              </a:prstGeom>
              <a:blipFill>
                <a:blip r:embed="rId13"/>
                <a:stretch>
                  <a:fillRect l="-5882" t="-1724" b="-396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14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blipFill rotWithShape="0">
                <a:blip r:embed="rId16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blipFill rotWithShape="0">
                <a:blip r:embed="rId17"/>
                <a:stretch>
                  <a:fillRect l="-28125" r="-2187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ight Brace 42"/>
          <p:cNvSpPr/>
          <p:nvPr/>
        </p:nvSpPr>
        <p:spPr bwMode="auto">
          <a:xfrm rot="5400000">
            <a:off x="5915198" y="2879109"/>
            <a:ext cx="145579" cy="1800200"/>
          </a:xfrm>
          <a:prstGeom prst="rightBrace">
            <a:avLst>
              <a:gd name="adj1" fmla="val 78090"/>
              <a:gd name="adj2" fmla="val 51587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blipFill rotWithShape="0">
                <a:blip r:embed="rId20"/>
                <a:stretch>
                  <a:fillRect l="-634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Proof requirements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buFont typeface="+mj-lt"/>
                  <a:buAutoNum type="arabicPeriod"/>
                </a:pPr>
                <a:r>
                  <a:rPr lang="en-US" sz="1400" dirty="0"/>
                  <a:t>No one (including Bob) learns anything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blipFill rotWithShape="0">
                <a:blip r:embed="rId21"/>
                <a:stretch>
                  <a:fillRect l="-393" t="-1042" r="-393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654EC85-F014-F65A-66AE-DC1790312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89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" grpId="0"/>
      <p:bldP spid="24" grpId="0"/>
      <p:bldP spid="26" grpId="0"/>
      <p:bldP spid="27" grpId="0"/>
      <p:bldP spid="28" grpId="0"/>
      <p:bldP spid="32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signature scheme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8" y="1679504"/>
            <a:ext cx="429815" cy="807069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4459902" y="3001514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5579085" y="5115114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9085" y="5793070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 flipV="1">
            <a:off x="4439815" y="359551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5570423" y="5439126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49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854939" y="3595517"/>
                <a:ext cx="2489533" cy="3519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0" dirty="0" err="1"/>
                  <a:t>accept</a:t>
                </a:r>
                <a:r>
                  <a:rPr lang="nb-NO" b="0" dirty="0"/>
                  <a:t>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limUpp>
                      <m:limUp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lim>
                    </m:limUpp>
                    <m:sSup>
                      <m:sSu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939" y="3595517"/>
                <a:ext cx="2489533" cy="351956"/>
              </a:xfrm>
              <a:prstGeom prst="rect">
                <a:avLst/>
              </a:prstGeom>
              <a:blipFill>
                <a:blip r:embed="rId8"/>
                <a:stretch>
                  <a:fillRect l="-5882" t="-1724" b="-396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6468219" y="2089664"/>
                <a:ext cx="3081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219" y="2089664"/>
                <a:ext cx="308118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25490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10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blipFill rotWithShape="0">
                <a:blip r:embed="rId1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28125" r="-2187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851163" y="2840893"/>
                <a:ext cx="10866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1163" y="2840893"/>
                <a:ext cx="1086644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7865" r="-3371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ight Brace 44"/>
          <p:cNvSpPr/>
          <p:nvPr/>
        </p:nvSpPr>
        <p:spPr bwMode="auto">
          <a:xfrm rot="5400000">
            <a:off x="5915198" y="2879109"/>
            <a:ext cx="145579" cy="1800200"/>
          </a:xfrm>
          <a:prstGeom prst="rightBrace">
            <a:avLst>
              <a:gd name="adj1" fmla="val 78090"/>
              <a:gd name="adj2" fmla="val 51587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blipFill rotWithShape="0">
                <a:blip r:embed="rId17"/>
                <a:stretch>
                  <a:fillRect l="-634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Proof requirements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buFont typeface="+mj-lt"/>
                  <a:buAutoNum type="arabicPeriod"/>
                </a:pPr>
                <a:r>
                  <a:rPr lang="en-US" sz="1400" dirty="0"/>
                  <a:t>No one (including Bob) learns anything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blipFill rotWithShape="0">
                <a:blip r:embed="rId18"/>
                <a:stretch>
                  <a:fillRect l="-393" t="-1042" r="-393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A9B69C0A-E16E-DC69-A725-04FDE6145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7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Non-interactive signature scheme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4459902" y="3001514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5579085" y="5115114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9085" y="5793070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 flipV="1">
            <a:off x="4439815" y="359551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5570423" y="5439126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2549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852939" y="3394143"/>
                <a:ext cx="10866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2939" y="3394143"/>
                <a:ext cx="1086644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7865" r="-3371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854939" y="3595517"/>
                <a:ext cx="2273510" cy="3519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0" dirty="0" err="1"/>
                  <a:t>accept</a:t>
                </a:r>
                <a:r>
                  <a:rPr lang="nb-NO" b="0" dirty="0"/>
                  <a:t>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limUpp>
                      <m:limUp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lim>
                    </m:limUpp>
                    <m:sSup>
                      <m:sSu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</m:oMath>
                </a14:m>
                <a:endParaRPr lang="en-US" b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939" y="3595517"/>
                <a:ext cx="2273510" cy="351956"/>
              </a:xfrm>
              <a:prstGeom prst="rect">
                <a:avLst/>
              </a:prstGeom>
              <a:blipFill>
                <a:blip r:embed="rId7"/>
                <a:stretch>
                  <a:fillRect l="-6452" t="-1724" b="-396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241921" y="2825869"/>
                <a:ext cx="14401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1921" y="2825869"/>
                <a:ext cx="1440160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4237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ight Brace 25"/>
          <p:cNvSpPr/>
          <p:nvPr/>
        </p:nvSpPr>
        <p:spPr bwMode="auto">
          <a:xfrm>
            <a:off x="7652647" y="2276872"/>
            <a:ext cx="145579" cy="1416371"/>
          </a:xfrm>
          <a:prstGeom prst="rightBrace">
            <a:avLst>
              <a:gd name="adj1" fmla="val 78090"/>
              <a:gd name="adj2" fmla="val 50000"/>
            </a:avLst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9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blipFill rotWithShape="0">
                <a:blip r:embed="rId11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28125" r="-2187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ight Brace 39"/>
          <p:cNvSpPr/>
          <p:nvPr/>
        </p:nvSpPr>
        <p:spPr bwMode="auto">
          <a:xfrm rot="5400000">
            <a:off x="5915198" y="2879109"/>
            <a:ext cx="145579" cy="1800200"/>
          </a:xfrm>
          <a:prstGeom prst="rightBrace">
            <a:avLst>
              <a:gd name="adj1" fmla="val 78090"/>
              <a:gd name="adj2" fmla="val 51587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634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Proof requirements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buFont typeface="+mj-lt"/>
                  <a:buAutoNum type="arabicPeriod"/>
                </a:pPr>
                <a:r>
                  <a:rPr lang="en-US" sz="1400" dirty="0"/>
                  <a:t>No one (including Bob) learns anything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blipFill rotWithShape="0">
                <a:blip r:embed="rId16"/>
                <a:stretch>
                  <a:fillRect l="-393" t="-1042" r="-393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104F8AD-4549-B1DE-8584-4647DC213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2CE354B0-D187-9C30-50C5-AA36C28FA035}"/>
                  </a:ext>
                </a:extLst>
              </p:cNvPr>
              <p:cNvSpPr txBox="1"/>
              <p:nvPr/>
            </p:nvSpPr>
            <p:spPr>
              <a:xfrm>
                <a:off x="9912152" y="3626008"/>
                <a:ext cx="18002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CE354B0-D187-9C30-50C5-AA36C28FA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2152" y="3626008"/>
                <a:ext cx="1800201" cy="369332"/>
              </a:xfrm>
              <a:prstGeom prst="rect">
                <a:avLst/>
              </a:prstGeom>
              <a:blipFill>
                <a:blip r:embed="rId17"/>
                <a:stretch>
                  <a:fillRect l="-2712" t="-10000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948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Non-interactive signature scheme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V="1">
            <a:off x="4459902" y="3001514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5579085" y="5115114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9085" y="5793070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 flipV="1">
            <a:off x="4439815" y="359551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8125" r="-2187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852939" y="3394143"/>
                <a:ext cx="10866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2939" y="3394143"/>
                <a:ext cx="1086644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7865" r="-3371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854939" y="3595517"/>
                <a:ext cx="3905690" cy="3519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0" dirty="0" err="1"/>
                  <a:t>accept</a:t>
                </a:r>
                <a:r>
                  <a:rPr lang="nb-NO" b="0" dirty="0"/>
                  <a:t>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limUpp>
                      <m:limUp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lim>
                    </m:limUpp>
                    <m:sSup>
                      <m:sSu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939" y="3595517"/>
                <a:ext cx="3905690" cy="351956"/>
              </a:xfrm>
              <a:prstGeom prst="rect">
                <a:avLst/>
              </a:prstGeom>
              <a:blipFill>
                <a:blip r:embed="rId8"/>
                <a:stretch>
                  <a:fillRect l="-3750" t="-1724" b="-396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>
            <a:grpSpLocks noChangeAspect="1"/>
          </p:cNvGrpSpPr>
          <p:nvPr/>
        </p:nvGrpSpPr>
        <p:grpSpPr>
          <a:xfrm>
            <a:off x="3228121" y="1823904"/>
            <a:ext cx="415326" cy="807069"/>
            <a:chOff x="5288194" y="4546599"/>
            <a:chExt cx="737875" cy="1433853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8194" y="4546599"/>
              <a:ext cx="737875" cy="1433853"/>
            </a:xfrm>
            <a:prstGeom prst="rect">
              <a:avLst/>
            </a:prstGeom>
          </p:spPr>
        </p:pic>
        <p:sp>
          <p:nvSpPr>
            <p:cNvPr id="36" name="Oval 35"/>
            <p:cNvSpPr/>
            <p:nvPr/>
          </p:nvSpPr>
          <p:spPr bwMode="auto">
            <a:xfrm>
              <a:off x="5511856" y="4777674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sp>
          <p:nvSpPr>
            <p:cNvPr id="37" name="Oval 36"/>
            <p:cNvSpPr/>
            <p:nvPr/>
          </p:nvSpPr>
          <p:spPr bwMode="auto">
            <a:xfrm>
              <a:off x="5734737" y="4753270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2549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241921" y="2825869"/>
                <a:ext cx="14401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1921" y="2825869"/>
                <a:ext cx="1440160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4237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ight Brace 39"/>
          <p:cNvSpPr/>
          <p:nvPr/>
        </p:nvSpPr>
        <p:spPr bwMode="auto">
          <a:xfrm>
            <a:off x="7652647" y="2276872"/>
            <a:ext cx="145579" cy="1416371"/>
          </a:xfrm>
          <a:prstGeom prst="rightBrace">
            <a:avLst>
              <a:gd name="adj1" fmla="val 78090"/>
              <a:gd name="adj2" fmla="val 50000"/>
            </a:avLst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7322737" y="5559118"/>
                <a:ext cx="2240961" cy="2506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2737" y="5559118"/>
                <a:ext cx="2240961" cy="250646"/>
              </a:xfrm>
              <a:prstGeom prst="rect">
                <a:avLst/>
              </a:prstGeom>
              <a:blipFill rotWithShape="0">
                <a:blip r:embed="rId13"/>
                <a:stretch>
                  <a:fillRect l="-2989" b="-26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336360" y="5588537"/>
                <a:ext cx="867436" cy="2506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360" y="5588537"/>
                <a:ext cx="867436" cy="250646"/>
              </a:xfrm>
              <a:prstGeom prst="rect">
                <a:avLst/>
              </a:prstGeom>
              <a:blipFill rotWithShape="0">
                <a:blip r:embed="rId14"/>
                <a:stretch>
                  <a:fillRect l="-4930" b="-24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15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blipFill rotWithShape="0">
                <a:blip r:embed="rId17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758394" y="3240609"/>
                <a:ext cx="232689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394" y="3240609"/>
                <a:ext cx="2326899" cy="276999"/>
              </a:xfrm>
              <a:prstGeom prst="rect">
                <a:avLst/>
              </a:prstGeom>
              <a:blipFill rotWithShape="0">
                <a:blip r:embed="rId18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ight Brace 49"/>
          <p:cNvSpPr/>
          <p:nvPr/>
        </p:nvSpPr>
        <p:spPr bwMode="auto">
          <a:xfrm rot="5400000">
            <a:off x="5915198" y="2879109"/>
            <a:ext cx="145579" cy="1800200"/>
          </a:xfrm>
          <a:prstGeom prst="rightBrace">
            <a:avLst>
              <a:gd name="adj1" fmla="val 78090"/>
              <a:gd name="adj2" fmla="val 51587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Proof requirements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buFont typeface="+mj-lt"/>
                  <a:buAutoNum type="arabicPeriod"/>
                </a:pPr>
                <a:r>
                  <a:rPr lang="en-US" sz="1400" dirty="0"/>
                  <a:t>No one (including Bob) learns anything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blipFill rotWithShape="0">
                <a:blip r:embed="rId20"/>
                <a:stretch>
                  <a:fillRect l="-393" t="-1042" r="-393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97E3FD8E-359E-0661-4A3D-35CC342D1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DD60A384-D183-2A65-82CC-05902418419F}"/>
                  </a:ext>
                </a:extLst>
              </p:cNvPr>
              <p:cNvSpPr txBox="1"/>
              <p:nvPr/>
            </p:nvSpPr>
            <p:spPr>
              <a:xfrm>
                <a:off x="9912152" y="3626008"/>
                <a:ext cx="18002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60A384-D183-2A65-82CC-059024184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2152" y="3626008"/>
                <a:ext cx="1800201" cy="369332"/>
              </a:xfrm>
              <a:prstGeom prst="rect">
                <a:avLst/>
              </a:prstGeom>
              <a:blipFill>
                <a:blip r:embed="rId21"/>
                <a:stretch>
                  <a:fillRect l="-2712" t="-10000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5579085" y="5439126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</a:t>
            </a:r>
            <a:endParaRPr 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/>
              <p:cNvSpPr txBox="1"/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blipFill rotWithShape="0">
                <a:blip r:embed="rId22"/>
                <a:stretch>
                  <a:fillRect l="-634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/>
              <p:cNvSpPr txBox="1"/>
              <p:nvPr/>
            </p:nvSpPr>
            <p:spPr>
              <a:xfrm>
                <a:off x="5309378" y="2080424"/>
                <a:ext cx="1377621" cy="28193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378" y="2080424"/>
                <a:ext cx="1377621" cy="281937"/>
              </a:xfrm>
              <a:prstGeom prst="rect">
                <a:avLst/>
              </a:prstGeom>
              <a:blipFill rotWithShape="0">
                <a:blip r:embed="rId23"/>
                <a:stretch>
                  <a:fillRect l="-3540" t="-2128" b="-25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023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3" grpId="0"/>
      <p:bldP spid="44" grpId="0"/>
      <p:bldP spid="49" grpId="0"/>
      <p:bldP spid="41" grpId="0" animBg="1"/>
      <p:bldP spid="50" grpId="0" animBg="1"/>
      <p:bldP spid="51" grpId="0"/>
      <p:bldP spid="48" grpId="0"/>
      <p:bldP spid="5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Non-interactive signature scheme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4459902" y="3001514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5579085" y="5115114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9085" y="5793070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1" name="Right Brace 20"/>
          <p:cNvSpPr/>
          <p:nvPr/>
        </p:nvSpPr>
        <p:spPr bwMode="auto">
          <a:xfrm rot="5400000">
            <a:off x="5915198" y="2879109"/>
            <a:ext cx="145579" cy="1800200"/>
          </a:xfrm>
          <a:prstGeom prst="rightBrace">
            <a:avLst>
              <a:gd name="adj1" fmla="val 78090"/>
              <a:gd name="adj2" fmla="val 51587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 bwMode="auto">
          <a:xfrm flipV="1">
            <a:off x="4439815" y="359551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5570423" y="5439126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49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854939" y="3595517"/>
                <a:ext cx="2345517" cy="3519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0" dirty="0" err="1"/>
                  <a:t>accept</a:t>
                </a:r>
                <a:r>
                  <a:rPr lang="nb-NO" b="0" dirty="0"/>
                  <a:t>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limUpp>
                      <m:limUp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lim>
                    </m:limUpp>
                    <m:sSup>
                      <m:sSu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939" y="3595517"/>
                <a:ext cx="2345517" cy="351956"/>
              </a:xfrm>
              <a:prstGeom prst="rect">
                <a:avLst/>
              </a:prstGeom>
              <a:blipFill>
                <a:blip r:embed="rId9"/>
                <a:stretch>
                  <a:fillRect l="-6250" t="-1724" b="-396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8241920" y="2825869"/>
                <a:ext cx="195853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1920" y="2825869"/>
                <a:ext cx="1958535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3115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ight Brace 25"/>
          <p:cNvSpPr/>
          <p:nvPr/>
        </p:nvSpPr>
        <p:spPr bwMode="auto">
          <a:xfrm>
            <a:off x="7652647" y="2276872"/>
            <a:ext cx="145579" cy="1416371"/>
          </a:xfrm>
          <a:prstGeom prst="rightBrace">
            <a:avLst>
              <a:gd name="adj1" fmla="val 78090"/>
              <a:gd name="adj2" fmla="val 50000"/>
            </a:avLst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blipFill rotWithShape="0">
                <a:blip r:embed="rId1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634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28125" r="-2187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Proof requirements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buFont typeface="+mj-lt"/>
                  <a:buAutoNum type="arabicPeriod"/>
                </a:pPr>
                <a:r>
                  <a:rPr lang="en-US" sz="1400" dirty="0"/>
                  <a:t>No one (including Bob) learns anything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blipFill rotWithShape="0">
                <a:blip r:embed="rId16"/>
                <a:stretch>
                  <a:fillRect l="-393" t="-1042" r="-393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8CDCC7E-A047-0C71-2CBA-4AD9BCFA7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26EB1C34-69AA-B1FE-696A-26EC1B7D2E07}"/>
                  </a:ext>
                </a:extLst>
              </p:cNvPr>
              <p:cNvSpPr txBox="1"/>
              <p:nvPr/>
            </p:nvSpPr>
            <p:spPr>
              <a:xfrm>
                <a:off x="9912152" y="3626008"/>
                <a:ext cx="18002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6EB1C34-69AA-B1FE-696A-26EC1B7D2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2152" y="3626008"/>
                <a:ext cx="1800201" cy="369332"/>
              </a:xfrm>
              <a:prstGeom prst="rect">
                <a:avLst/>
              </a:prstGeom>
              <a:blipFill>
                <a:blip r:embed="rId17"/>
                <a:stretch>
                  <a:fillRect l="-2712" t="-10000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2852939" y="3394143"/>
                <a:ext cx="10866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2939" y="3394143"/>
                <a:ext cx="1086644" cy="276999"/>
              </a:xfrm>
              <a:prstGeom prst="rect">
                <a:avLst/>
              </a:prstGeom>
              <a:blipFill rotWithShape="0">
                <a:blip r:embed="rId18"/>
                <a:stretch>
                  <a:fillRect l="-7865" r="-3371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2615215" y="3394143"/>
                <a:ext cx="156209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215" y="3394143"/>
                <a:ext cx="1562094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5469" r="-2344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8241920" y="2825869"/>
                <a:ext cx="195853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1920" y="2825869"/>
                <a:ext cx="1958535" cy="276999"/>
              </a:xfrm>
              <a:prstGeom prst="rect">
                <a:avLst/>
              </a:prstGeom>
              <a:blipFill rotWithShape="0">
                <a:blip r:embed="rId20"/>
                <a:stretch>
                  <a:fillRect l="-3115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871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/>
      <p:bldP spid="34" grpId="0" animBg="1"/>
      <p:bldP spid="3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Non-interactive signature scheme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5579085" y="5115114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9085" y="5793070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1" name="Right Brace 20"/>
          <p:cNvSpPr/>
          <p:nvPr/>
        </p:nvSpPr>
        <p:spPr bwMode="auto">
          <a:xfrm rot="5400000">
            <a:off x="5915198" y="2879109"/>
            <a:ext cx="145579" cy="1800200"/>
          </a:xfrm>
          <a:prstGeom prst="rightBrace">
            <a:avLst>
              <a:gd name="adj1" fmla="val 78090"/>
              <a:gd name="adj2" fmla="val 51587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 bwMode="auto">
          <a:xfrm flipV="1">
            <a:off x="4439815" y="359551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5570423" y="5439126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49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615215" y="3394143"/>
                <a:ext cx="15620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215" y="3394143"/>
                <a:ext cx="1562094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5469" r="-2344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854939" y="3595517"/>
                <a:ext cx="3785677" cy="6289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0" dirty="0" err="1"/>
                  <a:t>accept</a:t>
                </a:r>
                <a:r>
                  <a:rPr lang="nb-NO" b="0" dirty="0"/>
                  <a:t>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nb-NO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nb-NO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nb-NO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sup>
                    </m:sSup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limUpp>
                      <m:limUp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lim>
                    </m:limUpp>
                    <m:sSup>
                      <m:sSu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</m:oMath>
                </a14:m>
                <a:endParaRPr lang="en-US" b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939" y="3595517"/>
                <a:ext cx="3785677" cy="628955"/>
              </a:xfrm>
              <a:prstGeom prst="rect">
                <a:avLst/>
              </a:prstGeom>
              <a:blipFill>
                <a:blip r:embed="rId9"/>
                <a:stretch>
                  <a:fillRect l="-3865" t="-9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241921" y="2825869"/>
                <a:ext cx="14401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1921" y="2825869"/>
                <a:ext cx="1440160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4237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ight Brace 25"/>
          <p:cNvSpPr/>
          <p:nvPr/>
        </p:nvSpPr>
        <p:spPr bwMode="auto">
          <a:xfrm>
            <a:off x="7652647" y="2276872"/>
            <a:ext cx="145579" cy="1416371"/>
          </a:xfrm>
          <a:prstGeom prst="rightBrace">
            <a:avLst>
              <a:gd name="adj1" fmla="val 78090"/>
              <a:gd name="adj2" fmla="val 50000"/>
            </a:avLst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blipFill rotWithShape="0">
                <a:blip r:embed="rId1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634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145673" y="3291356"/>
                <a:ext cx="36004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5673" y="3291356"/>
                <a:ext cx="360040" cy="184666"/>
              </a:xfrm>
              <a:prstGeom prst="rect">
                <a:avLst/>
              </a:prstGeom>
              <a:blipFill rotWithShape="0">
                <a:blip r:embed="rId1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ight Brace 29"/>
          <p:cNvSpPr/>
          <p:nvPr/>
        </p:nvSpPr>
        <p:spPr bwMode="auto">
          <a:xfrm rot="16200000">
            <a:off x="9216709" y="3211070"/>
            <a:ext cx="145579" cy="715319"/>
          </a:xfrm>
          <a:prstGeom prst="rightBrace">
            <a:avLst>
              <a:gd name="adj1" fmla="val 78090"/>
              <a:gd name="adj2" fmla="val 51587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Proof requirements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buFont typeface="+mj-lt"/>
                  <a:buAutoNum type="arabicPeriod"/>
                </a:pPr>
                <a:r>
                  <a:rPr lang="en-US" sz="1400" dirty="0"/>
                  <a:t>No one (including Bob) learns anything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blipFill rotWithShape="0">
                <a:blip r:embed="rId17"/>
                <a:stretch>
                  <a:fillRect l="-393" t="-1042" r="-393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5E326007-36B1-E4FA-795E-86AE59698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34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Schnorr</a:t>
            </a:r>
            <a:r>
              <a:rPr lang="en-US" dirty="0"/>
              <a:t> signature scheme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5579085" y="5115114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9085" y="5793070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1" name="Right Brace 20"/>
          <p:cNvSpPr/>
          <p:nvPr/>
        </p:nvSpPr>
        <p:spPr bwMode="auto">
          <a:xfrm rot="5400000">
            <a:off x="5915198" y="2879109"/>
            <a:ext cx="145579" cy="1800200"/>
          </a:xfrm>
          <a:prstGeom prst="rightBrace">
            <a:avLst>
              <a:gd name="adj1" fmla="val 78090"/>
              <a:gd name="adj2" fmla="val 51587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 bwMode="auto">
          <a:xfrm flipV="1">
            <a:off x="4439815" y="359551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5570423" y="5439126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49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615215" y="3394143"/>
                <a:ext cx="15620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215" y="3394143"/>
                <a:ext cx="1562094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5469" r="-2344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241921" y="2825869"/>
                <a:ext cx="14401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1921" y="2825869"/>
                <a:ext cx="1440160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4237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blipFill rotWithShape="0">
                <a:blip r:embed="rId11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634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1360909" y="1152894"/>
            <a:ext cx="2917864" cy="1306049"/>
            <a:chOff x="838492" y="1533361"/>
            <a:chExt cx="2523833" cy="20693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b="-1754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 bwMode="auto">
                <a:xfrm>
                  <a:off x="838492" y="2036278"/>
                  <a:ext cx="2523833" cy="156640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1…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(</m:t>
                      </m:r>
                      <m:r>
                        <a:rPr lang="nb-NO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𝑠𝑘</m:t>
                      </m:r>
                      <m:r>
                        <a:rPr lang="nb-NO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 </m:t>
                      </m:r>
                      <m:r>
                        <a:rPr lang="nb-NO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𝑣𝑘</m:t>
                      </m:r>
                      <m:r>
                        <a:rPr lang="nb-NO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8"/>
                  <a:ext cx="2523833" cy="156640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208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/>
          <p:cNvGrpSpPr/>
          <p:nvPr/>
        </p:nvGrpSpPr>
        <p:grpSpPr>
          <a:xfrm>
            <a:off x="1360909" y="2686177"/>
            <a:ext cx="2917864" cy="1884565"/>
            <a:chOff x="838492" y="1533361"/>
            <a:chExt cx="2523833" cy="298593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𝐒𝐢𝐠𝐧</m:t>
                        </m:r>
                        <m:d>
                          <m:dPr>
                            <m:ctrlP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𝒔𝒌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b="-3571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 bwMode="auto">
                <a:xfrm>
                  <a:off x="838492" y="2036278"/>
                  <a:ext cx="2523833" cy="248301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𝑟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1…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𝑅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𝐴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𝑅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𝑧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𝑟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𝜎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←(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𝑅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𝑧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𝜎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8"/>
                  <a:ext cx="2523833" cy="2483016"/>
                </a:xfrm>
                <a:prstGeom prst="rect">
                  <a:avLst/>
                </a:prstGeom>
                <a:blipFill>
                  <a:blip r:embed="rId18"/>
                  <a:stretch>
                    <a:fillRect l="-208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/>
          <p:cNvGrpSpPr/>
          <p:nvPr/>
        </p:nvGrpSpPr>
        <p:grpSpPr>
          <a:xfrm>
            <a:off x="7652647" y="2348880"/>
            <a:ext cx="2917864" cy="1304351"/>
            <a:chOff x="838492" y="1533361"/>
            <a:chExt cx="2523833" cy="206663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𝐕𝐞𝐫𝐢𝐟𝐲</m:t>
                        </m:r>
                        <m:d>
                          <m:dPr>
                            <m:ctrlP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𝒗𝒌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𝑴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=(</m:t>
                            </m:r>
                            <m:r>
                              <a:rPr lang="nb-NO" sz="1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𝒛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b="-3509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838492" y="2036278"/>
                  <a:ext cx="2523833" cy="156371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′←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𝐴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𝑅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𝑀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solidFill>
                                <a:srgbClr val="F2F2F2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sz="1400" b="0" i="1" smtClean="0">
                              <a:solidFill>
                                <a:srgbClr val="F2F2F2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𝐴</m:t>
                          </m:r>
                        </m:e>
                        <m:sup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p>
                      </m:sSup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⋆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𝑅</m:t>
                      </m:r>
                      <m:limUpp>
                        <m:limUppPr>
                          <m:ctrlP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?</m:t>
                          </m:r>
                        </m:lim>
                      </m:limUpp>
                      <m:sSup>
                        <m:sSupPr>
                          <m:ctrlP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8"/>
                  <a:ext cx="2523833" cy="1563716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208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830293" y="5115089"/>
                <a:ext cx="4654705" cy="757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Correctness:</a:t>
                </a:r>
              </a:p>
              <a:p>
                <a:endParaRPr lang="en-US" sz="1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𝐴</m:t>
                              </m:r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𝑅</m:t>
                              </m:r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sup>
                      </m:sSup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⋆</m:t>
                      </m:r>
                      <m:r>
                        <a:rPr lang="nb-NO" sz="1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𝑅</m:t>
                      </m: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nb-NO" sz="1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nb-NO" sz="1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+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0293" y="5115089"/>
                <a:ext cx="4654705" cy="757067"/>
              </a:xfrm>
              <a:prstGeom prst="rect">
                <a:avLst/>
              </a:prstGeom>
              <a:blipFill rotWithShape="0">
                <a:blip r:embed="rId21"/>
                <a:stretch>
                  <a:fillRect l="-393" t="-1613" b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Proof requirements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buFont typeface="+mj-lt"/>
                  <a:buAutoNum type="arabicPeriod"/>
                </a:pPr>
                <a:r>
                  <a:rPr lang="en-US" sz="1400" dirty="0"/>
                  <a:t>No one (including Bob) learns anything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blipFill rotWithShape="0">
                <a:blip r:embed="rId22"/>
                <a:stretch>
                  <a:fillRect l="-393" t="-1042" r="-393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91460D5-44D9-669D-5BE0-912212362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7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Schnorr</a:t>
            </a:r>
            <a:r>
              <a:rPr lang="en-US" dirty="0"/>
              <a:t> signature scheme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5579085" y="5115114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9085" y="5793070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1" name="Right Brace 20"/>
          <p:cNvSpPr/>
          <p:nvPr/>
        </p:nvSpPr>
        <p:spPr bwMode="auto">
          <a:xfrm rot="5400000">
            <a:off x="5915198" y="2879109"/>
            <a:ext cx="145579" cy="1800200"/>
          </a:xfrm>
          <a:prstGeom prst="rightBrace">
            <a:avLst>
              <a:gd name="adj1" fmla="val 78090"/>
              <a:gd name="adj2" fmla="val 51587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 bwMode="auto">
          <a:xfrm flipV="1">
            <a:off x="4439815" y="359551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5570423" y="5439126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49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615215" y="3394143"/>
                <a:ext cx="15620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215" y="3394143"/>
                <a:ext cx="1562094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5469" r="-2344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241921" y="2825869"/>
                <a:ext cx="14401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1921" y="2825869"/>
                <a:ext cx="1440160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4237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blipFill rotWithShape="0">
                <a:blip r:embed="rId11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634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1360909" y="1152894"/>
            <a:ext cx="2917864" cy="1306049"/>
            <a:chOff x="838492" y="1533361"/>
            <a:chExt cx="2523833" cy="20693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b="-1754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 bwMode="auto">
                <a:xfrm>
                  <a:off x="838492" y="2036278"/>
                  <a:ext cx="2523833" cy="156640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1…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(</m:t>
                      </m:r>
                      <m:r>
                        <a:rPr lang="nb-NO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𝑠𝑘</m:t>
                      </m:r>
                      <m:r>
                        <a:rPr lang="nb-NO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 </m:t>
                      </m:r>
                      <m:r>
                        <a:rPr lang="nb-NO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𝑣𝑘</m:t>
                      </m:r>
                      <m:r>
                        <a:rPr lang="nb-NO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8"/>
                  <a:ext cx="2523833" cy="156640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208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/>
          <p:cNvGrpSpPr/>
          <p:nvPr/>
        </p:nvGrpSpPr>
        <p:grpSpPr>
          <a:xfrm>
            <a:off x="1360909" y="2686177"/>
            <a:ext cx="2917864" cy="1884565"/>
            <a:chOff x="838492" y="1533361"/>
            <a:chExt cx="2523833" cy="298593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𝐒𝐢𝐠𝐧</m:t>
                        </m:r>
                        <m:d>
                          <m:dPr>
                            <m:ctrlP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𝒔𝒌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b="-3571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 bwMode="auto">
                <a:xfrm>
                  <a:off x="838492" y="2036278"/>
                  <a:ext cx="2523833" cy="248301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𝑟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1…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𝑅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𝐴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𝑅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𝑧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𝑟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𝜎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←(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𝑅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𝑧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𝜎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8"/>
                  <a:ext cx="2523833" cy="2483016"/>
                </a:xfrm>
                <a:prstGeom prst="rect">
                  <a:avLst/>
                </a:prstGeom>
                <a:blipFill>
                  <a:blip r:embed="rId18"/>
                  <a:stretch>
                    <a:fillRect l="-208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/>
          <p:cNvGrpSpPr/>
          <p:nvPr/>
        </p:nvGrpSpPr>
        <p:grpSpPr>
          <a:xfrm>
            <a:off x="7652647" y="2348880"/>
            <a:ext cx="2917864" cy="1304351"/>
            <a:chOff x="838492" y="1533361"/>
            <a:chExt cx="2523833" cy="206663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𝐕𝐞𝐫𝐢𝐟𝐲</m:t>
                        </m:r>
                        <m:d>
                          <m:dPr>
                            <m:ctrlP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𝒗𝒌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𝑴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=(</m:t>
                            </m:r>
                            <m:r>
                              <a:rPr lang="nb-NO" sz="1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𝒛</m:t>
                            </m:r>
                            <m:r>
                              <a:rPr lang="nb-NO" sz="14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b="-3509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838492" y="2036278"/>
                  <a:ext cx="2523833" cy="156371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′←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𝐴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𝑅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𝑀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solidFill>
                                <a:srgbClr val="F2F2F2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sz="1400" b="0" i="1" smtClean="0">
                              <a:solidFill>
                                <a:srgbClr val="F2F2F2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𝐴</m:t>
                          </m:r>
                        </m:e>
                        <m:sup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p>
                      </m:sSup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⋆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𝑅</m:t>
                      </m:r>
                      <m:limUpp>
                        <m:limUppPr>
                          <m:ctrlP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?</m:t>
                          </m:r>
                        </m:lim>
                      </m:limUpp>
                      <m:sSup>
                        <m:sSupPr>
                          <m:ctrlP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8"/>
                  <a:ext cx="2523833" cy="1563716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208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830293" y="5115089"/>
                <a:ext cx="4930336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Security: </a:t>
                </a:r>
                <a:r>
                  <a:rPr lang="en-US" sz="1400" dirty="0"/>
                  <a:t>The </a:t>
                </a:r>
                <a:r>
                  <a:rPr lang="en-US" sz="1400" dirty="0" err="1"/>
                  <a:t>Schnorr</a:t>
                </a:r>
                <a:r>
                  <a:rPr lang="en-US" sz="1400" dirty="0"/>
                  <a:t> signature is UF-CMA secure if:</a:t>
                </a:r>
              </a:p>
              <a:p>
                <a:pPr marL="361950" indent="-276225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The DLOG problem is hard in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,⋆)</m:t>
                    </m:r>
                  </m:oMath>
                </a14:m>
                <a:endParaRPr lang="en-US" sz="1400" dirty="0"/>
              </a:p>
              <a:p>
                <a:pPr marL="361950" indent="-276225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The hash function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400" dirty="0"/>
                  <a:t> is modelled as a </a:t>
                </a:r>
                <a:r>
                  <a:rPr lang="en-US" sz="1400" i="1" dirty="0"/>
                  <a:t>random oracle</a:t>
                </a:r>
                <a:endParaRPr lang="en-US" sz="1400" dirty="0"/>
              </a:p>
              <a:p>
                <a:endParaRPr lang="en-US" sz="1400" b="1" dirty="0"/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0293" y="5115089"/>
                <a:ext cx="4930336" cy="1169551"/>
              </a:xfrm>
              <a:prstGeom prst="rect">
                <a:avLst/>
              </a:prstGeom>
              <a:blipFill rotWithShape="0">
                <a:blip r:embed="rId21"/>
                <a:stretch>
                  <a:fillRect l="-371" t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Proof requirements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buFont typeface="+mj-lt"/>
                  <a:buAutoNum type="arabicPeriod"/>
                </a:pPr>
                <a:r>
                  <a:rPr lang="en-US" sz="1400" dirty="0"/>
                  <a:t>No one (including Bob) learns anything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5085184"/>
                <a:ext cx="4654705" cy="1169551"/>
              </a:xfrm>
              <a:prstGeom prst="rect">
                <a:avLst/>
              </a:prstGeom>
              <a:blipFill rotWithShape="0">
                <a:blip r:embed="rId22"/>
                <a:stretch>
                  <a:fillRect l="-393" t="-1042" r="-393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7120952" y="4354183"/>
            <a:ext cx="3682098" cy="457808"/>
            <a:chOff x="6750498" y="5791221"/>
            <a:chExt cx="3682098" cy="4578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750498" y="5850848"/>
                  <a:ext cx="3682098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1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1">
                        <a:lumMod val="95000"/>
                        <a:lumOff val="5000"/>
                      </a:schemeClr>
                    </a:buClr>
                  </a:pPr>
                  <a14:m>
                    <m:oMath xmlns:m="http://schemas.openxmlformats.org/officeDocument/2006/math">
                      <m:r>
                        <a:rPr lang="nb-NO" sz="16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a14:m>
                  <a:r>
                    <a:rPr lang="en-US" sz="1600" dirty="0"/>
                    <a:t> must be picked new </a:t>
                  </a:r>
                  <a:r>
                    <a:rPr lang="en-US" sz="1600" i="1" dirty="0"/>
                    <a:t>every time</a:t>
                  </a:r>
                  <a:r>
                    <a:rPr lang="en-US" sz="1600" dirty="0"/>
                    <a:t>!</a:t>
                  </a: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50498" y="5850848"/>
                  <a:ext cx="3682098" cy="338554"/>
                </a:xfrm>
                <a:prstGeom prst="rect">
                  <a:avLst/>
                </a:prstGeom>
                <a:blipFill>
                  <a:blip r:embed="rId23"/>
                  <a:stretch>
                    <a:fillRect t="-5357" b="-21429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4" name="Picture 2" descr="Alert Sign - Northview Public Schools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8381" y="5791221"/>
              <a:ext cx="457808" cy="457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917059" y="6011547"/>
                <a:ext cx="158067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=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′=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7059" y="6011547"/>
                <a:ext cx="1580677" cy="738664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145216" y="6253815"/>
                <a:ext cx="42048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)−(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216" y="6253815"/>
                <a:ext cx="4204807" cy="307777"/>
              </a:xfrm>
              <a:prstGeom prst="rect">
                <a:avLst/>
              </a:prstGeom>
              <a:blipFill>
                <a:blip r:embed="rId2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923342" y="6250095"/>
                <a:ext cx="335723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⟹    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4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342" y="6250095"/>
                <a:ext cx="3357235" cy="307777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/>
              <p:cNvSpPr txBox="1"/>
              <p:nvPr/>
            </p:nvSpPr>
            <p:spPr>
              <a:xfrm>
                <a:off x="6802316" y="6251955"/>
                <a:ext cx="13799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⋅(</m:t>
                      </m:r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316" y="6251955"/>
                <a:ext cx="1379911" cy="307777"/>
              </a:xfrm>
              <a:prstGeom prst="rect">
                <a:avLst/>
              </a:prstGeom>
              <a:blipFill rotWithShape="0">
                <a:blip r:embed="rId2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9D6A29B-A3ED-A5F8-3B86-D89E4EC86FEC}"/>
              </a:ext>
            </a:extLst>
          </p:cNvPr>
          <p:cNvSpPr txBox="1"/>
          <p:nvPr/>
        </p:nvSpPr>
        <p:spPr>
          <a:xfrm>
            <a:off x="7492271" y="5877578"/>
            <a:ext cx="2678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Learned private long-term key!</a:t>
            </a:r>
          </a:p>
        </p:txBody>
      </p:sp>
      <p:pic>
        <p:nvPicPr>
          <p:cNvPr id="10" name="Picture 2" descr="Alert Sign - Northview Public Schools">
            <a:extLst>
              <a:ext uri="{FF2B5EF4-FFF2-40B4-BE49-F238E27FC236}">
                <a16:creationId xmlns:a16="http://schemas.microsoft.com/office/drawing/2014/main" xmlns="" id="{4565BE78-08F8-10A5-A5C4-3A9423FA0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686" y="3001514"/>
            <a:ext cx="457808" cy="45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xmlns="" id="{B679E967-5A94-7B8B-49DC-6867E6941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28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Discrete-log-based signatures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Schnorr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Elegant design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Has formal security proof (based on DLOG problem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assumed perfect)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Was patented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(EC)DSA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Non-patented alternative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More complicated design than </a:t>
                </a:r>
                <a:r>
                  <a:rPr lang="en-US" sz="1600" dirty="0" err="1"/>
                  <a:t>Schnorr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 security proof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Standardized by NIST (designed by NSA)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Very widely used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Same sharp edge as </a:t>
                </a:r>
                <a:r>
                  <a:rPr lang="en-US" sz="1600" dirty="0" err="1"/>
                  <a:t>Schnorr</a:t>
                </a:r>
                <a:r>
                  <a:rPr lang="en-US" sz="1600" dirty="0"/>
                  <a:t>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Reuse of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400" dirty="0"/>
                  <a:t> leaks long-term signing key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Broke all PlayStation 3's produced by Sony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010" y="3284984"/>
            <a:ext cx="4428409" cy="25949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78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423592" y="5085184"/>
            <a:ext cx="7751762" cy="651668"/>
          </a:xfrm>
        </p:spPr>
        <p:txBody>
          <a:bodyPr/>
          <a:lstStyle/>
          <a:p>
            <a:pPr algn="ctr"/>
            <a:r>
              <a:rPr lang="en-US" sz="2800" b="1" dirty="0"/>
              <a:t>Public-key infrastructure (PKI)</a:t>
            </a:r>
          </a:p>
        </p:txBody>
      </p:sp>
      <p:pic>
        <p:nvPicPr>
          <p:cNvPr id="1026" name="Picture 2" descr="'Blue-Green’ infrastructure works for Sighthil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1844824"/>
            <a:ext cx="5931749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08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identities?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3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045194" y="2008079"/>
            <a:ext cx="72776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"Alice",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46182" y="2526829"/>
            <a:ext cx="6379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"Bob",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There are many Alice's and many Bob's</a:t>
                </a:r>
              </a:p>
              <a:p>
                <a:endParaRPr lang="en-US" dirty="0"/>
              </a:p>
              <a:p>
                <a:r>
                  <a:rPr lang="en-US" dirty="0"/>
                  <a:t>How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/>
                  <a:t> belongs to </a:t>
                </a:r>
                <a:r>
                  <a:rPr lang="en-US" i="1" dirty="0"/>
                  <a:t>this</a:t>
                </a:r>
                <a:r>
                  <a:rPr lang="en-US" dirty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to this particular Bob?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 rotWithShape="0">
                <a:blip r:embed="rId9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to </a:t>
            </a:r>
            <a:r>
              <a:rPr lang="en-US" b="1" dirty="0"/>
              <a:t>bind</a:t>
            </a:r>
            <a:r>
              <a:rPr lang="en-US" dirty="0"/>
              <a:t> public keys to entities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Identities on the internet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045194" y="2008079"/>
            <a:ext cx="72776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"Alice",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44474" y="129097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55728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390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There are many Alice's and many Bob's</a:t>
                </a:r>
              </a:p>
              <a:p>
                <a:endParaRPr lang="en-US" dirty="0"/>
              </a:p>
              <a:p>
                <a:r>
                  <a:rPr lang="en-US" dirty="0"/>
                  <a:t>How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/>
                  <a:t> belongs to </a:t>
                </a:r>
                <a:r>
                  <a:rPr lang="en-US" i="1" dirty="0"/>
                  <a:t>this</a:t>
                </a:r>
                <a:r>
                  <a:rPr lang="en-US" dirty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to this particular Bob?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 rotWithShape="0">
                <a:blip r:embed="rId10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to </a:t>
            </a:r>
            <a:r>
              <a:rPr lang="en-US" b="1" dirty="0"/>
              <a:t>bind</a:t>
            </a:r>
            <a:r>
              <a:rPr lang="en-US" dirty="0"/>
              <a:t> public keys to entities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11824" y="5696218"/>
            <a:ext cx="491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– internet: bind public keys to </a:t>
            </a:r>
            <a:r>
              <a:rPr lang="en-US" b="1" dirty="0"/>
              <a:t>domain names</a:t>
            </a:r>
            <a:r>
              <a:rPr lang="en-US" dirty="0"/>
              <a:t> 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1" name="Group 30"/>
          <p:cNvGrpSpPr/>
          <p:nvPr/>
        </p:nvGrpSpPr>
        <p:grpSpPr>
          <a:xfrm>
            <a:off x="8112224" y="1628800"/>
            <a:ext cx="937317" cy="1294288"/>
            <a:chOff x="8196052" y="1919680"/>
            <a:chExt cx="937317" cy="1294288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9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Identities on the internet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2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3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4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224" y="1628800"/>
            <a:ext cx="937317" cy="129428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844474" y="1290970"/>
            <a:ext cx="124059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www.evil.com</a:t>
            </a:r>
            <a:endParaRPr lang="en-US" sz="1600" b="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18414" y="255728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3906"/>
            <a:ext cx="834842" cy="70271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91215" y="2028390"/>
            <a:ext cx="783945" cy="667334"/>
          </a:xfrm>
          <a:prstGeom prst="rect">
            <a:avLst/>
          </a:prstGeom>
          <a:scene3d>
            <a:camera prst="orthographicFront">
              <a:rot lat="19800000" lon="2400000" rev="0"/>
            </a:camera>
            <a:lightRig rig="threePt" dir="t"/>
          </a:scene3d>
        </p:spPr>
      </p:pic>
      <p:sp>
        <p:nvSpPr>
          <p:cNvPr id="27" name="Left Brace 26"/>
          <p:cNvSpPr/>
          <p:nvPr/>
        </p:nvSpPr>
        <p:spPr>
          <a:xfrm rot="16200000">
            <a:off x="5362883" y="2153347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834949" y="3100369"/>
            <a:ext cx="32656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need proof these belong together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196164" y="3035556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164" y="3035556"/>
                <a:ext cx="1617815" cy="43473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There are many Alice's and many Bob's</a:t>
                </a:r>
              </a:p>
              <a:p>
                <a:endParaRPr lang="en-US" dirty="0"/>
              </a:p>
              <a:p>
                <a:r>
                  <a:rPr lang="en-US" dirty="0"/>
                  <a:t>How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/>
                  <a:t> belongs to </a:t>
                </a:r>
                <a:r>
                  <a:rPr lang="en-US" i="1" dirty="0"/>
                  <a:t>this</a:t>
                </a:r>
                <a:r>
                  <a:rPr lang="en-US" dirty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to this particular Bob?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 rotWithShape="0">
                <a:blip r:embed="rId9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to </a:t>
            </a:r>
            <a:r>
              <a:rPr lang="en-US" b="1" dirty="0"/>
              <a:t>bind</a:t>
            </a:r>
            <a:r>
              <a:rPr lang="en-US" dirty="0"/>
              <a:t> public keys to entities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1824" y="5696218"/>
            <a:ext cx="491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– internet: bind public keys to </a:t>
            </a:r>
            <a:r>
              <a:rPr lang="en-US" b="1" dirty="0"/>
              <a:t>domain names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15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key exchange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1955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1955"/>
                <a:ext cx="1021433" cy="313291"/>
              </a:xfrm>
              <a:prstGeom prst="rect">
                <a:avLst/>
              </a:prstGeom>
              <a:blipFill rotWithShape="0">
                <a:blip r:embed="rId4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625731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287901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32" name="Left Brace 31"/>
          <p:cNvSpPr/>
          <p:nvPr/>
        </p:nvSpPr>
        <p:spPr>
          <a:xfrm rot="16200000">
            <a:off x="5362883" y="2151330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065890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065890"/>
                <a:ext cx="227498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291578" y="2517561"/>
                <a:ext cx="59651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1578" y="2517561"/>
                <a:ext cx="596510" cy="307777"/>
              </a:xfrm>
              <a:prstGeom prst="rect">
                <a:avLst/>
              </a:prstGeom>
              <a:blipFill rotWithShape="0">
                <a:blip r:embed="rId10"/>
                <a:stretch>
                  <a:fillRect r="-3061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9261004" y="2078940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004" y="2078940"/>
                <a:ext cx="1095172" cy="276999"/>
              </a:xfrm>
              <a:prstGeom prst="rect">
                <a:avLst/>
              </a:prstGeom>
              <a:blipFill rotWithShape="0">
                <a:blip r:embed="rId11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804997" y="3161229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997" y="3161229"/>
                <a:ext cx="219162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6389" t="-31111" r="-1111" b="-4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1804997" y="4074300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        abort</a:t>
            </a:r>
            <a:endParaRPr lang="en-US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601350" y="5409491"/>
                <a:ext cx="36230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But </a:t>
                </a:r>
                <a:r>
                  <a:rPr lang="nb-NO" dirty="0" err="1"/>
                  <a:t>why</a:t>
                </a:r>
                <a:r>
                  <a:rPr lang="nb-NO" dirty="0"/>
                  <a:t> </a:t>
                </a:r>
                <a:r>
                  <a:rPr lang="nb-NO" dirty="0" err="1"/>
                  <a:t>should</a:t>
                </a:r>
                <a:r>
                  <a:rPr lang="nb-NO" dirty="0"/>
                  <a:t> </a:t>
                </a:r>
                <a:r>
                  <a:rPr lang="nb-NO" dirty="0" err="1"/>
                  <a:t>we</a:t>
                </a:r>
                <a:r>
                  <a:rPr lang="nb-NO" dirty="0"/>
                  <a:t> trust this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350" y="5409491"/>
                <a:ext cx="3623043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1515" t="-8197" r="-505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5224393" y="5409491"/>
            <a:ext cx="5070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Could have been created by the adversary itself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15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16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4618414" y="255728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3906"/>
            <a:ext cx="834842" cy="70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774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4" grpId="0"/>
      <p:bldP spid="51" grpId="0"/>
      <p:bldP spid="35" grpId="0"/>
      <p:bldP spid="44" grpId="0"/>
      <p:bldP spid="47" grpId="0"/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certificates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3391" y="1268760"/>
            <a:ext cx="11137237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Digital certificate: </a:t>
            </a:r>
            <a:r>
              <a:rPr lang="en-US" sz="1800" dirty="0"/>
              <a:t>a way of binding a public key to an entity</a:t>
            </a:r>
          </a:p>
          <a:p>
            <a:pPr marL="0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 A certificate consists of: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The public key of the entity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bunch of information identifying the entity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Name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Address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Occupation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URL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Email-address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Phone number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…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</a:t>
            </a:r>
            <a:r>
              <a:rPr lang="en-US" sz="1600" i="1" dirty="0"/>
              <a:t>digital signature</a:t>
            </a:r>
            <a:r>
              <a:rPr lang="en-US" sz="1600" dirty="0"/>
              <a:t> on all the above by a </a:t>
            </a:r>
            <a:r>
              <a:rPr lang="en-US" sz="1600" b="1" dirty="0"/>
              <a:t>certificate authority (CA)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368" y="1412776"/>
            <a:ext cx="1584175" cy="1584175"/>
          </a:xfrm>
          <a:prstGeom prst="rect">
            <a:avLst/>
          </a:prstGeom>
          <a:ln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certificates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294" y="1746146"/>
            <a:ext cx="2880320" cy="36270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499" y="1760285"/>
            <a:ext cx="2869092" cy="36129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1484" y="1760285"/>
            <a:ext cx="2869092" cy="361293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9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 authorities (CA)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CA: </a:t>
            </a:r>
            <a:r>
              <a:rPr lang="en-US" sz="1800" dirty="0"/>
              <a:t>an issuer of digital certificates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Acts as a trusted third-party, certifying (i.e., signing) </a:t>
            </a:r>
            <a:br>
              <a:rPr lang="en-US" sz="1800" dirty="0"/>
            </a:br>
            <a:r>
              <a:rPr lang="en-US" sz="1800" dirty="0"/>
              <a:t>the public keys of other entities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Verifies the identity of a claimed public-key owner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The basis of a </a:t>
            </a:r>
            <a:r>
              <a:rPr lang="en-US" sz="1800" b="1" dirty="0"/>
              <a:t>public-key infrastructure (PKI)</a:t>
            </a: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grpSp>
        <p:nvGrpSpPr>
          <p:cNvPr id="6" name="Group 5"/>
          <p:cNvGrpSpPr/>
          <p:nvPr/>
        </p:nvGrpSpPr>
        <p:grpSpPr>
          <a:xfrm>
            <a:off x="7968208" y="1988840"/>
            <a:ext cx="2592288" cy="2326412"/>
            <a:chOff x="7896200" y="1484784"/>
            <a:chExt cx="2592288" cy="232641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1" t="2586" r="49600" b="52183"/>
            <a:stretch/>
          </p:blipFill>
          <p:spPr>
            <a:xfrm>
              <a:off x="7896200" y="1484784"/>
              <a:ext cx="2592288" cy="232641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8760296" y="2420888"/>
              <a:ext cx="980052" cy="648072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511119"/>
                </a:avLst>
              </a:prstTxWarp>
              <a:spAutoFit/>
            </a:bodyPr>
            <a:lstStyle/>
            <a:p>
              <a:r>
                <a:rPr lang="en-US" sz="1000" dirty="0">
                  <a:effectLst>
                    <a:glow rad="63500">
                      <a:srgbClr val="FFFF00">
                        <a:alpha val="40000"/>
                      </a:srgbClr>
                    </a:glow>
                  </a:effectLst>
                  <a:latin typeface="Engravers MT" panose="02090707080505020304" pitchFamily="18" charset="0"/>
                </a:rPr>
                <a:t>Certificate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85696" y="2564904"/>
              <a:ext cx="943282" cy="576064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/>
              </a:prstTxWarp>
              <a:spAutoFit/>
            </a:bodyPr>
            <a:lstStyle/>
            <a:p>
              <a:r>
                <a:rPr lang="en-US" sz="1000" dirty="0">
                  <a:effectLst>
                    <a:glow rad="63500">
                      <a:srgbClr val="FFFF00">
                        <a:alpha val="40000"/>
                      </a:srgbClr>
                    </a:glow>
                  </a:effectLst>
                  <a:latin typeface="Engravers MT" panose="02090707080505020304" pitchFamily="18" charset="0"/>
                </a:rPr>
                <a:t>  Authority </a:t>
              </a:r>
            </a:p>
          </p:txBody>
        </p:sp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33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2057652"/>
            <a:ext cx="429815" cy="807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key exchange + PKI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2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H="1">
            <a:off x="4381501" y="319729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419600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971770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63394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90787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126876"/>
            <a:ext cx="834842" cy="702710"/>
          </a:xfrm>
          <a:prstGeom prst="rect">
            <a:avLst/>
          </a:prstGeom>
        </p:spPr>
      </p:pic>
      <p:sp>
        <p:nvSpPr>
          <p:cNvPr id="32" name="Left Brace 31"/>
          <p:cNvSpPr/>
          <p:nvPr/>
        </p:nvSpPr>
        <p:spPr>
          <a:xfrm rot="16200000">
            <a:off x="5362883" y="2497369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noFill/>
          <a:ln w="190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373772" y="2846318"/>
                <a:ext cx="5008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772" y="2846318"/>
                <a:ext cx="500843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6098" r="-243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Content Placeholder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17" y="2779733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502387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387" y="3411929"/>
                <a:ext cx="227498" cy="307777"/>
              </a:xfrm>
              <a:prstGeom prst="rect">
                <a:avLst/>
              </a:prstGeom>
              <a:blipFill>
                <a:blip r:embed="rId14"/>
                <a:stretch>
                  <a:fillRect l="-13514" r="-10811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170215" y="3883198"/>
                <a:ext cx="6192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CA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215" y="3883198"/>
                <a:ext cx="619272" cy="307777"/>
              </a:xfrm>
              <a:prstGeom prst="rect">
                <a:avLst/>
              </a:prstGeom>
              <a:blipFill>
                <a:blip r:embed="rId15"/>
                <a:stretch>
                  <a:fillRect l="-3922" r="-3922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 flipV="1">
            <a:off x="7285030" y="3243672"/>
            <a:ext cx="107114" cy="6395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Freeform 45"/>
          <p:cNvSpPr/>
          <p:nvPr/>
        </p:nvSpPr>
        <p:spPr bwMode="auto">
          <a:xfrm>
            <a:off x="6744072" y="3247639"/>
            <a:ext cx="395488" cy="367221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  <a:gd name="connsiteX0" fmla="*/ 0 w 947738"/>
              <a:gd name="connsiteY0" fmla="*/ 378620 h 385843"/>
              <a:gd name="connsiteX1" fmla="*/ 824887 w 947738"/>
              <a:gd name="connsiteY1" fmla="*/ 294457 h 385843"/>
              <a:gd name="connsiteX2" fmla="*/ 947738 w 947738"/>
              <a:gd name="connsiteY2" fmla="*/ 0 h 385843"/>
              <a:gd name="connsiteX0" fmla="*/ 0 w 983643"/>
              <a:gd name="connsiteY0" fmla="*/ 374413 h 381994"/>
              <a:gd name="connsiteX1" fmla="*/ 860792 w 983643"/>
              <a:gd name="connsiteY1" fmla="*/ 294457 h 381994"/>
              <a:gd name="connsiteX2" fmla="*/ 983643 w 983643"/>
              <a:gd name="connsiteY2" fmla="*/ 0 h 381994"/>
              <a:gd name="connsiteX0" fmla="*/ 0 w 983643"/>
              <a:gd name="connsiteY0" fmla="*/ 374413 h 380537"/>
              <a:gd name="connsiteX1" fmla="*/ 882334 w 983643"/>
              <a:gd name="connsiteY1" fmla="*/ 277628 h 380537"/>
              <a:gd name="connsiteX2" fmla="*/ 983643 w 983643"/>
              <a:gd name="connsiteY2" fmla="*/ 0 h 380537"/>
              <a:gd name="connsiteX0" fmla="*/ 0 w 983643"/>
              <a:gd name="connsiteY0" fmla="*/ 372309 h 378409"/>
              <a:gd name="connsiteX1" fmla="*/ 882334 w 983643"/>
              <a:gd name="connsiteY1" fmla="*/ 275524 h 378409"/>
              <a:gd name="connsiteX2" fmla="*/ 983643 w 983643"/>
              <a:gd name="connsiteY2" fmla="*/ 0 h 378409"/>
              <a:gd name="connsiteX0" fmla="*/ 0 w 1010027"/>
              <a:gd name="connsiteY0" fmla="*/ 372309 h 378409"/>
              <a:gd name="connsiteX1" fmla="*/ 882334 w 1010027"/>
              <a:gd name="connsiteY1" fmla="*/ 275524 h 378409"/>
              <a:gd name="connsiteX2" fmla="*/ 983643 w 1010027"/>
              <a:gd name="connsiteY2" fmla="*/ 0 h 378409"/>
              <a:gd name="connsiteX0" fmla="*/ 0 w 1010027"/>
              <a:gd name="connsiteY0" fmla="*/ 374413 h 380391"/>
              <a:gd name="connsiteX1" fmla="*/ 882334 w 1010027"/>
              <a:gd name="connsiteY1" fmla="*/ 275524 h 380391"/>
              <a:gd name="connsiteX2" fmla="*/ 983643 w 1010027"/>
              <a:gd name="connsiteY2" fmla="*/ 0 h 380391"/>
              <a:gd name="connsiteX0" fmla="*/ 0 w 1010027"/>
              <a:gd name="connsiteY0" fmla="*/ 374413 h 374413"/>
              <a:gd name="connsiteX1" fmla="*/ 882334 w 1010027"/>
              <a:gd name="connsiteY1" fmla="*/ 275524 h 374413"/>
              <a:gd name="connsiteX2" fmla="*/ 983643 w 1010027"/>
              <a:gd name="connsiteY2" fmla="*/ 0 h 374413"/>
              <a:gd name="connsiteX0" fmla="*/ 0 w 1031432"/>
              <a:gd name="connsiteY0" fmla="*/ 362843 h 362843"/>
              <a:gd name="connsiteX1" fmla="*/ 882334 w 1031432"/>
              <a:gd name="connsiteY1" fmla="*/ 263954 h 362843"/>
              <a:gd name="connsiteX2" fmla="*/ 1012367 w 1031432"/>
              <a:gd name="connsiteY2" fmla="*/ 0 h 362843"/>
              <a:gd name="connsiteX0" fmla="*/ 0 w 1031432"/>
              <a:gd name="connsiteY0" fmla="*/ 373361 h 373361"/>
              <a:gd name="connsiteX1" fmla="*/ 882334 w 1031432"/>
              <a:gd name="connsiteY1" fmla="*/ 274472 h 373361"/>
              <a:gd name="connsiteX2" fmla="*/ 1012367 w 1031432"/>
              <a:gd name="connsiteY2" fmla="*/ 0 h 373361"/>
              <a:gd name="connsiteX0" fmla="*/ 0 w 950940"/>
              <a:gd name="connsiteY0" fmla="*/ 376166 h 376166"/>
              <a:gd name="connsiteX1" fmla="*/ 882334 w 950940"/>
              <a:gd name="connsiteY1" fmla="*/ 277277 h 376166"/>
              <a:gd name="connsiteX2" fmla="*/ 868744 w 950940"/>
              <a:gd name="connsiteY2" fmla="*/ 0 h 376166"/>
              <a:gd name="connsiteX0" fmla="*/ 0 w 989441"/>
              <a:gd name="connsiteY0" fmla="*/ 376166 h 376166"/>
              <a:gd name="connsiteX1" fmla="*/ 882334 w 989441"/>
              <a:gd name="connsiteY1" fmla="*/ 277277 h 376166"/>
              <a:gd name="connsiteX2" fmla="*/ 868744 w 989441"/>
              <a:gd name="connsiteY2" fmla="*/ 0 h 376166"/>
              <a:gd name="connsiteX0" fmla="*/ 0 w 1007659"/>
              <a:gd name="connsiteY0" fmla="*/ 376166 h 376166"/>
              <a:gd name="connsiteX1" fmla="*/ 882334 w 1007659"/>
              <a:gd name="connsiteY1" fmla="*/ 277277 h 376166"/>
              <a:gd name="connsiteX2" fmla="*/ 868744 w 1007659"/>
              <a:gd name="connsiteY2" fmla="*/ 0 h 376166"/>
              <a:gd name="connsiteX0" fmla="*/ 0 w 1019085"/>
              <a:gd name="connsiteY0" fmla="*/ 376166 h 376166"/>
              <a:gd name="connsiteX1" fmla="*/ 882334 w 1019085"/>
              <a:gd name="connsiteY1" fmla="*/ 277277 h 376166"/>
              <a:gd name="connsiteX2" fmla="*/ 868744 w 1019085"/>
              <a:gd name="connsiteY2" fmla="*/ 0 h 376166"/>
              <a:gd name="connsiteX0" fmla="*/ 0 w 1011434"/>
              <a:gd name="connsiteY0" fmla="*/ 376166 h 376166"/>
              <a:gd name="connsiteX1" fmla="*/ 882334 w 1011434"/>
              <a:gd name="connsiteY1" fmla="*/ 277277 h 376166"/>
              <a:gd name="connsiteX2" fmla="*/ 868744 w 1011434"/>
              <a:gd name="connsiteY2" fmla="*/ 0 h 376166"/>
              <a:gd name="connsiteX0" fmla="*/ 0 w 979615"/>
              <a:gd name="connsiteY0" fmla="*/ 376166 h 376166"/>
              <a:gd name="connsiteX1" fmla="*/ 882334 w 979615"/>
              <a:gd name="connsiteY1" fmla="*/ 277277 h 376166"/>
              <a:gd name="connsiteX2" fmla="*/ 811294 w 979615"/>
              <a:gd name="connsiteY2" fmla="*/ 0 h 376166"/>
              <a:gd name="connsiteX0" fmla="*/ 0 w 1017287"/>
              <a:gd name="connsiteY0" fmla="*/ 376166 h 376166"/>
              <a:gd name="connsiteX1" fmla="*/ 882334 w 1017287"/>
              <a:gd name="connsiteY1" fmla="*/ 277277 h 376166"/>
              <a:gd name="connsiteX2" fmla="*/ 878318 w 1017287"/>
              <a:gd name="connsiteY2" fmla="*/ 0 h 376166"/>
              <a:gd name="connsiteX0" fmla="*/ 0 w 991189"/>
              <a:gd name="connsiteY0" fmla="*/ 376166 h 376166"/>
              <a:gd name="connsiteX1" fmla="*/ 882334 w 991189"/>
              <a:gd name="connsiteY1" fmla="*/ 277277 h 376166"/>
              <a:gd name="connsiteX2" fmla="*/ 878318 w 991189"/>
              <a:gd name="connsiteY2" fmla="*/ 0 h 376166"/>
              <a:gd name="connsiteX0" fmla="*/ 0 w 1235867"/>
              <a:gd name="connsiteY0" fmla="*/ 360739 h 360739"/>
              <a:gd name="connsiteX1" fmla="*/ 1112130 w 1235867"/>
              <a:gd name="connsiteY1" fmla="*/ 277277 h 360739"/>
              <a:gd name="connsiteX2" fmla="*/ 1108114 w 1235867"/>
              <a:gd name="connsiteY2" fmla="*/ 0 h 360739"/>
              <a:gd name="connsiteX0" fmla="*/ 0 w 1153885"/>
              <a:gd name="connsiteY0" fmla="*/ 360739 h 360739"/>
              <a:gd name="connsiteX1" fmla="*/ 824885 w 1153885"/>
              <a:gd name="connsiteY1" fmla="*/ 270265 h 360739"/>
              <a:gd name="connsiteX2" fmla="*/ 1108114 w 1153885"/>
              <a:gd name="connsiteY2" fmla="*/ 0 h 360739"/>
              <a:gd name="connsiteX0" fmla="*/ 0 w 972802"/>
              <a:gd name="connsiteY0" fmla="*/ 359337 h 359337"/>
              <a:gd name="connsiteX1" fmla="*/ 824885 w 972802"/>
              <a:gd name="connsiteY1" fmla="*/ 268863 h 359337"/>
              <a:gd name="connsiteX2" fmla="*/ 887892 w 972802"/>
              <a:gd name="connsiteY2" fmla="*/ 0 h 359337"/>
              <a:gd name="connsiteX0" fmla="*/ 0 w 917600"/>
              <a:gd name="connsiteY0" fmla="*/ 359337 h 359337"/>
              <a:gd name="connsiteX1" fmla="*/ 824885 w 917600"/>
              <a:gd name="connsiteY1" fmla="*/ 268863 h 359337"/>
              <a:gd name="connsiteX2" fmla="*/ 887892 w 917600"/>
              <a:gd name="connsiteY2" fmla="*/ 0 h 359337"/>
              <a:gd name="connsiteX0" fmla="*/ 0 w 890335"/>
              <a:gd name="connsiteY0" fmla="*/ 359337 h 359337"/>
              <a:gd name="connsiteX1" fmla="*/ 700413 w 890335"/>
              <a:gd name="connsiteY1" fmla="*/ 263253 h 359337"/>
              <a:gd name="connsiteX2" fmla="*/ 887892 w 890335"/>
              <a:gd name="connsiteY2" fmla="*/ 0 h 359337"/>
              <a:gd name="connsiteX0" fmla="*/ 0 w 889675"/>
              <a:gd name="connsiteY0" fmla="*/ 359337 h 359337"/>
              <a:gd name="connsiteX1" fmla="*/ 700413 w 889675"/>
              <a:gd name="connsiteY1" fmla="*/ 263253 h 359337"/>
              <a:gd name="connsiteX2" fmla="*/ 887892 w 889675"/>
              <a:gd name="connsiteY2" fmla="*/ 0 h 359337"/>
              <a:gd name="connsiteX0" fmla="*/ 0 w 890730"/>
              <a:gd name="connsiteY0" fmla="*/ 359337 h 359337"/>
              <a:gd name="connsiteX1" fmla="*/ 738712 w 890730"/>
              <a:gd name="connsiteY1" fmla="*/ 263253 h 359337"/>
              <a:gd name="connsiteX2" fmla="*/ 887892 w 890730"/>
              <a:gd name="connsiteY2" fmla="*/ 0 h 359337"/>
              <a:gd name="connsiteX0" fmla="*/ 0 w 890386"/>
              <a:gd name="connsiteY0" fmla="*/ 359337 h 359337"/>
              <a:gd name="connsiteX1" fmla="*/ 738712 w 890386"/>
              <a:gd name="connsiteY1" fmla="*/ 263253 h 359337"/>
              <a:gd name="connsiteX2" fmla="*/ 887892 w 890386"/>
              <a:gd name="connsiteY2" fmla="*/ 0 h 35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386" h="359337">
                <a:moveTo>
                  <a:pt x="0" y="359337"/>
                </a:moveTo>
                <a:cubicBezTo>
                  <a:pt x="395826" y="355682"/>
                  <a:pt x="629028" y="307715"/>
                  <a:pt x="738712" y="263253"/>
                </a:cubicBezTo>
                <a:cubicBezTo>
                  <a:pt x="848396" y="218791"/>
                  <a:pt x="903073" y="186192"/>
                  <a:pt x="887892" y="0"/>
                </a:cubicBezTo>
              </a:path>
            </a:pathLst>
          </a:cu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513423" y="2226216"/>
                <a:ext cx="6192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CA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423" y="2226216"/>
                <a:ext cx="619272" cy="307777"/>
              </a:xfrm>
              <a:prstGeom prst="rect">
                <a:avLst/>
              </a:prstGeom>
              <a:blipFill>
                <a:blip r:embed="rId16"/>
                <a:stretch>
                  <a:fillRect l="-3922" r="-3922" b="-196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9180010" y="2424740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0010" y="2424740"/>
                <a:ext cx="1095172" cy="276999"/>
              </a:xfrm>
              <a:prstGeom prst="rect">
                <a:avLst/>
              </a:prstGeom>
              <a:blipFill rotWithShape="0">
                <a:blip r:embed="rId17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Left Brace 36"/>
          <p:cNvSpPr/>
          <p:nvPr/>
        </p:nvSpPr>
        <p:spPr>
          <a:xfrm rot="16200000">
            <a:off x="6534405" y="3120954"/>
            <a:ext cx="135509" cy="454214"/>
          </a:xfrm>
          <a:prstGeom prst="leftBrace">
            <a:avLst>
              <a:gd name="adj1" fmla="val 62711"/>
              <a:gd name="adj2" fmla="val 50000"/>
            </a:avLst>
          </a:prstGeom>
          <a:ln w="19050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630" y="1742525"/>
            <a:ext cx="426874" cy="42687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1842968"/>
            <a:ext cx="354839" cy="354839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1302564"/>
            <a:ext cx="625649" cy="4692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935704" y="3638946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704" y="3638946"/>
                <a:ext cx="1021433" cy="313291"/>
              </a:xfrm>
              <a:prstGeom prst="rect">
                <a:avLst/>
              </a:prstGeom>
              <a:blipFill rotWithShape="0">
                <a:blip r:embed="rId21"/>
                <a:stretch>
                  <a:fillRect l="-5389" t="-1961" r="-1796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blipFill rotWithShape="0">
                <a:blip r:embed="rId22"/>
                <a:stretch>
                  <a:fillRect l="-6685" t="-31111" r="-1114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409913" y="3286891"/>
                <a:ext cx="25058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b="0" i="0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CA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913" y="3286891"/>
                <a:ext cx="2505879" cy="276999"/>
              </a:xfrm>
              <a:prstGeom prst="rect">
                <a:avLst/>
              </a:prstGeom>
              <a:blipFill>
                <a:blip r:embed="rId23"/>
                <a:stretch>
                  <a:fillRect l="-5596" t="-30435" r="-2676" b="-478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114211" y="4034236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        abort</a:t>
            </a:r>
            <a:endParaRPr lang="en-US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16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  <p:bldP spid="46" grpId="0" animBg="1"/>
      <p:bldP spid="50" grpId="0"/>
      <p:bldP spid="37" grpId="0" animBg="1"/>
      <p:bldP spid="5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Root CAs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Root CAs:</a:t>
            </a:r>
            <a:r>
              <a:rPr lang="en-US" dirty="0"/>
              <a:t> CAs that sign other CAs' public keys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dirty="0"/>
              <a:t>   only a few root CAs need to be trusted by end-users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dirty="0"/>
              <a:t>   root CAs can distribute the signing + verification load to smaller CAs 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>
                <a:solidFill>
                  <a:srgbClr val="FF0000"/>
                </a:solidFill>
              </a:rPr>
              <a:t>-</a:t>
            </a:r>
            <a:r>
              <a:rPr lang="en-US" dirty="0"/>
              <a:t>   single point of failure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/>
              <a:t>Root CAs for the internet: a few large multinational corporations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5" t="28181" r="6911" b="28055"/>
          <a:stretch/>
        </p:blipFill>
        <p:spPr>
          <a:xfrm>
            <a:off x="9023722" y="5568038"/>
            <a:ext cx="1728192" cy="5040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36" t="38430" r="10423" b="26857"/>
          <a:stretch/>
        </p:blipFill>
        <p:spPr>
          <a:xfrm>
            <a:off x="7716393" y="3386316"/>
            <a:ext cx="1656184" cy="6480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736" y="3406639"/>
            <a:ext cx="1631504" cy="9177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713" y="3145463"/>
            <a:ext cx="1323589" cy="1923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243" y="4571522"/>
            <a:ext cx="1589722" cy="575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418" y="4103230"/>
            <a:ext cx="2153685" cy="121252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945712" y="3776214"/>
            <a:ext cx="2989867" cy="1866555"/>
            <a:chOff x="9042037" y="4725144"/>
            <a:chExt cx="2989867" cy="186655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2037" y="5079531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002309" y="4725144"/>
              <a:ext cx="20295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Root CA signing key</a:t>
              </a:r>
            </a:p>
          </p:txBody>
        </p:sp>
        <p:sp>
          <p:nvSpPr>
            <p:cNvPr id="14" name="Bent Arrow 13"/>
            <p:cNvSpPr/>
            <p:nvPr/>
          </p:nvSpPr>
          <p:spPr bwMode="auto">
            <a:xfrm rot="16200000" flipH="1">
              <a:off x="9718531" y="4890447"/>
              <a:ext cx="342722" cy="298530"/>
            </a:xfrm>
            <a:prstGeom prst="bentArrow">
              <a:avLst>
                <a:gd name="adj1" fmla="val 22718"/>
                <a:gd name="adj2" fmla="val 26477"/>
                <a:gd name="adj3" fmla="val 25000"/>
                <a:gd name="adj4" fmla="val 76277"/>
              </a:avLst>
            </a:prstGeom>
            <a:solidFill>
              <a:schemeClr val="accent5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2999656" y="2037908"/>
            <a:ext cx="5050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/>
              <a:t>;  private key must be </a:t>
            </a:r>
            <a:r>
              <a:rPr lang="en-US" i="1" dirty="0"/>
              <a:t>very heavily </a:t>
            </a:r>
            <a:r>
              <a:rPr lang="en-US" dirty="0"/>
              <a:t>guarded</a:t>
            </a:r>
            <a:endParaRPr lang="en-US" sz="12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45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 chains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57" y="1412776"/>
            <a:ext cx="2736304" cy="344571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68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 / TLS + PKI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2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H="1" flipV="1">
            <a:off x="4381501" y="319729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419600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98799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987994"/>
                <a:ext cx="1021433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4762" t="-1923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971770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63394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90787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126876"/>
            <a:ext cx="834842" cy="702710"/>
          </a:xfrm>
          <a:prstGeom prst="rect">
            <a:avLst/>
          </a:prstGeom>
        </p:spPr>
      </p:pic>
      <p:pic>
        <p:nvPicPr>
          <p:cNvPr id="31" name="Content Placeholder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543" y="2779098"/>
            <a:ext cx="444827" cy="444827"/>
          </a:xfrm>
          <a:prstGeom prst="rect">
            <a:avLst/>
          </a:prstGeom>
          <a:ln/>
        </p:spPr>
      </p:pic>
      <p:sp>
        <p:nvSpPr>
          <p:cNvPr id="32" name="Left Brace 31"/>
          <p:cNvSpPr/>
          <p:nvPr/>
        </p:nvSpPr>
        <p:spPr>
          <a:xfrm rot="16200000">
            <a:off x="5362883" y="2497369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465663" y="3457112"/>
                <a:ext cx="5008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663" y="3457112"/>
                <a:ext cx="500843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6098" r="-2439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endCxn id="31" idx="2"/>
          </p:cNvCxnSpPr>
          <p:nvPr/>
        </p:nvCxnSpPr>
        <p:spPr bwMode="auto">
          <a:xfrm flipH="1" flipV="1">
            <a:off x="6645957" y="3223925"/>
            <a:ext cx="43066" cy="2298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Freeform 35"/>
          <p:cNvSpPr/>
          <p:nvPr/>
        </p:nvSpPr>
        <p:spPr bwMode="auto">
          <a:xfrm>
            <a:off x="5553074" y="3257619"/>
            <a:ext cx="947738" cy="392393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7738" h="392393">
                <a:moveTo>
                  <a:pt x="0" y="378620"/>
                </a:moveTo>
                <a:cubicBezTo>
                  <a:pt x="216297" y="404416"/>
                  <a:pt x="480219" y="396478"/>
                  <a:pt x="638175" y="333375"/>
                </a:cubicBezTo>
                <a:cubicBezTo>
                  <a:pt x="796131" y="270272"/>
                  <a:pt x="867172" y="138509"/>
                  <a:pt x="947738" y="0"/>
                </a:cubicBezTo>
              </a:path>
            </a:pathLst>
          </a:custGeom>
          <a:noFill/>
          <a:ln w="12700" cap="flat" cmpd="sng" algn="ctr">
            <a:solidFill>
              <a:schemeClr val="accent2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38" name="Content Placeholder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17" y="2779733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624194" y="3883198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4194" y="3883198"/>
                <a:ext cx="227498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13514" r="-10811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Left Brace 39"/>
          <p:cNvSpPr/>
          <p:nvPr/>
        </p:nvSpPr>
        <p:spPr>
          <a:xfrm rot="16200000">
            <a:off x="6648329" y="3631841"/>
            <a:ext cx="135509" cy="461633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170215" y="3883198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215" y="3883198"/>
                <a:ext cx="718402" cy="334194"/>
              </a:xfrm>
              <a:prstGeom prst="rect">
                <a:avLst/>
              </a:prstGeom>
              <a:blipFill rotWithShape="0">
                <a:blip r:embed="rId15"/>
                <a:stretch>
                  <a:fillRect l="-3390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 flipV="1">
            <a:off x="7285030" y="3243672"/>
            <a:ext cx="107114" cy="6395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Freeform 45"/>
          <p:cNvSpPr/>
          <p:nvPr/>
        </p:nvSpPr>
        <p:spPr bwMode="auto">
          <a:xfrm>
            <a:off x="6844309" y="3247639"/>
            <a:ext cx="295251" cy="813503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  <a:gd name="connsiteX0" fmla="*/ 0 w 947738"/>
              <a:gd name="connsiteY0" fmla="*/ 378620 h 385843"/>
              <a:gd name="connsiteX1" fmla="*/ 824887 w 947738"/>
              <a:gd name="connsiteY1" fmla="*/ 294457 h 385843"/>
              <a:gd name="connsiteX2" fmla="*/ 947738 w 947738"/>
              <a:gd name="connsiteY2" fmla="*/ 0 h 385843"/>
              <a:gd name="connsiteX0" fmla="*/ 0 w 983643"/>
              <a:gd name="connsiteY0" fmla="*/ 374413 h 381994"/>
              <a:gd name="connsiteX1" fmla="*/ 860792 w 983643"/>
              <a:gd name="connsiteY1" fmla="*/ 294457 h 381994"/>
              <a:gd name="connsiteX2" fmla="*/ 983643 w 983643"/>
              <a:gd name="connsiteY2" fmla="*/ 0 h 381994"/>
              <a:gd name="connsiteX0" fmla="*/ 0 w 983643"/>
              <a:gd name="connsiteY0" fmla="*/ 374413 h 380537"/>
              <a:gd name="connsiteX1" fmla="*/ 882334 w 983643"/>
              <a:gd name="connsiteY1" fmla="*/ 277628 h 380537"/>
              <a:gd name="connsiteX2" fmla="*/ 983643 w 983643"/>
              <a:gd name="connsiteY2" fmla="*/ 0 h 380537"/>
              <a:gd name="connsiteX0" fmla="*/ 0 w 983643"/>
              <a:gd name="connsiteY0" fmla="*/ 372309 h 378409"/>
              <a:gd name="connsiteX1" fmla="*/ 882334 w 983643"/>
              <a:gd name="connsiteY1" fmla="*/ 275524 h 378409"/>
              <a:gd name="connsiteX2" fmla="*/ 983643 w 983643"/>
              <a:gd name="connsiteY2" fmla="*/ 0 h 378409"/>
              <a:gd name="connsiteX0" fmla="*/ 0 w 1010027"/>
              <a:gd name="connsiteY0" fmla="*/ 372309 h 378409"/>
              <a:gd name="connsiteX1" fmla="*/ 882334 w 1010027"/>
              <a:gd name="connsiteY1" fmla="*/ 275524 h 378409"/>
              <a:gd name="connsiteX2" fmla="*/ 983643 w 1010027"/>
              <a:gd name="connsiteY2" fmla="*/ 0 h 378409"/>
              <a:gd name="connsiteX0" fmla="*/ 0 w 1010027"/>
              <a:gd name="connsiteY0" fmla="*/ 374413 h 380391"/>
              <a:gd name="connsiteX1" fmla="*/ 882334 w 1010027"/>
              <a:gd name="connsiteY1" fmla="*/ 275524 h 380391"/>
              <a:gd name="connsiteX2" fmla="*/ 983643 w 1010027"/>
              <a:gd name="connsiteY2" fmla="*/ 0 h 380391"/>
              <a:gd name="connsiteX0" fmla="*/ 0 w 1010027"/>
              <a:gd name="connsiteY0" fmla="*/ 374413 h 374413"/>
              <a:gd name="connsiteX1" fmla="*/ 882334 w 1010027"/>
              <a:gd name="connsiteY1" fmla="*/ 275524 h 374413"/>
              <a:gd name="connsiteX2" fmla="*/ 983643 w 1010027"/>
              <a:gd name="connsiteY2" fmla="*/ 0 h 374413"/>
              <a:gd name="connsiteX0" fmla="*/ 0 w 1031432"/>
              <a:gd name="connsiteY0" fmla="*/ 362843 h 362843"/>
              <a:gd name="connsiteX1" fmla="*/ 882334 w 1031432"/>
              <a:gd name="connsiteY1" fmla="*/ 263954 h 362843"/>
              <a:gd name="connsiteX2" fmla="*/ 1012367 w 1031432"/>
              <a:gd name="connsiteY2" fmla="*/ 0 h 362843"/>
              <a:gd name="connsiteX0" fmla="*/ 0 w 1031432"/>
              <a:gd name="connsiteY0" fmla="*/ 373361 h 373361"/>
              <a:gd name="connsiteX1" fmla="*/ 882334 w 1031432"/>
              <a:gd name="connsiteY1" fmla="*/ 274472 h 373361"/>
              <a:gd name="connsiteX2" fmla="*/ 1012367 w 1031432"/>
              <a:gd name="connsiteY2" fmla="*/ 0 h 373361"/>
              <a:gd name="connsiteX0" fmla="*/ 0 w 950940"/>
              <a:gd name="connsiteY0" fmla="*/ 376166 h 376166"/>
              <a:gd name="connsiteX1" fmla="*/ 882334 w 950940"/>
              <a:gd name="connsiteY1" fmla="*/ 277277 h 376166"/>
              <a:gd name="connsiteX2" fmla="*/ 868744 w 950940"/>
              <a:gd name="connsiteY2" fmla="*/ 0 h 376166"/>
              <a:gd name="connsiteX0" fmla="*/ 0 w 989441"/>
              <a:gd name="connsiteY0" fmla="*/ 376166 h 376166"/>
              <a:gd name="connsiteX1" fmla="*/ 882334 w 989441"/>
              <a:gd name="connsiteY1" fmla="*/ 277277 h 376166"/>
              <a:gd name="connsiteX2" fmla="*/ 868744 w 989441"/>
              <a:gd name="connsiteY2" fmla="*/ 0 h 376166"/>
              <a:gd name="connsiteX0" fmla="*/ 0 w 1007659"/>
              <a:gd name="connsiteY0" fmla="*/ 376166 h 376166"/>
              <a:gd name="connsiteX1" fmla="*/ 882334 w 1007659"/>
              <a:gd name="connsiteY1" fmla="*/ 277277 h 376166"/>
              <a:gd name="connsiteX2" fmla="*/ 868744 w 1007659"/>
              <a:gd name="connsiteY2" fmla="*/ 0 h 376166"/>
              <a:gd name="connsiteX0" fmla="*/ 0 w 1019085"/>
              <a:gd name="connsiteY0" fmla="*/ 376166 h 376166"/>
              <a:gd name="connsiteX1" fmla="*/ 882334 w 1019085"/>
              <a:gd name="connsiteY1" fmla="*/ 277277 h 376166"/>
              <a:gd name="connsiteX2" fmla="*/ 868744 w 1019085"/>
              <a:gd name="connsiteY2" fmla="*/ 0 h 376166"/>
              <a:gd name="connsiteX0" fmla="*/ 0 w 1011434"/>
              <a:gd name="connsiteY0" fmla="*/ 376166 h 376166"/>
              <a:gd name="connsiteX1" fmla="*/ 882334 w 1011434"/>
              <a:gd name="connsiteY1" fmla="*/ 277277 h 376166"/>
              <a:gd name="connsiteX2" fmla="*/ 868744 w 1011434"/>
              <a:gd name="connsiteY2" fmla="*/ 0 h 376166"/>
              <a:gd name="connsiteX0" fmla="*/ 0 w 979615"/>
              <a:gd name="connsiteY0" fmla="*/ 376166 h 376166"/>
              <a:gd name="connsiteX1" fmla="*/ 882334 w 979615"/>
              <a:gd name="connsiteY1" fmla="*/ 277277 h 376166"/>
              <a:gd name="connsiteX2" fmla="*/ 811294 w 979615"/>
              <a:gd name="connsiteY2" fmla="*/ 0 h 376166"/>
              <a:gd name="connsiteX0" fmla="*/ 0 w 1017287"/>
              <a:gd name="connsiteY0" fmla="*/ 376166 h 376166"/>
              <a:gd name="connsiteX1" fmla="*/ 882334 w 1017287"/>
              <a:gd name="connsiteY1" fmla="*/ 277277 h 376166"/>
              <a:gd name="connsiteX2" fmla="*/ 878318 w 1017287"/>
              <a:gd name="connsiteY2" fmla="*/ 0 h 376166"/>
              <a:gd name="connsiteX0" fmla="*/ 0 w 991189"/>
              <a:gd name="connsiteY0" fmla="*/ 376166 h 376166"/>
              <a:gd name="connsiteX1" fmla="*/ 882334 w 991189"/>
              <a:gd name="connsiteY1" fmla="*/ 277277 h 376166"/>
              <a:gd name="connsiteX2" fmla="*/ 878318 w 991189"/>
              <a:gd name="connsiteY2" fmla="*/ 0 h 376166"/>
              <a:gd name="connsiteX0" fmla="*/ 0 w 1235867"/>
              <a:gd name="connsiteY0" fmla="*/ 360739 h 360739"/>
              <a:gd name="connsiteX1" fmla="*/ 1112130 w 1235867"/>
              <a:gd name="connsiteY1" fmla="*/ 277277 h 360739"/>
              <a:gd name="connsiteX2" fmla="*/ 1108114 w 1235867"/>
              <a:gd name="connsiteY2" fmla="*/ 0 h 360739"/>
              <a:gd name="connsiteX0" fmla="*/ 0 w 1153885"/>
              <a:gd name="connsiteY0" fmla="*/ 360739 h 360739"/>
              <a:gd name="connsiteX1" fmla="*/ 824885 w 1153885"/>
              <a:gd name="connsiteY1" fmla="*/ 270265 h 360739"/>
              <a:gd name="connsiteX2" fmla="*/ 1108114 w 1153885"/>
              <a:gd name="connsiteY2" fmla="*/ 0 h 360739"/>
              <a:gd name="connsiteX0" fmla="*/ 0 w 972802"/>
              <a:gd name="connsiteY0" fmla="*/ 359337 h 359337"/>
              <a:gd name="connsiteX1" fmla="*/ 824885 w 972802"/>
              <a:gd name="connsiteY1" fmla="*/ 268863 h 359337"/>
              <a:gd name="connsiteX2" fmla="*/ 887892 w 972802"/>
              <a:gd name="connsiteY2" fmla="*/ 0 h 359337"/>
              <a:gd name="connsiteX0" fmla="*/ 0 w 917600"/>
              <a:gd name="connsiteY0" fmla="*/ 359337 h 359337"/>
              <a:gd name="connsiteX1" fmla="*/ 824885 w 917600"/>
              <a:gd name="connsiteY1" fmla="*/ 268863 h 359337"/>
              <a:gd name="connsiteX2" fmla="*/ 887892 w 917600"/>
              <a:gd name="connsiteY2" fmla="*/ 0 h 359337"/>
              <a:gd name="connsiteX0" fmla="*/ 0 w 890335"/>
              <a:gd name="connsiteY0" fmla="*/ 359337 h 359337"/>
              <a:gd name="connsiteX1" fmla="*/ 700413 w 890335"/>
              <a:gd name="connsiteY1" fmla="*/ 263253 h 359337"/>
              <a:gd name="connsiteX2" fmla="*/ 887892 w 890335"/>
              <a:gd name="connsiteY2" fmla="*/ 0 h 359337"/>
              <a:gd name="connsiteX0" fmla="*/ 0 w 889675"/>
              <a:gd name="connsiteY0" fmla="*/ 359337 h 359337"/>
              <a:gd name="connsiteX1" fmla="*/ 700413 w 889675"/>
              <a:gd name="connsiteY1" fmla="*/ 263253 h 359337"/>
              <a:gd name="connsiteX2" fmla="*/ 887892 w 889675"/>
              <a:gd name="connsiteY2" fmla="*/ 0 h 359337"/>
              <a:gd name="connsiteX0" fmla="*/ 0 w 890730"/>
              <a:gd name="connsiteY0" fmla="*/ 359337 h 359337"/>
              <a:gd name="connsiteX1" fmla="*/ 738712 w 890730"/>
              <a:gd name="connsiteY1" fmla="*/ 263253 h 359337"/>
              <a:gd name="connsiteX2" fmla="*/ 887892 w 890730"/>
              <a:gd name="connsiteY2" fmla="*/ 0 h 359337"/>
              <a:gd name="connsiteX0" fmla="*/ 0 w 890386"/>
              <a:gd name="connsiteY0" fmla="*/ 359337 h 359337"/>
              <a:gd name="connsiteX1" fmla="*/ 738712 w 890386"/>
              <a:gd name="connsiteY1" fmla="*/ 263253 h 359337"/>
              <a:gd name="connsiteX2" fmla="*/ 887892 w 890386"/>
              <a:gd name="connsiteY2" fmla="*/ 0 h 35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386" h="359337">
                <a:moveTo>
                  <a:pt x="0" y="359337"/>
                </a:moveTo>
                <a:cubicBezTo>
                  <a:pt x="395826" y="355682"/>
                  <a:pt x="629028" y="307715"/>
                  <a:pt x="738712" y="263253"/>
                </a:cubicBezTo>
                <a:cubicBezTo>
                  <a:pt x="848396" y="218791"/>
                  <a:pt x="903073" y="186192"/>
                  <a:pt x="887892" y="0"/>
                </a:cubicBezTo>
              </a:path>
            </a:pathLst>
          </a:cu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513423" y="2226216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C00FF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rgbClr val="CC00FF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423" y="2226216"/>
                <a:ext cx="718402" cy="334194"/>
              </a:xfrm>
              <a:prstGeom prst="rect">
                <a:avLst/>
              </a:prstGeom>
              <a:blipFill rotWithShape="0">
                <a:blip r:embed="rId16"/>
                <a:stretch>
                  <a:fillRect l="-3390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5" name="Content Placeholder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091" y="2779098"/>
            <a:ext cx="444827" cy="444827"/>
          </a:xfrm>
          <a:prstGeom prst="rect">
            <a:avLst/>
          </a:prstGeom>
          <a:ln/>
        </p:spPr>
      </p:pic>
      <p:sp>
        <p:nvSpPr>
          <p:cNvPr id="56" name="Left Brace 55"/>
          <p:cNvSpPr/>
          <p:nvPr/>
        </p:nvSpPr>
        <p:spPr>
          <a:xfrm rot="16200000">
            <a:off x="7440861" y="3994000"/>
            <a:ext cx="135509" cy="646318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rgbClr val="E98B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415667" y="4384914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C00FF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rgbClr val="CC00FF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5667" y="4384914"/>
                <a:ext cx="227498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10526" r="-10526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Freeform 60"/>
          <p:cNvSpPr/>
          <p:nvPr/>
        </p:nvSpPr>
        <p:spPr bwMode="auto">
          <a:xfrm>
            <a:off x="7696958" y="3251550"/>
            <a:ext cx="251359" cy="1291337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  <a:gd name="connsiteX0" fmla="*/ 0 w 947738"/>
              <a:gd name="connsiteY0" fmla="*/ 378620 h 385843"/>
              <a:gd name="connsiteX1" fmla="*/ 824887 w 947738"/>
              <a:gd name="connsiteY1" fmla="*/ 294457 h 385843"/>
              <a:gd name="connsiteX2" fmla="*/ 947738 w 947738"/>
              <a:gd name="connsiteY2" fmla="*/ 0 h 385843"/>
              <a:gd name="connsiteX0" fmla="*/ 0 w 983643"/>
              <a:gd name="connsiteY0" fmla="*/ 374413 h 381994"/>
              <a:gd name="connsiteX1" fmla="*/ 860792 w 983643"/>
              <a:gd name="connsiteY1" fmla="*/ 294457 h 381994"/>
              <a:gd name="connsiteX2" fmla="*/ 983643 w 983643"/>
              <a:gd name="connsiteY2" fmla="*/ 0 h 381994"/>
              <a:gd name="connsiteX0" fmla="*/ 0 w 983643"/>
              <a:gd name="connsiteY0" fmla="*/ 374413 h 380537"/>
              <a:gd name="connsiteX1" fmla="*/ 882334 w 983643"/>
              <a:gd name="connsiteY1" fmla="*/ 277628 h 380537"/>
              <a:gd name="connsiteX2" fmla="*/ 983643 w 983643"/>
              <a:gd name="connsiteY2" fmla="*/ 0 h 380537"/>
              <a:gd name="connsiteX0" fmla="*/ 0 w 983643"/>
              <a:gd name="connsiteY0" fmla="*/ 372309 h 378409"/>
              <a:gd name="connsiteX1" fmla="*/ 882334 w 983643"/>
              <a:gd name="connsiteY1" fmla="*/ 275524 h 378409"/>
              <a:gd name="connsiteX2" fmla="*/ 983643 w 983643"/>
              <a:gd name="connsiteY2" fmla="*/ 0 h 378409"/>
              <a:gd name="connsiteX0" fmla="*/ 0 w 1010027"/>
              <a:gd name="connsiteY0" fmla="*/ 372309 h 378409"/>
              <a:gd name="connsiteX1" fmla="*/ 882334 w 1010027"/>
              <a:gd name="connsiteY1" fmla="*/ 275524 h 378409"/>
              <a:gd name="connsiteX2" fmla="*/ 983643 w 1010027"/>
              <a:gd name="connsiteY2" fmla="*/ 0 h 378409"/>
              <a:gd name="connsiteX0" fmla="*/ 0 w 1010027"/>
              <a:gd name="connsiteY0" fmla="*/ 374413 h 380391"/>
              <a:gd name="connsiteX1" fmla="*/ 882334 w 1010027"/>
              <a:gd name="connsiteY1" fmla="*/ 275524 h 380391"/>
              <a:gd name="connsiteX2" fmla="*/ 983643 w 1010027"/>
              <a:gd name="connsiteY2" fmla="*/ 0 h 380391"/>
              <a:gd name="connsiteX0" fmla="*/ 0 w 1010027"/>
              <a:gd name="connsiteY0" fmla="*/ 374413 h 374413"/>
              <a:gd name="connsiteX1" fmla="*/ 882334 w 1010027"/>
              <a:gd name="connsiteY1" fmla="*/ 275524 h 374413"/>
              <a:gd name="connsiteX2" fmla="*/ 983643 w 1010027"/>
              <a:gd name="connsiteY2" fmla="*/ 0 h 374413"/>
              <a:gd name="connsiteX0" fmla="*/ 0 w 1031432"/>
              <a:gd name="connsiteY0" fmla="*/ 362843 h 362843"/>
              <a:gd name="connsiteX1" fmla="*/ 882334 w 1031432"/>
              <a:gd name="connsiteY1" fmla="*/ 263954 h 362843"/>
              <a:gd name="connsiteX2" fmla="*/ 1012367 w 1031432"/>
              <a:gd name="connsiteY2" fmla="*/ 0 h 362843"/>
              <a:gd name="connsiteX0" fmla="*/ 0 w 1031432"/>
              <a:gd name="connsiteY0" fmla="*/ 373361 h 373361"/>
              <a:gd name="connsiteX1" fmla="*/ 882334 w 1031432"/>
              <a:gd name="connsiteY1" fmla="*/ 274472 h 373361"/>
              <a:gd name="connsiteX2" fmla="*/ 1012367 w 1031432"/>
              <a:gd name="connsiteY2" fmla="*/ 0 h 373361"/>
              <a:gd name="connsiteX0" fmla="*/ 0 w 950940"/>
              <a:gd name="connsiteY0" fmla="*/ 376166 h 376166"/>
              <a:gd name="connsiteX1" fmla="*/ 882334 w 950940"/>
              <a:gd name="connsiteY1" fmla="*/ 277277 h 376166"/>
              <a:gd name="connsiteX2" fmla="*/ 868744 w 950940"/>
              <a:gd name="connsiteY2" fmla="*/ 0 h 376166"/>
              <a:gd name="connsiteX0" fmla="*/ 0 w 989441"/>
              <a:gd name="connsiteY0" fmla="*/ 376166 h 376166"/>
              <a:gd name="connsiteX1" fmla="*/ 882334 w 989441"/>
              <a:gd name="connsiteY1" fmla="*/ 277277 h 376166"/>
              <a:gd name="connsiteX2" fmla="*/ 868744 w 989441"/>
              <a:gd name="connsiteY2" fmla="*/ 0 h 376166"/>
              <a:gd name="connsiteX0" fmla="*/ 0 w 1007659"/>
              <a:gd name="connsiteY0" fmla="*/ 376166 h 376166"/>
              <a:gd name="connsiteX1" fmla="*/ 882334 w 1007659"/>
              <a:gd name="connsiteY1" fmla="*/ 277277 h 376166"/>
              <a:gd name="connsiteX2" fmla="*/ 868744 w 1007659"/>
              <a:gd name="connsiteY2" fmla="*/ 0 h 376166"/>
              <a:gd name="connsiteX0" fmla="*/ 0 w 1019085"/>
              <a:gd name="connsiteY0" fmla="*/ 376166 h 376166"/>
              <a:gd name="connsiteX1" fmla="*/ 882334 w 1019085"/>
              <a:gd name="connsiteY1" fmla="*/ 277277 h 376166"/>
              <a:gd name="connsiteX2" fmla="*/ 868744 w 1019085"/>
              <a:gd name="connsiteY2" fmla="*/ 0 h 376166"/>
              <a:gd name="connsiteX0" fmla="*/ 0 w 1011434"/>
              <a:gd name="connsiteY0" fmla="*/ 376166 h 376166"/>
              <a:gd name="connsiteX1" fmla="*/ 882334 w 1011434"/>
              <a:gd name="connsiteY1" fmla="*/ 277277 h 376166"/>
              <a:gd name="connsiteX2" fmla="*/ 868744 w 1011434"/>
              <a:gd name="connsiteY2" fmla="*/ 0 h 376166"/>
              <a:gd name="connsiteX0" fmla="*/ 0 w 979615"/>
              <a:gd name="connsiteY0" fmla="*/ 376166 h 376166"/>
              <a:gd name="connsiteX1" fmla="*/ 882334 w 979615"/>
              <a:gd name="connsiteY1" fmla="*/ 277277 h 376166"/>
              <a:gd name="connsiteX2" fmla="*/ 811294 w 979615"/>
              <a:gd name="connsiteY2" fmla="*/ 0 h 376166"/>
              <a:gd name="connsiteX0" fmla="*/ 0 w 1017287"/>
              <a:gd name="connsiteY0" fmla="*/ 376166 h 376166"/>
              <a:gd name="connsiteX1" fmla="*/ 882334 w 1017287"/>
              <a:gd name="connsiteY1" fmla="*/ 277277 h 376166"/>
              <a:gd name="connsiteX2" fmla="*/ 878318 w 1017287"/>
              <a:gd name="connsiteY2" fmla="*/ 0 h 376166"/>
              <a:gd name="connsiteX0" fmla="*/ 0 w 991189"/>
              <a:gd name="connsiteY0" fmla="*/ 376166 h 376166"/>
              <a:gd name="connsiteX1" fmla="*/ 882334 w 991189"/>
              <a:gd name="connsiteY1" fmla="*/ 277277 h 376166"/>
              <a:gd name="connsiteX2" fmla="*/ 878318 w 991189"/>
              <a:gd name="connsiteY2" fmla="*/ 0 h 376166"/>
              <a:gd name="connsiteX0" fmla="*/ 0 w 1235867"/>
              <a:gd name="connsiteY0" fmla="*/ 360739 h 360739"/>
              <a:gd name="connsiteX1" fmla="*/ 1112130 w 1235867"/>
              <a:gd name="connsiteY1" fmla="*/ 277277 h 360739"/>
              <a:gd name="connsiteX2" fmla="*/ 1108114 w 1235867"/>
              <a:gd name="connsiteY2" fmla="*/ 0 h 360739"/>
              <a:gd name="connsiteX0" fmla="*/ 0 w 1153885"/>
              <a:gd name="connsiteY0" fmla="*/ 360739 h 360739"/>
              <a:gd name="connsiteX1" fmla="*/ 824885 w 1153885"/>
              <a:gd name="connsiteY1" fmla="*/ 270265 h 360739"/>
              <a:gd name="connsiteX2" fmla="*/ 1108114 w 1153885"/>
              <a:gd name="connsiteY2" fmla="*/ 0 h 360739"/>
              <a:gd name="connsiteX0" fmla="*/ 0 w 972802"/>
              <a:gd name="connsiteY0" fmla="*/ 359337 h 359337"/>
              <a:gd name="connsiteX1" fmla="*/ 824885 w 972802"/>
              <a:gd name="connsiteY1" fmla="*/ 268863 h 359337"/>
              <a:gd name="connsiteX2" fmla="*/ 887892 w 972802"/>
              <a:gd name="connsiteY2" fmla="*/ 0 h 359337"/>
              <a:gd name="connsiteX0" fmla="*/ 0 w 917600"/>
              <a:gd name="connsiteY0" fmla="*/ 359337 h 359337"/>
              <a:gd name="connsiteX1" fmla="*/ 824885 w 917600"/>
              <a:gd name="connsiteY1" fmla="*/ 268863 h 359337"/>
              <a:gd name="connsiteX2" fmla="*/ 887892 w 917600"/>
              <a:gd name="connsiteY2" fmla="*/ 0 h 359337"/>
              <a:gd name="connsiteX0" fmla="*/ 0 w 890335"/>
              <a:gd name="connsiteY0" fmla="*/ 359337 h 359337"/>
              <a:gd name="connsiteX1" fmla="*/ 700413 w 890335"/>
              <a:gd name="connsiteY1" fmla="*/ 263253 h 359337"/>
              <a:gd name="connsiteX2" fmla="*/ 887892 w 890335"/>
              <a:gd name="connsiteY2" fmla="*/ 0 h 359337"/>
              <a:gd name="connsiteX0" fmla="*/ 0 w 889675"/>
              <a:gd name="connsiteY0" fmla="*/ 359337 h 359337"/>
              <a:gd name="connsiteX1" fmla="*/ 700413 w 889675"/>
              <a:gd name="connsiteY1" fmla="*/ 263253 h 359337"/>
              <a:gd name="connsiteX2" fmla="*/ 887892 w 889675"/>
              <a:gd name="connsiteY2" fmla="*/ 0 h 359337"/>
              <a:gd name="connsiteX0" fmla="*/ 0 w 890730"/>
              <a:gd name="connsiteY0" fmla="*/ 359337 h 359337"/>
              <a:gd name="connsiteX1" fmla="*/ 738712 w 890730"/>
              <a:gd name="connsiteY1" fmla="*/ 263253 h 359337"/>
              <a:gd name="connsiteX2" fmla="*/ 887892 w 890730"/>
              <a:gd name="connsiteY2" fmla="*/ 0 h 359337"/>
              <a:gd name="connsiteX0" fmla="*/ 0 w 890386"/>
              <a:gd name="connsiteY0" fmla="*/ 359337 h 359337"/>
              <a:gd name="connsiteX1" fmla="*/ 738712 w 890386"/>
              <a:gd name="connsiteY1" fmla="*/ 263253 h 359337"/>
              <a:gd name="connsiteX2" fmla="*/ 887892 w 890386"/>
              <a:gd name="connsiteY2" fmla="*/ 0 h 359337"/>
              <a:gd name="connsiteX0" fmla="*/ 21716 w 760455"/>
              <a:gd name="connsiteY0" fmla="*/ 589338 h 589338"/>
              <a:gd name="connsiteX1" fmla="*/ 760428 w 760455"/>
              <a:gd name="connsiteY1" fmla="*/ 493254 h 589338"/>
              <a:gd name="connsiteX2" fmla="*/ 0 w 760455"/>
              <a:gd name="connsiteY2" fmla="*/ 0 h 589338"/>
              <a:gd name="connsiteX0" fmla="*/ 21716 w 760455"/>
              <a:gd name="connsiteY0" fmla="*/ 589338 h 589338"/>
              <a:gd name="connsiteX1" fmla="*/ 760428 w 760455"/>
              <a:gd name="connsiteY1" fmla="*/ 493254 h 589338"/>
              <a:gd name="connsiteX2" fmla="*/ 0 w 760455"/>
              <a:gd name="connsiteY2" fmla="*/ 0 h 589338"/>
              <a:gd name="connsiteX0" fmla="*/ 21716 w 808326"/>
              <a:gd name="connsiteY0" fmla="*/ 589338 h 589338"/>
              <a:gd name="connsiteX1" fmla="*/ 808302 w 808326"/>
              <a:gd name="connsiteY1" fmla="*/ 439961 h 589338"/>
              <a:gd name="connsiteX2" fmla="*/ 0 w 808326"/>
              <a:gd name="connsiteY2" fmla="*/ 0 h 589338"/>
              <a:gd name="connsiteX0" fmla="*/ 21716 w 815521"/>
              <a:gd name="connsiteY0" fmla="*/ 589338 h 589338"/>
              <a:gd name="connsiteX1" fmla="*/ 808302 w 815521"/>
              <a:gd name="connsiteY1" fmla="*/ 439961 h 589338"/>
              <a:gd name="connsiteX2" fmla="*/ 0 w 815521"/>
              <a:gd name="connsiteY2" fmla="*/ 0 h 589338"/>
              <a:gd name="connsiteX0" fmla="*/ 21716 w 825262"/>
              <a:gd name="connsiteY0" fmla="*/ 589338 h 589338"/>
              <a:gd name="connsiteX1" fmla="*/ 808302 w 825262"/>
              <a:gd name="connsiteY1" fmla="*/ 439961 h 589338"/>
              <a:gd name="connsiteX2" fmla="*/ 517321 w 825262"/>
              <a:gd name="connsiteY2" fmla="*/ 231982 h 589338"/>
              <a:gd name="connsiteX3" fmla="*/ 0 w 825262"/>
              <a:gd name="connsiteY3" fmla="*/ 0 h 589338"/>
              <a:gd name="connsiteX0" fmla="*/ 21716 w 825262"/>
              <a:gd name="connsiteY0" fmla="*/ 589338 h 589338"/>
              <a:gd name="connsiteX1" fmla="*/ 808302 w 825262"/>
              <a:gd name="connsiteY1" fmla="*/ 444169 h 589338"/>
              <a:gd name="connsiteX2" fmla="*/ 517321 w 825262"/>
              <a:gd name="connsiteY2" fmla="*/ 231982 h 589338"/>
              <a:gd name="connsiteX3" fmla="*/ 0 w 825262"/>
              <a:gd name="connsiteY3" fmla="*/ 0 h 589338"/>
              <a:gd name="connsiteX0" fmla="*/ 21716 w 824267"/>
              <a:gd name="connsiteY0" fmla="*/ 589338 h 589338"/>
              <a:gd name="connsiteX1" fmla="*/ 808302 w 824267"/>
              <a:gd name="connsiteY1" fmla="*/ 444169 h 589338"/>
              <a:gd name="connsiteX2" fmla="*/ 507746 w 824267"/>
              <a:gd name="connsiteY2" fmla="*/ 236189 h 589338"/>
              <a:gd name="connsiteX3" fmla="*/ 0 w 824267"/>
              <a:gd name="connsiteY3" fmla="*/ 0 h 589338"/>
              <a:gd name="connsiteX0" fmla="*/ 21716 w 851659"/>
              <a:gd name="connsiteY0" fmla="*/ 589338 h 589338"/>
              <a:gd name="connsiteX1" fmla="*/ 837026 w 851659"/>
              <a:gd name="connsiteY1" fmla="*/ 403498 h 589338"/>
              <a:gd name="connsiteX2" fmla="*/ 507746 w 851659"/>
              <a:gd name="connsiteY2" fmla="*/ 236189 h 589338"/>
              <a:gd name="connsiteX3" fmla="*/ 0 w 851659"/>
              <a:gd name="connsiteY3" fmla="*/ 0 h 589338"/>
              <a:gd name="connsiteX0" fmla="*/ 21716 w 856593"/>
              <a:gd name="connsiteY0" fmla="*/ 589338 h 589338"/>
              <a:gd name="connsiteX1" fmla="*/ 837026 w 856593"/>
              <a:gd name="connsiteY1" fmla="*/ 403498 h 589338"/>
              <a:gd name="connsiteX2" fmla="*/ 555620 w 856593"/>
              <a:gd name="connsiteY2" fmla="*/ 230579 h 589338"/>
              <a:gd name="connsiteX3" fmla="*/ 0 w 856593"/>
              <a:gd name="connsiteY3" fmla="*/ 0 h 589338"/>
              <a:gd name="connsiteX0" fmla="*/ 21716 w 857784"/>
              <a:gd name="connsiteY0" fmla="*/ 589338 h 589338"/>
              <a:gd name="connsiteX1" fmla="*/ 837026 w 857784"/>
              <a:gd name="connsiteY1" fmla="*/ 403498 h 589338"/>
              <a:gd name="connsiteX2" fmla="*/ 555620 w 857784"/>
              <a:gd name="connsiteY2" fmla="*/ 230579 h 589338"/>
              <a:gd name="connsiteX3" fmla="*/ 0 w 857784"/>
              <a:gd name="connsiteY3" fmla="*/ 0 h 589338"/>
              <a:gd name="connsiteX0" fmla="*/ 21716 w 857784"/>
              <a:gd name="connsiteY0" fmla="*/ 589338 h 589338"/>
              <a:gd name="connsiteX1" fmla="*/ 837026 w 857784"/>
              <a:gd name="connsiteY1" fmla="*/ 403498 h 589338"/>
              <a:gd name="connsiteX2" fmla="*/ 555620 w 857784"/>
              <a:gd name="connsiteY2" fmla="*/ 230579 h 589338"/>
              <a:gd name="connsiteX3" fmla="*/ 0 w 857784"/>
              <a:gd name="connsiteY3" fmla="*/ 0 h 589338"/>
              <a:gd name="connsiteX0" fmla="*/ 21716 w 857784"/>
              <a:gd name="connsiteY0" fmla="*/ 589338 h 589338"/>
              <a:gd name="connsiteX1" fmla="*/ 837026 w 857784"/>
              <a:gd name="connsiteY1" fmla="*/ 403498 h 589338"/>
              <a:gd name="connsiteX2" fmla="*/ 555620 w 857784"/>
              <a:gd name="connsiteY2" fmla="*/ 230579 h 589338"/>
              <a:gd name="connsiteX3" fmla="*/ 0 w 857784"/>
              <a:gd name="connsiteY3" fmla="*/ 0 h 589338"/>
              <a:gd name="connsiteX0" fmla="*/ 21716 w 860586"/>
              <a:gd name="connsiteY0" fmla="*/ 589338 h 589338"/>
              <a:gd name="connsiteX1" fmla="*/ 837026 w 860586"/>
              <a:gd name="connsiteY1" fmla="*/ 403498 h 589338"/>
              <a:gd name="connsiteX2" fmla="*/ 555620 w 860586"/>
              <a:gd name="connsiteY2" fmla="*/ 230579 h 589338"/>
              <a:gd name="connsiteX3" fmla="*/ 0 w 860586"/>
              <a:gd name="connsiteY3" fmla="*/ 0 h 589338"/>
              <a:gd name="connsiteX0" fmla="*/ 21716 w 860586"/>
              <a:gd name="connsiteY0" fmla="*/ 589338 h 589338"/>
              <a:gd name="connsiteX1" fmla="*/ 837027 w 860586"/>
              <a:gd name="connsiteY1" fmla="*/ 404900 h 589338"/>
              <a:gd name="connsiteX2" fmla="*/ 555620 w 860586"/>
              <a:gd name="connsiteY2" fmla="*/ 230579 h 589338"/>
              <a:gd name="connsiteX3" fmla="*/ 0 w 860586"/>
              <a:gd name="connsiteY3" fmla="*/ 0 h 589338"/>
              <a:gd name="connsiteX0" fmla="*/ 21716 w 837106"/>
              <a:gd name="connsiteY0" fmla="*/ 589338 h 589338"/>
              <a:gd name="connsiteX1" fmla="*/ 837027 w 837106"/>
              <a:gd name="connsiteY1" fmla="*/ 404900 h 589338"/>
              <a:gd name="connsiteX2" fmla="*/ 555620 w 837106"/>
              <a:gd name="connsiteY2" fmla="*/ 230579 h 589338"/>
              <a:gd name="connsiteX3" fmla="*/ 0 w 837106"/>
              <a:gd name="connsiteY3" fmla="*/ 0 h 589338"/>
              <a:gd name="connsiteX0" fmla="*/ 21716 w 865236"/>
              <a:gd name="connsiteY0" fmla="*/ 589338 h 589338"/>
              <a:gd name="connsiteX1" fmla="*/ 837027 w 865236"/>
              <a:gd name="connsiteY1" fmla="*/ 404900 h 589338"/>
              <a:gd name="connsiteX2" fmla="*/ 584345 w 865236"/>
              <a:gd name="connsiteY2" fmla="*/ 231982 h 589338"/>
              <a:gd name="connsiteX3" fmla="*/ 0 w 865236"/>
              <a:gd name="connsiteY3" fmla="*/ 0 h 589338"/>
              <a:gd name="connsiteX0" fmla="*/ 21716 w 862534"/>
              <a:gd name="connsiteY0" fmla="*/ 589338 h 589338"/>
              <a:gd name="connsiteX1" fmla="*/ 837027 w 862534"/>
              <a:gd name="connsiteY1" fmla="*/ 404900 h 589338"/>
              <a:gd name="connsiteX2" fmla="*/ 584345 w 862534"/>
              <a:gd name="connsiteY2" fmla="*/ 231982 h 589338"/>
              <a:gd name="connsiteX3" fmla="*/ 0 w 862534"/>
              <a:gd name="connsiteY3" fmla="*/ 0 h 589338"/>
              <a:gd name="connsiteX0" fmla="*/ 21716 w 862534"/>
              <a:gd name="connsiteY0" fmla="*/ 589338 h 589338"/>
              <a:gd name="connsiteX1" fmla="*/ 837027 w 862534"/>
              <a:gd name="connsiteY1" fmla="*/ 404900 h 589338"/>
              <a:gd name="connsiteX2" fmla="*/ 584345 w 862534"/>
              <a:gd name="connsiteY2" fmla="*/ 231982 h 589338"/>
              <a:gd name="connsiteX3" fmla="*/ 0 w 862534"/>
              <a:gd name="connsiteY3" fmla="*/ 0 h 589338"/>
              <a:gd name="connsiteX0" fmla="*/ 21716 w 897685"/>
              <a:gd name="connsiteY0" fmla="*/ 589338 h 589338"/>
              <a:gd name="connsiteX1" fmla="*/ 875327 w 897685"/>
              <a:gd name="connsiteY1" fmla="*/ 432949 h 589338"/>
              <a:gd name="connsiteX2" fmla="*/ 584345 w 897685"/>
              <a:gd name="connsiteY2" fmla="*/ 231982 h 589338"/>
              <a:gd name="connsiteX3" fmla="*/ 0 w 897685"/>
              <a:gd name="connsiteY3" fmla="*/ 0 h 589338"/>
              <a:gd name="connsiteX0" fmla="*/ 21716 w 884413"/>
              <a:gd name="connsiteY0" fmla="*/ 589338 h 589338"/>
              <a:gd name="connsiteX1" fmla="*/ 860963 w 884413"/>
              <a:gd name="connsiteY1" fmla="*/ 414016 h 589338"/>
              <a:gd name="connsiteX2" fmla="*/ 584345 w 884413"/>
              <a:gd name="connsiteY2" fmla="*/ 231982 h 589338"/>
              <a:gd name="connsiteX3" fmla="*/ 0 w 884413"/>
              <a:gd name="connsiteY3" fmla="*/ 0 h 589338"/>
              <a:gd name="connsiteX0" fmla="*/ 21716 w 863312"/>
              <a:gd name="connsiteY0" fmla="*/ 589338 h 589338"/>
              <a:gd name="connsiteX1" fmla="*/ 860963 w 863312"/>
              <a:gd name="connsiteY1" fmla="*/ 414016 h 589338"/>
              <a:gd name="connsiteX2" fmla="*/ 584345 w 863312"/>
              <a:gd name="connsiteY2" fmla="*/ 231982 h 589338"/>
              <a:gd name="connsiteX3" fmla="*/ 0 w 863312"/>
              <a:gd name="connsiteY3" fmla="*/ 0 h 589338"/>
              <a:gd name="connsiteX0" fmla="*/ 136614 w 978210"/>
              <a:gd name="connsiteY0" fmla="*/ 591441 h 591441"/>
              <a:gd name="connsiteX1" fmla="*/ 975861 w 978210"/>
              <a:gd name="connsiteY1" fmla="*/ 416119 h 591441"/>
              <a:gd name="connsiteX2" fmla="*/ 699243 w 978210"/>
              <a:gd name="connsiteY2" fmla="*/ 234085 h 591441"/>
              <a:gd name="connsiteX3" fmla="*/ 0 w 978210"/>
              <a:gd name="connsiteY3" fmla="*/ 0 h 591441"/>
              <a:gd name="connsiteX0" fmla="*/ 79165 w 920761"/>
              <a:gd name="connsiteY0" fmla="*/ 568300 h 568300"/>
              <a:gd name="connsiteX1" fmla="*/ 918412 w 920761"/>
              <a:gd name="connsiteY1" fmla="*/ 392978 h 568300"/>
              <a:gd name="connsiteX2" fmla="*/ 641794 w 920761"/>
              <a:gd name="connsiteY2" fmla="*/ 210944 h 568300"/>
              <a:gd name="connsiteX3" fmla="*/ 0 w 920761"/>
              <a:gd name="connsiteY3" fmla="*/ 0 h 568300"/>
              <a:gd name="connsiteX0" fmla="*/ 79165 w 920761"/>
              <a:gd name="connsiteY0" fmla="*/ 568300 h 568300"/>
              <a:gd name="connsiteX1" fmla="*/ 918412 w 920761"/>
              <a:gd name="connsiteY1" fmla="*/ 392978 h 568300"/>
              <a:gd name="connsiteX2" fmla="*/ 641794 w 920761"/>
              <a:gd name="connsiteY2" fmla="*/ 210944 h 568300"/>
              <a:gd name="connsiteX3" fmla="*/ 0 w 920761"/>
              <a:gd name="connsiteY3" fmla="*/ 0 h 568300"/>
              <a:gd name="connsiteX0" fmla="*/ 79165 w 920761"/>
              <a:gd name="connsiteY0" fmla="*/ 568300 h 568300"/>
              <a:gd name="connsiteX1" fmla="*/ 918412 w 920761"/>
              <a:gd name="connsiteY1" fmla="*/ 392978 h 568300"/>
              <a:gd name="connsiteX2" fmla="*/ 641794 w 920761"/>
              <a:gd name="connsiteY2" fmla="*/ 210944 h 568300"/>
              <a:gd name="connsiteX3" fmla="*/ 0 w 920761"/>
              <a:gd name="connsiteY3" fmla="*/ 0 h 568300"/>
              <a:gd name="connsiteX0" fmla="*/ 79165 w 837187"/>
              <a:gd name="connsiteY0" fmla="*/ 568300 h 568300"/>
              <a:gd name="connsiteX1" fmla="*/ 832238 w 837187"/>
              <a:gd name="connsiteY1" fmla="*/ 376149 h 568300"/>
              <a:gd name="connsiteX2" fmla="*/ 641794 w 837187"/>
              <a:gd name="connsiteY2" fmla="*/ 210944 h 568300"/>
              <a:gd name="connsiteX3" fmla="*/ 0 w 837187"/>
              <a:gd name="connsiteY3" fmla="*/ 0 h 568300"/>
              <a:gd name="connsiteX0" fmla="*/ 0 w 758022"/>
              <a:gd name="connsiteY0" fmla="*/ 570404 h 570404"/>
              <a:gd name="connsiteX1" fmla="*/ 753073 w 758022"/>
              <a:gd name="connsiteY1" fmla="*/ 378253 h 570404"/>
              <a:gd name="connsiteX2" fmla="*/ 562629 w 758022"/>
              <a:gd name="connsiteY2" fmla="*/ 213048 h 570404"/>
              <a:gd name="connsiteX3" fmla="*/ 7008 w 758022"/>
              <a:gd name="connsiteY3" fmla="*/ 0 h 57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8022" h="570404">
                <a:moveTo>
                  <a:pt x="0" y="570404"/>
                </a:moveTo>
                <a:cubicBezTo>
                  <a:pt x="395826" y="566749"/>
                  <a:pt x="731113" y="452538"/>
                  <a:pt x="753073" y="378253"/>
                </a:cubicBezTo>
                <a:cubicBezTo>
                  <a:pt x="775033" y="303968"/>
                  <a:pt x="726071" y="279363"/>
                  <a:pt x="562629" y="213048"/>
                </a:cubicBezTo>
                <a:cubicBezTo>
                  <a:pt x="406148" y="153953"/>
                  <a:pt x="230513" y="75224"/>
                  <a:pt x="7008" y="0"/>
                </a:cubicBezTo>
              </a:path>
            </a:pathLst>
          </a:custGeom>
          <a:noFill/>
          <a:ln w="12700" cap="flat" cmpd="sng" algn="ctr">
            <a:solidFill>
              <a:srgbClr val="CC00FF"/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513423" y="2231591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423" y="2231591"/>
                <a:ext cx="718402" cy="334194"/>
              </a:xfrm>
              <a:prstGeom prst="rect">
                <a:avLst/>
              </a:prstGeom>
              <a:blipFill>
                <a:blip r:embed="rId19"/>
                <a:stretch>
                  <a:fillRect l="-3390" b="-145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blipFill rotWithShape="0">
                <a:blip r:embed="rId23"/>
                <a:stretch>
                  <a:fillRect l="-6685" t="-31111" r="-1114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508973" y="3241171"/>
                <a:ext cx="2661626" cy="331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e>
                              <m:sub>
                                <m:r>
                                  <a:rPr lang="nb-NO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973" y="3241171"/>
                <a:ext cx="2661626" cy="331629"/>
              </a:xfrm>
              <a:prstGeom prst="rect">
                <a:avLst/>
              </a:prstGeom>
              <a:blipFill>
                <a:blip r:embed="rId24"/>
                <a:stretch>
                  <a:fillRect l="-5505" t="-20370" r="-459" b="-296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830753" y="3595057"/>
                <a:ext cx="2661626" cy="331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rgbClr val="CC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rgbClr val="CC00FF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e>
                              <m:sub>
                                <m:r>
                                  <a:rPr lang="nb-NO" b="0" i="1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753" y="3595057"/>
                <a:ext cx="2661626" cy="331629"/>
              </a:xfrm>
              <a:prstGeom prst="rect">
                <a:avLst/>
              </a:prstGeom>
              <a:blipFill>
                <a:blip r:embed="rId25"/>
                <a:stretch>
                  <a:fillRect l="-5263" t="-20370" r="-458" b="-296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1106591" y="4459178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        abort</a:t>
            </a:r>
            <a:endParaRPr lang="en-US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blipFill rotWithShape="0">
                <a:blip r:embed="rId26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9180010" y="2424740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0010" y="2424740"/>
                <a:ext cx="1095172" cy="276999"/>
              </a:xfrm>
              <a:prstGeom prst="rect">
                <a:avLst/>
              </a:prstGeom>
              <a:blipFill rotWithShape="0">
                <a:blip r:embed="rId27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633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6" grpId="0" animBg="1"/>
      <p:bldP spid="57" grpId="0"/>
      <p:bldP spid="61" grpId="0" animBg="1"/>
      <p:bldP spid="43" grpId="0"/>
      <p:bldP spid="4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a signed certificate?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71664" y="1929637"/>
            <a:ext cx="937317" cy="1294288"/>
            <a:chOff x="8196052" y="1919680"/>
            <a:chExt cx="937317" cy="129428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8" name="TextBox 7"/>
          <p:cNvSpPr txBox="1"/>
          <p:nvPr/>
        </p:nvSpPr>
        <p:spPr>
          <a:xfrm>
            <a:off x="2803914" y="1591807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53325" y="3505818"/>
                <a:ext cx="21739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3325" y="3505818"/>
                <a:ext cx="2173993" cy="276999"/>
              </a:xfrm>
              <a:prstGeom prst="rect">
                <a:avLst/>
              </a:prstGeom>
              <a:blipFill rotWithShape="0">
                <a:blip r:embed="rId7"/>
                <a:stretch>
                  <a:fillRect r="-3361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851648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12739" y="2297520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2739" y="2297520"/>
                <a:ext cx="1230618" cy="313291"/>
              </a:xfrm>
              <a:prstGeom prst="rect">
                <a:avLst/>
              </a:prstGeom>
              <a:blipFill rotWithShape="0">
                <a:blip r:embed="rId8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474" y="2060848"/>
            <a:ext cx="770860" cy="632625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 bwMode="auto">
          <a:xfrm flipH="1" flipV="1">
            <a:off x="4813549" y="319729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5138742" y="2863626"/>
            <a:ext cx="352913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/>
              <a:t>“Put </a:t>
            </a:r>
            <a:r>
              <a:rPr lang="en-US" sz="1600" dirty="0">
                <a:latin typeface="Consolas" panose="020B0609020204030204" pitchFamily="49" charset="0"/>
              </a:rPr>
              <a:t>0x349a5 </a:t>
            </a:r>
            <a:r>
              <a:rPr lang="en-US" sz="1600" dirty="0"/>
              <a:t>on your page”</a:t>
            </a:r>
            <a:endParaRPr lang="en-US" sz="1600" b="0" dirty="0"/>
          </a:p>
        </p:txBody>
      </p:sp>
      <p:grpSp>
        <p:nvGrpSpPr>
          <p:cNvPr id="29" name="Group 28"/>
          <p:cNvGrpSpPr/>
          <p:nvPr/>
        </p:nvGrpSpPr>
        <p:grpSpPr>
          <a:xfrm>
            <a:off x="526330" y="1408386"/>
            <a:ext cx="1990171" cy="1747462"/>
            <a:chOff x="5015138" y="3265999"/>
            <a:chExt cx="1990171" cy="1747462"/>
          </a:xfrm>
        </p:grpSpPr>
        <p:grpSp>
          <p:nvGrpSpPr>
            <p:cNvPr id="28" name="Group 27"/>
            <p:cNvGrpSpPr/>
            <p:nvPr/>
          </p:nvGrpSpPr>
          <p:grpSpPr>
            <a:xfrm>
              <a:off x="5015138" y="3265999"/>
              <a:ext cx="1990171" cy="1747462"/>
              <a:chOff x="5015138" y="3265999"/>
              <a:chExt cx="1990171" cy="1747462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998" b="54080"/>
              <a:stretch/>
            </p:blipFill>
            <p:spPr>
              <a:xfrm>
                <a:off x="5015880" y="3265999"/>
                <a:ext cx="1372352" cy="1099105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532" b="54080"/>
              <a:stretch/>
            </p:blipFill>
            <p:spPr>
              <a:xfrm>
                <a:off x="6384032" y="3265999"/>
                <a:ext cx="621277" cy="1099105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532" t="72996"/>
              <a:stretch/>
            </p:blipFill>
            <p:spPr>
              <a:xfrm>
                <a:off x="6384032" y="4364457"/>
                <a:ext cx="621277" cy="646338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912" r="56998"/>
              <a:stretch/>
            </p:blipFill>
            <p:spPr>
              <a:xfrm>
                <a:off x="5015138" y="4365104"/>
                <a:ext cx="1372352" cy="648357"/>
              </a:xfrm>
              <a:prstGeom prst="rect">
                <a:avLst/>
              </a:prstGeom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5494920" y="3588626"/>
              <a:ext cx="458459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>
                  <a:latin typeface="Consolas" panose="020B0609020204030204" pitchFamily="49" charset="0"/>
                </a:rPr>
                <a:t>www.bob.com</a:t>
              </a:r>
              <a:endParaRPr lang="en-US" sz="600" b="0" dirty="0">
                <a:latin typeface="Consolas" panose="020B0609020204030204" pitchFamily="49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042131" y="4662429"/>
              <a:ext cx="735768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600" dirty="0">
                  <a:solidFill>
                    <a:srgbClr val="FF0000"/>
                  </a:solidFill>
                  <a:latin typeface="Consolas" panose="020B0609020204030204" pitchFamily="49" charset="0"/>
                </a:rPr>
                <a:t>0x349a5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Freeform 16"/>
          <p:cNvSpPr/>
          <p:nvPr/>
        </p:nvSpPr>
        <p:spPr bwMode="auto">
          <a:xfrm>
            <a:off x="2043953" y="2707342"/>
            <a:ext cx="7897906" cy="1811704"/>
          </a:xfrm>
          <a:custGeom>
            <a:avLst/>
            <a:gdLst>
              <a:gd name="connsiteX0" fmla="*/ 0 w 7897906"/>
              <a:gd name="connsiteY0" fmla="*/ 591671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801916"/>
              <a:gd name="connsiteX1" fmla="*/ 735106 w 7897906"/>
              <a:gd name="connsiteY1" fmla="*/ 1434353 h 1801916"/>
              <a:gd name="connsiteX2" fmla="*/ 2707341 w 7897906"/>
              <a:gd name="connsiteY2" fmla="*/ 1704392 h 1801916"/>
              <a:gd name="connsiteX3" fmla="*/ 6517341 w 7897906"/>
              <a:gd name="connsiteY3" fmla="*/ 1649506 h 1801916"/>
              <a:gd name="connsiteX4" fmla="*/ 7897906 w 7897906"/>
              <a:gd name="connsiteY4" fmla="*/ 0 h 1801916"/>
              <a:gd name="connsiteX0" fmla="*/ 0 w 7897906"/>
              <a:gd name="connsiteY0" fmla="*/ 405058 h 1799183"/>
              <a:gd name="connsiteX1" fmla="*/ 735106 w 7897906"/>
              <a:gd name="connsiteY1" fmla="*/ 1434353 h 1799183"/>
              <a:gd name="connsiteX2" fmla="*/ 2707341 w 7897906"/>
              <a:gd name="connsiteY2" fmla="*/ 1704392 h 1799183"/>
              <a:gd name="connsiteX3" fmla="*/ 6517341 w 7897906"/>
              <a:gd name="connsiteY3" fmla="*/ 1649506 h 1799183"/>
              <a:gd name="connsiteX4" fmla="*/ 7897906 w 7897906"/>
              <a:gd name="connsiteY4" fmla="*/ 0 h 1799183"/>
              <a:gd name="connsiteX0" fmla="*/ 0 w 7897906"/>
              <a:gd name="connsiteY0" fmla="*/ 405058 h 1811704"/>
              <a:gd name="connsiteX1" fmla="*/ 735106 w 7897906"/>
              <a:gd name="connsiteY1" fmla="*/ 1434353 h 1811704"/>
              <a:gd name="connsiteX2" fmla="*/ 2698011 w 7897906"/>
              <a:gd name="connsiteY2" fmla="*/ 1732384 h 1811704"/>
              <a:gd name="connsiteX3" fmla="*/ 6517341 w 7897906"/>
              <a:gd name="connsiteY3" fmla="*/ 1649506 h 1811704"/>
              <a:gd name="connsiteX4" fmla="*/ 7897906 w 7897906"/>
              <a:gd name="connsiteY4" fmla="*/ 0 h 181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97906" h="1811704">
                <a:moveTo>
                  <a:pt x="0" y="405058"/>
                </a:moveTo>
                <a:cubicBezTo>
                  <a:pt x="160603" y="1025254"/>
                  <a:pt x="285438" y="1213132"/>
                  <a:pt x="735106" y="1434353"/>
                </a:cubicBezTo>
                <a:cubicBezTo>
                  <a:pt x="1184774" y="1655574"/>
                  <a:pt x="2154182" y="1705856"/>
                  <a:pt x="2698011" y="1732384"/>
                </a:cubicBezTo>
                <a:cubicBezTo>
                  <a:pt x="3241840" y="1758912"/>
                  <a:pt x="5650692" y="1938237"/>
                  <a:pt x="6517341" y="1649506"/>
                </a:cubicBezTo>
                <a:cubicBezTo>
                  <a:pt x="7383990" y="1360775"/>
                  <a:pt x="7640170" y="685053"/>
                  <a:pt x="7897906" y="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9930472" y="3134059"/>
            <a:ext cx="65402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Check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8175991" y="4928868"/>
            <a:ext cx="3385857" cy="678198"/>
            <a:chOff x="8175991" y="4928868"/>
            <a:chExt cx="3385857" cy="678198"/>
          </a:xfrm>
        </p:grpSpPr>
        <p:pic>
          <p:nvPicPr>
            <p:cNvPr id="9" name="Content Placeholder 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5991" y="4928868"/>
              <a:ext cx="678198" cy="678198"/>
            </a:xfrm>
            <a:prstGeom prst="rect">
              <a:avLst/>
            </a:prstGeom>
            <a:ln/>
          </p:spPr>
        </p:pic>
        <p:grpSp>
          <p:nvGrpSpPr>
            <p:cNvPr id="19" name="Group 18"/>
            <p:cNvGrpSpPr/>
            <p:nvPr/>
          </p:nvGrpSpPr>
          <p:grpSpPr>
            <a:xfrm>
              <a:off x="8842706" y="5009662"/>
              <a:ext cx="2719142" cy="415799"/>
              <a:chOff x="9163082" y="4422731"/>
              <a:chExt cx="2719142" cy="4157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9163082" y="4476743"/>
                    <a:ext cx="2719142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dc</m:t>
                                  </m:r>
                                </m:sub>
                              </m:s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</m:e>
                          </m:d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8" name="TextBox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163082" y="4476743"/>
                    <a:ext cx="2719142" cy="307777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673" b="-38000"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07159" y="4422731"/>
                <a:ext cx="506655" cy="415799"/>
              </a:xfrm>
              <a:prstGeom prst="rect">
                <a:avLst/>
              </a:prstGeom>
            </p:spPr>
          </p:pic>
        </p:grpSp>
      </p:grpSp>
      <p:cxnSp>
        <p:nvCxnSpPr>
          <p:cNvPr id="33" name="Straight Arrow Connector 32"/>
          <p:cNvCxnSpPr/>
          <p:nvPr/>
        </p:nvCxnSpPr>
        <p:spPr bwMode="auto">
          <a:xfrm flipH="1" flipV="1">
            <a:off x="4851648" y="5949280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Content Placeholder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507" y="5296751"/>
            <a:ext cx="678198" cy="678198"/>
          </a:xfrm>
          <a:prstGeom prst="rect">
            <a:avLst/>
          </a:prstGeom>
          <a:ln/>
        </p:spPr>
      </p:pic>
      <p:sp>
        <p:nvSpPr>
          <p:cNvPr id="35" name="Oval 34"/>
          <p:cNvSpPr>
            <a:spLocks noChangeAspect="1"/>
          </p:cNvSpPr>
          <p:nvPr/>
        </p:nvSpPr>
        <p:spPr bwMode="auto">
          <a:xfrm>
            <a:off x="2447353" y="3149187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6" name="Oval 35"/>
          <p:cNvSpPr>
            <a:spLocks noChangeAspect="1"/>
          </p:cNvSpPr>
          <p:nvPr/>
        </p:nvSpPr>
        <p:spPr bwMode="auto">
          <a:xfrm>
            <a:off x="4990149" y="2245344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7" name="Oval 36"/>
          <p:cNvSpPr>
            <a:spLocks noChangeAspect="1"/>
          </p:cNvSpPr>
          <p:nvPr/>
        </p:nvSpPr>
        <p:spPr bwMode="auto">
          <a:xfrm>
            <a:off x="4611441" y="2823088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8" name="Oval 37"/>
          <p:cNvSpPr>
            <a:spLocks noChangeAspect="1"/>
          </p:cNvSpPr>
          <p:nvPr/>
        </p:nvSpPr>
        <p:spPr bwMode="auto">
          <a:xfrm>
            <a:off x="735252" y="1213556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9" name="Oval 38"/>
          <p:cNvSpPr>
            <a:spLocks noChangeAspect="1"/>
          </p:cNvSpPr>
          <p:nvPr/>
        </p:nvSpPr>
        <p:spPr bwMode="auto">
          <a:xfrm>
            <a:off x="10746427" y="3148521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40" name="Oval 39"/>
          <p:cNvSpPr>
            <a:spLocks noChangeAspect="1"/>
          </p:cNvSpPr>
          <p:nvPr/>
        </p:nvSpPr>
        <p:spPr bwMode="auto">
          <a:xfrm>
            <a:off x="7702416" y="5065004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1" name="Oval 40"/>
          <p:cNvSpPr>
            <a:spLocks noChangeAspect="1"/>
          </p:cNvSpPr>
          <p:nvPr/>
        </p:nvSpPr>
        <p:spPr bwMode="auto">
          <a:xfrm>
            <a:off x="5664753" y="5483029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163" y="4805920"/>
            <a:ext cx="427550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Other validation methods also possible: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Confirmation emails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DNS entries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Physical verification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Passport or driver's license</a:t>
            </a:r>
          </a:p>
          <a:p>
            <a:endParaRPr lang="en-US" sz="1600" dirty="0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1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3" b="25855"/>
          <a:stretch/>
        </p:blipFill>
        <p:spPr>
          <a:xfrm>
            <a:off x="8712195" y="1956367"/>
            <a:ext cx="2250656" cy="60491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48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  <p:bldP spid="17" grpId="0" animBg="1"/>
      <p:bldP spid="30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become an internet root CA?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Need to prove yourself (trust)worthy to browser and OS vendors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2"/>
              </a:rPr>
              <a:t>Microsoft Root Certificate Program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3"/>
              </a:rPr>
              <a:t>Mozilla CA Certificate Program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4"/>
              </a:rPr>
              <a:t>Apple Root Certificate Program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5"/>
              </a:rPr>
              <a:t>Chrome Root CA Program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Lot's of auditing and paperwork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Many formal technical and non-technical security requirements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CA/Browser forum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6"/>
              </a:rPr>
              <a:t>Baseline Requirements v1.7.3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/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477" y="3115481"/>
            <a:ext cx="1403854" cy="1080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5" t="28181" r="6911" b="28055"/>
          <a:stretch/>
        </p:blipFill>
        <p:spPr>
          <a:xfrm>
            <a:off x="8868308" y="4221089"/>
            <a:ext cx="1728192" cy="5040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329" y="3072372"/>
            <a:ext cx="580806" cy="5808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009" y="2173188"/>
            <a:ext cx="571322" cy="5713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146" y="2004483"/>
            <a:ext cx="781752" cy="5863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665" y="2565810"/>
            <a:ext cx="551529" cy="6430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571" y="2225685"/>
            <a:ext cx="529129" cy="52912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1382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DigiNotar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3393" y="1027586"/>
            <a:ext cx="5623534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Dutch root CA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Lost control of their private signing key in 2011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Fraudulent certificates issued for Gmail, </a:t>
            </a:r>
            <a:br>
              <a:rPr lang="en-US" sz="1800" dirty="0"/>
            </a:br>
            <a:r>
              <a:rPr lang="en-US" sz="1800" dirty="0"/>
              <a:t>Yahoo!, Mozilla, WordPress, …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30 000 Iranian Gmail users targeted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Triggered the creation of Certificate Transparency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581" y="1412776"/>
            <a:ext cx="5277048" cy="22767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580" y="4200938"/>
            <a:ext cx="5277049" cy="18074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15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Certificate</a:t>
            </a:r>
            <a:r>
              <a:rPr lang="nb-NO" dirty="0"/>
              <a:t> </a:t>
            </a:r>
            <a:r>
              <a:rPr lang="nb-NO" dirty="0" err="1"/>
              <a:t>revocation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935732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/>
                  <a:t>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/>
                  <a:t>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blipFill rotWithShape="0">
                <a:blip r:embed="rId3"/>
                <a:stretch>
                  <a:fillRect l="-1993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 bwMode="auto">
          <a:xfrm flipH="1">
            <a:off x="4381501" y="307537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419600" y="257372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112224" y="1849850"/>
            <a:ext cx="937317" cy="1294288"/>
            <a:chOff x="8196052" y="1919680"/>
            <a:chExt cx="937317" cy="12942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14" name="TextBox 13"/>
          <p:cNvSpPr txBox="1"/>
          <p:nvPr/>
        </p:nvSpPr>
        <p:spPr>
          <a:xfrm>
            <a:off x="7844474" y="151202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004956"/>
            <a:ext cx="834842" cy="702710"/>
          </a:xfrm>
          <a:prstGeom prst="rect">
            <a:avLst/>
          </a:prstGeom>
        </p:spPr>
      </p:pic>
      <p:pic>
        <p:nvPicPr>
          <p:cNvPr id="20" name="Content Placeholder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6" y="2624921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>
                <a:blip r:embed="rId1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7639839" y="3365571"/>
            <a:ext cx="941043" cy="979159"/>
            <a:chOff x="7639839" y="3365571"/>
            <a:chExt cx="941043" cy="979159"/>
          </a:xfrm>
        </p:grpSpPr>
        <p:cxnSp>
          <p:nvCxnSpPr>
            <p:cNvPr id="41" name="Straight Arrow Connector 40"/>
            <p:cNvCxnSpPr/>
            <p:nvPr/>
          </p:nvCxnSpPr>
          <p:spPr bwMode="auto">
            <a:xfrm>
              <a:off x="8580882" y="3365571"/>
              <a:ext cx="0" cy="9791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44" name="Content Placeholder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0769" y="3692021"/>
              <a:ext cx="444827" cy="444827"/>
            </a:xfrm>
            <a:prstGeom prst="rect">
              <a:avLst/>
            </a:prstGeom>
            <a:ln/>
          </p:spPr>
        </p:pic>
        <p:pic>
          <p:nvPicPr>
            <p:cNvPr id="39" name="Picture 2" descr="Alert Sign - Northview Public Schools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9839" y="3707385"/>
              <a:ext cx="373858" cy="373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5" name="Content Placeholder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049" y="5221877"/>
            <a:ext cx="444827" cy="444827"/>
          </a:xfrm>
          <a:prstGeom prst="rect">
            <a:avLst/>
          </a:prstGeom>
          <a:ln/>
        </p:spPr>
      </p:pic>
      <p:pic>
        <p:nvPicPr>
          <p:cNvPr id="1028" name="Picture 4" descr="10+ How Do I Know If My Bond Has Been Revoked - DanielGwenyth"/>
          <p:cNvPicPr>
            <a:picLocks noChangeAspect="1" noChangeArrowheads="1"/>
          </p:cNvPicPr>
          <p:nvPr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5" b="34580"/>
          <a:stretch/>
        </p:blipFill>
        <p:spPr bwMode="auto">
          <a:xfrm>
            <a:off x="9167877" y="5632174"/>
            <a:ext cx="671926" cy="22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Arrow Connector 45"/>
          <p:cNvCxnSpPr/>
          <p:nvPr/>
        </p:nvCxnSpPr>
        <p:spPr bwMode="auto">
          <a:xfrm>
            <a:off x="4221480" y="4010595"/>
            <a:ext cx="3418359" cy="11396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 rot="1110899">
            <a:off x="5234210" y="4160063"/>
            <a:ext cx="132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get</a:t>
            </a:r>
            <a:r>
              <a:rPr lang="nb-NO" dirty="0"/>
              <a:t> CRL</a:t>
            </a:r>
            <a:endParaRPr lang="en-US" dirty="0"/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 flipV="1">
            <a:off x="3837506" y="5840642"/>
            <a:ext cx="375563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6" name="Group 55"/>
          <p:cNvGrpSpPr/>
          <p:nvPr/>
        </p:nvGrpSpPr>
        <p:grpSpPr>
          <a:xfrm>
            <a:off x="5008515" y="5091672"/>
            <a:ext cx="1264919" cy="1308886"/>
            <a:chOff x="4618414" y="5193053"/>
            <a:chExt cx="1264919" cy="1308886"/>
          </a:xfrm>
        </p:grpSpPr>
        <p:sp>
          <p:nvSpPr>
            <p:cNvPr id="54" name="Rectangle 53"/>
            <p:cNvSpPr/>
            <p:nvPr/>
          </p:nvSpPr>
          <p:spPr bwMode="auto">
            <a:xfrm>
              <a:off x="4618414" y="5193053"/>
              <a:ext cx="1264919" cy="1308886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pic>
          <p:nvPicPr>
            <p:cNvPr id="57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6572" y="5521214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0" name="Picture 4" descr="10+ How Do I Know If My Bond Has Been Revoked - DanielGwenyth"/>
            <p:cNvPicPr>
              <a:picLocks noChangeAspect="1" noChangeArrowheads="1"/>
            </p:cNvPicPr>
            <p:nvPr/>
          </p:nvPicPr>
          <p:blipFill rotWithShape="1"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465" b="34580"/>
            <a:stretch/>
          </p:blipFill>
          <p:spPr bwMode="auto">
            <a:xfrm>
              <a:off x="4914910" y="5235634"/>
              <a:ext cx="671926" cy="228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201" y="5521214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2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3830" y="5521214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3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2459" y="5521214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4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1087" y="5521214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5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6572" y="5750975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6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201" y="5750975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7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3830" y="5750975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8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2459" y="5750975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9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1087" y="5750975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0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6572" y="598582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1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201" y="598582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2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3830" y="598582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3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2459" y="598582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4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1087" y="598582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5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6572" y="621721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6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201" y="621721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7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3830" y="621721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8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2459" y="621721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9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1087" y="6217210"/>
              <a:ext cx="154161" cy="154161"/>
            </a:xfrm>
            <a:prstGeom prst="rect">
              <a:avLst/>
            </a:prstGeom>
            <a:ln/>
          </p:spPr>
        </p:pic>
      </p:grpSp>
      <p:grpSp>
        <p:nvGrpSpPr>
          <p:cNvPr id="80" name="Group 79"/>
          <p:cNvGrpSpPr/>
          <p:nvPr/>
        </p:nvGrpSpPr>
        <p:grpSpPr>
          <a:xfrm>
            <a:off x="1533373" y="5113714"/>
            <a:ext cx="2534163" cy="923330"/>
            <a:chOff x="1582030" y="3535040"/>
            <a:chExt cx="2534163" cy="923330"/>
          </a:xfrm>
        </p:grpSpPr>
        <p:sp>
          <p:nvSpPr>
            <p:cNvPr id="58" name="TextBox 57"/>
            <p:cNvSpPr txBox="1"/>
            <p:nvPr/>
          </p:nvSpPr>
          <p:spPr>
            <a:xfrm>
              <a:off x="1582030" y="3535040"/>
              <a:ext cx="25341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b-NO" b="1" dirty="0" err="1"/>
                <a:t>if</a:t>
              </a:r>
              <a:r>
                <a:rPr lang="nb-NO" dirty="0"/>
                <a:t>            </a:t>
              </a:r>
              <a:r>
                <a:rPr lang="nb-NO" dirty="0" err="1"/>
                <a:t>revoked</a:t>
              </a:r>
              <a:r>
                <a:rPr lang="nb-NO" dirty="0"/>
                <a:t>:</a:t>
              </a:r>
              <a:br>
                <a:rPr lang="nb-NO" dirty="0"/>
              </a:br>
              <a:r>
                <a:rPr lang="nb-NO" dirty="0"/>
                <a:t>    abort </a:t>
              </a:r>
              <a:endParaRPr lang="en-US" dirty="0"/>
            </a:p>
          </p:txBody>
        </p:sp>
        <p:pic>
          <p:nvPicPr>
            <p:cNvPr id="82" name="Content Placeholder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931" y="3639126"/>
              <a:ext cx="397228" cy="397228"/>
            </a:xfrm>
            <a:prstGeom prst="rect">
              <a:avLst/>
            </a:prstGeom>
            <a:ln/>
          </p:spPr>
        </p:pic>
      </p:grpSp>
      <p:sp>
        <p:nvSpPr>
          <p:cNvPr id="81" name="TextBox 80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CA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44961" y="3011568"/>
            <a:ext cx="1058246" cy="900833"/>
          </a:xfrm>
          <a:prstGeom prst="rect">
            <a:avLst/>
          </a:prstGeom>
        </p:spPr>
      </p:pic>
      <p:cxnSp>
        <p:nvCxnSpPr>
          <p:cNvPr id="83" name="Straight Arrow Connector 82"/>
          <p:cNvCxnSpPr/>
          <p:nvPr/>
        </p:nvCxnSpPr>
        <p:spPr bwMode="auto">
          <a:xfrm>
            <a:off x="9595937" y="2680799"/>
            <a:ext cx="116939" cy="2792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500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11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8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45088" cy="457200"/>
          </a:xfrm>
        </p:spPr>
        <p:txBody>
          <a:bodyPr/>
          <a:lstStyle/>
          <a:p>
            <a:r>
              <a:rPr lang="nb-NO" dirty="0" err="1"/>
              <a:t>Certificate</a:t>
            </a:r>
            <a:r>
              <a:rPr lang="nb-NO" dirty="0"/>
              <a:t> </a:t>
            </a:r>
            <a:r>
              <a:rPr lang="nb-NO" dirty="0" err="1"/>
              <a:t>revocation</a:t>
            </a:r>
            <a:r>
              <a:rPr lang="nb-NO" dirty="0"/>
              <a:t> – OCSP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935732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1500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 bwMode="auto">
          <a:xfrm flipH="1">
            <a:off x="4381501" y="307537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419600" y="257372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112224" y="1849850"/>
            <a:ext cx="937317" cy="1294288"/>
            <a:chOff x="8196052" y="1919680"/>
            <a:chExt cx="937317" cy="12942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14" name="TextBox 13"/>
          <p:cNvSpPr txBox="1"/>
          <p:nvPr/>
        </p:nvSpPr>
        <p:spPr>
          <a:xfrm>
            <a:off x="7844474" y="151202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00495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>
                <a:blip r:embed="rId1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" name="Content Placeholder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049" y="5221877"/>
            <a:ext cx="444827" cy="444827"/>
          </a:xfrm>
          <a:prstGeom prst="rect">
            <a:avLst/>
          </a:prstGeom>
          <a:ln/>
        </p:spPr>
      </p:pic>
      <p:pic>
        <p:nvPicPr>
          <p:cNvPr id="1028" name="Picture 4" descr="10+ How Do I Know If My Bond Has Been Revoked - DanielGwenyth"/>
          <p:cNvPicPr>
            <a:picLocks noChangeAspect="1" noChangeArrowheads="1"/>
          </p:cNvPicPr>
          <p:nvPr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5" b="34580"/>
          <a:stretch/>
        </p:blipFill>
        <p:spPr bwMode="auto">
          <a:xfrm>
            <a:off x="9167877" y="5632174"/>
            <a:ext cx="671926" cy="22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Arrow Connector 45"/>
          <p:cNvCxnSpPr/>
          <p:nvPr/>
        </p:nvCxnSpPr>
        <p:spPr bwMode="auto">
          <a:xfrm>
            <a:off x="4221480" y="4010595"/>
            <a:ext cx="3418359" cy="11396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 rot="1110899">
            <a:off x="4982031" y="4224600"/>
            <a:ext cx="222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is          </a:t>
            </a:r>
            <a:r>
              <a:rPr lang="nb-NO" dirty="0" err="1"/>
              <a:t>revoked</a:t>
            </a:r>
            <a:r>
              <a:rPr lang="nb-NO" dirty="0"/>
              <a:t>? </a:t>
            </a:r>
            <a:endParaRPr lang="en-US" dirty="0"/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 flipV="1">
            <a:off x="3837506" y="5840642"/>
            <a:ext cx="375563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9" name="Content Placeholder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6354">
            <a:off x="5412867" y="4034834"/>
            <a:ext cx="397228" cy="397228"/>
          </a:xfrm>
          <a:prstGeom prst="rect">
            <a:avLst/>
          </a:prstGeom>
          <a:ln/>
        </p:spPr>
      </p:pic>
      <p:sp>
        <p:nvSpPr>
          <p:cNvPr id="3" name="TextBox 2"/>
          <p:cNvSpPr txBox="1"/>
          <p:nvPr/>
        </p:nvSpPr>
        <p:spPr>
          <a:xfrm>
            <a:off x="5397342" y="5444290"/>
            <a:ext cx="635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solidFill>
                  <a:srgbClr val="C00000"/>
                </a:solidFill>
              </a:rPr>
              <a:t>yes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CA</a:t>
            </a:r>
            <a:endParaRPr lang="en-US" dirty="0"/>
          </a:p>
        </p:txBody>
      </p:sp>
      <p:grpSp>
        <p:nvGrpSpPr>
          <p:cNvPr id="84" name="Group 83"/>
          <p:cNvGrpSpPr/>
          <p:nvPr/>
        </p:nvGrpSpPr>
        <p:grpSpPr>
          <a:xfrm>
            <a:off x="1415480" y="5378977"/>
            <a:ext cx="2534163" cy="923330"/>
            <a:chOff x="1582030" y="3535040"/>
            <a:chExt cx="2534163" cy="923330"/>
          </a:xfrm>
        </p:grpSpPr>
        <p:sp>
          <p:nvSpPr>
            <p:cNvPr id="85" name="TextBox 84"/>
            <p:cNvSpPr txBox="1"/>
            <p:nvPr/>
          </p:nvSpPr>
          <p:spPr>
            <a:xfrm>
              <a:off x="1582030" y="3535040"/>
              <a:ext cx="25341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b-NO" b="1" dirty="0" err="1"/>
                <a:t>if</a:t>
              </a:r>
              <a:r>
                <a:rPr lang="nb-NO" dirty="0"/>
                <a:t>            </a:t>
              </a:r>
              <a:r>
                <a:rPr lang="nb-NO" dirty="0" err="1"/>
                <a:t>revoked</a:t>
              </a:r>
              <a:r>
                <a:rPr lang="nb-NO" dirty="0"/>
                <a:t>:</a:t>
              </a:r>
              <a:br>
                <a:rPr lang="nb-NO" dirty="0"/>
              </a:br>
              <a:r>
                <a:rPr lang="nb-NO" dirty="0"/>
                <a:t>    abort </a:t>
              </a:r>
              <a:endParaRPr lang="en-US" dirty="0"/>
            </a:p>
          </p:txBody>
        </p:sp>
        <p:pic>
          <p:nvPicPr>
            <p:cNvPr id="86" name="Content Placeholder 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931" y="3639126"/>
              <a:ext cx="397228" cy="397228"/>
            </a:xfrm>
            <a:prstGeom prst="rect">
              <a:avLst/>
            </a:prstGeom>
            <a:ln/>
          </p:spPr>
        </p:pic>
      </p:grpSp>
      <p:sp>
        <p:nvSpPr>
          <p:cNvPr id="10" name="TextBox 9"/>
          <p:cNvSpPr txBox="1"/>
          <p:nvPr/>
        </p:nvSpPr>
        <p:spPr>
          <a:xfrm>
            <a:off x="5864520" y="413324"/>
            <a:ext cx="2951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accent2"/>
                </a:solidFill>
              </a:rPr>
              <a:t>(Online </a:t>
            </a:r>
            <a:r>
              <a:rPr lang="nb-NO" sz="1400" dirty="0" err="1">
                <a:solidFill>
                  <a:schemeClr val="accent2"/>
                </a:solidFill>
              </a:rPr>
              <a:t>Certificate</a:t>
            </a:r>
            <a:r>
              <a:rPr lang="nb-NO" sz="1400" dirty="0">
                <a:solidFill>
                  <a:schemeClr val="accent2"/>
                </a:solidFill>
              </a:rPr>
              <a:t> Status </a:t>
            </a:r>
            <a:r>
              <a:rPr lang="nb-NO" sz="1400" dirty="0" err="1">
                <a:solidFill>
                  <a:schemeClr val="accent2"/>
                </a:solidFill>
              </a:rPr>
              <a:t>Protocol</a:t>
            </a:r>
            <a:r>
              <a:rPr lang="nb-NO" sz="1400" dirty="0">
                <a:solidFill>
                  <a:schemeClr val="accent2"/>
                </a:solidFill>
              </a:rPr>
              <a:t>)</a:t>
            </a:r>
            <a:endParaRPr lang="en-US" sz="1400" dirty="0">
              <a:solidFill>
                <a:schemeClr val="accent2"/>
              </a:solidFill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/>
                  <a:t>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/>
                  <a:t>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blipFill rotWithShape="0">
                <a:blip r:embed="rId16"/>
                <a:stretch>
                  <a:fillRect l="-1993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2" name="Content Placeholder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6" y="2624921"/>
            <a:ext cx="444827" cy="444827"/>
          </a:xfrm>
          <a:prstGeom prst="rect">
            <a:avLst/>
          </a:prstGeom>
          <a:ln/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44961" y="3011568"/>
            <a:ext cx="1058246" cy="900833"/>
          </a:xfrm>
          <a:prstGeom prst="rect">
            <a:avLst/>
          </a:prstGeom>
        </p:spPr>
      </p:pic>
      <p:cxnSp>
        <p:nvCxnSpPr>
          <p:cNvPr id="47" name="Straight Arrow Connector 46"/>
          <p:cNvCxnSpPr/>
          <p:nvPr/>
        </p:nvCxnSpPr>
        <p:spPr bwMode="auto">
          <a:xfrm>
            <a:off x="9595937" y="2680799"/>
            <a:ext cx="116939" cy="2792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0057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45088" cy="457200"/>
          </a:xfrm>
        </p:spPr>
        <p:txBody>
          <a:bodyPr/>
          <a:lstStyle/>
          <a:p>
            <a:r>
              <a:rPr lang="nb-NO" dirty="0"/>
              <a:t>Certificate revocation – OCSP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935732"/>
            <a:ext cx="429815" cy="80706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4381501" y="307537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419600" y="257372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112224" y="1849850"/>
            <a:ext cx="937317" cy="1294288"/>
            <a:chOff x="8196052" y="1919680"/>
            <a:chExt cx="937317" cy="12942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14" name="TextBox 13"/>
          <p:cNvSpPr txBox="1"/>
          <p:nvPr/>
        </p:nvSpPr>
        <p:spPr>
          <a:xfrm>
            <a:off x="7844474" y="151202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00495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>
                <a:blip r:embed="rId1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" name="Content Placeholder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049" y="5221877"/>
            <a:ext cx="444827" cy="444827"/>
          </a:xfrm>
          <a:prstGeom prst="rect">
            <a:avLst/>
          </a:prstGeom>
          <a:ln/>
        </p:spPr>
      </p:pic>
      <p:pic>
        <p:nvPicPr>
          <p:cNvPr id="1028" name="Picture 4" descr="10+ How Do I Know If My Bond Has Been Revoked - DanielGwenyth"/>
          <p:cNvPicPr>
            <a:picLocks noChangeAspect="1" noChangeArrowheads="1"/>
          </p:cNvPicPr>
          <p:nvPr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5" b="34580"/>
          <a:stretch/>
        </p:blipFill>
        <p:spPr bwMode="auto">
          <a:xfrm>
            <a:off x="9167877" y="5632174"/>
            <a:ext cx="671926" cy="22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Arrow Connector 45"/>
          <p:cNvCxnSpPr/>
          <p:nvPr/>
        </p:nvCxnSpPr>
        <p:spPr bwMode="auto">
          <a:xfrm>
            <a:off x="4221480" y="4010595"/>
            <a:ext cx="3418359" cy="11396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 rot="1110899">
            <a:off x="4982031" y="4224600"/>
            <a:ext cx="222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is          </a:t>
            </a:r>
            <a:r>
              <a:rPr lang="nb-NO" dirty="0" err="1"/>
              <a:t>revoked</a:t>
            </a:r>
            <a:r>
              <a:rPr lang="nb-NO" dirty="0"/>
              <a:t>? </a:t>
            </a:r>
            <a:endParaRPr lang="en-US" dirty="0"/>
          </a:p>
        </p:txBody>
      </p:sp>
      <p:pic>
        <p:nvPicPr>
          <p:cNvPr id="59" name="Content Placeholder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6354">
            <a:off x="5412867" y="4034834"/>
            <a:ext cx="397228" cy="397228"/>
          </a:xfrm>
          <a:prstGeom prst="rect">
            <a:avLst/>
          </a:prstGeom>
          <a:ln/>
        </p:spPr>
      </p:pic>
      <p:sp>
        <p:nvSpPr>
          <p:cNvPr id="83" name="TextBox 82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CA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1389162" y="5349555"/>
            <a:ext cx="253416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nb-NO" b="1" dirty="0" err="1"/>
              <a:t>if</a:t>
            </a:r>
            <a:r>
              <a:rPr lang="nb-NO" dirty="0"/>
              <a:t> </a:t>
            </a:r>
            <a:r>
              <a:rPr lang="nb-NO" dirty="0" err="1"/>
              <a:t>request</a:t>
            </a:r>
            <a:r>
              <a:rPr lang="nb-NO" dirty="0"/>
              <a:t> </a:t>
            </a:r>
            <a:r>
              <a:rPr lang="nb-NO" dirty="0" err="1"/>
              <a:t>timed</a:t>
            </a:r>
            <a:r>
              <a:rPr lang="nb-NO" dirty="0"/>
              <a:t> </a:t>
            </a:r>
            <a:r>
              <a:rPr lang="nb-NO" dirty="0" err="1"/>
              <a:t>out</a:t>
            </a:r>
            <a:r>
              <a:rPr lang="nb-NO" dirty="0"/>
              <a:t>:</a:t>
            </a:r>
          </a:p>
          <a:p>
            <a:pPr>
              <a:lnSpc>
                <a:spcPts val="2600"/>
              </a:lnSpc>
            </a:pPr>
            <a:r>
              <a:rPr lang="nb-NO" dirty="0"/>
              <a:t>    abort</a:t>
            </a:r>
            <a:endParaRPr lang="en-US" dirty="0"/>
          </a:p>
          <a:p>
            <a:pPr>
              <a:lnSpc>
                <a:spcPts val="2600"/>
              </a:lnSpc>
            </a:pPr>
            <a:r>
              <a:rPr lang="en-US" dirty="0"/>
              <a:t>    cert valid</a:t>
            </a:r>
            <a:endParaRPr lang="nb-NO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p:pic>
        <p:nvPicPr>
          <p:cNvPr id="39" name="Picture 2" descr="Alert Sign - Northview Public Schools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948" y="4510605"/>
            <a:ext cx="1467118" cy="146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527979" y="5699270"/>
            <a:ext cx="144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(hard </a:t>
            </a:r>
            <a:r>
              <a:rPr lang="nb-NO" dirty="0" err="1"/>
              <a:t>fail</a:t>
            </a:r>
            <a:r>
              <a:rPr lang="nb-NO" dirty="0"/>
              <a:t>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521913" y="6058196"/>
            <a:ext cx="144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(soft </a:t>
            </a:r>
            <a:r>
              <a:rPr lang="nb-NO" dirty="0" err="1"/>
              <a:t>fail</a:t>
            </a:r>
            <a:r>
              <a:rPr lang="nb-NO" dirty="0"/>
              <a:t>)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1614791" y="5908559"/>
            <a:ext cx="316149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/>
                  <a:t>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/>
                  <a:t>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blipFill rotWithShape="0">
                <a:blip r:embed="rId16"/>
                <a:stretch>
                  <a:fillRect l="-1993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Content Placeholder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6" y="2624921"/>
            <a:ext cx="444827" cy="444827"/>
          </a:xfrm>
          <a:prstGeom prst="rect">
            <a:avLst/>
          </a:prstGeom>
          <a:ln/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44961" y="3011568"/>
            <a:ext cx="1058246" cy="900833"/>
          </a:xfrm>
          <a:prstGeom prst="rect">
            <a:avLst/>
          </a:prstGeom>
        </p:spPr>
      </p:pic>
      <p:cxnSp>
        <p:nvCxnSpPr>
          <p:cNvPr id="44" name="Straight Arrow Connector 43"/>
          <p:cNvCxnSpPr/>
          <p:nvPr/>
        </p:nvCxnSpPr>
        <p:spPr bwMode="auto">
          <a:xfrm>
            <a:off x="9595937" y="2680799"/>
            <a:ext cx="116939" cy="2792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1500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843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45088" cy="457200"/>
          </a:xfrm>
        </p:spPr>
        <p:txBody>
          <a:bodyPr/>
          <a:lstStyle/>
          <a:p>
            <a:r>
              <a:rPr lang="nb-NO" dirty="0"/>
              <a:t>Certificate revocation – OCSP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935732"/>
            <a:ext cx="429815" cy="80706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4381501" y="307537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419600" y="257372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112224" y="1849850"/>
            <a:ext cx="937317" cy="1294288"/>
            <a:chOff x="8196052" y="1919680"/>
            <a:chExt cx="937317" cy="12942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14" name="TextBox 13"/>
          <p:cNvSpPr txBox="1"/>
          <p:nvPr/>
        </p:nvSpPr>
        <p:spPr>
          <a:xfrm>
            <a:off x="7844474" y="151202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00495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>
                <a:blip r:embed="rId1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Picture 34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13075" y="5589583"/>
            <a:ext cx="1058246" cy="900833"/>
          </a:xfrm>
          <a:prstGeom prst="rect">
            <a:avLst/>
          </a:prstGeom>
        </p:spPr>
      </p:pic>
      <p:pic>
        <p:nvPicPr>
          <p:cNvPr id="45" name="Content Placeholder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049" y="5221877"/>
            <a:ext cx="444827" cy="444827"/>
          </a:xfrm>
          <a:prstGeom prst="rect">
            <a:avLst/>
          </a:prstGeom>
          <a:ln/>
        </p:spPr>
      </p:pic>
      <p:pic>
        <p:nvPicPr>
          <p:cNvPr id="1028" name="Picture 4" descr="10+ How Do I Know If My Bond Has Been Revoked - DanielGwenyth"/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5" b="34580"/>
          <a:stretch/>
        </p:blipFill>
        <p:spPr bwMode="auto">
          <a:xfrm>
            <a:off x="9167877" y="5632174"/>
            <a:ext cx="671926" cy="22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Arrow Connector 45"/>
          <p:cNvCxnSpPr/>
          <p:nvPr/>
        </p:nvCxnSpPr>
        <p:spPr bwMode="auto">
          <a:xfrm>
            <a:off x="4221480" y="4010595"/>
            <a:ext cx="3418359" cy="11396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 rot="1110899">
            <a:off x="4982031" y="4224600"/>
            <a:ext cx="222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is          </a:t>
            </a:r>
            <a:r>
              <a:rPr lang="nb-NO" dirty="0" err="1"/>
              <a:t>revoked</a:t>
            </a:r>
            <a:r>
              <a:rPr lang="nb-NO" dirty="0"/>
              <a:t>? </a:t>
            </a:r>
            <a:endParaRPr lang="en-US" dirty="0"/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>
            <a:off x="6860217" y="5840642"/>
            <a:ext cx="73292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9" name="Content Placeholder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6354">
            <a:off x="5412867" y="4034834"/>
            <a:ext cx="397228" cy="397228"/>
          </a:xfrm>
          <a:prstGeom prst="rect">
            <a:avLst/>
          </a:prstGeom>
          <a:ln/>
        </p:spPr>
      </p:pic>
      <p:sp>
        <p:nvSpPr>
          <p:cNvPr id="3" name="TextBox 2"/>
          <p:cNvSpPr txBox="1"/>
          <p:nvPr/>
        </p:nvSpPr>
        <p:spPr>
          <a:xfrm>
            <a:off x="6860217" y="5425134"/>
            <a:ext cx="635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solidFill>
                  <a:srgbClr val="C00000"/>
                </a:solidFill>
              </a:rPr>
              <a:t>yes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CA</a:t>
            </a:r>
            <a:endParaRPr lang="en-US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389162" y="5349555"/>
            <a:ext cx="253416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nb-NO" b="1" dirty="0" err="1"/>
              <a:t>if</a:t>
            </a:r>
            <a:r>
              <a:rPr lang="nb-NO" dirty="0"/>
              <a:t> </a:t>
            </a:r>
            <a:r>
              <a:rPr lang="nb-NO" dirty="0" err="1"/>
              <a:t>request</a:t>
            </a:r>
            <a:r>
              <a:rPr lang="nb-NO" dirty="0"/>
              <a:t> </a:t>
            </a:r>
            <a:r>
              <a:rPr lang="nb-NO" dirty="0" err="1"/>
              <a:t>timed</a:t>
            </a:r>
            <a:r>
              <a:rPr lang="nb-NO" dirty="0"/>
              <a:t> </a:t>
            </a:r>
            <a:r>
              <a:rPr lang="nb-NO" dirty="0" err="1"/>
              <a:t>out</a:t>
            </a:r>
            <a:r>
              <a:rPr lang="nb-NO" dirty="0"/>
              <a:t>:</a:t>
            </a:r>
          </a:p>
          <a:p>
            <a:pPr>
              <a:lnSpc>
                <a:spcPts val="2600"/>
              </a:lnSpc>
            </a:pPr>
            <a:r>
              <a:rPr lang="nb-NO" dirty="0"/>
              <a:t>    abort</a:t>
            </a:r>
            <a:endParaRPr lang="en-US" dirty="0"/>
          </a:p>
          <a:p>
            <a:pPr>
              <a:lnSpc>
                <a:spcPts val="2600"/>
              </a:lnSpc>
            </a:pPr>
            <a:r>
              <a:rPr lang="en-US" dirty="0"/>
              <a:t>    cert valid</a:t>
            </a:r>
            <a:endParaRPr lang="nb-NO" dirty="0"/>
          </a:p>
        </p:txBody>
      </p:sp>
      <p:sp>
        <p:nvSpPr>
          <p:cNvPr id="42" name="TextBox 41"/>
          <p:cNvSpPr txBox="1"/>
          <p:nvPr/>
        </p:nvSpPr>
        <p:spPr>
          <a:xfrm>
            <a:off x="3527979" y="5699270"/>
            <a:ext cx="144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(hard </a:t>
            </a:r>
            <a:r>
              <a:rPr lang="nb-NO" dirty="0" err="1"/>
              <a:t>fail</a:t>
            </a:r>
            <a:r>
              <a:rPr lang="nb-NO" dirty="0"/>
              <a:t>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21913" y="6058196"/>
            <a:ext cx="144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(soft </a:t>
            </a:r>
            <a:r>
              <a:rPr lang="nb-NO" dirty="0" err="1"/>
              <a:t>fail</a:t>
            </a:r>
            <a:r>
              <a:rPr lang="nb-NO" dirty="0"/>
              <a:t>)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44961" y="3011568"/>
            <a:ext cx="1058246" cy="900833"/>
          </a:xfrm>
          <a:prstGeom prst="rect">
            <a:avLst/>
          </a:prstGeom>
        </p:spPr>
      </p:pic>
      <p:cxnSp>
        <p:nvCxnSpPr>
          <p:cNvPr id="50" name="Straight Arrow Connector 49"/>
          <p:cNvCxnSpPr/>
          <p:nvPr/>
        </p:nvCxnSpPr>
        <p:spPr bwMode="auto">
          <a:xfrm>
            <a:off x="9595937" y="2680799"/>
            <a:ext cx="116939" cy="2792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Connector 51"/>
          <p:cNvCxnSpPr/>
          <p:nvPr/>
        </p:nvCxnSpPr>
        <p:spPr bwMode="auto">
          <a:xfrm>
            <a:off x="1614791" y="5908559"/>
            <a:ext cx="316149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/>
                  <a:t>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/>
                  <a:t>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blipFill rotWithShape="0">
                <a:blip r:embed="rId16"/>
                <a:stretch>
                  <a:fillRect l="-1993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Content Placeholder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6" y="2624921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1500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38867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45088" cy="457200"/>
          </a:xfrm>
        </p:spPr>
        <p:txBody>
          <a:bodyPr/>
          <a:lstStyle/>
          <a:p>
            <a:r>
              <a:rPr lang="nb-NO" dirty="0" err="1"/>
              <a:t>Certificate</a:t>
            </a:r>
            <a:r>
              <a:rPr lang="nb-NO" dirty="0"/>
              <a:t> </a:t>
            </a:r>
            <a:r>
              <a:rPr lang="nb-NO" dirty="0" err="1"/>
              <a:t>revocation</a:t>
            </a:r>
            <a:r>
              <a:rPr lang="nb-NO" dirty="0"/>
              <a:t> – OCSP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935732"/>
            <a:ext cx="429815" cy="80706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4381501" y="307537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419600" y="257372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112224" y="1849850"/>
            <a:ext cx="937317" cy="1294288"/>
            <a:chOff x="8196052" y="1919680"/>
            <a:chExt cx="937317" cy="12942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14" name="TextBox 13"/>
          <p:cNvSpPr txBox="1"/>
          <p:nvPr/>
        </p:nvSpPr>
        <p:spPr>
          <a:xfrm>
            <a:off x="7582515" y="1492912"/>
            <a:ext cx="224529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embarrassing_stuff.com </a:t>
            </a:r>
            <a:endParaRPr lang="en-US" sz="1600" b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004956"/>
            <a:ext cx="834842" cy="702710"/>
          </a:xfrm>
          <a:prstGeom prst="rect">
            <a:avLst/>
          </a:prstGeom>
        </p:spPr>
      </p:pic>
      <p:cxnSp>
        <p:nvCxnSpPr>
          <p:cNvPr id="46" name="Straight Arrow Connector 45"/>
          <p:cNvCxnSpPr/>
          <p:nvPr/>
        </p:nvCxnSpPr>
        <p:spPr bwMode="auto">
          <a:xfrm>
            <a:off x="4221480" y="4010595"/>
            <a:ext cx="3418359" cy="11396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1" name="Group 20"/>
          <p:cNvGrpSpPr/>
          <p:nvPr/>
        </p:nvGrpSpPr>
        <p:grpSpPr>
          <a:xfrm>
            <a:off x="4982031" y="4034834"/>
            <a:ext cx="2226130" cy="559098"/>
            <a:chOff x="4982031" y="4034834"/>
            <a:chExt cx="2226130" cy="559098"/>
          </a:xfrm>
        </p:grpSpPr>
        <p:sp>
          <p:nvSpPr>
            <p:cNvPr id="48" name="TextBox 47"/>
            <p:cNvSpPr txBox="1"/>
            <p:nvPr/>
          </p:nvSpPr>
          <p:spPr>
            <a:xfrm rot="1110899">
              <a:off x="4982031" y="4224600"/>
              <a:ext cx="2226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is          </a:t>
              </a:r>
              <a:r>
                <a:rPr lang="nb-NO" dirty="0" err="1"/>
                <a:t>revoked</a:t>
              </a:r>
              <a:r>
                <a:rPr lang="nb-NO" dirty="0"/>
                <a:t>? </a:t>
              </a:r>
              <a:endParaRPr lang="en-US" dirty="0"/>
            </a:p>
          </p:txBody>
        </p:sp>
        <p:pic>
          <p:nvPicPr>
            <p:cNvPr id="59" name="Content Placeholder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56354">
              <a:off x="5412867" y="4034834"/>
              <a:ext cx="397228" cy="397228"/>
            </a:xfrm>
            <a:prstGeom prst="rect">
              <a:avLst/>
            </a:prstGeom>
            <a:ln/>
          </p:spPr>
        </p:pic>
      </p:grpSp>
      <p:sp>
        <p:nvSpPr>
          <p:cNvPr id="83" name="TextBox 82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CA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 rot="1122112">
            <a:off x="4713895" y="4531636"/>
            <a:ext cx="167879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embarrassing_stuff.com </a:t>
            </a:r>
            <a:endParaRPr lang="en-US" sz="1200" b="0" dirty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/>
                  <a:t>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/>
                  <a:t>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1993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6" y="2624921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 rotWithShape="0">
                <a:blip r:embed="rId9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1500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990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45088" cy="457200"/>
          </a:xfrm>
        </p:spPr>
        <p:txBody>
          <a:bodyPr/>
          <a:lstStyle/>
          <a:p>
            <a:r>
              <a:rPr lang="nb-NO" dirty="0"/>
              <a:t>Certificate revocation – OCSP stapling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935732"/>
            <a:ext cx="429815" cy="80706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4381501" y="307537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419600" y="257372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112224" y="1849850"/>
            <a:ext cx="937317" cy="1294288"/>
            <a:chOff x="8196052" y="1919680"/>
            <a:chExt cx="937317" cy="12942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14" name="TextBox 13"/>
          <p:cNvSpPr txBox="1"/>
          <p:nvPr/>
        </p:nvSpPr>
        <p:spPr>
          <a:xfrm>
            <a:off x="7582515" y="1492912"/>
            <a:ext cx="224529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embarrassing_stuff.com </a:t>
            </a:r>
            <a:endParaRPr lang="en-US" sz="1600" b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00495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>
                <a:blip r:embed="rId1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 bwMode="auto">
          <a:xfrm flipV="1">
            <a:off x="8553472" y="3429001"/>
            <a:ext cx="0" cy="108011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TextBox 82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CA</a:t>
            </a:r>
            <a:endParaRPr lang="en-US" dirty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/>
                  <a:t>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/>
                  <a:t>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blipFill rotWithShape="0">
                <a:blip r:embed="rId13"/>
                <a:stretch>
                  <a:fillRect l="-1993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Content Placeholder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6" y="2624921"/>
            <a:ext cx="444827" cy="444827"/>
          </a:xfrm>
          <a:prstGeom prst="rect">
            <a:avLst/>
          </a:prstGeom>
          <a:ln/>
        </p:spPr>
      </p:pic>
      <p:grpSp>
        <p:nvGrpSpPr>
          <p:cNvPr id="25" name="Group 24"/>
          <p:cNvGrpSpPr/>
          <p:nvPr/>
        </p:nvGrpSpPr>
        <p:grpSpPr>
          <a:xfrm>
            <a:off x="8793959" y="3755631"/>
            <a:ext cx="2160839" cy="649927"/>
            <a:chOff x="8793959" y="3647564"/>
            <a:chExt cx="2160839" cy="649927"/>
          </a:xfrm>
        </p:grpSpPr>
        <p:sp>
          <p:nvSpPr>
            <p:cNvPr id="23" name="TextBox 22"/>
            <p:cNvSpPr txBox="1"/>
            <p:nvPr/>
          </p:nvSpPr>
          <p:spPr>
            <a:xfrm>
              <a:off x="8793959" y="3647564"/>
              <a:ext cx="2160839" cy="5283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ts val="1440"/>
                </a:lnSpc>
              </a:pPr>
              <a:r>
                <a:rPr lang="en-US" sz="1200" dirty="0">
                  <a:ea typeface="Cambria" panose="02040503050406030204" pitchFamily="18" charset="0"/>
                </a:rPr>
                <a:t>“        has </a:t>
              </a:r>
              <a:r>
                <a:rPr lang="en-US" sz="1200" b="1" dirty="0">
                  <a:ea typeface="Cambria" panose="02040503050406030204" pitchFamily="18" charset="0"/>
                </a:rPr>
                <a:t>not</a:t>
              </a:r>
              <a:r>
                <a:rPr lang="en-US" sz="1200" dirty="0">
                  <a:ea typeface="Cambria" panose="02040503050406030204" pitchFamily="18" charset="0"/>
                </a:rPr>
                <a:t> been revoked ” </a:t>
              </a:r>
            </a:p>
            <a:p>
              <a:pPr>
                <a:lnSpc>
                  <a:spcPts val="1000"/>
                </a:lnSpc>
              </a:pPr>
              <a:endParaRPr lang="en-US" sz="1000" dirty="0">
                <a:ea typeface="Cambria" panose="02040503050406030204" pitchFamily="18" charset="0"/>
              </a:endParaRPr>
            </a:p>
            <a:p>
              <a:pPr>
                <a:lnSpc>
                  <a:spcPts val="1000"/>
                </a:lnSpc>
              </a:pPr>
              <a:r>
                <a:rPr lang="en-US" sz="1000" dirty="0">
                  <a:solidFill>
                    <a:schemeClr val="bg1">
                      <a:lumMod val="65000"/>
                    </a:schemeClr>
                  </a:solidFill>
                  <a:ea typeface="Cambria" panose="02040503050406030204" pitchFamily="18" charset="0"/>
                </a:rPr>
                <a:t>Valid until November 20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pic>
          <p:nvPicPr>
            <p:cNvPr id="49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7812" y="3685719"/>
              <a:ext cx="229460" cy="229460"/>
            </a:xfrm>
            <a:prstGeom prst="rect">
              <a:avLst/>
            </a:prstGeom>
            <a:ln/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94758" y="3937451"/>
              <a:ext cx="360040" cy="36004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500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/>
          <p:cNvGrpSpPr/>
          <p:nvPr/>
        </p:nvGrpSpPr>
        <p:grpSpPr>
          <a:xfrm>
            <a:off x="5215516" y="3210692"/>
            <a:ext cx="2160839" cy="649927"/>
            <a:chOff x="8793959" y="3647564"/>
            <a:chExt cx="2160839" cy="649927"/>
          </a:xfrm>
        </p:grpSpPr>
        <p:sp>
          <p:nvSpPr>
            <p:cNvPr id="28" name="TextBox 27"/>
            <p:cNvSpPr txBox="1"/>
            <p:nvPr/>
          </p:nvSpPr>
          <p:spPr>
            <a:xfrm>
              <a:off x="8793959" y="3647564"/>
              <a:ext cx="2160839" cy="5283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ts val="1440"/>
                </a:lnSpc>
              </a:pPr>
              <a:r>
                <a:rPr lang="en-US" sz="1200" dirty="0">
                  <a:ea typeface="Cambria" panose="02040503050406030204" pitchFamily="18" charset="0"/>
                </a:rPr>
                <a:t>“        has </a:t>
              </a:r>
              <a:r>
                <a:rPr lang="en-US" sz="1200" b="1" dirty="0">
                  <a:ea typeface="Cambria" panose="02040503050406030204" pitchFamily="18" charset="0"/>
                </a:rPr>
                <a:t>not</a:t>
              </a:r>
              <a:r>
                <a:rPr lang="en-US" sz="1200" dirty="0">
                  <a:ea typeface="Cambria" panose="02040503050406030204" pitchFamily="18" charset="0"/>
                </a:rPr>
                <a:t> been revoked ” </a:t>
              </a:r>
            </a:p>
            <a:p>
              <a:pPr>
                <a:lnSpc>
                  <a:spcPts val="1000"/>
                </a:lnSpc>
              </a:pPr>
              <a:endParaRPr lang="en-US" sz="1000" dirty="0">
                <a:ea typeface="Cambria" panose="02040503050406030204" pitchFamily="18" charset="0"/>
              </a:endParaRPr>
            </a:p>
            <a:p>
              <a:pPr>
                <a:lnSpc>
                  <a:spcPts val="1000"/>
                </a:lnSpc>
              </a:pPr>
              <a:r>
                <a:rPr lang="en-US" sz="1000" dirty="0">
                  <a:solidFill>
                    <a:schemeClr val="bg1">
                      <a:lumMod val="65000"/>
                    </a:schemeClr>
                  </a:solidFill>
                  <a:ea typeface="Cambria" panose="02040503050406030204" pitchFamily="18" charset="0"/>
                </a:rPr>
                <a:t>Valid until November 20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pic>
          <p:nvPicPr>
            <p:cNvPr id="29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7812" y="3685719"/>
              <a:ext cx="229460" cy="229460"/>
            </a:xfrm>
            <a:prstGeom prst="rect">
              <a:avLst/>
            </a:prstGeom>
            <a:ln/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94758" y="3937451"/>
              <a:ext cx="360040" cy="3600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905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1285625" y="4675573"/>
            <a:ext cx="358433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nb-NO" b="1" dirty="0"/>
              <a:t>if</a:t>
            </a:r>
            <a:r>
              <a:rPr lang="nb-NO" dirty="0"/>
              <a:t> OCSP staple not present:</a:t>
            </a:r>
          </a:p>
          <a:p>
            <a:pPr>
              <a:lnSpc>
                <a:spcPts val="2600"/>
              </a:lnSpc>
            </a:pPr>
            <a:r>
              <a:rPr lang="nb-NO" dirty="0"/>
              <a:t>    abort		(hard fail)</a:t>
            </a:r>
            <a:endParaRPr lang="en-US" dirty="0"/>
          </a:p>
          <a:p>
            <a:pPr>
              <a:lnSpc>
                <a:spcPts val="2600"/>
              </a:lnSpc>
            </a:pPr>
            <a:r>
              <a:rPr lang="en-US" dirty="0"/>
              <a:t>    cert valid	(soft fail)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45088" cy="457200"/>
          </a:xfrm>
        </p:spPr>
        <p:txBody>
          <a:bodyPr/>
          <a:lstStyle/>
          <a:p>
            <a:r>
              <a:rPr lang="nb-NO" dirty="0"/>
              <a:t>Certificate revocation – OCSP stapling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935732"/>
            <a:ext cx="429815" cy="80706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4381501" y="307537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419600" y="257372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112224" y="1849850"/>
            <a:ext cx="937317" cy="1294288"/>
            <a:chOff x="8196052" y="1919680"/>
            <a:chExt cx="937317" cy="12942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14" name="TextBox 13"/>
          <p:cNvSpPr txBox="1"/>
          <p:nvPr/>
        </p:nvSpPr>
        <p:spPr>
          <a:xfrm>
            <a:off x="7582515" y="1492912"/>
            <a:ext cx="224529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embarrassing_stuff.com </a:t>
            </a:r>
            <a:endParaRPr lang="en-US" sz="1600" b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00495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>
                <a:blip r:embed="rId1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 bwMode="auto">
          <a:xfrm flipV="1">
            <a:off x="8553472" y="3429001"/>
            <a:ext cx="0" cy="108011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TextBox 82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CA</a:t>
            </a:r>
            <a:endParaRPr lang="en-US" dirty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/>
                  <a:t>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/>
                  <a:t>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blipFill rotWithShape="0">
                <a:blip r:embed="rId13"/>
                <a:stretch>
                  <a:fillRect l="-1993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Content Placeholder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6" y="2624921"/>
            <a:ext cx="444827" cy="444827"/>
          </a:xfrm>
          <a:prstGeom prst="rect">
            <a:avLst/>
          </a:prstGeom>
          <a:ln/>
        </p:spPr>
      </p:pic>
      <p:grpSp>
        <p:nvGrpSpPr>
          <p:cNvPr id="25" name="Group 24"/>
          <p:cNvGrpSpPr/>
          <p:nvPr/>
        </p:nvGrpSpPr>
        <p:grpSpPr>
          <a:xfrm>
            <a:off x="8787435" y="3873207"/>
            <a:ext cx="2043737" cy="510328"/>
            <a:chOff x="8793959" y="3647564"/>
            <a:chExt cx="2043737" cy="510328"/>
          </a:xfrm>
        </p:grpSpPr>
        <p:sp>
          <p:nvSpPr>
            <p:cNvPr id="23" name="TextBox 22"/>
            <p:cNvSpPr txBox="1"/>
            <p:nvPr/>
          </p:nvSpPr>
          <p:spPr>
            <a:xfrm>
              <a:off x="8793959" y="3647564"/>
              <a:ext cx="1989085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ea typeface="Cambria" panose="02040503050406030204" pitchFamily="18" charset="0"/>
                </a:rPr>
                <a:t>“        has been </a:t>
              </a:r>
              <a:r>
                <a:rPr lang="en-US" sz="1200" b="1" dirty="0">
                  <a:solidFill>
                    <a:srgbClr val="C00000"/>
                  </a:solidFill>
                  <a:ea typeface="Cambria" panose="02040503050406030204" pitchFamily="18" charset="0"/>
                </a:rPr>
                <a:t>revoked</a:t>
              </a:r>
              <a:r>
                <a:rPr lang="en-US" sz="1200" dirty="0">
                  <a:solidFill>
                    <a:srgbClr val="C00000"/>
                  </a:solidFill>
                  <a:ea typeface="Cambria" panose="02040503050406030204" pitchFamily="18" charset="0"/>
                </a:rPr>
                <a:t> </a:t>
              </a:r>
              <a:r>
                <a:rPr lang="en-US" sz="1200" dirty="0">
                  <a:ea typeface="Cambria" panose="02040503050406030204" pitchFamily="18" charset="0"/>
                </a:rPr>
                <a:t>”  </a:t>
              </a:r>
              <a:endParaRPr lang="en-US" sz="1200" dirty="0"/>
            </a:p>
          </p:txBody>
        </p:sp>
        <p:pic>
          <p:nvPicPr>
            <p:cNvPr id="49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7812" y="3685719"/>
              <a:ext cx="229460" cy="229460"/>
            </a:xfrm>
            <a:prstGeom prst="rect">
              <a:avLst/>
            </a:prstGeom>
            <a:ln/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7656" y="3797852"/>
              <a:ext cx="360040" cy="36004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500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Content Placeholder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049" y="5221877"/>
            <a:ext cx="444827" cy="444827"/>
          </a:xfrm>
          <a:prstGeom prst="rect">
            <a:avLst/>
          </a:prstGeom>
          <a:ln/>
        </p:spPr>
      </p:pic>
      <p:pic>
        <p:nvPicPr>
          <p:cNvPr id="33" name="Picture 4" descr="10+ How Do I Know If My Bond Has Been Revoked - DanielGwenyth"/>
          <p:cNvPicPr>
            <a:picLocks noChangeAspect="1" noChangeArrowheads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5" b="34580"/>
          <a:stretch/>
        </p:blipFill>
        <p:spPr bwMode="auto">
          <a:xfrm>
            <a:off x="9167877" y="5632174"/>
            <a:ext cx="671926" cy="22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/>
          <p:cNvGrpSpPr/>
          <p:nvPr/>
        </p:nvGrpSpPr>
        <p:grpSpPr>
          <a:xfrm>
            <a:off x="5483957" y="3227128"/>
            <a:ext cx="2043737" cy="510328"/>
            <a:chOff x="8793959" y="3647564"/>
            <a:chExt cx="2043737" cy="510328"/>
          </a:xfrm>
        </p:grpSpPr>
        <p:sp>
          <p:nvSpPr>
            <p:cNvPr id="36" name="TextBox 35"/>
            <p:cNvSpPr txBox="1"/>
            <p:nvPr/>
          </p:nvSpPr>
          <p:spPr>
            <a:xfrm>
              <a:off x="8793959" y="3647564"/>
              <a:ext cx="1989085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ea typeface="Cambria" panose="02040503050406030204" pitchFamily="18" charset="0"/>
                </a:rPr>
                <a:t>“        has been </a:t>
              </a:r>
              <a:r>
                <a:rPr lang="en-US" sz="1200" b="1" dirty="0">
                  <a:solidFill>
                    <a:srgbClr val="C00000"/>
                  </a:solidFill>
                  <a:ea typeface="Cambria" panose="02040503050406030204" pitchFamily="18" charset="0"/>
                </a:rPr>
                <a:t>revoked</a:t>
              </a:r>
              <a:r>
                <a:rPr lang="en-US" sz="1200" dirty="0">
                  <a:solidFill>
                    <a:srgbClr val="C00000"/>
                  </a:solidFill>
                  <a:ea typeface="Cambria" panose="02040503050406030204" pitchFamily="18" charset="0"/>
                </a:rPr>
                <a:t> </a:t>
              </a:r>
              <a:r>
                <a:rPr lang="en-US" sz="1200" dirty="0">
                  <a:ea typeface="Cambria" panose="02040503050406030204" pitchFamily="18" charset="0"/>
                </a:rPr>
                <a:t>”  </a:t>
              </a:r>
              <a:endParaRPr lang="en-US" sz="1200" dirty="0"/>
            </a:p>
          </p:txBody>
        </p:sp>
        <p:pic>
          <p:nvPicPr>
            <p:cNvPr id="37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7812" y="3685719"/>
              <a:ext cx="229460" cy="229460"/>
            </a:xfrm>
            <a:prstGeom prst="rect">
              <a:avLst/>
            </a:prstGeom>
            <a:ln/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7656" y="3797852"/>
              <a:ext cx="360040" cy="360040"/>
            </a:xfrm>
            <a:prstGeom prst="rect">
              <a:avLst/>
            </a:prstGeom>
          </p:spPr>
        </p:pic>
      </p:grpSp>
      <p:pic>
        <p:nvPicPr>
          <p:cNvPr id="39" name="Picture 38"/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92689" y="3690405"/>
            <a:ext cx="1058246" cy="900833"/>
          </a:xfrm>
          <a:prstGeom prst="rect">
            <a:avLst/>
          </a:prstGeom>
        </p:spPr>
      </p:pic>
      <p:sp>
        <p:nvSpPr>
          <p:cNvPr id="6" name="Multiply 5"/>
          <p:cNvSpPr/>
          <p:nvPr/>
        </p:nvSpPr>
        <p:spPr bwMode="auto">
          <a:xfrm>
            <a:off x="5653295" y="2985278"/>
            <a:ext cx="1490236" cy="752178"/>
          </a:xfrm>
          <a:prstGeom prst="mathMultiply">
            <a:avLst>
              <a:gd name="adj1" fmla="val 10134"/>
            </a:avLst>
          </a:prstGeom>
          <a:solidFill>
            <a:srgbClr val="FF00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cxnSp>
        <p:nvCxnSpPr>
          <p:cNvPr id="54" name="Straight Connector 53"/>
          <p:cNvCxnSpPr/>
          <p:nvPr/>
        </p:nvCxnSpPr>
        <p:spPr bwMode="auto">
          <a:xfrm>
            <a:off x="1502728" y="5234689"/>
            <a:ext cx="274939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6315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1285625" y="4675573"/>
            <a:ext cx="358433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nb-NO" b="1" dirty="0"/>
              <a:t>if</a:t>
            </a:r>
            <a:r>
              <a:rPr lang="nb-NO" dirty="0"/>
              <a:t> OCSP staple not present:</a:t>
            </a:r>
          </a:p>
          <a:p>
            <a:pPr>
              <a:lnSpc>
                <a:spcPts val="2600"/>
              </a:lnSpc>
            </a:pPr>
            <a:r>
              <a:rPr lang="nb-NO" dirty="0"/>
              <a:t>    abort		(hard fail)</a:t>
            </a:r>
            <a:endParaRPr lang="en-US" dirty="0"/>
          </a:p>
          <a:p>
            <a:pPr>
              <a:lnSpc>
                <a:spcPts val="2600"/>
              </a:lnSpc>
            </a:pPr>
            <a:r>
              <a:rPr lang="en-US" dirty="0"/>
              <a:t>    cert valid	(soft fail)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45088" cy="457200"/>
          </a:xfrm>
        </p:spPr>
        <p:txBody>
          <a:bodyPr/>
          <a:lstStyle/>
          <a:p>
            <a:r>
              <a:rPr lang="nb-NO" dirty="0"/>
              <a:t>Certificate revocation – OCSP stapling + must_staple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935732"/>
            <a:ext cx="429815" cy="80706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4381501" y="307537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419600" y="257372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112224" y="1849850"/>
            <a:ext cx="937317" cy="1294288"/>
            <a:chOff x="8196052" y="1919680"/>
            <a:chExt cx="937317" cy="12942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14" name="TextBox 13"/>
          <p:cNvSpPr txBox="1"/>
          <p:nvPr/>
        </p:nvSpPr>
        <p:spPr>
          <a:xfrm>
            <a:off x="7582515" y="1492912"/>
            <a:ext cx="224529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embarrassing_stuff.com </a:t>
            </a:r>
            <a:endParaRPr lang="en-US" sz="1600" b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00495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>
                <a:blip r:embed="rId1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 bwMode="auto">
          <a:xfrm flipV="1">
            <a:off x="8553472" y="3429001"/>
            <a:ext cx="0" cy="108011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TextBox 82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CA</a:t>
            </a:r>
            <a:endParaRPr lang="en-US" dirty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/>
                  <a:t>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b="0" dirty="0"/>
                  <a:t>  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20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56" y="2703641"/>
                <a:ext cx="1832836" cy="313291"/>
              </a:xfrm>
              <a:prstGeom prst="rect">
                <a:avLst/>
              </a:prstGeom>
              <a:blipFill rotWithShape="0">
                <a:blip r:embed="rId13"/>
                <a:stretch>
                  <a:fillRect l="-1993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Content Placeholder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826" y="2624921"/>
            <a:ext cx="444827" cy="444827"/>
          </a:xfrm>
          <a:prstGeom prst="rect">
            <a:avLst/>
          </a:prstGeom>
          <a:ln/>
        </p:spPr>
      </p:pic>
      <p:grpSp>
        <p:nvGrpSpPr>
          <p:cNvPr id="25" name="Group 24"/>
          <p:cNvGrpSpPr/>
          <p:nvPr/>
        </p:nvGrpSpPr>
        <p:grpSpPr>
          <a:xfrm>
            <a:off x="8787435" y="3873207"/>
            <a:ext cx="2043737" cy="510328"/>
            <a:chOff x="8793959" y="3647564"/>
            <a:chExt cx="2043737" cy="510328"/>
          </a:xfrm>
        </p:grpSpPr>
        <p:sp>
          <p:nvSpPr>
            <p:cNvPr id="23" name="TextBox 22"/>
            <p:cNvSpPr txBox="1"/>
            <p:nvPr/>
          </p:nvSpPr>
          <p:spPr>
            <a:xfrm>
              <a:off x="8793959" y="3647564"/>
              <a:ext cx="1989085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ea typeface="Cambria" panose="02040503050406030204" pitchFamily="18" charset="0"/>
                </a:rPr>
                <a:t>“        has been </a:t>
              </a:r>
              <a:r>
                <a:rPr lang="en-US" sz="1200" b="1" dirty="0">
                  <a:solidFill>
                    <a:srgbClr val="C00000"/>
                  </a:solidFill>
                  <a:ea typeface="Cambria" panose="02040503050406030204" pitchFamily="18" charset="0"/>
                </a:rPr>
                <a:t>revoked</a:t>
              </a:r>
              <a:r>
                <a:rPr lang="en-US" sz="1200" dirty="0">
                  <a:solidFill>
                    <a:srgbClr val="C00000"/>
                  </a:solidFill>
                  <a:ea typeface="Cambria" panose="02040503050406030204" pitchFamily="18" charset="0"/>
                </a:rPr>
                <a:t> </a:t>
              </a:r>
              <a:r>
                <a:rPr lang="en-US" sz="1200" dirty="0">
                  <a:ea typeface="Cambria" panose="02040503050406030204" pitchFamily="18" charset="0"/>
                </a:rPr>
                <a:t>”  </a:t>
              </a:r>
              <a:endParaRPr lang="en-US" sz="1200" dirty="0"/>
            </a:p>
          </p:txBody>
        </p:sp>
        <p:pic>
          <p:nvPicPr>
            <p:cNvPr id="49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7812" y="3685719"/>
              <a:ext cx="229460" cy="229460"/>
            </a:xfrm>
            <a:prstGeom prst="rect">
              <a:avLst/>
            </a:prstGeom>
            <a:ln/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7656" y="3797852"/>
              <a:ext cx="360040" cy="36004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8" y="2185377"/>
                <a:ext cx="364202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500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Content Placeholder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049" y="5221877"/>
            <a:ext cx="444827" cy="444827"/>
          </a:xfrm>
          <a:prstGeom prst="rect">
            <a:avLst/>
          </a:prstGeom>
          <a:ln/>
        </p:spPr>
      </p:pic>
      <p:pic>
        <p:nvPicPr>
          <p:cNvPr id="33" name="Picture 4" descr="10+ How Do I Know If My Bond Has Been Revoked - DanielGwenyth"/>
          <p:cNvPicPr>
            <a:picLocks noChangeAspect="1" noChangeArrowheads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5" b="34580"/>
          <a:stretch/>
        </p:blipFill>
        <p:spPr bwMode="auto">
          <a:xfrm>
            <a:off x="9167877" y="5632174"/>
            <a:ext cx="671926" cy="22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/>
          <p:cNvCxnSpPr/>
          <p:nvPr/>
        </p:nvCxnSpPr>
        <p:spPr bwMode="auto">
          <a:xfrm flipH="1">
            <a:off x="6783446" y="2356311"/>
            <a:ext cx="125028" cy="44878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6178292" y="2031533"/>
            <a:ext cx="1754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a typeface="Cambria" panose="02040503050406030204" pitchFamily="18" charset="0"/>
              </a:rPr>
              <a:t>“must include staple”</a:t>
            </a:r>
            <a:endParaRPr lang="en-US" sz="1200" dirty="0"/>
          </a:p>
        </p:txBody>
      </p:sp>
      <p:grpSp>
        <p:nvGrpSpPr>
          <p:cNvPr id="63" name="Group 62"/>
          <p:cNvGrpSpPr/>
          <p:nvPr/>
        </p:nvGrpSpPr>
        <p:grpSpPr>
          <a:xfrm>
            <a:off x="5483957" y="3227128"/>
            <a:ext cx="2043737" cy="510328"/>
            <a:chOff x="8793959" y="3647564"/>
            <a:chExt cx="2043737" cy="510328"/>
          </a:xfrm>
        </p:grpSpPr>
        <p:sp>
          <p:nvSpPr>
            <p:cNvPr id="64" name="TextBox 63"/>
            <p:cNvSpPr txBox="1"/>
            <p:nvPr/>
          </p:nvSpPr>
          <p:spPr>
            <a:xfrm>
              <a:off x="8793959" y="3647564"/>
              <a:ext cx="1989085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ea typeface="Cambria" panose="02040503050406030204" pitchFamily="18" charset="0"/>
                </a:rPr>
                <a:t>“        has been </a:t>
              </a:r>
              <a:r>
                <a:rPr lang="en-US" sz="1200" b="1" dirty="0">
                  <a:solidFill>
                    <a:srgbClr val="C00000"/>
                  </a:solidFill>
                  <a:ea typeface="Cambria" panose="02040503050406030204" pitchFamily="18" charset="0"/>
                </a:rPr>
                <a:t>revoked</a:t>
              </a:r>
              <a:r>
                <a:rPr lang="en-US" sz="1200" dirty="0">
                  <a:solidFill>
                    <a:srgbClr val="C00000"/>
                  </a:solidFill>
                  <a:ea typeface="Cambria" panose="02040503050406030204" pitchFamily="18" charset="0"/>
                </a:rPr>
                <a:t> </a:t>
              </a:r>
              <a:r>
                <a:rPr lang="en-US" sz="1200" dirty="0">
                  <a:ea typeface="Cambria" panose="02040503050406030204" pitchFamily="18" charset="0"/>
                </a:rPr>
                <a:t>”  </a:t>
              </a:r>
              <a:endParaRPr lang="en-US" sz="1200" dirty="0"/>
            </a:p>
          </p:txBody>
        </p:sp>
        <p:pic>
          <p:nvPicPr>
            <p:cNvPr id="65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7812" y="3685719"/>
              <a:ext cx="229460" cy="229460"/>
            </a:xfrm>
            <a:prstGeom prst="rect">
              <a:avLst/>
            </a:prstGeom>
            <a:ln/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7656" y="3797852"/>
              <a:ext cx="360040" cy="360040"/>
            </a:xfrm>
            <a:prstGeom prst="rect">
              <a:avLst/>
            </a:prstGeom>
          </p:spPr>
        </p:pic>
      </p:grpSp>
      <p:cxnSp>
        <p:nvCxnSpPr>
          <p:cNvPr id="59" name="Straight Connector 58"/>
          <p:cNvCxnSpPr/>
          <p:nvPr/>
        </p:nvCxnSpPr>
        <p:spPr bwMode="auto">
          <a:xfrm>
            <a:off x="1502728" y="5234689"/>
            <a:ext cx="274939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Connector 61"/>
          <p:cNvCxnSpPr/>
          <p:nvPr/>
        </p:nvCxnSpPr>
        <p:spPr bwMode="auto">
          <a:xfrm>
            <a:off x="1502728" y="5559096"/>
            <a:ext cx="274939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4176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 Transparency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089" y="1465544"/>
            <a:ext cx="6253842" cy="508378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816080" y="5157192"/>
            <a:ext cx="2952328" cy="1392140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1276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Hardware </a:t>
            </a:r>
            <a:r>
              <a:rPr lang="nb-NO" dirty="0" err="1"/>
              <a:t>Root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Trust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616" y="3429000"/>
            <a:ext cx="7207842" cy="239886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5183898" y="1731888"/>
            <a:ext cx="2016224" cy="169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7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004849" y="3452284"/>
            <a:ext cx="1200477" cy="578079"/>
            <a:chOff x="9024305" y="3556659"/>
            <a:chExt cx="1200477" cy="578079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4305" y="3683926"/>
              <a:ext cx="1200477" cy="450812"/>
            </a:xfrm>
            <a:prstGeom prst="rect">
              <a:avLst/>
            </a:prstGeom>
          </p:spPr>
        </p:pic>
        <p:grpSp>
          <p:nvGrpSpPr>
            <p:cNvPr id="34" name="Group 33"/>
            <p:cNvGrpSpPr>
              <a:grpSpLocks noChangeAspect="1"/>
            </p:cNvGrpSpPr>
            <p:nvPr/>
          </p:nvGrpSpPr>
          <p:grpSpPr>
            <a:xfrm>
              <a:off x="9618552" y="3556659"/>
              <a:ext cx="542141" cy="143918"/>
              <a:chOff x="8252105" y="5572529"/>
              <a:chExt cx="1336773" cy="354864"/>
            </a:xfrm>
          </p:grpSpPr>
          <p:sp>
            <p:nvSpPr>
              <p:cNvPr id="33" name="Rectangle 32"/>
              <p:cNvSpPr/>
              <p:nvPr/>
            </p:nvSpPr>
            <p:spPr bwMode="auto">
              <a:xfrm>
                <a:off x="8300389" y="5572529"/>
                <a:ext cx="1288489" cy="35486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1" dirty="0"/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52105" y="5602828"/>
                <a:ext cx="1197458" cy="309061"/>
              </a:xfrm>
              <a:prstGeom prst="rect">
                <a:avLst/>
              </a:prstGeom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PKIs exist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8172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Organization PKIs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/>
              <a:t>eduroam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1669575" y="4179169"/>
            <a:ext cx="986062" cy="829996"/>
          </a:xfrm>
          <a:prstGeom prst="rect">
            <a:avLst/>
          </a:prstGeom>
        </p:spPr>
      </p:pic>
      <p:pic>
        <p:nvPicPr>
          <p:cNvPr id="1026" name="Picture 2" descr="How to create Simple Wifi Access Point Finder Using Python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0" y="4100453"/>
            <a:ext cx="866077" cy="86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800" y="4432352"/>
            <a:ext cx="582851" cy="582851"/>
          </a:xfrm>
          <a:prstGeom prst="rect">
            <a:avLst/>
          </a:prstGeom>
          <a:ln/>
        </p:spPr>
      </p:pic>
      <p:cxnSp>
        <p:nvCxnSpPr>
          <p:cNvPr id="11" name="Straight Arrow Connector 10"/>
          <p:cNvCxnSpPr/>
          <p:nvPr/>
        </p:nvCxnSpPr>
        <p:spPr bwMode="auto">
          <a:xfrm>
            <a:off x="2351584" y="5301208"/>
            <a:ext cx="396044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9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434" y="5330963"/>
            <a:ext cx="460803" cy="460803"/>
          </a:xfrm>
          <a:prstGeom prst="rect">
            <a:avLst/>
          </a:prstGeom>
          <a:ln/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7047" y="2766915"/>
            <a:ext cx="713039" cy="98459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2024" y="4101869"/>
            <a:ext cx="713039" cy="98459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0008" y="1535104"/>
            <a:ext cx="713039" cy="98459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9209" y="4110428"/>
            <a:ext cx="713039" cy="984595"/>
          </a:xfrm>
          <a:prstGeom prst="rect">
            <a:avLst/>
          </a:prstGeom>
        </p:spPr>
      </p:pic>
      <p:pic>
        <p:nvPicPr>
          <p:cNvPr id="16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193" y="4458851"/>
            <a:ext cx="582851" cy="582851"/>
          </a:xfrm>
          <a:prstGeom prst="rect">
            <a:avLst/>
          </a:prstGeom>
          <a:ln/>
        </p:spPr>
      </p:pic>
      <p:grpSp>
        <p:nvGrpSpPr>
          <p:cNvPr id="10" name="Group 9"/>
          <p:cNvGrpSpPr/>
          <p:nvPr/>
        </p:nvGrpSpPr>
        <p:grpSpPr>
          <a:xfrm>
            <a:off x="7820854" y="2117845"/>
            <a:ext cx="1200477" cy="524082"/>
            <a:chOff x="7820854" y="2117845"/>
            <a:chExt cx="1200477" cy="52408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0854" y="2191115"/>
              <a:ext cx="1200477" cy="45081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8208" y="2117845"/>
              <a:ext cx="192866" cy="128834"/>
            </a:xfrm>
            <a:prstGeom prst="rect">
              <a:avLst/>
            </a:prstGeom>
          </p:spPr>
        </p:pic>
      </p:grpSp>
      <p:cxnSp>
        <p:nvCxnSpPr>
          <p:cNvPr id="26" name="Straight Arrow Connector 25"/>
          <p:cNvCxnSpPr/>
          <p:nvPr/>
        </p:nvCxnSpPr>
        <p:spPr bwMode="auto">
          <a:xfrm flipV="1">
            <a:off x="7872252" y="3573016"/>
            <a:ext cx="937387" cy="85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7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634" y="2925234"/>
            <a:ext cx="582851" cy="582851"/>
          </a:xfrm>
          <a:prstGeom prst="rect">
            <a:avLst/>
          </a:prstGeom>
          <a:ln/>
        </p:spPr>
      </p:pic>
      <p:pic>
        <p:nvPicPr>
          <p:cNvPr id="30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822" y="1652781"/>
            <a:ext cx="582851" cy="582851"/>
          </a:xfrm>
          <a:prstGeom prst="rect">
            <a:avLst/>
          </a:prstGeom>
          <a:ln/>
        </p:spPr>
      </p:pic>
      <p:cxnSp>
        <p:nvCxnSpPr>
          <p:cNvPr id="31" name="Straight Arrow Connector 30"/>
          <p:cNvCxnSpPr/>
          <p:nvPr/>
        </p:nvCxnSpPr>
        <p:spPr bwMode="auto">
          <a:xfrm flipV="1">
            <a:off x="9429309" y="2254334"/>
            <a:ext cx="937387" cy="85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 flipH="1" flipV="1">
            <a:off x="9210606" y="3585144"/>
            <a:ext cx="916815" cy="8106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4368798" y="5977773"/>
            <a:ext cx="194322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lg" len="lg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566" y="5209141"/>
            <a:ext cx="243840" cy="24384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201" y="5161645"/>
            <a:ext cx="243840" cy="24384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656931" y="5422866"/>
            <a:ext cx="69890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TLS + 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112" y="5661248"/>
            <a:ext cx="243840" cy="24384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6217876" y="3556659"/>
            <a:ext cx="1200477" cy="515456"/>
            <a:chOff x="6217876" y="3556659"/>
            <a:chExt cx="1200477" cy="515456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7876" y="3621303"/>
              <a:ext cx="1200477" cy="450812"/>
            </a:xfrm>
            <a:prstGeom prst="rect">
              <a:avLst/>
            </a:prstGeom>
          </p:spPr>
        </p:pic>
        <p:pic>
          <p:nvPicPr>
            <p:cNvPr id="1034" name="Picture 10" descr="Event: reading of landy poems in Pashto at the University ...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5" t="22361" r="75267" b="64862"/>
            <a:stretch/>
          </p:blipFill>
          <p:spPr bwMode="auto">
            <a:xfrm>
              <a:off x="6312023" y="3556659"/>
              <a:ext cx="360041" cy="139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9" name="Picture 38"/>
          <p:cNvPicPr>
            <a:picLocks noChangeAspect="1"/>
          </p:cNvPicPr>
          <p:nvPr/>
        </p:nvPicPr>
        <p:blipFill>
          <a:blip r:embed="rId1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61248">
            <a:off x="3345069" y="3997724"/>
            <a:ext cx="548780" cy="206082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9192344" y="953170"/>
            <a:ext cx="1200477" cy="519440"/>
            <a:chOff x="9192344" y="953170"/>
            <a:chExt cx="1200477" cy="51944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2344" y="1021798"/>
              <a:ext cx="1200477" cy="45081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6360" y="953170"/>
              <a:ext cx="201274" cy="136489"/>
            </a:xfrm>
            <a:prstGeom prst="rect">
              <a:avLst/>
            </a:prstGeom>
          </p:spPr>
        </p:pic>
      </p:grpSp>
      <p:sp>
        <p:nvSpPr>
          <p:cNvPr id="18" name="Left-Right Arrow 17"/>
          <p:cNvSpPr/>
          <p:nvPr/>
        </p:nvSpPr>
        <p:spPr bwMode="auto">
          <a:xfrm>
            <a:off x="2351584" y="6206972"/>
            <a:ext cx="1800200" cy="360040"/>
          </a:xfrm>
          <a:prstGeom prst="leftRightArrow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100" dirty="0">
                <a:ea typeface="Cambria Math" panose="02040503050406030204" pitchFamily="18" charset="0"/>
              </a:rPr>
              <a:t>WPA2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98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Quantum computers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08" y="2348880"/>
            <a:ext cx="347353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74438"/>
      </p:ext>
    </p:extLst>
  </p:cSld>
  <p:clrMapOvr>
    <a:masterClrMapping/>
  </p:clrMapOvr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ctr">
          <a:defRPr b="0" i="1" smtClean="0">
            <a:solidFill>
              <a:schemeClr val="tx1"/>
            </a:solidFill>
            <a:latin typeface="Cambria Math" panose="02040503050406030204" pitchFamily="18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20213</TotalTime>
  <Words>2188</Words>
  <Application>Microsoft Office PowerPoint</Application>
  <PresentationFormat>Widescreen</PresentationFormat>
  <Paragraphs>786</Paragraphs>
  <Slides>50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9" baseType="lpstr">
      <vt:lpstr>Arial</vt:lpstr>
      <vt:lpstr>Calibri</vt:lpstr>
      <vt:lpstr>Cambria</vt:lpstr>
      <vt:lpstr>Cambria Math</vt:lpstr>
      <vt:lpstr>Consolas</vt:lpstr>
      <vt:lpstr>Engravers MT</vt:lpstr>
      <vt:lpstr>Times New Roman</vt:lpstr>
      <vt:lpstr>Wingdings</vt:lpstr>
      <vt:lpstr>2_TEK4500-UIO</vt:lpstr>
      <vt:lpstr>Lecture 11 – Digital signatures, UF-CMA,  Schnorr, PKI</vt:lpstr>
      <vt:lpstr>Basic goals of cryptography</vt:lpstr>
      <vt:lpstr>What is cryptography?</vt:lpstr>
      <vt:lpstr>MACs</vt:lpstr>
      <vt:lpstr>Digital signatures</vt:lpstr>
      <vt:lpstr>MACs vs. digital signatures</vt:lpstr>
      <vt:lpstr>Applications of digital signatures</vt:lpstr>
      <vt:lpstr>Digital signatures – syntax </vt:lpstr>
      <vt:lpstr>Digital signatures – security: UF-CMA</vt:lpstr>
      <vt:lpstr>PowerPoint Presentation</vt:lpstr>
      <vt:lpstr>DLOG proof of knowledge</vt:lpstr>
      <vt:lpstr>DLOG proof of knowledge</vt:lpstr>
      <vt:lpstr>DLOG proof of knowledge</vt:lpstr>
      <vt:lpstr>DLOG proof of knowledge</vt:lpstr>
      <vt:lpstr>DLOG proof of knowledge</vt:lpstr>
      <vt:lpstr>Interactive signature scheme</vt:lpstr>
      <vt:lpstr>Non-interactive signature scheme</vt:lpstr>
      <vt:lpstr>Non-interactive signature scheme</vt:lpstr>
      <vt:lpstr>Non-interactive signature scheme</vt:lpstr>
      <vt:lpstr>Non-interactive signature scheme</vt:lpstr>
      <vt:lpstr>Schnorr signature scheme</vt:lpstr>
      <vt:lpstr>Schnorr signature scheme</vt:lpstr>
      <vt:lpstr>Discrete-log-based signatures</vt:lpstr>
      <vt:lpstr>PowerPoint Presentation</vt:lpstr>
      <vt:lpstr>What are identities?</vt:lpstr>
      <vt:lpstr>Identities on the internet </vt:lpstr>
      <vt:lpstr>Identities on the internet</vt:lpstr>
      <vt:lpstr>Authenticated key exchange</vt:lpstr>
      <vt:lpstr>Digital certificates</vt:lpstr>
      <vt:lpstr>Digital certificates</vt:lpstr>
      <vt:lpstr>Certificate authorities (CA)</vt:lpstr>
      <vt:lpstr>Authenticated key exchange + PKI</vt:lpstr>
      <vt:lpstr>Root CAs</vt:lpstr>
      <vt:lpstr>Certificate chains</vt:lpstr>
      <vt:lpstr>HTTPS / TLS + PKI</vt:lpstr>
      <vt:lpstr>How to get a signed certificate?</vt:lpstr>
      <vt:lpstr>How to become an internet root CA?</vt:lpstr>
      <vt:lpstr>DigiNotar</vt:lpstr>
      <vt:lpstr>Certificate revocation</vt:lpstr>
      <vt:lpstr>Certificate revocation – OCSP</vt:lpstr>
      <vt:lpstr>Certificate revocation – OCSP</vt:lpstr>
      <vt:lpstr>Certificate revocation – OCSP</vt:lpstr>
      <vt:lpstr>Certificate revocation – OCSP</vt:lpstr>
      <vt:lpstr>Certificate revocation – OCSP stapling</vt:lpstr>
      <vt:lpstr>Certificate revocation – OCSP stapling</vt:lpstr>
      <vt:lpstr>Certificate revocation – OCSP stapling + must_staple</vt:lpstr>
      <vt:lpstr>Certificate Transparency</vt:lpstr>
      <vt:lpstr>Hardware Root of Trust</vt:lpstr>
      <vt:lpstr>Other PKIs exist</vt:lpstr>
      <vt:lpstr>Next week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922</cp:revision>
  <dcterms:created xsi:type="dcterms:W3CDTF">2020-06-02T10:31:43Z</dcterms:created>
  <dcterms:modified xsi:type="dcterms:W3CDTF">2025-10-29T14:48:49Z</dcterms:modified>
</cp:coreProperties>
</file>