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</p:sldMasterIdLst>
  <p:notesMasterIdLst>
    <p:notesMasterId r:id="rId62"/>
  </p:notesMasterIdLst>
  <p:sldIdLst>
    <p:sldId id="256" r:id="rId2"/>
    <p:sldId id="396" r:id="rId3"/>
    <p:sldId id="257" r:id="rId4"/>
    <p:sldId id="263" r:id="rId5"/>
    <p:sldId id="265" r:id="rId6"/>
    <p:sldId id="267" r:id="rId7"/>
    <p:sldId id="268" r:id="rId8"/>
    <p:sldId id="272" r:id="rId9"/>
    <p:sldId id="273" r:id="rId10"/>
    <p:sldId id="269" r:id="rId11"/>
    <p:sldId id="341" r:id="rId12"/>
    <p:sldId id="408" r:id="rId13"/>
    <p:sldId id="320" r:id="rId14"/>
    <p:sldId id="275" r:id="rId15"/>
    <p:sldId id="373" r:id="rId16"/>
    <p:sldId id="410" r:id="rId17"/>
    <p:sldId id="290" r:id="rId18"/>
    <p:sldId id="360" r:id="rId19"/>
    <p:sldId id="362" r:id="rId20"/>
    <p:sldId id="384" r:id="rId21"/>
    <p:sldId id="385" r:id="rId22"/>
    <p:sldId id="391" r:id="rId23"/>
    <p:sldId id="322" r:id="rId24"/>
    <p:sldId id="340" r:id="rId25"/>
    <p:sldId id="407" r:id="rId26"/>
    <p:sldId id="278" r:id="rId27"/>
    <p:sldId id="376" r:id="rId28"/>
    <p:sldId id="409" r:id="rId29"/>
    <p:sldId id="281" r:id="rId30"/>
    <p:sldId id="299" r:id="rId31"/>
    <p:sldId id="292" r:id="rId32"/>
    <p:sldId id="303" r:id="rId33"/>
    <p:sldId id="304" r:id="rId34"/>
    <p:sldId id="296" r:id="rId35"/>
    <p:sldId id="300" r:id="rId36"/>
    <p:sldId id="301" r:id="rId37"/>
    <p:sldId id="346" r:id="rId38"/>
    <p:sldId id="383" r:id="rId39"/>
    <p:sldId id="282" r:id="rId40"/>
    <p:sldId id="262" r:id="rId41"/>
    <p:sldId id="274" r:id="rId42"/>
    <p:sldId id="307" r:id="rId43"/>
    <p:sldId id="406" r:id="rId44"/>
    <p:sldId id="400" r:id="rId45"/>
    <p:sldId id="312" r:id="rId46"/>
    <p:sldId id="354" r:id="rId47"/>
    <p:sldId id="359" r:id="rId48"/>
    <p:sldId id="313" r:id="rId49"/>
    <p:sldId id="345" r:id="rId50"/>
    <p:sldId id="321" r:id="rId51"/>
    <p:sldId id="310" r:id="rId52"/>
    <p:sldId id="334" r:id="rId53"/>
    <p:sldId id="357" r:id="rId54"/>
    <p:sldId id="336" r:id="rId55"/>
    <p:sldId id="358" r:id="rId56"/>
    <p:sldId id="392" r:id="rId57"/>
    <p:sldId id="394" r:id="rId58"/>
    <p:sldId id="395" r:id="rId59"/>
    <p:sldId id="337" r:id="rId60"/>
    <p:sldId id="366" r:id="rId61"/>
  </p:sldIdLst>
  <p:sldSz cx="12192000" cy="6858000"/>
  <p:notesSz cx="6858000" cy="9144000"/>
  <p:embeddedFontLst>
    <p:embeddedFont>
      <p:font typeface="Cambria" panose="02040503050406030204" pitchFamily="18" charset="0"/>
      <p:regular r:id="rId63"/>
      <p:bold r:id="rId64"/>
      <p:italic r:id="rId65"/>
      <p:boldItalic r:id="rId66"/>
    </p:embeddedFont>
    <p:embeddedFont>
      <p:font typeface="Cambria Math" panose="02040503050406030204" pitchFamily="18" charset="0"/>
      <p:regular r:id="rId67"/>
    </p:embeddedFont>
    <p:embeddedFont>
      <p:font typeface="Century Gothic" panose="020B0502020202020204" pitchFamily="34" charset="0"/>
      <p:regular r:id="rId68"/>
      <p:bold r:id="rId69"/>
      <p:italic r:id="rId70"/>
      <p:boldItalic r:id="rId71"/>
    </p:embeddedFont>
    <p:embeddedFont>
      <p:font typeface="Comic Sans MS" panose="030F0702030302020204" pitchFamily="66" charset="0"/>
      <p:regular r:id="rId72"/>
      <p:bold r:id="rId73"/>
      <p:italic r:id="rId74"/>
      <p:boldItalic r:id="rId75"/>
    </p:embeddedFont>
    <p:embeddedFont>
      <p:font typeface="Consolas" panose="020B0609020204030204" pitchFamily="49" charset="0"/>
      <p:regular r:id="rId76"/>
      <p:bold r:id="rId77"/>
      <p:italic r:id="rId78"/>
      <p:boldItalic r:id="rId79"/>
    </p:embeddedFont>
    <p:embeddedFont>
      <p:font typeface="Stencil" panose="040409050D0802020404" pitchFamily="82" charset="0"/>
      <p:regular r:id="rId8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3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2A0"/>
    <a:srgbClr val="F2F2F2"/>
    <a:srgbClr val="3333CC"/>
    <a:srgbClr val="EDFDF1"/>
    <a:srgbClr val="FF7C80"/>
    <a:srgbClr val="FCB4AA"/>
    <a:srgbClr val="CFF9DA"/>
    <a:srgbClr val="AAF4BD"/>
    <a:srgbClr val="F2FF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B0CF0D-8F2E-429D-9B13-D4248A5D36E0}" v="10" dt="2026-08-19T08:40:18.6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9" autoAdjust="0"/>
    <p:restoredTop sz="85109" autoAdjust="0"/>
  </p:normalViewPr>
  <p:slideViewPr>
    <p:cSldViewPr snapToGrid="0" showGuides="1">
      <p:cViewPr varScale="1">
        <p:scale>
          <a:sx n="94" d="100"/>
          <a:sy n="94" d="100"/>
        </p:scale>
        <p:origin x="1080" y="8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2.fntdata"/><Relationship Id="rId79" Type="http://schemas.openxmlformats.org/officeDocument/2006/relationships/font" Target="fonts/font1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0.fntdata"/><Relationship Id="rId80" Type="http://schemas.openxmlformats.org/officeDocument/2006/relationships/font" Target="fonts/font18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font" Target="fonts/font16.fntdata"/><Relationship Id="rId81" Type="http://schemas.openxmlformats.org/officeDocument/2006/relationships/commentAuthors" Target="commentAuthors.xml"/><Relationship Id="rId86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4.fntdata"/><Relationship Id="rId7" Type="http://schemas.openxmlformats.org/officeDocument/2006/relationships/slide" Target="slides/slide6.xml"/><Relationship Id="rId71" Type="http://schemas.openxmlformats.org/officeDocument/2006/relationships/font" Target="fonts/font9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4.fntdata"/><Relationship Id="rId87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D333587E-EAA0-4CC4-B9FD-5054924EBF1F}"/>
    <pc:docChg chg="undo custSel addSld delSld modSld">
      <pc:chgData name="Håkon Jacobsen" userId="1593ab28-bd3f-46f2-a611-8d984e03f573" providerId="ADAL" clId="{D333587E-EAA0-4CC4-B9FD-5054924EBF1F}" dt="2026-08-12T15:45:17.138" v="967" actId="20577"/>
      <pc:docMkLst>
        <pc:docMk/>
      </pc:docMkLst>
      <pc:sldChg chg="addSp modSp mod modAnim">
        <pc:chgData name="Håkon Jacobsen" userId="1593ab28-bd3f-46f2-a611-8d984e03f573" providerId="ADAL" clId="{D333587E-EAA0-4CC4-B9FD-5054924EBF1F}" dt="2026-08-12T09:56:25.102" v="646" actId="20577"/>
        <pc:sldMkLst>
          <pc:docMk/>
          <pc:sldMk cId="1839253379" sldId="312"/>
        </pc:sldMkLst>
        <pc:spChg chg="mod">
          <ac:chgData name="Håkon Jacobsen" userId="1593ab28-bd3f-46f2-a611-8d984e03f573" providerId="ADAL" clId="{D333587E-EAA0-4CC4-B9FD-5054924EBF1F}" dt="2026-08-12T09:56:11.110" v="641" actId="20577"/>
          <ac:spMkLst>
            <pc:docMk/>
            <pc:sldMk cId="1839253379" sldId="312"/>
            <ac:spMk id="3" creationId="{00000000-0000-0000-0000-000000000000}"/>
          </ac:spMkLst>
        </pc:spChg>
        <pc:spChg chg="add mod">
          <ac:chgData name="Håkon Jacobsen" userId="1593ab28-bd3f-46f2-a611-8d984e03f573" providerId="ADAL" clId="{D333587E-EAA0-4CC4-B9FD-5054924EBF1F}" dt="2026-08-12T09:49:26.518" v="440" actId="1076"/>
          <ac:spMkLst>
            <pc:docMk/>
            <pc:sldMk cId="1839253379" sldId="312"/>
            <ac:spMk id="7" creationId="{BCC18C23-C7F5-9A73-94E0-B83FA5A6C778}"/>
          </ac:spMkLst>
        </pc:spChg>
      </pc:sldChg>
      <pc:sldChg chg="modSp modAnim">
        <pc:chgData name="Håkon Jacobsen" userId="1593ab28-bd3f-46f2-a611-8d984e03f573" providerId="ADAL" clId="{D333587E-EAA0-4CC4-B9FD-5054924EBF1F}" dt="2026-08-12T15:44:17.807" v="925" actId="114"/>
        <pc:sldMkLst>
          <pc:docMk/>
          <pc:sldMk cId="1703649121" sldId="320"/>
        </pc:sldMkLst>
        <pc:spChg chg="mod">
          <ac:chgData name="Håkon Jacobsen" userId="1593ab28-bd3f-46f2-a611-8d984e03f573" providerId="ADAL" clId="{D333587E-EAA0-4CC4-B9FD-5054924EBF1F}" dt="2026-08-12T15:43:35.205" v="894" actId="20577"/>
          <ac:spMkLst>
            <pc:docMk/>
            <pc:sldMk cId="1703649121" sldId="320"/>
            <ac:spMk id="6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5:44:17.807" v="925" actId="114"/>
          <ac:spMkLst>
            <pc:docMk/>
            <pc:sldMk cId="1703649121" sldId="320"/>
            <ac:spMk id="7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5:43:20.142" v="890" actId="114"/>
          <ac:spMkLst>
            <pc:docMk/>
            <pc:sldMk cId="1703649121" sldId="320"/>
            <ac:spMk id="8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5:43:56.012" v="914" actId="114"/>
          <ac:spMkLst>
            <pc:docMk/>
            <pc:sldMk cId="1703649121" sldId="320"/>
            <ac:spMk id="9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5:44:06.059" v="918" actId="20577"/>
          <ac:spMkLst>
            <pc:docMk/>
            <pc:sldMk cId="1703649121" sldId="320"/>
            <ac:spMk id="11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5:43:04.101" v="873" actId="114"/>
          <ac:spMkLst>
            <pc:docMk/>
            <pc:sldMk cId="1703649121" sldId="320"/>
            <ac:spMk id="15" creationId="{00000000-0000-0000-0000-000000000000}"/>
          </ac:spMkLst>
        </pc:spChg>
      </pc:sldChg>
      <pc:sldChg chg="modSp mod">
        <pc:chgData name="Håkon Jacobsen" userId="1593ab28-bd3f-46f2-a611-8d984e03f573" providerId="ADAL" clId="{D333587E-EAA0-4CC4-B9FD-5054924EBF1F}" dt="2026-08-12T11:39:30.551" v="730" actId="20577"/>
        <pc:sldMkLst>
          <pc:docMk/>
          <pc:sldMk cId="1038299948" sldId="334"/>
        </pc:sldMkLst>
        <pc:spChg chg="mod">
          <ac:chgData name="Håkon Jacobsen" userId="1593ab28-bd3f-46f2-a611-8d984e03f573" providerId="ADAL" clId="{D333587E-EAA0-4CC4-B9FD-5054924EBF1F}" dt="2026-08-12T11:39:30.551" v="730" actId="20577"/>
          <ac:spMkLst>
            <pc:docMk/>
            <pc:sldMk cId="1038299948" sldId="334"/>
            <ac:spMk id="5" creationId="{00000000-0000-0000-0000-000000000000}"/>
          </ac:spMkLst>
        </pc:spChg>
      </pc:sldChg>
      <pc:sldChg chg="modSp">
        <pc:chgData name="Håkon Jacobsen" userId="1593ab28-bd3f-46f2-a611-8d984e03f573" providerId="ADAL" clId="{D333587E-EAA0-4CC4-B9FD-5054924EBF1F}" dt="2026-08-12T14:03:26.779" v="799" actId="20577"/>
        <pc:sldMkLst>
          <pc:docMk/>
          <pc:sldMk cId="3587787452" sldId="336"/>
        </pc:sldMkLst>
        <pc:spChg chg="mod">
          <ac:chgData name="Håkon Jacobsen" userId="1593ab28-bd3f-46f2-a611-8d984e03f573" providerId="ADAL" clId="{D333587E-EAA0-4CC4-B9FD-5054924EBF1F}" dt="2026-08-12T14:03:26.779" v="799" actId="20577"/>
          <ac:spMkLst>
            <pc:docMk/>
            <pc:sldMk cId="3587787452" sldId="336"/>
            <ac:spMk id="5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4:02:47.938" v="791" actId="20577"/>
          <ac:spMkLst>
            <pc:docMk/>
            <pc:sldMk cId="3587787452" sldId="336"/>
            <ac:spMk id="19" creationId="{00000000-0000-0000-0000-000000000000}"/>
          </ac:spMkLst>
        </pc:spChg>
      </pc:sldChg>
      <pc:sldChg chg="modSp mod modAnim">
        <pc:chgData name="Håkon Jacobsen" userId="1593ab28-bd3f-46f2-a611-8d984e03f573" providerId="ADAL" clId="{D333587E-EAA0-4CC4-B9FD-5054924EBF1F}" dt="2026-08-12T11:22:01.124" v="711"/>
        <pc:sldMkLst>
          <pc:docMk/>
          <pc:sldMk cId="3098841924" sldId="354"/>
        </pc:sldMkLst>
        <pc:spChg chg="mod">
          <ac:chgData name="Håkon Jacobsen" userId="1593ab28-bd3f-46f2-a611-8d984e03f573" providerId="ADAL" clId="{D333587E-EAA0-4CC4-B9FD-5054924EBF1F}" dt="2026-08-12T10:00:13.780" v="672" actId="20577"/>
          <ac:spMkLst>
            <pc:docMk/>
            <pc:sldMk cId="3098841924" sldId="354"/>
            <ac:spMk id="4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0:00:55.027" v="683" actId="1076"/>
          <ac:spMkLst>
            <pc:docMk/>
            <pc:sldMk cId="3098841924" sldId="354"/>
            <ac:spMk id="5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0:01:22.600" v="695" actId="1035"/>
          <ac:spMkLst>
            <pc:docMk/>
            <pc:sldMk cId="3098841924" sldId="354"/>
            <ac:spMk id="12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0:01:22.600" v="695" actId="1035"/>
          <ac:spMkLst>
            <pc:docMk/>
            <pc:sldMk cId="3098841924" sldId="354"/>
            <ac:spMk id="17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0:01:22.600" v="695" actId="1035"/>
          <ac:spMkLst>
            <pc:docMk/>
            <pc:sldMk cId="3098841924" sldId="354"/>
            <ac:spMk id="18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0:01:22.600" v="695" actId="1035"/>
          <ac:spMkLst>
            <pc:docMk/>
            <pc:sldMk cId="3098841924" sldId="354"/>
            <ac:spMk id="25" creationId="{00000000-0000-0000-0000-000000000000}"/>
          </ac:spMkLst>
        </pc:spChg>
        <pc:cxnChg chg="mod">
          <ac:chgData name="Håkon Jacobsen" userId="1593ab28-bd3f-46f2-a611-8d984e03f573" providerId="ADAL" clId="{D333587E-EAA0-4CC4-B9FD-5054924EBF1F}" dt="2026-08-12T11:21:35.471" v="709" actId="1035"/>
          <ac:cxnSpMkLst>
            <pc:docMk/>
            <pc:sldMk cId="3098841924" sldId="354"/>
            <ac:cxnSpMk id="9" creationId="{00000000-0000-0000-0000-000000000000}"/>
          </ac:cxnSpMkLst>
        </pc:cxnChg>
        <pc:cxnChg chg="mod">
          <ac:chgData name="Håkon Jacobsen" userId="1593ab28-bd3f-46f2-a611-8d984e03f573" providerId="ADAL" clId="{D333587E-EAA0-4CC4-B9FD-5054924EBF1F}" dt="2026-08-12T10:59:11.527" v="703" actId="1035"/>
          <ac:cxnSpMkLst>
            <pc:docMk/>
            <pc:sldMk cId="3098841924" sldId="354"/>
            <ac:cxnSpMk id="15" creationId="{00000000-0000-0000-0000-000000000000}"/>
          </ac:cxnSpMkLst>
        </pc:cxnChg>
        <pc:cxnChg chg="mod">
          <ac:chgData name="Håkon Jacobsen" userId="1593ab28-bd3f-46f2-a611-8d984e03f573" providerId="ADAL" clId="{D333587E-EAA0-4CC4-B9FD-5054924EBF1F}" dt="2026-08-12T10:59:11.527" v="703" actId="1035"/>
          <ac:cxnSpMkLst>
            <pc:docMk/>
            <pc:sldMk cId="3098841924" sldId="354"/>
            <ac:cxnSpMk id="16" creationId="{00000000-0000-0000-0000-000000000000}"/>
          </ac:cxnSpMkLst>
        </pc:cxnChg>
      </pc:sldChg>
      <pc:sldChg chg="modSp mod">
        <pc:chgData name="Håkon Jacobsen" userId="1593ab28-bd3f-46f2-a611-8d984e03f573" providerId="ADAL" clId="{D333587E-EAA0-4CC4-B9FD-5054924EBF1F}" dt="2026-08-12T14:03:17.713" v="797" actId="20577"/>
        <pc:sldMkLst>
          <pc:docMk/>
          <pc:sldMk cId="2633010904" sldId="357"/>
        </pc:sldMkLst>
        <pc:spChg chg="mod">
          <ac:chgData name="Håkon Jacobsen" userId="1593ab28-bd3f-46f2-a611-8d984e03f573" providerId="ADAL" clId="{D333587E-EAA0-4CC4-B9FD-5054924EBF1F}" dt="2026-08-12T14:03:13.159" v="795" actId="20577"/>
          <ac:spMkLst>
            <pc:docMk/>
            <pc:sldMk cId="2633010904" sldId="357"/>
            <ac:spMk id="4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3:59:30.518" v="743" actId="5793"/>
          <ac:spMkLst>
            <pc:docMk/>
            <pc:sldMk cId="2633010904" sldId="357"/>
            <ac:spMk id="5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4:01:05.929" v="758" actId="1036"/>
          <ac:spMkLst>
            <pc:docMk/>
            <pc:sldMk cId="2633010904" sldId="357"/>
            <ac:spMk id="13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14:03:17.713" v="797" actId="20577"/>
          <ac:spMkLst>
            <pc:docMk/>
            <pc:sldMk cId="2633010904" sldId="357"/>
            <ac:spMk id="17" creationId="{00000000-0000-0000-0000-000000000000}"/>
          </ac:spMkLst>
        </pc:spChg>
      </pc:sldChg>
      <pc:sldChg chg="modSp modAnim">
        <pc:chgData name="Håkon Jacobsen" userId="1593ab28-bd3f-46f2-a611-8d984e03f573" providerId="ADAL" clId="{D333587E-EAA0-4CC4-B9FD-5054924EBF1F}" dt="2026-08-12T14:10:06.775" v="861" actId="20577"/>
        <pc:sldMkLst>
          <pc:docMk/>
          <pc:sldMk cId="655456764" sldId="358"/>
        </pc:sldMkLst>
        <pc:spChg chg="mod">
          <ac:chgData name="Håkon Jacobsen" userId="1593ab28-bd3f-46f2-a611-8d984e03f573" providerId="ADAL" clId="{D333587E-EAA0-4CC4-B9FD-5054924EBF1F}" dt="2026-08-12T14:10:06.775" v="861" actId="20577"/>
          <ac:spMkLst>
            <pc:docMk/>
            <pc:sldMk cId="655456764" sldId="358"/>
            <ac:spMk id="4" creationId="{00000000-0000-0000-0000-000000000000}"/>
          </ac:spMkLst>
        </pc:spChg>
      </pc:sldChg>
      <pc:sldChg chg="addSp delSp modSp mod delAnim modAnim">
        <pc:chgData name="Håkon Jacobsen" userId="1593ab28-bd3f-46f2-a611-8d984e03f573" providerId="ADAL" clId="{D333587E-EAA0-4CC4-B9FD-5054924EBF1F}" dt="2026-08-12T09:45:17.336" v="366" actId="478"/>
        <pc:sldMkLst>
          <pc:docMk/>
          <pc:sldMk cId="3743467141" sldId="400"/>
        </pc:sldMkLst>
        <pc:spChg chg="mod">
          <ac:chgData name="Håkon Jacobsen" userId="1593ab28-bd3f-46f2-a611-8d984e03f573" providerId="ADAL" clId="{D333587E-EAA0-4CC4-B9FD-5054924EBF1F}" dt="2026-08-12T09:42:02.696" v="362" actId="1076"/>
          <ac:spMkLst>
            <pc:docMk/>
            <pc:sldMk cId="3743467141" sldId="400"/>
            <ac:spMk id="6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42:02.696" v="362" actId="1076"/>
          <ac:spMkLst>
            <pc:docMk/>
            <pc:sldMk cId="3743467141" sldId="400"/>
            <ac:spMk id="7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8" creationId="{00000000-0000-0000-0000-000000000000}"/>
          </ac:spMkLst>
        </pc:spChg>
        <pc:spChg chg="add mod">
          <ac:chgData name="Håkon Jacobsen" userId="1593ab28-bd3f-46f2-a611-8d984e03f573" providerId="ADAL" clId="{D333587E-EAA0-4CC4-B9FD-5054924EBF1F}" dt="2026-08-12T09:34:01.579" v="355" actId="113"/>
          <ac:spMkLst>
            <pc:docMk/>
            <pc:sldMk cId="3743467141" sldId="400"/>
            <ac:spMk id="9" creationId="{D7313460-640B-E8EB-4375-E625D6046491}"/>
          </ac:spMkLst>
        </pc:spChg>
        <pc:spChg chg="mod">
          <ac:chgData name="Håkon Jacobsen" userId="1593ab28-bd3f-46f2-a611-8d984e03f573" providerId="ADAL" clId="{D333587E-EAA0-4CC4-B9FD-5054924EBF1F}" dt="2026-08-12T09:21:21.546" v="271" actId="14100"/>
          <ac:spMkLst>
            <pc:docMk/>
            <pc:sldMk cId="3743467141" sldId="400"/>
            <ac:spMk id="25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42:02.696" v="362" actId="1076"/>
          <ac:spMkLst>
            <pc:docMk/>
            <pc:sldMk cId="3743467141" sldId="400"/>
            <ac:spMk id="47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42:02.696" v="362" actId="1076"/>
          <ac:spMkLst>
            <pc:docMk/>
            <pc:sldMk cId="3743467141" sldId="400"/>
            <ac:spMk id="58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61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62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63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64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65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66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33:06.394" v="344" actId="404"/>
          <ac:spMkLst>
            <pc:docMk/>
            <pc:sldMk cId="3743467141" sldId="400"/>
            <ac:spMk id="67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69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73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74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75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76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77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78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79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0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1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2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3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4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5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6" creationId="{00000000-0000-0000-0000-000000000000}"/>
          </ac:spMkLst>
        </pc:spChg>
        <pc:spChg chg="mod">
          <ac:chgData name="Håkon Jacobsen" userId="1593ab28-bd3f-46f2-a611-8d984e03f573" providerId="ADAL" clId="{D333587E-EAA0-4CC4-B9FD-5054924EBF1F}" dt="2026-08-12T09:29:34.507" v="325" actId="164"/>
          <ac:spMkLst>
            <pc:docMk/>
            <pc:sldMk cId="3743467141" sldId="400"/>
            <ac:spMk id="87" creationId="{00000000-0000-0000-0000-000000000000}"/>
          </ac:spMkLst>
        </pc:spChg>
        <pc:spChg chg="mod topLvl">
          <ac:chgData name="Håkon Jacobsen" userId="1593ab28-bd3f-46f2-a611-8d984e03f573" providerId="ADAL" clId="{D333587E-EAA0-4CC4-B9FD-5054924EBF1F}" dt="2026-08-12T09:32:20.359" v="341" actId="164"/>
          <ac:spMkLst>
            <pc:docMk/>
            <pc:sldMk cId="3743467141" sldId="400"/>
            <ac:spMk id="88" creationId="{00000000-0000-0000-0000-000000000000}"/>
          </ac:spMkLst>
        </pc:spChg>
        <pc:spChg chg="mod topLvl">
          <ac:chgData name="Håkon Jacobsen" userId="1593ab28-bd3f-46f2-a611-8d984e03f573" providerId="ADAL" clId="{D333587E-EAA0-4CC4-B9FD-5054924EBF1F}" dt="2026-08-12T09:31:07.507" v="335" actId="164"/>
          <ac:spMkLst>
            <pc:docMk/>
            <pc:sldMk cId="3743467141" sldId="400"/>
            <ac:spMk id="89" creationId="{00000000-0000-0000-0000-000000000000}"/>
          </ac:spMkLst>
        </pc:spChg>
        <pc:spChg chg="mod topLvl">
          <ac:chgData name="Håkon Jacobsen" userId="1593ab28-bd3f-46f2-a611-8d984e03f573" providerId="ADAL" clId="{D333587E-EAA0-4CC4-B9FD-5054924EBF1F}" dt="2026-08-12T09:31:07.507" v="335" actId="164"/>
          <ac:spMkLst>
            <pc:docMk/>
            <pc:sldMk cId="3743467141" sldId="400"/>
            <ac:spMk id="90" creationId="{00000000-0000-0000-0000-000000000000}"/>
          </ac:spMkLst>
        </pc:spChg>
        <pc:grpChg chg="add mod">
          <ac:chgData name="Håkon Jacobsen" userId="1593ab28-bd3f-46f2-a611-8d984e03f573" providerId="ADAL" clId="{D333587E-EAA0-4CC4-B9FD-5054924EBF1F}" dt="2026-08-12T09:31:15.085" v="336" actId="164"/>
          <ac:grpSpMkLst>
            <pc:docMk/>
            <pc:sldMk cId="3743467141" sldId="400"/>
            <ac:grpSpMk id="15" creationId="{2D7F9042-18D0-0F7F-9BF1-086141547A14}"/>
          </ac:grpSpMkLst>
        </pc:grpChg>
        <pc:grpChg chg="add mod">
          <ac:chgData name="Håkon Jacobsen" userId="1593ab28-bd3f-46f2-a611-8d984e03f573" providerId="ADAL" clId="{D333587E-EAA0-4CC4-B9FD-5054924EBF1F}" dt="2026-08-12T09:31:15.085" v="336" actId="164"/>
          <ac:grpSpMkLst>
            <pc:docMk/>
            <pc:sldMk cId="3743467141" sldId="400"/>
            <ac:grpSpMk id="22" creationId="{E6B31AC9-E3CE-1B13-436C-BFA47E5DA470}"/>
          </ac:grpSpMkLst>
        </pc:grpChg>
        <pc:grpChg chg="add mod">
          <ac:chgData name="Håkon Jacobsen" userId="1593ab28-bd3f-46f2-a611-8d984e03f573" providerId="ADAL" clId="{D333587E-EAA0-4CC4-B9FD-5054924EBF1F}" dt="2026-08-12T09:33:39.814" v="349" actId="164"/>
          <ac:grpSpMkLst>
            <pc:docMk/>
            <pc:sldMk cId="3743467141" sldId="400"/>
            <ac:grpSpMk id="23" creationId="{016AE67F-BAFC-F2E3-B824-DE179FD4FA9C}"/>
          </ac:grpSpMkLst>
        </pc:grpChg>
        <pc:grpChg chg="add mod">
          <ac:chgData name="Håkon Jacobsen" userId="1593ab28-bd3f-46f2-a611-8d984e03f573" providerId="ADAL" clId="{D333587E-EAA0-4CC4-B9FD-5054924EBF1F}" dt="2026-08-12T09:33:06.394" v="344" actId="404"/>
          <ac:grpSpMkLst>
            <pc:docMk/>
            <pc:sldMk cId="3743467141" sldId="400"/>
            <ac:grpSpMk id="24" creationId="{0C6D85EE-7B46-BD7A-AF57-BF464AE92E21}"/>
          </ac:grpSpMkLst>
        </pc:grpChg>
        <pc:grpChg chg="add mod">
          <ac:chgData name="Håkon Jacobsen" userId="1593ab28-bd3f-46f2-a611-8d984e03f573" providerId="ADAL" clId="{D333587E-EAA0-4CC4-B9FD-5054924EBF1F}" dt="2026-08-12T09:33:39.814" v="349" actId="164"/>
          <ac:grpSpMkLst>
            <pc:docMk/>
            <pc:sldMk cId="3743467141" sldId="400"/>
            <ac:grpSpMk id="26" creationId="{E1F3D945-6C09-7D31-2CCC-837927B065ED}"/>
          </ac:grpSpMkLst>
        </pc:grpChg>
        <pc:cxnChg chg="mod topLvl">
          <ac:chgData name="Håkon Jacobsen" userId="1593ab28-bd3f-46f2-a611-8d984e03f573" providerId="ADAL" clId="{D333587E-EAA0-4CC4-B9FD-5054924EBF1F}" dt="2026-08-12T09:32:20.359" v="341" actId="164"/>
          <ac:cxnSpMkLst>
            <pc:docMk/>
            <pc:sldMk cId="3743467141" sldId="400"/>
            <ac:cxnSpMk id="10" creationId="{00000000-0000-0000-0000-000000000000}"/>
          </ac:cxnSpMkLst>
        </pc:cxnChg>
        <pc:cxnChg chg="add mod">
          <ac:chgData name="Håkon Jacobsen" userId="1593ab28-bd3f-46f2-a611-8d984e03f573" providerId="ADAL" clId="{D333587E-EAA0-4CC4-B9FD-5054924EBF1F}" dt="2026-08-12T09:31:07.507" v="335" actId="164"/>
          <ac:cxnSpMkLst>
            <pc:docMk/>
            <pc:sldMk cId="3743467141" sldId="400"/>
            <ac:cxnSpMk id="16" creationId="{0D00D820-324C-B59A-54EA-545E8D0551D8}"/>
          </ac:cxnSpMkLst>
        </pc:cxnChg>
      </pc:sldChg>
      <pc:sldChg chg="addSp delSp modSp mod modAnim">
        <pc:chgData name="Håkon Jacobsen" userId="1593ab28-bd3f-46f2-a611-8d984e03f573" providerId="ADAL" clId="{D333587E-EAA0-4CC4-B9FD-5054924EBF1F}" dt="2026-08-12T15:45:17.138" v="967" actId="20577"/>
        <pc:sldMkLst>
          <pc:docMk/>
          <pc:sldMk cId="1096401152" sldId="406"/>
        </pc:sldMkLst>
        <pc:spChg chg="add mod">
          <ac:chgData name="Håkon Jacobsen" userId="1593ab28-bd3f-46f2-a611-8d984e03f573" providerId="ADAL" clId="{D333587E-EAA0-4CC4-B9FD-5054924EBF1F}" dt="2026-08-12T09:09:59.711" v="165" actId="1076"/>
          <ac:spMkLst>
            <pc:docMk/>
            <pc:sldMk cId="1096401152" sldId="406"/>
            <ac:spMk id="5" creationId="{D7F2FC12-1CF5-428A-217C-C024D0013065}"/>
          </ac:spMkLst>
        </pc:spChg>
        <pc:spChg chg="add mod">
          <ac:chgData name="Håkon Jacobsen" userId="1593ab28-bd3f-46f2-a611-8d984e03f573" providerId="ADAL" clId="{D333587E-EAA0-4CC4-B9FD-5054924EBF1F}" dt="2026-08-12T09:10:04.595" v="166" actId="1076"/>
          <ac:spMkLst>
            <pc:docMk/>
            <pc:sldMk cId="1096401152" sldId="406"/>
            <ac:spMk id="7" creationId="{16D369D7-5CE0-DA87-9127-8AFBCA2EF257}"/>
          </ac:spMkLst>
        </pc:spChg>
        <pc:spChg chg="add mod">
          <ac:chgData name="Håkon Jacobsen" userId="1593ab28-bd3f-46f2-a611-8d984e03f573" providerId="ADAL" clId="{D333587E-EAA0-4CC4-B9FD-5054924EBF1F}" dt="2026-08-12T09:17:02.732" v="242" actId="1037"/>
          <ac:spMkLst>
            <pc:docMk/>
            <pc:sldMk cId="1096401152" sldId="406"/>
            <ac:spMk id="8" creationId="{9665F02B-3A0B-59DE-B23A-CBB3A83FB7BD}"/>
          </ac:spMkLst>
        </pc:spChg>
        <pc:spChg chg="mod topLvl">
          <ac:chgData name="Håkon Jacobsen" userId="1593ab28-bd3f-46f2-a611-8d984e03f573" providerId="ADAL" clId="{D333587E-EAA0-4CC4-B9FD-5054924EBF1F}" dt="2026-08-12T09:06:00.427" v="149" actId="1036"/>
          <ac:spMkLst>
            <pc:docMk/>
            <pc:sldMk cId="1096401152" sldId="406"/>
            <ac:spMk id="29" creationId="{00000000-0000-0000-0000-000000000000}"/>
          </ac:spMkLst>
        </pc:spChg>
        <pc:spChg chg="mod topLvl">
          <ac:chgData name="Håkon Jacobsen" userId="1593ab28-bd3f-46f2-a611-8d984e03f573" providerId="ADAL" clId="{D333587E-EAA0-4CC4-B9FD-5054924EBF1F}" dt="2026-08-12T09:06:00.427" v="149" actId="1036"/>
          <ac:spMkLst>
            <pc:docMk/>
            <pc:sldMk cId="1096401152" sldId="406"/>
            <ac:spMk id="30" creationId="{00000000-0000-0000-0000-000000000000}"/>
          </ac:spMkLst>
        </pc:spChg>
        <pc:spChg chg="mod topLvl">
          <ac:chgData name="Håkon Jacobsen" userId="1593ab28-bd3f-46f2-a611-8d984e03f573" providerId="ADAL" clId="{D333587E-EAA0-4CC4-B9FD-5054924EBF1F}" dt="2026-08-12T09:06:00.427" v="149" actId="1036"/>
          <ac:spMkLst>
            <pc:docMk/>
            <pc:sldMk cId="1096401152" sldId="406"/>
            <ac:spMk id="34" creationId="{00000000-0000-0000-0000-000000000000}"/>
          </ac:spMkLst>
        </pc:spChg>
        <pc:spChg chg="mod topLvl">
          <ac:chgData name="Håkon Jacobsen" userId="1593ab28-bd3f-46f2-a611-8d984e03f573" providerId="ADAL" clId="{D333587E-EAA0-4CC4-B9FD-5054924EBF1F}" dt="2026-08-12T09:06:00.427" v="149" actId="1036"/>
          <ac:spMkLst>
            <pc:docMk/>
            <pc:sldMk cId="1096401152" sldId="406"/>
            <ac:spMk id="35" creationId="{00000000-0000-0000-0000-000000000000}"/>
          </ac:spMkLst>
        </pc:spChg>
      </pc:sldChg>
    </pc:docChg>
  </pc:docChgLst>
  <pc:docChgLst>
    <pc:chgData name="Håkon Jacobsen" userId="1593ab28-bd3f-46f2-a611-8d984e03f573" providerId="ADAL" clId="{325B4724-DC69-410F-8104-A0DC41ED545E}"/>
    <pc:docChg chg="undo custSel addSld delSld modSld">
      <pc:chgData name="Håkon Jacobsen" userId="1593ab28-bd3f-46f2-a611-8d984e03f573" providerId="ADAL" clId="{325B4724-DC69-410F-8104-A0DC41ED545E}" dt="2026-08-19T06:43:05.365" v="447"/>
      <pc:docMkLst>
        <pc:docMk/>
      </pc:docMkLst>
      <pc:sldChg chg="modSp">
        <pc:chgData name="Håkon Jacobsen" userId="1593ab28-bd3f-46f2-a611-8d984e03f573" providerId="ADAL" clId="{325B4724-DC69-410F-8104-A0DC41ED545E}" dt="2026-08-19T06:31:02.786" v="391" actId="207"/>
        <pc:sldMkLst>
          <pc:docMk/>
          <pc:sldMk cId="3370480012" sldId="272"/>
        </pc:sldMkLst>
        <pc:spChg chg="mod">
          <ac:chgData name="Håkon Jacobsen" userId="1593ab28-bd3f-46f2-a611-8d984e03f573" providerId="ADAL" clId="{325B4724-DC69-410F-8104-A0DC41ED545E}" dt="2026-08-19T06:31:02.786" v="391" actId="207"/>
          <ac:spMkLst>
            <pc:docMk/>
            <pc:sldMk cId="3370480012" sldId="272"/>
            <ac:spMk id="2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30:45.658" v="389" actId="207"/>
          <ac:spMkLst>
            <pc:docMk/>
            <pc:sldMk cId="3370480012" sldId="272"/>
            <ac:spMk id="29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30:51.166" v="390" actId="207"/>
          <ac:spMkLst>
            <pc:docMk/>
            <pc:sldMk cId="3370480012" sldId="272"/>
            <ac:spMk id="33" creationId="{00000000-0000-0000-0000-000000000000}"/>
          </ac:spMkLst>
        </pc:spChg>
        <pc:cxnChg chg="mod">
          <ac:chgData name="Håkon Jacobsen" userId="1593ab28-bd3f-46f2-a611-8d984e03f573" providerId="ADAL" clId="{325B4724-DC69-410F-8104-A0DC41ED545E}" dt="2026-08-19T06:29:36.923" v="385" actId="1035"/>
          <ac:cxnSpMkLst>
            <pc:docMk/>
            <pc:sldMk cId="3370480012" sldId="272"/>
            <ac:cxnSpMk id="41" creationId="{00000000-0000-0000-0000-000000000000}"/>
          </ac:cxnSpMkLst>
        </pc:cxnChg>
        <pc:cxnChg chg="mod">
          <ac:chgData name="Håkon Jacobsen" userId="1593ab28-bd3f-46f2-a611-8d984e03f573" providerId="ADAL" clId="{325B4724-DC69-410F-8104-A0DC41ED545E}" dt="2026-08-19T06:29:46.259" v="386" actId="1036"/>
          <ac:cxnSpMkLst>
            <pc:docMk/>
            <pc:sldMk cId="3370480012" sldId="272"/>
            <ac:cxnSpMk id="42" creationId="{00000000-0000-0000-0000-000000000000}"/>
          </ac:cxnSpMkLst>
        </pc:cxnChg>
      </pc:sldChg>
      <pc:sldChg chg="addSp delSp modSp mod modAnim">
        <pc:chgData name="Håkon Jacobsen" userId="1593ab28-bd3f-46f2-a611-8d984e03f573" providerId="ADAL" clId="{325B4724-DC69-410F-8104-A0DC41ED545E}" dt="2026-08-19T06:31:15.405" v="393" actId="207"/>
        <pc:sldMkLst>
          <pc:docMk/>
          <pc:sldMk cId="1508954843" sldId="273"/>
        </pc:sldMkLst>
        <pc:spChg chg="mod">
          <ac:chgData name="Håkon Jacobsen" userId="1593ab28-bd3f-46f2-a611-8d984e03f573" providerId="ADAL" clId="{325B4724-DC69-410F-8104-A0DC41ED545E}" dt="2026-08-19T06:31:15.405" v="393" actId="207"/>
          <ac:spMkLst>
            <pc:docMk/>
            <pc:sldMk cId="1508954843" sldId="273"/>
            <ac:spMk id="29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31:12.182" v="392" actId="207"/>
          <ac:spMkLst>
            <pc:docMk/>
            <pc:sldMk cId="1508954843" sldId="273"/>
            <ac:spMk id="31" creationId="{00000000-0000-0000-0000-000000000000}"/>
          </ac:spMkLst>
        </pc:spChg>
        <pc:cxnChg chg="add mod">
          <ac:chgData name="Håkon Jacobsen" userId="1593ab28-bd3f-46f2-a611-8d984e03f573" providerId="ADAL" clId="{325B4724-DC69-410F-8104-A0DC41ED545E}" dt="2026-08-19T06:29:52.628" v="387" actId="1035"/>
          <ac:cxnSpMkLst>
            <pc:docMk/>
            <pc:sldMk cId="1508954843" sldId="273"/>
            <ac:cxnSpMk id="3" creationId="{035FDCB6-0BB8-4ADF-EF21-9C4E649E85BC}"/>
          </ac:cxnSpMkLst>
        </pc:cxnChg>
        <pc:cxnChg chg="add mod">
          <ac:chgData name="Håkon Jacobsen" userId="1593ab28-bd3f-46f2-a611-8d984e03f573" providerId="ADAL" clId="{325B4724-DC69-410F-8104-A0DC41ED545E}" dt="2026-08-19T06:29:59.130" v="388" actId="1036"/>
          <ac:cxnSpMkLst>
            <pc:docMk/>
            <pc:sldMk cId="1508954843" sldId="273"/>
            <ac:cxnSpMk id="4" creationId="{08497A08-81A0-C148-FEBB-27524EF8E1F4}"/>
          </ac:cxnSpMkLst>
        </pc:cxnChg>
        <pc:cxnChg chg="del">
          <ac:chgData name="Håkon Jacobsen" userId="1593ab28-bd3f-46f2-a611-8d984e03f573" providerId="ADAL" clId="{325B4724-DC69-410F-8104-A0DC41ED545E}" dt="2026-08-19T06:29:08.148" v="380" actId="478"/>
          <ac:cxnSpMkLst>
            <pc:docMk/>
            <pc:sldMk cId="1508954843" sldId="273"/>
            <ac:cxnSpMk id="41" creationId="{00000000-0000-0000-0000-000000000000}"/>
          </ac:cxnSpMkLst>
        </pc:cxnChg>
        <pc:cxnChg chg="del">
          <ac:chgData name="Håkon Jacobsen" userId="1593ab28-bd3f-46f2-a611-8d984e03f573" providerId="ADAL" clId="{325B4724-DC69-410F-8104-A0DC41ED545E}" dt="2026-08-19T06:29:08.148" v="380" actId="478"/>
          <ac:cxnSpMkLst>
            <pc:docMk/>
            <pc:sldMk cId="1508954843" sldId="273"/>
            <ac:cxnSpMk id="42" creationId="{00000000-0000-0000-0000-000000000000}"/>
          </ac:cxnSpMkLst>
        </pc:cxnChg>
      </pc:sldChg>
      <pc:sldChg chg="modAnim">
        <pc:chgData name="Håkon Jacobsen" userId="1593ab28-bd3f-46f2-a611-8d984e03f573" providerId="ADAL" clId="{325B4724-DC69-410F-8104-A0DC41ED545E}" dt="2026-08-19T06:43:05.365" v="447"/>
        <pc:sldMkLst>
          <pc:docMk/>
          <pc:sldMk cId="1839253379" sldId="312"/>
        </pc:sldMkLst>
      </pc:sldChg>
      <pc:sldChg chg="modSp modAnim">
        <pc:chgData name="Håkon Jacobsen" userId="1593ab28-bd3f-46f2-a611-8d984e03f573" providerId="ADAL" clId="{325B4724-DC69-410F-8104-A0DC41ED545E}" dt="2026-08-19T06:39:20.679" v="441" actId="20577"/>
        <pc:sldMkLst>
          <pc:docMk/>
          <pc:sldMk cId="1703649121" sldId="320"/>
        </pc:sldMkLst>
        <pc:spChg chg="mod">
          <ac:chgData name="Håkon Jacobsen" userId="1593ab28-bd3f-46f2-a611-8d984e03f573" providerId="ADAL" clId="{325B4724-DC69-410F-8104-A0DC41ED545E}" dt="2026-08-19T06:39:20.679" v="441" actId="20577"/>
          <ac:spMkLst>
            <pc:docMk/>
            <pc:sldMk cId="1703649121" sldId="320"/>
            <ac:spMk id="18" creationId="{00000000-0000-0000-0000-000000000000}"/>
          </ac:spMkLst>
        </pc:spChg>
      </pc:sldChg>
      <pc:sldChg chg="modSp mod modAnim">
        <pc:chgData name="Håkon Jacobsen" userId="1593ab28-bd3f-46f2-a611-8d984e03f573" providerId="ADAL" clId="{325B4724-DC69-410F-8104-A0DC41ED545E}" dt="2026-08-19T06:27:11.430" v="374" actId="404"/>
        <pc:sldMkLst>
          <pc:docMk/>
          <pc:sldMk cId="1164619313" sldId="337"/>
        </pc:sldMkLst>
        <pc:spChg chg="mod">
          <ac:chgData name="Håkon Jacobsen" userId="1593ab28-bd3f-46f2-a611-8d984e03f573" providerId="ADAL" clId="{325B4724-DC69-410F-8104-A0DC41ED545E}" dt="2026-08-19T06:27:11.430" v="374" actId="404"/>
          <ac:spMkLst>
            <pc:docMk/>
            <pc:sldMk cId="1164619313" sldId="337"/>
            <ac:spMk id="3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14:57.728" v="251" actId="12788"/>
          <ac:spMkLst>
            <pc:docMk/>
            <pc:sldMk cId="1164619313" sldId="337"/>
            <ac:spMk id="5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15:03.544" v="252" actId="12788"/>
          <ac:spMkLst>
            <pc:docMk/>
            <pc:sldMk cId="1164619313" sldId="337"/>
            <ac:spMk id="6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14:57.728" v="251" actId="12788"/>
          <ac:spMkLst>
            <pc:docMk/>
            <pc:sldMk cId="1164619313" sldId="337"/>
            <ac:spMk id="7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15:03.544" v="252" actId="12788"/>
          <ac:spMkLst>
            <pc:docMk/>
            <pc:sldMk cId="1164619313" sldId="337"/>
            <ac:spMk id="8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20:03.696" v="292" actId="1038"/>
          <ac:spMkLst>
            <pc:docMk/>
            <pc:sldMk cId="1164619313" sldId="337"/>
            <ac:spMk id="30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17:52.221" v="285" actId="207"/>
          <ac:spMkLst>
            <pc:docMk/>
            <pc:sldMk cId="1164619313" sldId="337"/>
            <ac:spMk id="38" creationId="{00000000-0000-0000-0000-000000000000}"/>
          </ac:spMkLst>
        </pc:spChg>
      </pc:sldChg>
      <pc:sldChg chg="modSp mod">
        <pc:chgData name="Håkon Jacobsen" userId="1593ab28-bd3f-46f2-a611-8d984e03f573" providerId="ADAL" clId="{325B4724-DC69-410F-8104-A0DC41ED545E}" dt="2026-08-19T06:11:15.964" v="217" actId="20577"/>
        <pc:sldMkLst>
          <pc:docMk/>
          <pc:sldMk cId="3467390722" sldId="366"/>
        </pc:sldMkLst>
        <pc:spChg chg="mod">
          <ac:chgData name="Håkon Jacobsen" userId="1593ab28-bd3f-46f2-a611-8d984e03f573" providerId="ADAL" clId="{325B4724-DC69-410F-8104-A0DC41ED545E}" dt="2026-08-19T06:11:15.964" v="217" actId="20577"/>
          <ac:spMkLst>
            <pc:docMk/>
            <pc:sldMk cId="3467390722" sldId="366"/>
            <ac:spMk id="4" creationId="{00000000-0000-0000-0000-000000000000}"/>
          </ac:spMkLst>
        </pc:spChg>
      </pc:sldChg>
      <pc:sldChg chg="modSp mod">
        <pc:chgData name="Håkon Jacobsen" userId="1593ab28-bd3f-46f2-a611-8d984e03f573" providerId="ADAL" clId="{325B4724-DC69-410F-8104-A0DC41ED545E}" dt="2026-08-19T06:40:22.403" v="445" actId="1076"/>
        <pc:sldMkLst>
          <pc:docMk/>
          <pc:sldMk cId="976399055" sldId="385"/>
        </pc:sldMkLst>
        <pc:spChg chg="mod">
          <ac:chgData name="Håkon Jacobsen" userId="1593ab28-bd3f-46f2-a611-8d984e03f573" providerId="ADAL" clId="{325B4724-DC69-410F-8104-A0DC41ED545E}" dt="2026-08-19T06:40:22.403" v="445" actId="1076"/>
          <ac:spMkLst>
            <pc:docMk/>
            <pc:sldMk cId="976399055" sldId="385"/>
            <ac:spMk id="80" creationId="{00000000-0000-0000-0000-000000000000}"/>
          </ac:spMkLst>
        </pc:spChg>
      </pc:sldChg>
      <pc:sldChg chg="addSp delSp modSp mod addAnim delAnim modAnim modNotesTx">
        <pc:chgData name="Håkon Jacobsen" userId="1593ab28-bd3f-46f2-a611-8d984e03f573" providerId="ADAL" clId="{325B4724-DC69-410F-8104-A0DC41ED545E}" dt="2026-08-19T06:10:13.757" v="215" actId="14100"/>
        <pc:sldMkLst>
          <pc:docMk/>
          <pc:sldMk cId="3743467141" sldId="400"/>
        </pc:sldMkLst>
        <pc:spChg chg="add mod">
          <ac:chgData name="Håkon Jacobsen" userId="1593ab28-bd3f-46f2-a611-8d984e03f573" providerId="ADAL" clId="{325B4724-DC69-410F-8104-A0DC41ED545E}" dt="2026-08-19T05:56:15.080" v="113" actId="207"/>
          <ac:spMkLst>
            <pc:docMk/>
            <pc:sldMk cId="3743467141" sldId="400"/>
            <ac:spMk id="3" creationId="{3BBB65C9-F182-4739-6A9F-7E15460F0570}"/>
          </ac:spMkLst>
        </pc:spChg>
        <pc:spChg chg="mod">
          <ac:chgData name="Håkon Jacobsen" userId="1593ab28-bd3f-46f2-a611-8d984e03f573" providerId="ADAL" clId="{325B4724-DC69-410F-8104-A0DC41ED545E}" dt="2026-08-19T06:02:10.169" v="173" actId="207"/>
          <ac:spMkLst>
            <pc:docMk/>
            <pc:sldMk cId="3743467141" sldId="400"/>
            <ac:spMk id="5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00:26.018" v="167" actId="207"/>
          <ac:spMkLst>
            <pc:docMk/>
            <pc:sldMk cId="3743467141" sldId="400"/>
            <ac:spMk id="6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00:52.548" v="170" actId="1076"/>
          <ac:spMkLst>
            <pc:docMk/>
            <pc:sldMk cId="3743467141" sldId="400"/>
            <ac:spMk id="7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5:55:45.835" v="103" actId="20577"/>
          <ac:spMkLst>
            <pc:docMk/>
            <pc:sldMk cId="3743467141" sldId="400"/>
            <ac:spMk id="11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10:13.757" v="215" actId="14100"/>
          <ac:spMkLst>
            <pc:docMk/>
            <pc:sldMk cId="3743467141" sldId="400"/>
            <ac:spMk id="25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03:22.800" v="174" actId="20577"/>
          <ac:spMkLst>
            <pc:docMk/>
            <pc:sldMk cId="3743467141" sldId="400"/>
            <ac:spMk id="47" creationId="{00000000-0000-0000-0000-000000000000}"/>
          </ac:spMkLst>
        </pc:spChg>
        <pc:spChg chg="mod">
          <ac:chgData name="Håkon Jacobsen" userId="1593ab28-bd3f-46f2-a611-8d984e03f573" providerId="ADAL" clId="{325B4724-DC69-410F-8104-A0DC41ED545E}" dt="2026-08-19T06:01:04.608" v="171" actId="1076"/>
          <ac:spMkLst>
            <pc:docMk/>
            <pc:sldMk cId="3743467141" sldId="400"/>
            <ac:spMk id="58" creationId="{00000000-0000-0000-0000-000000000000}"/>
          </ac:spMkLst>
        </pc:spChg>
        <pc:spChg chg="del mod">
          <ac:chgData name="Håkon Jacobsen" userId="1593ab28-bd3f-46f2-a611-8d984e03f573" providerId="ADAL" clId="{325B4724-DC69-410F-8104-A0DC41ED545E}" dt="2026-08-19T05:58:32.234" v="121" actId="478"/>
          <ac:spMkLst>
            <pc:docMk/>
            <pc:sldMk cId="3743467141" sldId="400"/>
            <ac:spMk id="93" creationId="{00000000-0000-0000-0000-000000000000}"/>
          </ac:spMkLst>
        </pc:spChg>
        <pc:spChg chg="del mod">
          <ac:chgData name="Håkon Jacobsen" userId="1593ab28-bd3f-46f2-a611-8d984e03f573" providerId="ADAL" clId="{325B4724-DC69-410F-8104-A0DC41ED545E}" dt="2026-08-19T06:04:22.511" v="175" actId="478"/>
          <ac:spMkLst>
            <pc:docMk/>
            <pc:sldMk cId="3743467141" sldId="400"/>
            <ac:spMk id="94" creationId="{00000000-0000-0000-0000-000000000000}"/>
          </ac:spMkLst>
        </pc:spChg>
      </pc:sldChg>
      <pc:sldChg chg="modSp mod modAnim">
        <pc:chgData name="Håkon Jacobsen" userId="1593ab28-bd3f-46f2-a611-8d984e03f573" providerId="ADAL" clId="{325B4724-DC69-410F-8104-A0DC41ED545E}" dt="2026-08-19T06:37:14.728" v="435"/>
        <pc:sldMkLst>
          <pc:docMk/>
          <pc:sldMk cId="1053484889" sldId="408"/>
        </pc:sldMkLst>
        <pc:spChg chg="mod">
          <ac:chgData name="Håkon Jacobsen" userId="1593ab28-bd3f-46f2-a611-8d984e03f573" providerId="ADAL" clId="{325B4724-DC69-410F-8104-A0DC41ED545E}" dt="2026-08-19T06:36:55.644" v="431" actId="207"/>
          <ac:spMkLst>
            <pc:docMk/>
            <pc:sldMk cId="1053484889" sldId="408"/>
            <ac:spMk id="3" creationId="{00000000-0000-0000-0000-000000000000}"/>
          </ac:spMkLst>
        </pc:spChg>
      </pc:sldChg>
      <pc:sldChg chg="del">
        <pc:chgData name="Håkon Jacobsen" userId="1593ab28-bd3f-46f2-a611-8d984e03f573" providerId="ADAL" clId="{325B4724-DC69-410F-8104-A0DC41ED545E}" dt="2026-08-18T22:28:55.411" v="0" actId="47"/>
        <pc:sldMkLst>
          <pc:docMk/>
          <pc:sldMk cId="3859793932" sldId="409"/>
        </pc:sldMkLst>
      </pc:sldChg>
      <pc:sldChg chg="del">
        <pc:chgData name="Håkon Jacobsen" userId="1593ab28-bd3f-46f2-a611-8d984e03f573" providerId="ADAL" clId="{325B4724-DC69-410F-8104-A0DC41ED545E}" dt="2026-08-19T06:42:08.879" v="446" actId="47"/>
        <pc:sldMkLst>
          <pc:docMk/>
          <pc:sldMk cId="768442366" sldId="412"/>
        </pc:sldMkLst>
      </pc:sldChg>
      <pc:sldChg chg="new del">
        <pc:chgData name="Håkon Jacobsen" userId="1593ab28-bd3f-46f2-a611-8d984e03f573" providerId="ADAL" clId="{325B4724-DC69-410F-8104-A0DC41ED545E}" dt="2026-08-19T05:53:58.417" v="71" actId="47"/>
        <pc:sldMkLst>
          <pc:docMk/>
          <pc:sldMk cId="835498928" sldId="413"/>
        </pc:sldMkLst>
      </pc:sldChg>
    </pc:docChg>
  </pc:docChgLst>
  <pc:docChgLst>
    <pc:chgData name="Håkon Jacobsen" userId="1593ab28-bd3f-46f2-a611-8d984e03f573" providerId="ADAL" clId="{65882C88-D579-4DEA-A656-920BFB7B043F}"/>
    <pc:docChg chg="addSld delSld modSld">
      <pc:chgData name="Håkon Jacobsen" userId="1593ab28-bd3f-46f2-a611-8d984e03f573" providerId="ADAL" clId="{65882C88-D579-4DEA-A656-920BFB7B043F}" dt="2026-08-05T10:30:44.423" v="179" actId="1076"/>
      <pc:docMkLst>
        <pc:docMk/>
      </pc:docMkLst>
      <pc:sldChg chg="modSp mod">
        <pc:chgData name="Håkon Jacobsen" userId="1593ab28-bd3f-46f2-a611-8d984e03f573" providerId="ADAL" clId="{65882C88-D579-4DEA-A656-920BFB7B043F}" dt="2026-08-05T09:35:41.279" v="0" actId="20577"/>
        <pc:sldMkLst>
          <pc:docMk/>
          <pc:sldMk cId="4191882488" sldId="396"/>
        </pc:sldMkLst>
        <pc:spChg chg="mod">
          <ac:chgData name="Håkon Jacobsen" userId="1593ab28-bd3f-46f2-a611-8d984e03f573" providerId="ADAL" clId="{65882C88-D579-4DEA-A656-920BFB7B043F}" dt="2026-08-05T09:35:41.279" v="0" actId="20577"/>
          <ac:spMkLst>
            <pc:docMk/>
            <pc:sldMk cId="4191882488" sldId="396"/>
            <ac:spMk id="2" creationId="{00000000-0000-0000-0000-000000000000}"/>
          </ac:spMkLst>
        </pc:spChg>
      </pc:sldChg>
      <pc:sldChg chg="modSp add mod modAnim">
        <pc:chgData name="Håkon Jacobsen" userId="1593ab28-bd3f-46f2-a611-8d984e03f573" providerId="ADAL" clId="{65882C88-D579-4DEA-A656-920BFB7B043F}" dt="2026-08-05T10:30:44.423" v="179" actId="1076"/>
        <pc:sldMkLst>
          <pc:docMk/>
          <pc:sldMk cId="1053484889" sldId="408"/>
        </pc:sldMkLst>
        <pc:spChg chg="mod">
          <ac:chgData name="Håkon Jacobsen" userId="1593ab28-bd3f-46f2-a611-8d984e03f573" providerId="ADAL" clId="{65882C88-D579-4DEA-A656-920BFB7B043F}" dt="2026-08-05T10:30:38.588" v="178" actId="20577"/>
          <ac:spMkLst>
            <pc:docMk/>
            <pc:sldMk cId="1053484889" sldId="408"/>
            <ac:spMk id="4" creationId="{00000000-0000-0000-0000-000000000000}"/>
          </ac:spMkLst>
        </pc:spChg>
        <pc:spChg chg="mod">
          <ac:chgData name="Håkon Jacobsen" userId="1593ab28-bd3f-46f2-a611-8d984e03f573" providerId="ADAL" clId="{65882C88-D579-4DEA-A656-920BFB7B043F}" dt="2026-08-05T10:30:44.423" v="179" actId="1076"/>
          <ac:spMkLst>
            <pc:docMk/>
            <pc:sldMk cId="1053484889" sldId="408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8-4885-8F10-F38FD0F30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34330496"/>
        <c:axId val="-1234340832"/>
      </c:barChart>
      <c:catAx>
        <c:axId val="-123433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-1234340832"/>
        <c:crossesAt val="0"/>
        <c:auto val="1"/>
        <c:lblAlgn val="ctr"/>
        <c:lblOffset val="100"/>
        <c:noMultiLvlLbl val="0"/>
      </c:catAx>
      <c:valAx>
        <c:axId val="-12343408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-123433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0-4A68-A81F-7FB6B8A83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34339744"/>
        <c:axId val="-1234332128"/>
      </c:barChart>
      <c:catAx>
        <c:axId val="-123433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-1234332128"/>
        <c:crossesAt val="0"/>
        <c:auto val="1"/>
        <c:lblAlgn val="ctr"/>
        <c:lblOffset val="100"/>
        <c:noMultiLvlLbl val="0"/>
      </c:catAx>
      <c:valAx>
        <c:axId val="-12343321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-123433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0.125</c:v>
                </c:pt>
                <c:pt idx="2">
                  <c:v>0.5</c:v>
                </c:pt>
                <c:pt idx="3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4-46E6-8D58-33F6FB701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34334304"/>
        <c:axId val="-1234340288"/>
      </c:barChart>
      <c:catAx>
        <c:axId val="-12343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-1234340288"/>
        <c:crossesAt val="0"/>
        <c:auto val="1"/>
        <c:lblAlgn val="ctr"/>
        <c:lblOffset val="100"/>
        <c:noMultiLvlLbl val="0"/>
      </c:catAx>
      <c:valAx>
        <c:axId val="-12343402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-123433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5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8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8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15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70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99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6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70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61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51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4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89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83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69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47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03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</a:t>
            </a:r>
            <a:r>
              <a:rPr lang="en-US" baseline="0" dirty="0"/>
              <a:t> or s?  notice single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23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= o vs. </a:t>
            </a:r>
            <a:r>
              <a:rPr lang="en-US" dirty="0" err="1"/>
              <a:t>i</a:t>
            </a:r>
            <a:r>
              <a:rPr lang="en-US" dirty="0"/>
              <a:t>? </a:t>
            </a:r>
            <a:r>
              <a:rPr lang="en-US" baseline="0" dirty="0"/>
              <a:t> notice "</a:t>
            </a:r>
            <a:r>
              <a:rPr lang="en-US" baseline="0" dirty="0" err="1"/>
              <a:t>jt</a:t>
            </a:r>
            <a:r>
              <a:rPr lang="en-US" baseline="0" dirty="0"/>
              <a:t>" -&gt; "it"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99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8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56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839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140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https://planetcalc.com/8047/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40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https://planetcalc.com/8047/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265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846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96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This </a:t>
                </a:r>
                <a:r>
                  <a:rPr lang="en-US" baseline="0" dirty="0"/>
                  <a:t>of course generalizes to the case {0,1}^n:</a:t>
                </a:r>
                <a:endParaRPr lang="nb-NO" sz="1200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nb-NO" sz="1200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200" b="0" dirty="0"/>
                  <a:t>For </a:t>
                </a:r>
                <a:r>
                  <a:rPr lang="nb-NO" sz="1200" b="0" dirty="0" err="1"/>
                  <a:t>every</a:t>
                </a:r>
                <a:r>
                  <a:rPr lang="nb-NO" sz="1200" b="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200" b="0" dirty="0"/>
                  <a:t>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200" b="0" dirty="0"/>
                  <a:t> there is exactly one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200" b="0" dirty="0"/>
                  <a:t> such that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. And 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 is chosen uniformly at random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,</a:t>
                </a:r>
                <a:r>
                  <a:rPr lang="en-US" sz="1200" b="0" baseline="0" dirty="0">
                    <a:solidFill>
                      <a:schemeClr val="accent1">
                        <a:lumMod val="50000"/>
                      </a:schemeClr>
                    </a:solidFill>
                  </a:rPr>
                  <a:t> it follows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b="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e>
                            <m:r>
                              <a:rPr lang="nb-NO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2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nb-NO" sz="12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d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sz="1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 (which is ofc.</a:t>
                </a:r>
                <a:r>
                  <a:rPr lang="en-US" sz="1200" b="0" baseline="0" dirty="0">
                    <a:solidFill>
                      <a:schemeClr val="accent1">
                        <a:lumMod val="50000"/>
                      </a:schemeClr>
                    </a:solidFill>
                  </a:rPr>
                  <a:t> also the case when </a:t>
                </a:r>
                <a14:m>
                  <m:oMath xmlns:m="http://schemas.openxmlformats.org/officeDocument/2006/math">
                    <m:r>
                      <a:rPr lang="nb-NO" sz="1200" b="0" i="1" baseline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200" b="0" i="1" baseline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).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Summary of OTP security: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If the OTP key is chosen uniformly and </a:t>
                </a:r>
                <a:r>
                  <a:rPr lang="en-US" i="1" dirty="0"/>
                  <a:t>independently</a:t>
                </a:r>
                <a:r>
                  <a:rPr lang="en-US" dirty="0"/>
                  <a:t> for each encryption, and kept secret from the adversary, then ciphertexts appear uniformly distributed no matter how the plaintexts are chosen. </a:t>
                </a:r>
                <a:endParaRPr lang="en-US" sz="12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This </a:t>
                </a:r>
                <a:r>
                  <a:rPr lang="en-US" baseline="0" dirty="0"/>
                  <a:t>of course generalizes to the case {0,1}^n:</a:t>
                </a:r>
                <a:endParaRPr lang="nb-NO" sz="1200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nb-NO" sz="1200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200" b="0" dirty="0"/>
                  <a:t>For </a:t>
                </a:r>
                <a:r>
                  <a:rPr lang="nb-NO" sz="1200" b="0" dirty="0" err="1"/>
                  <a:t>every</a:t>
                </a:r>
                <a:r>
                  <a:rPr lang="nb-NO" sz="1200" b="0" dirty="0"/>
                  <a:t> </a:t>
                </a:r>
                <a:r>
                  <a:rPr lang="nb-NO" sz="1200" b="0" i="0">
                    <a:solidFill>
                      <a:srgbClr val="3333CC"/>
                    </a:solidFill>
                    <a:latin typeface="Cambria Math" panose="02040503050406030204" pitchFamily="18" charset="0"/>
                  </a:rPr>
                  <a:t>𝑀</a:t>
                </a:r>
                <a:r>
                  <a:rPr lang="en-US" sz="1200" b="0" dirty="0"/>
                  <a:t> and </a:t>
                </a:r>
                <a:r>
                  <a:rPr lang="nb-NO" sz="1200" b="0" i="0">
                    <a:latin typeface="Cambria Math" panose="02040503050406030204" pitchFamily="18" charset="0"/>
                  </a:rPr>
                  <a:t>𝐶</a:t>
                </a:r>
                <a:r>
                  <a:rPr lang="en-US" sz="1200" b="0" dirty="0"/>
                  <a:t> there is exactly one </a:t>
                </a:r>
                <a:r>
                  <a:rPr lang="nb-NO" sz="1200" b="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𝐾</a:t>
                </a:r>
                <a:r>
                  <a:rPr lang="en-US" sz="1200" b="0" dirty="0"/>
                  <a:t> such that </a:t>
                </a:r>
                <a:r>
                  <a:rPr lang="nb-NO" sz="1200" b="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𝐾</a:t>
                </a:r>
                <a:r>
                  <a:rPr lang="nb-NO" sz="1200" b="0" i="0">
                    <a:latin typeface="Cambria Math" panose="02040503050406030204" pitchFamily="18" charset="0"/>
                  </a:rPr>
                  <a:t>⊕</a:t>
                </a:r>
                <a:r>
                  <a:rPr lang="nb-NO" sz="1200" b="0" i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𝑀</a:t>
                </a:r>
                <a:r>
                  <a:rPr lang="nb-NO" sz="1200" b="0" i="0">
                    <a:latin typeface="Cambria Math" panose="02040503050406030204" pitchFamily="18" charset="0"/>
                  </a:rPr>
                  <a:t>=𝐶</a:t>
                </a:r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. And since </a:t>
                </a:r>
                <a:r>
                  <a:rPr lang="nb-NO" sz="1200" b="0" i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𝐾</a:t>
                </a:r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 is chosen uniformly at random from </a:t>
                </a:r>
                <a:r>
                  <a:rPr lang="nb-NO" sz="1200" b="0" i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{0,1}^𝑛</a:t>
                </a:r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,</a:t>
                </a:r>
                <a:r>
                  <a:rPr lang="en-US" sz="1200" b="0" baseline="0" dirty="0">
                    <a:solidFill>
                      <a:schemeClr val="accent1">
                        <a:lumMod val="50000"/>
                      </a:schemeClr>
                    </a:solidFill>
                  </a:rPr>
                  <a:t> it follows that </a:t>
                </a:r>
                <a:r>
                  <a:rPr lang="nb-NO" sz="1200" b="0" i="0">
                    <a:latin typeface="Cambria Math" panose="02040503050406030204" pitchFamily="18" charset="0"/>
                  </a:rPr>
                  <a:t>Pr⁡〖[</a:t>
                </a:r>
                <a:r>
                  <a:rPr lang="nb-NO" sz="1200" b="0" i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𝐶∣</a:t>
                </a:r>
                <a:r>
                  <a:rPr lang="nb-NO" sz="1200" b="0" i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𝑀</a:t>
                </a:r>
                <a:r>
                  <a:rPr lang="nb-NO" sz="1200" b="0" i="0">
                    <a:solidFill>
                      <a:schemeClr val="tx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∧</a:t>
                </a:r>
                <a:r>
                  <a:rPr lang="nb-NO" sz="1200" b="0" i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sz="1200" b="0" i="0">
                    <a:latin typeface="Cambria Math" panose="02040503050406030204" pitchFamily="18" charset="0"/>
                  </a:rPr>
                  <a:t>𝑏=0]=1\/2^𝑛 〗</a:t>
                </a:r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 (which is ofc.</a:t>
                </a:r>
                <a:r>
                  <a:rPr lang="en-US" sz="1200" b="0" baseline="0" dirty="0">
                    <a:solidFill>
                      <a:schemeClr val="accent1">
                        <a:lumMod val="50000"/>
                      </a:schemeClr>
                    </a:solidFill>
                  </a:rPr>
                  <a:t> also the case when </a:t>
                </a:r>
                <a:r>
                  <a:rPr lang="nb-NO" sz="1200" b="0" i="0" baseline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</a:rPr>
                  <a:t>𝑏=1</a:t>
                </a:r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).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dirty="0">
                    <a:solidFill>
                      <a:schemeClr val="accent1">
                        <a:lumMod val="50000"/>
                      </a:schemeClr>
                    </a:solidFill>
                  </a:rPr>
                  <a:t>Summary of OTP security: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If the OTP key is chosen uniformly and </a:t>
                </a:r>
                <a:r>
                  <a:rPr lang="en-US" i="1" dirty="0"/>
                  <a:t>independently</a:t>
                </a:r>
                <a:r>
                  <a:rPr lang="en-US" dirty="0"/>
                  <a:t> for each encryption, and kept secret from the adversary, then ciphertexts appear uniformly distributed no matter how the plaintexts are chosen. </a:t>
                </a:r>
                <a:endParaRPr lang="en-US" sz="12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3147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https://crypto.stackexchange.com/questions/59/taking-advantage-of-one-time-pad-key-reuse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75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575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Cryptography is harder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Cryptography is easier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1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3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0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3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2848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4" r:id="rId4"/>
    <p:sldLayoutId id="2147483667" r:id="rId5"/>
    <p:sldLayoutId id="2147483663" r:id="rId6"/>
    <p:sldLayoutId id="2147483675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11.png"/><Relationship Id="rId10" Type="http://schemas.openxmlformats.org/officeDocument/2006/relationships/image" Target="../media/image9.jpe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0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4.png"/><Relationship Id="rId3" Type="http://schemas.openxmlformats.org/officeDocument/2006/relationships/image" Target="../media/image460.png"/><Relationship Id="rId21" Type="http://schemas.openxmlformats.org/officeDocument/2006/relationships/image" Target="../media/image29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41.png"/><Relationship Id="rId2" Type="http://schemas.openxmlformats.org/officeDocument/2006/relationships/image" Target="../media/image450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40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39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3" Type="http://schemas.openxmlformats.org/officeDocument/2006/relationships/image" Target="../media/image460.png"/><Relationship Id="rId21" Type="http://schemas.openxmlformats.org/officeDocument/2006/relationships/image" Target="../media/image63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7.png"/><Relationship Id="rId2" Type="http://schemas.openxmlformats.org/officeDocument/2006/relationships/image" Target="../media/image450.png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6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5.png"/><Relationship Id="rId10" Type="http://schemas.openxmlformats.org/officeDocument/2006/relationships/image" Target="../media/image53.png"/><Relationship Id="rId19" Type="http://schemas.openxmlformats.org/officeDocument/2006/relationships/image" Target="../media/image61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21" Type="http://schemas.openxmlformats.org/officeDocument/2006/relationships/image" Target="../media/image63.png"/><Relationship Id="rId34" Type="http://schemas.openxmlformats.org/officeDocument/2006/relationships/image" Target="../media/image7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7.png"/><Relationship Id="rId33" Type="http://schemas.openxmlformats.org/officeDocument/2006/relationships/image" Target="../media/image75.png"/><Relationship Id="rId38" Type="http://schemas.openxmlformats.org/officeDocument/2006/relationships/image" Target="../media/image80.png"/><Relationship Id="rId2" Type="http://schemas.openxmlformats.org/officeDocument/2006/relationships/image" Target="../media/image450.png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29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6.png"/><Relationship Id="rId32" Type="http://schemas.openxmlformats.org/officeDocument/2006/relationships/image" Target="../media/image74.png"/><Relationship Id="rId37" Type="http://schemas.openxmlformats.org/officeDocument/2006/relationships/image" Target="../media/image79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5.png"/><Relationship Id="rId28" Type="http://schemas.openxmlformats.org/officeDocument/2006/relationships/image" Target="../media/image70.png"/><Relationship Id="rId36" Type="http://schemas.openxmlformats.org/officeDocument/2006/relationships/image" Target="../media/image78.png"/><Relationship Id="rId10" Type="http://schemas.openxmlformats.org/officeDocument/2006/relationships/image" Target="../media/image53.png"/><Relationship Id="rId19" Type="http://schemas.openxmlformats.org/officeDocument/2006/relationships/image" Target="../media/image61.png"/><Relationship Id="rId31" Type="http://schemas.openxmlformats.org/officeDocument/2006/relationships/image" Target="../media/image7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29.png"/><Relationship Id="rId27" Type="http://schemas.openxmlformats.org/officeDocument/2006/relationships/image" Target="../media/image69.png"/><Relationship Id="rId30" Type="http://schemas.openxmlformats.org/officeDocument/2006/relationships/image" Target="../media/image72.png"/><Relationship Id="rId35" Type="http://schemas.openxmlformats.org/officeDocument/2006/relationships/image" Target="../media/image77.png"/><Relationship Id="rId8" Type="http://schemas.openxmlformats.org/officeDocument/2006/relationships/image" Target="../media/image51.png"/><Relationship Id="rId3" Type="http://schemas.openxmlformats.org/officeDocument/2006/relationships/image" Target="../media/image4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88.png"/><Relationship Id="rId3" Type="http://schemas.openxmlformats.org/officeDocument/2006/relationships/image" Target="../media/image82.png"/><Relationship Id="rId7" Type="http://schemas.openxmlformats.org/officeDocument/2006/relationships/image" Target="../media/image270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86.png"/><Relationship Id="rId5" Type="http://schemas.openxmlformats.org/officeDocument/2006/relationships/image" Target="../media/image83.png"/><Relationship Id="rId10" Type="http://schemas.openxmlformats.org/officeDocument/2006/relationships/image" Target="../media/image85.png"/><Relationship Id="rId4" Type="http://schemas.openxmlformats.org/officeDocument/2006/relationships/image" Target="../media/image281.png"/><Relationship Id="rId9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330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86.png"/><Relationship Id="rId5" Type="http://schemas.openxmlformats.org/officeDocument/2006/relationships/image" Target="../media/image87.png"/><Relationship Id="rId10" Type="http://schemas.openxmlformats.org/officeDocument/2006/relationships/image" Target="../media/image85.png"/><Relationship Id="rId4" Type="http://schemas.openxmlformats.org/officeDocument/2006/relationships/image" Target="../media/image89.png"/><Relationship Id="rId9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350.png"/><Relationship Id="rId4" Type="http://schemas.openxmlformats.org/officeDocument/2006/relationships/image" Target="../media/image4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jpe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8" Type="http://schemas.openxmlformats.org/officeDocument/2006/relationships/image" Target="../media/image900.png"/><Relationship Id="rId13" Type="http://schemas.openxmlformats.org/officeDocument/2006/relationships/image" Target="../media/image630.png"/><Relationship Id="rId3" Type="http://schemas.openxmlformats.org/officeDocument/2006/relationships/image" Target="../media/image550.png"/><Relationship Id="rId7" Type="http://schemas.openxmlformats.org/officeDocument/2006/relationships/image" Target="../media/image104.png"/><Relationship Id="rId12" Type="http://schemas.openxmlformats.org/officeDocument/2006/relationships/image" Target="../media/image620.png"/><Relationship Id="rId2" Type="http://schemas.openxmlformats.org/officeDocument/2006/relationships/notesSlide" Target="../notesSlides/notesSlide28.xml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610.png"/><Relationship Id="rId19" Type="http://schemas.openxmlformats.org/officeDocument/2006/relationships/image" Target="../media/image910.png"/><Relationship Id="rId4" Type="http://schemas.openxmlformats.org/officeDocument/2006/relationships/image" Target="../media/image560.png"/><Relationship Id="rId9" Type="http://schemas.openxmlformats.org/officeDocument/2006/relationships/image" Target="../media/image600.png"/><Relationship Id="rId14" Type="http://schemas.openxmlformats.org/officeDocument/2006/relationships/image" Target="../media/image6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microsoft.com/office/2007/relationships/hdphoto" Target="../media/hdphoto2.wdp"/><Relationship Id="rId7" Type="http://schemas.openxmlformats.org/officeDocument/2006/relationships/image" Target="../media/image110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image" Target="../media/image106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9.png"/><Relationship Id="rId11" Type="http://schemas.microsoft.com/office/2007/relationships/hdphoto" Target="../media/hdphoto3.wdp"/><Relationship Id="rId5" Type="http://schemas.openxmlformats.org/officeDocument/2006/relationships/image" Target="../media/image108.png"/><Relationship Id="rId15" Type="http://schemas.openxmlformats.org/officeDocument/2006/relationships/image" Target="../media/image117.png"/><Relationship Id="rId10" Type="http://schemas.openxmlformats.org/officeDocument/2006/relationships/image" Target="../media/image113.png"/><Relationship Id="rId19" Type="http://schemas.openxmlformats.org/officeDocument/2006/relationships/image" Target="../media/image121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6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3.png"/><Relationship Id="rId26" Type="http://schemas.openxmlformats.org/officeDocument/2006/relationships/image" Target="../media/image1261.png"/><Relationship Id="rId55" Type="http://schemas.openxmlformats.org/officeDocument/2006/relationships/image" Target="../media/image1300.png"/><Relationship Id="rId63" Type="http://schemas.openxmlformats.org/officeDocument/2006/relationships/image" Target="../media/image138.png"/><Relationship Id="rId68" Type="http://schemas.openxmlformats.org/officeDocument/2006/relationships/image" Target="../media/image143.png"/><Relationship Id="rId76" Type="http://schemas.openxmlformats.org/officeDocument/2006/relationships/image" Target="../media/image150.png"/><Relationship Id="rId84" Type="http://schemas.openxmlformats.org/officeDocument/2006/relationships/image" Target="../media/image157.png"/><Relationship Id="rId7" Type="http://schemas.openxmlformats.org/officeDocument/2006/relationships/image" Target="../media/image125.png"/><Relationship Id="rId71" Type="http://schemas.openxmlformats.org/officeDocument/2006/relationships/image" Target="../media/image1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4.png"/><Relationship Id="rId11" Type="http://schemas.openxmlformats.org/officeDocument/2006/relationships/image" Target="../media/image131.png"/><Relationship Id="rId58" Type="http://schemas.openxmlformats.org/officeDocument/2006/relationships/image" Target="../media/image1330.png"/><Relationship Id="rId66" Type="http://schemas.openxmlformats.org/officeDocument/2006/relationships/image" Target="../media/image141.png"/><Relationship Id="rId74" Type="http://schemas.microsoft.com/office/2007/relationships/hdphoto" Target="../media/hdphoto4.wdp"/><Relationship Id="rId79" Type="http://schemas.openxmlformats.org/officeDocument/2006/relationships/image" Target="../media/image153.png"/><Relationship Id="rId87" Type="http://schemas.openxmlformats.org/officeDocument/2006/relationships/image" Target="../media/image130.png"/><Relationship Id="rId5" Type="http://schemas.openxmlformats.org/officeDocument/2006/relationships/image" Target="../media/image123.png"/><Relationship Id="rId28" Type="http://schemas.openxmlformats.org/officeDocument/2006/relationships/image" Target="../media/image1280.png"/><Relationship Id="rId57" Type="http://schemas.openxmlformats.org/officeDocument/2006/relationships/image" Target="../media/image1320.png"/><Relationship Id="rId61" Type="http://schemas.openxmlformats.org/officeDocument/2006/relationships/image" Target="../media/image136.png"/><Relationship Id="rId82" Type="http://schemas.openxmlformats.org/officeDocument/2006/relationships/image" Target="../media/image155.png"/><Relationship Id="rId60" Type="http://schemas.openxmlformats.org/officeDocument/2006/relationships/image" Target="../media/image135.png"/><Relationship Id="rId65" Type="http://schemas.openxmlformats.org/officeDocument/2006/relationships/image" Target="../media/image140.png"/><Relationship Id="rId73" Type="http://schemas.openxmlformats.org/officeDocument/2006/relationships/image" Target="../media/image128.png"/><Relationship Id="rId78" Type="http://schemas.openxmlformats.org/officeDocument/2006/relationships/image" Target="../media/image152.png"/><Relationship Id="rId81" Type="http://schemas.microsoft.com/office/2007/relationships/hdphoto" Target="../media/hdphoto5.wdp"/><Relationship Id="rId86" Type="http://schemas.openxmlformats.org/officeDocument/2006/relationships/image" Target="../media/image159.png"/><Relationship Id="rId4" Type="http://schemas.openxmlformats.org/officeDocument/2006/relationships/image" Target="../media/image122.png"/><Relationship Id="rId27" Type="http://schemas.openxmlformats.org/officeDocument/2006/relationships/image" Target="../media/image1272.png"/><Relationship Id="rId56" Type="http://schemas.openxmlformats.org/officeDocument/2006/relationships/image" Target="../media/image1310.png"/><Relationship Id="rId64" Type="http://schemas.openxmlformats.org/officeDocument/2006/relationships/image" Target="../media/image139.png"/><Relationship Id="rId69" Type="http://schemas.openxmlformats.org/officeDocument/2006/relationships/image" Target="../media/image144.png"/><Relationship Id="rId77" Type="http://schemas.openxmlformats.org/officeDocument/2006/relationships/image" Target="../media/image151.png"/><Relationship Id="rId8" Type="http://schemas.openxmlformats.org/officeDocument/2006/relationships/image" Target="../media/image126.png"/><Relationship Id="rId72" Type="http://schemas.openxmlformats.org/officeDocument/2006/relationships/image" Target="../media/image147.png"/><Relationship Id="rId80" Type="http://schemas.openxmlformats.org/officeDocument/2006/relationships/image" Target="../media/image129.png"/><Relationship Id="rId85" Type="http://schemas.openxmlformats.org/officeDocument/2006/relationships/image" Target="../media/image158.png"/><Relationship Id="rId3" Type="http://schemas.openxmlformats.org/officeDocument/2006/relationships/image" Target="../media/image1041.png"/><Relationship Id="rId12" Type="http://schemas.openxmlformats.org/officeDocument/2006/relationships/image" Target="../media/image127.png"/><Relationship Id="rId59" Type="http://schemas.openxmlformats.org/officeDocument/2006/relationships/image" Target="../media/image1340.png"/><Relationship Id="rId67" Type="http://schemas.openxmlformats.org/officeDocument/2006/relationships/image" Target="../media/image142.png"/><Relationship Id="rId54" Type="http://schemas.openxmlformats.org/officeDocument/2006/relationships/image" Target="../media/image1290.png"/><Relationship Id="rId62" Type="http://schemas.openxmlformats.org/officeDocument/2006/relationships/image" Target="../media/image137.png"/><Relationship Id="rId70" Type="http://schemas.openxmlformats.org/officeDocument/2006/relationships/image" Target="../media/image145.png"/><Relationship Id="rId75" Type="http://schemas.openxmlformats.org/officeDocument/2006/relationships/image" Target="../media/image149.png"/><Relationship Id="rId83" Type="http://schemas.openxmlformats.org/officeDocument/2006/relationships/image" Target="../media/image156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30.png"/><Relationship Id="rId3" Type="http://schemas.openxmlformats.org/officeDocument/2006/relationships/image" Target="../media/image1481.png"/><Relationship Id="rId7" Type="http://schemas.openxmlformats.org/officeDocument/2006/relationships/image" Target="../media/image132.gif"/><Relationship Id="rId12" Type="http://schemas.openxmlformats.org/officeDocument/2006/relationships/image" Target="../media/image158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gif"/><Relationship Id="rId11" Type="http://schemas.openxmlformats.org/officeDocument/2006/relationships/image" Target="../media/image1050.png"/><Relationship Id="rId5" Type="http://schemas.openxmlformats.org/officeDocument/2006/relationships/image" Target="../media/image130.gif"/><Relationship Id="rId10" Type="http://schemas.openxmlformats.org/officeDocument/2006/relationships/image" Target="../media/image1040.png"/><Relationship Id="rId4" Type="http://schemas.openxmlformats.org/officeDocument/2006/relationships/image" Target="../media/image1540.png"/><Relationship Id="rId9" Type="http://schemas.openxmlformats.org/officeDocument/2006/relationships/image" Target="../media/image10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0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5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High_School_Mathematics_Extensions/Discrete_Probability" TargetMode="External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joyofcryptography.com/math-review/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3" Type="http://schemas.openxmlformats.org/officeDocument/2006/relationships/chart" Target="../charts/chart1.xml"/><Relationship Id="rId7" Type="http://schemas.openxmlformats.org/officeDocument/2006/relationships/image" Target="../media/image1121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30.png"/><Relationship Id="rId5" Type="http://schemas.openxmlformats.org/officeDocument/2006/relationships/chart" Target="../charts/chart3.xml"/><Relationship Id="rId10" Type="http://schemas.openxmlformats.org/officeDocument/2006/relationships/image" Target="../media/image162.png"/><Relationship Id="rId4" Type="http://schemas.openxmlformats.org/officeDocument/2006/relationships/chart" Target="../charts/chart2.xml"/><Relationship Id="rId9" Type="http://schemas.openxmlformats.org/officeDocument/2006/relationships/image" Target="../media/image11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0.png"/><Relationship Id="rId7" Type="http://schemas.openxmlformats.org/officeDocument/2006/relationships/image" Target="../media/image164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1.png"/><Relationship Id="rId5" Type="http://schemas.openxmlformats.org/officeDocument/2006/relationships/image" Target="../media/image1270.png"/><Relationship Id="rId4" Type="http://schemas.openxmlformats.org/officeDocument/2006/relationships/image" Target="../media/image126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0.png"/><Relationship Id="rId18" Type="http://schemas.openxmlformats.org/officeDocument/2006/relationships/image" Target="../media/image1122.png"/><Relationship Id="rId3" Type="http://schemas.openxmlformats.org/officeDocument/2006/relationships/image" Target="../media/image1371.png"/><Relationship Id="rId21" Type="http://schemas.openxmlformats.org/officeDocument/2006/relationships/image" Target="../media/image1151.png"/><Relationship Id="rId7" Type="http://schemas.openxmlformats.org/officeDocument/2006/relationships/image" Target="../media/image1421.png"/><Relationship Id="rId12" Type="http://schemas.openxmlformats.org/officeDocument/2006/relationships/image" Target="../media/image1070.png"/><Relationship Id="rId17" Type="http://schemas.openxmlformats.org/officeDocument/2006/relationships/image" Target="../media/image1110.png"/><Relationship Id="rId2" Type="http://schemas.openxmlformats.org/officeDocument/2006/relationships/image" Target="../media/image1363.png"/><Relationship Id="rId16" Type="http://schemas.openxmlformats.org/officeDocument/2006/relationships/image" Target="../media/image1510.png"/><Relationship Id="rId20" Type="http://schemas.openxmlformats.org/officeDocument/2006/relationships/image" Target="../media/image1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1.png"/><Relationship Id="rId11" Type="http://schemas.openxmlformats.org/officeDocument/2006/relationships/image" Target="../media/image1460.png"/><Relationship Id="rId5" Type="http://schemas.openxmlformats.org/officeDocument/2006/relationships/image" Target="../media/image1400.png"/><Relationship Id="rId15" Type="http://schemas.openxmlformats.org/officeDocument/2006/relationships/image" Target="../media/image1080.png"/><Relationship Id="rId10" Type="http://schemas.openxmlformats.org/officeDocument/2006/relationships/image" Target="../media/image1450.png"/><Relationship Id="rId19" Type="http://schemas.openxmlformats.org/officeDocument/2006/relationships/image" Target="../media/image1660.png"/><Relationship Id="rId4" Type="http://schemas.openxmlformats.org/officeDocument/2006/relationships/image" Target="../media/image1390.png"/><Relationship Id="rId9" Type="http://schemas.openxmlformats.org/officeDocument/2006/relationships/image" Target="../media/image1441.png"/><Relationship Id="rId14" Type="http://schemas.openxmlformats.org/officeDocument/2006/relationships/image" Target="../media/image149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0.png"/><Relationship Id="rId18" Type="http://schemas.openxmlformats.org/officeDocument/2006/relationships/image" Target="../media/image1670.png"/><Relationship Id="rId21" Type="http://schemas.openxmlformats.org/officeDocument/2006/relationships/image" Target="../media/image1201.png"/><Relationship Id="rId17" Type="http://schemas.openxmlformats.org/officeDocument/2006/relationships/image" Target="../media/image1110.png"/><Relationship Id="rId2" Type="http://schemas.openxmlformats.org/officeDocument/2006/relationships/image" Target="../media/image1162.png"/><Relationship Id="rId20" Type="http://schemas.openxmlformats.org/officeDocument/2006/relationships/image" Target="../media/image119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60.png"/><Relationship Id="rId10" Type="http://schemas.openxmlformats.org/officeDocument/2006/relationships/image" Target="../media/image1450.png"/><Relationship Id="rId19" Type="http://schemas.openxmlformats.org/officeDocument/2006/relationships/image" Target="../media/image1181.png"/><Relationship Id="rId9" Type="http://schemas.openxmlformats.org/officeDocument/2006/relationships/image" Target="../media/image1441.png"/><Relationship Id="rId22" Type="http://schemas.openxmlformats.org/officeDocument/2006/relationships/hyperlink" Target="https://nitter.poast.org/littmath/status/1827447490683003234" TargetMode="Externa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3" Type="http://schemas.openxmlformats.org/officeDocument/2006/relationships/image" Target="../media/image1350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780.png"/><Relationship Id="rId5" Type="http://schemas.openxmlformats.org/officeDocument/2006/relationships/image" Target="../media/image1370.png"/><Relationship Id="rId10" Type="http://schemas.openxmlformats.org/officeDocument/2006/relationships/image" Target="../media/image1770.png"/><Relationship Id="rId4" Type="http://schemas.openxmlformats.org/officeDocument/2006/relationships/image" Target="../media/image1360.png"/><Relationship Id="rId9" Type="http://schemas.openxmlformats.org/officeDocument/2006/relationships/image" Target="../media/image16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319611"/>
            <a:ext cx="10363200" cy="1470025"/>
          </a:xfrm>
        </p:spPr>
        <p:txBody>
          <a:bodyPr/>
          <a:lstStyle/>
          <a:p>
            <a:pPr algn="ctr"/>
            <a:r>
              <a:rPr lang="nb-NO" dirty="0"/>
              <a:t>Lecture 1 – Introduction to 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19.08.2026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76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is cryptography?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Some historical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Recap: modular arithmetic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Secure encryption: searching for a definition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Recap: probability theory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88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13" y="2326159"/>
            <a:ext cx="718483" cy="13491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2836" y="2241533"/>
            <a:ext cx="920160" cy="1713313"/>
          </a:xfrm>
          <a:prstGeom prst="rect">
            <a:avLst/>
          </a:prstGeom>
        </p:spPr>
      </p:pic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408" y="2351654"/>
            <a:ext cx="1207578" cy="14651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loud 21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70" y="1883079"/>
            <a:ext cx="1295116" cy="1269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60" y="2104584"/>
            <a:ext cx="1724640" cy="1109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92" y="3100660"/>
            <a:ext cx="674155" cy="1167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50" y="3092888"/>
            <a:ext cx="620108" cy="620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4796069" y="3298086"/>
            <a:ext cx="809678" cy="829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654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2980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1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" name="Rounded Rectangle 13"/>
          <p:cNvSpPr/>
          <p:nvPr/>
        </p:nvSpPr>
        <p:spPr bwMode="auto">
          <a:xfrm rot="20006017">
            <a:off x="8028117" y="3858662"/>
            <a:ext cx="1797802" cy="950533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Stencil" panose="040409050D0802020404" pitchFamily="82" charset="0"/>
              </a:rPr>
              <a:t>Course done!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10" idx="3"/>
          </p:cNvCxnSpPr>
          <p:nvPr/>
        </p:nvCxnSpPr>
        <p:spPr bwMode="auto">
          <a:xfrm>
            <a:off x="4306670" y="3231545"/>
            <a:ext cx="410281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46" idx="3"/>
          </p:cNvCxnSpPr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/>
          <p:nvPr/>
        </p:nvCxnSpPr>
        <p:spPr bwMode="auto">
          <a:xfrm rot="10800000" flipV="1">
            <a:off x="8791348" y="2372654"/>
            <a:ext cx="1434088" cy="445541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/>
          <p:nvPr/>
        </p:nvCxnSpPr>
        <p:spPr bwMode="auto">
          <a:xfrm>
            <a:off x="2206751" y="2386369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9878392" y="2269639"/>
            <a:ext cx="1157162" cy="29548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TextBox 32"/>
          <p:cNvSpPr txBox="1"/>
          <p:nvPr/>
        </p:nvSpPr>
        <p:spPr>
          <a:xfrm>
            <a:off x="10025411" y="219346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rgbClr val="C00000"/>
                </a:solidFill>
              </a:rPr>
              <a:t>K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Elbow Connector 40">
            <a:extLst>
              <a:ext uri="{FF2B5EF4-FFF2-40B4-BE49-F238E27FC236}">
                <a16:creationId xmlns:a16="http://schemas.microsoft.com/office/drawing/2014/main" id="{035FDCB6-0BB8-4ADF-EF21-9C4E649E85BC}"/>
              </a:ext>
            </a:extLst>
          </p:cNvPr>
          <p:cNvCxnSpPr/>
          <p:nvPr/>
        </p:nvCxnSpPr>
        <p:spPr bwMode="auto">
          <a:xfrm rot="10800000" flipV="1">
            <a:off x="8791348" y="2374178"/>
            <a:ext cx="1434088" cy="445541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Elbow Connector 41">
            <a:extLst>
              <a:ext uri="{FF2B5EF4-FFF2-40B4-BE49-F238E27FC236}">
                <a16:creationId xmlns:a16="http://schemas.microsoft.com/office/drawing/2014/main" id="{08497A08-81A0-C148-FEBB-27524EF8E1F4}"/>
              </a:ext>
            </a:extLst>
          </p:cNvPr>
          <p:cNvCxnSpPr/>
          <p:nvPr/>
        </p:nvCxnSpPr>
        <p:spPr bwMode="auto">
          <a:xfrm>
            <a:off x="2206751" y="2386369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10" idx="3"/>
          </p:cNvCxnSpPr>
          <p:nvPr/>
        </p:nvCxnSpPr>
        <p:spPr bwMode="auto">
          <a:xfrm>
            <a:off x="4306670" y="3231545"/>
            <a:ext cx="410281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r>
              <a:rPr lang="nb-NO" sz="2400" baseline="-25000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r>
              <a:rPr lang="nb-NO" sz="2000" b="1" baseline="-25000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9878392" y="2269639"/>
            <a:ext cx="1157162" cy="29548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TextBox 29"/>
          <p:cNvSpPr txBox="1"/>
          <p:nvPr/>
        </p:nvSpPr>
        <p:spPr>
          <a:xfrm>
            <a:off x="10001279" y="2192898"/>
            <a:ext cx="7874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54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2246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68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23311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07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2" y="1046920"/>
                <a:ext cx="5567858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∈−</m:t>
                    </m:r>
                  </m:oMath>
                </a14:m>
                <a:r>
                  <a:rPr lang="nb-NO" sz="1800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sz="1800" b="0" dirty="0">
                    <a:latin typeface="Cambria Math" panose="02040503050406030204" pitchFamily="18" charset="0"/>
                  </a:rPr>
                  <a:t>"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element in"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3∈{1,2,3,4,5}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7∉{1,2,3,4,5}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nb-NO" sz="160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∀−</m:t>
                    </m:r>
                  </m:oMath>
                </a14:m>
                <a:r>
                  <a:rPr lang="en-US" sz="1800" dirty="0"/>
                  <a:t> "for all"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"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&gt;0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accent2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∃−</m:t>
                    </m:r>
                  </m:oMath>
                </a14:m>
                <a:r>
                  <a:rPr lang="en-US" sz="1800" dirty="0"/>
                  <a:t> "there exists"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∈{0, 1, 2, 3, 4, 5} </m:t>
                    </m:r>
                    <m:r>
                      <m:rPr>
                        <m:sty m:val="p"/>
                      </m:rP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such</m:t>
                    </m:r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that</m:t>
                    </m:r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&gt; 3"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length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sz="1800" b="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={000, 001, 010, 011,…,111}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011∈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sz="1600" b="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11∉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</a:t>
                </a:r>
                <a:r>
                  <a:rPr lang="en-US" sz="1800" i="1" dirty="0"/>
                  <a:t>finite </a:t>
                </a:r>
                <a:r>
                  <a:rPr lang="en-US" sz="1800" dirty="0"/>
                  <a:t>length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1, 1001, 10, 10001101000001∈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2" y="1046920"/>
                <a:ext cx="5567858" cy="5340072"/>
              </a:xfrm>
              <a:blipFill>
                <a:blip r:embed="rId3"/>
                <a:stretch>
                  <a:fillRect l="-656" t="-7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800" dirty="0">
                    <a:latin typeface="Cambria Math" panose="02040503050406030204" pitchFamily="18" charset="0"/>
                  </a:rPr>
                  <a:t> </a:t>
                </a:r>
                <a:r>
                  <a:rPr lang="nb-NO" sz="1800" dirty="0"/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– string of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"ones" (or "zeros")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=11111</m:t>
                    </m:r>
                  </m:oMath>
                </a14:m>
                <a:endParaRPr lang="nb-NO" sz="1600" i="1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=000</m:t>
                    </m:r>
                  </m:oMath>
                </a14:m>
                <a:r>
                  <a:rPr lang="en-US" sz="1600" i="1" dirty="0"/>
                  <a:t>  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function from set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to set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0,1,2,…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pairs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/>
              </a:p>
              <a:p>
                <a:pPr lvl="1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r>
                  <a:rPr lang="en-US" sz="1600" dirty="0">
                    <a:solidFill>
                      <a:schemeClr val="accent2"/>
                    </a:solidFill>
                  </a:rPr>
                  <a:t>	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r>
                  <a:rPr lang="en-US" sz="1600" dirty="0">
                    <a:solidFill>
                      <a:schemeClr val="accent2"/>
                    </a:solidFill>
                  </a:rPr>
                  <a:t>(function taking two inputs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and producing a single 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)</a:t>
                </a:r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←5−</m:t>
                    </m:r>
                  </m:oMath>
                </a14:m>
                <a:r>
                  <a:rPr lang="en-US" sz="1800" dirty="0"/>
                  <a:t> "assign value 5 to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"</a:t>
                </a:r>
                <a:br>
                  <a:rPr lang="nb-NO" sz="1800" b="0" i="1" dirty="0">
                    <a:latin typeface="Cambria Math" panose="02040503050406030204" pitchFamily="18" charset="0"/>
                  </a:rPr>
                </a:b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"assign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 a </a:t>
                </a:r>
                <a:r>
                  <a:rPr lang="en-US" sz="1800" i="1" dirty="0"/>
                  <a:t>random</a:t>
                </a:r>
                <a:r>
                  <a:rPr lang="en-US" sz="1800" dirty="0"/>
                  <a:t> value from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“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rgbClr val="33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nb-NO" sz="1600" b="0" i="1" dirty="0">
                    <a:solidFill>
                      <a:srgbClr val="3333CC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sz="1600" b="0" i="1" dirty="0">
                    <a:solidFill>
                      <a:srgbClr val="33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:r>
                  <a:rPr lang="nb-NO" sz="1600" b="0" dirty="0">
                    <a:solidFill>
                      <a:srgbClr val="33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(a bit </a:t>
                </a:r>
                <a:r>
                  <a:rPr lang="nb-NO" sz="1600" b="0" dirty="0" err="1">
                    <a:solidFill>
                      <a:srgbClr val="33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flip</a:t>
                </a:r>
                <a:r>
                  <a:rPr lang="nb-NO" sz="1600" b="0" dirty="0">
                    <a:solidFill>
                      <a:srgbClr val="33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nb-NO" sz="1600" b="0" i="1" dirty="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rgbClr val="33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1,2,3,4,5,6</m:t>
                        </m:r>
                      </m:e>
                    </m:d>
                  </m:oMath>
                </a14:m>
                <a:r>
                  <a:rPr lang="en-US" sz="1600" dirty="0">
                    <a:solidFill>
                      <a:srgbClr val="3333CC"/>
                    </a:solidFill>
                  </a:rPr>
                  <a:t>  	(a dice throw)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  <a:blipFill>
                <a:blip r:embed="rId4"/>
                <a:stretch>
                  <a:fillRect l="-767" t="-685" r="-657" b="-753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Callout 6"/>
          <p:cNvSpPr/>
          <p:nvPr/>
        </p:nvSpPr>
        <p:spPr bwMode="auto">
          <a:xfrm>
            <a:off x="8226597" y="4367829"/>
            <a:ext cx="3342011" cy="791497"/>
          </a:xfrm>
          <a:prstGeom prst="wedgeEllipseCallout">
            <a:avLst>
              <a:gd name="adj1" fmla="val -24063"/>
              <a:gd name="adj2" fmla="val 136102"/>
            </a:avLst>
          </a:prstGeom>
          <a:solidFill>
            <a:schemeClr val="accent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…</a:t>
            </a:r>
            <a:r>
              <a:rPr lang="en-US" sz="1600" b="1" dirty="0"/>
              <a:t>independent</a:t>
            </a:r>
            <a:r>
              <a:rPr lang="en-US" sz="1600" dirty="0"/>
              <a:t>, and </a:t>
            </a:r>
            <a:r>
              <a:rPr lang="en-US" sz="1600" b="1" dirty="0"/>
              <a:t>uniformly</a:t>
            </a:r>
            <a:r>
              <a:rPr lang="en-US" sz="1600" dirty="0"/>
              <a:t> distributed…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8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encryption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Correctness requirement:</a:t>
                </a:r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  <a:blipFill>
                <a:blip r:embed="rId3"/>
                <a:stretch>
                  <a:fillRect l="-1111" t="-10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185221"/>
                <a:ext cx="301992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185221"/>
                <a:ext cx="3019929" cy="307777"/>
              </a:xfrm>
              <a:prstGeom prst="rect">
                <a:avLst/>
              </a:prstGeom>
              <a:blipFill>
                <a:blip r:embed="rId4"/>
                <a:stretch>
                  <a:fillRect l="-2823"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1939" y="1815889"/>
                <a:ext cx="20558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i="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815889"/>
                <a:ext cx="2055884" cy="307777"/>
              </a:xfrm>
              <a:prstGeom prst="rect">
                <a:avLst/>
              </a:prstGeom>
              <a:blipFill>
                <a:blip r:embed="rId5"/>
                <a:stretch>
                  <a:fillRect l="-4142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1939" y="2790808"/>
                <a:ext cx="20655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790808"/>
                <a:ext cx="2065502" cy="307777"/>
              </a:xfrm>
              <a:prstGeom prst="rect">
                <a:avLst/>
              </a:prstGeom>
              <a:blipFill>
                <a:blip r:embed="rId6"/>
                <a:stretch>
                  <a:fillRect l="-4130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7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1939" y="3155147"/>
                <a:ext cx="29688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3155147"/>
                <a:ext cx="2968826" cy="307777"/>
              </a:xfrm>
              <a:prstGeom prst="rect">
                <a:avLst/>
              </a:prstGeom>
              <a:blipFill>
                <a:blip r:embed="rId8"/>
                <a:stretch>
                  <a:fillRect l="-2875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YES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NO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28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2154" y="1097419"/>
                <a:ext cx="17223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54" y="1097419"/>
                <a:ext cx="1722331" cy="307777"/>
              </a:xfrm>
              <a:prstGeom prst="rect">
                <a:avLst/>
              </a:prstGeom>
              <a:blipFill>
                <a:blip r:embed="rId12"/>
                <a:stretch>
                  <a:fillRect l="-4947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3"/>
          <p:cNvSpPr txBox="1">
            <a:spLocks/>
          </p:cNvSpPr>
          <p:nvPr/>
        </p:nvSpPr>
        <p:spPr bwMode="auto">
          <a:xfrm>
            <a:off x="5707080" y="1147972"/>
            <a:ext cx="2901113" cy="571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</a:defRPr>
            </a:lvl2pPr>
            <a:lvl3pPr marL="117951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1" kern="0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3"/>
              <p:cNvSpPr txBox="1">
                <a:spLocks/>
              </p:cNvSpPr>
              <p:nvPr/>
            </p:nvSpPr>
            <p:spPr>
              <a:xfrm>
                <a:off x="5707080" y="4146111"/>
                <a:ext cx="5512228" cy="2473331"/>
              </a:xfrm>
              <a:prstGeom prst="rect">
                <a:avLst/>
              </a:prstGeom>
              <a:ln/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dirty="0">
                    <a:solidFill>
                      <a:schemeClr val="tx1"/>
                    </a:solidFill>
                  </a:rPr>
                  <a:t>Possible privacy security goals:</a:t>
                </a:r>
              </a:p>
              <a:p>
                <a:pPr lvl="1">
                  <a:lnSpc>
                    <a:spcPts val="2800"/>
                  </a:lnSpc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lnSpc>
                    <a:spcPts val="2800"/>
                  </a:lnSpc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lnSpc>
                    <a:spcPts val="2800"/>
                  </a:lnSpc>
                  <a:buFontTx/>
                  <a:buChar char="-"/>
                </a:pPr>
                <a:r>
                  <a:rPr lang="en-US" dirty="0"/>
                  <a:t> Hard to learn one 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>
                  <a:lnSpc>
                    <a:spcPts val="2800"/>
                  </a:lnSpc>
                  <a:buFontTx/>
                  <a:buChar char="-"/>
                </a:pPr>
                <a:r>
                  <a:rPr lang="en-US" dirty="0"/>
                  <a:t> Hard to learn parity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>
                  <a:lnSpc>
                    <a:spcPts val="2800"/>
                  </a:lnSpc>
                  <a:buFontTx/>
                  <a:buChar char="-"/>
                </a:pPr>
                <a:r>
                  <a:rPr lang="en-US" dirty="0"/>
                  <a:t> 		…</a:t>
                </a:r>
              </a:p>
            </p:txBody>
          </p:sp>
        </mc:Choice>
        <mc:Fallback xmlns="">
          <p:sp>
            <p:nvSpPr>
              <p:cNvPr id="18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080" y="4146111"/>
                <a:ext cx="5512228" cy="2473331"/>
              </a:xfrm>
              <a:prstGeom prst="rect">
                <a:avLst/>
              </a:prstGeom>
              <a:blipFill>
                <a:blip r:embed="rId13"/>
                <a:stretch>
                  <a:fillRect l="-1106" t="-985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4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pPr algn="ctr"/>
            <a:r>
              <a:rPr lang="nb-NO" sz="2800" dirty="0" err="1"/>
              <a:t>Historical</a:t>
            </a:r>
            <a:r>
              <a:rPr lang="nb-NO" sz="2800" dirty="0"/>
              <a:t> </a:t>
            </a:r>
            <a:r>
              <a:rPr lang="nb-NO" sz="2800" dirty="0" err="1"/>
              <a:t>encryption</a:t>
            </a:r>
            <a:r>
              <a:rPr lang="nb-NO" sz="2800" dirty="0"/>
              <a:t> </a:t>
            </a:r>
            <a:r>
              <a:rPr lang="nb-NO" sz="2800" dirty="0" err="1"/>
              <a:t>algorithms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733" y="2357242"/>
            <a:ext cx="1896611" cy="18966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498" y="2463114"/>
            <a:ext cx="1771662" cy="1771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46" y="2274712"/>
            <a:ext cx="1979141" cy="19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2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 err="1"/>
              <a:t>Ceasar</a:t>
            </a:r>
            <a:r>
              <a:rPr lang="nb-NO" dirty="0"/>
              <a:t> </a:t>
            </a:r>
            <a:r>
              <a:rPr lang="nb-NO" dirty="0" err="1"/>
              <a:t>cipher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                                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7579" y="5086551"/>
            <a:ext cx="7445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idu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glvwdqfh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kholfrswhu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vnlpphg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grzq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ehwzhhq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urriv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kryhuhg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iru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lqvwdqw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olnh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eoxherwwoh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gduwhg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dzdb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djdlq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zlwk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fxuylqj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ioljkw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zdv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srolfh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sdwuro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vqrrslqj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lqwr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shrsoh'v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zlqgrzv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579" y="3715167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788240" y="1838626"/>
            <a:ext cx="895350" cy="106332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>
            <a:off x="2145499" y="1838626"/>
            <a:ext cx="895350" cy="106332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2502758" y="1838626"/>
            <a:ext cx="895350" cy="106332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>
            <a:off x="10042954" y="1838626"/>
            <a:ext cx="895350" cy="1063324"/>
          </a:xfrm>
          <a:prstGeom prst="straightConnector1">
            <a:avLst/>
          </a:prstGeom>
          <a:ln>
            <a:prstDash val="dash"/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0843056" y="2856915"/>
            <a:ext cx="40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spc="600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endParaRPr lang="nb-NO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192045" y="2856915"/>
            <a:ext cx="4187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spc="600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nb-NO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557574" y="2856915"/>
            <a:ext cx="404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spc="600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endParaRPr lang="nb-NO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10401932" y="1838626"/>
            <a:ext cx="895350" cy="1063324"/>
          </a:xfrm>
          <a:prstGeom prst="straightConnector1">
            <a:avLst/>
          </a:prstGeom>
          <a:ln>
            <a:prstDash val="dash"/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>
            <a:off x="10760910" y="1838626"/>
            <a:ext cx="895350" cy="1063324"/>
          </a:xfrm>
          <a:prstGeom prst="straightConnector1">
            <a:avLst/>
          </a:prstGeom>
          <a:ln>
            <a:prstDash val="dash"/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45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2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 err="1"/>
              <a:t>Ceasar</a:t>
            </a:r>
            <a:r>
              <a:rPr lang="nb-NO" dirty="0"/>
              <a:t> </a:t>
            </a:r>
            <a:r>
              <a:rPr lang="nb-NO" dirty="0" err="1"/>
              <a:t>cipher</a:t>
            </a:r>
            <a:r>
              <a:rPr lang="nb-NO" dirty="0"/>
              <a:t> (ROT-13)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                                                     	…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7579" y="5086551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sne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qvfgnapr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uryvpbcgre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fxvzzrq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qbja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orgjrra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ebbsf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ubirerq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sbe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vafgnag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yvxr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oyhrobggyr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qnegrq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njnl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ntnva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pheivat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syvtug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Vg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jnf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cbyvpr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cngeby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fabbcvat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vagb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crbcyr'f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jvaqbjf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579" y="3715167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819373" y="1762812"/>
            <a:ext cx="4326903" cy="117835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>
            <a:off x="2186824" y="1762812"/>
            <a:ext cx="4326903" cy="117835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>
            <a:off x="2597579" y="1762812"/>
            <a:ext cx="4326903" cy="117835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161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Ceasar cipher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37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58982" y="4784819"/>
            <a:ext cx="1013229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5356003" y="4689735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5868622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380153" y="468048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6889508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7403215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7916922" y="4680488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2285729" y="469898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846648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8426277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8939984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9453691" y="468048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1770934" y="469991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4335117" y="4784819"/>
            <a:ext cx="461923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9961958" y="468048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19209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209" y="4999298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32916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916" y="4999298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41183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83" y="4999298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49450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50" y="4999298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762069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069" y="4999298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275776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776" y="4999298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829" r="-2682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770761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761" y="4999298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298838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838" y="499929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1266" r="-139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826915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915" y="4999298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277917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7917" y="4999298"/>
                <a:ext cx="254878" cy="369332"/>
              </a:xfrm>
              <a:prstGeom prst="rect">
                <a:avLst/>
              </a:prstGeom>
              <a:blipFill>
                <a:blip r:embed="rId17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770547" y="4999298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547" y="4999298"/>
                <a:ext cx="382821" cy="369332"/>
              </a:xfrm>
              <a:prstGeom prst="rect">
                <a:avLst/>
              </a:prstGeom>
              <a:blipFill>
                <a:blip r:embed="rId18"/>
                <a:stretch>
                  <a:fillRect l="-22222" r="-22222" b="-98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0391120" y="4999298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120" y="4999298"/>
                <a:ext cx="382821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308401" y="5001990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401" y="5001990"/>
                <a:ext cx="382821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83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2285729" y="469898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 bwMode="auto">
          <a:xfrm>
            <a:off x="1770934" y="469991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1266" r="-139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V="1">
            <a:off x="858982" y="4784819"/>
            <a:ext cx="3473959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70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308401" y="5001990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401" y="5001990"/>
                <a:ext cx="38282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76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61" grpId="0"/>
      <p:bldP spid="62" grpId="0"/>
      <p:bldP spid="64" grpId="0"/>
      <p:bldP spid="65" grpId="0"/>
      <p:bldP spid="66" grpId="0"/>
      <p:bldP spid="70" grpId="0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0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1493" r="-1194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1493" r="-1194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 bwMode="auto">
          <a:xfrm>
            <a:off x="3146873" y="2086992"/>
            <a:ext cx="2276543" cy="2319753"/>
          </a:xfrm>
          <a:prstGeom prst="arc">
            <a:avLst>
              <a:gd name="adj1" fmla="val 16481056"/>
              <a:gd name="adj2" fmla="val 19395463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42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0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1493" r="-1194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1493" r="-1194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 bwMode="auto">
          <a:xfrm>
            <a:off x="3146873" y="2086992"/>
            <a:ext cx="2276543" cy="2319753"/>
          </a:xfrm>
          <a:prstGeom prst="arc">
            <a:avLst>
              <a:gd name="adj1" fmla="val 16481056"/>
              <a:gd name="adj2" fmla="val 19395463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885400" y="3102990"/>
                <a:ext cx="10456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400" y="3102990"/>
                <a:ext cx="1045671" cy="43088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1+3=4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4278" r="-3743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+8=13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blipFill rotWithShape="0">
                <a:blip r:embed="rId29"/>
                <a:stretch>
                  <a:fillRect l="-3810" r="-333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9758245" y="1973836"/>
                <a:ext cx="14233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≡4 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8245" y="1973836"/>
                <a:ext cx="1423338" cy="307777"/>
              </a:xfrm>
              <a:prstGeom prst="rect">
                <a:avLst/>
              </a:prstGeom>
              <a:blipFill>
                <a:blip r:embed="rId30"/>
                <a:stretch>
                  <a:fillRect l="-2146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85171" y="2554511"/>
                <a:ext cx="25862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⋅4=20≡2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2554511"/>
                <a:ext cx="2586221" cy="307777"/>
              </a:xfrm>
              <a:prstGeom prst="rect">
                <a:avLst/>
              </a:prstGeom>
              <a:blipFill>
                <a:blip r:embed="rId31"/>
                <a:stretch>
                  <a:fillRect l="-1651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485171" y="3135186"/>
                <a:ext cx="275613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−5=−3≡6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135186"/>
                <a:ext cx="2756139" cy="307777"/>
              </a:xfrm>
              <a:prstGeom prst="rect">
                <a:avLst/>
              </a:prstGeom>
              <a:blipFill>
                <a:blip r:embed="rId32"/>
                <a:stretch>
                  <a:fillRect l="-1549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8485171" y="3715860"/>
                <a:ext cx="27658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=1024≡7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715860"/>
                <a:ext cx="2765885" cy="307777"/>
              </a:xfrm>
              <a:prstGeom prst="rect">
                <a:avLst/>
              </a:prstGeom>
              <a:blipFill>
                <a:blip r:embed="rId33"/>
                <a:stretch>
                  <a:fillRect l="-1542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33852" y="4608812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158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52" y="4608812"/>
                <a:ext cx="498533" cy="307777"/>
              </a:xfrm>
              <a:prstGeom prst="rect">
                <a:avLst/>
              </a:prstGeom>
              <a:blipFill>
                <a:blip r:embed="rId34"/>
                <a:stretch>
                  <a:fillRect l="-10976" r="-9756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407843" y="5949147"/>
                <a:ext cx="48985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9→18→27→36→…→</m:t>
                      </m:r>
                      <m:r>
                        <a:rPr lang="nb-NO" sz="2000" b="1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𝟏𝟓𝟑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→162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843" y="5949147"/>
                <a:ext cx="4898585" cy="307777"/>
              </a:xfrm>
              <a:prstGeom prst="rect">
                <a:avLst/>
              </a:prstGeom>
              <a:blipFill rotWithShape="0">
                <a:blip r:embed="rId35"/>
                <a:stretch>
                  <a:fillRect r="-49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8524696" y="4611195"/>
                <a:ext cx="13159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=9⋅</m:t>
                      </m:r>
                      <m:r>
                        <a:rPr lang="nb-NO" sz="20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4696" y="4611195"/>
                <a:ext cx="1315938" cy="307777"/>
              </a:xfrm>
              <a:prstGeom prst="rect">
                <a:avLst/>
              </a:prstGeom>
              <a:blipFill rotWithShape="0">
                <a:blip r:embed="rId36"/>
                <a:stretch>
                  <a:fillRect l="-926" r="-138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9846505" y="4614093"/>
                <a:ext cx="1408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505" y="4614093"/>
                <a:ext cx="1408141" cy="307777"/>
              </a:xfrm>
              <a:prstGeom prst="rect">
                <a:avLst/>
              </a:prstGeom>
              <a:blipFill>
                <a:blip r:embed="rId37"/>
                <a:stretch>
                  <a:fillRect l="-1732" b="-1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blipFill>
                <a:blip r:embed="rId38"/>
                <a:stretch>
                  <a:fillRect l="-3604" r="-7207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9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Ceasar cipher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28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z ↔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16349" y="3338043"/>
                <a:ext cx="22951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349" y="3338043"/>
                <a:ext cx="2295180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394" r="-425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ROT-13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33" r="-3055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25873" y="3338043"/>
                <a:ext cx="2828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873" y="3338043"/>
                <a:ext cx="282834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1277" r="-170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41915" y="4729859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50857" y="4176337"/>
                <a:ext cx="13419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={13}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4176337"/>
                <a:ext cx="1341969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4545" r="-727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9649" r="-4386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828493" y="3336149"/>
                <a:ext cx="33866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493" y="3336149"/>
                <a:ext cx="3386696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80" r="-2698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4" grpId="0"/>
      <p:bldP spid="18" grpId="0"/>
      <p:bldP spid="19" grpId="0"/>
      <p:bldP spid="20" grpId="0"/>
      <p:bldP spid="13" grpId="0"/>
      <p:bldP spid="23" grpId="0"/>
      <p:bldP spid="2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07" r="-3178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16349" y="3338043"/>
                <a:ext cx="21794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349" y="3338043"/>
                <a:ext cx="2179443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21" r="-4482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49" r="-4386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4941915" y="4729859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50857" y="4176337"/>
                <a:ext cx="24239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={0,1,2…,25}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4176337"/>
                <a:ext cx="2423997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261" r="-3518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18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Attacking ROT-K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2000" dirty="0"/>
                  <a:t>=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va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gur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sne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qvfgnapr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n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uryvpbcgre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…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12546" y="5153025"/>
            <a:ext cx="559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Conclusion: </a:t>
            </a:r>
            <a:r>
              <a:rPr lang="en-US" dirty="0"/>
              <a:t>key space must be large enough!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08776" y="1569358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t"/>
            <a:r>
              <a:rPr lang="nb-NO" sz="1600" dirty="0">
                <a:solidFill>
                  <a:srgbClr val="FF0000"/>
                </a:solidFill>
              </a:rPr>
              <a:t> 0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va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gur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sne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qvfgnapr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n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uryvpbcgre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08776" y="1976365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 1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uz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ftq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rmd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puefmzoq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m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tqxuoabfqd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08776" y="2383372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 2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ty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esp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qlc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otdelynp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l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spwtnzaepc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08776" y="2790379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 3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sx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dro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pkb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nscdkxmo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k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rovsmyzdob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08776" y="3757424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12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jo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uif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gbs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ejtubodf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b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ifmjdpqufs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03123" y="4164431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13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…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03123" y="4571438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14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hm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sgd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ezq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chrszmbd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z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gdkhbnosdq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03123" y="5757447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25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wb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hvs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tof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rwghobqs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o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vszwqcdhsf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33506" y="3258512"/>
                <a:ext cx="574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506" y="3258512"/>
                <a:ext cx="57424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916258" y="5149054"/>
                <a:ext cx="574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258" y="5149054"/>
                <a:ext cx="57424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6967272" y="1029418"/>
            <a:ext cx="4768600" cy="369332"/>
            <a:chOff x="6967272" y="1029418"/>
            <a:chExt cx="4768600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7014218" y="1029418"/>
                  <a:ext cx="4721654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fontAlgn="t"/>
                  <a:r>
                    <a:rPr lang="nb-NO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a14:m>
                  <a:r>
                    <a:rPr lang="en-US" dirty="0">
                      <a:latin typeface="Consolas" panose="020B0609020204030204" pitchFamily="49" charset="0"/>
                    </a:rPr>
                    <a:t>   			</a:t>
                  </a:r>
                  <a14:m>
                    <m:oMath xmlns:m="http://schemas.openxmlformats.org/officeDocument/2006/math">
                      <m:r>
                        <a:rPr lang="nb-NO" b="0" i="1" dirty="0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endParaRPr lang="en-US" dirty="0">
                    <a:solidFill>
                      <a:srgbClr val="3333CC"/>
                    </a:solidFill>
                    <a:latin typeface="Consolas" panose="020B0609020204030204" pitchFamily="49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4218" y="1029418"/>
                  <a:ext cx="4721654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/>
            <p:cNvCxnSpPr/>
            <p:nvPr/>
          </p:nvCxnSpPr>
          <p:spPr bwMode="auto">
            <a:xfrm>
              <a:off x="6967272" y="1398750"/>
              <a:ext cx="452940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7307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10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11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2191385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259842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96981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56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6198507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2133600" y="1818124"/>
            <a:ext cx="7736114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2467428" y="1789096"/>
            <a:ext cx="275772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2819400" y="1818124"/>
            <a:ext cx="7362825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>
            <a:off x="3209925" y="1818124"/>
            <a:ext cx="6257925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>
            <a:off x="3486150" y="1818124"/>
            <a:ext cx="3838575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H="1">
            <a:off x="3486150" y="1818124"/>
            <a:ext cx="342901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>
            <a:off x="4229100" y="1789096"/>
            <a:ext cx="1590676" cy="11573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>
            <a:off x="4550569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>
            <a:off x="4848227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>
            <a:off x="5169695" y="1844968"/>
            <a:ext cx="1409700" cy="110143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 bwMode="auto">
          <a:xfrm flipH="1">
            <a:off x="4587236" y="1844968"/>
            <a:ext cx="907500" cy="94585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auto">
          <a:xfrm flipH="1">
            <a:off x="5472587" y="1818124"/>
            <a:ext cx="342425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flipH="1">
            <a:off x="3904158" y="1813940"/>
            <a:ext cx="2349573" cy="10435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>
            <a:off x="6655595" y="1813940"/>
            <a:ext cx="3868886" cy="11324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 bwMode="auto">
          <a:xfrm flipH="1">
            <a:off x="2125173" y="1813940"/>
            <a:ext cx="4815742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 bwMode="auto">
          <a:xfrm flipH="1">
            <a:off x="3209925" y="1813940"/>
            <a:ext cx="4114800" cy="11324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 bwMode="auto">
          <a:xfrm flipH="1">
            <a:off x="6253731" y="1789096"/>
            <a:ext cx="1461520" cy="11573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 bwMode="auto">
          <a:xfrm>
            <a:off x="8083849" y="1813940"/>
            <a:ext cx="299057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 bwMode="auto">
          <a:xfrm>
            <a:off x="8459106" y="1813940"/>
            <a:ext cx="273050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 bwMode="auto">
          <a:xfrm flipH="1">
            <a:off x="2474231" y="1689100"/>
            <a:ext cx="6191704" cy="12573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 bwMode="auto">
          <a:xfrm flipH="1">
            <a:off x="7017115" y="1788096"/>
            <a:ext cx="2022612" cy="11583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 bwMode="auto">
          <a:xfrm flipH="1">
            <a:off x="1784350" y="1689100"/>
            <a:ext cx="7601379" cy="12573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 bwMode="auto">
          <a:xfrm flipH="1">
            <a:off x="7810501" y="1788096"/>
            <a:ext cx="2059213" cy="109424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 bwMode="auto">
          <a:xfrm flipH="1">
            <a:off x="9156700" y="1813940"/>
            <a:ext cx="1025526" cy="11324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 bwMode="auto">
          <a:xfrm flipH="1">
            <a:off x="4318000" y="1788096"/>
            <a:ext cx="6299200" cy="109424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304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↕   ↕   ↕   ↕                                           …                                                                 ↕</a:t>
            </a:r>
          </a:p>
          <a:p>
            <a:pPr algn="ctr"/>
            <a:endParaRPr lang="nb-NO" dirty="0"/>
          </a:p>
          <a:p>
            <a:pPr algn="ctr"/>
            <a:r>
              <a:rPr lang="nb-NO" b="1" spc="600" dirty="0">
                <a:solidFill>
                  <a:schemeClr val="accent1">
                    <a:lumMod val="50000"/>
                  </a:schemeClr>
                </a:solidFill>
              </a:rPr>
              <a:t>s x d y w q f m j k o i l g z b e n t u c p a r v h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7579" y="5086551"/>
            <a:ext cx="783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579" y="3715167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kern="0" dirty="0"/>
              </a:p>
              <a:p>
                <a:pPr marL="0" indent="0"/>
                <a:endParaRPr lang="nb-NO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kern="0" dirty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26!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88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50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 build="p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960973" y="3286898"/>
            <a:ext cx="906162" cy="18947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" name="Rectangle 4"/>
          <p:cNvSpPr/>
          <p:nvPr/>
        </p:nvSpPr>
        <p:spPr bwMode="auto">
          <a:xfrm>
            <a:off x="7613112" y="3196282"/>
            <a:ext cx="212833" cy="304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2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xzuui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991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23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654301" y="1134036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36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757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20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009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3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234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with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atro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64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far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heli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opter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roofs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l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ottle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with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poli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patrol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noopin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people's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A8D7109A-EA83-44D7-9F2A-371275E7DFC9}"/>
              </a:ext>
            </a:extLst>
          </p:cNvPr>
          <p:cNvSpPr txBox="1"/>
          <p:nvPr/>
        </p:nvSpPr>
        <p:spPr>
          <a:xfrm>
            <a:off x="8013018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4F8D43-6B73-4DF7-8AE8-AE1D83F50FC3}"/>
              </a:ext>
            </a:extLst>
          </p:cNvPr>
          <p:cNvSpPr txBox="1"/>
          <p:nvPr/>
        </p:nvSpPr>
        <p:spPr>
          <a:xfrm>
            <a:off x="8844136" y="4497642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7EFBD6-1DE9-4FD5-8E2B-F45EFF71B544}"/>
              </a:ext>
            </a:extLst>
          </p:cNvPr>
          <p:cNvSpPr txBox="1"/>
          <p:nvPr/>
        </p:nvSpPr>
        <p:spPr>
          <a:xfrm>
            <a:off x="9129752" y="4497642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1C7313-0FC7-4203-A39D-5E6645D51FF1}"/>
              </a:ext>
            </a:extLst>
          </p:cNvPr>
          <p:cNvSpPr txBox="1"/>
          <p:nvPr/>
        </p:nvSpPr>
        <p:spPr>
          <a:xfrm>
            <a:off x="358757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C67C4A-C935-4F7C-A144-9D26E505B704}"/>
              </a:ext>
            </a:extLst>
          </p:cNvPr>
          <p:cNvSpPr txBox="1"/>
          <p:nvPr/>
        </p:nvSpPr>
        <p:spPr>
          <a:xfrm>
            <a:off x="482933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39500ED-0A41-4C00-99FC-BE380E543043}"/>
              </a:ext>
            </a:extLst>
          </p:cNvPr>
          <p:cNvSpPr txBox="1"/>
          <p:nvPr/>
        </p:nvSpPr>
        <p:spPr>
          <a:xfrm>
            <a:off x="558540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913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Key space must be large enough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Ciphertext should not reveal letter frequency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message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Is this enough?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Historical approach to crypto development</a:t>
            </a:r>
          </a:p>
        </p:txBody>
      </p:sp>
      <p:pic>
        <p:nvPicPr>
          <p:cNvPr id="1026" name="Picture 2" descr="Bilderesultat for bob the builde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069" y="2011648"/>
            <a:ext cx="1080000" cy="1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professor frin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" b="563"/>
          <a:stretch/>
        </p:blipFill>
        <p:spPr bwMode="auto">
          <a:xfrm>
            <a:off x="6717011" y="2131664"/>
            <a:ext cx="1719645" cy="13626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esultat for feal block ciph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41" y="2826309"/>
            <a:ext cx="1598097" cy="235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rt bil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26" y="2944230"/>
            <a:ext cx="1060994" cy="21113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4" name="Picture 10" descr="Bilderesultat for tea block ciph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785" y="3037851"/>
            <a:ext cx="1289407" cy="19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58" y="2148683"/>
            <a:ext cx="1188000" cy="13456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2135" y="5534408"/>
            <a:ext cx="797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build → break → fix → break → fix → break → fix ... 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84260" y="5534408"/>
            <a:ext cx="1560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secure?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Modern approach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Trying to make cryptography more a </a:t>
            </a:r>
            <a:r>
              <a:rPr lang="nb-NO" b="1" dirty="0"/>
              <a:t>science</a:t>
            </a:r>
            <a:r>
              <a:rPr lang="nb-NO" dirty="0"/>
              <a:t> than an </a:t>
            </a:r>
            <a:r>
              <a:rPr lang="nb-NO" b="1" dirty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Focus on </a:t>
            </a:r>
            <a:r>
              <a:rPr lang="nb-NO" b="1" dirty="0"/>
              <a:t>formal definitions</a:t>
            </a:r>
            <a:r>
              <a:rPr lang="nb-NO" dirty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Clearly stated </a:t>
            </a:r>
            <a:r>
              <a:rPr lang="nb-NO" b="1" dirty="0"/>
              <a:t>assumptions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Analysis supported by mathematical </a:t>
            </a:r>
            <a:r>
              <a:rPr lang="nb-NO" b="1" dirty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... but old </a:t>
            </a:r>
            <a:r>
              <a:rPr lang="en-US" dirty="0"/>
              <a:t>fashioned</a:t>
            </a:r>
            <a:r>
              <a:rPr lang="nb-NO" dirty="0"/>
              <a:t> </a:t>
            </a:r>
            <a:r>
              <a:rPr lang="nb-NO" b="1" dirty="0"/>
              <a:t>cryptanalysis </a:t>
            </a:r>
            <a:r>
              <a:rPr lang="nb-NO" dirty="0"/>
              <a:t>continues to be very important!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7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one-time-pad (OTP)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18394" y="1947302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42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308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23392" y="1577804"/>
                <a:ext cx="15980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577804"/>
                <a:ext cx="1598002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23392" y="2006720"/>
                <a:ext cx="15785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006720"/>
                <a:ext cx="1578509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647845" y="5337263"/>
            <a:ext cx="382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the one-time pad secure?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066450" y="3329277"/>
            <a:ext cx="2569673" cy="1252798"/>
            <a:chOff x="3066450" y="3329277"/>
            <a:chExt cx="2569673" cy="1252798"/>
          </a:xfrm>
        </p:grpSpPr>
        <p:grpSp>
          <p:nvGrpSpPr>
            <p:cNvPr id="20" name="Group 19"/>
            <p:cNvGrpSpPr/>
            <p:nvPr/>
          </p:nvGrpSpPr>
          <p:grpSpPr>
            <a:xfrm>
              <a:off x="3066450" y="3329277"/>
              <a:ext cx="2569673" cy="1252798"/>
              <a:chOff x="3955773" y="3742884"/>
              <a:chExt cx="2569673" cy="12527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6230622" y="3742884"/>
                    <a:ext cx="294824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0622" y="3742884"/>
                    <a:ext cx="294824" cy="307777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16327" r="-16327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9" name="Group 18"/>
              <p:cNvGrpSpPr/>
              <p:nvPr/>
            </p:nvGrpSpPr>
            <p:grpSpPr>
              <a:xfrm>
                <a:off x="3955773" y="3764576"/>
                <a:ext cx="2539945" cy="1231106"/>
                <a:chOff x="3955773" y="3764576"/>
                <a:chExt cx="2539945" cy="123110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3955773" y="3764576"/>
                      <a:ext cx="1947969" cy="123110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nb-NO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0101100100</m:t>
                            </m:r>
                          </m:oMath>
                        </m:oMathPara>
                      </a14:m>
                      <a:endParaRPr lang="nb-NO" sz="2000" b="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endParaRPr>
                    </a:p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⊕</m:t>
                            </m:r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1110001101</m:t>
                            </m:r>
                          </m:oMath>
                        </m:oMathPara>
                      </a14:m>
                      <a:br>
                        <a:rPr lang="nb-NO" sz="2000" b="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</a:br>
                      <a:endParaRPr lang="nb-NO" sz="2000" b="0" i="1" dirty="0">
                        <a:latin typeface="Cambria Math" panose="02040503050406030204" pitchFamily="18" charset="0"/>
                      </a:endParaRPr>
                    </a:p>
                    <a:p>
                      <a:endParaRPr lang="nb-NO" sz="2000" b="0" i="1" dirty="0">
                        <a:latin typeface="Cambria Math" panose="02040503050406030204" pitchFamily="18" charset="0"/>
                      </a:endParaRPr>
                    </a:p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= </m:t>
                            </m:r>
                            <m:r>
                              <a:rPr lang="nb-NO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1011101001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" name="TextBox 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55773" y="3764576"/>
                      <a:ext cx="1947969" cy="1231106"/>
                    </a:xfrm>
                    <a:prstGeom prst="rect">
                      <a:avLst/>
                    </a:prstGeom>
                    <a:blipFill rotWithShape="0">
                      <a:blip r:embed="rId18"/>
                      <a:stretch>
                        <a:fillRect l="-313" b="-14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6237891" y="4093731"/>
                      <a:ext cx="257827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14" name="TextBox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37891" y="4093731"/>
                      <a:ext cx="257827" cy="307777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18605" r="-16279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6230622" y="4661985"/>
                      <a:ext cx="23410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TextBox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30622" y="4661985"/>
                      <a:ext cx="234102" cy="307777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20513" r="-17949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6" name="Straight Connector 5"/>
            <p:cNvCxnSpPr/>
            <p:nvPr/>
          </p:nvCxnSpPr>
          <p:spPr bwMode="auto">
            <a:xfrm>
              <a:off x="3111137" y="4139921"/>
              <a:ext cx="248914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/>
          <p:cNvGrpSpPr/>
          <p:nvPr/>
        </p:nvGrpSpPr>
        <p:grpSpPr>
          <a:xfrm>
            <a:off x="6911953" y="3350969"/>
            <a:ext cx="2506613" cy="1231484"/>
            <a:chOff x="6911953" y="3350969"/>
            <a:chExt cx="2506613" cy="1231484"/>
          </a:xfrm>
        </p:grpSpPr>
        <p:grpSp>
          <p:nvGrpSpPr>
            <p:cNvPr id="21" name="Group 20"/>
            <p:cNvGrpSpPr/>
            <p:nvPr/>
          </p:nvGrpSpPr>
          <p:grpSpPr>
            <a:xfrm>
              <a:off x="6911953" y="3350969"/>
              <a:ext cx="2506613" cy="1231484"/>
              <a:chOff x="7931816" y="3764954"/>
              <a:chExt cx="2506613" cy="12314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7931816" y="3765332"/>
                    <a:ext cx="1906484" cy="123110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1011101001</m:t>
                          </m:r>
                        </m:oMath>
                      </m:oMathPara>
                    </a14:m>
                    <a:endParaRPr lang="nb-NO" sz="2000" b="0" i="1" dirty="0">
                      <a:solidFill>
                        <a:schemeClr val="accent2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1110001101</m:t>
                          </m:r>
                        </m:oMath>
                      </m:oMathPara>
                    </a14:m>
                    <a:br>
                      <a:rPr lang="nb-NO" sz="20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</a:br>
                    <a:endParaRPr lang="nb-NO" sz="2000" b="0" i="1" dirty="0">
                      <a:solidFill>
                        <a:srgbClr val="FF0000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:br>
                      <a:rPr lang="nb-NO" sz="2000" b="0" i="1" dirty="0">
                        <a:latin typeface="Cambria Math" panose="02040503050406030204" pitchFamily="18" charset="0"/>
                      </a:rPr>
                    </a:b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0101100100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TextBox 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31816" y="3765332"/>
                    <a:ext cx="1906484" cy="1231106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l="-1278" b="-14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0157204" y="3764954"/>
                    <a:ext cx="23410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7204" y="3764954"/>
                    <a:ext cx="234102" cy="307777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l="-23684" r="-18421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10157204" y="4094109"/>
                    <a:ext cx="25782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7204" y="4094109"/>
                    <a:ext cx="257827" cy="307777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1429" r="-16667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0143605" y="4663998"/>
                    <a:ext cx="294824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43605" y="4663998"/>
                    <a:ext cx="294824" cy="30777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l="-18750" r="-16667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6" name="Straight Connector 25"/>
            <p:cNvCxnSpPr/>
            <p:nvPr/>
          </p:nvCxnSpPr>
          <p:spPr bwMode="auto">
            <a:xfrm>
              <a:off x="6929418" y="4139921"/>
              <a:ext cx="248914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095167" y="2439366"/>
                <a:ext cx="18823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5167" y="2439366"/>
                <a:ext cx="1882375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3236" r="-1618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H="1" flipV="1">
            <a:off x="9334357" y="2465128"/>
            <a:ext cx="212868" cy="256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 flipH="1" flipV="1">
            <a:off x="9988407" y="2465127"/>
            <a:ext cx="212868" cy="256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34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5" grpId="0"/>
      <p:bldP spid="2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security: (one-time) perfect privacy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435316" y="3678047"/>
            <a:ext cx="956734" cy="1189454"/>
          </a:xfrm>
          <a:prstGeom prst="rect">
            <a:avLst/>
          </a:prstGeom>
        </p:spPr>
      </p:pic>
      <p:cxnSp>
        <p:nvCxnSpPr>
          <p:cNvPr id="40" name="Straight Arrow Connector 39"/>
          <p:cNvCxnSpPr/>
          <p:nvPr/>
        </p:nvCxnSpPr>
        <p:spPr bwMode="auto">
          <a:xfrm>
            <a:off x="4530453" y="3156314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6299846" y="3106128"/>
            <a:ext cx="740945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4770419" y="3130796"/>
                <a:ext cx="404188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770419" y="3130796"/>
                <a:ext cx="404188" cy="3078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176594">
                <a:off x="4825423" y="3512527"/>
                <a:ext cx="378798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825423" y="3512527"/>
                <a:ext cx="378798" cy="3078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3401990" y="3693721"/>
                <a:ext cx="1727085" cy="856006"/>
              </a:xfrm>
              <a:prstGeom prst="wedgeEllipseCallout">
                <a:avLst>
                  <a:gd name="adj1" fmla="val 69532"/>
                  <a:gd name="adj2" fmla="val -10889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1990" y="3693721"/>
                <a:ext cx="1727085" cy="856006"/>
              </a:xfrm>
              <a:prstGeom prst="wedgeEllipseCallout">
                <a:avLst>
                  <a:gd name="adj1" fmla="val 69532"/>
                  <a:gd name="adj2" fmla="val -10889"/>
                </a:avLst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6558834" y="3096438"/>
                <a:ext cx="327560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6558834" y="3096438"/>
                <a:ext cx="327560" cy="3078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91403">
                <a:off x="6383465" y="3574613"/>
                <a:ext cx="351522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91403">
                <a:off x="6383465" y="3574613"/>
                <a:ext cx="351522" cy="3078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ounded Rectangle 20"/>
              <p:cNvSpPr/>
              <p:nvPr/>
            </p:nvSpPr>
            <p:spPr bwMode="auto">
              <a:xfrm>
                <a:off x="2295429" y="5046691"/>
                <a:ext cx="7793161" cy="13478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An encryption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dirty="0"/>
                  <a:t> has </a:t>
                </a:r>
                <a:r>
                  <a:rPr lang="en-US" b="1" dirty="0"/>
                  <a:t>(one-time) perfect privacy </a:t>
                </a:r>
                <a:r>
                  <a:rPr lang="en-US" dirty="0"/>
                  <a:t>if for any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95429" y="5046691"/>
                <a:ext cx="7793161" cy="1347869"/>
              </a:xfrm>
              <a:prstGeom prst="roundRect">
                <a:avLst/>
              </a:prstGeom>
              <a:blipFill>
                <a:blip r:embed="rId9"/>
                <a:stretch>
                  <a:fillRect r="-234"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Picture 5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190" y="2043818"/>
            <a:ext cx="214552" cy="3136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3382017" y="1767015"/>
                <a:ext cx="1943999" cy="27116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1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82017" y="1767015"/>
                <a:ext cx="1943999" cy="2711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3382016" y="2038180"/>
                <a:ext cx="1943999" cy="8279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4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82016" y="2038180"/>
                <a:ext cx="1943999" cy="827985"/>
              </a:xfrm>
              <a:prstGeom prst="rect">
                <a:avLst/>
              </a:prstGeom>
              <a:blipFill>
                <a:blip r:embed="rId13"/>
                <a:stretch>
                  <a:fillRect l="-621" t="-71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6422919" y="1767015"/>
                <a:ext cx="1943999" cy="27116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nb-NO" sz="1400" b="1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2919" y="1767015"/>
                <a:ext cx="1943999" cy="27116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 bwMode="auto">
              <a:xfrm>
                <a:off x="6422918" y="2038180"/>
                <a:ext cx="1943999" cy="8279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nb-NO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4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nb-NO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2918" y="2038180"/>
                <a:ext cx="1943999" cy="827985"/>
              </a:xfrm>
              <a:prstGeom prst="rect">
                <a:avLst/>
              </a:prstGeom>
              <a:blipFill>
                <a:blip r:embed="rId15"/>
                <a:stretch>
                  <a:fillRect l="-621" t="-71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>
            <a:off x="6299846" y="3106128"/>
            <a:ext cx="740945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4530453" y="3156314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F2FC12-1CF5-428A-217C-C024D0013065}"/>
                  </a:ext>
                </a:extLst>
              </p:cNvPr>
              <p:cNvSpPr txBox="1"/>
              <p:nvPr/>
            </p:nvSpPr>
            <p:spPr>
              <a:xfrm rot="20148810">
                <a:off x="5348071" y="2420512"/>
                <a:ext cx="4442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F2FC12-1CF5-428A-217C-C024D0013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48810">
                <a:off x="5348071" y="2420512"/>
                <a:ext cx="444236" cy="21544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D369D7-5CE0-DA87-9127-8AFBCA2EF257}"/>
                  </a:ext>
                </a:extLst>
              </p:cNvPr>
              <p:cNvSpPr txBox="1"/>
              <p:nvPr/>
            </p:nvSpPr>
            <p:spPr>
              <a:xfrm rot="1915633">
                <a:off x="5937049" y="2449372"/>
                <a:ext cx="4442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D369D7-5CE0-DA87-9127-8AFBCA2EF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5633">
                <a:off x="5937049" y="2449372"/>
                <a:ext cx="444236" cy="21544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65F02B-3A0B-59DE-B23A-CBB3A83FB7BD}"/>
                  </a:ext>
                </a:extLst>
              </p:cNvPr>
              <p:cNvSpPr txBox="1"/>
              <p:nvPr/>
            </p:nvSpPr>
            <p:spPr>
              <a:xfrm>
                <a:off x="4146096" y="2511934"/>
                <a:ext cx="875918" cy="215444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square" lIns="36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65F02B-3A0B-59DE-B23A-CBB3A83FB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096" y="2511934"/>
                <a:ext cx="875918" cy="215444"/>
              </a:xfrm>
              <a:prstGeom prst="rect">
                <a:avLst/>
              </a:prstGeom>
              <a:blipFill>
                <a:blip r:embed="rId18"/>
                <a:stretch>
                  <a:fillRect l="-2778" r="-23611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6D369D7-5CE0-DA87-9127-8AFBCA2EF257}"/>
                  </a:ext>
                </a:extLst>
              </p:cNvPr>
              <p:cNvSpPr txBox="1"/>
              <p:nvPr/>
            </p:nvSpPr>
            <p:spPr>
              <a:xfrm>
                <a:off x="5732492" y="1831992"/>
                <a:ext cx="2050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6D369D7-5CE0-DA87-9127-8AFBCA2EF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492" y="1831992"/>
                <a:ext cx="205003" cy="21544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640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56" grpId="0" animBg="1"/>
      <p:bldP spid="19" grpId="0"/>
      <p:bldP spid="19" grpId="1"/>
      <p:bldP spid="20" grpId="0"/>
      <p:bldP spid="20" grpId="1"/>
      <p:bldP spid="21" grpId="0" animBg="1"/>
      <p:bldP spid="5" grpId="0"/>
      <p:bldP spid="5" grpId="1"/>
      <p:bldP spid="7" grpId="0"/>
      <p:bldP spid="7" grpId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one-time-pad (OTP) – security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25" name="Rounded Rectangle 24"/>
          <p:cNvSpPr/>
          <p:nvPr/>
        </p:nvSpPr>
        <p:spPr bwMode="auto">
          <a:xfrm>
            <a:off x="623392" y="1360436"/>
            <a:ext cx="8416914" cy="890581"/>
          </a:xfrm>
          <a:prstGeom prst="roundRect">
            <a:avLst/>
          </a:prstGeom>
          <a:solidFill>
            <a:srgbClr val="EDFDF1"/>
          </a:solidFill>
          <a:ln w="285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Theorem (Shannon 1949): </a:t>
            </a:r>
            <a:r>
              <a:rPr lang="nb-NO" dirty="0"/>
              <a:t>The one-time </a:t>
            </a:r>
            <a:r>
              <a:rPr lang="nb-NO" dirty="0" err="1"/>
              <a:t>pad</a:t>
            </a:r>
            <a:r>
              <a:rPr lang="nb-NO" dirty="0"/>
              <a:t> has </a:t>
            </a:r>
            <a:r>
              <a:rPr lang="nb-NO" b="1" dirty="0"/>
              <a:t>one-time perfect privacy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54961" y="2955271"/>
                <a:ext cx="29302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600" dirty="0"/>
                  <a:t>Need to show:</a:t>
                </a:r>
                <a:r>
                  <a:rPr lang="nb-NO" sz="1600" b="0" dirty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61" y="2955271"/>
                <a:ext cx="2930289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375" t="-27500" r="-1458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48882" y="2514755"/>
            <a:ext cx="60433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b-NO" sz="1600" b="1" dirty="0"/>
              <a:t>Proof: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38817" y="3357738"/>
                <a:ext cx="49319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dirty="0"/>
                  <a:t> submits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sz="16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𝟏𝟏𝟎</m:t>
                    </m:r>
                  </m:oMath>
                </a14:m>
                <a:r>
                  <a:rPr lang="nb-NO" sz="1600" b="1" dirty="0"/>
                  <a:t> </a:t>
                </a:r>
                <a:r>
                  <a:rPr lang="nb-NO" sz="1600" dirty="0"/>
                  <a:t>and receives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nb-NO" sz="1600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𝟏𝟎𝟏</m:t>
                    </m:r>
                  </m:oMath>
                </a14:m>
                <a:r>
                  <a:rPr lang="nb-NO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17" y="3357738"/>
                <a:ext cx="4931928" cy="338554"/>
              </a:xfrm>
              <a:prstGeom prst="rect">
                <a:avLst/>
              </a:prstGeom>
              <a:blipFill>
                <a:blip r:embed="rId4"/>
                <a:stretch>
                  <a:fillRect l="-742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25019" y="4084291"/>
                <a:ext cx="135127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  <m:e>
                              <m:r>
                                <a:rPr lang="nb-NO" sz="1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  <m:r>
                                <a:rPr lang="nb-NO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𝟏𝟏𝟎</m:t>
                              </m:r>
                              <m:r>
                                <a:rPr lang="nb-NO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nb-NO" sz="16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019" y="4084291"/>
                <a:ext cx="1351274" cy="338554"/>
              </a:xfrm>
              <a:prstGeom prst="rect">
                <a:avLst/>
              </a:prstGeom>
              <a:blipFill>
                <a:blip r:embed="rId5"/>
                <a:stretch>
                  <a:fillRect r="-1432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326411" y="4739938"/>
                <a:ext cx="2069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  <m:e>
                              <m:r>
                                <a:rPr lang="nb-NO" sz="16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𝟏𝟏𝟎</m:t>
                              </m:r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1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nb-NO" sz="16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411" y="4739938"/>
                <a:ext cx="2069127" cy="338554"/>
              </a:xfrm>
              <a:prstGeom prst="rect">
                <a:avLst/>
              </a:prstGeom>
              <a:blipFill>
                <a:blip r:embed="rId6"/>
                <a:stretch>
                  <a:fillRect r="-592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7586" y="4081334"/>
                <a:ext cx="5709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586" y="4081334"/>
                <a:ext cx="570990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4497586" y="4739938"/>
                <a:ext cx="5709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586" y="4739938"/>
                <a:ext cx="570990" cy="338554"/>
              </a:xfrm>
              <a:prstGeom prst="rect">
                <a:avLst/>
              </a:prstGeom>
              <a:blipFill>
                <a:blip r:embed="rId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48960" y="5727943"/>
                <a:ext cx="65443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Probability that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dirty="0"/>
                  <a:t> sees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𝟏𝟎𝟏</m:t>
                    </m:r>
                  </m:oMath>
                </a14:m>
                <a:r>
                  <a:rPr lang="nb-NO" sz="1600" dirty="0"/>
                  <a:t> is </a:t>
                </a:r>
                <a:r>
                  <a:rPr lang="nb-NO" sz="1600" i="1" dirty="0"/>
                  <a:t>independent </a:t>
                </a:r>
                <a:r>
                  <a:rPr lang="nb-NO" sz="1600" dirty="0"/>
                  <a:t>of which world it's in! </a:t>
                </a:r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60" y="5727943"/>
                <a:ext cx="6544356" cy="338554"/>
              </a:xfrm>
              <a:prstGeom prst="rect">
                <a:avLst/>
              </a:prstGeom>
              <a:blipFill>
                <a:blip r:embed="rId11"/>
                <a:stretch>
                  <a:fillRect l="-466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05164" y="5725416"/>
                <a:ext cx="50133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seeing </a:t>
                </a:r>
                <a14:m>
                  <m:oMath xmlns:m="http://schemas.openxmlformats.org/officeDocument/2006/math">
                    <m:r>
                      <a:rPr lang="nb-NO" sz="1600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600" dirty="0"/>
                  <a:t> reveals no information about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5164" y="5725416"/>
                <a:ext cx="5013352" cy="338554"/>
              </a:xfrm>
              <a:prstGeom prst="rect">
                <a:avLst/>
              </a:prstGeom>
              <a:blipFill>
                <a:blip r:embed="rId1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105164" y="6202814"/>
                <a:ext cx="28378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   </m:t>
                    </m:r>
                    <m:func>
                      <m:func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dirty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5164" y="6202814"/>
                <a:ext cx="2837861" cy="338554"/>
              </a:xfrm>
              <a:prstGeom prst="rect">
                <a:avLst/>
              </a:prstGeom>
              <a:blipFill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6322692" y="3026421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026421"/>
                <a:ext cx="720000" cy="288000"/>
              </a:xfrm>
              <a:prstGeom prst="rect">
                <a:avLst/>
              </a:prstGeom>
              <a:blipFill>
                <a:blip r:embed="rId26"/>
                <a:stretch>
                  <a:fillRect b="-12500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6322692" y="3311960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311960"/>
                <a:ext cx="720000" cy="288000"/>
              </a:xfrm>
              <a:prstGeom prst="rect">
                <a:avLst/>
              </a:prstGeom>
              <a:blipFill>
                <a:blip r:embed="rId27"/>
                <a:stretch>
                  <a:fillRect b="-12500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6322692" y="3597499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597499"/>
                <a:ext cx="720000" cy="288000"/>
              </a:xfrm>
              <a:prstGeom prst="rect">
                <a:avLst/>
              </a:prstGeom>
              <a:blipFill>
                <a:blip r:embed="rId27"/>
                <a:stretch>
                  <a:fillRect b="-14894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>
                <a:off x="6322692" y="3886479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886479"/>
                <a:ext cx="720000" cy="288000"/>
              </a:xfrm>
              <a:prstGeom prst="rect">
                <a:avLst/>
              </a:prstGeom>
              <a:blipFill>
                <a:blip r:embed="rId28"/>
                <a:stretch>
                  <a:fillRect b="-12766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 bwMode="auto">
              <a:xfrm>
                <a:off x="6322692" y="4172407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4172407"/>
                <a:ext cx="720000" cy="288000"/>
              </a:xfrm>
              <a:prstGeom prst="rect">
                <a:avLst/>
              </a:prstGeom>
              <a:blipFill>
                <a:blip r:embed="rId26"/>
                <a:stretch>
                  <a:fillRect b="-12500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6322692" y="4457946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4457946"/>
                <a:ext cx="720000" cy="288000"/>
              </a:xfrm>
              <a:prstGeom prst="rect">
                <a:avLst/>
              </a:prstGeom>
              <a:blipFill>
                <a:blip r:embed="rId27"/>
                <a:stretch>
                  <a:fillRect b="-12500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6322692" y="4743485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4743485"/>
                <a:ext cx="720000" cy="288000"/>
              </a:xfrm>
              <a:prstGeom prst="rect">
                <a:avLst/>
              </a:prstGeom>
              <a:blipFill>
                <a:blip r:embed="rId27"/>
                <a:stretch>
                  <a:fillRect b="-14894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 bwMode="auto">
              <a:xfrm>
                <a:off x="6322692" y="5026563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5026563"/>
                <a:ext cx="720000" cy="288000"/>
              </a:xfrm>
              <a:prstGeom prst="rect">
                <a:avLst/>
              </a:prstGeom>
              <a:blipFill>
                <a:blip r:embed="rId28"/>
                <a:stretch>
                  <a:fillRect b="-12766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C6D85EE-7B46-BD7A-AF57-BF464AE92E21}"/>
              </a:ext>
            </a:extLst>
          </p:cNvPr>
          <p:cNvGrpSpPr/>
          <p:nvPr/>
        </p:nvGrpSpPr>
        <p:grpSpPr>
          <a:xfrm>
            <a:off x="6322692" y="2721963"/>
            <a:ext cx="720000" cy="288000"/>
            <a:chOff x="6322692" y="2721963"/>
            <a:chExt cx="720000" cy="2880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6322692" y="2721963"/>
              <a:ext cx="720000" cy="288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rtlCol="0" anchor="ctr"/>
            <a:lstStyle/>
            <a:p>
              <a:pPr algn="ctr"/>
              <a:r>
                <a:rPr lang="en-US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Prob.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6322692" y="3008256"/>
              <a:ext cx="71764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F3D945-6C09-7D31-2CCC-837927B065ED}"/>
              </a:ext>
            </a:extLst>
          </p:cNvPr>
          <p:cNvGrpSpPr/>
          <p:nvPr/>
        </p:nvGrpSpPr>
        <p:grpSpPr>
          <a:xfrm>
            <a:off x="7040333" y="2452211"/>
            <a:ext cx="1441604" cy="2860645"/>
            <a:chOff x="7040333" y="2452211"/>
            <a:chExt cx="1441604" cy="28606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7313460-640B-E8EB-4375-E625D6046491}"/>
                    </a:ext>
                  </a:extLst>
                </p:cNvPr>
                <p:cNvSpPr/>
                <p:nvPr/>
              </p:nvSpPr>
              <p:spPr bwMode="auto">
                <a:xfrm>
                  <a:off x="7229938" y="2452211"/>
                  <a:ext cx="1066718" cy="288000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200" b="1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  <m:r>
                          <a:rPr lang="nb-NO" sz="1200" b="1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200" b="1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𝟏𝟏𝟎</m:t>
                        </m:r>
                        <m:r>
                          <a:rPr lang="nb-NO" sz="1200" b="1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200" b="1" dirty="0">
                    <a:solidFill>
                      <a:srgbClr val="3333CC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7313460-640B-E8EB-4375-E625D60464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29938" y="2452211"/>
                  <a:ext cx="1066718" cy="288000"/>
                </a:xfrm>
                <a:prstGeom prst="rect">
                  <a:avLst/>
                </a:prstGeom>
                <a:blipFill>
                  <a:blip r:embed="rId54"/>
                  <a:stretch>
                    <a:fillRect b="-6250"/>
                  </a:stretch>
                </a:blip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16AE67F-BAFC-F2E3-B824-DE179FD4FA9C}"/>
                </a:ext>
              </a:extLst>
            </p:cNvPr>
            <p:cNvGrpSpPr/>
            <p:nvPr/>
          </p:nvGrpSpPr>
          <p:grpSpPr>
            <a:xfrm>
              <a:off x="7040333" y="2720256"/>
              <a:ext cx="1441604" cy="2592600"/>
              <a:chOff x="7040333" y="2720256"/>
              <a:chExt cx="1441604" cy="259260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D7F9042-18D0-0F7F-9BF1-086141547A14}"/>
                  </a:ext>
                </a:extLst>
              </p:cNvPr>
              <p:cNvGrpSpPr/>
              <p:nvPr/>
            </p:nvGrpSpPr>
            <p:grpSpPr>
              <a:xfrm>
                <a:off x="7040333" y="3024714"/>
                <a:ext cx="1441604" cy="2288142"/>
                <a:chOff x="7040333" y="3024714"/>
                <a:chExt cx="1441604" cy="22881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" name="Rectangle 68"/>
                    <p:cNvSpPr/>
                    <p:nvPr/>
                  </p:nvSpPr>
                  <p:spPr bwMode="auto">
                    <a:xfrm>
                      <a:off x="7040333" y="3024714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9" name="Rectangle 6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3024714"/>
                      <a:ext cx="720000" cy="288000"/>
                    </a:xfrm>
                    <a:prstGeom prst="rect">
                      <a:avLst/>
                    </a:prstGeom>
                    <a:blipFill>
                      <a:blip r:embed="rId55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3" name="Rectangle 72"/>
                    <p:cNvSpPr/>
                    <p:nvPr/>
                  </p:nvSpPr>
                  <p:spPr bwMode="auto">
                    <a:xfrm>
                      <a:off x="7040333" y="3310253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3" name="Rectangle 7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3310253"/>
                      <a:ext cx="720000" cy="288000"/>
                    </a:xfrm>
                    <a:prstGeom prst="rect">
                      <a:avLst/>
                    </a:prstGeom>
                    <a:blipFill>
                      <a:blip r:embed="rId56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Rectangle 73"/>
                    <p:cNvSpPr/>
                    <p:nvPr/>
                  </p:nvSpPr>
                  <p:spPr bwMode="auto">
                    <a:xfrm>
                      <a:off x="7040333" y="3595792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Rectangle 7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3595792"/>
                      <a:ext cx="720000" cy="288000"/>
                    </a:xfrm>
                    <a:prstGeom prst="rect">
                      <a:avLst/>
                    </a:prstGeom>
                    <a:blipFill>
                      <a:blip r:embed="rId57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Rectangle 74"/>
                    <p:cNvSpPr/>
                    <p:nvPr/>
                  </p:nvSpPr>
                  <p:spPr bwMode="auto">
                    <a:xfrm>
                      <a:off x="7040333" y="3884772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Rectangle 7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3884772"/>
                      <a:ext cx="720000" cy="288000"/>
                    </a:xfrm>
                    <a:prstGeom prst="rect">
                      <a:avLst/>
                    </a:prstGeom>
                    <a:blipFill>
                      <a:blip r:embed="rId58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 bwMode="auto">
                    <a:xfrm>
                      <a:off x="7040333" y="4170700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6" name="Rectangle 7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4170700"/>
                      <a:ext cx="720000" cy="288000"/>
                    </a:xfrm>
                    <a:prstGeom prst="rect">
                      <a:avLst/>
                    </a:prstGeom>
                    <a:blipFill>
                      <a:blip r:embed="rId59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Rectangle 76"/>
                    <p:cNvSpPr/>
                    <p:nvPr/>
                  </p:nvSpPr>
                  <p:spPr bwMode="auto">
                    <a:xfrm>
                      <a:off x="7040333" y="4456239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7" name="Rectangle 7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4456239"/>
                      <a:ext cx="720000" cy="288000"/>
                    </a:xfrm>
                    <a:prstGeom prst="rect">
                      <a:avLst/>
                    </a:prstGeom>
                    <a:blipFill>
                      <a:blip r:embed="rId60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 bwMode="auto">
                    <a:xfrm>
                      <a:off x="7040333" y="4741778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8" name="Rectangle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4741778"/>
                      <a:ext cx="720000" cy="288000"/>
                    </a:xfrm>
                    <a:prstGeom prst="rect">
                      <a:avLst/>
                    </a:prstGeom>
                    <a:blipFill>
                      <a:blip r:embed="rId61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Rectangle 78"/>
                    <p:cNvSpPr/>
                    <p:nvPr/>
                  </p:nvSpPr>
                  <p:spPr bwMode="auto">
                    <a:xfrm>
                      <a:off x="7040333" y="5024856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9" name="Rectangle 7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5024856"/>
                      <a:ext cx="720000" cy="288000"/>
                    </a:xfrm>
                    <a:prstGeom prst="rect">
                      <a:avLst/>
                    </a:prstGeom>
                    <a:blipFill>
                      <a:blip r:embed="rId62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Rectangle 79"/>
                    <p:cNvSpPr/>
                    <p:nvPr/>
                  </p:nvSpPr>
                  <p:spPr bwMode="auto">
                    <a:xfrm>
                      <a:off x="7761937" y="3024714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0" name="Rectangle 7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3024714"/>
                      <a:ext cx="720000" cy="288000"/>
                    </a:xfrm>
                    <a:prstGeom prst="rect">
                      <a:avLst/>
                    </a:prstGeom>
                    <a:blipFill>
                      <a:blip r:embed="rId63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Rectangle 80"/>
                    <p:cNvSpPr/>
                    <p:nvPr/>
                  </p:nvSpPr>
                  <p:spPr bwMode="auto">
                    <a:xfrm>
                      <a:off x="7761937" y="3310253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1" name="Rectangle 8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3310253"/>
                      <a:ext cx="720000" cy="288000"/>
                    </a:xfrm>
                    <a:prstGeom prst="rect">
                      <a:avLst/>
                    </a:prstGeom>
                    <a:blipFill>
                      <a:blip r:embed="rId64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Rectangle 81"/>
                    <p:cNvSpPr/>
                    <p:nvPr/>
                  </p:nvSpPr>
                  <p:spPr bwMode="auto">
                    <a:xfrm>
                      <a:off x="7761937" y="3595792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2" name="Rectangle 8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3595792"/>
                      <a:ext cx="720000" cy="288000"/>
                    </a:xfrm>
                    <a:prstGeom prst="rect">
                      <a:avLst/>
                    </a:prstGeom>
                    <a:blipFill>
                      <a:blip r:embed="rId65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3" name="Rectangle 82"/>
                    <p:cNvSpPr/>
                    <p:nvPr/>
                  </p:nvSpPr>
                  <p:spPr bwMode="auto">
                    <a:xfrm>
                      <a:off x="7761937" y="3884772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3" name="Rectangle 8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3884772"/>
                      <a:ext cx="720000" cy="288000"/>
                    </a:xfrm>
                    <a:prstGeom prst="rect">
                      <a:avLst/>
                    </a:prstGeom>
                    <a:blipFill>
                      <a:blip r:embed="rId66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ectangle 83"/>
                    <p:cNvSpPr/>
                    <p:nvPr/>
                  </p:nvSpPr>
                  <p:spPr bwMode="auto">
                    <a:xfrm>
                      <a:off x="7761937" y="4170700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Rectangle 8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4170700"/>
                      <a:ext cx="720000" cy="288000"/>
                    </a:xfrm>
                    <a:prstGeom prst="rect">
                      <a:avLst/>
                    </a:prstGeom>
                    <a:blipFill>
                      <a:blip r:embed="rId67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5" name="Rectangle 84"/>
                    <p:cNvSpPr/>
                    <p:nvPr/>
                  </p:nvSpPr>
                  <p:spPr bwMode="auto">
                    <a:xfrm>
                      <a:off x="7761937" y="4456239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5" name="Rectangle 8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4456239"/>
                      <a:ext cx="720000" cy="288000"/>
                    </a:xfrm>
                    <a:prstGeom prst="rect">
                      <a:avLst/>
                    </a:prstGeom>
                    <a:blipFill>
                      <a:blip r:embed="rId68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Rectangle 85"/>
                    <p:cNvSpPr/>
                    <p:nvPr/>
                  </p:nvSpPr>
                  <p:spPr bwMode="auto">
                    <a:xfrm>
                      <a:off x="7761937" y="4741778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6" name="Rectangle 8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4741778"/>
                      <a:ext cx="720000" cy="288000"/>
                    </a:xfrm>
                    <a:prstGeom prst="rect">
                      <a:avLst/>
                    </a:prstGeom>
                    <a:blipFill>
                      <a:blip r:embed="rId69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7" name="Rectangle 86"/>
                    <p:cNvSpPr/>
                    <p:nvPr/>
                  </p:nvSpPr>
                  <p:spPr bwMode="auto">
                    <a:xfrm>
                      <a:off x="7761937" y="5024856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7" name="Rectangle 8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5024856"/>
                      <a:ext cx="720000" cy="288000"/>
                    </a:xfrm>
                    <a:prstGeom prst="rect">
                      <a:avLst/>
                    </a:prstGeom>
                    <a:blipFill>
                      <a:blip r:embed="rId70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6B31AC9-E3CE-1B13-436C-BFA47E5DA470}"/>
                  </a:ext>
                </a:extLst>
              </p:cNvPr>
              <p:cNvGrpSpPr/>
              <p:nvPr/>
            </p:nvGrpSpPr>
            <p:grpSpPr>
              <a:xfrm>
                <a:off x="7040333" y="2720256"/>
                <a:ext cx="1441604" cy="288000"/>
                <a:chOff x="7040333" y="2720256"/>
                <a:chExt cx="1441604" cy="28800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9" name="Rectangle 88"/>
                    <p:cNvSpPr/>
                    <p:nvPr/>
                  </p:nvSpPr>
                  <p:spPr bwMode="auto">
                    <a:xfrm>
                      <a:off x="7040333" y="2720256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oMath>
                        </m:oMathPara>
                      </a14:m>
                      <a:endParaRPr lang="en-US" sz="1400" b="1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9" name="Rectangle 8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040333" y="2720256"/>
                      <a:ext cx="720000" cy="288000"/>
                    </a:xfrm>
                    <a:prstGeom prst="rect">
                      <a:avLst/>
                    </a:prstGeom>
                    <a:blipFill>
                      <a:blip r:embed="rId71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0" name="Rectangle 89"/>
                    <p:cNvSpPr/>
                    <p:nvPr/>
                  </p:nvSpPr>
                  <p:spPr bwMode="auto">
                    <a:xfrm>
                      <a:off x="7761937" y="2720256"/>
                      <a:ext cx="720000" cy="288000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0" tIns="0" rIns="0" bIns="0"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</m:oMath>
                        </m:oMathPara>
                      </a14:m>
                      <a:endParaRPr lang="en-US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90" name="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761937" y="2720256"/>
                      <a:ext cx="720000" cy="288000"/>
                    </a:xfrm>
                    <a:prstGeom prst="rect">
                      <a:avLst/>
                    </a:prstGeom>
                    <a:blipFill>
                      <a:blip r:embed="rId72"/>
                      <a:stretch>
                        <a:fillRect/>
                      </a:stretch>
                    </a:blip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0D00D820-324C-B59A-54EA-545E8D0551D8}"/>
                    </a:ext>
                  </a:extLst>
                </p:cNvPr>
                <p:cNvCxnSpPr/>
                <p:nvPr/>
              </p:nvCxnSpPr>
              <p:spPr bwMode="auto">
                <a:xfrm>
                  <a:off x="7040333" y="3008256"/>
                  <a:ext cx="1256323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grpSp>
        <p:nvGrpSpPr>
          <p:cNvPr id="104" name="Group 103"/>
          <p:cNvGrpSpPr>
            <a:grpSpLocks noChangeAspect="1"/>
          </p:cNvGrpSpPr>
          <p:nvPr/>
        </p:nvGrpSpPr>
        <p:grpSpPr>
          <a:xfrm>
            <a:off x="8766309" y="2616849"/>
            <a:ext cx="2773190" cy="1820331"/>
            <a:chOff x="3401990" y="1767014"/>
            <a:chExt cx="4723465" cy="3100487"/>
          </a:xfrm>
        </p:grpSpPr>
        <p:cxnSp>
          <p:nvCxnSpPr>
            <p:cNvPr id="105" name="Straight Arrow Connector 104"/>
            <p:cNvCxnSpPr/>
            <p:nvPr/>
          </p:nvCxnSpPr>
          <p:spPr bwMode="auto">
            <a:xfrm flipH="1">
              <a:off x="6299846" y="3106128"/>
              <a:ext cx="740945" cy="70518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/>
            <p:nvPr/>
          </p:nvCxnSpPr>
          <p:spPr bwMode="auto">
            <a:xfrm>
              <a:off x="4530453" y="3156314"/>
              <a:ext cx="900311" cy="62721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07" name="Picture 106"/>
            <p:cNvPicPr>
              <a:picLocks noChangeAspect="1"/>
            </p:cNvPicPr>
            <p:nvPr/>
          </p:nvPicPr>
          <p:blipFill rotWithShape="1">
            <a:blip r:embed="rId73" cstate="print">
              <a:extLst>
                <a:ext uri="{BEBA8EAE-BF5A-486C-A8C5-ECC9F3942E4B}">
                  <a14:imgProps xmlns:a14="http://schemas.microsoft.com/office/drawing/2010/main">
                    <a14:imgLayer r:embed="rId7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5435316" y="3678047"/>
              <a:ext cx="956734" cy="11894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/>
                <p:cNvSpPr txBox="1"/>
                <p:nvPr/>
              </p:nvSpPr>
              <p:spPr>
                <a:xfrm rot="2176594">
                  <a:off x="4634037" y="2995600"/>
                  <a:ext cx="404187" cy="367065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br>
                    <a:rPr lang="nb-NO" sz="800" b="0" i="1" dirty="0">
                      <a:latin typeface="Cambria Math" panose="02040503050406030204" pitchFamily="18" charset="0"/>
                    </a:rPr>
                  </a:br>
                  <a:endParaRPr lang="nb-NO" sz="8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8" name="TextBox 1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76594">
                  <a:off x="4634037" y="2995600"/>
                  <a:ext cx="404187" cy="367065"/>
                </a:xfrm>
                <a:prstGeom prst="rect">
                  <a:avLst/>
                </a:prstGeom>
                <a:blipFill>
                  <a:blip r:embed="rId7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 rot="2176594">
                  <a:off x="4825424" y="3482912"/>
                  <a:ext cx="378798" cy="367065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br>
                    <a:rPr lang="nb-NO" sz="800" b="0" i="1" dirty="0">
                      <a:latin typeface="Cambria Math" panose="02040503050406030204" pitchFamily="18" charset="0"/>
                    </a:rPr>
                  </a:br>
                  <a:endParaRPr lang="nb-NO" sz="8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76594">
                  <a:off x="4825424" y="3482912"/>
                  <a:ext cx="378798" cy="367065"/>
                </a:xfrm>
                <a:prstGeom prst="rect">
                  <a:avLst/>
                </a:prstGeom>
                <a:blipFill>
                  <a:blip r:embed="rId7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Oval Callout 109"/>
                <p:cNvSpPr/>
                <p:nvPr/>
              </p:nvSpPr>
              <p:spPr bwMode="auto">
                <a:xfrm>
                  <a:off x="3401990" y="3693721"/>
                  <a:ext cx="1727085" cy="856006"/>
                </a:xfrm>
                <a:prstGeom prst="wedgeEllipseCallout">
                  <a:avLst>
                    <a:gd name="adj1" fmla="val 69532"/>
                    <a:gd name="adj2" fmla="val -10889"/>
                  </a:avLst>
                </a:prstGeom>
                <a:solidFill>
                  <a:srgbClr val="FEE9E6"/>
                </a:solid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ctr"/>
                  <a:r>
                    <a:rPr lang="en-US" sz="900" b="1" dirty="0"/>
                    <a:t>I’m in World </a:t>
                  </a:r>
                  <a14:m>
                    <m:oMath xmlns:m="http://schemas.openxmlformats.org/officeDocument/2006/math"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900" b="1" dirty="0"/>
                </a:p>
              </p:txBody>
            </p:sp>
          </mc:Choice>
          <mc:Fallback xmlns="">
            <p:sp>
              <p:nvSpPr>
                <p:cNvPr id="110" name="Oval Callout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01990" y="3693721"/>
                  <a:ext cx="1727085" cy="856006"/>
                </a:xfrm>
                <a:prstGeom prst="wedgeEllipseCallout">
                  <a:avLst>
                    <a:gd name="adj1" fmla="val 69532"/>
                    <a:gd name="adj2" fmla="val -10889"/>
                  </a:avLst>
                </a:prstGeom>
                <a:blipFill>
                  <a:blip r:embed="rId77"/>
                  <a:stretch>
                    <a:fillRect/>
                  </a:stretch>
                </a:blipFill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10"/>
                <p:cNvSpPr txBox="1"/>
                <p:nvPr/>
              </p:nvSpPr>
              <p:spPr>
                <a:xfrm rot="19534002">
                  <a:off x="6510795" y="3031592"/>
                  <a:ext cx="327561" cy="367065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br>
                    <a:rPr lang="nb-NO" sz="800" b="0" i="1" dirty="0">
                      <a:latin typeface="Cambria Math" panose="02040503050406030204" pitchFamily="18" charset="0"/>
                    </a:rPr>
                  </a:br>
                  <a:endParaRPr lang="nb-NO" sz="8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1" name="TextBox 1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534002">
                  <a:off x="6510795" y="3031592"/>
                  <a:ext cx="327561" cy="367065"/>
                </a:xfrm>
                <a:prstGeom prst="rect">
                  <a:avLst/>
                </a:prstGeom>
                <a:blipFill>
                  <a:blip r:embed="rId7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/>
                <p:cNvSpPr txBox="1"/>
                <p:nvPr/>
              </p:nvSpPr>
              <p:spPr>
                <a:xfrm rot="19291403">
                  <a:off x="6383466" y="3544999"/>
                  <a:ext cx="351522" cy="367065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br>
                    <a:rPr lang="nb-NO" sz="800" b="0" i="1" dirty="0">
                      <a:latin typeface="Cambria Math" panose="02040503050406030204" pitchFamily="18" charset="0"/>
                    </a:rPr>
                  </a:br>
                  <a:endParaRPr lang="nb-NO" sz="8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2" name="TextBox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291403">
                  <a:off x="6383466" y="3544999"/>
                  <a:ext cx="351522" cy="367065"/>
                </a:xfrm>
                <a:prstGeom prst="rect">
                  <a:avLst/>
                </a:prstGeom>
                <a:blipFill>
                  <a:blip r:embed="rId7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80" cstate="print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4960" y="2156590"/>
              <a:ext cx="214552" cy="3136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/>
                <p:cNvSpPr/>
                <p:nvPr/>
              </p:nvSpPr>
              <p:spPr bwMode="auto">
                <a:xfrm>
                  <a:off x="3415248" y="1767014"/>
                  <a:ext cx="1816114" cy="27116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8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8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8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4" name="Rectangle 1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15248" y="1767014"/>
                  <a:ext cx="1816114" cy="271167"/>
                </a:xfrm>
                <a:prstGeom prst="rect">
                  <a:avLst/>
                </a:prstGeom>
                <a:blipFill>
                  <a:blip r:embed="rId8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/>
                <p:cNvSpPr/>
                <p:nvPr/>
              </p:nvSpPr>
              <p:spPr bwMode="auto">
                <a:xfrm>
                  <a:off x="3415246" y="2038179"/>
                  <a:ext cx="1816114" cy="82798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14:m>
                    <m:oMath xmlns:m="http://schemas.openxmlformats.org/officeDocument/2006/math"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8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8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8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endParaRPr lang="nb-NO" sz="8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5" name="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15246" y="2038179"/>
                  <a:ext cx="1816114" cy="827984"/>
                </a:xfrm>
                <a:prstGeom prst="rect">
                  <a:avLst/>
                </a:prstGeom>
                <a:blipFill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Rectangle 115"/>
                <p:cNvSpPr/>
                <p:nvPr/>
              </p:nvSpPr>
              <p:spPr bwMode="auto">
                <a:xfrm>
                  <a:off x="6309345" y="1767016"/>
                  <a:ext cx="1816110" cy="271167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8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8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8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8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6" name="Rectangle 1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09345" y="1767016"/>
                  <a:ext cx="1816110" cy="271167"/>
                </a:xfrm>
                <a:prstGeom prst="rect">
                  <a:avLst/>
                </a:prstGeom>
                <a:blipFill>
                  <a:blip r:embed="rId8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/>
                <p:cNvSpPr/>
                <p:nvPr/>
              </p:nvSpPr>
              <p:spPr bwMode="auto">
                <a:xfrm>
                  <a:off x="6309345" y="2038181"/>
                  <a:ext cx="1816110" cy="82798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14:m>
                    <m:oMath xmlns:m="http://schemas.openxmlformats.org/officeDocument/2006/math"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nb-NO" sz="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8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8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8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a14:m>
                  <a:endParaRPr lang="nb-NO" sz="8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7" name="Rectangle 1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09345" y="2038181"/>
                  <a:ext cx="1816110" cy="827984"/>
                </a:xfrm>
                <a:prstGeom prst="rect">
                  <a:avLst/>
                </a:prstGeom>
                <a:blipFill>
                  <a:blip r:embed="rId8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16D369D7-5CE0-DA87-9127-8AFBCA2EF257}"/>
                    </a:ext>
                  </a:extLst>
                </p:cNvPr>
                <p:cNvSpPr txBox="1"/>
                <p:nvPr/>
              </p:nvSpPr>
              <p:spPr>
                <a:xfrm>
                  <a:off x="5544062" y="1861035"/>
                  <a:ext cx="322594" cy="3407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nb-NO" sz="700" dirty="0"/>
                </a:p>
              </p:txBody>
            </p:sp>
          </mc:Choice>
          <mc:Fallback xmlns="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16D369D7-5CE0-DA87-9127-8AFBCA2EF2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4062" y="1861035"/>
                  <a:ext cx="322594" cy="340745"/>
                </a:xfrm>
                <a:prstGeom prst="rect">
                  <a:avLst/>
                </a:prstGeom>
                <a:blipFill>
                  <a:blip r:embed="rId8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BBB65C9-F182-4739-6A9F-7E15460F0570}"/>
                  </a:ext>
                </a:extLst>
              </p:cNvPr>
              <p:cNvSpPr/>
              <p:nvPr/>
            </p:nvSpPr>
            <p:spPr>
              <a:xfrm>
                <a:off x="848960" y="6217849"/>
                <a:ext cx="51968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Same argument </a:t>
                </a:r>
                <a:r>
                  <a:rPr lang="nb-NO" sz="1600" dirty="0" err="1"/>
                  <a:t>applies</a:t>
                </a:r>
                <a:r>
                  <a:rPr lang="nb-NO" sz="1600" dirty="0"/>
                  <a:t> to </a:t>
                </a:r>
                <a:r>
                  <a:rPr lang="nb-NO" sz="1600" dirty="0" err="1"/>
                  <a:t>any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other</a:t>
                </a:r>
                <a:r>
                  <a:rPr lang="nb-NO" sz="1600" dirty="0"/>
                  <a:t> </a:t>
                </a:r>
                <a:r>
                  <a:rPr lang="nb-NO" sz="1600" dirty="0" err="1"/>
                  <a:t>choice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BBB65C9-F182-4739-6A9F-7E15460F05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60" y="6217849"/>
                <a:ext cx="5196872" cy="338554"/>
              </a:xfrm>
              <a:prstGeom prst="rect">
                <a:avLst/>
              </a:prstGeom>
              <a:blipFill>
                <a:blip r:embed="rId87"/>
                <a:stretch>
                  <a:fillRect l="-586" t="-5357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346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  <p:bldP spid="5" grpId="0"/>
      <p:bldP spid="6" grpId="0"/>
      <p:bldP spid="47" grpId="0"/>
      <p:bldP spid="7" grpId="0"/>
      <p:bldP spid="58" grpId="0"/>
      <p:bldP spid="52" grpId="0"/>
      <p:bldP spid="11" grpId="0"/>
      <p:bldP spid="59" grpId="0"/>
      <p:bldP spid="8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One-time pad – perfect?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One-time pad has perfect privacy…for </a:t>
                </a:r>
                <a:r>
                  <a:rPr lang="en-US" i="1" dirty="0"/>
                  <a:t>one</a:t>
                </a:r>
                <a:r>
                  <a:rPr lang="en-US" dirty="0"/>
                  <a:t> message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What happens if you use the same key for two messages?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If one part is </a:t>
                </a:r>
                <a:r>
                  <a:rPr lang="nb-NO" dirty="0" err="1"/>
                  <a:t>known</a:t>
                </a:r>
                <a:r>
                  <a:rPr lang="nb-NO" dirty="0"/>
                  <a:t> (</a:t>
                </a:r>
                <a:r>
                  <a:rPr lang="nb-NO" dirty="0" err="1"/>
                  <a:t>say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) </a:t>
                </a:r>
                <a:r>
                  <a:rPr lang="nb-NO" dirty="0" err="1"/>
                  <a:t>then</a:t>
                </a:r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Key is as long as the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New </a:t>
                </a:r>
                <a:r>
                  <a:rPr lang="nb-NO" dirty="0" err="1"/>
                  <a:t>key</a:t>
                </a:r>
                <a:r>
                  <a:rPr lang="nb-NO" dirty="0"/>
                  <a:t> must be </a:t>
                </a:r>
                <a:r>
                  <a:rPr lang="nb-NO" dirty="0" err="1"/>
                  <a:t>securely</a:t>
                </a:r>
                <a:r>
                  <a:rPr lang="nb-NO" dirty="0"/>
                  <a:t> </a:t>
                </a:r>
                <a:r>
                  <a:rPr lang="nb-NO" dirty="0" err="1"/>
                  <a:t>communicated</a:t>
                </a:r>
                <a:r>
                  <a:rPr lang="nb-NO" dirty="0"/>
                  <a:t> for </a:t>
                </a:r>
                <a:r>
                  <a:rPr lang="nb-NO" dirty="0" err="1"/>
                  <a:t>each</a:t>
                </a:r>
                <a:r>
                  <a:rPr lang="nb-NO" dirty="0"/>
                  <a:t> </a:t>
                </a:r>
                <a:r>
                  <a:rPr lang="nb-NO" dirty="0" err="1"/>
                  <a:t>message</a:t>
                </a:r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Sort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defeats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purpose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encryption</a:t>
                </a:r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What happens if it's shorter?</a:t>
                </a:r>
              </a:p>
              <a:p>
                <a:pPr marL="474663" lvl="1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Nothing special about XOR: ROT-</a:t>
                </a:r>
                <a:r>
                  <a:rPr lang="nb-NO" i="1" dirty="0"/>
                  <a:t>K</a:t>
                </a:r>
                <a:r>
                  <a:rPr lang="nb-NO" dirty="0"/>
                  <a:t> also has one-time perfect privacy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Why doesn't this contradict what we saw earlier about ROT-</a:t>
                </a:r>
                <a:r>
                  <a:rPr lang="nb-NO" i="1" dirty="0"/>
                  <a:t>K</a:t>
                </a:r>
                <a:r>
                  <a:rPr lang="nb-NO" dirty="0"/>
                  <a:t>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149123" y="2486021"/>
                <a:ext cx="39889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123" y="2486021"/>
                <a:ext cx="398891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182" y="1951182"/>
            <a:ext cx="1219200" cy="1219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804" y="1951182"/>
            <a:ext cx="1219200" cy="1219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610" y="3518839"/>
            <a:ext cx="1219200" cy="121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844179" y="2299639"/>
                <a:ext cx="1040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nb-NO" sz="2400" b="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4179" y="2299639"/>
                <a:ext cx="1040063" cy="461665"/>
              </a:xfrm>
              <a:prstGeom prst="rect">
                <a:avLst/>
              </a:prstGeom>
              <a:blipFill>
                <a:blip r:embed="rId9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04051" y="1475525"/>
                <a:ext cx="540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051" y="1475525"/>
                <a:ext cx="54012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065028" y="1481514"/>
                <a:ext cx="540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028" y="1481514"/>
                <a:ext cx="54012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ular Callout 4"/>
              <p:cNvSpPr/>
              <p:nvPr/>
            </p:nvSpPr>
            <p:spPr bwMode="auto">
              <a:xfrm>
                <a:off x="5712756" y="4219739"/>
                <a:ext cx="4171486" cy="913268"/>
              </a:xfrm>
              <a:prstGeom prst="wedgeRoundRectCallout">
                <a:avLst>
                  <a:gd name="adj1" fmla="val -79072"/>
                  <a:gd name="adj2" fmla="val 2164"/>
                  <a:gd name="adj3" fmla="val 16667"/>
                </a:avLst>
              </a:prstGeom>
              <a:solidFill>
                <a:srgbClr val="EDFDF1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 </a:t>
                </a:r>
                <a:r>
                  <a:rPr lang="en-US" dirty="0"/>
                  <a:t>No encryption scheme can have perfect secrecy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ular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2756" y="4219739"/>
                <a:ext cx="4171486" cy="913268"/>
              </a:xfrm>
              <a:prstGeom prst="wedgeRoundRectCallout">
                <a:avLst>
                  <a:gd name="adj1" fmla="val -79072"/>
                  <a:gd name="adj2" fmla="val 2164"/>
                  <a:gd name="adj3" fmla="val 16667"/>
                </a:avLst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18C23-C7F5-9A73-94E0-B83FA5A6C778}"/>
                  </a:ext>
                </a:extLst>
              </p:cNvPr>
              <p:cNvSpPr txBox="1"/>
              <p:nvPr/>
            </p:nvSpPr>
            <p:spPr>
              <a:xfrm>
                <a:off x="10145770" y="3753043"/>
                <a:ext cx="14428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18C23-C7F5-9A73-94E0-B83FA5A6C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5770" y="3753043"/>
                <a:ext cx="1442899" cy="923330"/>
              </a:xfrm>
              <a:prstGeom prst="rect">
                <a:avLst/>
              </a:prstGeom>
              <a:blipFill>
                <a:blip r:embed="rId13"/>
                <a:stretch>
                  <a:fillRect b="-264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25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  <p:bldP spid="5" grpId="0" animBg="1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Wanted: security definition for symmetric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/>
                  <a:t>One-time perfect privacy:</a:t>
                </a:r>
                <a:br>
                  <a:rPr lang="nb-NO" dirty="0"/>
                </a:b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𝒦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𝒞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/>
                <a:br>
                  <a:rPr lang="en-US" dirty="0"/>
                </a:b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Security holds for </a:t>
                </a:r>
                <a:r>
                  <a:rPr lang="en-US" i="1" dirty="0"/>
                  <a:t>any </a:t>
                </a:r>
                <a:r>
                  <a:rPr lang="en-US" dirty="0"/>
                  <a:t>adversary (no limit on resource usage)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needs to be as long as the message	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can only be used for one message	…want to encrypt many messages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6192010" y="4869472"/>
            <a:ext cx="2665849" cy="25549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6184901" y="5198453"/>
            <a:ext cx="3549648" cy="30355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185988" y="1612359"/>
            <a:ext cx="92263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963905" y="1186747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computational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744213" y="3573441"/>
            <a:ext cx="3168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2683188" y="2952598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resource bounded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536319" y="3297933"/>
            <a:ext cx="1996440" cy="411480"/>
            <a:chOff x="2537460" y="2806887"/>
            <a:chExt cx="1996440" cy="411480"/>
          </a:xfrm>
        </p:grpSpPr>
        <p:sp>
          <p:nvSpPr>
            <p:cNvPr id="13" name="Arc 12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c 13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/>
          <p:cNvCxnSpPr/>
          <p:nvPr/>
        </p:nvCxnSpPr>
        <p:spPr bwMode="auto">
          <a:xfrm>
            <a:off x="1439213" y="5016610"/>
            <a:ext cx="418351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1448738" y="5349985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9734548" y="4798343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34548" y="5143894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042759" y="1599118"/>
            <a:ext cx="1110025" cy="132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24748" y="2204652"/>
                <a:ext cx="272342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748" y="2204652"/>
                <a:ext cx="272342" cy="400110"/>
              </a:xfrm>
              <a:prstGeom prst="rect">
                <a:avLst/>
              </a:prstGeom>
              <a:blipFill>
                <a:blip r:embed="rId3"/>
                <a:stretch>
                  <a:fillRect l="-6667" r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4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8" grpId="0"/>
      <p:bldP spid="10" grpId="0"/>
      <p:bldP spid="17" grpId="0"/>
      <p:bldP spid="18" grpId="0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4092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006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82864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3086840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2419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3092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4034191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993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Much more to cryptography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Zero-knowledge proofs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Fully-homomorphic encryption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Multi-party computation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Blockchains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40404" y="2848493"/>
                <a:ext cx="56660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04" y="2848493"/>
                <a:ext cx="5666038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5417820" y="1207520"/>
            <a:ext cx="1295400" cy="1331976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 bwMode="auto">
          <a:xfrm>
            <a:off x="6065520" y="1143000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Password?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7695573" y="1206913"/>
            <a:ext cx="1295400" cy="1331976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 bwMode="auto">
          <a:xfrm>
            <a:off x="7757160" y="1080240"/>
            <a:ext cx="1043940" cy="297180"/>
          </a:xfrm>
          <a:prstGeom prst="wedgeEllipseCallout">
            <a:avLst>
              <a:gd name="adj1" fmla="val 47546"/>
              <a:gd name="adj2" fmla="val 172758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I know 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9973326" y="1206913"/>
            <a:ext cx="1295400" cy="1331976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 bwMode="auto">
          <a:xfrm>
            <a:off x="10621026" y="1142393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Welcome!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4573" r="10208" b="4314"/>
          <a:stretch/>
        </p:blipFill>
        <p:spPr>
          <a:xfrm>
            <a:off x="7017360" y="3749770"/>
            <a:ext cx="2743200" cy="1814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50" y="4804229"/>
            <a:ext cx="2710512" cy="180700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323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The security pyramid</a:t>
            </a:r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2296464" y="2582378"/>
            <a:ext cx="3029447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5DBFD4">
                  <a:shade val="30000"/>
                  <a:satMod val="115000"/>
                </a:srgbClr>
              </a:gs>
              <a:gs pos="50000">
                <a:srgbClr val="5DBFD4">
                  <a:shade val="67500"/>
                  <a:satMod val="115000"/>
                </a:srgbClr>
              </a:gs>
              <a:gs pos="100000">
                <a:srgbClr val="5DBFD4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Trapezoid 5"/>
          <p:cNvSpPr/>
          <p:nvPr/>
        </p:nvSpPr>
        <p:spPr>
          <a:xfrm>
            <a:off x="3079668" y="1516900"/>
            <a:ext cx="1463039" cy="1065478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Trapezoid 6"/>
          <p:cNvSpPr/>
          <p:nvPr/>
        </p:nvSpPr>
        <p:spPr>
          <a:xfrm>
            <a:off x="1510900" y="3639902"/>
            <a:ext cx="4600575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DC006B">
                  <a:lumMod val="20000"/>
                  <a:lumOff val="80000"/>
                  <a:shade val="30000"/>
                  <a:satMod val="115000"/>
                </a:srgbClr>
              </a:gs>
              <a:gs pos="50000">
                <a:srgbClr val="DC006B">
                  <a:lumMod val="20000"/>
                  <a:lumOff val="80000"/>
                  <a:shade val="67500"/>
                  <a:satMod val="115000"/>
                </a:srgbClr>
              </a:gs>
              <a:gs pos="100000">
                <a:srgbClr val="DC006B">
                  <a:lumMod val="20000"/>
                  <a:lumOff val="80000"/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Trapezoid 7"/>
          <p:cNvSpPr/>
          <p:nvPr/>
        </p:nvSpPr>
        <p:spPr>
          <a:xfrm>
            <a:off x="806050" y="4696433"/>
            <a:ext cx="6010275" cy="963515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F3FD91">
                  <a:shade val="30000"/>
                  <a:satMod val="115000"/>
                </a:srgbClr>
              </a:gs>
              <a:gs pos="50000">
                <a:srgbClr val="F3FD91">
                  <a:shade val="67500"/>
                  <a:satMod val="115000"/>
                </a:srgbClr>
              </a:gs>
              <a:gs pos="100000">
                <a:srgbClr val="F3FD91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5280" y="4978134"/>
            <a:ext cx="3639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Cryptographic mechanisms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5205" y="2097627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User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1654" y="2757197"/>
            <a:ext cx="1151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Secure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systems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7781" y="3814721"/>
            <a:ext cx="218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Communication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protocols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8121" y="3332962"/>
            <a:ext cx="6250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TEK5510 – Security in operating systems and software</a:t>
            </a:r>
          </a:p>
          <a:p>
            <a:r>
              <a:rPr lang="nb-NO" b="1" dirty="0"/>
              <a:t> 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4418" y="3836496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TEK5520 – Cyber security of industrial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6452" y="4851158"/>
            <a:ext cx="458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TEK4500 – Introduction to cryptography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37903" y="1681736"/>
            <a:ext cx="3647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IN5280 – Security by design</a:t>
            </a:r>
          </a:p>
          <a:p>
            <a:endParaRPr lang="nb-NO" b="1" dirty="0"/>
          </a:p>
          <a:p>
            <a:r>
              <a:rPr lang="nb-NO" b="1" dirty="0"/>
              <a:t>      IN5540 – Privacy by design</a:t>
            </a:r>
          </a:p>
          <a:p>
            <a:endParaRPr lang="nb-NO" b="1" dirty="0"/>
          </a:p>
          <a:p>
            <a:r>
              <a:rPr lang="nb-NO" b="1" dirty="0"/>
              <a:t>           IN5290 – Ethical hacking</a:t>
            </a:r>
          </a:p>
          <a:p>
            <a:endParaRPr lang="nb-NO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111475" y="4190115"/>
            <a:ext cx="5416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IN4210 – Network and communications security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83648" y="5237502"/>
            <a:ext cx="4920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/>
              <a:t>TEK5550 – Advanced topics in cryptograpy</a:t>
            </a:r>
          </a:p>
        </p:txBody>
      </p:sp>
    </p:spTree>
    <p:extLst>
      <p:ext uri="{BB962C8B-B14F-4D97-AF65-F5344CB8AC3E}">
        <p14:creationId xmlns:p14="http://schemas.microsoft.com/office/powerpoint/2010/main" val="12445959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187733" y="3795011"/>
            <a:ext cx="7751762" cy="1776412"/>
          </a:xfrm>
        </p:spPr>
        <p:txBody>
          <a:bodyPr anchor="ctr"/>
          <a:lstStyle/>
          <a:p>
            <a:pPr algn="ctr"/>
            <a:r>
              <a:rPr lang="nb-NO" sz="2800" dirty="0"/>
              <a:t>Discrete probability</a:t>
            </a:r>
            <a:endParaRPr lang="en-US" sz="2800" dirty="0"/>
          </a:p>
          <a:p>
            <a:pPr algn="ctr"/>
            <a:r>
              <a:rPr lang="en-US" sz="1800" dirty="0"/>
              <a:t>…the bare minimum</a:t>
            </a:r>
            <a:endParaRPr lang="nb-NO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954" y="2759978"/>
            <a:ext cx="1869653" cy="1198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6162675"/>
            <a:ext cx="960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More details: </a:t>
            </a:r>
            <a:r>
              <a:rPr lang="en-US" sz="1200" dirty="0">
                <a:hlinkClick r:id="rId3"/>
              </a:rPr>
              <a:t>https://en.wikibooks.org/wiki/High_School_Mathematics_Extensions/Discrete_Probability</a:t>
            </a:r>
            <a:r>
              <a:rPr lang="en-US" sz="1200" dirty="0"/>
              <a:t> and</a:t>
            </a:r>
          </a:p>
          <a:p>
            <a:r>
              <a:rPr lang="en-US" sz="1200" dirty="0">
                <a:hlinkClick r:id="rId4"/>
              </a:rPr>
              <a:t>https://joyofcryptography.com/math-review/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82999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Discrete probability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4064178"/>
          </a:xfrm>
        </p:spPr>
        <p:txBody>
          <a:bodyPr/>
          <a:lstStyle/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033218"/>
                <a:ext cx="8977810" cy="157416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probability distribution</a:t>
                </a:r>
                <a:r>
                  <a:rPr lang="en-US" dirty="0"/>
                  <a:t> over a finite 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function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→[0,1]</m:t>
                        </m:r>
                      </m:e>
                    </m:func>
                  </m:oMath>
                </a14:m>
                <a:r>
                  <a:rPr lang="en-US" dirty="0"/>
                  <a:t> such that </a:t>
                </a:r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𝒰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033218"/>
                <a:ext cx="8977810" cy="157416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822629259"/>
              </p:ext>
            </p:extLst>
          </p:nvPr>
        </p:nvGraphicFramePr>
        <p:xfrm>
          <a:off x="623392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66529405"/>
              </p:ext>
            </p:extLst>
          </p:nvPr>
        </p:nvGraphicFramePr>
        <p:xfrm>
          <a:off x="7724776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174816205"/>
              </p:ext>
            </p:extLst>
          </p:nvPr>
        </p:nvGraphicFramePr>
        <p:xfrm>
          <a:off x="4174084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blipFill rotWithShape="0">
                <a:blip r:embed="rId7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blipFill rotWithShape="0">
                <a:blip r:embed="rId8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50435" y="2996311"/>
                <a:ext cx="3674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00, 01, 10, 11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435" y="2996311"/>
                <a:ext cx="367434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689944" y="6465095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Uniform distribution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8393" y="6467312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1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6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Discrete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 subset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1800" dirty="0"/>
                  <a:t> is called an </a:t>
                </a:r>
                <a:r>
                  <a:rPr lang="en-US" sz="1800" b="1" dirty="0"/>
                  <a:t>event</a:t>
                </a:r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e>
                        </m:nary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nb-NO" sz="1800" b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The </a:t>
                </a:r>
                <a:r>
                  <a:rPr lang="en-US" sz="1800" b="1" dirty="0"/>
                  <a:t>complement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is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∖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denoted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1800" dirty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Fact: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600" dirty="0"/>
              </a:p>
              <a:p>
                <a:pPr marL="0" indent="0">
                  <a:lnSpc>
                    <a:spcPct val="150000"/>
                  </a:lnSpc>
                </a:pPr>
                <a:endParaRPr lang="en-US" sz="1800" b="1" dirty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marL="474663" lvl="1" indent="0">
                  <a:lnSpc>
                    <a:spcPct val="150000"/>
                  </a:lnSpc>
                </a:pPr>
                <a:r>
                  <a:rPr lang="nb-NO" sz="2000" b="0" dirty="0"/>
                  <a:t>	             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∣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0" spc="-3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</m:t>
                        </m:r>
                        <m: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xxxx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2000" dirty="0"/>
                  <a:t>		</a:t>
                </a:r>
              </a:p>
              <a:p>
                <a:pPr marL="361950" lvl="1" indent="0">
                  <a:lnSpc>
                    <a:spcPct val="150000"/>
                  </a:lnSpc>
                </a:pPr>
                <a:r>
                  <a:rPr lang="en-US" dirty="0"/>
                  <a:t>With the uniform distribution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dirty="0"/>
                  <a:t>, 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func>
                  </m:oMath>
                </a14:m>
                <a:endParaRPr lang="en-US" sz="2000" dirty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sz="1800" b="1" dirty="0"/>
                  <a:t>Answer:</a:t>
                </a:r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00 0000</m:t>
                                </m:r>
                              </m:e>
                            </m:d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⁡[</m:t>
                            </m:r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00 0001]</m:t>
                            </m:r>
                          </m:e>
                        </m:func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+…+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11 1111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	        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8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m:rPr>
                            <m:lit/>
                          </m:rPr>
                          <a:rPr lang="nb-NO" sz="1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+…+1</m:t>
                        </m:r>
                        <m:r>
                          <m:rPr>
                            <m:lit/>
                          </m:rPr>
                          <a:rPr lang="nb-NO" sz="1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	        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nb-NO" sz="1800" dirty="0"/>
                  <a:t>	   </a:t>
                </a:r>
                <a:endParaRPr lang="en-US" sz="2200" dirty="0"/>
              </a:p>
              <a:p>
                <a:pPr marL="474663" lvl="1" indent="0"/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>
                <a:blip r:embed="rId2"/>
                <a:stretch>
                  <a:fillRect l="-328" t="-19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18" name="Rectangle 17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78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Union bound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Union bound: </a:t>
                </a:r>
                <a:r>
                  <a:rPr lang="en-US" sz="1800" dirty="0"/>
                  <a:t>For events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 in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1800" dirty="0"/>
                  <a:t>:</a:t>
                </a: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57150" indent="0"/>
                <a:r>
                  <a:rPr lang="en-US" sz="1800" dirty="0"/>
                  <a:t>		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≤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1800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931863" lvl="1" indent="-457200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 marL="931863" lvl="1" indent="-457200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r>
                  <a:rPr lang="en-US" sz="1800" dirty="0"/>
                  <a:t>: Suppose we have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en-US" sz="1800" dirty="0"/>
                  <a:t> computers, where each one fails with probability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0.001</m:t>
                    </m:r>
                  </m:oMath>
                </a14:m>
                <a:r>
                  <a:rPr lang="en-US" sz="1800" dirty="0"/>
                  <a:t>.</a:t>
                </a:r>
                <a:br>
                  <a:rPr lang="en-US" sz="1800" dirty="0"/>
                </a:br>
                <a:r>
                  <a:rPr lang="en-US" sz="1800" dirty="0"/>
                  <a:t>Give an upper bound on the probability that </a:t>
                </a:r>
                <a:r>
                  <a:rPr lang="en-US" sz="1800" i="1" dirty="0"/>
                  <a:t>at least one </a:t>
                </a:r>
                <a:r>
                  <a:rPr lang="en-US" sz="1800" dirty="0"/>
                  <a:t>server fails today.</a:t>
                </a:r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Answer: </a:t>
                </a:r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be the event that server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fails. Then </a:t>
                </a:r>
                <a:r>
                  <a:rPr lang="en-US" sz="1800" i="1" dirty="0"/>
                  <a:t>at least one server fails</a:t>
                </a:r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∪…∪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sub>
                    </m:sSub>
                  </m:oMath>
                </a14:m>
                <a:br>
                  <a:rPr lang="en-US" sz="1800" b="1" dirty="0"/>
                </a:br>
                <a:br>
                  <a:rPr lang="en-US" sz="1800" b="1" dirty="0"/>
                </a:br>
                <a:endParaRPr lang="en-US" sz="2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" indent="0"/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6" name="Rectangle 5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solidFill>
                  <a:srgbClr val="FF7C80">
                    <a:alpha val="56863"/>
                  </a:srgb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435050" y="5400033"/>
                <a:ext cx="79197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∪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∪…∪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+…+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050" y="5400033"/>
                <a:ext cx="7919771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785796" y="5893512"/>
                <a:ext cx="52597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5715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=0.001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+0.001+…+0.001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200⋅0.001=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796" y="5893512"/>
                <a:ext cx="5259773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45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Events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independent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Example: </a:t>
                </a:r>
                <a:r>
                  <a:rPr lang="en-US" dirty="0"/>
                  <a:t>Suppose we flip two fair coins.  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: first coin is heads</a:t>
                </a:r>
                <a:br>
                  <a:rPr lang="en-US" dirty="0"/>
                </a:br>
                <a:r>
                  <a:rPr lang="en-US" dirty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: second coin is heads</a:t>
                </a:r>
                <a:br>
                  <a:rPr lang="en-US" dirty="0"/>
                </a:br>
                <a:r>
                  <a:rPr lang="en-US" dirty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: the coins are different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  <m:r>
                              <m:rPr>
                                <m:lit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7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7340134" y="388874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Law of total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524258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Conditional probability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 marL="0" indent="0"/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Law of total probability </a:t>
            </a:r>
          </a:p>
          <a:p>
            <a:pPr marL="474663" lvl="1" indent="0"/>
            <a:endParaRPr lang="en-US" b="1" dirty="0"/>
          </a:p>
          <a:p>
            <a:pPr marL="57150" indent="0"/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340134" y="113030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/>
              <p:cNvSpPr/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Oval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/>
          <p:cNvSpPr/>
          <p:nvPr/>
        </p:nvSpPr>
        <p:spPr bwMode="auto">
          <a:xfrm rot="19653450">
            <a:off x="8796526" y="4688788"/>
            <a:ext cx="1954600" cy="1565538"/>
          </a:xfrm>
          <a:prstGeom prst="ellipse">
            <a:avLst/>
          </a:prstGeom>
          <a:solidFill>
            <a:srgbClr val="FFFF00">
              <a:alpha val="59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347585" y="3876675"/>
            <a:ext cx="4221649" cy="2662238"/>
            <a:chOff x="7058025" y="3876675"/>
            <a:chExt cx="4221649" cy="2662238"/>
          </a:xfrm>
        </p:grpSpPr>
        <p:sp>
          <p:nvSpPr>
            <p:cNvPr id="16" name="Freeform 15"/>
            <p:cNvSpPr/>
            <p:nvPr/>
          </p:nvSpPr>
          <p:spPr bwMode="auto">
            <a:xfrm>
              <a:off x="7058025" y="3881438"/>
              <a:ext cx="1443931" cy="935761"/>
            </a:xfrm>
            <a:custGeom>
              <a:avLst/>
              <a:gdLst>
                <a:gd name="connsiteX0" fmla="*/ 0 w 1443931"/>
                <a:gd name="connsiteY0" fmla="*/ 895350 h 935761"/>
                <a:gd name="connsiteX1" fmla="*/ 414338 w 1443931"/>
                <a:gd name="connsiteY1" fmla="*/ 923925 h 935761"/>
                <a:gd name="connsiteX2" fmla="*/ 1071563 w 1443931"/>
                <a:gd name="connsiteY2" fmla="*/ 723900 h 935761"/>
                <a:gd name="connsiteX3" fmla="*/ 1404938 w 1443931"/>
                <a:gd name="connsiteY3" fmla="*/ 123825 h 935761"/>
                <a:gd name="connsiteX4" fmla="*/ 1423988 w 1443931"/>
                <a:gd name="connsiteY4" fmla="*/ 0 h 9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931" h="935761">
                  <a:moveTo>
                    <a:pt x="0" y="895350"/>
                  </a:moveTo>
                  <a:cubicBezTo>
                    <a:pt x="117872" y="923925"/>
                    <a:pt x="235744" y="952500"/>
                    <a:pt x="414338" y="923925"/>
                  </a:cubicBezTo>
                  <a:cubicBezTo>
                    <a:pt x="592932" y="895350"/>
                    <a:pt x="906463" y="857250"/>
                    <a:pt x="1071563" y="723900"/>
                  </a:cubicBezTo>
                  <a:cubicBezTo>
                    <a:pt x="1236663" y="590550"/>
                    <a:pt x="1346201" y="244475"/>
                    <a:pt x="1404938" y="123825"/>
                  </a:cubicBezTo>
                  <a:cubicBezTo>
                    <a:pt x="1463675" y="3175"/>
                    <a:pt x="1443831" y="1587"/>
                    <a:pt x="1423988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7758113" y="4748213"/>
              <a:ext cx="376237" cy="1790700"/>
            </a:xfrm>
            <a:custGeom>
              <a:avLst/>
              <a:gdLst>
                <a:gd name="connsiteX0" fmla="*/ 0 w 376237"/>
                <a:gd name="connsiteY0" fmla="*/ 0 h 1790700"/>
                <a:gd name="connsiteX1" fmla="*/ 314325 w 376237"/>
                <a:gd name="connsiteY1" fmla="*/ 528637 h 1790700"/>
                <a:gd name="connsiteX2" fmla="*/ 95250 w 376237"/>
                <a:gd name="connsiteY2" fmla="*/ 1071562 h 1790700"/>
                <a:gd name="connsiteX3" fmla="*/ 328612 w 376237"/>
                <a:gd name="connsiteY3" fmla="*/ 1457325 h 1790700"/>
                <a:gd name="connsiteX4" fmla="*/ 376237 w 376237"/>
                <a:gd name="connsiteY4" fmla="*/ 179070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237" h="1790700">
                  <a:moveTo>
                    <a:pt x="0" y="0"/>
                  </a:moveTo>
                  <a:cubicBezTo>
                    <a:pt x="149225" y="175021"/>
                    <a:pt x="298450" y="350043"/>
                    <a:pt x="314325" y="528637"/>
                  </a:cubicBezTo>
                  <a:cubicBezTo>
                    <a:pt x="330200" y="707231"/>
                    <a:pt x="92869" y="916781"/>
                    <a:pt x="95250" y="1071562"/>
                  </a:cubicBezTo>
                  <a:cubicBezTo>
                    <a:pt x="97631" y="1226343"/>
                    <a:pt x="281781" y="1337469"/>
                    <a:pt x="328612" y="1457325"/>
                  </a:cubicBezTo>
                  <a:cubicBezTo>
                    <a:pt x="375443" y="1577181"/>
                    <a:pt x="375840" y="1683940"/>
                    <a:pt x="376237" y="179070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8091488" y="5225466"/>
              <a:ext cx="1141300" cy="1280109"/>
            </a:xfrm>
            <a:custGeom>
              <a:avLst/>
              <a:gdLst>
                <a:gd name="connsiteX0" fmla="*/ 0 w 1141300"/>
                <a:gd name="connsiteY0" fmla="*/ 3759 h 1280109"/>
                <a:gd name="connsiteX1" fmla="*/ 776287 w 1141300"/>
                <a:gd name="connsiteY1" fmla="*/ 70434 h 1280109"/>
                <a:gd name="connsiteX2" fmla="*/ 1128712 w 1141300"/>
                <a:gd name="connsiteY2" fmla="*/ 484772 h 1280109"/>
                <a:gd name="connsiteX3" fmla="*/ 1028700 w 1141300"/>
                <a:gd name="connsiteY3" fmla="*/ 1280109 h 12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1300" h="1280109">
                  <a:moveTo>
                    <a:pt x="0" y="3759"/>
                  </a:moveTo>
                  <a:cubicBezTo>
                    <a:pt x="294084" y="-2988"/>
                    <a:pt x="588168" y="-9735"/>
                    <a:pt x="776287" y="70434"/>
                  </a:cubicBezTo>
                  <a:cubicBezTo>
                    <a:pt x="964406" y="150603"/>
                    <a:pt x="1086643" y="283160"/>
                    <a:pt x="1128712" y="484772"/>
                  </a:cubicBezTo>
                  <a:cubicBezTo>
                    <a:pt x="1170781" y="686384"/>
                    <a:pt x="1099740" y="983246"/>
                    <a:pt x="1028700" y="128010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8786813" y="3876675"/>
              <a:ext cx="1370446" cy="1376363"/>
            </a:xfrm>
            <a:custGeom>
              <a:avLst/>
              <a:gdLst>
                <a:gd name="connsiteX0" fmla="*/ 0 w 1370446"/>
                <a:gd name="connsiteY0" fmla="*/ 1376363 h 1376363"/>
                <a:gd name="connsiteX1" fmla="*/ 557212 w 1370446"/>
                <a:gd name="connsiteY1" fmla="*/ 828675 h 1376363"/>
                <a:gd name="connsiteX2" fmla="*/ 438150 w 1370446"/>
                <a:gd name="connsiteY2" fmla="*/ 371475 h 1376363"/>
                <a:gd name="connsiteX3" fmla="*/ 1257300 w 1370446"/>
                <a:gd name="connsiteY3" fmla="*/ 323850 h 1376363"/>
                <a:gd name="connsiteX4" fmla="*/ 1343025 w 1370446"/>
                <a:gd name="connsiteY4" fmla="*/ 0 h 1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446" h="1376363">
                  <a:moveTo>
                    <a:pt x="0" y="1376363"/>
                  </a:moveTo>
                  <a:cubicBezTo>
                    <a:pt x="242093" y="1186259"/>
                    <a:pt x="484187" y="996156"/>
                    <a:pt x="557212" y="828675"/>
                  </a:cubicBezTo>
                  <a:cubicBezTo>
                    <a:pt x="630237" y="661194"/>
                    <a:pt x="321469" y="455612"/>
                    <a:pt x="438150" y="371475"/>
                  </a:cubicBezTo>
                  <a:cubicBezTo>
                    <a:pt x="554831" y="287338"/>
                    <a:pt x="1106488" y="385762"/>
                    <a:pt x="1257300" y="323850"/>
                  </a:cubicBezTo>
                  <a:cubicBezTo>
                    <a:pt x="1408113" y="261937"/>
                    <a:pt x="1375569" y="130968"/>
                    <a:pt x="134302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9163050" y="4229100"/>
              <a:ext cx="1417884" cy="1526180"/>
            </a:xfrm>
            <a:custGeom>
              <a:avLst/>
              <a:gdLst>
                <a:gd name="connsiteX0" fmla="*/ 847725 w 1417884"/>
                <a:gd name="connsiteY0" fmla="*/ 0 h 1526180"/>
                <a:gd name="connsiteX1" fmla="*/ 1414463 w 1417884"/>
                <a:gd name="connsiteY1" fmla="*/ 762000 h 1526180"/>
                <a:gd name="connsiteX2" fmla="*/ 1071563 w 1417884"/>
                <a:gd name="connsiteY2" fmla="*/ 1162050 h 1526180"/>
                <a:gd name="connsiteX3" fmla="*/ 800100 w 1417884"/>
                <a:gd name="connsiteY3" fmla="*/ 1524000 h 1526180"/>
                <a:gd name="connsiteX4" fmla="*/ 0 w 1417884"/>
                <a:gd name="connsiteY4" fmla="*/ 1285875 h 152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7884" h="1526180">
                  <a:moveTo>
                    <a:pt x="847725" y="0"/>
                  </a:moveTo>
                  <a:cubicBezTo>
                    <a:pt x="1112441" y="284162"/>
                    <a:pt x="1377157" y="568325"/>
                    <a:pt x="1414463" y="762000"/>
                  </a:cubicBezTo>
                  <a:cubicBezTo>
                    <a:pt x="1451769" y="955675"/>
                    <a:pt x="1173957" y="1035050"/>
                    <a:pt x="1071563" y="1162050"/>
                  </a:cubicBezTo>
                  <a:cubicBezTo>
                    <a:pt x="969169" y="1289050"/>
                    <a:pt x="978694" y="1503363"/>
                    <a:pt x="800100" y="1524000"/>
                  </a:cubicBezTo>
                  <a:cubicBezTo>
                    <a:pt x="621506" y="1544637"/>
                    <a:pt x="310753" y="1415256"/>
                    <a:pt x="0" y="128587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10153650" y="5543550"/>
              <a:ext cx="544415" cy="966788"/>
            </a:xfrm>
            <a:custGeom>
              <a:avLst/>
              <a:gdLst>
                <a:gd name="connsiteX0" fmla="*/ 0 w 544415"/>
                <a:gd name="connsiteY0" fmla="*/ 0 h 966788"/>
                <a:gd name="connsiteX1" fmla="*/ 490538 w 544415"/>
                <a:gd name="connsiteY1" fmla="*/ 447675 h 966788"/>
                <a:gd name="connsiteX2" fmla="*/ 509588 w 544415"/>
                <a:gd name="connsiteY2" fmla="*/ 966788 h 96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415" h="966788">
                  <a:moveTo>
                    <a:pt x="0" y="0"/>
                  </a:moveTo>
                  <a:cubicBezTo>
                    <a:pt x="202803" y="143272"/>
                    <a:pt x="405607" y="286544"/>
                    <a:pt x="490538" y="447675"/>
                  </a:cubicBezTo>
                  <a:cubicBezTo>
                    <a:pt x="575469" y="608806"/>
                    <a:pt x="542528" y="787797"/>
                    <a:pt x="509588" y="96678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0601325" y="4957763"/>
              <a:ext cx="678349" cy="243787"/>
            </a:xfrm>
            <a:custGeom>
              <a:avLst/>
              <a:gdLst>
                <a:gd name="connsiteX0" fmla="*/ 0 w 638175"/>
                <a:gd name="connsiteY0" fmla="*/ 66675 h 243787"/>
                <a:gd name="connsiteX1" fmla="*/ 423863 w 638175"/>
                <a:gd name="connsiteY1" fmla="*/ 242887 h 243787"/>
                <a:gd name="connsiteX2" fmla="*/ 638175 w 638175"/>
                <a:gd name="connsiteY2" fmla="*/ 0 h 24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175" h="243787">
                  <a:moveTo>
                    <a:pt x="0" y="66675"/>
                  </a:moveTo>
                  <a:cubicBezTo>
                    <a:pt x="158750" y="160337"/>
                    <a:pt x="317501" y="253999"/>
                    <a:pt x="423863" y="242887"/>
                  </a:cubicBezTo>
                  <a:cubicBezTo>
                    <a:pt x="530225" y="231775"/>
                    <a:pt x="584200" y="115887"/>
                    <a:pt x="63817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</m:func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∩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1238110" y="4439411"/>
            <a:ext cx="4407437" cy="1754326"/>
            <a:chOff x="1238110" y="4439411"/>
            <a:chExt cx="4407437" cy="1754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261467" y="4439411"/>
                  <a:ext cx="3384080" cy="175432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func>
                      </m:oMath>
                    </m:oMathPara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</a:t>
                  </a:r>
                  <a14:m>
                    <m:oMath xmlns:m="http://schemas.openxmlformats.org/officeDocument/2006/math"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       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1467" y="4439411"/>
                  <a:ext cx="3384080" cy="175432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9506060" y="5197154"/>
                <a:ext cx="5355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060" y="5197154"/>
                <a:ext cx="535531" cy="46166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985665" y="4532308"/>
                <a:ext cx="13848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665" y="4532308"/>
                <a:ext cx="1384866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302315" y="4955923"/>
                <a:ext cx="13901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315" y="4955923"/>
                <a:ext cx="1390189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808722" y="5775376"/>
                <a:ext cx="14042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722" y="5775376"/>
                <a:ext cx="1404294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415102" y="3028038"/>
                <a:ext cx="159930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rgbClr val="C00000"/>
                    </a:solidFill>
                  </a:rPr>
                  <a:t>assuming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05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05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nb-NO" sz="105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func>
                  </m:oMath>
                </a14:m>
                <a:endParaRPr lang="en-US" sz="105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102" y="3028038"/>
                <a:ext cx="1599308" cy="261610"/>
              </a:xfrm>
              <a:prstGeom prst="rect">
                <a:avLst/>
              </a:prstGeom>
              <a:blipFill rotWithShape="0">
                <a:blip r:embed="rId21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6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0" grpId="0"/>
      <p:bldP spid="11" grpId="0"/>
      <p:bldP spid="12" grpId="0" animBg="1"/>
      <p:bldP spid="27" grpId="0" animBg="1"/>
      <p:bldP spid="13" grpId="0"/>
      <p:bldP spid="29" grpId="0"/>
      <p:bldP spid="5" grpId="0"/>
      <p:bldP spid="28" grpId="0"/>
      <p:bldP spid="32" grpId="0"/>
      <p:bldP spid="33" grpId="0"/>
      <p:bldP spid="35" grpId="0"/>
      <p:bldP spid="3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Law of total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27587"/>
                <a:ext cx="10962357" cy="481617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br>
                  <a:rPr lang="en-US" sz="1800" b="1" dirty="0"/>
                </a:br>
                <a:br>
                  <a:rPr lang="en-US" sz="1800" b="1" dirty="0"/>
                </a:br>
                <a:r>
                  <a:rPr lang="en-US" sz="1800" dirty="0"/>
                  <a:t>You have 10,000 coins. 9999 of them are fair; one is rigged so</a:t>
                </a:r>
                <a:br>
                  <a:rPr lang="en-US" sz="1800" dirty="0"/>
                </a:br>
                <a:r>
                  <a:rPr lang="en-US" sz="1800" dirty="0"/>
                  <a:t>that it always lands on heads. You choose a coin at random</a:t>
                </a:r>
                <a:br>
                  <a:rPr lang="en-US" sz="1800" dirty="0"/>
                </a:br>
                <a:r>
                  <a:rPr lang="en-US" sz="1800" dirty="0"/>
                  <a:t>and flip it 10 times. What is the probability that it comes up </a:t>
                </a:r>
                <a:br>
                  <a:rPr lang="en-US" sz="1800" dirty="0"/>
                </a:br>
                <a:r>
                  <a:rPr lang="en-US" sz="1800" dirty="0"/>
                  <a:t>heads every time?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Answer </a:t>
                </a:r>
                <a:br>
                  <a:rPr lang="en-US" sz="1800" b="1" dirty="0"/>
                </a:br>
                <a:br>
                  <a:rPr lang="en-US" sz="1800" b="1" dirty="0"/>
                </a:br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be the event that the coin is rigged. 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be</a:t>
                </a:r>
                <a:r>
                  <a:rPr lang="en-US" sz="1800" b="1" dirty="0"/>
                  <a:t> </a:t>
                </a:r>
                <a:r>
                  <a:rPr lang="en-US" sz="1800" dirty="0"/>
                  <a:t>event that </a:t>
                </a:r>
                <a:br>
                  <a:rPr lang="en-US" sz="1800" dirty="0"/>
                </a:br>
                <a:r>
                  <a:rPr lang="en-US" sz="1800" dirty="0"/>
                  <a:t>it is fair.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be the event that it comes up heads 10 times.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10,000</m:t>
                    </m:r>
                  </m:oMath>
                </a14:m>
                <a:endParaRPr lang="en-US" sz="16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=1−1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10,000=9999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10,000</m:t>
                        </m:r>
                      </m:e>
                    </m:func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 marL="474663" lvl="1" indent="0"/>
                <a:endParaRPr lang="en-US" b="1" dirty="0"/>
              </a:p>
              <a:p>
                <a:pPr marL="5715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27587"/>
                <a:ext cx="10962357" cy="4816174"/>
              </a:xfrm>
              <a:blipFill rotWithShape="0">
                <a:blip r:embed="rId2"/>
                <a:stretch>
                  <a:fillRect l="-334" t="-759" b="-1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7531529" y="1324394"/>
            <a:ext cx="4229100" cy="2662238"/>
            <a:chOff x="7340134" y="3876675"/>
            <a:chExt cx="4229100" cy="266223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340134" y="3888740"/>
              <a:ext cx="4229100" cy="265017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7" name="Oval 26"/>
            <p:cNvSpPr/>
            <p:nvPr/>
          </p:nvSpPr>
          <p:spPr bwMode="auto">
            <a:xfrm rot="19653450">
              <a:off x="8796526" y="4688788"/>
              <a:ext cx="1954600" cy="1565538"/>
            </a:xfrm>
            <a:prstGeom prst="ellipse">
              <a:avLst/>
            </a:prstGeom>
            <a:solidFill>
              <a:srgbClr val="FFFF00">
                <a:alpha val="59000"/>
              </a:srgb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347585" y="3876675"/>
              <a:ext cx="4221649" cy="2662238"/>
              <a:chOff x="7058025" y="3876675"/>
              <a:chExt cx="4221649" cy="2662238"/>
            </a:xfrm>
          </p:grpSpPr>
          <p:sp>
            <p:nvSpPr>
              <p:cNvPr id="16" name="Freeform 15"/>
              <p:cNvSpPr/>
              <p:nvPr/>
            </p:nvSpPr>
            <p:spPr bwMode="auto">
              <a:xfrm>
                <a:off x="7058025" y="3881438"/>
                <a:ext cx="1443931" cy="935761"/>
              </a:xfrm>
              <a:custGeom>
                <a:avLst/>
                <a:gdLst>
                  <a:gd name="connsiteX0" fmla="*/ 0 w 1443931"/>
                  <a:gd name="connsiteY0" fmla="*/ 895350 h 935761"/>
                  <a:gd name="connsiteX1" fmla="*/ 414338 w 1443931"/>
                  <a:gd name="connsiteY1" fmla="*/ 923925 h 935761"/>
                  <a:gd name="connsiteX2" fmla="*/ 1071563 w 1443931"/>
                  <a:gd name="connsiteY2" fmla="*/ 723900 h 935761"/>
                  <a:gd name="connsiteX3" fmla="*/ 1404938 w 1443931"/>
                  <a:gd name="connsiteY3" fmla="*/ 123825 h 935761"/>
                  <a:gd name="connsiteX4" fmla="*/ 1423988 w 1443931"/>
                  <a:gd name="connsiteY4" fmla="*/ 0 h 9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31" h="935761">
                    <a:moveTo>
                      <a:pt x="0" y="895350"/>
                    </a:moveTo>
                    <a:cubicBezTo>
                      <a:pt x="117872" y="923925"/>
                      <a:pt x="235744" y="952500"/>
                      <a:pt x="414338" y="923925"/>
                    </a:cubicBezTo>
                    <a:cubicBezTo>
                      <a:pt x="592932" y="895350"/>
                      <a:pt x="906463" y="857250"/>
                      <a:pt x="1071563" y="723900"/>
                    </a:cubicBezTo>
                    <a:cubicBezTo>
                      <a:pt x="1236663" y="590550"/>
                      <a:pt x="1346201" y="244475"/>
                      <a:pt x="1404938" y="123825"/>
                    </a:cubicBezTo>
                    <a:cubicBezTo>
                      <a:pt x="1463675" y="3175"/>
                      <a:pt x="1443831" y="1587"/>
                      <a:pt x="1423988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7758113" y="4748213"/>
                <a:ext cx="376237" cy="1790700"/>
              </a:xfrm>
              <a:custGeom>
                <a:avLst/>
                <a:gdLst>
                  <a:gd name="connsiteX0" fmla="*/ 0 w 376237"/>
                  <a:gd name="connsiteY0" fmla="*/ 0 h 1790700"/>
                  <a:gd name="connsiteX1" fmla="*/ 314325 w 376237"/>
                  <a:gd name="connsiteY1" fmla="*/ 528637 h 1790700"/>
                  <a:gd name="connsiteX2" fmla="*/ 95250 w 376237"/>
                  <a:gd name="connsiteY2" fmla="*/ 1071562 h 1790700"/>
                  <a:gd name="connsiteX3" fmla="*/ 328612 w 376237"/>
                  <a:gd name="connsiteY3" fmla="*/ 1457325 h 1790700"/>
                  <a:gd name="connsiteX4" fmla="*/ 376237 w 376237"/>
                  <a:gd name="connsiteY4" fmla="*/ 1790700 h 179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237" h="1790700">
                    <a:moveTo>
                      <a:pt x="0" y="0"/>
                    </a:moveTo>
                    <a:cubicBezTo>
                      <a:pt x="149225" y="175021"/>
                      <a:pt x="298450" y="350043"/>
                      <a:pt x="314325" y="528637"/>
                    </a:cubicBezTo>
                    <a:cubicBezTo>
                      <a:pt x="330200" y="707231"/>
                      <a:pt x="92869" y="916781"/>
                      <a:pt x="95250" y="1071562"/>
                    </a:cubicBezTo>
                    <a:cubicBezTo>
                      <a:pt x="97631" y="1226343"/>
                      <a:pt x="281781" y="1337469"/>
                      <a:pt x="328612" y="1457325"/>
                    </a:cubicBezTo>
                    <a:cubicBezTo>
                      <a:pt x="375443" y="1577181"/>
                      <a:pt x="375840" y="1683940"/>
                      <a:pt x="376237" y="179070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8091488" y="5225466"/>
                <a:ext cx="1141300" cy="1280109"/>
              </a:xfrm>
              <a:custGeom>
                <a:avLst/>
                <a:gdLst>
                  <a:gd name="connsiteX0" fmla="*/ 0 w 1141300"/>
                  <a:gd name="connsiteY0" fmla="*/ 3759 h 1280109"/>
                  <a:gd name="connsiteX1" fmla="*/ 776287 w 1141300"/>
                  <a:gd name="connsiteY1" fmla="*/ 70434 h 1280109"/>
                  <a:gd name="connsiteX2" fmla="*/ 1128712 w 1141300"/>
                  <a:gd name="connsiteY2" fmla="*/ 484772 h 1280109"/>
                  <a:gd name="connsiteX3" fmla="*/ 1028700 w 1141300"/>
                  <a:gd name="connsiteY3" fmla="*/ 1280109 h 128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300" h="1280109">
                    <a:moveTo>
                      <a:pt x="0" y="3759"/>
                    </a:moveTo>
                    <a:cubicBezTo>
                      <a:pt x="294084" y="-2988"/>
                      <a:pt x="588168" y="-9735"/>
                      <a:pt x="776287" y="70434"/>
                    </a:cubicBezTo>
                    <a:cubicBezTo>
                      <a:pt x="964406" y="150603"/>
                      <a:pt x="1086643" y="283160"/>
                      <a:pt x="1128712" y="484772"/>
                    </a:cubicBezTo>
                    <a:cubicBezTo>
                      <a:pt x="1170781" y="686384"/>
                      <a:pt x="1099740" y="983246"/>
                      <a:pt x="1028700" y="1280109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 bwMode="auto">
              <a:xfrm>
                <a:off x="8786813" y="3876675"/>
                <a:ext cx="1370446" cy="1376363"/>
              </a:xfrm>
              <a:custGeom>
                <a:avLst/>
                <a:gdLst>
                  <a:gd name="connsiteX0" fmla="*/ 0 w 1370446"/>
                  <a:gd name="connsiteY0" fmla="*/ 1376363 h 1376363"/>
                  <a:gd name="connsiteX1" fmla="*/ 557212 w 1370446"/>
                  <a:gd name="connsiteY1" fmla="*/ 828675 h 1376363"/>
                  <a:gd name="connsiteX2" fmla="*/ 438150 w 1370446"/>
                  <a:gd name="connsiteY2" fmla="*/ 371475 h 1376363"/>
                  <a:gd name="connsiteX3" fmla="*/ 1257300 w 1370446"/>
                  <a:gd name="connsiteY3" fmla="*/ 323850 h 1376363"/>
                  <a:gd name="connsiteX4" fmla="*/ 1343025 w 1370446"/>
                  <a:gd name="connsiteY4" fmla="*/ 0 h 1376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446" h="1376363">
                    <a:moveTo>
                      <a:pt x="0" y="1376363"/>
                    </a:moveTo>
                    <a:cubicBezTo>
                      <a:pt x="242093" y="1186259"/>
                      <a:pt x="484187" y="996156"/>
                      <a:pt x="557212" y="828675"/>
                    </a:cubicBezTo>
                    <a:cubicBezTo>
                      <a:pt x="630237" y="661194"/>
                      <a:pt x="321469" y="455612"/>
                      <a:pt x="438150" y="371475"/>
                    </a:cubicBezTo>
                    <a:cubicBezTo>
                      <a:pt x="554831" y="287338"/>
                      <a:pt x="1106488" y="385762"/>
                      <a:pt x="1257300" y="323850"/>
                    </a:cubicBezTo>
                    <a:cubicBezTo>
                      <a:pt x="1408113" y="261937"/>
                      <a:pt x="1375569" y="130968"/>
                      <a:pt x="1343025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9163050" y="4229100"/>
                <a:ext cx="1417884" cy="1526180"/>
              </a:xfrm>
              <a:custGeom>
                <a:avLst/>
                <a:gdLst>
                  <a:gd name="connsiteX0" fmla="*/ 847725 w 1417884"/>
                  <a:gd name="connsiteY0" fmla="*/ 0 h 1526180"/>
                  <a:gd name="connsiteX1" fmla="*/ 1414463 w 1417884"/>
                  <a:gd name="connsiteY1" fmla="*/ 762000 h 1526180"/>
                  <a:gd name="connsiteX2" fmla="*/ 1071563 w 1417884"/>
                  <a:gd name="connsiteY2" fmla="*/ 1162050 h 1526180"/>
                  <a:gd name="connsiteX3" fmla="*/ 800100 w 1417884"/>
                  <a:gd name="connsiteY3" fmla="*/ 1524000 h 1526180"/>
                  <a:gd name="connsiteX4" fmla="*/ 0 w 1417884"/>
                  <a:gd name="connsiteY4" fmla="*/ 1285875 h 152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7884" h="1526180">
                    <a:moveTo>
                      <a:pt x="847725" y="0"/>
                    </a:moveTo>
                    <a:cubicBezTo>
                      <a:pt x="1112441" y="284162"/>
                      <a:pt x="1377157" y="568325"/>
                      <a:pt x="1414463" y="762000"/>
                    </a:cubicBezTo>
                    <a:cubicBezTo>
                      <a:pt x="1451769" y="955675"/>
                      <a:pt x="1173957" y="1035050"/>
                      <a:pt x="1071563" y="1162050"/>
                    </a:cubicBezTo>
                    <a:cubicBezTo>
                      <a:pt x="969169" y="1289050"/>
                      <a:pt x="978694" y="1503363"/>
                      <a:pt x="800100" y="1524000"/>
                    </a:cubicBezTo>
                    <a:cubicBezTo>
                      <a:pt x="621506" y="1544637"/>
                      <a:pt x="310753" y="1415256"/>
                      <a:pt x="0" y="1285875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 bwMode="auto">
              <a:xfrm>
                <a:off x="10153650" y="5543550"/>
                <a:ext cx="544415" cy="966788"/>
              </a:xfrm>
              <a:custGeom>
                <a:avLst/>
                <a:gdLst>
                  <a:gd name="connsiteX0" fmla="*/ 0 w 544415"/>
                  <a:gd name="connsiteY0" fmla="*/ 0 h 966788"/>
                  <a:gd name="connsiteX1" fmla="*/ 490538 w 544415"/>
                  <a:gd name="connsiteY1" fmla="*/ 447675 h 966788"/>
                  <a:gd name="connsiteX2" fmla="*/ 509588 w 544415"/>
                  <a:gd name="connsiteY2" fmla="*/ 966788 h 966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415" h="966788">
                    <a:moveTo>
                      <a:pt x="0" y="0"/>
                    </a:moveTo>
                    <a:cubicBezTo>
                      <a:pt x="202803" y="143272"/>
                      <a:pt x="405607" y="286544"/>
                      <a:pt x="490538" y="447675"/>
                    </a:cubicBezTo>
                    <a:cubicBezTo>
                      <a:pt x="575469" y="608806"/>
                      <a:pt x="542528" y="787797"/>
                      <a:pt x="509588" y="966788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10601325" y="4957763"/>
                <a:ext cx="678349" cy="243787"/>
              </a:xfrm>
              <a:custGeom>
                <a:avLst/>
                <a:gdLst>
                  <a:gd name="connsiteX0" fmla="*/ 0 w 638175"/>
                  <a:gd name="connsiteY0" fmla="*/ 66675 h 243787"/>
                  <a:gd name="connsiteX1" fmla="*/ 423863 w 638175"/>
                  <a:gd name="connsiteY1" fmla="*/ 242887 h 243787"/>
                  <a:gd name="connsiteX2" fmla="*/ 638175 w 638175"/>
                  <a:gd name="connsiteY2" fmla="*/ 0 h 24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8175" h="243787">
                    <a:moveTo>
                      <a:pt x="0" y="66675"/>
                    </a:moveTo>
                    <a:cubicBezTo>
                      <a:pt x="158750" y="160337"/>
                      <a:pt x="317501" y="253999"/>
                      <a:pt x="423863" y="242887"/>
                    </a:cubicBezTo>
                    <a:cubicBezTo>
                      <a:pt x="530225" y="231775"/>
                      <a:pt x="584200" y="115887"/>
                      <a:pt x="638175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7331999" y="4131121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31999" y="4131121"/>
                    <a:ext cx="593766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76504" y="5543550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76504" y="5543550"/>
                    <a:ext cx="593766" cy="36933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8457356" y="4308198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57356" y="4308198"/>
                    <a:ext cx="593766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0626064" y="5543550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26064" y="5543550"/>
                    <a:ext cx="593766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9506060" y="5197154"/>
                  <a:ext cx="5355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6060" y="5197154"/>
                  <a:ext cx="535531" cy="461665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88201" y="6085365"/>
                <a:ext cx="1816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1⋅1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10,000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201" y="6085365"/>
                <a:ext cx="1816523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242164" y="5944467"/>
                <a:ext cx="2529667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 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⋅9999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10,000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164" y="5944467"/>
                <a:ext cx="2529667" cy="610936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660706" y="6085365"/>
                <a:ext cx="14029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0.00108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706" y="6085365"/>
                <a:ext cx="1402948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909929" y="5878653"/>
                <a:ext cx="1953189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≈0.00098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29" y="5878653"/>
                <a:ext cx="1953189" cy="610936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758260" y="450334"/>
            <a:ext cx="60023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See full problem here: </a:t>
            </a:r>
            <a:r>
              <a:rPr lang="en-US" sz="1100" dirty="0">
                <a:hlinkClick r:id="rId22"/>
              </a:rPr>
              <a:t>https://nitter.poast.org/littmath/status/1827447490683003234</a:t>
            </a:r>
            <a:endParaRPr lang="en-US" sz="1100" dirty="0"/>
          </a:p>
          <a:p>
            <a:r>
              <a:rPr lang="en-US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85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Randomized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Deterministic algorithm:  </a:t>
                </a:r>
                <a:br>
                  <a:rPr lang="en-US" dirty="0"/>
                </a:br>
                <a:r>
                  <a:rPr lang="en-US" dirty="0"/>
                  <a:t>      </a:t>
                </a:r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Randomized algorithm:     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r>
                  <a:rPr lang="nb-NO" dirty="0"/>
                  <a:t>	</a:t>
                </a:r>
                <a:br>
                  <a:rPr lang="nb-NO" dirty="0"/>
                </a:br>
                <a:r>
                  <a:rPr lang="nb-NO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	</a:t>
                </a:r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Example:</a:t>
                </a:r>
                <a:br>
                  <a:rPr lang="en-US" b="1" dirty="0"/>
                </a:br>
                <a:br>
                  <a:rPr lang="en-US" b="1" dirty="0"/>
                </a:br>
                <a:r>
                  <a:rPr lang="en-US" b="1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OTP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OTP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r>
                  <a:rPr lang="en-US" dirty="0"/>
                  <a:t>	 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 bwMode="auto">
          <a:xfrm>
            <a:off x="7559040" y="1493520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10023269" y="1493520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52208" y="1044266"/>
            <a:ext cx="878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Inputs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02137" y="1044266"/>
            <a:ext cx="1107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Outputs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402" r="-1367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20" idx="6"/>
            <a:endCxn id="21" idx="2"/>
          </p:cNvCxnSpPr>
          <p:nvPr/>
        </p:nvCxnSpPr>
        <p:spPr bwMode="auto">
          <a:xfrm>
            <a:off x="8236596" y="2142259"/>
            <a:ext cx="2363467" cy="109743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 bwMode="auto">
          <a:xfrm>
            <a:off x="7559040" y="3864454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10023269" y="3864454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Oval 19"/>
          <p:cNvSpPr/>
          <p:nvPr/>
        </p:nvSpPr>
        <p:spPr bwMode="auto">
          <a:xfrm>
            <a:off x="8062617" y="2058201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Oval 20"/>
          <p:cNvSpPr/>
          <p:nvPr/>
        </p:nvSpPr>
        <p:spPr bwMode="auto">
          <a:xfrm>
            <a:off x="10600063" y="2167944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7" idx="6"/>
            <a:endCxn id="29" idx="2"/>
          </p:cNvCxnSpPr>
          <p:nvPr/>
        </p:nvCxnSpPr>
        <p:spPr bwMode="auto">
          <a:xfrm flipV="1">
            <a:off x="8203995" y="4461815"/>
            <a:ext cx="2022106" cy="51378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 bwMode="auto">
          <a:xfrm>
            <a:off x="8030016" y="4429135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4528" r="-2452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/>
          <p:cNvSpPr/>
          <p:nvPr/>
        </p:nvSpPr>
        <p:spPr bwMode="auto">
          <a:xfrm>
            <a:off x="10226101" y="4094486"/>
            <a:ext cx="814411" cy="734658"/>
          </a:xfrm>
          <a:prstGeom prst="ellipse">
            <a:avLst/>
          </a:prstGeom>
          <a:solidFill>
            <a:srgbClr val="FCB4A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Oval 36"/>
          <p:cNvSpPr/>
          <p:nvPr/>
        </p:nvSpPr>
        <p:spPr bwMode="auto">
          <a:xfrm>
            <a:off x="8075655" y="5170308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 flipV="1">
            <a:off x="8267437" y="5059176"/>
            <a:ext cx="2022106" cy="169012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405014" y="3909820"/>
                <a:ext cx="28479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is a random variable!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014" y="3909820"/>
                <a:ext cx="2847956" cy="369332"/>
              </a:xfrm>
              <a:prstGeom prst="rect">
                <a:avLst/>
              </a:prstGeom>
              <a:blipFill>
                <a:blip r:embed="rId9"/>
                <a:stretch>
                  <a:fillRect t="-8197" r="-1713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9195" t="-2222" r="-1609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5-Point Star 30"/>
          <p:cNvSpPr/>
          <p:nvPr/>
        </p:nvSpPr>
        <p:spPr bwMode="auto">
          <a:xfrm>
            <a:off x="10516767" y="4169420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5-Point Star 31"/>
          <p:cNvSpPr/>
          <p:nvPr/>
        </p:nvSpPr>
        <p:spPr bwMode="auto">
          <a:xfrm>
            <a:off x="10774042" y="4298645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5-Point Star 32"/>
          <p:cNvSpPr/>
          <p:nvPr/>
        </p:nvSpPr>
        <p:spPr bwMode="auto">
          <a:xfrm>
            <a:off x="10344747" y="4366743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8" name="Oval 37"/>
          <p:cNvSpPr/>
          <p:nvPr/>
        </p:nvSpPr>
        <p:spPr bwMode="auto">
          <a:xfrm>
            <a:off x="10289543" y="4718912"/>
            <a:ext cx="814411" cy="949512"/>
          </a:xfrm>
          <a:prstGeom prst="ellipse">
            <a:avLst/>
          </a:prstGeom>
          <a:solidFill>
            <a:srgbClr val="FFFF00">
              <a:alpha val="76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7216" t="-2222" r="-1340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1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30" grpId="0"/>
      <p:bldP spid="38" grpId="0" animBg="1"/>
      <p:bldP spid="3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Pseudorandom functions (PRF) and pseudorandom permutations (PRP)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90722"/>
      </p:ext>
    </p:extLst>
  </p:cSld>
  <p:clrMapOvr>
    <a:masterClrMapping/>
  </p:clrMapOvr>
</p:sld>
</file>

<file path=ppt/theme/theme1.xml><?xml version="1.0" encoding="utf-8"?>
<a:theme xmlns:a="http://schemas.openxmlformats.org/drawingml/2006/main" name="TEK4500-UIO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CFF9DA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7956CE9B-5D63-4B87-A989-DA7CD1F170FB}" vid="{1AE45AA9-27B5-4B56-B075-B66CFC0D77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C000"/>
    </a:accent3>
    <a:accent4>
      <a:srgbClr val="7030A0"/>
    </a:accent4>
    <a:accent5>
      <a:srgbClr val="FF0000"/>
    </a:accent5>
    <a:accent6>
      <a:srgbClr val="CFF9DA"/>
    </a:accent6>
    <a:hlink>
      <a:srgbClr val="0000E5"/>
    </a:hlink>
    <a:folHlink>
      <a:srgbClr val="0000E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9244</TotalTime>
  <Words>4039</Words>
  <Application>Microsoft Office PowerPoint</Application>
  <PresentationFormat>Widescreen</PresentationFormat>
  <Paragraphs>1056</Paragraphs>
  <Slides>60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1" baseType="lpstr">
      <vt:lpstr>Wingdings</vt:lpstr>
      <vt:lpstr>Cambria</vt:lpstr>
      <vt:lpstr>Arial</vt:lpstr>
      <vt:lpstr>Cambria Math</vt:lpstr>
      <vt:lpstr>Consolas</vt:lpstr>
      <vt:lpstr>Stencil</vt:lpstr>
      <vt:lpstr>Century Gothic</vt:lpstr>
      <vt:lpstr>Calibri</vt:lpstr>
      <vt:lpstr>Times New Roman</vt:lpstr>
      <vt:lpstr>Comic Sans MS</vt:lpstr>
      <vt:lpstr>TEK4500-UIO</vt:lpstr>
      <vt:lpstr>Lecture 1 – Introduction to cryptography</vt:lpstr>
      <vt:lpstr>Today's agenda</vt:lpstr>
      <vt:lpstr>What is cryptography?</vt:lpstr>
      <vt:lpstr>What is cryptography?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Some notation</vt:lpstr>
      <vt:lpstr>Symmetric encryption – syntax </vt:lpstr>
      <vt:lpstr>PowerPoint Presentation</vt:lpstr>
      <vt:lpstr>Ceasar cipher</vt:lpstr>
      <vt:lpstr>Ceasar cipher (ROT-13)</vt:lpstr>
      <vt:lpstr>Ceasar cipher</vt:lpstr>
      <vt:lpstr>Modular arithmetic </vt:lpstr>
      <vt:lpstr>Modular arithmetic </vt:lpstr>
      <vt:lpstr>Modular arithmetic </vt:lpstr>
      <vt:lpstr>Modular arithmetic </vt:lpstr>
      <vt:lpstr>Ceasar cipher</vt:lpstr>
      <vt:lpstr>ROT-13</vt:lpstr>
      <vt:lpstr>ROT-K</vt:lpstr>
      <vt:lpstr>Attacking ROT-K</vt:lpstr>
      <vt:lpstr>Substitution cipher </vt:lpstr>
      <vt:lpstr>Substitution cipher </vt:lpstr>
      <vt:lpstr>Substitution cipher 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Conclusions</vt:lpstr>
      <vt:lpstr>Historical approach to crypto development</vt:lpstr>
      <vt:lpstr>Modern approach</vt:lpstr>
      <vt:lpstr>The one-time-pad (OTP)</vt:lpstr>
      <vt:lpstr>Defining security: (one-time) perfect privacy</vt:lpstr>
      <vt:lpstr>The one-time-pad (OTP) – security </vt:lpstr>
      <vt:lpstr>One-time pad – perfect?</vt:lpstr>
      <vt:lpstr>Wanted: security definition for symmetric encryption</vt:lpstr>
      <vt:lpstr>Outline of course</vt:lpstr>
      <vt:lpstr>Outline of course</vt:lpstr>
      <vt:lpstr>Outline of course</vt:lpstr>
      <vt:lpstr>Much more to cryptography</vt:lpstr>
      <vt:lpstr>The security pyramid</vt:lpstr>
      <vt:lpstr>PowerPoint Presentation</vt:lpstr>
      <vt:lpstr>Discrete probability</vt:lpstr>
      <vt:lpstr>Discrete probability</vt:lpstr>
      <vt:lpstr>Union bound</vt:lpstr>
      <vt:lpstr>Independence</vt:lpstr>
      <vt:lpstr>Law of total probability</vt:lpstr>
      <vt:lpstr>Law of total probability</vt:lpstr>
      <vt:lpstr>Randomized algorithms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294</cp:revision>
  <dcterms:created xsi:type="dcterms:W3CDTF">2020-06-02T10:31:43Z</dcterms:created>
  <dcterms:modified xsi:type="dcterms:W3CDTF">2026-08-19T08:40:28Z</dcterms:modified>
</cp:coreProperties>
</file>