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2" r:id="rId1"/>
  </p:sldMasterIdLst>
  <p:notesMasterIdLst>
    <p:notesMasterId r:id="rId46"/>
  </p:notesMasterIdLst>
  <p:sldIdLst>
    <p:sldId id="308" r:id="rId2"/>
    <p:sldId id="375" r:id="rId3"/>
    <p:sldId id="378" r:id="rId4"/>
    <p:sldId id="415" r:id="rId5"/>
    <p:sldId id="463" r:id="rId6"/>
    <p:sldId id="478" r:id="rId7"/>
    <p:sldId id="261" r:id="rId8"/>
    <p:sldId id="333" r:id="rId9"/>
    <p:sldId id="496" r:id="rId10"/>
    <p:sldId id="507" r:id="rId11"/>
    <p:sldId id="365" r:id="rId12"/>
    <p:sldId id="439" r:id="rId13"/>
    <p:sldId id="442" r:id="rId14"/>
    <p:sldId id="505" r:id="rId15"/>
    <p:sldId id="506" r:id="rId16"/>
    <p:sldId id="477" r:id="rId17"/>
    <p:sldId id="320" r:id="rId18"/>
    <p:sldId id="280" r:id="rId19"/>
    <p:sldId id="353" r:id="rId20"/>
    <p:sldId id="500" r:id="rId21"/>
    <p:sldId id="356" r:id="rId22"/>
    <p:sldId id="449" r:id="rId23"/>
    <p:sldId id="424" r:id="rId24"/>
    <p:sldId id="504" r:id="rId25"/>
    <p:sldId id="425" r:id="rId26"/>
    <p:sldId id="426" r:id="rId27"/>
    <p:sldId id="427" r:id="rId28"/>
    <p:sldId id="428" r:id="rId29"/>
    <p:sldId id="430" r:id="rId30"/>
    <p:sldId id="358" r:id="rId31"/>
    <p:sldId id="474" r:id="rId32"/>
    <p:sldId id="479" r:id="rId33"/>
    <p:sldId id="480" r:id="rId34"/>
    <p:sldId id="509" r:id="rId35"/>
    <p:sldId id="510" r:id="rId36"/>
    <p:sldId id="481" r:id="rId37"/>
    <p:sldId id="294" r:id="rId38"/>
    <p:sldId id="374" r:id="rId39"/>
    <p:sldId id="373" r:id="rId40"/>
    <p:sldId id="490" r:id="rId41"/>
    <p:sldId id="491" r:id="rId42"/>
    <p:sldId id="492" r:id="rId43"/>
    <p:sldId id="493" r:id="rId44"/>
    <p:sldId id="494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åkon Jacobsen" initials="HJ" lastIdx="1" clrIdx="0">
    <p:extLst>
      <p:ext uri="{19B8F6BF-5375-455C-9EA6-DF929625EA0E}">
        <p15:presenceInfo xmlns:p15="http://schemas.microsoft.com/office/powerpoint/2012/main" userId="Håkon Jacobsen" providerId="None"/>
      </p:ext>
    </p:extLst>
  </p:cmAuthor>
  <p:cmAuthor id="2" name="hakoja" initials="h" lastIdx="2" clrIdx="1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ECECFA"/>
    <a:srgbClr val="FCB4AA"/>
    <a:srgbClr val="D6D6F5"/>
    <a:srgbClr val="85FFE0"/>
    <a:srgbClr val="E6E6E6"/>
    <a:srgbClr val="CFF9DA"/>
    <a:srgbClr val="FFF2CC"/>
    <a:srgbClr val="FFFAEB"/>
    <a:srgbClr val="FFD6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17C5DD-E6B9-4287-B528-B84C8A8D303E}" v="43" dt="2026-08-26T09:53:4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56" autoAdjust="0"/>
    <p:restoredTop sz="87167" autoAdjust="0"/>
  </p:normalViewPr>
  <p:slideViewPr>
    <p:cSldViewPr snapToGrid="0" showGuides="1">
      <p:cViewPr>
        <p:scale>
          <a:sx n="75" d="100"/>
          <a:sy n="75" d="100"/>
        </p:scale>
        <p:origin x="254" y="-19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57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on Jacobsen" userId="1593ab28-bd3f-46f2-a611-8d984e03f573" providerId="ADAL" clId="{49F4D3C4-E035-4F3C-9254-D44F3BBE9796}"/>
    <pc:docChg chg="undo custSel modSld">
      <pc:chgData name="Håkon Jacobsen" userId="1593ab28-bd3f-46f2-a611-8d984e03f573" providerId="ADAL" clId="{49F4D3C4-E035-4F3C-9254-D44F3BBE9796}" dt="2026-08-05T10:25:52.392" v="29"/>
      <pc:docMkLst>
        <pc:docMk/>
      </pc:docMkLst>
      <pc:sldChg chg="modSp">
        <pc:chgData name="Håkon Jacobsen" userId="1593ab28-bd3f-46f2-a611-8d984e03f573" providerId="ADAL" clId="{49F4D3C4-E035-4F3C-9254-D44F3BBE9796}" dt="2026-08-05T10:25:30.690" v="21"/>
        <pc:sldMkLst>
          <pc:docMk/>
          <pc:sldMk cId="285385422" sldId="365"/>
        </pc:sldMkLst>
        <pc:spChg chg="mod">
          <ac:chgData name="Håkon Jacobsen" userId="1593ab28-bd3f-46f2-a611-8d984e03f573" providerId="ADAL" clId="{49F4D3C4-E035-4F3C-9254-D44F3BBE9796}" dt="2026-08-05T10:25:30.690" v="21"/>
          <ac:spMkLst>
            <pc:docMk/>
            <pc:sldMk cId="285385422" sldId="365"/>
            <ac:spMk id="49" creationId="{00000000-0000-0000-0000-000000000000}"/>
          </ac:spMkLst>
        </pc:spChg>
        <pc:spChg chg="mod">
          <ac:chgData name="Håkon Jacobsen" userId="1593ab28-bd3f-46f2-a611-8d984e03f573" providerId="ADAL" clId="{49F4D3C4-E035-4F3C-9254-D44F3BBE9796}" dt="2026-08-05T10:25:26.121" v="19"/>
          <ac:spMkLst>
            <pc:docMk/>
            <pc:sldMk cId="285385422" sldId="365"/>
            <ac:spMk id="53" creationId="{00000000-0000-0000-0000-000000000000}"/>
          </ac:spMkLst>
        </pc:spChg>
      </pc:sldChg>
      <pc:sldChg chg="modSp">
        <pc:chgData name="Håkon Jacobsen" userId="1593ab28-bd3f-46f2-a611-8d984e03f573" providerId="ADAL" clId="{49F4D3C4-E035-4F3C-9254-D44F3BBE9796}" dt="2026-08-05T10:25:41.808" v="25"/>
        <pc:sldMkLst>
          <pc:docMk/>
          <pc:sldMk cId="497590523" sldId="439"/>
        </pc:sldMkLst>
        <pc:spChg chg="mod">
          <ac:chgData name="Håkon Jacobsen" userId="1593ab28-bd3f-46f2-a611-8d984e03f573" providerId="ADAL" clId="{49F4D3C4-E035-4F3C-9254-D44F3BBE9796}" dt="2026-08-05T10:25:41.808" v="25"/>
          <ac:spMkLst>
            <pc:docMk/>
            <pc:sldMk cId="497590523" sldId="439"/>
            <ac:spMk id="73" creationId="{00000000-0000-0000-0000-000000000000}"/>
          </ac:spMkLst>
        </pc:spChg>
        <pc:spChg chg="mod">
          <ac:chgData name="Håkon Jacobsen" userId="1593ab28-bd3f-46f2-a611-8d984e03f573" providerId="ADAL" clId="{49F4D3C4-E035-4F3C-9254-D44F3BBE9796}" dt="2026-08-05T10:25:37.446" v="23"/>
          <ac:spMkLst>
            <pc:docMk/>
            <pc:sldMk cId="497590523" sldId="439"/>
            <ac:spMk id="77" creationId="{00000000-0000-0000-0000-000000000000}"/>
          </ac:spMkLst>
        </pc:spChg>
      </pc:sldChg>
      <pc:sldChg chg="modSp">
        <pc:chgData name="Håkon Jacobsen" userId="1593ab28-bd3f-46f2-a611-8d984e03f573" providerId="ADAL" clId="{49F4D3C4-E035-4F3C-9254-D44F3BBE9796}" dt="2026-08-05T10:25:52.392" v="29"/>
        <pc:sldMkLst>
          <pc:docMk/>
          <pc:sldMk cId="119976087" sldId="442"/>
        </pc:sldMkLst>
      </pc:sldChg>
    </pc:docChg>
  </pc:docChgLst>
  <pc:docChgLst>
    <pc:chgData name="Håkon Jacobsen" userId="1593ab28-bd3f-46f2-a611-8d984e03f573" providerId="ADAL" clId="{CB72709B-68D5-40C2-8327-F800080BC0F2}"/>
    <pc:docChg chg="addSld delSld modSld">
      <pc:chgData name="Håkon Jacobsen" userId="1593ab28-bd3f-46f2-a611-8d984e03f573" providerId="ADAL" clId="{CB72709B-68D5-40C2-8327-F800080BC0F2}" dt="2026-08-26T09:53:44.932" v="107"/>
      <pc:docMkLst>
        <pc:docMk/>
      </pc:docMkLst>
      <pc:sldChg chg="modSp mod">
        <pc:chgData name="Håkon Jacobsen" userId="1593ab28-bd3f-46f2-a611-8d984e03f573" providerId="ADAL" clId="{CB72709B-68D5-40C2-8327-F800080BC0F2}" dt="2026-08-26T07:57:40.018" v="106" actId="20577"/>
        <pc:sldMkLst>
          <pc:docMk/>
          <pc:sldMk cId="174047510" sldId="308"/>
        </pc:sldMkLst>
        <pc:spChg chg="mod">
          <ac:chgData name="Håkon Jacobsen" userId="1593ab28-bd3f-46f2-a611-8d984e03f573" providerId="ADAL" clId="{CB72709B-68D5-40C2-8327-F800080BC0F2}" dt="2026-08-26T07:57:40.018" v="106" actId="20577"/>
          <ac:spMkLst>
            <pc:docMk/>
            <pc:sldMk cId="174047510" sldId="308"/>
            <ac:spMk id="2" creationId="{00000000-0000-0000-0000-000000000000}"/>
          </ac:spMkLst>
        </pc:spChg>
      </pc:sldChg>
      <pc:sldChg chg="modNotesTx">
        <pc:chgData name="Håkon Jacobsen" userId="1593ab28-bd3f-46f2-a611-8d984e03f573" providerId="ADAL" clId="{CB72709B-68D5-40C2-8327-F800080BC0F2}" dt="2026-08-26T07:56:15.031" v="96" actId="20577"/>
        <pc:sldMkLst>
          <pc:docMk/>
          <pc:sldMk cId="1339912658" sldId="356"/>
        </pc:sldMkLst>
      </pc:sldChg>
      <pc:sldChg chg="modSp mod">
        <pc:chgData name="Håkon Jacobsen" userId="1593ab28-bd3f-46f2-a611-8d984e03f573" providerId="ADAL" clId="{CB72709B-68D5-40C2-8327-F800080BC0F2}" dt="2026-08-26T07:12:42.065" v="0" actId="20577"/>
        <pc:sldMkLst>
          <pc:docMk/>
          <pc:sldMk cId="1099369791" sldId="373"/>
        </pc:sldMkLst>
        <pc:spChg chg="mod">
          <ac:chgData name="Håkon Jacobsen" userId="1593ab28-bd3f-46f2-a611-8d984e03f573" providerId="ADAL" clId="{CB72709B-68D5-40C2-8327-F800080BC0F2}" dt="2026-08-26T07:12:42.065" v="0" actId="20577"/>
          <ac:spMkLst>
            <pc:docMk/>
            <pc:sldMk cId="1099369791" sldId="373"/>
            <ac:spMk id="3" creationId="{00000000-0000-0000-0000-000000000000}"/>
          </ac:spMkLst>
        </pc:spChg>
      </pc:sldChg>
      <pc:sldChg chg="modNotesTx">
        <pc:chgData name="Håkon Jacobsen" userId="1593ab28-bd3f-46f2-a611-8d984e03f573" providerId="ADAL" clId="{CB72709B-68D5-40C2-8327-F800080BC0F2}" dt="2026-08-26T07:56:30.925" v="99" actId="20577"/>
        <pc:sldMkLst>
          <pc:docMk/>
          <pc:sldMk cId="950198941" sldId="425"/>
        </pc:sldMkLst>
      </pc:sldChg>
      <pc:sldChg chg="modNotesTx">
        <pc:chgData name="Håkon Jacobsen" userId="1593ab28-bd3f-46f2-a611-8d984e03f573" providerId="ADAL" clId="{CB72709B-68D5-40C2-8327-F800080BC0F2}" dt="2026-08-26T07:56:33.105" v="100" actId="20577"/>
        <pc:sldMkLst>
          <pc:docMk/>
          <pc:sldMk cId="380113284" sldId="426"/>
        </pc:sldMkLst>
      </pc:sldChg>
      <pc:sldChg chg="modNotesTx">
        <pc:chgData name="Håkon Jacobsen" userId="1593ab28-bd3f-46f2-a611-8d984e03f573" providerId="ADAL" clId="{CB72709B-68D5-40C2-8327-F800080BC0F2}" dt="2026-08-26T07:56:35.277" v="101" actId="20577"/>
        <pc:sldMkLst>
          <pc:docMk/>
          <pc:sldMk cId="1819389675" sldId="427"/>
        </pc:sldMkLst>
      </pc:sldChg>
      <pc:sldChg chg="modNotesTx">
        <pc:chgData name="Håkon Jacobsen" userId="1593ab28-bd3f-46f2-a611-8d984e03f573" providerId="ADAL" clId="{CB72709B-68D5-40C2-8327-F800080BC0F2}" dt="2026-08-26T07:56:38.095" v="102" actId="20577"/>
        <pc:sldMkLst>
          <pc:docMk/>
          <pc:sldMk cId="2129483783" sldId="428"/>
        </pc:sldMkLst>
      </pc:sldChg>
      <pc:sldChg chg="modNotesTx">
        <pc:chgData name="Håkon Jacobsen" userId="1593ab28-bd3f-46f2-a611-8d984e03f573" providerId="ADAL" clId="{CB72709B-68D5-40C2-8327-F800080BC0F2}" dt="2026-08-26T07:56:40.666" v="103" actId="20577"/>
        <pc:sldMkLst>
          <pc:docMk/>
          <pc:sldMk cId="1555546914" sldId="430"/>
        </pc:sldMkLst>
      </pc:sldChg>
      <pc:sldChg chg="modNotesTx">
        <pc:chgData name="Håkon Jacobsen" userId="1593ab28-bd3f-46f2-a611-8d984e03f573" providerId="ADAL" clId="{CB72709B-68D5-40C2-8327-F800080BC0F2}" dt="2026-08-26T07:56:21.111" v="97" actId="20577"/>
        <pc:sldMkLst>
          <pc:docMk/>
          <pc:sldMk cId="3739253232" sldId="449"/>
        </pc:sldMkLst>
      </pc:sldChg>
      <pc:sldChg chg="addSp modSp mod modAnim">
        <pc:chgData name="Håkon Jacobsen" userId="1593ab28-bd3f-46f2-a611-8d984e03f573" providerId="ADAL" clId="{CB72709B-68D5-40C2-8327-F800080BC0F2}" dt="2026-08-26T09:53:44.932" v="107"/>
        <pc:sldMkLst>
          <pc:docMk/>
          <pc:sldMk cId="10362408" sldId="481"/>
        </pc:sldMkLst>
        <pc:spChg chg="add mod">
          <ac:chgData name="Håkon Jacobsen" userId="1593ab28-bd3f-46f2-a611-8d984e03f573" providerId="ADAL" clId="{CB72709B-68D5-40C2-8327-F800080BC0F2}" dt="2026-08-26T07:37:51.772" v="91" actId="1038"/>
          <ac:spMkLst>
            <pc:docMk/>
            <pc:sldMk cId="10362408" sldId="481"/>
            <ac:spMk id="7" creationId="{500DF9E6-7AB8-19EB-983F-C94C96013091}"/>
          </ac:spMkLst>
        </pc:spChg>
        <pc:spChg chg="add mod">
          <ac:chgData name="Håkon Jacobsen" userId="1593ab28-bd3f-46f2-a611-8d984e03f573" providerId="ADAL" clId="{CB72709B-68D5-40C2-8327-F800080BC0F2}" dt="2026-08-26T07:37:00.651" v="75" actId="207"/>
          <ac:spMkLst>
            <pc:docMk/>
            <pc:sldMk cId="10362408" sldId="481"/>
            <ac:spMk id="10" creationId="{A8D3852E-1BA8-44F3-D907-3FB10BF5B40F}"/>
          </ac:spMkLst>
        </pc:spChg>
        <pc:spChg chg="mod">
          <ac:chgData name="Håkon Jacobsen" userId="1593ab28-bd3f-46f2-a611-8d984e03f573" providerId="ADAL" clId="{CB72709B-68D5-40C2-8327-F800080BC0F2}" dt="2026-08-26T07:39:21.354" v="92" actId="408"/>
          <ac:spMkLst>
            <pc:docMk/>
            <pc:sldMk cId="10362408" sldId="481"/>
            <ac:spMk id="33" creationId="{00000000-0000-0000-0000-000000000000}"/>
          </ac:spMkLst>
        </pc:spChg>
        <pc:grpChg chg="mod">
          <ac:chgData name="Håkon Jacobsen" userId="1593ab28-bd3f-46f2-a611-8d984e03f573" providerId="ADAL" clId="{CB72709B-68D5-40C2-8327-F800080BC0F2}" dt="2026-08-26T07:34:28.861" v="12" actId="14100"/>
          <ac:grpSpMkLst>
            <pc:docMk/>
            <pc:sldMk cId="10362408" sldId="481"/>
            <ac:grpSpMk id="13" creationId="{00000000-0000-0000-0000-000000000000}"/>
          </ac:grpSpMkLst>
        </pc:grpChg>
        <pc:grpChg chg="mod">
          <ac:chgData name="Håkon Jacobsen" userId="1593ab28-bd3f-46f2-a611-8d984e03f573" providerId="ADAL" clId="{CB72709B-68D5-40C2-8327-F800080BC0F2}" dt="2026-08-26T07:36:39.374" v="66" actId="14100"/>
          <ac:grpSpMkLst>
            <pc:docMk/>
            <pc:sldMk cId="10362408" sldId="481"/>
            <ac:grpSpMk id="15" creationId="{00000000-0000-0000-0000-000000000000}"/>
          </ac:grpSpMkLst>
        </pc:grpChg>
      </pc:sldChg>
      <pc:sldChg chg="modNotesTx">
        <pc:chgData name="Håkon Jacobsen" userId="1593ab28-bd3f-46f2-a611-8d984e03f573" providerId="ADAL" clId="{CB72709B-68D5-40C2-8327-F800080BC0F2}" dt="2026-08-26T07:56:26.982" v="98" actId="20577"/>
        <pc:sldMkLst>
          <pc:docMk/>
          <pc:sldMk cId="2361080505" sldId="504"/>
        </pc:sldMkLst>
      </pc:sldChg>
      <pc:sldChg chg="add del">
        <pc:chgData name="Håkon Jacobsen" userId="1593ab28-bd3f-46f2-a611-8d984e03f573" providerId="ADAL" clId="{CB72709B-68D5-40C2-8327-F800080BC0F2}" dt="2026-08-26T07:40:00.639" v="93" actId="47"/>
        <pc:sldMkLst>
          <pc:docMk/>
          <pc:sldMk cId="1977446207" sldId="511"/>
        </pc:sldMkLst>
      </pc:sldChg>
      <pc:sldChg chg="new del">
        <pc:chgData name="Håkon Jacobsen" userId="1593ab28-bd3f-46f2-a611-8d984e03f573" providerId="ADAL" clId="{CB72709B-68D5-40C2-8327-F800080BC0F2}" dt="2026-08-26T07:40:18.472" v="95" actId="47"/>
        <pc:sldMkLst>
          <pc:docMk/>
          <pc:sldMk cId="2142214680" sldId="511"/>
        </pc:sldMkLst>
      </pc:sldChg>
    </pc:docChg>
  </pc:docChgLst>
  <pc:docChgLst>
    <pc:chgData name="Håkon Jacobsen" userId="1593ab28-bd3f-46f2-a611-8d984e03f573" providerId="ADAL" clId="{4D8D9AEC-49CC-4665-BDFA-E76FB0335495}"/>
    <pc:docChg chg="undo custSel modSld">
      <pc:chgData name="Håkon Jacobsen" userId="1593ab28-bd3f-46f2-a611-8d984e03f573" providerId="ADAL" clId="{4D8D9AEC-49CC-4665-BDFA-E76FB0335495}" dt="2026-08-12T16:12:28.117" v="249" actId="207"/>
      <pc:docMkLst>
        <pc:docMk/>
      </pc:docMkLst>
      <pc:sldChg chg="modSp modAnim">
        <pc:chgData name="Håkon Jacobsen" userId="1593ab28-bd3f-46f2-a611-8d984e03f573" providerId="ADAL" clId="{4D8D9AEC-49CC-4665-BDFA-E76FB0335495}" dt="2026-08-12T16:12:28.117" v="249" actId="207"/>
        <pc:sldMkLst>
          <pc:docMk/>
          <pc:sldMk cId="4047901196" sldId="333"/>
        </pc:sldMkLst>
        <pc:spChg chg="mod">
          <ac:chgData name="Håkon Jacobsen" userId="1593ab28-bd3f-46f2-a611-8d984e03f573" providerId="ADAL" clId="{4D8D9AEC-49CC-4665-BDFA-E76FB0335495}" dt="2026-08-12T16:12:19.933" v="248" actId="207"/>
          <ac:spMkLst>
            <pc:docMk/>
            <pc:sldMk cId="4047901196" sldId="333"/>
            <ac:spMk id="3" creationId="{00000000-0000-0000-0000-000000000000}"/>
          </ac:spMkLst>
        </pc:spChg>
      </pc:sldChg>
      <pc:sldChg chg="addSp delSp modSp mod delAnim modAnim">
        <pc:chgData name="Håkon Jacobsen" userId="1593ab28-bd3f-46f2-a611-8d984e03f573" providerId="ADAL" clId="{4D8D9AEC-49CC-4665-BDFA-E76FB0335495}" dt="2026-08-12T16:03:13.105" v="227" actId="20577"/>
        <pc:sldMkLst>
          <pc:docMk/>
          <pc:sldMk cId="1149303710" sldId="477"/>
        </pc:sldMkLst>
        <pc:spChg chg="mod">
          <ac:chgData name="Håkon Jacobsen" userId="1593ab28-bd3f-46f2-a611-8d984e03f573" providerId="ADAL" clId="{4D8D9AEC-49CC-4665-BDFA-E76FB0335495}" dt="2026-08-12T16:00:48.499" v="201" actId="1076"/>
          <ac:spMkLst>
            <pc:docMk/>
            <pc:sldMk cId="1149303710" sldId="477"/>
            <ac:spMk id="3" creationId="{00000000-0000-0000-0000-000000000000}"/>
          </ac:spMkLst>
        </pc:spChg>
        <pc:spChg chg="mod">
          <ac:chgData name="Håkon Jacobsen" userId="1593ab28-bd3f-46f2-a611-8d984e03f573" providerId="ADAL" clId="{4D8D9AEC-49CC-4665-BDFA-E76FB0335495}" dt="2026-08-12T15:53:39.781" v="137" actId="20577"/>
          <ac:spMkLst>
            <pc:docMk/>
            <pc:sldMk cId="1149303710" sldId="477"/>
            <ac:spMk id="9" creationId="{00000000-0000-0000-0000-000000000000}"/>
          </ac:spMkLst>
        </pc:spChg>
        <pc:spChg chg="mod">
          <ac:chgData name="Håkon Jacobsen" userId="1593ab28-bd3f-46f2-a611-8d984e03f573" providerId="ADAL" clId="{4D8D9AEC-49CC-4665-BDFA-E76FB0335495}" dt="2026-08-12T15:52:46.085" v="123" actId="554"/>
          <ac:spMkLst>
            <pc:docMk/>
            <pc:sldMk cId="1149303710" sldId="477"/>
            <ac:spMk id="11" creationId="{00000000-0000-0000-0000-000000000000}"/>
          </ac:spMkLst>
        </pc:spChg>
        <pc:spChg chg="mod">
          <ac:chgData name="Håkon Jacobsen" userId="1593ab28-bd3f-46f2-a611-8d984e03f573" providerId="ADAL" clId="{4D8D9AEC-49CC-4665-BDFA-E76FB0335495}" dt="2026-08-12T16:02:54.679" v="221" actId="20577"/>
          <ac:spMkLst>
            <pc:docMk/>
            <pc:sldMk cId="1149303710" sldId="477"/>
            <ac:spMk id="25" creationId="{00000000-0000-0000-0000-000000000000}"/>
          </ac:spMkLst>
        </pc:spChg>
        <pc:spChg chg="mod">
          <ac:chgData name="Håkon Jacobsen" userId="1593ab28-bd3f-46f2-a611-8d984e03f573" providerId="ADAL" clId="{4D8D9AEC-49CC-4665-BDFA-E76FB0335495}" dt="2026-08-12T16:03:07.330" v="225" actId="20577"/>
          <ac:spMkLst>
            <pc:docMk/>
            <pc:sldMk cId="1149303710" sldId="477"/>
            <ac:spMk id="26" creationId="{00000000-0000-0000-0000-000000000000}"/>
          </ac:spMkLst>
        </pc:spChg>
        <pc:spChg chg="mod">
          <ac:chgData name="Håkon Jacobsen" userId="1593ab28-bd3f-46f2-a611-8d984e03f573" providerId="ADAL" clId="{4D8D9AEC-49CC-4665-BDFA-E76FB0335495}" dt="2026-08-12T16:03:13.105" v="227" actId="20577"/>
          <ac:spMkLst>
            <pc:docMk/>
            <pc:sldMk cId="1149303710" sldId="477"/>
            <ac:spMk id="27" creationId="{00000000-0000-0000-0000-000000000000}"/>
          </ac:spMkLst>
        </pc:spChg>
        <pc:spChg chg="mod">
          <ac:chgData name="Håkon Jacobsen" userId="1593ab28-bd3f-46f2-a611-8d984e03f573" providerId="ADAL" clId="{4D8D9AEC-49CC-4665-BDFA-E76FB0335495}" dt="2026-08-12T16:03:01.567" v="223" actId="20577"/>
          <ac:spMkLst>
            <pc:docMk/>
            <pc:sldMk cId="1149303710" sldId="477"/>
            <ac:spMk id="28" creationId="{00000000-0000-0000-0000-000000000000}"/>
          </ac:spMkLst>
        </pc:spChg>
        <pc:spChg chg="add mod">
          <ac:chgData name="Håkon Jacobsen" userId="1593ab28-bd3f-46f2-a611-8d984e03f573" providerId="ADAL" clId="{4D8D9AEC-49CC-4665-BDFA-E76FB0335495}" dt="2026-08-12T16:02:03.421" v="216" actId="1076"/>
          <ac:spMkLst>
            <pc:docMk/>
            <pc:sldMk cId="1149303710" sldId="477"/>
            <ac:spMk id="30" creationId="{CA3D9C2C-F1FB-532E-CA0F-DF040C774F84}"/>
          </ac:spMkLst>
        </pc:spChg>
        <pc:spChg chg="mod">
          <ac:chgData name="Håkon Jacobsen" userId="1593ab28-bd3f-46f2-a611-8d984e03f573" providerId="ADAL" clId="{4D8D9AEC-49CC-4665-BDFA-E76FB0335495}" dt="2026-08-12T16:02:49.162" v="219" actId="20577"/>
          <ac:spMkLst>
            <pc:docMk/>
            <pc:sldMk cId="1149303710" sldId="477"/>
            <ac:spMk id="59" creationId="{00000000-0000-0000-0000-000000000000}"/>
          </ac:spMkLst>
        </pc:spChg>
        <pc:cxnChg chg="mod">
          <ac:chgData name="Håkon Jacobsen" userId="1593ab28-bd3f-46f2-a611-8d984e03f573" providerId="ADAL" clId="{4D8D9AEC-49CC-4665-BDFA-E76FB0335495}" dt="2026-08-12T15:52:17.765" v="119" actId="14100"/>
          <ac:cxnSpMkLst>
            <pc:docMk/>
            <pc:sldMk cId="1149303710" sldId="477"/>
            <ac:cxnSpMk id="10" creationId="{00000000-0000-0000-0000-000000000000}"/>
          </ac:cxnSpMkLst>
        </pc:cxnChg>
        <pc:cxnChg chg="mod">
          <ac:chgData name="Håkon Jacobsen" userId="1593ab28-bd3f-46f2-a611-8d984e03f573" providerId="ADAL" clId="{4D8D9AEC-49CC-4665-BDFA-E76FB0335495}" dt="2026-08-12T15:52:46.085" v="123" actId="554"/>
          <ac:cxnSpMkLst>
            <pc:docMk/>
            <pc:sldMk cId="1149303710" sldId="477"/>
            <ac:cxnSpMk id="35" creationId="{00000000-0000-0000-0000-000000000000}"/>
          </ac:cxnSpMkLst>
        </pc:cxnChg>
      </pc:sldChg>
      <pc:sldChg chg="modSp modAnim">
        <pc:chgData name="Håkon Jacobsen" userId="1593ab28-bd3f-46f2-a611-8d984e03f573" providerId="ADAL" clId="{4D8D9AEC-49CC-4665-BDFA-E76FB0335495}" dt="2026-08-12T16:10:47.281" v="247" actId="20577"/>
        <pc:sldMkLst>
          <pc:docMk/>
          <pc:sldMk cId="834394993" sldId="478"/>
        </pc:sldMkLst>
        <pc:spChg chg="mod">
          <ac:chgData name="Håkon Jacobsen" userId="1593ab28-bd3f-46f2-a611-8d984e03f573" providerId="ADAL" clId="{4D8D9AEC-49CC-4665-BDFA-E76FB0335495}" dt="2026-08-12T16:10:47.281" v="247" actId="20577"/>
          <ac:spMkLst>
            <pc:docMk/>
            <pc:sldMk cId="834394993" sldId="478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445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600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101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941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239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0^n</a:t>
            </a:r>
            <a:r>
              <a:rPr lang="en-US" baseline="0" dirty="0"/>
              <a:t> = 0000…0 (n bits)</a:t>
            </a:r>
          </a:p>
          <a:p>
            <a:r>
              <a:rPr lang="en-US" baseline="0" dirty="0"/>
              <a:t>1^n = 1111…1 (n bits)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269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3432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1708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958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https://formaestudio.com/portfolio/aes-animation/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496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5983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https://formaestudio.com/portfolio/aes-animation/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8770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0216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1262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3024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6758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212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0109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7747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3358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2970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This is </a:t>
            </a:r>
            <a:r>
              <a:rPr lang="nb-NO" dirty="0" err="1"/>
              <a:t>only</a:t>
            </a:r>
            <a:r>
              <a:rPr lang="nb-NO" dirty="0"/>
              <a:t> a </a:t>
            </a:r>
            <a:r>
              <a:rPr lang="nb-NO" dirty="0" err="1"/>
              <a:t>proof</a:t>
            </a:r>
            <a:r>
              <a:rPr lang="nb-NO" dirty="0"/>
              <a:t> </a:t>
            </a:r>
            <a:r>
              <a:rPr lang="nb-NO" dirty="0" err="1"/>
              <a:t>sketch</a:t>
            </a:r>
            <a:r>
              <a:rPr lang="nb-NO" dirty="0"/>
              <a:t>. </a:t>
            </a:r>
            <a:r>
              <a:rPr lang="nb-NO" dirty="0" err="1"/>
              <a:t>Refer</a:t>
            </a:r>
            <a:r>
              <a:rPr lang="nb-NO" dirty="0"/>
              <a:t> to https://joyofcryptography.com/prp/#sec.switching or </a:t>
            </a:r>
            <a:r>
              <a:rPr lang="nb-NO" dirty="0" err="1"/>
              <a:t>Section</a:t>
            </a:r>
            <a:r>
              <a:rPr lang="nb-NO" baseline="0" dirty="0"/>
              <a:t> 4.9 </a:t>
            </a:r>
            <a:r>
              <a:rPr lang="nb-NO" baseline="0" dirty="0" err="1"/>
              <a:t>of</a:t>
            </a:r>
            <a:r>
              <a:rPr lang="nb-NO" baseline="0" dirty="0"/>
              <a:t> https://web.cs.ucdavis.edu/~rogaway/classes/227/spring05/book/main.pdf </a:t>
            </a:r>
            <a:r>
              <a:rPr lang="nb-NO" dirty="0"/>
              <a:t>for a full </a:t>
            </a:r>
            <a:r>
              <a:rPr lang="nb-NO" dirty="0" err="1"/>
              <a:t>proof</a:t>
            </a:r>
            <a:r>
              <a:rPr lang="nb-NO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5556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0596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3256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2600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2185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2933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9157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797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091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278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859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485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919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449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450380" y="4605244"/>
            <a:ext cx="7082727" cy="1192441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00551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258025" y="6386992"/>
            <a:ext cx="502603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70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3" r:id="rId2"/>
    <p:sldLayoutId id="2147483714" r:id="rId3"/>
    <p:sldLayoutId id="2147483715" r:id="rId4"/>
    <p:sldLayoutId id="2147483716" r:id="rId5"/>
    <p:sldLayoutId id="2147483718" r:id="rId6"/>
    <p:sldLayoutId id="2147483719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5.png"/><Relationship Id="rId4" Type="http://schemas.openxmlformats.org/officeDocument/2006/relationships/image" Target="../media/image12.jpe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8" Type="http://schemas.microsoft.com/office/2007/relationships/hdphoto" Target="../media/hdphoto1.wdp"/><Relationship Id="rId26" Type="http://schemas.openxmlformats.org/officeDocument/2006/relationships/image" Target="../media/image36.png"/><Relationship Id="rId3" Type="http://schemas.openxmlformats.org/officeDocument/2006/relationships/image" Target="../media/image16.png"/><Relationship Id="rId17" Type="http://schemas.openxmlformats.org/officeDocument/2006/relationships/image" Target="../media/image25.png"/><Relationship Id="rId25" Type="http://schemas.openxmlformats.org/officeDocument/2006/relationships/image" Target="../media/image33.png"/><Relationship Id="rId2" Type="http://schemas.openxmlformats.org/officeDocument/2006/relationships/image" Target="../media/image22.png"/><Relationship Id="rId16" Type="http://schemas.openxmlformats.org/officeDocument/2006/relationships/image" Target="../media/image28.png"/><Relationship Id="rId29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11" Type="http://schemas.openxmlformats.org/officeDocument/2006/relationships/image" Target="../media/image27.png"/><Relationship Id="rId24" Type="http://schemas.openxmlformats.org/officeDocument/2006/relationships/image" Target="../media/image35.png"/><Relationship Id="rId5" Type="http://schemas.openxmlformats.org/officeDocument/2006/relationships/image" Target="../media/image24.png"/><Relationship Id="rId15" Type="http://schemas.openxmlformats.org/officeDocument/2006/relationships/image" Target="../media/image31.png"/><Relationship Id="rId23" Type="http://schemas.openxmlformats.org/officeDocument/2006/relationships/image" Target="../media/image34.png"/><Relationship Id="rId28" Type="http://schemas.openxmlformats.org/officeDocument/2006/relationships/image" Target="../media/image38.png"/><Relationship Id="rId10" Type="http://schemas.openxmlformats.org/officeDocument/2006/relationships/image" Target="../media/image26.png"/><Relationship Id="rId31" Type="http://schemas.openxmlformats.org/officeDocument/2006/relationships/image" Target="../media/image40.png"/><Relationship Id="rId4" Type="http://schemas.openxmlformats.org/officeDocument/2006/relationships/image" Target="../media/image23.png"/><Relationship Id="rId9" Type="http://schemas.openxmlformats.org/officeDocument/2006/relationships/image" Target="../media/image30.png"/><Relationship Id="rId22" Type="http://schemas.openxmlformats.org/officeDocument/2006/relationships/image" Target="../media/image690.png"/><Relationship Id="rId27" Type="http://schemas.openxmlformats.org/officeDocument/2006/relationships/image" Target="../media/image37.png"/><Relationship Id="rId30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8" Type="http://schemas.microsoft.com/office/2007/relationships/hdphoto" Target="../media/hdphoto1.wdp"/><Relationship Id="rId26" Type="http://schemas.openxmlformats.org/officeDocument/2006/relationships/image" Target="../media/image37.png"/><Relationship Id="rId3" Type="http://schemas.openxmlformats.org/officeDocument/2006/relationships/image" Target="../media/image42.png"/><Relationship Id="rId17" Type="http://schemas.openxmlformats.org/officeDocument/2006/relationships/image" Target="../media/image25.png"/><Relationship Id="rId25" Type="http://schemas.openxmlformats.org/officeDocument/2006/relationships/image" Target="../media/image36.png"/><Relationship Id="rId2" Type="http://schemas.openxmlformats.org/officeDocument/2006/relationships/image" Target="../media/image22.png"/><Relationship Id="rId16" Type="http://schemas.openxmlformats.org/officeDocument/2006/relationships/image" Target="../media/image28.png"/><Relationship Id="rId29" Type="http://schemas.openxmlformats.org/officeDocument/2006/relationships/image" Target="../media/image401.png"/><Relationship Id="rId1" Type="http://schemas.openxmlformats.org/officeDocument/2006/relationships/slideLayout" Target="../slideLayouts/slideLayout3.xml"/><Relationship Id="rId24" Type="http://schemas.openxmlformats.org/officeDocument/2006/relationships/image" Target="../media/image33.png"/><Relationship Id="rId32" Type="http://schemas.openxmlformats.org/officeDocument/2006/relationships/image" Target="../media/image412.png"/><Relationship Id="rId5" Type="http://schemas.openxmlformats.org/officeDocument/2006/relationships/image" Target="../media/image24.png"/><Relationship Id="rId15" Type="http://schemas.openxmlformats.org/officeDocument/2006/relationships/image" Target="../media/image31.png"/><Relationship Id="rId23" Type="http://schemas.openxmlformats.org/officeDocument/2006/relationships/image" Target="../media/image34.png"/><Relationship Id="rId28" Type="http://schemas.openxmlformats.org/officeDocument/2006/relationships/image" Target="../media/image39.png"/><Relationship Id="rId31" Type="http://schemas.openxmlformats.org/officeDocument/2006/relationships/image" Target="../media/image472.png"/><Relationship Id="rId4" Type="http://schemas.openxmlformats.org/officeDocument/2006/relationships/image" Target="../media/image42.png"/><Relationship Id="rId22" Type="http://schemas.openxmlformats.org/officeDocument/2006/relationships/image" Target="../media/image690.png"/><Relationship Id="rId27" Type="http://schemas.openxmlformats.org/officeDocument/2006/relationships/image" Target="../media/image38.png"/><Relationship Id="rId30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8" Type="http://schemas.openxmlformats.org/officeDocument/2006/relationships/image" Target="../media/image65.png"/><Relationship Id="rId39" Type="http://schemas.openxmlformats.org/officeDocument/2006/relationships/image" Target="../media/image70.png"/><Relationship Id="rId3" Type="http://schemas.openxmlformats.org/officeDocument/2006/relationships/image" Target="../media/image55.png"/><Relationship Id="rId21" Type="http://schemas.openxmlformats.org/officeDocument/2006/relationships/image" Target="../media/image44.png"/><Relationship Id="rId34" Type="http://schemas.openxmlformats.org/officeDocument/2006/relationships/image" Target="../media/image67.png"/><Relationship Id="rId42" Type="http://schemas.openxmlformats.org/officeDocument/2006/relationships/image" Target="../media/image73.png"/><Relationship Id="rId7" Type="http://schemas.openxmlformats.org/officeDocument/2006/relationships/image" Target="../media/image58.png"/><Relationship Id="rId25" Type="http://schemas.openxmlformats.org/officeDocument/2006/relationships/image" Target="../media/image66.png"/><Relationship Id="rId38" Type="http://schemas.openxmlformats.org/officeDocument/2006/relationships/image" Target="../media/image64.png"/><Relationship Id="rId2" Type="http://schemas.openxmlformats.org/officeDocument/2006/relationships/notesSlide" Target="../notesSlides/notesSlide6.xml"/><Relationship Id="rId20" Type="http://schemas.openxmlformats.org/officeDocument/2006/relationships/image" Target="../media/image43.png"/><Relationship Id="rId41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24" Type="http://schemas.openxmlformats.org/officeDocument/2006/relationships/image" Target="../media/image45.png"/><Relationship Id="rId37" Type="http://schemas.openxmlformats.org/officeDocument/2006/relationships/image" Target="../media/image421.png"/><Relationship Id="rId40" Type="http://schemas.openxmlformats.org/officeDocument/2006/relationships/image" Target="../media/image71.png"/><Relationship Id="rId45" Type="http://schemas.openxmlformats.org/officeDocument/2006/relationships/image" Target="../media/image722.png"/><Relationship Id="rId5" Type="http://schemas.openxmlformats.org/officeDocument/2006/relationships/image" Target="../media/image56.png"/><Relationship Id="rId23" Type="http://schemas.openxmlformats.org/officeDocument/2006/relationships/image" Target="../media/image410.png"/><Relationship Id="rId36" Type="http://schemas.openxmlformats.org/officeDocument/2006/relationships/image" Target="../media/image69.png"/><Relationship Id="rId19" Type="http://schemas.openxmlformats.org/officeDocument/2006/relationships/image" Target="../media/image424.png"/><Relationship Id="rId44" Type="http://schemas.openxmlformats.org/officeDocument/2006/relationships/image" Target="../media/image711.png"/><Relationship Id="rId22" Type="http://schemas.openxmlformats.org/officeDocument/2006/relationships/image" Target="../media/image621.png"/><Relationship Id="rId35" Type="http://schemas.openxmlformats.org/officeDocument/2006/relationships/image" Target="../media/image68.png"/><Relationship Id="rId43" Type="http://schemas.openxmlformats.org/officeDocument/2006/relationships/image" Target="../media/image74.png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00.png"/><Relationship Id="rId3" Type="http://schemas.openxmlformats.org/officeDocument/2006/relationships/image" Target="../media/image660.png"/><Relationship Id="rId34" Type="http://schemas.openxmlformats.org/officeDocument/2006/relationships/image" Target="../media/image610.png"/><Relationship Id="rId25" Type="http://schemas.openxmlformats.org/officeDocument/2006/relationships/image" Target="../media/image691.png"/><Relationship Id="rId33" Type="http://schemas.openxmlformats.org/officeDocument/2006/relationships/image" Target="../media/image45.png"/><Relationship Id="rId38" Type="http://schemas.openxmlformats.org/officeDocument/2006/relationships/image" Target="../media/image421.png"/><Relationship Id="rId46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58.png"/><Relationship Id="rId32" Type="http://schemas.openxmlformats.org/officeDocument/2006/relationships/image" Target="../media/image620.png"/><Relationship Id="rId37" Type="http://schemas.openxmlformats.org/officeDocument/2006/relationships/image" Target="../media/image692.png"/><Relationship Id="rId45" Type="http://schemas.openxmlformats.org/officeDocument/2006/relationships/image" Target="../media/image424.png"/><Relationship Id="rId5" Type="http://schemas.openxmlformats.org/officeDocument/2006/relationships/image" Target="../media/image75.png"/><Relationship Id="rId28" Type="http://schemas.openxmlformats.org/officeDocument/2006/relationships/image" Target="../media/image44.png"/><Relationship Id="rId36" Type="http://schemas.openxmlformats.org/officeDocument/2006/relationships/image" Target="../media/image68.png"/><Relationship Id="rId10" Type="http://schemas.openxmlformats.org/officeDocument/2006/relationships/image" Target="../media/image57.png"/><Relationship Id="rId44" Type="http://schemas.openxmlformats.org/officeDocument/2006/relationships/image" Target="../media/image410.png"/><Relationship Id="rId4" Type="http://schemas.openxmlformats.org/officeDocument/2006/relationships/image" Target="../media/image701.png"/><Relationship Id="rId27" Type="http://schemas.openxmlformats.org/officeDocument/2006/relationships/image" Target="../media/image56.png"/><Relationship Id="rId35" Type="http://schemas.openxmlformats.org/officeDocument/2006/relationships/image" Target="../media/image67.png"/></Relationships>
</file>

<file path=ppt/slides/_rels/slide13.xml.rels><?xml version="1.0" encoding="UTF-8" standalone="yes"?>
<Relationships xmlns="http://schemas.openxmlformats.org/package/2006/relationships"><Relationship Id="rId51" Type="http://schemas.openxmlformats.org/officeDocument/2006/relationships/image" Target="../media/image45.png"/><Relationship Id="rId3" Type="http://schemas.openxmlformats.org/officeDocument/2006/relationships/image" Target="../media/image55.png"/><Relationship Id="rId50" Type="http://schemas.openxmlformats.org/officeDocument/2006/relationships/image" Target="../media/image44.png"/><Relationship Id="rId34" Type="http://schemas.openxmlformats.org/officeDocument/2006/relationships/image" Target="../media/image610.png"/><Relationship Id="rId7" Type="http://schemas.openxmlformats.org/officeDocument/2006/relationships/image" Target="../media/image740.png"/><Relationship Id="rId38" Type="http://schemas.openxmlformats.org/officeDocument/2006/relationships/image" Target="../media/image4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0.png"/><Relationship Id="rId40" Type="http://schemas.openxmlformats.org/officeDocument/2006/relationships/image" Target="../media/image750.png"/><Relationship Id="rId32" Type="http://schemas.openxmlformats.org/officeDocument/2006/relationships/image" Target="../media/image620.png"/><Relationship Id="rId37" Type="http://schemas.openxmlformats.org/officeDocument/2006/relationships/image" Target="../media/image692.png"/><Relationship Id="rId53" Type="http://schemas.openxmlformats.org/officeDocument/2006/relationships/image" Target="../media/image43.png"/><Relationship Id="rId5" Type="http://schemas.openxmlformats.org/officeDocument/2006/relationships/image" Target="../media/image721.png"/><Relationship Id="rId49" Type="http://schemas.openxmlformats.org/officeDocument/2006/relationships/image" Target="../media/image410.png"/><Relationship Id="rId36" Type="http://schemas.openxmlformats.org/officeDocument/2006/relationships/image" Target="../media/image68.png"/><Relationship Id="rId52" Type="http://schemas.openxmlformats.org/officeDocument/2006/relationships/image" Target="../media/image424.png"/><Relationship Id="rId4" Type="http://schemas.openxmlformats.org/officeDocument/2006/relationships/image" Target="../media/image710.png"/><Relationship Id="rId30" Type="http://schemas.openxmlformats.org/officeDocument/2006/relationships/image" Target="../media/image56.png"/><Relationship Id="rId35" Type="http://schemas.openxmlformats.org/officeDocument/2006/relationships/image" Target="../media/image6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1.png"/><Relationship Id="rId2" Type="http://schemas.openxmlformats.org/officeDocument/2006/relationships/image" Target="../media/image4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51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0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3" Type="http://schemas.openxmlformats.org/officeDocument/2006/relationships/image" Target="../media/image331.png"/><Relationship Id="rId7" Type="http://schemas.openxmlformats.org/officeDocument/2006/relationships/image" Target="../media/image422.png"/><Relationship Id="rId12" Type="http://schemas.openxmlformats.org/officeDocument/2006/relationships/image" Target="../media/image470.png"/><Relationship Id="rId17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1.png"/><Relationship Id="rId11" Type="http://schemas.openxmlformats.org/officeDocument/2006/relationships/hyperlink" Target="https://joyofcryptography.com/comp/" TargetMode="External"/><Relationship Id="rId5" Type="http://schemas.openxmlformats.org/officeDocument/2006/relationships/image" Target="../media/image400.png"/><Relationship Id="rId15" Type="http://schemas.openxmlformats.org/officeDocument/2006/relationships/image" Target="../media/image51.png"/><Relationship Id="rId10" Type="http://schemas.openxmlformats.org/officeDocument/2006/relationships/image" Target="../media/image461.png"/><Relationship Id="rId4" Type="http://schemas.openxmlformats.org/officeDocument/2006/relationships/image" Target="../media/image390.png"/><Relationship Id="rId9" Type="http://schemas.openxmlformats.org/officeDocument/2006/relationships/image" Target="../media/image450.png"/><Relationship Id="rId1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1.png"/><Relationship Id="rId13" Type="http://schemas.openxmlformats.org/officeDocument/2006/relationships/image" Target="../media/image851.png"/><Relationship Id="rId3" Type="http://schemas.openxmlformats.org/officeDocument/2006/relationships/image" Target="../media/image60.png"/><Relationship Id="rId12" Type="http://schemas.openxmlformats.org/officeDocument/2006/relationships/image" Target="../media/image85.png"/><Relationship Id="rId17" Type="http://schemas.openxmlformats.org/officeDocument/2006/relationships/image" Target="../media/image63.png"/><Relationship Id="rId2" Type="http://schemas.openxmlformats.org/officeDocument/2006/relationships/image" Target="../media/image46.jpg"/><Relationship Id="rId16" Type="http://schemas.openxmlformats.org/officeDocument/2006/relationships/image" Target="../media/image6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1.png"/><Relationship Id="rId11" Type="http://schemas.openxmlformats.org/officeDocument/2006/relationships/image" Target="../media/image84.png"/><Relationship Id="rId5" Type="http://schemas.openxmlformats.org/officeDocument/2006/relationships/image" Target="../media/image80.png"/><Relationship Id="rId15" Type="http://schemas.openxmlformats.org/officeDocument/2006/relationships/image" Target="../media/image87.png"/><Relationship Id="rId10" Type="http://schemas.openxmlformats.org/officeDocument/2006/relationships/image" Target="../media/image83.png"/><Relationship Id="rId4" Type="http://schemas.openxmlformats.org/officeDocument/2006/relationships/image" Target="../media/image61.emf"/><Relationship Id="rId9" Type="http://schemas.openxmlformats.org/officeDocument/2006/relationships/image" Target="../media/image82.png"/><Relationship Id="rId14" Type="http://schemas.openxmlformats.org/officeDocument/2006/relationships/image" Target="../media/image8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gif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1.png"/><Relationship Id="rId18" Type="http://schemas.openxmlformats.org/officeDocument/2006/relationships/image" Target="../media/image230.png"/><Relationship Id="rId3" Type="http://schemas.openxmlformats.org/officeDocument/2006/relationships/image" Target="../media/image89.png"/><Relationship Id="rId7" Type="http://schemas.openxmlformats.org/officeDocument/2006/relationships/image" Target="../media/image611.png"/><Relationship Id="rId12" Type="http://schemas.openxmlformats.org/officeDocument/2006/relationships/image" Target="../media/image791.png"/><Relationship Id="rId17" Type="http://schemas.openxmlformats.org/officeDocument/2006/relationships/image" Target="../media/image220.png"/><Relationship Id="rId2" Type="http://schemas.openxmlformats.org/officeDocument/2006/relationships/image" Target="../media/image81.png"/><Relationship Id="rId20" Type="http://schemas.openxmlformats.org/officeDocument/2006/relationships/image" Target="../media/image89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0.png"/><Relationship Id="rId11" Type="http://schemas.openxmlformats.org/officeDocument/2006/relationships/image" Target="../media/image78.png"/><Relationship Id="rId5" Type="http://schemas.openxmlformats.org/officeDocument/2006/relationships/image" Target="../media/image90.png"/><Relationship Id="rId10" Type="http://schemas.openxmlformats.org/officeDocument/2006/relationships/image" Target="../media/image702.png"/><Relationship Id="rId19" Type="http://schemas.openxmlformats.org/officeDocument/2006/relationships/image" Target="../media/image812.png"/><Relationship Id="rId4" Type="http://schemas.openxmlformats.org/officeDocument/2006/relationships/image" Target="../media/image531.png"/><Relationship Id="rId9" Type="http://schemas.openxmlformats.org/officeDocument/2006/relationships/image" Target="../media/image6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13" Type="http://schemas.openxmlformats.org/officeDocument/2006/relationships/image" Target="../media/image9200.png"/><Relationship Id="rId3" Type="http://schemas.openxmlformats.org/officeDocument/2006/relationships/image" Target="../media/image270.png"/><Relationship Id="rId7" Type="http://schemas.openxmlformats.org/officeDocument/2006/relationships/image" Target="../media/image310.png"/><Relationship Id="rId12" Type="http://schemas.openxmlformats.org/officeDocument/2006/relationships/image" Target="../media/image36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1.png"/><Relationship Id="rId11" Type="http://schemas.openxmlformats.org/officeDocument/2006/relationships/image" Target="../media/image350.png"/><Relationship Id="rId5" Type="http://schemas.openxmlformats.org/officeDocument/2006/relationships/image" Target="../media/image291.png"/><Relationship Id="rId15" Type="http://schemas.openxmlformats.org/officeDocument/2006/relationships/image" Target="../media/image121.png"/><Relationship Id="rId10" Type="http://schemas.openxmlformats.org/officeDocument/2006/relationships/image" Target="../media/image340.png"/><Relationship Id="rId4" Type="http://schemas.openxmlformats.org/officeDocument/2006/relationships/image" Target="../media/image280.png"/><Relationship Id="rId9" Type="http://schemas.openxmlformats.org/officeDocument/2006/relationships/image" Target="../media/image330.png"/><Relationship Id="rId14" Type="http://schemas.openxmlformats.org/officeDocument/2006/relationships/image" Target="../media/image37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13" Type="http://schemas.openxmlformats.org/officeDocument/2006/relationships/image" Target="../media/image9200.png"/><Relationship Id="rId3" Type="http://schemas.openxmlformats.org/officeDocument/2006/relationships/image" Target="../media/image270.png"/><Relationship Id="rId7" Type="http://schemas.openxmlformats.org/officeDocument/2006/relationships/image" Target="../media/image310.png"/><Relationship Id="rId12" Type="http://schemas.openxmlformats.org/officeDocument/2006/relationships/image" Target="../media/image36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1.png"/><Relationship Id="rId11" Type="http://schemas.openxmlformats.org/officeDocument/2006/relationships/image" Target="../media/image350.png"/><Relationship Id="rId5" Type="http://schemas.openxmlformats.org/officeDocument/2006/relationships/image" Target="../media/image291.png"/><Relationship Id="rId15" Type="http://schemas.openxmlformats.org/officeDocument/2006/relationships/image" Target="../media/image121.png"/><Relationship Id="rId10" Type="http://schemas.openxmlformats.org/officeDocument/2006/relationships/image" Target="../media/image340.png"/><Relationship Id="rId4" Type="http://schemas.openxmlformats.org/officeDocument/2006/relationships/image" Target="../media/image280.png"/><Relationship Id="rId9" Type="http://schemas.openxmlformats.org/officeDocument/2006/relationships/image" Target="../media/image330.png"/><Relationship Id="rId14" Type="http://schemas.openxmlformats.org/officeDocument/2006/relationships/image" Target="../media/image37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0.png"/><Relationship Id="rId3" Type="http://schemas.openxmlformats.org/officeDocument/2006/relationships/image" Target="../media/image92.png"/><Relationship Id="rId7" Type="http://schemas.openxmlformats.org/officeDocument/2006/relationships/image" Target="../media/image21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90.png"/><Relationship Id="rId3" Type="http://schemas.openxmlformats.org/officeDocument/2006/relationships/image" Target="../media/image92.png"/><Relationship Id="rId7" Type="http://schemas.openxmlformats.org/officeDocument/2006/relationships/image" Target="../media/image218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70.png"/><Relationship Id="rId11" Type="http://schemas.openxmlformats.org/officeDocument/2006/relationships/image" Target="../media/image960.png"/><Relationship Id="rId5" Type="http://schemas.openxmlformats.org/officeDocument/2006/relationships/image" Target="../media/image94.png"/><Relationship Id="rId10" Type="http://schemas.openxmlformats.org/officeDocument/2006/relationships/image" Target="../media/image132.png"/><Relationship Id="rId4" Type="http://schemas.openxmlformats.org/officeDocument/2006/relationships/image" Target="../media/image93.png"/><Relationship Id="rId9" Type="http://schemas.openxmlformats.org/officeDocument/2006/relationships/image" Target="../media/image220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00.png"/><Relationship Id="rId13" Type="http://schemas.openxmlformats.org/officeDocument/2006/relationships/image" Target="../media/image9200.png"/><Relationship Id="rId3" Type="http://schemas.openxmlformats.org/officeDocument/2006/relationships/image" Target="../media/image1220.png"/><Relationship Id="rId7" Type="http://schemas.openxmlformats.org/officeDocument/2006/relationships/image" Target="../media/image861.png"/><Relationship Id="rId12" Type="http://schemas.openxmlformats.org/officeDocument/2006/relationships/image" Target="../media/image12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50.png"/><Relationship Id="rId11" Type="http://schemas.openxmlformats.org/officeDocument/2006/relationships/image" Target="../media/image9000.png"/><Relationship Id="rId5" Type="http://schemas.openxmlformats.org/officeDocument/2006/relationships/image" Target="../media/image1240.png"/><Relationship Id="rId10" Type="http://schemas.openxmlformats.org/officeDocument/2006/relationships/image" Target="../media/image8900.png"/><Relationship Id="rId4" Type="http://schemas.openxmlformats.org/officeDocument/2006/relationships/image" Target="../media/image1230.png"/><Relationship Id="rId9" Type="http://schemas.openxmlformats.org/officeDocument/2006/relationships/image" Target="../media/image8800.png"/><Relationship Id="rId14" Type="http://schemas.openxmlformats.org/officeDocument/2006/relationships/image" Target="../media/image12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image" Target="../media/image180.png"/><Relationship Id="rId7" Type="http://schemas.openxmlformats.org/officeDocument/2006/relationships/image" Target="../media/image2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0.png"/><Relationship Id="rId9" Type="http://schemas.openxmlformats.org/officeDocument/2006/relationships/image" Target="../media/image23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1.png"/><Relationship Id="rId3" Type="http://schemas.openxmlformats.org/officeDocument/2006/relationships/image" Target="../media/image893.png"/><Relationship Id="rId7" Type="http://schemas.openxmlformats.org/officeDocument/2006/relationships/image" Target="../media/image28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1.png"/><Relationship Id="rId5" Type="http://schemas.openxmlformats.org/officeDocument/2006/relationships/image" Target="../media/image250.png"/><Relationship Id="rId10" Type="http://schemas.openxmlformats.org/officeDocument/2006/relationships/image" Target="../media/image902.png"/><Relationship Id="rId4" Type="http://schemas.openxmlformats.org/officeDocument/2006/relationships/image" Target="../media/image241.png"/><Relationship Id="rId9" Type="http://schemas.openxmlformats.org/officeDocument/2006/relationships/image" Target="../media/image100.png"/></Relationships>
</file>

<file path=ppt/slides/_rels/slide34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9.png"/><Relationship Id="rId3" Type="http://schemas.openxmlformats.org/officeDocument/2006/relationships/image" Target="../media/image24.png"/><Relationship Id="rId17" Type="http://schemas.openxmlformats.org/officeDocument/2006/relationships/image" Target="../media/image102.png"/><Relationship Id="rId2" Type="http://schemas.openxmlformats.org/officeDocument/2006/relationships/image" Target="../media/image23.png"/><Relationship Id="rId16" Type="http://schemas.openxmlformats.org/officeDocument/2006/relationships/image" Target="../media/image101.png"/><Relationship Id="rId20" Type="http://schemas.openxmlformats.org/officeDocument/2006/relationships/image" Target="../media/image104.png"/><Relationship Id="rId1" Type="http://schemas.openxmlformats.org/officeDocument/2006/relationships/slideLayout" Target="../slideLayouts/slideLayout3.xml"/><Relationship Id="rId15" Type="http://schemas.openxmlformats.org/officeDocument/2006/relationships/image" Target="../media/image31.png"/><Relationship Id="rId19" Type="http://schemas.openxmlformats.org/officeDocument/2006/relationships/image" Target="../media/image103.png"/></Relationships>
</file>

<file path=ppt/slides/_rels/slide35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9.png"/><Relationship Id="rId3" Type="http://schemas.openxmlformats.org/officeDocument/2006/relationships/image" Target="../media/image106.png"/><Relationship Id="rId21" Type="http://schemas.openxmlformats.org/officeDocument/2006/relationships/image" Target="../media/image108.png"/><Relationship Id="rId17" Type="http://schemas.openxmlformats.org/officeDocument/2006/relationships/image" Target="../media/image102.png"/><Relationship Id="rId2" Type="http://schemas.openxmlformats.org/officeDocument/2006/relationships/image" Target="../media/image105.png"/><Relationship Id="rId16" Type="http://schemas.openxmlformats.org/officeDocument/2006/relationships/image" Target="../media/image101.png"/><Relationship Id="rId20" Type="http://schemas.openxmlformats.org/officeDocument/2006/relationships/image" Target="../media/image10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15" Type="http://schemas.openxmlformats.org/officeDocument/2006/relationships/image" Target="../media/image31.png"/><Relationship Id="rId23" Type="http://schemas.openxmlformats.org/officeDocument/2006/relationships/image" Target="../media/image109.png"/><Relationship Id="rId19" Type="http://schemas.openxmlformats.org/officeDocument/2006/relationships/image" Target="../media/image103.png"/><Relationship Id="rId4" Type="http://schemas.openxmlformats.org/officeDocument/2006/relationships/image" Target="../media/image23.png"/><Relationship Id="rId22" Type="http://schemas.openxmlformats.org/officeDocument/2006/relationships/image" Target="../media/image108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16.png"/><Relationship Id="rId18" Type="http://schemas.openxmlformats.org/officeDocument/2006/relationships/image" Target="../media/image120.png"/><Relationship Id="rId26" Type="http://schemas.openxmlformats.org/officeDocument/2006/relationships/image" Target="../media/image136.png"/><Relationship Id="rId3" Type="http://schemas.openxmlformats.org/officeDocument/2006/relationships/image" Target="../media/image110.png"/><Relationship Id="rId21" Type="http://schemas.openxmlformats.org/officeDocument/2006/relationships/image" Target="../media/image128.png"/><Relationship Id="rId7" Type="http://schemas.openxmlformats.org/officeDocument/2006/relationships/image" Target="../media/image114.png"/><Relationship Id="rId12" Type="http://schemas.openxmlformats.org/officeDocument/2006/relationships/image" Target="../media/image119.png"/><Relationship Id="rId17" Type="http://schemas.openxmlformats.org/officeDocument/2006/relationships/image" Target="../media/image125.png"/><Relationship Id="rId25" Type="http://schemas.openxmlformats.org/officeDocument/2006/relationships/image" Target="../media/image133.png"/><Relationship Id="rId2" Type="http://schemas.openxmlformats.org/officeDocument/2006/relationships/notesSlide" Target="../notesSlides/notesSlide22.xml"/><Relationship Id="rId20" Type="http://schemas.openxmlformats.org/officeDocument/2006/relationships/image" Target="../media/image1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2.png"/><Relationship Id="rId11" Type="http://schemas.openxmlformats.org/officeDocument/2006/relationships/image" Target="../media/image118.png"/><Relationship Id="rId24" Type="http://schemas.openxmlformats.org/officeDocument/2006/relationships/image" Target="../media/image131.png"/><Relationship Id="rId5" Type="http://schemas.openxmlformats.org/officeDocument/2006/relationships/image" Target="../media/image96.png"/><Relationship Id="rId15" Type="http://schemas.openxmlformats.org/officeDocument/2006/relationships/image" Target="../media/image123.png"/><Relationship Id="rId23" Type="http://schemas.openxmlformats.org/officeDocument/2006/relationships/image" Target="../media/image130.png"/><Relationship Id="rId10" Type="http://schemas.openxmlformats.org/officeDocument/2006/relationships/image" Target="../media/image117.png"/><Relationship Id="rId19" Type="http://schemas.openxmlformats.org/officeDocument/2006/relationships/image" Target="../media/image124.png"/><Relationship Id="rId4" Type="http://schemas.openxmlformats.org/officeDocument/2006/relationships/image" Target="../media/image111.png"/><Relationship Id="rId9" Type="http://schemas.openxmlformats.org/officeDocument/2006/relationships/image" Target="../media/image113.png"/><Relationship Id="rId14" Type="http://schemas.openxmlformats.org/officeDocument/2006/relationships/image" Target="../media/image122.png"/><Relationship Id="rId22" Type="http://schemas.openxmlformats.org/officeDocument/2006/relationships/image" Target="../media/image129.png"/><Relationship Id="rId27" Type="http://schemas.openxmlformats.org/officeDocument/2006/relationships/image" Target="../media/image1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13" Type="http://schemas.openxmlformats.org/officeDocument/2006/relationships/image" Target="../media/image1450.png"/><Relationship Id="rId18" Type="http://schemas.openxmlformats.org/officeDocument/2006/relationships/image" Target="../media/image800.png"/><Relationship Id="rId3" Type="http://schemas.openxmlformats.org/officeDocument/2006/relationships/image" Target="../media/image420.png"/><Relationship Id="rId21" Type="http://schemas.openxmlformats.org/officeDocument/2006/relationships/image" Target="../media/image138.png"/><Relationship Id="rId7" Type="http://schemas.openxmlformats.org/officeDocument/2006/relationships/image" Target="../media/image460.png"/><Relationship Id="rId12" Type="http://schemas.openxmlformats.org/officeDocument/2006/relationships/image" Target="../media/image1300.png"/><Relationship Id="rId17" Type="http://schemas.openxmlformats.org/officeDocument/2006/relationships/image" Target="../media/image790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147.png"/><Relationship Id="rId20" Type="http://schemas.openxmlformats.org/officeDocument/2006/relationships/image" Target="../media/image8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2.png"/><Relationship Id="rId11" Type="http://schemas.openxmlformats.org/officeDocument/2006/relationships/image" Target="../media/image1440.png"/><Relationship Id="rId5" Type="http://schemas.openxmlformats.org/officeDocument/2006/relationships/image" Target="../media/image141.png"/><Relationship Id="rId15" Type="http://schemas.openxmlformats.org/officeDocument/2006/relationships/image" Target="../media/image146.png"/><Relationship Id="rId10" Type="http://schemas.openxmlformats.org/officeDocument/2006/relationships/image" Target="../media/image145.png"/><Relationship Id="rId19" Type="http://schemas.openxmlformats.org/officeDocument/2006/relationships/image" Target="../media/image810.png"/><Relationship Id="rId4" Type="http://schemas.openxmlformats.org/officeDocument/2006/relationships/image" Target="../media/image140.png"/><Relationship Id="rId9" Type="http://schemas.openxmlformats.org/officeDocument/2006/relationships/image" Target="../media/image481.png"/><Relationship Id="rId14" Type="http://schemas.openxmlformats.org/officeDocument/2006/relationships/image" Target="../media/image540.png"/><Relationship Id="rId22" Type="http://schemas.microsoft.com/office/2007/relationships/hdphoto" Target="../media/hdphoto2.wdp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0.png"/><Relationship Id="rId13" Type="http://schemas.openxmlformats.org/officeDocument/2006/relationships/image" Target="../media/image860.png"/><Relationship Id="rId39" Type="http://schemas.openxmlformats.org/officeDocument/2006/relationships/image" Target="../media/image138.png"/><Relationship Id="rId3" Type="http://schemas.openxmlformats.org/officeDocument/2006/relationships/image" Target="../media/image630.png"/><Relationship Id="rId21" Type="http://schemas.openxmlformats.org/officeDocument/2006/relationships/image" Target="../media/image800.png"/><Relationship Id="rId34" Type="http://schemas.openxmlformats.org/officeDocument/2006/relationships/image" Target="../media/image147.png"/><Relationship Id="rId12" Type="http://schemas.openxmlformats.org/officeDocument/2006/relationships/image" Target="../media/image850.png"/><Relationship Id="rId17" Type="http://schemas.openxmlformats.org/officeDocument/2006/relationships/image" Target="../media/image891.png"/><Relationship Id="rId33" Type="http://schemas.openxmlformats.org/officeDocument/2006/relationships/image" Target="../media/image149.png"/><Relationship Id="rId38" Type="http://schemas.openxmlformats.org/officeDocument/2006/relationships/image" Target="../media/image151.png"/><Relationship Id="rId2" Type="http://schemas.openxmlformats.org/officeDocument/2006/relationships/notesSlide" Target="../notesSlides/notesSlide26.xml"/><Relationship Id="rId20" Type="http://schemas.openxmlformats.org/officeDocument/2006/relationships/image" Target="../media/image790.png"/><Relationship Id="rId29" Type="http://schemas.openxmlformats.org/officeDocument/2006/relationships/image" Target="../media/image1300.png"/><Relationship Id="rId1" Type="http://schemas.openxmlformats.org/officeDocument/2006/relationships/slideLayout" Target="../slideLayouts/slideLayout3.xml"/><Relationship Id="rId32" Type="http://schemas.openxmlformats.org/officeDocument/2006/relationships/image" Target="../media/image142.png"/><Relationship Id="rId37" Type="http://schemas.openxmlformats.org/officeDocument/2006/relationships/image" Target="../media/image150.png"/><Relationship Id="rId40" Type="http://schemas.microsoft.com/office/2007/relationships/hdphoto" Target="../media/hdphoto2.wdp"/><Relationship Id="rId15" Type="http://schemas.openxmlformats.org/officeDocument/2006/relationships/image" Target="../media/image881.png"/><Relationship Id="rId23" Type="http://schemas.openxmlformats.org/officeDocument/2006/relationships/image" Target="../media/image822.png"/><Relationship Id="rId36" Type="http://schemas.openxmlformats.org/officeDocument/2006/relationships/image" Target="../media/image1450.png"/><Relationship Id="rId10" Type="http://schemas.openxmlformats.org/officeDocument/2006/relationships/image" Target="../media/image670.png"/><Relationship Id="rId19" Type="http://schemas.openxmlformats.org/officeDocument/2006/relationships/image" Target="../media/image911.png"/><Relationship Id="rId31" Type="http://schemas.openxmlformats.org/officeDocument/2006/relationships/image" Target="../media/image148.png"/><Relationship Id="rId4" Type="http://schemas.openxmlformats.org/officeDocument/2006/relationships/image" Target="../media/image640.png"/><Relationship Id="rId9" Type="http://schemas.openxmlformats.org/officeDocument/2006/relationships/image" Target="../media/image840.png"/><Relationship Id="rId14" Type="http://schemas.openxmlformats.org/officeDocument/2006/relationships/image" Target="../media/image870.png"/><Relationship Id="rId22" Type="http://schemas.openxmlformats.org/officeDocument/2006/relationships/image" Target="../media/image810.png"/><Relationship Id="rId30" Type="http://schemas.openxmlformats.org/officeDocument/2006/relationships/image" Target="../media/image140.png"/><Relationship Id="rId35" Type="http://schemas.openxmlformats.org/officeDocument/2006/relationships/image" Target="../media/image1440.png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60.png"/><Relationship Id="rId18" Type="http://schemas.openxmlformats.org/officeDocument/2006/relationships/image" Target="../media/image911.png"/><Relationship Id="rId39" Type="http://schemas.microsoft.com/office/2007/relationships/hdphoto" Target="../media/hdphoto2.wdp"/><Relationship Id="rId3" Type="http://schemas.openxmlformats.org/officeDocument/2006/relationships/image" Target="../media/image630.png"/><Relationship Id="rId21" Type="http://schemas.openxmlformats.org/officeDocument/2006/relationships/image" Target="../media/image810.png"/><Relationship Id="rId34" Type="http://schemas.openxmlformats.org/officeDocument/2006/relationships/image" Target="../media/image1440.png"/><Relationship Id="rId12" Type="http://schemas.openxmlformats.org/officeDocument/2006/relationships/image" Target="../media/image850.png"/><Relationship Id="rId33" Type="http://schemas.openxmlformats.org/officeDocument/2006/relationships/image" Target="../media/image147.png"/><Relationship Id="rId38" Type="http://schemas.openxmlformats.org/officeDocument/2006/relationships/image" Target="../media/image138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891.png"/><Relationship Id="rId20" Type="http://schemas.openxmlformats.org/officeDocument/2006/relationships/image" Target="../media/image800.png"/><Relationship Id="rId29" Type="http://schemas.openxmlformats.org/officeDocument/2006/relationships/image" Target="../media/image140.png"/><Relationship Id="rId1" Type="http://schemas.openxmlformats.org/officeDocument/2006/relationships/slideLayout" Target="../slideLayouts/slideLayout3.xml"/><Relationship Id="rId32" Type="http://schemas.openxmlformats.org/officeDocument/2006/relationships/image" Target="../media/image149.png"/><Relationship Id="rId37" Type="http://schemas.openxmlformats.org/officeDocument/2006/relationships/image" Target="../media/image151.png"/><Relationship Id="rId15" Type="http://schemas.openxmlformats.org/officeDocument/2006/relationships/image" Target="../media/image881.png"/><Relationship Id="rId28" Type="http://schemas.openxmlformats.org/officeDocument/2006/relationships/image" Target="../media/image1300.png"/><Relationship Id="rId36" Type="http://schemas.openxmlformats.org/officeDocument/2006/relationships/image" Target="../media/image150.png"/><Relationship Id="rId19" Type="http://schemas.openxmlformats.org/officeDocument/2006/relationships/image" Target="../media/image790.png"/><Relationship Id="rId31" Type="http://schemas.openxmlformats.org/officeDocument/2006/relationships/image" Target="../media/image142.png"/><Relationship Id="rId4" Type="http://schemas.openxmlformats.org/officeDocument/2006/relationships/image" Target="../media/image720.png"/><Relationship Id="rId14" Type="http://schemas.openxmlformats.org/officeDocument/2006/relationships/image" Target="../media/image870.png"/><Relationship Id="rId22" Type="http://schemas.openxmlformats.org/officeDocument/2006/relationships/image" Target="../media/image822.png"/><Relationship Id="rId30" Type="http://schemas.openxmlformats.org/officeDocument/2006/relationships/image" Target="../media/image148.png"/><Relationship Id="rId35" Type="http://schemas.openxmlformats.org/officeDocument/2006/relationships/image" Target="../media/image1450.png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10.png"/><Relationship Id="rId18" Type="http://schemas.openxmlformats.org/officeDocument/2006/relationships/image" Target="../media/image142.png"/><Relationship Id="rId3" Type="http://schemas.openxmlformats.org/officeDocument/2006/relationships/image" Target="../media/image630.png"/><Relationship Id="rId17" Type="http://schemas.openxmlformats.org/officeDocument/2006/relationships/image" Target="../media/image148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140.png"/><Relationship Id="rId20" Type="http://schemas.openxmlformats.org/officeDocument/2006/relationships/image" Target="../media/image147.png"/><Relationship Id="rId1" Type="http://schemas.openxmlformats.org/officeDocument/2006/relationships/slideLayout" Target="../slideLayouts/slideLayout3.xml"/><Relationship Id="rId15" Type="http://schemas.openxmlformats.org/officeDocument/2006/relationships/image" Target="../media/image1350.png"/><Relationship Id="rId10" Type="http://schemas.openxmlformats.org/officeDocument/2006/relationships/image" Target="../media/image57.png"/><Relationship Id="rId19" Type="http://schemas.openxmlformats.org/officeDocument/2006/relationships/image" Target="../media/image149.png"/><Relationship Id="rId9" Type="http://schemas.openxmlformats.org/officeDocument/2006/relationships/image" Target="../media/image56.png"/><Relationship Id="rId14" Type="http://schemas.openxmlformats.org/officeDocument/2006/relationships/image" Target="../media/image1340.png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20.png"/><Relationship Id="rId18" Type="http://schemas.openxmlformats.org/officeDocument/2006/relationships/image" Target="../media/image1060.png"/><Relationship Id="rId3" Type="http://schemas.openxmlformats.org/officeDocument/2006/relationships/image" Target="../media/image1030.png"/><Relationship Id="rId21" Type="http://schemas.openxmlformats.org/officeDocument/2006/relationships/image" Target="../media/image1010.png"/><Relationship Id="rId17" Type="http://schemas.openxmlformats.org/officeDocument/2006/relationships/image" Target="../media/image1050.png"/><Relationship Id="rId2" Type="http://schemas.openxmlformats.org/officeDocument/2006/relationships/notesSlide" Target="../notesSlides/notesSlide29.xml"/><Relationship Id="rId20" Type="http://schemas.openxmlformats.org/officeDocument/2006/relationships/image" Target="../media/image831.png"/><Relationship Id="rId1" Type="http://schemas.openxmlformats.org/officeDocument/2006/relationships/slideLayout" Target="../slideLayouts/slideLayout3.xml"/><Relationship Id="rId15" Type="http://schemas.openxmlformats.org/officeDocument/2006/relationships/image" Target="../media/image1112.png"/><Relationship Id="rId23" Type="http://schemas.openxmlformats.org/officeDocument/2006/relationships/image" Target="../media/image1350.png"/><Relationship Id="rId10" Type="http://schemas.openxmlformats.org/officeDocument/2006/relationships/image" Target="../media/image57.png"/><Relationship Id="rId19" Type="http://schemas.openxmlformats.org/officeDocument/2006/relationships/image" Target="../media/image1070.png"/><Relationship Id="rId9" Type="http://schemas.openxmlformats.org/officeDocument/2006/relationships/image" Target="../media/image56.png"/><Relationship Id="rId14" Type="http://schemas.openxmlformats.org/officeDocument/2006/relationships/image" Target="../media/image1100.png"/><Relationship Id="rId22" Type="http://schemas.openxmlformats.org/officeDocument/2006/relationships/image" Target="../media/image13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/>
              <a:t>Lecture 2 – Block ciphers, </a:t>
            </a:r>
            <a:br>
              <a:rPr lang="nb-NO" dirty="0"/>
            </a:br>
            <a:r>
              <a:rPr lang="nb-NO" dirty="0" err="1"/>
              <a:t>PRFs</a:t>
            </a:r>
            <a:r>
              <a:rPr lang="nb-NO" dirty="0"/>
              <a:t>, </a:t>
            </a:r>
            <a:r>
              <a:rPr lang="nb-NO" dirty="0" err="1"/>
              <a:t>PRPs</a:t>
            </a:r>
            <a:r>
              <a:rPr lang="nb-NO" dirty="0"/>
              <a:t>, AES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/>
              <a:t>26.08.2026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47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Ideal solution: secure channels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100303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read message M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b="1" dirty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modify message M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        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b="1" dirty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5079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/>
          <p:nvPr/>
        </p:nvGrpSpPr>
        <p:grpSpPr>
          <a:xfrm>
            <a:off x="7783868" y="1373506"/>
            <a:ext cx="3635195" cy="1412925"/>
            <a:chOff x="7783868" y="1373506"/>
            <a:chExt cx="3635195" cy="1412925"/>
          </a:xfrm>
        </p:grpSpPr>
        <p:sp>
          <p:nvSpPr>
            <p:cNvPr id="2" name="TextBox 1"/>
            <p:cNvSpPr txBox="1"/>
            <p:nvPr/>
          </p:nvSpPr>
          <p:spPr>
            <a:xfrm>
              <a:off x="7783868" y="1373506"/>
              <a:ext cx="36351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000" b="1" dirty="0">
                  <a:solidFill>
                    <a:srgbClr val="3333CC"/>
                  </a:solidFill>
                </a:rPr>
                <a:t>But how to build?</a:t>
              </a:r>
              <a:endParaRPr lang="en-US" sz="2000" b="1" dirty="0">
                <a:solidFill>
                  <a:srgbClr val="3333CC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>
              <a:off x="8046986" y="1846120"/>
              <a:ext cx="674448" cy="94031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276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485288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F9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074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Encryption schemes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>
                <a:spLocks noChangeAspect="1"/>
              </p:cNvSpPr>
              <p:nvPr/>
            </p:nvSpPr>
            <p:spPr bwMode="auto">
              <a:xfrm>
                <a:off x="5518010" y="3086674"/>
                <a:ext cx="917564" cy="798400"/>
              </a:xfrm>
              <a:prstGeom prst="rect">
                <a:avLst/>
              </a:prstGeom>
              <a:solidFill>
                <a:srgbClr val="FFF2C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8010" y="3086674"/>
                <a:ext cx="917564" cy="7984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6"/>
          <p:cNvSpPr>
            <a:spLocks noChangeAspect="1"/>
          </p:cNvSpPr>
          <p:nvPr/>
        </p:nvSpPr>
        <p:spPr bwMode="auto">
          <a:xfrm>
            <a:off x="5018079" y="1816767"/>
            <a:ext cx="1917426" cy="454726"/>
          </a:xfrm>
          <a:prstGeom prst="roundRect">
            <a:avLst/>
          </a:prstGeom>
          <a:solidFill>
            <a:srgbClr val="ECECFA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Plaintext</a:t>
            </a:r>
          </a:p>
        </p:txBody>
      </p:sp>
      <p:sp>
        <p:nvSpPr>
          <p:cNvPr id="8" name="Rounded Rectangle 7"/>
          <p:cNvSpPr>
            <a:spLocks noChangeAspect="1"/>
          </p:cNvSpPr>
          <p:nvPr/>
        </p:nvSpPr>
        <p:spPr bwMode="auto">
          <a:xfrm>
            <a:off x="3189279" y="3260561"/>
            <a:ext cx="1453268" cy="450626"/>
          </a:xfrm>
          <a:prstGeom prst="roundRect">
            <a:avLst/>
          </a:prstGeom>
          <a:solidFill>
            <a:srgbClr val="FEE9E6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Key</a:t>
            </a:r>
          </a:p>
        </p:txBody>
      </p:sp>
      <p:sp>
        <p:nvSpPr>
          <p:cNvPr id="9" name="Rounded Rectangle 8"/>
          <p:cNvSpPr>
            <a:spLocks noChangeAspect="1"/>
          </p:cNvSpPr>
          <p:nvPr/>
        </p:nvSpPr>
        <p:spPr bwMode="auto">
          <a:xfrm>
            <a:off x="5018079" y="4700255"/>
            <a:ext cx="1917427" cy="454726"/>
          </a:xfrm>
          <a:prstGeom prst="roundRect">
            <a:avLst/>
          </a:prstGeom>
          <a:solidFill>
            <a:srgbClr val="CFF9DA"/>
          </a:solidFill>
          <a:ln w="19050">
            <a:solidFill>
              <a:schemeClr val="accent1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Ciphertext</a:t>
            </a:r>
          </a:p>
        </p:txBody>
      </p:sp>
      <p:cxnSp>
        <p:nvCxnSpPr>
          <p:cNvPr id="11" name="Straight Arrow Connector 10"/>
          <p:cNvCxnSpPr>
            <a:cxnSpLocks noChangeAspect="1"/>
          </p:cNvCxnSpPr>
          <p:nvPr/>
        </p:nvCxnSpPr>
        <p:spPr bwMode="auto">
          <a:xfrm>
            <a:off x="5976792" y="2271493"/>
            <a:ext cx="0" cy="8151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cxnSpLocks noChangeAspect="1"/>
          </p:cNvCxnSpPr>
          <p:nvPr/>
        </p:nvCxnSpPr>
        <p:spPr bwMode="auto">
          <a:xfrm>
            <a:off x="5976792" y="3885074"/>
            <a:ext cx="1" cy="8151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cxnSpLocks noChangeAspect="1"/>
          </p:cNvCxnSpPr>
          <p:nvPr/>
        </p:nvCxnSpPr>
        <p:spPr bwMode="auto">
          <a:xfrm>
            <a:off x="4642547" y="3485874"/>
            <a:ext cx="87546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989203" y="3088802"/>
                <a:ext cx="48143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9203" y="3088802"/>
                <a:ext cx="481436" cy="338554"/>
              </a:xfrm>
              <a:prstGeom prst="rect">
                <a:avLst/>
              </a:prstGeom>
              <a:blipFill rotWithShape="0">
                <a:blip r:embed="rId3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>
                <a:spLocks noChangeAspect="1"/>
              </p:cNvSpPr>
              <p:nvPr/>
            </p:nvSpPr>
            <p:spPr>
              <a:xfrm>
                <a:off x="7388622" y="1851725"/>
                <a:ext cx="42318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622" y="1851725"/>
                <a:ext cx="423182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5942" r="-1449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>
                <a:spLocks noChangeAspect="1"/>
              </p:cNvSpPr>
              <p:nvPr/>
            </p:nvSpPr>
            <p:spPr>
              <a:xfrm>
                <a:off x="2398484" y="3291419"/>
                <a:ext cx="35389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484" y="3291419"/>
                <a:ext cx="353899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18644" r="-15254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>
                <a:spLocks noChangeAspect="1"/>
              </p:cNvSpPr>
              <p:nvPr/>
            </p:nvSpPr>
            <p:spPr>
              <a:xfrm>
                <a:off x="7464668" y="4746835"/>
                <a:ext cx="271091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2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4668" y="4746835"/>
                <a:ext cx="271091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27273" r="-2045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100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>
                <a:spLocks noChangeAspect="1"/>
              </p:cNvSpPr>
              <p:nvPr/>
            </p:nvSpPr>
            <p:spPr bwMode="auto">
              <a:xfrm>
                <a:off x="5518010" y="3086674"/>
                <a:ext cx="917564" cy="798400"/>
              </a:xfrm>
              <a:prstGeom prst="rect">
                <a:avLst/>
              </a:prstGeom>
              <a:solidFill>
                <a:srgbClr val="FFF2C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8010" y="3086674"/>
                <a:ext cx="917564" cy="798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6"/>
          <p:cNvSpPr>
            <a:spLocks noChangeAspect="1"/>
          </p:cNvSpPr>
          <p:nvPr/>
        </p:nvSpPr>
        <p:spPr bwMode="auto">
          <a:xfrm>
            <a:off x="5018079" y="1816767"/>
            <a:ext cx="1917426" cy="454726"/>
          </a:xfrm>
          <a:prstGeom prst="roundRect">
            <a:avLst/>
          </a:prstGeom>
          <a:solidFill>
            <a:srgbClr val="ECECFA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Plaintext</a:t>
            </a:r>
          </a:p>
        </p:txBody>
      </p:sp>
      <p:sp>
        <p:nvSpPr>
          <p:cNvPr id="8" name="Rounded Rectangle 7"/>
          <p:cNvSpPr>
            <a:spLocks noChangeAspect="1"/>
          </p:cNvSpPr>
          <p:nvPr/>
        </p:nvSpPr>
        <p:spPr bwMode="auto">
          <a:xfrm>
            <a:off x="3189279" y="3260561"/>
            <a:ext cx="1453268" cy="450626"/>
          </a:xfrm>
          <a:prstGeom prst="roundRect">
            <a:avLst/>
          </a:prstGeom>
          <a:solidFill>
            <a:srgbClr val="FEE9E6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Key</a:t>
            </a:r>
          </a:p>
        </p:txBody>
      </p:sp>
      <p:sp>
        <p:nvSpPr>
          <p:cNvPr id="9" name="Rounded Rectangle 8"/>
          <p:cNvSpPr>
            <a:spLocks noChangeAspect="1"/>
          </p:cNvSpPr>
          <p:nvPr/>
        </p:nvSpPr>
        <p:spPr bwMode="auto">
          <a:xfrm>
            <a:off x="5018079" y="4700255"/>
            <a:ext cx="1917427" cy="454726"/>
          </a:xfrm>
          <a:prstGeom prst="roundRect">
            <a:avLst/>
          </a:prstGeom>
          <a:solidFill>
            <a:srgbClr val="CFF9DA"/>
          </a:solidFill>
          <a:ln w="19050">
            <a:solidFill>
              <a:schemeClr val="accent1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Ciphertext</a:t>
            </a:r>
          </a:p>
        </p:txBody>
      </p:sp>
      <p:cxnSp>
        <p:nvCxnSpPr>
          <p:cNvPr id="11" name="Straight Arrow Connector 10"/>
          <p:cNvCxnSpPr>
            <a:cxnSpLocks noChangeAspect="1"/>
          </p:cNvCxnSpPr>
          <p:nvPr/>
        </p:nvCxnSpPr>
        <p:spPr bwMode="auto">
          <a:xfrm>
            <a:off x="5976792" y="2271493"/>
            <a:ext cx="0" cy="8151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cxnSpLocks noChangeAspect="1"/>
          </p:cNvCxnSpPr>
          <p:nvPr/>
        </p:nvCxnSpPr>
        <p:spPr bwMode="auto">
          <a:xfrm>
            <a:off x="5976792" y="3885074"/>
            <a:ext cx="1" cy="8151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cxnSpLocks noChangeAspect="1"/>
          </p:cNvCxnSpPr>
          <p:nvPr/>
        </p:nvCxnSpPr>
        <p:spPr bwMode="auto">
          <a:xfrm>
            <a:off x="4642547" y="3485874"/>
            <a:ext cx="87546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>
                <a:spLocks noChangeAspect="1"/>
              </p:cNvSpPr>
              <p:nvPr/>
            </p:nvSpPr>
            <p:spPr>
              <a:xfrm>
                <a:off x="7351480" y="1868196"/>
                <a:ext cx="800305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1480" y="1868196"/>
                <a:ext cx="800305" cy="307777"/>
              </a:xfrm>
              <a:prstGeom prst="rect">
                <a:avLst/>
              </a:prstGeom>
              <a:blipFill>
                <a:blip r:embed="rId4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>
                <a:spLocks noChangeAspect="1"/>
              </p:cNvSpPr>
              <p:nvPr/>
            </p:nvSpPr>
            <p:spPr>
              <a:xfrm>
                <a:off x="1682302" y="3297505"/>
                <a:ext cx="160087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2302" y="3297505"/>
                <a:ext cx="1600878" cy="313291"/>
              </a:xfrm>
              <a:prstGeom prst="rect">
                <a:avLst/>
              </a:prstGeom>
              <a:blipFill>
                <a:blip r:embed="rId5"/>
                <a:stretch>
                  <a:fillRect t="-1961"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>
                <a:spLocks noChangeAspect="1"/>
              </p:cNvSpPr>
              <p:nvPr/>
            </p:nvSpPr>
            <p:spPr>
              <a:xfrm>
                <a:off x="7351480" y="4797404"/>
                <a:ext cx="876659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1480" y="4797404"/>
                <a:ext cx="876659" cy="307777"/>
              </a:xfrm>
              <a:prstGeom prst="rect">
                <a:avLst/>
              </a:prstGeom>
              <a:blipFill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83524" y="5314433"/>
                <a:ext cx="3409818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AES-128: 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r>
                  <a:rPr lang="nb-NO" b="0" dirty="0"/>
                  <a:t>,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endParaRPr lang="nb-NO" b="0" dirty="0"/>
              </a:p>
              <a:p>
                <a:r>
                  <a:rPr lang="en-US" b="1" dirty="0"/>
                  <a:t>AES-192</a:t>
                </a:r>
                <a:r>
                  <a:rPr lang="en-US" dirty="0"/>
                  <a:t>:  </a:t>
                </a:r>
                <a14:m>
                  <m:oMath xmlns:m="http://schemas.openxmlformats.org/officeDocument/2006/math">
                    <m:r>
                      <a:rPr lang="nb-NO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=192</m:t>
                    </m:r>
                  </m:oMath>
                </a14:m>
                <a:r>
                  <a:rPr lang="en-US" dirty="0"/>
                  <a:t>,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endParaRPr lang="en-US" dirty="0"/>
              </a:p>
              <a:p>
                <a:r>
                  <a:rPr lang="en-US" b="1" dirty="0"/>
                  <a:t>AES-256:  </a:t>
                </a:r>
                <a14:m>
                  <m:oMath xmlns:m="http://schemas.openxmlformats.org/officeDocument/2006/math">
                    <m:r>
                      <a:rPr lang="nb-NO" b="1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=256</m:t>
                    </m:r>
                  </m:oMath>
                </a14:m>
                <a:r>
                  <a:rPr lang="en-US" dirty="0"/>
                  <a:t>,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524" y="5314433"/>
                <a:ext cx="3409818" cy="923330"/>
              </a:xfrm>
              <a:prstGeom prst="rect">
                <a:avLst/>
              </a:prstGeom>
              <a:blipFill rotWithShape="0">
                <a:blip r:embed="rId7"/>
                <a:stretch>
                  <a:fillRect l="-1610" t="-3974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 bwMode="auto">
          <a:xfrm>
            <a:off x="5578584" y="3205640"/>
            <a:ext cx="796413" cy="560468"/>
          </a:xfrm>
          <a:prstGeom prst="rect">
            <a:avLst/>
          </a:prstGeom>
          <a:solidFill>
            <a:srgbClr val="FFF2CC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AES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36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6"/>
            <a:ext cx="11137237" cy="568408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Encryption of messages of exactly 128 bits (block length)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Actually want to encrypt messages of </a:t>
            </a:r>
            <a:r>
              <a:rPr lang="en-US" sz="1800" i="1" dirty="0"/>
              <a:t>arbitrary</a:t>
            </a:r>
            <a:r>
              <a:rPr lang="en-US" sz="1800" dirty="0"/>
              <a:t> length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Splitting the message into multiple 128 bit blocks (like above) is </a:t>
            </a:r>
            <a:r>
              <a:rPr lang="en-US" sz="1600" b="1" dirty="0"/>
              <a:t>not secure!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A </a:t>
            </a:r>
            <a:r>
              <a:rPr lang="en-US" sz="1600" b="1" dirty="0"/>
              <a:t>mode-of-operation </a:t>
            </a:r>
            <a:r>
              <a:rPr lang="en-US" sz="1600" dirty="0"/>
              <a:t>is needed (covered later in the course)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Most useful viewpoint: block ciphers are </a:t>
            </a:r>
            <a:r>
              <a:rPr lang="en-US" sz="1800" b="1" dirty="0"/>
              <a:t>not</a:t>
            </a:r>
            <a:r>
              <a:rPr lang="en-US" sz="1800" dirty="0"/>
              <a:t> encryption schemes!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A block cipher is a </a:t>
            </a:r>
            <a:r>
              <a:rPr lang="en-US" sz="1600" b="1" dirty="0"/>
              <a:t>primitive</a:t>
            </a:r>
            <a:r>
              <a:rPr lang="en-US" sz="1600" dirty="0"/>
              <a:t> used to construct other things 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Goal of primitive: produce random-looking output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b="1" dirty="0"/>
          </a:p>
        </p:txBody>
      </p:sp>
      <p:pic>
        <p:nvPicPr>
          <p:cNvPr id="5" name="Content Placeholder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70512" y="1830741"/>
            <a:ext cx="727209" cy="1354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122" y="1952402"/>
            <a:ext cx="652109" cy="12244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423049" y="1607931"/>
                <a:ext cx="5126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3049" y="1607931"/>
                <a:ext cx="51260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771226" y="1437746"/>
                <a:ext cx="5126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1226" y="1437746"/>
                <a:ext cx="51260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/>
          <p:cNvGrpSpPr/>
          <p:nvPr/>
        </p:nvGrpSpPr>
        <p:grpSpPr>
          <a:xfrm>
            <a:off x="5037255" y="1573713"/>
            <a:ext cx="1678880" cy="338554"/>
            <a:chOff x="5063665" y="1953179"/>
            <a:chExt cx="1678880" cy="338554"/>
          </a:xfrm>
        </p:grpSpPr>
        <p:cxnSp>
          <p:nvCxnSpPr>
            <p:cNvPr id="15" name="Straight Arrow Connector 14"/>
            <p:cNvCxnSpPr/>
            <p:nvPr/>
          </p:nvCxnSpPr>
          <p:spPr bwMode="auto">
            <a:xfrm>
              <a:off x="5098473" y="2290618"/>
              <a:ext cx="164407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5063665" y="1953179"/>
                  <a:ext cx="162606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1400" b="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3665" y="1953179"/>
                  <a:ext cx="1626061" cy="33855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/>
          <p:cNvGrpSpPr/>
          <p:nvPr/>
        </p:nvGrpSpPr>
        <p:grpSpPr>
          <a:xfrm>
            <a:off x="5037255" y="2008027"/>
            <a:ext cx="1678880" cy="338554"/>
            <a:chOff x="5063665" y="1953179"/>
            <a:chExt cx="1678880" cy="338554"/>
          </a:xfrm>
        </p:grpSpPr>
        <p:cxnSp>
          <p:nvCxnSpPr>
            <p:cNvPr id="29" name="Straight Arrow Connector 28"/>
            <p:cNvCxnSpPr/>
            <p:nvPr/>
          </p:nvCxnSpPr>
          <p:spPr bwMode="auto">
            <a:xfrm>
              <a:off x="5098473" y="2290618"/>
              <a:ext cx="164407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5063665" y="1953179"/>
                  <a:ext cx="162606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1400" b="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3665" y="1953179"/>
                  <a:ext cx="1626061" cy="33855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/>
          <p:cNvGrpSpPr/>
          <p:nvPr/>
        </p:nvGrpSpPr>
        <p:grpSpPr>
          <a:xfrm>
            <a:off x="5037255" y="2442340"/>
            <a:ext cx="1678880" cy="338554"/>
            <a:chOff x="5063665" y="1953179"/>
            <a:chExt cx="1678880" cy="338554"/>
          </a:xfrm>
        </p:grpSpPr>
        <p:cxnSp>
          <p:nvCxnSpPr>
            <p:cNvPr id="32" name="Straight Arrow Connector 31"/>
            <p:cNvCxnSpPr/>
            <p:nvPr/>
          </p:nvCxnSpPr>
          <p:spPr bwMode="auto">
            <a:xfrm>
              <a:off x="5098473" y="2290618"/>
              <a:ext cx="164407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5063665" y="1953179"/>
                  <a:ext cx="162606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1400" b="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3665" y="1953179"/>
                  <a:ext cx="1626061" cy="33855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759715" y="2845109"/>
                <a:ext cx="18113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9715" y="2845109"/>
                <a:ext cx="181139" cy="369332"/>
              </a:xfrm>
              <a:prstGeom prst="rect">
                <a:avLst/>
              </a:prstGeom>
              <a:blipFill>
                <a:blip r:embed="rId10"/>
                <a:stretch>
                  <a:fillRect l="-33333" r="-30000" b="-8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39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347989" y="5052115"/>
            <a:ext cx="7751762" cy="1292124"/>
          </a:xfrm>
        </p:spPr>
        <p:txBody>
          <a:bodyPr/>
          <a:lstStyle/>
          <a:p>
            <a:r>
              <a:rPr lang="en-US" sz="2800" dirty="0" err="1"/>
              <a:t>Pseduorandom</a:t>
            </a:r>
            <a:r>
              <a:rPr lang="en-US" sz="2800" dirty="0"/>
              <a:t> functions (PRFs)</a:t>
            </a:r>
          </a:p>
          <a:p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036" y="1422097"/>
            <a:ext cx="4369668" cy="330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19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Pseudorandom functions (PRFs) – syntax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050" i="1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1050" i="1" dirty="0">
                    <a:latin typeface="Cambria Math" panose="02040503050406030204" pitchFamily="18" charset="0"/>
                  </a:rPr>
                  <a:t/>
                </a:r>
                <a:br>
                  <a:rPr lang="nb-NO" sz="1050" i="1" dirty="0">
                    <a:latin typeface="Cambria Math" panose="02040503050406030204" pitchFamily="18" charset="0"/>
                  </a:rPr>
                </a:br>
                <a:endParaRPr lang="nb-NO" sz="105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1344613" lvl="1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600" dirty="0"/>
                  <a:t> – key length</a:t>
                </a:r>
              </a:p>
              <a:p>
                <a:pPr marL="1344613" lvl="1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𝑖𝑛</m:t>
                    </m:r>
                  </m:oMath>
                </a14:m>
                <a:r>
                  <a:rPr lang="en-US" sz="1600" i="1" dirty="0"/>
                  <a:t> – </a:t>
                </a:r>
                <a:r>
                  <a:rPr lang="en-US" sz="1600" dirty="0"/>
                  <a:t>input length</a:t>
                </a:r>
              </a:p>
              <a:p>
                <a:pPr marL="1344613" lvl="1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r>
                  <a:rPr lang="en-US" sz="1600" i="1" dirty="0"/>
                  <a:t> – </a:t>
                </a:r>
                <a:r>
                  <a:rPr lang="en-US" sz="1600" dirty="0"/>
                  <a:t>output length</a:t>
                </a:r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Useful viewpoint: a PRF is a </a:t>
                </a:r>
                <a:r>
                  <a:rPr lang="en-US" sz="1800" i="1" dirty="0"/>
                  <a:t>family</a:t>
                </a:r>
                <a:r>
                  <a:rPr lang="en-US" sz="1800" dirty="0"/>
                  <a:t> of functions: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For each choice of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1600" dirty="0"/>
                  <a:t> we get a "new"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sup>
                    </m:sSup>
                  </m:oMath>
                </a14:m>
                <a:r>
                  <a:rPr lang="en-US" sz="1600" dirty="0"/>
                  <a:t> defined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limUpp>
                      <m:limUp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def</m:t>
                        </m:r>
                      </m:lim>
                    </m:limUp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∙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⋅ )</m:t>
                    </m:r>
                  </m:oMath>
                </a14:m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1593909" y="1788084"/>
                <a:ext cx="8376634" cy="1132637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/>
                  <a:t>Definition: </a:t>
                </a:r>
                <a:r>
                  <a:rPr lang="en-US" dirty="0"/>
                  <a:t>A </a:t>
                </a:r>
                <a:r>
                  <a:rPr lang="en-US" b="1" dirty="0"/>
                  <a:t>pseudorandom function (PRF) </a:t>
                </a:r>
                <a:r>
                  <a:rPr lang="en-US" dirty="0"/>
                  <a:t>is a function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93909" y="1788084"/>
                <a:ext cx="8376634" cy="1132637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90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Arrow Connector 30"/>
          <p:cNvCxnSpPr/>
          <p:nvPr/>
        </p:nvCxnSpPr>
        <p:spPr bwMode="auto">
          <a:xfrm flipH="1">
            <a:off x="8352302" y="3059489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" name="Group 10"/>
          <p:cNvGrpSpPr/>
          <p:nvPr/>
        </p:nvGrpSpPr>
        <p:grpSpPr>
          <a:xfrm>
            <a:off x="857260" y="1149010"/>
            <a:ext cx="3095442" cy="3829445"/>
            <a:chOff x="817713" y="1281558"/>
            <a:chExt cx="3095442" cy="4326932"/>
          </a:xfrm>
        </p:grpSpPr>
        <p:grpSp>
          <p:nvGrpSpPr>
            <p:cNvPr id="7" name="Group 6"/>
            <p:cNvGrpSpPr/>
            <p:nvPr/>
          </p:nvGrpSpPr>
          <p:grpSpPr>
            <a:xfrm>
              <a:off x="817713" y="1281558"/>
              <a:ext cx="3095442" cy="4326932"/>
              <a:chOff x="727788" y="1115968"/>
              <a:chExt cx="3182049" cy="448185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" name="Rectangle 5"/>
                  <p:cNvSpPr/>
                  <p:nvPr/>
                </p:nvSpPr>
                <p:spPr bwMode="auto">
                  <a:xfrm>
                    <a:off x="727788" y="1115968"/>
                    <a:ext cx="3182049" cy="479007"/>
                  </a:xfrm>
                  <a:prstGeom prst="rect">
                    <a:avLst/>
                  </a:prstGeom>
                  <a:solidFill>
                    <a:srgbClr val="85FFE0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𝐄𝐱</m:t>
                          </m:r>
                          <m:sSubSup>
                            <m:sSubSup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>
                                  <a:latin typeface="Cambria Math" panose="02040503050406030204" pitchFamily="18" charset="0"/>
                                </a:rPr>
                                <m:t>𝐩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prf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oMath>
                      </m:oMathPara>
                    </a14:m>
                    <a:endParaRPr lang="nb-NO" sz="1600" b="1" dirty="0"/>
                  </a:p>
                </p:txBody>
              </p:sp>
            </mc:Choice>
            <mc:Fallback xmlns="">
              <p:sp>
                <p:nvSpPr>
                  <p:cNvPr id="6" name="Rectangle 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27788" y="1115968"/>
                    <a:ext cx="3182049" cy="479007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Rectangle 37"/>
                  <p:cNvSpPr/>
                  <p:nvPr/>
                </p:nvSpPr>
                <p:spPr bwMode="auto">
                  <a:xfrm>
                    <a:off x="727788" y="1594974"/>
                    <a:ext cx="3182049" cy="4002844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14:m>
                      <m:oMath xmlns:m="http://schemas.openxmlformats.org/officeDocument/2006/math">
                        <m:r>
                          <a:rPr lang="nb-NO" sz="14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↞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↞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←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empty</m:t>
                        </m:r>
                        <m:r>
                          <a:rPr lang="nb-NO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dictionary</m:t>
                        </m:r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:r>
                      <a:rPr lang="nb-NO" sz="14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for all</a:t>
                    </a: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𝑖𝑛</m:t>
                            </m:r>
                          </m:sup>
                        </m:sSup>
                      </m:oMath>
                    </a14:m>
                    <a:endParaRPr lang="nb-NO" sz="1400" i="1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:r>
                      <a:rPr lang="nb-NO" sz="14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   </a:t>
                    </a:r>
                    <a14:m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↞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𝑜𝑢𝑡</m:t>
                            </m:r>
                          </m:sup>
                        </m:sSup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:endParaRPr lang="nb-NO" sz="1400" i="1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←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𝒪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(⋅)</m:t>
                            </m:r>
                          </m:sup>
                        </m:sSup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𝐫𝐞𝐭𝐮𝐫𝐧</m:t>
                        </m:r>
                        <m: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limUpp>
                          <m:limUp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</m:e>
                          <m:lim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?</m:t>
                            </m:r>
                          </m:lim>
                        </m:limUpp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lnSpc>
                        <a:spcPct val="15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𝒪</m:t>
                          </m:r>
                          <m:d>
                            <m:d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</m:oMath>
                      </m:oMathPara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63525" indent="-263525" fontAlgn="base">
                      <a:lnSpc>
                        <a:spcPct val="15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:r>
                      <a:rPr lang="nb-NO" sz="1400" b="1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if</a:t>
                    </a: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oMath>
                    </a14:m>
                    <a:r>
                      <a:rPr lang="nb-NO" sz="14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:</a:t>
                    </a:r>
                  </a:p>
                  <a:p>
                    <a:pPr marL="263525" indent="-263525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     </a:t>
                    </a:r>
                    <a:r>
                      <a:rPr lang="nb-NO" sz="1400" b="1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return</a:t>
                    </a: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d>
                          <m:d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63525" indent="-263525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:r>
                      <a:rPr lang="nb-NO" sz="1400" b="1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else</a:t>
                    </a:r>
                    <a:r>
                      <a:rPr lang="nb-NO" sz="14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:</a:t>
                    </a:r>
                  </a:p>
                  <a:p>
                    <a:pPr marL="263525" indent="-263525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     </a:t>
                    </a:r>
                    <a:r>
                      <a:rPr lang="nb-NO" sz="1400" b="1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return</a:t>
                    </a: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[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]</m:t>
                        </m:r>
                      </m:oMath>
                    </a14:m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</a:p>
                </p:txBody>
              </p:sp>
            </mc:Choice>
            <mc:Fallback xmlns="">
              <p:sp>
                <p:nvSpPr>
                  <p:cNvPr id="38" name="Rectangle 3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27788" y="1594974"/>
                    <a:ext cx="3182049" cy="4002844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392" t="-177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0" name="Straight Connector 9"/>
            <p:cNvCxnSpPr/>
            <p:nvPr/>
          </p:nvCxnSpPr>
          <p:spPr bwMode="auto">
            <a:xfrm>
              <a:off x="891360" y="4429243"/>
              <a:ext cx="1498059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26" name="Straight Arrow Connector 25"/>
          <p:cNvCxnSpPr/>
          <p:nvPr/>
        </p:nvCxnSpPr>
        <p:spPr bwMode="auto">
          <a:xfrm flipH="1">
            <a:off x="8352302" y="3059489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– security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632116" y="3688013"/>
            <a:ext cx="850429" cy="105729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241" y="1911342"/>
            <a:ext cx="215536" cy="3151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9271673">
                <a:off x="8394798" y="3480473"/>
                <a:ext cx="665695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271673">
                <a:off x="8394798" y="3480473"/>
                <a:ext cx="665695" cy="27706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19179556">
                <a:off x="8408600" y="3083773"/>
                <a:ext cx="687574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179556">
                <a:off x="8408600" y="3083773"/>
                <a:ext cx="687574" cy="27706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 rot="20253874">
                <a:off x="7351155" y="2222817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253874">
                <a:off x="7351155" y="2222817"/>
                <a:ext cx="500063" cy="24622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 rot="1814794">
                <a:off x="8053235" y="2230920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14794">
                <a:off x="8053235" y="2230920"/>
                <a:ext cx="500063" cy="24622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val Callout 20"/>
              <p:cNvSpPr/>
              <p:nvPr/>
            </p:nvSpPr>
            <p:spPr bwMode="auto">
              <a:xfrm>
                <a:off x="5932250" y="38512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21" name="Oval Callout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250" y="38512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1886103" y="5137654"/>
                <a:ext cx="8611813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PRF-advantage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b="0" i="1" smtClean="0">
                          <a:solidFill>
                            <a:srgbClr val="ECECFA"/>
                          </a:solidFill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86103" y="5137654"/>
                <a:ext cx="8611813" cy="1369098"/>
              </a:xfrm>
              <a:prstGeom prst="roundRect">
                <a:avLst/>
              </a:prstGeom>
              <a:blipFill>
                <a:blip r:embed="rId16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2978755" y="1145032"/>
            <a:ext cx="852383" cy="438330"/>
            <a:chOff x="10529025" y="5279949"/>
            <a:chExt cx="852383" cy="438330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015" y="5279949"/>
              <a:ext cx="550393" cy="43833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10529025" y="5358907"/>
                  <a:ext cx="40043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29025" y="5358907"/>
                  <a:ext cx="449482" cy="276999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9459" r="-4054" b="-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 rot="2176594">
                <a:off x="6757446" y="3503161"/>
                <a:ext cx="1039599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6757446" y="3503161"/>
                <a:ext cx="1039599" cy="277064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/>
          <p:cNvCxnSpPr/>
          <p:nvPr/>
        </p:nvCxnSpPr>
        <p:spPr bwMode="auto">
          <a:xfrm>
            <a:off x="6761896" y="3099816"/>
            <a:ext cx="849649" cy="63142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 rot="2176594">
                <a:off x="6710705" y="3100198"/>
                <a:ext cx="1039599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6710705" y="3100198"/>
                <a:ext cx="1039599" cy="277064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/>
          <p:nvPr/>
        </p:nvCxnSpPr>
        <p:spPr bwMode="auto">
          <a:xfrm>
            <a:off x="6761896" y="3099816"/>
            <a:ext cx="849649" cy="63142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 bwMode="auto">
              <a:xfrm>
                <a:off x="5647348" y="1499003"/>
                <a:ext cx="1593484" cy="286682"/>
              </a:xfrm>
              <a:prstGeom prst="rect">
                <a:avLst/>
              </a:prstGeom>
              <a:solidFill>
                <a:srgbClr val="D6D6F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200" b="1" i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World</m:t>
                      </m:r>
                      <m:r>
                        <m:rPr>
                          <m:nor/>
                        </m:rPr>
                        <a:rPr lang="en-US" sz="1200" b="1" i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12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47348" y="1499003"/>
                <a:ext cx="1593484" cy="286682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 bwMode="auto">
              <a:xfrm>
                <a:off x="5647348" y="1785684"/>
                <a:ext cx="1593484" cy="112086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  <m:r>
                        <a:rPr lang="nb-NO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Input </a:t>
                </a:r>
                <a14:m>
                  <m:oMath xmlns:m="http://schemas.openxmlformats.org/officeDocument/2006/math"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2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</a:t>
                </a:r>
                <a:r>
                  <a:rPr lang="nb-NO" sz="1200" b="1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return</a:t>
                </a:r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47348" y="1785684"/>
                <a:ext cx="1593484" cy="1120861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 bwMode="auto">
              <a:xfrm>
                <a:off x="8625187" y="1493168"/>
                <a:ext cx="1635176" cy="288000"/>
              </a:xfrm>
              <a:prstGeom prst="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200" b="1" i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World</m:t>
                      </m:r>
                      <m:r>
                        <m:rPr>
                          <m:nor/>
                        </m:rPr>
                        <a:rPr lang="en-US" sz="1200" b="1" i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nb-NO" sz="1200" b="1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25187" y="1493168"/>
                <a:ext cx="1635176" cy="28800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 bwMode="auto">
              <a:xfrm>
                <a:off x="8625187" y="1781168"/>
                <a:ext cx="1635176" cy="112537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2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for all</a:t>
                </a:r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𝑖𝑛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p>
                    </m:sSup>
                  </m:oMath>
                </a14:m>
                <a:r>
                  <a:rPr lang="nb-NO" sz="12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d>
                      <m:dPr>
                        <m:begChr m:val="["/>
                        <m:endChr m:val="]"/>
                        <m:ctrlPr>
                          <a:rPr lang="nb-NO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↞</m:t>
                    </m:r>
                    <m:sSup>
                      <m:sSupPr>
                        <m:ctrlPr>
                          <a:rPr lang="nb-NO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𝑜𝑢𝑡</m:t>
                        </m:r>
                      </m:sup>
                    </m:sSup>
                  </m:oMath>
                </a14:m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Input </a:t>
                </a:r>
                <a14:m>
                  <m:oMath xmlns:m="http://schemas.openxmlformats.org/officeDocument/2006/math"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2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</a:t>
                </a:r>
                <a:r>
                  <a:rPr lang="nb-NO" sz="1200" b="1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return</a:t>
                </a:r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25187" y="1781168"/>
                <a:ext cx="1635176" cy="1125377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678662" y="1644668"/>
                <a:ext cx="50006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8662" y="1644668"/>
                <a:ext cx="500063" cy="276999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9985906" y="2226461"/>
            <a:ext cx="1635176" cy="1413377"/>
            <a:chOff x="9784201" y="3144068"/>
            <a:chExt cx="1635176" cy="14133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 bwMode="auto">
                <a:xfrm>
                  <a:off x="9784201" y="3144068"/>
                  <a:ext cx="1635176" cy="288000"/>
                </a:xfrm>
                <a:prstGeom prst="rect">
                  <a:avLst/>
                </a:prstGeom>
                <a:solidFill>
                  <a:srgbClr val="FCB4A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2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2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nb-NO" sz="1200" b="1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784201" y="3144068"/>
                  <a:ext cx="1635176" cy="288000"/>
                </a:xfrm>
                <a:prstGeom prst="rect">
                  <a:avLst/>
                </a:prstGeom>
                <a:blipFill>
                  <a:blip r:embed="rId3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/>
                <p:cNvSpPr/>
                <p:nvPr/>
              </p:nvSpPr>
              <p:spPr bwMode="auto">
                <a:xfrm>
                  <a:off x="9784201" y="3432068"/>
                  <a:ext cx="1635176" cy="112537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</m:oMath>
                  </a14:m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 </a:t>
                  </a:r>
                  <a:r>
                    <a:rPr lang="nb-NO" sz="12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if</a:t>
                  </a: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undefined</m:t>
                      </m:r>
                    </m:oMath>
                  </a14:m>
                  <a:r>
                    <a:rPr lang="nb-NO" sz="12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    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a14:m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 </a:t>
                  </a:r>
                  <a:r>
                    <a:rPr lang="nb-NO" sz="12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a14:m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5" name="Rectangle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784201" y="3432068"/>
                  <a:ext cx="1635176" cy="1125377"/>
                </a:xfrm>
                <a:prstGeom prst="rect">
                  <a:avLst/>
                </a:prstGeom>
                <a:blipFill>
                  <a:blip r:embed="rId31"/>
                  <a:stretch>
                    <a:fillRect r="-333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TextBox 3"/>
          <p:cNvSpPr txBox="1"/>
          <p:nvPr/>
        </p:nvSpPr>
        <p:spPr>
          <a:xfrm>
            <a:off x="10356660" y="1853461"/>
            <a:ext cx="893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equivalent</a:t>
            </a:r>
          </a:p>
        </p:txBody>
      </p:sp>
    </p:spTree>
    <p:extLst>
      <p:ext uri="{BB962C8B-B14F-4D97-AF65-F5344CB8AC3E}">
        <p14:creationId xmlns:p14="http://schemas.microsoft.com/office/powerpoint/2010/main" val="380261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0" grpId="0"/>
      <p:bldP spid="20" grpId="1"/>
      <p:bldP spid="8" grpId="0"/>
      <p:bldP spid="8" grpId="1"/>
      <p:bldP spid="22" grpId="0"/>
      <p:bldP spid="22" grpId="1"/>
      <p:bldP spid="21" grpId="0" animBg="1"/>
      <p:bldP spid="23" grpId="0" animBg="1"/>
      <p:bldP spid="39" grpId="0"/>
      <p:bldP spid="39" grpId="1"/>
      <p:bldP spid="41" grpId="0"/>
      <p:bldP spid="41" grpId="1"/>
      <p:bldP spid="4" grpId="0"/>
      <p:bldP spid="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Arrow Connector 25"/>
          <p:cNvCxnSpPr/>
          <p:nvPr/>
        </p:nvCxnSpPr>
        <p:spPr bwMode="auto">
          <a:xfrm flipH="1">
            <a:off x="8352302" y="3059489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/>
          <p:nvPr/>
        </p:nvCxnSpPr>
        <p:spPr bwMode="auto">
          <a:xfrm>
            <a:off x="6761896" y="3099816"/>
            <a:ext cx="849649" cy="63142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" name="Group 10"/>
          <p:cNvGrpSpPr/>
          <p:nvPr/>
        </p:nvGrpSpPr>
        <p:grpSpPr>
          <a:xfrm>
            <a:off x="857260" y="1149010"/>
            <a:ext cx="3095442" cy="3829445"/>
            <a:chOff x="817713" y="1281558"/>
            <a:chExt cx="3095442" cy="4326932"/>
          </a:xfrm>
        </p:grpSpPr>
        <p:grpSp>
          <p:nvGrpSpPr>
            <p:cNvPr id="7" name="Group 6"/>
            <p:cNvGrpSpPr/>
            <p:nvPr/>
          </p:nvGrpSpPr>
          <p:grpSpPr>
            <a:xfrm>
              <a:off x="817713" y="1281558"/>
              <a:ext cx="3095442" cy="4326932"/>
              <a:chOff x="727788" y="1115968"/>
              <a:chExt cx="3182049" cy="448185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" name="Rectangle 5"/>
                  <p:cNvSpPr/>
                  <p:nvPr/>
                </p:nvSpPr>
                <p:spPr bwMode="auto">
                  <a:xfrm>
                    <a:off x="727788" y="1115968"/>
                    <a:ext cx="3182049" cy="479007"/>
                  </a:xfrm>
                  <a:prstGeom prst="rect">
                    <a:avLst/>
                  </a:prstGeom>
                  <a:solidFill>
                    <a:srgbClr val="85FFE0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𝐄𝐱</m:t>
                          </m:r>
                          <m:sSubSup>
                            <m:sSubSup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>
                                  <a:latin typeface="Cambria Math" panose="02040503050406030204" pitchFamily="18" charset="0"/>
                                </a:rPr>
                                <m:t>𝐩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prf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oMath>
                      </m:oMathPara>
                    </a14:m>
                    <a:endParaRPr lang="nb-NO" sz="1600" b="1" dirty="0"/>
                  </a:p>
                </p:txBody>
              </p:sp>
            </mc:Choice>
            <mc:Fallback xmlns="">
              <p:sp>
                <p:nvSpPr>
                  <p:cNvPr id="6" name="Rectangle 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27788" y="1115968"/>
                    <a:ext cx="3182049" cy="479007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Rectangle 37"/>
                  <p:cNvSpPr/>
                  <p:nvPr/>
                </p:nvSpPr>
                <p:spPr bwMode="auto">
                  <a:xfrm>
                    <a:off x="727788" y="1594974"/>
                    <a:ext cx="3182049" cy="4002844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14:m>
                      <m:oMath xmlns:m="http://schemas.openxmlformats.org/officeDocument/2006/math">
                        <m:r>
                          <a:rPr lang="nb-NO" sz="14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↞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↞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←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empty</m:t>
                        </m:r>
                        <m:r>
                          <a:rPr lang="nb-NO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dictionary</m:t>
                        </m:r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:r>
                      <a:rPr lang="nb-NO" sz="14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for all</a:t>
                    </a: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𝑖𝑛</m:t>
                            </m:r>
                          </m:sup>
                        </m:sSup>
                      </m:oMath>
                    </a14:m>
                    <a:endParaRPr lang="nb-NO" sz="1400" i="1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:r>
                      <a:rPr lang="nb-NO" sz="14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   </a:t>
                    </a:r>
                    <a14:m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↞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𝑜𝑢𝑡</m:t>
                            </m:r>
                          </m:sup>
                        </m:sSup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:endParaRPr lang="nb-NO" sz="1400" i="1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←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𝒪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(⋅)</m:t>
                            </m:r>
                          </m:sup>
                        </m:sSup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𝐫𝐞𝐭𝐮𝐫𝐧</m:t>
                        </m:r>
                        <m: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limUpp>
                          <m:limUp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</m:e>
                          <m:lim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?</m:t>
                            </m:r>
                          </m:lim>
                        </m:limUpp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lnSpc>
                        <a:spcPct val="15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𝒪</m:t>
                          </m:r>
                          <m:d>
                            <m:d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</m:oMath>
                      </m:oMathPara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63525" indent="-263525" fontAlgn="base">
                      <a:lnSpc>
                        <a:spcPct val="15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:r>
                      <a:rPr lang="nb-NO" sz="1400" b="1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if</a:t>
                    </a: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oMath>
                    </a14:m>
                    <a:r>
                      <a:rPr lang="nb-NO" sz="14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:</a:t>
                    </a:r>
                  </a:p>
                  <a:p>
                    <a:pPr marL="263525" indent="-263525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     </a:t>
                    </a:r>
                    <a:r>
                      <a:rPr lang="nb-NO" sz="1400" b="1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return</a:t>
                    </a: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d>
                          <m:d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63525" indent="-263525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:r>
                      <a:rPr lang="nb-NO" sz="1400" b="1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else</a:t>
                    </a:r>
                    <a:r>
                      <a:rPr lang="nb-NO" sz="14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:</a:t>
                    </a:r>
                  </a:p>
                  <a:p>
                    <a:pPr marL="263525" indent="-263525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     </a:t>
                    </a:r>
                    <a:r>
                      <a:rPr lang="nb-NO" sz="1400" b="1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return</a:t>
                    </a: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[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]</m:t>
                        </m:r>
                      </m:oMath>
                    </a14:m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</a:p>
                </p:txBody>
              </p:sp>
            </mc:Choice>
            <mc:Fallback xmlns="">
              <p:sp>
                <p:nvSpPr>
                  <p:cNvPr id="38" name="Rectangle 3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27788" y="1594974"/>
                    <a:ext cx="3182049" cy="4002844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392" t="-177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0" name="Straight Connector 9"/>
            <p:cNvCxnSpPr/>
            <p:nvPr/>
          </p:nvCxnSpPr>
          <p:spPr bwMode="auto">
            <a:xfrm>
              <a:off x="891360" y="4429243"/>
              <a:ext cx="1498059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– security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632116" y="3688013"/>
            <a:ext cx="850429" cy="105729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241" y="1911342"/>
            <a:ext cx="215536" cy="3151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9271673">
                <a:off x="8394798" y="3480473"/>
                <a:ext cx="665695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271673">
                <a:off x="8394798" y="3480473"/>
                <a:ext cx="665695" cy="27706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val Callout 20"/>
              <p:cNvSpPr/>
              <p:nvPr/>
            </p:nvSpPr>
            <p:spPr bwMode="auto">
              <a:xfrm>
                <a:off x="5932250" y="38512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21" name="Oval Callout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250" y="38512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1886103" y="5137654"/>
                <a:ext cx="8611813" cy="136909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PRF-advantage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b="0" i="1" smtClean="0">
                          <a:solidFill>
                            <a:srgbClr val="ECECFA"/>
                          </a:solidFill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86103" y="5137654"/>
                <a:ext cx="8611813" cy="1369098"/>
              </a:xfrm>
              <a:prstGeom prst="roundRect">
                <a:avLst/>
              </a:prstGeom>
              <a:blipFill>
                <a:blip r:embed="rId16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2978755" y="1145032"/>
            <a:ext cx="852383" cy="438330"/>
            <a:chOff x="10529025" y="5279949"/>
            <a:chExt cx="852383" cy="438330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015" y="5279949"/>
              <a:ext cx="550393" cy="43833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10529025" y="5358907"/>
                  <a:ext cx="40043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29025" y="5358907"/>
                  <a:ext cx="449482" cy="276999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9459" r="-4054" b="-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 rot="2176594">
                <a:off x="6757446" y="3503161"/>
                <a:ext cx="1039599" cy="2770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nb-NO" sz="12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2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200" b="0" i="1" dirty="0">
                    <a:latin typeface="Cambria Math" panose="02040503050406030204" pitchFamily="18" charset="0"/>
                  </a:rPr>
                </a:br>
                <a:endParaRPr lang="nb-NO" sz="12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6757446" y="3503161"/>
                <a:ext cx="1039599" cy="277064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 bwMode="auto">
              <a:xfrm>
                <a:off x="5647348" y="1499003"/>
                <a:ext cx="1593484" cy="286682"/>
              </a:xfrm>
              <a:prstGeom prst="rect">
                <a:avLst/>
              </a:prstGeom>
              <a:solidFill>
                <a:srgbClr val="D6D6F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200" b="1" i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World</m:t>
                      </m:r>
                      <m:r>
                        <m:rPr>
                          <m:nor/>
                        </m:rPr>
                        <a:rPr lang="en-US" sz="1200" b="1" i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12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47348" y="1499003"/>
                <a:ext cx="1593484" cy="286682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 bwMode="auto">
              <a:xfrm>
                <a:off x="5647348" y="1785684"/>
                <a:ext cx="1593484" cy="112086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  <m:r>
                        <a:rPr lang="nb-NO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Input </a:t>
                </a:r>
                <a14:m>
                  <m:oMath xmlns:m="http://schemas.openxmlformats.org/officeDocument/2006/math"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2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</a:t>
                </a:r>
                <a:r>
                  <a:rPr lang="nb-NO" sz="1200" b="1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return</a:t>
                </a:r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47348" y="1785684"/>
                <a:ext cx="1593484" cy="1120861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 bwMode="auto">
              <a:xfrm>
                <a:off x="8625187" y="1493168"/>
                <a:ext cx="1635176" cy="288000"/>
              </a:xfrm>
              <a:prstGeom prst="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200" b="1" i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World</m:t>
                      </m:r>
                      <m:r>
                        <m:rPr>
                          <m:nor/>
                        </m:rPr>
                        <a:rPr lang="en-US" sz="1200" b="1" i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nb-NO" sz="1200" b="1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25187" y="1493168"/>
                <a:ext cx="1635176" cy="28800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 bwMode="auto">
              <a:xfrm>
                <a:off x="8625187" y="1781168"/>
                <a:ext cx="1635176" cy="112537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2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for all</a:t>
                </a:r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𝑖𝑛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p>
                    </m:sSup>
                  </m:oMath>
                </a14:m>
                <a:r>
                  <a:rPr lang="nb-NO" sz="12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d>
                      <m:dPr>
                        <m:begChr m:val="["/>
                        <m:endChr m:val="]"/>
                        <m:ctrlPr>
                          <a:rPr lang="nb-NO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↞</m:t>
                    </m:r>
                    <m:sSup>
                      <m:sSupPr>
                        <m:ctrlPr>
                          <a:rPr lang="nb-NO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𝑜𝑢𝑡</m:t>
                        </m:r>
                      </m:sup>
                    </m:sSup>
                  </m:oMath>
                </a14:m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Input </a:t>
                </a:r>
                <a14:m>
                  <m:oMath xmlns:m="http://schemas.openxmlformats.org/officeDocument/2006/math"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2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</a:t>
                </a:r>
                <a:r>
                  <a:rPr lang="nb-NO" sz="1200" b="1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return</a:t>
                </a:r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25187" y="1781168"/>
                <a:ext cx="1635176" cy="1125377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678662" y="1644668"/>
                <a:ext cx="50006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8662" y="1644668"/>
                <a:ext cx="500063" cy="276999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5669987" y="5834903"/>
                <a:ext cx="49404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2⋅</m:t>
                      </m:r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987" y="5834903"/>
                <a:ext cx="494045" cy="369332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/>
          <p:cNvGrpSpPr/>
          <p:nvPr/>
        </p:nvGrpSpPr>
        <p:grpSpPr>
          <a:xfrm>
            <a:off x="5199900" y="3188901"/>
            <a:ext cx="5463199" cy="1444370"/>
            <a:chOff x="6192010" y="3347152"/>
            <a:chExt cx="5463199" cy="144437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6192010" y="3347152"/>
                  <a:ext cx="5463199" cy="144437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nb-NO" sz="1600" i="1" dirty="0">
                    <a:latin typeface="Cambria Math" panose="02040503050406030204" pitchFamily="18" charset="0"/>
                  </a:endParaRPr>
                </a:p>
                <a:p>
                  <a:r>
                    <a:rPr lang="nb-NO" sz="1600" dirty="0"/>
                    <a:t>          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≈1 </m:t>
                      </m:r>
                    </m:oMath>
                  </a14:m>
                  <a:r>
                    <a:rPr lang="en-US" sz="1600" dirty="0"/>
                    <a:t>      </a:t>
                  </a:r>
                  <a14:m>
                    <m:oMath xmlns:m="http://schemas.openxmlformats.org/officeDocument/2006/math"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⟹</m:t>
                      </m:r>
                    </m:oMath>
                  </a14:m>
                  <a:r>
                    <a:rPr lang="en-US" sz="1600" dirty="0"/>
                    <a:t>  adversary is doing well  </a:t>
                  </a:r>
                </a:p>
                <a:p>
                  <a:pPr algn="ctr"/>
                  <a:endParaRPr lang="en-US" sz="1600" dirty="0"/>
                </a:p>
                <a:p>
                  <a:r>
                    <a:rPr lang="nb-NO" sz="1600" dirty="0"/>
                    <a:t>          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≈0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1600" dirty="0"/>
                    <a:t>      </a:t>
                  </a:r>
                  <a14:m>
                    <m:oMath xmlns:m="http://schemas.openxmlformats.org/officeDocument/2006/math"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⟹</m:t>
                      </m:r>
                    </m:oMath>
                  </a14:m>
                  <a:r>
                    <a:rPr lang="en-US" sz="1600" dirty="0"/>
                    <a:t>  adversary is doing poorly</a:t>
                  </a:r>
                </a:p>
                <a:p>
                  <a:pPr algn="ctr"/>
                  <a:endParaRPr lang="en-US" sz="1600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92010" y="3347152"/>
                  <a:ext cx="5463199" cy="1444370"/>
                </a:xfrm>
                <a:prstGeom prst="rect">
                  <a:avLst/>
                </a:prstGeom>
                <a:blipFill rotWithShape="0">
                  <a:blip r:embed="rId3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8007562" y="3629475"/>
                  <a:ext cx="58102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07562" y="3629475"/>
                  <a:ext cx="581025" cy="338554"/>
                </a:xfrm>
                <a:prstGeom prst="rect">
                  <a:avLst/>
                </a:prstGeom>
                <a:blipFill rotWithShape="0">
                  <a:blip r:embed="rId31"/>
                  <a:stretch>
                    <a:fillRect b="-10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Rectangle 3"/>
          <p:cNvSpPr/>
          <p:nvPr/>
        </p:nvSpPr>
        <p:spPr bwMode="auto">
          <a:xfrm>
            <a:off x="7195543" y="3517583"/>
            <a:ext cx="271891" cy="269797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1149661" y="2986578"/>
            <a:ext cx="4622667" cy="1642469"/>
            <a:chOff x="1201753" y="2854463"/>
            <a:chExt cx="4622667" cy="1642469"/>
          </a:xfrm>
        </p:grpSpPr>
        <p:sp>
          <p:nvSpPr>
            <p:cNvPr id="50" name="Oval Callout 49"/>
            <p:cNvSpPr/>
            <p:nvPr/>
          </p:nvSpPr>
          <p:spPr bwMode="auto">
            <a:xfrm>
              <a:off x="1201753" y="2854463"/>
              <a:ext cx="4622667" cy="1642469"/>
            </a:xfrm>
            <a:prstGeom prst="wedgeEllipseCallout">
              <a:avLst>
                <a:gd name="adj1" fmla="val 15038"/>
                <a:gd name="adj2" fmla="val 88872"/>
              </a:avLst>
            </a:prstGeom>
            <a:solidFill>
              <a:srgbClr val="CFF9DA"/>
            </a:solidFill>
            <a:ln w="38100">
              <a:solidFill>
                <a:schemeClr val="accent1">
                  <a:lumMod val="50000"/>
                </a:schemeClr>
              </a:solidFill>
              <a:round/>
              <a:headE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rIns="0" rtlCol="0" anchor="ctr"/>
            <a:lstStyle/>
            <a:p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/>
                <p:cNvSpPr/>
                <p:nvPr/>
              </p:nvSpPr>
              <p:spPr>
                <a:xfrm>
                  <a:off x="1452471" y="3103326"/>
                  <a:ext cx="4194485" cy="9913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/>
                    <a:t>Intuitive idea: </a:t>
                  </a:r>
                </a:p>
                <a:p>
                  <a:pPr algn="ctr"/>
                  <a14:m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𝐹</m:t>
                      </m:r>
                    </m:oMath>
                  </a14:m>
                  <a:r>
                    <a:rPr lang="en-US" dirty="0"/>
                    <a:t> is a </a:t>
                  </a:r>
                  <a:r>
                    <a:rPr lang="en-US" b="1" dirty="0"/>
                    <a:t>secure PRF</a:t>
                  </a:r>
                  <a:r>
                    <a:rPr lang="en-US" dirty="0"/>
                    <a:t> if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a14:m>
                  <a:r>
                    <a:rPr lang="en-US" dirty="0"/>
                    <a:t>    </a:t>
                  </a:r>
                  <a:br>
                    <a:rPr lang="en-US" dirty="0"/>
                  </a:br>
                  <a:r>
                    <a:rPr lang="en-US" dirty="0"/>
                    <a:t>is “</a:t>
                  </a:r>
                  <a:r>
                    <a:rPr lang="en-US" i="1" dirty="0"/>
                    <a:t>small</a:t>
                  </a:r>
                  <a:r>
                    <a:rPr lang="en-US" dirty="0"/>
                    <a:t>” for all “</a:t>
                  </a:r>
                  <a:r>
                    <a:rPr lang="en-US" i="1" dirty="0"/>
                    <a:t>reasonable</a:t>
                  </a:r>
                  <a:r>
                    <a:rPr lang="en-US" dirty="0"/>
                    <a:t>” </a:t>
                  </a:r>
                  <a14:m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1" name="Rectangle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52471" y="3103326"/>
                  <a:ext cx="4194485" cy="991363"/>
                </a:xfrm>
                <a:prstGeom prst="rect">
                  <a:avLst/>
                </a:prstGeom>
                <a:blipFill>
                  <a:blip r:embed="rId32"/>
                  <a:stretch>
                    <a:fillRect t="-3704" b="-987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28230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Let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8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800" dirty="0">
                    <a:solidFill>
                      <a:schemeClr val="accent2"/>
                    </a:solidFill>
                  </a:rPr>
                  <a:t> 	</a:t>
                </a:r>
                <a:r>
                  <a:rPr lang="en-US" sz="1800" dirty="0"/>
                  <a:t>(i.e., the OTP)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Claim: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/>
                  <a:t> is </a:t>
                </a:r>
                <a:r>
                  <a:rPr lang="en-US" sz="1800" i="1" dirty="0"/>
                  <a:t>not</a:t>
                </a:r>
                <a:r>
                  <a:rPr lang="en-US" sz="1800" dirty="0"/>
                  <a:t> a secure PRF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371284" y="4502034"/>
                <a:ext cx="1491700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=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284" y="4502034"/>
                <a:ext cx="1491700" cy="30777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285334" y="4501686"/>
                <a:ext cx="703550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e>
                              </m:d>
                            </m:e>
                          </m:func>
                        </m:e>
                      </m:func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4501686"/>
                <a:ext cx="7035502" cy="30777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285334" y="4905521"/>
                <a:ext cx="703550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     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4905521"/>
                <a:ext cx="7035502" cy="307777"/>
              </a:xfrm>
              <a:prstGeom prst="rect">
                <a:avLst/>
              </a:prstGeom>
              <a:blipFill rotWithShape="0"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285334" y="5332476"/>
                <a:ext cx="7286859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</m:fName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           ⋯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5332476"/>
                <a:ext cx="7286859" cy="307777"/>
              </a:xfrm>
              <a:prstGeom prst="rect">
                <a:avLst/>
              </a:prstGeom>
              <a:blipFill>
                <a:blip r:embed="rId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285334" y="5720045"/>
                <a:ext cx="605037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  1⋅1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2                                        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             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5720045"/>
                <a:ext cx="6050374" cy="307777"/>
              </a:xfrm>
              <a:prstGeom prst="rect">
                <a:avLst/>
              </a:prstGeom>
              <a:blipFill rotWithShape="0">
                <a:blip r:embed="rId18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1041400" y="2344635"/>
                <a:ext cx="5813467" cy="286518"/>
              </a:xfrm>
              <a:prstGeom prst="rect">
                <a:avLst/>
              </a:pr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nb-NO" sz="1600" b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1400" y="2344635"/>
                <a:ext cx="5813467" cy="28651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 bwMode="auto">
              <a:xfrm>
                <a:off x="1041400" y="2631327"/>
                <a:ext cx="5813467" cy="151947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266700" indent="-266700" fontAlgn="base">
                  <a:lnSpc>
                    <a:spcPct val="150000"/>
                  </a:lnSpc>
                  <a:spcBef>
                    <a:spcPct val="0"/>
                  </a:spcBef>
                  <a:spcAft>
                    <a:spcPts val="20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Query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	        </a:t>
                </a:r>
                <a:r>
                  <a:rPr lang="nb-NO" sz="14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// receive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sz="14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or  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↞</m:t>
                    </m:r>
                    <m:sSup>
                      <m:sSupPr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nb-NO" sz="1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266700" indent="-266700" fontAlgn="base">
                  <a:lnSpc>
                    <a:spcPct val="150000"/>
                  </a:lnSpc>
                  <a:spcBef>
                    <a:spcPct val="0"/>
                  </a:spcBef>
                  <a:spcAft>
                    <a:spcPts val="20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Query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⊕1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14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	        // </a:t>
                </a:r>
                <a:r>
                  <a:rPr lang="nb-NO" sz="1400" dirty="0" err="1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receive</a:t>
                </a:r>
                <a:r>
                  <a:rPr lang="nb-NO" sz="14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p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⊕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14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or  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′↞</m:t>
                    </m:r>
                    <m:sSup>
                      <m:sSupPr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nb-NO" sz="1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266700" indent="-266700" fontAlgn="base">
                  <a:lnSpc>
                    <a:spcPct val="150000"/>
                  </a:lnSpc>
                  <a:spcBef>
                    <a:spcPct val="0"/>
                  </a:spcBef>
                  <a:spcAft>
                    <a:spcPts val="20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←</m:t>
                    </m:r>
                    <m:d>
                      <m:dPr>
                        <m:begChr m:val="{"/>
                        <m:endChr m:val=""/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</a:rPr>
                                <m:t>𝐢𝐟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mr>
                          <m:m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</a:rPr>
                                <m:t>𝐨𝐭𝐡𝐞𝐫𝐰𝐢𝐬𝐞</m:t>
                              </m:r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</a:rPr>
                                <m:t>        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1400" y="2631327"/>
                <a:ext cx="5813467" cy="1519473"/>
              </a:xfrm>
              <a:prstGeom prst="rect">
                <a:avLst/>
              </a:prstGeom>
              <a:blipFill>
                <a:blip r:embed="rId20"/>
                <a:stretch>
                  <a:fillRect l="-1464" t="-9524" b="-9365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Arrow Connector 53"/>
          <p:cNvCxnSpPr/>
          <p:nvPr/>
        </p:nvCxnSpPr>
        <p:spPr bwMode="auto">
          <a:xfrm>
            <a:off x="9010650" y="2499975"/>
            <a:ext cx="375324" cy="29876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triangle" w="sm" len="sm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/>
          <p:nvPr/>
        </p:nvCxnSpPr>
        <p:spPr bwMode="auto">
          <a:xfrm flipH="1">
            <a:off x="9739454" y="2508268"/>
            <a:ext cx="350696" cy="3370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triangle" w="sm" len="sm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6" name="Picture 55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9339308" y="2776884"/>
            <a:ext cx="483679" cy="6013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7" name="Oval Callout 56"/>
              <p:cNvSpPr/>
              <p:nvPr/>
            </p:nvSpPr>
            <p:spPr bwMode="auto">
              <a:xfrm>
                <a:off x="8271739" y="2874075"/>
                <a:ext cx="873131" cy="432755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8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8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8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800" b="1" dirty="0"/>
              </a:p>
            </p:txBody>
          </p:sp>
        </mc:Choice>
        <mc:Fallback xmlns="">
          <p:sp>
            <p:nvSpPr>
              <p:cNvPr id="57" name="Oval Callout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71739" y="2874075"/>
                <a:ext cx="873131" cy="432755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22"/>
                <a:stretch>
                  <a:fillRect/>
                </a:stretch>
              </a:blipFill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ounded Rectangle 57"/>
              <p:cNvSpPr/>
              <p:nvPr/>
            </p:nvSpPr>
            <p:spPr bwMode="auto">
              <a:xfrm>
                <a:off x="7730149" y="3517318"/>
                <a:ext cx="3788751" cy="599914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900" b="1" dirty="0"/>
                  <a:t>Definition: </a:t>
                </a:r>
                <a:r>
                  <a:rPr lang="nb-NO" sz="900" dirty="0"/>
                  <a:t>The </a:t>
                </a:r>
                <a:r>
                  <a:rPr lang="nb-NO" sz="900" b="1" dirty="0"/>
                  <a:t>PRF-advantage </a:t>
                </a:r>
                <a:r>
                  <a:rPr lang="nb-NO" sz="900" dirty="0"/>
                  <a:t>of an adversary </a:t>
                </a:r>
                <a14:m>
                  <m:oMath xmlns:m="http://schemas.openxmlformats.org/officeDocument/2006/math">
                    <m:r>
                      <a:rPr lang="nb-NO" sz="9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900" dirty="0"/>
                  <a:t> is</a:t>
                </a:r>
              </a:p>
              <a:p>
                <a:pPr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  </m:t>
                      </m:r>
                      <m:sSubSup>
                        <m:sSub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9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900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900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9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9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9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9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90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9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9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9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sz="900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58" name="Rounded 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30149" y="3517318"/>
                <a:ext cx="3788751" cy="599914"/>
              </a:xfrm>
              <a:prstGeom prst="roundRect">
                <a:avLst/>
              </a:prstGeom>
              <a:blipFill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9" name="Group 68"/>
          <p:cNvGrpSpPr/>
          <p:nvPr/>
        </p:nvGrpSpPr>
        <p:grpSpPr>
          <a:xfrm>
            <a:off x="7973380" y="1233659"/>
            <a:ext cx="3071024" cy="1129066"/>
            <a:chOff x="7973380" y="1233659"/>
            <a:chExt cx="3071024" cy="1129066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33853" y="1696962"/>
              <a:ext cx="193406" cy="28276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/>
                <p:cNvSpPr/>
                <p:nvPr/>
              </p:nvSpPr>
              <p:spPr>
                <a:xfrm>
                  <a:off x="9357898" y="1481224"/>
                  <a:ext cx="281808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900" dirty="0"/>
                    <a:t> </a:t>
                  </a:r>
                  <a14:m>
                    <m:oMath xmlns:m="http://schemas.openxmlformats.org/officeDocument/2006/math">
                      <m:r>
                        <a:rPr lang="nb-NO" sz="9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60" name="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57898" y="1481224"/>
                  <a:ext cx="281808" cy="230832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1" name="Group 50"/>
            <p:cNvGrpSpPr/>
            <p:nvPr/>
          </p:nvGrpSpPr>
          <p:grpSpPr>
            <a:xfrm>
              <a:off x="7973380" y="1233659"/>
              <a:ext cx="1143497" cy="1129066"/>
              <a:chOff x="816261" y="1240972"/>
              <a:chExt cx="2714021" cy="235970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Rectangle 51"/>
                  <p:cNvSpPr/>
                  <p:nvPr/>
                </p:nvSpPr>
                <p:spPr bwMode="auto">
                  <a:xfrm>
                    <a:off x="816261" y="1240972"/>
                    <a:ext cx="2714021" cy="549112"/>
                  </a:xfrm>
                  <a:prstGeom prst="rect">
                    <a:avLst/>
                  </a:prstGeom>
                  <a:solidFill>
                    <a:srgbClr val="D6D6F5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lang="en-US" sz="10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World</m:t>
                          </m:r>
                          <m:r>
                            <m:rPr>
                              <m:nor/>
                            </m:rPr>
                            <a:rPr lang="en-US" sz="10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0</m:t>
                          </m:r>
                        </m:oMath>
                      </m:oMathPara>
                    </a14:m>
                    <a:endParaRPr lang="en-US" sz="1000" b="1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6" name="Rectangle 7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16261" y="1240972"/>
                    <a:ext cx="2714021" cy="549112"/>
                  </a:xfrm>
                  <a:prstGeom prst="rect">
                    <a:avLst/>
                  </a:prstGeom>
                  <a:blipFill>
                    <a:blip r:embed="rId34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Rectangle 52"/>
                  <p:cNvSpPr/>
                  <p:nvPr/>
                </p:nvSpPr>
                <p:spPr bwMode="auto">
                  <a:xfrm>
                    <a:off x="816261" y="1790084"/>
                    <a:ext cx="2714021" cy="1810591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↞</m:t>
                          </m:r>
                          <m:sSup>
                            <m:sSupPr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9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9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oMath>
                      </m:oMathPara>
                    </a14:m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Input </a:t>
                    </a:r>
                    <a14:m>
                      <m:oMath xmlns:m="http://schemas.openxmlformats.org/officeDocument/2006/math"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oMath>
                    </a14:m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:</a:t>
                    </a: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    </a:t>
                    </a:r>
                    <a:r>
                      <a:rPr lang="nb-NO" sz="900" b="1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return</a:t>
                    </a: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⊕</m:t>
                        </m:r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oMath>
                    </a14:m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53" name="Rectangle 5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16261" y="1790084"/>
                    <a:ext cx="2714021" cy="1810591"/>
                  </a:xfrm>
                  <a:prstGeom prst="rect">
                    <a:avLst/>
                  </a:prstGeom>
                  <a:blipFill>
                    <a:blip r:embed="rId35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/>
                <p:cNvSpPr/>
                <p:nvPr/>
              </p:nvSpPr>
              <p:spPr bwMode="auto">
                <a:xfrm>
                  <a:off x="9898419" y="1234560"/>
                  <a:ext cx="1145985" cy="261837"/>
                </a:xfrm>
                <a:prstGeom prst="rect">
                  <a:avLst/>
                </a:prstGeom>
                <a:solidFill>
                  <a:srgbClr val="FCB4A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0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0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nb-NO" sz="1000" b="1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0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898419" y="1234560"/>
                  <a:ext cx="1145985" cy="261837"/>
                </a:xfrm>
                <a:prstGeom prst="rect">
                  <a:avLst/>
                </a:prstGeom>
                <a:blipFill rotWithShape="0">
                  <a:blip r:embed="rId3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/>
                <p:cNvSpPr/>
                <p:nvPr/>
              </p:nvSpPr>
              <p:spPr bwMode="auto">
                <a:xfrm>
                  <a:off x="9898419" y="1496397"/>
                  <a:ext cx="1145985" cy="8663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9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for all</a:t>
                  </a:r>
                  <a:r>
                    <a: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9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nb-NO" sz="9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a14:m>
                  <a:r>
                    <a:rPr lang="nb-NO" sz="9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14:m>
                    <m:oMath xmlns:m="http://schemas.openxmlformats.org/officeDocument/2006/math">
                      <m:r>
                        <a:rPr lang="nb-NO" sz="9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9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sSup>
                        <m:sSupPr>
                          <m:ctrlP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a14:m>
                  <a:endParaRPr lang="nb-NO" sz="9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9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9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</m:oMath>
                  </a14:m>
                  <a:r>
                    <a: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9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 </a:t>
                  </a:r>
                  <a:r>
                    <a:rPr lang="nb-NO" sz="9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9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nb-NO" sz="9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nb-NO" sz="9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nb-NO" sz="9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a14:m>
                  <a:endParaRPr lang="nb-NO" sz="9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9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898419" y="1496397"/>
                  <a:ext cx="1145985" cy="866327"/>
                </a:xfrm>
                <a:prstGeom prst="rect">
                  <a:avLst/>
                </a:prstGeom>
                <a:blipFill>
                  <a:blip r:embed="rId3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8900488" y="2498050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0488" y="2498050"/>
                <a:ext cx="97092" cy="138499"/>
              </a:xfrm>
              <a:prstGeom prst="rect">
                <a:avLst/>
              </a:prstGeom>
              <a:blipFill>
                <a:blip r:embed="rId38"/>
                <a:stretch>
                  <a:fillRect l="-43750" r="-37500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9217590" y="2732272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590" y="2732272"/>
                <a:ext cx="97092" cy="138499"/>
              </a:xfrm>
              <a:prstGeom prst="rect">
                <a:avLst/>
              </a:prstGeom>
              <a:blipFill>
                <a:blip r:embed="rId39"/>
                <a:stretch>
                  <a:fillRect l="-43750" r="-25000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8792509" y="2498050"/>
                <a:ext cx="107803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2509" y="2498050"/>
                <a:ext cx="107803" cy="138499"/>
              </a:xfrm>
              <a:prstGeom prst="rect">
                <a:avLst/>
              </a:prstGeom>
              <a:blipFill>
                <a:blip r:embed="rId40"/>
                <a:stretch>
                  <a:fillRect l="-22222" r="-22222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9120924" y="2732272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𝑌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0924" y="2732272"/>
                <a:ext cx="97092" cy="138499"/>
              </a:xfrm>
              <a:prstGeom prst="rect">
                <a:avLst/>
              </a:prstGeom>
              <a:blipFill>
                <a:blip r:embed="rId41"/>
                <a:stretch>
                  <a:fillRect l="-31250" r="-25000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10136198" y="2546810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6198" y="2546810"/>
                <a:ext cx="97092" cy="138499"/>
              </a:xfrm>
              <a:prstGeom prst="rect">
                <a:avLst/>
              </a:prstGeom>
              <a:blipFill rotWithShape="0">
                <a:blip r:embed="rId42"/>
                <a:stretch>
                  <a:fillRect l="-43750" r="-3750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9940727" y="2725295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0727" y="2725295"/>
                <a:ext cx="97092" cy="138499"/>
              </a:xfrm>
              <a:prstGeom prst="rect">
                <a:avLst/>
              </a:prstGeom>
              <a:blipFill rotWithShape="0">
                <a:blip r:embed="rId43"/>
                <a:stretch>
                  <a:fillRect l="-43750" r="-2500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10037819" y="2543802"/>
                <a:ext cx="107803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7819" y="2543802"/>
                <a:ext cx="107803" cy="138499"/>
              </a:xfrm>
              <a:prstGeom prst="rect">
                <a:avLst/>
              </a:prstGeom>
              <a:blipFill rotWithShape="0">
                <a:blip r:embed="rId44"/>
                <a:stretch>
                  <a:fillRect l="-23529" r="-29412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9847613" y="2725295"/>
                <a:ext cx="97092" cy="1384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𝑌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7613" y="2725295"/>
                <a:ext cx="97092" cy="138499"/>
              </a:xfrm>
              <a:prstGeom prst="rect">
                <a:avLst/>
              </a:prstGeom>
              <a:blipFill rotWithShape="0">
                <a:blip r:embed="rId45"/>
                <a:stretch>
                  <a:fillRect l="-31250" r="-2500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271739" y="4501686"/>
            <a:ext cx="22286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(law of total probability)</a:t>
            </a:r>
          </a:p>
        </p:txBody>
      </p:sp>
    </p:spTree>
    <p:extLst>
      <p:ext uri="{BB962C8B-B14F-4D97-AF65-F5344CB8AC3E}">
        <p14:creationId xmlns:p14="http://schemas.microsoft.com/office/powerpoint/2010/main" val="285385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  <p:bldP spid="10" grpId="0"/>
      <p:bldP spid="11" grpId="0"/>
      <p:bldP spid="26" grpId="0"/>
      <p:bldP spid="35" grpId="0"/>
      <p:bldP spid="37" grpId="0" animBg="1"/>
      <p:bldP spid="38" grpId="0" animBg="1"/>
      <p:bldP spid="57" grpId="0" animBg="1"/>
      <p:bldP spid="58" grpId="0" animBg="1"/>
      <p:bldP spid="61" grpId="0"/>
      <p:bldP spid="61" grpId="1"/>
      <p:bldP spid="62" grpId="0"/>
      <p:bldP spid="62" grpId="1"/>
      <p:bldP spid="63" grpId="0"/>
      <p:bldP spid="63" grpId="1"/>
      <p:bldP spid="64" grpId="0"/>
      <p:bldP spid="64" grpId="1"/>
      <p:bldP spid="65" grpId="0"/>
      <p:bldP spid="65" grpId="1"/>
      <p:bldP spid="66" grpId="0"/>
      <p:bldP spid="66" grpId="1"/>
      <p:bldP spid="67" grpId="0"/>
      <p:bldP spid="67" grpId="1"/>
      <p:bldP spid="68" grpId="0"/>
      <p:bldP spid="68" grpId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2285334" y="5720045"/>
                <a:ext cx="4389786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  1⋅1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2                                        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             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5720045"/>
                <a:ext cx="4389786" cy="307777"/>
              </a:xfrm>
              <a:prstGeom prst="rect">
                <a:avLst/>
              </a:prstGeom>
              <a:blipFill rotWithShape="0">
                <a:blip r:embed="rId3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7"/>
                <a:ext cx="11137237" cy="1004712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Let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8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800" dirty="0">
                    <a:solidFill>
                      <a:schemeClr val="accent2"/>
                    </a:solidFill>
                  </a:rPr>
                  <a:t> 	</a:t>
                </a:r>
                <a:r>
                  <a:rPr lang="en-US" sz="1800" dirty="0"/>
                  <a:t>(i.e., the OTP)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Claim: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/>
                  <a:t> is </a:t>
                </a:r>
                <a:r>
                  <a:rPr lang="en-US" sz="1800" i="1" dirty="0"/>
                  <a:t>not</a:t>
                </a:r>
                <a:r>
                  <a:rPr lang="en-US" sz="1800" dirty="0"/>
                  <a:t> a secure PRF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7"/>
                <a:ext cx="11137237" cy="1004712"/>
              </a:xfrm>
              <a:blipFill rotWithShape="0">
                <a:blip r:embed="rId4"/>
                <a:stretch>
                  <a:fillRect l="-328" t="-3659" b="-121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285334" y="5332476"/>
                <a:ext cx="6255426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</m:fName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40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sepChr m:val="∣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⋅1</m:t>
                      </m:r>
                      <m:r>
                        <m:rPr>
                          <m:lit/>
                        </m:rPr>
                        <a:rPr lang="nb-NO" sz="14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5332476"/>
                <a:ext cx="6255426" cy="307777"/>
              </a:xfrm>
              <a:prstGeom prst="rect">
                <a:avLst/>
              </a:prstGeom>
              <a:blipFill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167136" y="5737357"/>
                <a:ext cx="304814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40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sepChr m:val="∣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p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⊕</m:t>
                                  </m:r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⋅1</m:t>
                      </m:r>
                      <m:r>
                        <m:rPr>
                          <m:lit/>
                        </m:rPr>
                        <a:rPr lang="nb-NO" sz="14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7136" y="5737357"/>
                <a:ext cx="3048142" cy="307777"/>
              </a:xfrm>
              <a:prstGeom prst="rect">
                <a:avLst/>
              </a:prstGeom>
              <a:blipFill rotWithShape="0">
                <a:blip r:embed="rId6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2285334" y="4501686"/>
                <a:ext cx="703550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e>
                              </m:d>
                            </m:e>
                          </m:func>
                        </m:e>
                      </m:func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4501686"/>
                <a:ext cx="7035502" cy="307777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2285334" y="4905521"/>
                <a:ext cx="703550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     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2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4905521"/>
                <a:ext cx="7035502" cy="307777"/>
              </a:xfrm>
              <a:prstGeom prst="rect">
                <a:avLst/>
              </a:prstGeom>
              <a:blipFill rotWithShape="0">
                <a:blip r:embed="rId11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2285334" y="6103926"/>
                <a:ext cx="4712518" cy="5763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       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2                                           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⋅1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334" y="6103926"/>
                <a:ext cx="4712518" cy="576376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6910013" y="6150028"/>
                <a:ext cx="1847280" cy="4956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1−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013" y="6150028"/>
                <a:ext cx="1847280" cy="495649"/>
              </a:xfrm>
              <a:prstGeom prst="rect">
                <a:avLst/>
              </a:prstGeom>
              <a:blipFill rotWithShape="0">
                <a:blip r:embed="rId26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371284" y="4502034"/>
                <a:ext cx="1491700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=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284" y="4502034"/>
                <a:ext cx="1491700" cy="307777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69" name="Group 68"/>
          <p:cNvGrpSpPr/>
          <p:nvPr/>
        </p:nvGrpSpPr>
        <p:grpSpPr>
          <a:xfrm>
            <a:off x="7973380" y="1233659"/>
            <a:ext cx="3071024" cy="2144556"/>
            <a:chOff x="7973380" y="1233659"/>
            <a:chExt cx="3071024" cy="2144556"/>
          </a:xfrm>
        </p:grpSpPr>
        <p:grpSp>
          <p:nvGrpSpPr>
            <p:cNvPr id="70" name="Group 69"/>
            <p:cNvGrpSpPr/>
            <p:nvPr/>
          </p:nvGrpSpPr>
          <p:grpSpPr>
            <a:xfrm>
              <a:off x="7973380" y="1233659"/>
              <a:ext cx="2116771" cy="2144556"/>
              <a:chOff x="7973380" y="1233659"/>
              <a:chExt cx="2116771" cy="2144556"/>
            </a:xfrm>
          </p:grpSpPr>
          <p:grpSp>
            <p:nvGrpSpPr>
              <p:cNvPr id="74" name="Group 73"/>
              <p:cNvGrpSpPr>
                <a:grpSpLocks noChangeAspect="1"/>
              </p:cNvGrpSpPr>
              <p:nvPr/>
            </p:nvGrpSpPr>
            <p:grpSpPr>
              <a:xfrm>
                <a:off x="8271740" y="1481224"/>
                <a:ext cx="1818411" cy="1896991"/>
                <a:chOff x="6791963" y="1572395"/>
                <a:chExt cx="3197224" cy="3335388"/>
              </a:xfrm>
            </p:grpSpPr>
            <p:cxnSp>
              <p:nvCxnSpPr>
                <p:cNvPr id="78" name="Straight Arrow Connector 77"/>
                <p:cNvCxnSpPr/>
                <p:nvPr/>
              </p:nvCxnSpPr>
              <p:spPr bwMode="auto">
                <a:xfrm>
                  <a:off x="8091154" y="3363616"/>
                  <a:ext cx="659914" cy="525295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bg1">
                      <a:lumMod val="75000"/>
                    </a:schemeClr>
                  </a:solidFill>
                  <a:prstDash val="dash"/>
                  <a:round/>
                  <a:headEnd type="triangle" w="sm" len="sm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9" name="Straight Arrow Connector 78"/>
                <p:cNvCxnSpPr/>
                <p:nvPr/>
              </p:nvCxnSpPr>
              <p:spPr bwMode="auto">
                <a:xfrm flipH="1">
                  <a:off x="9372575" y="3378197"/>
                  <a:ext cx="616612" cy="592656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bg1">
                      <a:lumMod val="75000"/>
                    </a:schemeClr>
                  </a:solidFill>
                  <a:prstDash val="dash"/>
                  <a:round/>
                  <a:headEnd type="triangle" w="sm" len="sm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pic>
              <p:nvPicPr>
                <p:cNvPr id="80" name="Picture 79"/>
                <p:cNvPicPr>
                  <a:picLocks noChangeAspect="1"/>
                </p:cNvPicPr>
                <p:nvPr/>
              </p:nvPicPr>
              <p:blipFill rotWithShape="1"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046" t="10399" r="23520" b="9309"/>
                <a:stretch/>
              </p:blipFill>
              <p:spPr>
                <a:xfrm>
                  <a:off x="8669018" y="3850492"/>
                  <a:ext cx="850429" cy="1057291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1" name="Oval Callout 80"/>
                    <p:cNvSpPr/>
                    <p:nvPr/>
                  </p:nvSpPr>
                  <p:spPr bwMode="auto">
                    <a:xfrm>
                      <a:off x="6791963" y="4021377"/>
                      <a:ext cx="1535184" cy="760893"/>
                    </a:xfrm>
                    <a:prstGeom prst="wedgeEllipseCallout">
                      <a:avLst>
                        <a:gd name="adj1" fmla="val 66591"/>
                        <a:gd name="adj2" fmla="val -30176"/>
                      </a:avLst>
                    </a:prstGeom>
                    <a:solidFill>
                      <a:srgbClr val="FEE9E6"/>
                    </a:solidFill>
                    <a:ln w="19050">
                      <a:solidFill>
                        <a:srgbClr val="FF0000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rtlCol="0" anchor="ctr"/>
                    <a:lstStyle/>
                    <a:p>
                      <a:pPr algn="ctr"/>
                      <a:r>
                        <a:rPr lang="en-US" sz="800" b="1" dirty="0"/>
                        <a:t>I’m in World </a:t>
                      </a:r>
                      <a14:m>
                        <m:oMath xmlns:m="http://schemas.openxmlformats.org/officeDocument/2006/math">
                          <m:r>
                            <a:rPr lang="nb-NO" sz="8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sz="800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oMath>
                      </a14:m>
                      <a:endParaRPr lang="en-US" sz="800" b="1" dirty="0"/>
                    </a:p>
                  </p:txBody>
                </p:sp>
              </mc:Choice>
              <mc:Fallback xmlns="">
                <p:sp>
                  <p:nvSpPr>
                    <p:cNvPr id="31" name="Oval Callout 3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6791963" y="4021377"/>
                      <a:ext cx="1535184" cy="760893"/>
                    </a:xfrm>
                    <a:prstGeom prst="wedgeEllipseCallout">
                      <a:avLst>
                        <a:gd name="adj1" fmla="val 66591"/>
                        <a:gd name="adj2" fmla="val -30176"/>
                      </a:avLst>
                    </a:prstGeom>
                    <a:blipFill rotWithShape="0">
                      <a:blip r:embed="rId32"/>
                      <a:stretch>
                        <a:fillRect/>
                      </a:stretch>
                    </a:blipFill>
                    <a:ln w="19050">
                      <a:solidFill>
                        <a:srgbClr val="FF0000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pic>
              <p:nvPicPr>
                <p:cNvPr id="83" name="Picture 82"/>
                <p:cNvPicPr>
                  <a:picLocks noChangeAspect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35252" y="1951717"/>
                  <a:ext cx="340056" cy="497170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4" name="Rectangle 83"/>
                    <p:cNvSpPr/>
                    <p:nvPr/>
                  </p:nvSpPr>
                  <p:spPr>
                    <a:xfrm>
                      <a:off x="8701703" y="1572395"/>
                      <a:ext cx="495489" cy="405861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9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900" b="0" i="1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a14:m>
                      <a:endParaRPr lang="en-US" sz="900" dirty="0"/>
                    </a:p>
                  </p:txBody>
                </p:sp>
              </mc:Choice>
              <mc:Fallback xmlns="">
                <p:sp>
                  <p:nvSpPr>
                    <p:cNvPr id="84" name="Rectangle 8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701703" y="1572395"/>
                      <a:ext cx="495489" cy="405861"/>
                    </a:xfrm>
                    <a:prstGeom prst="rect">
                      <a:avLst/>
                    </a:prstGeom>
                    <a:blipFill>
                      <a:blip r:embed="rId3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75" name="Group 74"/>
              <p:cNvGrpSpPr/>
              <p:nvPr/>
            </p:nvGrpSpPr>
            <p:grpSpPr>
              <a:xfrm>
                <a:off x="7973380" y="1233659"/>
                <a:ext cx="1143497" cy="1129066"/>
                <a:chOff x="816261" y="1240972"/>
                <a:chExt cx="2714021" cy="2359703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6" name="Rectangle 75"/>
                    <p:cNvSpPr/>
                    <p:nvPr/>
                  </p:nvSpPr>
                  <p:spPr bwMode="auto">
                    <a:xfrm>
                      <a:off x="816261" y="1240972"/>
                      <a:ext cx="2714021" cy="549112"/>
                    </a:xfrm>
                    <a:prstGeom prst="rect">
                      <a:avLst/>
                    </a:prstGeom>
                    <a:solidFill>
                      <a:srgbClr val="D6D6F5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m:rPr>
                                <m:nor/>
                              </m:rPr>
                              <a:rPr lang="en-US" sz="1000" b="1" i="0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World</m:t>
                            </m:r>
                            <m:r>
                              <m:rPr>
                                <m:nor/>
                              </m:rPr>
                              <a:rPr lang="en-US" sz="1000" b="1" i="0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0</m:t>
                            </m:r>
                          </m:oMath>
                        </m:oMathPara>
                      </a14:m>
                      <a:endParaRPr lang="en-US" sz="10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76" name="Rectangle 7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816261" y="1240972"/>
                      <a:ext cx="2714021" cy="549112"/>
                    </a:xfrm>
                    <a:prstGeom prst="rect">
                      <a:avLst/>
                    </a:prstGeom>
                    <a:blipFill>
                      <a:blip r:embed="rId35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7" name="Rectangle 76"/>
                    <p:cNvSpPr/>
                    <p:nvPr/>
                  </p:nvSpPr>
                  <p:spPr bwMode="auto">
                    <a:xfrm>
                      <a:off x="816261" y="1790084"/>
                      <a:ext cx="2714021" cy="18105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↞</m:t>
                            </m:r>
                            <m:sSup>
                              <m:sSupPr>
                                <m:ctrlP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nb-NO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0,1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oMath>
                        </m:oMathPara>
                      </a14:m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Input </a:t>
                      </a:r>
                      <a14:m>
                        <m:oMath xmlns:m="http://schemas.openxmlformats.org/officeDocument/2006/math"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oMath>
                      </a14:m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:</a:t>
                      </a: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r>
                        <a:rPr lang="nb-NO" sz="9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   </a:t>
                      </a:r>
                      <a:r>
                        <a:rPr lang="nb-NO" sz="900" b="1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return</a:t>
                      </a:r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⊕</m:t>
                          </m:r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oMath>
                      </a14:m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77" name="Rectangle 7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816261" y="1790084"/>
                      <a:ext cx="2714021" cy="1810591"/>
                    </a:xfrm>
                    <a:prstGeom prst="rect">
                      <a:avLst/>
                    </a:prstGeom>
                    <a:blipFill>
                      <a:blip r:embed="rId36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grpSp>
          <p:nvGrpSpPr>
            <p:cNvPr id="71" name="Group 70"/>
            <p:cNvGrpSpPr/>
            <p:nvPr/>
          </p:nvGrpSpPr>
          <p:grpSpPr>
            <a:xfrm>
              <a:off x="9898419" y="1234560"/>
              <a:ext cx="1145985" cy="1128164"/>
              <a:chOff x="906822" y="1238694"/>
              <a:chExt cx="2719926" cy="235781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Rectangle 71"/>
                  <p:cNvSpPr/>
                  <p:nvPr/>
                </p:nvSpPr>
                <p:spPr bwMode="auto">
                  <a:xfrm>
                    <a:off x="906822" y="1238694"/>
                    <a:ext cx="2719926" cy="547229"/>
                  </a:xfrm>
                  <a:prstGeom prst="rect">
                    <a:avLst/>
                  </a:prstGeom>
                  <a:solidFill>
                    <a:srgbClr val="FCB4AA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lang="en-US" sz="10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World</m:t>
                          </m:r>
                          <m:r>
                            <m:rPr>
                              <m:nor/>
                            </m:rPr>
                            <a:rPr lang="en-US" sz="10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nb-NO" sz="10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1000" b="1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2" name="Rectangle 7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06822" y="1238694"/>
                    <a:ext cx="2719926" cy="547229"/>
                  </a:xfrm>
                  <a:prstGeom prst="rect">
                    <a:avLst/>
                  </a:prstGeom>
                  <a:blipFill>
                    <a:blip r:embed="rId37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3" name="Rectangle 72"/>
                  <p:cNvSpPr/>
                  <p:nvPr/>
                </p:nvSpPr>
                <p:spPr bwMode="auto">
                  <a:xfrm>
                    <a:off x="906822" y="1785923"/>
                    <a:ext cx="2719926" cy="1810589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for all</a:t>
                    </a: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oMath>
                    </a14:m>
                    <a:r>
                      <a:rPr lang="nb-NO" sz="9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:</a:t>
                    </a: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   </a:t>
                    </a:r>
                    <a14:m>
                      <m:oMath xmlns:m="http://schemas.openxmlformats.org/officeDocument/2006/math"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↞</m:t>
                        </m:r>
                        <m:sSup>
                          <m:sSupPr>
                            <m:ctrl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oMath>
                    </a14:m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Input </a:t>
                    </a:r>
                    <a14:m>
                      <m:oMath xmlns:m="http://schemas.openxmlformats.org/officeDocument/2006/math"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oMath>
                    </a14:m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:</a:t>
                    </a: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    </a:t>
                    </a:r>
                    <a:r>
                      <a:rPr lang="nb-NO" sz="900" b="1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return</a:t>
                    </a: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[</m:t>
                        </m:r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]</m:t>
                        </m:r>
                      </m:oMath>
                    </a14:m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3" name="Rectangle 7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06822" y="1785923"/>
                    <a:ext cx="2719926" cy="1810589"/>
                  </a:xfrm>
                  <a:prstGeom prst="rect">
                    <a:avLst/>
                  </a:prstGeom>
                  <a:blipFill>
                    <a:blip r:embed="rId38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/>
              <p:cNvSpPr/>
              <p:nvPr/>
            </p:nvSpPr>
            <p:spPr bwMode="auto">
              <a:xfrm>
                <a:off x="7730149" y="3517318"/>
                <a:ext cx="3788751" cy="599914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900" b="1" dirty="0"/>
                  <a:t>Definition: </a:t>
                </a:r>
                <a:r>
                  <a:rPr lang="nb-NO" sz="900" dirty="0"/>
                  <a:t>The </a:t>
                </a:r>
                <a:r>
                  <a:rPr lang="nb-NO" sz="900" b="1" dirty="0"/>
                  <a:t>PRF-advantage </a:t>
                </a:r>
                <a:r>
                  <a:rPr lang="nb-NO" sz="900" dirty="0"/>
                  <a:t>of an adversary </a:t>
                </a:r>
                <a14:m>
                  <m:oMath xmlns:m="http://schemas.openxmlformats.org/officeDocument/2006/math">
                    <m:r>
                      <a:rPr lang="nb-NO" sz="9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900" dirty="0"/>
                  <a:t> is</a:t>
                </a:r>
              </a:p>
              <a:p>
                <a:pPr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  </m:t>
                      </m:r>
                      <m:sSubSup>
                        <m:sSub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9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900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900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9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9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9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9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90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9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9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9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sz="900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45" name="Rounded 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30149" y="3517318"/>
                <a:ext cx="3788751" cy="599914"/>
              </a:xfrm>
              <a:prstGeom prst="roundRect">
                <a:avLst/>
              </a:prstGeom>
              <a:blipFill>
                <a:blip r:embed="rId44"/>
                <a:stretch>
                  <a:fillRect/>
                </a:stretch>
              </a:blip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 bwMode="auto">
              <a:xfrm>
                <a:off x="1041400" y="2344635"/>
                <a:ext cx="5813467" cy="286518"/>
              </a:xfrm>
              <a:prstGeom prst="rect">
                <a:avLst/>
              </a:pr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nb-NO" sz="1600" b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1400" y="2344635"/>
                <a:ext cx="5813467" cy="286518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 bwMode="auto">
              <a:xfrm>
                <a:off x="1041400" y="2631327"/>
                <a:ext cx="5813467" cy="151947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266700" indent="-266700" fontAlgn="base">
                  <a:lnSpc>
                    <a:spcPct val="150000"/>
                  </a:lnSpc>
                  <a:spcBef>
                    <a:spcPct val="0"/>
                  </a:spcBef>
                  <a:spcAft>
                    <a:spcPts val="20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Query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	        </a:t>
                </a:r>
                <a:r>
                  <a:rPr lang="nb-NO" sz="14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// receive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sz="14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or  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↞</m:t>
                    </m:r>
                    <m:sSup>
                      <m:sSupPr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nb-NO" sz="1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266700" indent="-266700" fontAlgn="base">
                  <a:lnSpc>
                    <a:spcPct val="150000"/>
                  </a:lnSpc>
                  <a:spcBef>
                    <a:spcPct val="0"/>
                  </a:spcBef>
                  <a:spcAft>
                    <a:spcPts val="20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Query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⊕1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14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	        // </a:t>
                </a:r>
                <a:r>
                  <a:rPr lang="nb-NO" sz="1400" dirty="0" err="1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receive</a:t>
                </a:r>
                <a:r>
                  <a:rPr lang="nb-NO" sz="14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p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⊕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14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or  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′↞</m:t>
                    </m:r>
                    <m:sSup>
                      <m:sSupPr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nb-NO" sz="1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266700" indent="-266700" fontAlgn="base">
                  <a:lnSpc>
                    <a:spcPct val="150000"/>
                  </a:lnSpc>
                  <a:spcBef>
                    <a:spcPct val="0"/>
                  </a:spcBef>
                  <a:spcAft>
                    <a:spcPts val="20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←</m:t>
                    </m:r>
                    <m:d>
                      <m:dPr>
                        <m:begChr m:val="{"/>
                        <m:endChr m:val=""/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</a:rPr>
                                <m:t>𝐢𝐟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mr>
                          <m:m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</a:rPr>
                                <m:t>𝐨𝐭𝐡𝐞𝐫𝐰𝐢𝐬𝐞</m:t>
                              </m:r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</a:rPr>
                                <m:t>        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1400" y="2631327"/>
                <a:ext cx="5813467" cy="1519473"/>
              </a:xfrm>
              <a:prstGeom prst="rect">
                <a:avLst/>
              </a:prstGeom>
              <a:blipFill>
                <a:blip r:embed="rId46"/>
                <a:stretch>
                  <a:fillRect l="-1464" t="-9524" b="-9365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8271739" y="4501686"/>
            <a:ext cx="22286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(law of total probability)</a:t>
            </a:r>
          </a:p>
        </p:txBody>
      </p:sp>
    </p:spTree>
    <p:extLst>
      <p:ext uri="{BB962C8B-B14F-4D97-AF65-F5344CB8AC3E}">
        <p14:creationId xmlns:p14="http://schemas.microsoft.com/office/powerpoint/2010/main" val="49759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3" grpId="0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Let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8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800" dirty="0">
                    <a:solidFill>
                      <a:schemeClr val="accent2"/>
                    </a:solidFill>
                  </a:rPr>
                  <a:t> 	</a:t>
                </a:r>
                <a:r>
                  <a:rPr lang="en-US" sz="1800" dirty="0"/>
                  <a:t>(i.e., the OTP)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Claim: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/>
                  <a:t> is </a:t>
                </a:r>
                <a:r>
                  <a:rPr lang="en-US" sz="1800" i="1" dirty="0"/>
                  <a:t>not</a:t>
                </a:r>
                <a:r>
                  <a:rPr lang="en-US" sz="1800" dirty="0"/>
                  <a:t> a secure PRF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466111" y="4408097"/>
                <a:ext cx="1847280" cy="4956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1−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6111" y="4408097"/>
                <a:ext cx="1847280" cy="495649"/>
              </a:xfrm>
              <a:prstGeom prst="rect">
                <a:avLst/>
              </a:prstGeom>
              <a:blipFill rotWithShape="0">
                <a:blip r:embed="rId4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371284" y="5272568"/>
                <a:ext cx="2787045" cy="5028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284" y="5272568"/>
                <a:ext cx="2787045" cy="50283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3927782" y="5235794"/>
                <a:ext cx="2264228" cy="5763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7782" y="5235794"/>
                <a:ext cx="2264228" cy="57637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5742023" y="5370094"/>
                <a:ext cx="106138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1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400" b="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2023" y="5370094"/>
                <a:ext cx="1061380" cy="30777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1371284" y="4502034"/>
                <a:ext cx="1491700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=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284" y="4502034"/>
                <a:ext cx="1491700" cy="307777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6628835" y="5370094"/>
                <a:ext cx="55515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1" i="1" smtClean="0">
                          <a:latin typeface="Cambria Math" panose="02040503050406030204" pitchFamily="18" charset="0"/>
                        </a:rPr>
                        <m:t>≈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8835" y="5370094"/>
                <a:ext cx="555152" cy="307777"/>
              </a:xfrm>
              <a:prstGeom prst="rect">
                <a:avLst/>
              </a:prstGeom>
              <a:blipFill rotWithShape="0"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ounded Rectangle 30"/>
              <p:cNvSpPr/>
              <p:nvPr/>
            </p:nvSpPr>
            <p:spPr bwMode="auto">
              <a:xfrm>
                <a:off x="7730149" y="3517318"/>
                <a:ext cx="3788751" cy="599914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900" b="1" dirty="0"/>
                  <a:t>Definition: </a:t>
                </a:r>
                <a:r>
                  <a:rPr lang="nb-NO" sz="900" dirty="0"/>
                  <a:t>The </a:t>
                </a:r>
                <a:r>
                  <a:rPr lang="nb-NO" sz="900" b="1" dirty="0"/>
                  <a:t>PRF-advantage </a:t>
                </a:r>
                <a:r>
                  <a:rPr lang="nb-NO" sz="900" dirty="0"/>
                  <a:t>of an adversary </a:t>
                </a:r>
                <a14:m>
                  <m:oMath xmlns:m="http://schemas.openxmlformats.org/officeDocument/2006/math">
                    <m:r>
                      <a:rPr lang="nb-NO" sz="9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900" dirty="0"/>
                  <a:t> is</a:t>
                </a:r>
              </a:p>
              <a:p>
                <a:pPr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  </m:t>
                      </m:r>
                      <m:sSubSup>
                        <m:sSub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9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900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900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9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9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9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9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90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9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9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9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sz="900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31" name="Rounded 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30149" y="3517318"/>
                <a:ext cx="3788751" cy="599914"/>
              </a:xfrm>
              <a:prstGeom prst="roundRect">
                <a:avLst/>
              </a:prstGeom>
              <a:blipFill>
                <a:blip r:embed="rId49"/>
                <a:stretch>
                  <a:fillRect/>
                </a:stretch>
              </a:blip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/>
          <p:nvPr/>
        </p:nvGrpSpPr>
        <p:grpSpPr>
          <a:xfrm>
            <a:off x="7973380" y="1233659"/>
            <a:ext cx="3071024" cy="2144556"/>
            <a:chOff x="7973380" y="1233659"/>
            <a:chExt cx="3071024" cy="2144556"/>
          </a:xfrm>
        </p:grpSpPr>
        <p:grpSp>
          <p:nvGrpSpPr>
            <p:cNvPr id="37" name="Group 36"/>
            <p:cNvGrpSpPr/>
            <p:nvPr/>
          </p:nvGrpSpPr>
          <p:grpSpPr>
            <a:xfrm>
              <a:off x="7973380" y="1233659"/>
              <a:ext cx="2116771" cy="2144556"/>
              <a:chOff x="7973380" y="1233659"/>
              <a:chExt cx="2116771" cy="2144556"/>
            </a:xfrm>
          </p:grpSpPr>
          <p:grpSp>
            <p:nvGrpSpPr>
              <p:cNvPr id="42" name="Group 41"/>
              <p:cNvGrpSpPr>
                <a:grpSpLocks noChangeAspect="1"/>
              </p:cNvGrpSpPr>
              <p:nvPr/>
            </p:nvGrpSpPr>
            <p:grpSpPr>
              <a:xfrm>
                <a:off x="8271740" y="1481224"/>
                <a:ext cx="1818411" cy="1896991"/>
                <a:chOff x="6791963" y="1572395"/>
                <a:chExt cx="3197224" cy="3335388"/>
              </a:xfrm>
            </p:grpSpPr>
            <p:cxnSp>
              <p:nvCxnSpPr>
                <p:cNvPr id="46" name="Straight Arrow Connector 45"/>
                <p:cNvCxnSpPr/>
                <p:nvPr/>
              </p:nvCxnSpPr>
              <p:spPr bwMode="auto">
                <a:xfrm>
                  <a:off x="8091154" y="3363616"/>
                  <a:ext cx="659914" cy="525295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bg1">
                      <a:lumMod val="75000"/>
                    </a:schemeClr>
                  </a:solidFill>
                  <a:prstDash val="dash"/>
                  <a:round/>
                  <a:headEnd type="triangle" w="sm" len="sm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7" name="Straight Arrow Connector 46"/>
                <p:cNvCxnSpPr/>
                <p:nvPr/>
              </p:nvCxnSpPr>
              <p:spPr bwMode="auto">
                <a:xfrm flipH="1">
                  <a:off x="9372575" y="3378197"/>
                  <a:ext cx="616612" cy="592656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bg1">
                      <a:lumMod val="75000"/>
                    </a:schemeClr>
                  </a:solidFill>
                  <a:prstDash val="dash"/>
                  <a:round/>
                  <a:headEnd type="triangle" w="sm" len="sm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pic>
              <p:nvPicPr>
                <p:cNvPr id="48" name="Picture 47"/>
                <p:cNvPicPr>
                  <a:picLocks noChangeAspect="1"/>
                </p:cNvPicPr>
                <p:nvPr/>
              </p:nvPicPr>
              <p:blipFill rotWithShape="1">
                <a:blip r:embed="rId5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046" t="10399" r="23520" b="9309"/>
                <a:stretch/>
              </p:blipFill>
              <p:spPr>
                <a:xfrm>
                  <a:off x="8669018" y="3850492"/>
                  <a:ext cx="850429" cy="1057291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9" name="Oval Callout 48"/>
                    <p:cNvSpPr/>
                    <p:nvPr/>
                  </p:nvSpPr>
                  <p:spPr bwMode="auto">
                    <a:xfrm>
                      <a:off x="6791963" y="4021377"/>
                      <a:ext cx="1535184" cy="760893"/>
                    </a:xfrm>
                    <a:prstGeom prst="wedgeEllipseCallout">
                      <a:avLst>
                        <a:gd name="adj1" fmla="val 66591"/>
                        <a:gd name="adj2" fmla="val -30176"/>
                      </a:avLst>
                    </a:prstGeom>
                    <a:solidFill>
                      <a:srgbClr val="FEE9E6"/>
                    </a:solidFill>
                    <a:ln w="19050">
                      <a:solidFill>
                        <a:srgbClr val="FF0000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rtlCol="0" anchor="ctr"/>
                    <a:lstStyle/>
                    <a:p>
                      <a:pPr algn="ctr"/>
                      <a:r>
                        <a:rPr lang="en-US" sz="800" b="1" dirty="0"/>
                        <a:t>I’m in World </a:t>
                      </a:r>
                      <a14:m>
                        <m:oMath xmlns:m="http://schemas.openxmlformats.org/officeDocument/2006/math">
                          <m:r>
                            <a:rPr lang="nb-NO" sz="8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sz="800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oMath>
                      </a14:m>
                      <a:endParaRPr lang="en-US" sz="800" b="1" dirty="0"/>
                    </a:p>
                  </p:txBody>
                </p:sp>
              </mc:Choice>
              <mc:Fallback xmlns="">
                <p:sp>
                  <p:nvSpPr>
                    <p:cNvPr id="31" name="Oval Callout 3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6791963" y="4021377"/>
                      <a:ext cx="1535184" cy="760893"/>
                    </a:xfrm>
                    <a:prstGeom prst="wedgeEllipseCallout">
                      <a:avLst>
                        <a:gd name="adj1" fmla="val 66591"/>
                        <a:gd name="adj2" fmla="val -30176"/>
                      </a:avLst>
                    </a:prstGeom>
                    <a:blipFill rotWithShape="0">
                      <a:blip r:embed="rId32"/>
                      <a:stretch>
                        <a:fillRect/>
                      </a:stretch>
                    </a:blipFill>
                    <a:ln w="19050">
                      <a:solidFill>
                        <a:srgbClr val="FF0000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pic>
              <p:nvPicPr>
                <p:cNvPr id="50" name="Picture 49"/>
                <p:cNvPicPr>
                  <a:picLocks noChangeAspect="1"/>
                </p:cNvPicPr>
                <p:nvPr/>
              </p:nvPicPr>
              <p:blipFill>
                <a:blip r:embed="rId5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35252" y="1951717"/>
                  <a:ext cx="340056" cy="497170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1" name="Rectangle 50"/>
                    <p:cNvSpPr/>
                    <p:nvPr/>
                  </p:nvSpPr>
                  <p:spPr>
                    <a:xfrm>
                      <a:off x="8701703" y="1572395"/>
                      <a:ext cx="495489" cy="405861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9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900" b="0" i="1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a14:m>
                      <a:endParaRPr lang="en-US" sz="900" dirty="0"/>
                    </a:p>
                  </p:txBody>
                </p:sp>
              </mc:Choice>
              <mc:Fallback xmlns="">
                <p:sp>
                  <p:nvSpPr>
                    <p:cNvPr id="84" name="Rectangle 8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701703" y="1572395"/>
                      <a:ext cx="495489" cy="405861"/>
                    </a:xfrm>
                    <a:prstGeom prst="rect">
                      <a:avLst/>
                    </a:prstGeom>
                    <a:blipFill>
                      <a:blip r:embed="rId3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43" name="Group 42"/>
              <p:cNvGrpSpPr/>
              <p:nvPr/>
            </p:nvGrpSpPr>
            <p:grpSpPr>
              <a:xfrm>
                <a:off x="7973380" y="1233659"/>
                <a:ext cx="1143497" cy="1129066"/>
                <a:chOff x="816261" y="1240972"/>
                <a:chExt cx="2714021" cy="2359703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4" name="Rectangle 43"/>
                    <p:cNvSpPr/>
                    <p:nvPr/>
                  </p:nvSpPr>
                  <p:spPr bwMode="auto">
                    <a:xfrm>
                      <a:off x="816261" y="1240972"/>
                      <a:ext cx="2714021" cy="549112"/>
                    </a:xfrm>
                    <a:prstGeom prst="rect">
                      <a:avLst/>
                    </a:prstGeom>
                    <a:solidFill>
                      <a:srgbClr val="D6D6F5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m:rPr>
                                <m:nor/>
                              </m:rPr>
                              <a:rPr lang="en-US" sz="1000" b="1" i="0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World</m:t>
                            </m:r>
                            <m:r>
                              <m:rPr>
                                <m:nor/>
                              </m:rPr>
                              <a:rPr lang="en-US" sz="1000" b="1" i="0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0</m:t>
                            </m:r>
                          </m:oMath>
                        </m:oMathPara>
                      </a14:m>
                      <a:endParaRPr lang="en-US" sz="10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76" name="Rectangle 7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816261" y="1240972"/>
                      <a:ext cx="2714021" cy="549112"/>
                    </a:xfrm>
                    <a:prstGeom prst="rect">
                      <a:avLst/>
                    </a:prstGeom>
                    <a:blipFill>
                      <a:blip r:embed="rId35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5" name="Rectangle 44"/>
                    <p:cNvSpPr/>
                    <p:nvPr/>
                  </p:nvSpPr>
                  <p:spPr bwMode="auto">
                    <a:xfrm>
                      <a:off x="816261" y="1790084"/>
                      <a:ext cx="2714021" cy="18105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↞</m:t>
                            </m:r>
                            <m:sSup>
                              <m:sSupPr>
                                <m:ctrlP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nb-NO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0,1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oMath>
                        </m:oMathPara>
                      </a14:m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Input </a:t>
                      </a:r>
                      <a14:m>
                        <m:oMath xmlns:m="http://schemas.openxmlformats.org/officeDocument/2006/math"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oMath>
                      </a14:m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:</a:t>
                      </a: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r>
                        <a:rPr lang="nb-NO" sz="9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   </a:t>
                      </a:r>
                      <a:r>
                        <a:rPr lang="nb-NO" sz="900" b="1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return</a:t>
                      </a:r>
                      <a:r>
                        <a:rPr lang="nb-NO" sz="9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⊕</m:t>
                          </m:r>
                          <m:r>
                            <a:rPr lang="nb-NO" sz="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oMath>
                      </a14:m>
                      <a:endPara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77" name="Rectangle 7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816261" y="1790084"/>
                      <a:ext cx="2714021" cy="1810591"/>
                    </a:xfrm>
                    <a:prstGeom prst="rect">
                      <a:avLst/>
                    </a:prstGeom>
                    <a:blipFill>
                      <a:blip r:embed="rId36"/>
                      <a:stretch>
                        <a:fillRect/>
                      </a:stretch>
                    </a:blip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grpSp>
          <p:nvGrpSpPr>
            <p:cNvPr id="38" name="Group 37"/>
            <p:cNvGrpSpPr/>
            <p:nvPr/>
          </p:nvGrpSpPr>
          <p:grpSpPr>
            <a:xfrm>
              <a:off x="9898419" y="1234560"/>
              <a:ext cx="1145985" cy="1128164"/>
              <a:chOff x="906822" y="1238694"/>
              <a:chExt cx="2719926" cy="235781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Rectangle 39"/>
                  <p:cNvSpPr/>
                  <p:nvPr/>
                </p:nvSpPr>
                <p:spPr bwMode="auto">
                  <a:xfrm>
                    <a:off x="906822" y="1238694"/>
                    <a:ext cx="2719926" cy="547229"/>
                  </a:xfrm>
                  <a:prstGeom prst="rect">
                    <a:avLst/>
                  </a:prstGeom>
                  <a:solidFill>
                    <a:srgbClr val="FCB4AA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lang="en-US" sz="10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World</m:t>
                          </m:r>
                          <m:r>
                            <m:rPr>
                              <m:nor/>
                            </m:rPr>
                            <a:rPr lang="en-US" sz="10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nb-NO" sz="1000" b="1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1000" b="1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2" name="Rectangle 7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06822" y="1238694"/>
                    <a:ext cx="2719926" cy="547229"/>
                  </a:xfrm>
                  <a:prstGeom prst="rect">
                    <a:avLst/>
                  </a:prstGeom>
                  <a:blipFill>
                    <a:blip r:embed="rId37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Rectangle 40"/>
                  <p:cNvSpPr/>
                  <p:nvPr/>
                </p:nvSpPr>
                <p:spPr bwMode="auto">
                  <a:xfrm>
                    <a:off x="906822" y="1785923"/>
                    <a:ext cx="2719926" cy="1810589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for all</a:t>
                    </a: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oMath>
                    </a14:m>
                    <a:r>
                      <a:rPr lang="nb-NO" sz="9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:</a:t>
                    </a: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   </a:t>
                    </a:r>
                    <a14:m>
                      <m:oMath xmlns:m="http://schemas.openxmlformats.org/officeDocument/2006/math"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↞</m:t>
                        </m:r>
                        <m:sSup>
                          <m:sSupPr>
                            <m:ctrlP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nb-NO" sz="9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oMath>
                    </a14:m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Input </a:t>
                    </a:r>
                    <a14:m>
                      <m:oMath xmlns:m="http://schemas.openxmlformats.org/officeDocument/2006/math"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oMath>
                    </a14:m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:</a:t>
                    </a: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9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    </a:t>
                    </a:r>
                    <a:r>
                      <a:rPr lang="nb-NO" sz="900" b="1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return</a:t>
                    </a:r>
                    <a:r>
                      <a:rPr lang="nb-NO" sz="9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[</m:t>
                        </m:r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nb-NO" sz="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]</m:t>
                        </m:r>
                      </m:oMath>
                    </a14:m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9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3" name="Rectangle 7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06822" y="1785923"/>
                    <a:ext cx="2719926" cy="1810589"/>
                  </a:xfrm>
                  <a:prstGeom prst="rect">
                    <a:avLst/>
                  </a:prstGeom>
                  <a:blipFill>
                    <a:blip r:embed="rId38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 bwMode="auto">
              <a:xfrm>
                <a:off x="1041400" y="2344635"/>
                <a:ext cx="5813467" cy="286518"/>
              </a:xfrm>
              <a:prstGeom prst="rect">
                <a:avLst/>
              </a:pr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nb-NO" sz="1600" b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1400" y="2344635"/>
                <a:ext cx="5813467" cy="286518"/>
              </a:xfrm>
              <a:prstGeom prst="rect">
                <a:avLst/>
              </a:prstGeom>
              <a:blipFill>
                <a:blip r:embed="rId5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 bwMode="auto">
              <a:xfrm>
                <a:off x="1041400" y="2631327"/>
                <a:ext cx="5813467" cy="151947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266700" indent="-266700" fontAlgn="base">
                  <a:lnSpc>
                    <a:spcPct val="150000"/>
                  </a:lnSpc>
                  <a:spcBef>
                    <a:spcPct val="0"/>
                  </a:spcBef>
                  <a:spcAft>
                    <a:spcPts val="20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Query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	        </a:t>
                </a:r>
                <a:r>
                  <a:rPr lang="nb-NO" sz="14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// receive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sz="14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or  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↞</m:t>
                    </m:r>
                    <m:sSup>
                      <m:sSupPr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nb-NO" sz="1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266700" indent="-266700" fontAlgn="base">
                  <a:lnSpc>
                    <a:spcPct val="150000"/>
                  </a:lnSpc>
                  <a:spcBef>
                    <a:spcPct val="0"/>
                  </a:spcBef>
                  <a:spcAft>
                    <a:spcPts val="20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Query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⊕1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14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	        // </a:t>
                </a:r>
                <a:r>
                  <a:rPr lang="nb-NO" sz="1400" dirty="0" err="1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receive</a:t>
                </a:r>
                <a:r>
                  <a:rPr lang="nb-NO" sz="14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p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⊕</m:t>
                    </m:r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⊕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14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or  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′↞</m:t>
                    </m:r>
                    <m:sSup>
                      <m:sSupPr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nb-NO" sz="1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266700" indent="-266700" fontAlgn="base">
                  <a:lnSpc>
                    <a:spcPct val="150000"/>
                  </a:lnSpc>
                  <a:spcBef>
                    <a:spcPct val="0"/>
                  </a:spcBef>
                  <a:spcAft>
                    <a:spcPts val="20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←</m:t>
                    </m:r>
                    <m:d>
                      <m:dPr>
                        <m:begChr m:val="{"/>
                        <m:endChr m:val=""/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</a:rPr>
                                <m:t>𝐢𝐟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mr>
                          <m:m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</a:rPr>
                                <m:t>𝐨𝐭𝐡𝐞𝐫𝐰𝐢𝐬𝐞</m:t>
                              </m:r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</a:rPr>
                                <m:t>        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1400" y="2631327"/>
                <a:ext cx="5813467" cy="1519473"/>
              </a:xfrm>
              <a:prstGeom prst="rect">
                <a:avLst/>
              </a:prstGeom>
              <a:blipFill>
                <a:blip r:embed="rId53"/>
                <a:stretch>
                  <a:fillRect l="-1464" t="-9524" b="-9365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97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5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"advantage"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is a </a:t>
                </a:r>
                <a:r>
                  <a:rPr lang="en-US" sz="1800" b="1" dirty="0"/>
                  <a:t>secure PRF</a:t>
                </a:r>
                <a:r>
                  <a:rPr lang="en-US" sz="1800" dirty="0"/>
                  <a:t>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 i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is "</a:t>
                </a:r>
                <a:r>
                  <a:rPr lang="en-US" sz="1800" i="1" dirty="0"/>
                  <a:t>small" </a:t>
                </a:r>
                <a:r>
                  <a:rPr lang="en-US" sz="1800" dirty="0"/>
                  <a:t>for </a:t>
                </a:r>
                <a:r>
                  <a:rPr lang="en-US" sz="1800" i="1" dirty="0"/>
                  <a:t>all</a:t>
                </a:r>
                <a:r>
                  <a:rPr lang="en-US" sz="1800" dirty="0"/>
                  <a:t> adversaries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using a "</a:t>
                </a:r>
                <a:r>
                  <a:rPr lang="en-US" sz="1800" i="1" dirty="0"/>
                  <a:t>reasonable</a:t>
                </a:r>
                <a:r>
                  <a:rPr lang="en-US" sz="1800" dirty="0"/>
                  <a:t>" amount of resources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Does not depend on the adversary’s </a:t>
                </a:r>
                <a:r>
                  <a:rPr lang="en-US" sz="1600" i="1" dirty="0"/>
                  <a:t>strategy </a:t>
                </a:r>
                <a:r>
                  <a:rPr lang="en-US" sz="1600" dirty="0"/>
                  <a:t>(since we consider </a:t>
                </a:r>
                <a:r>
                  <a:rPr lang="en-US" sz="1600" i="1" dirty="0"/>
                  <a:t>all</a:t>
                </a:r>
                <a:r>
                  <a:rPr lang="en-US" sz="1600" dirty="0"/>
                  <a:t> possible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) </a:t>
                </a:r>
                <a:endParaRPr lang="en-US" sz="1600" b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Only the amount of resources it uses: running time, memory usage, number of oracle calls (calls to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𝒪</m:t>
                    </m:r>
                  </m:oMath>
                </a14:m>
                <a:r>
                  <a:rPr lang="en-US" sz="1600" dirty="0"/>
                  <a:t>), …</a:t>
                </a:r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What does </a:t>
                </a:r>
                <a:r>
                  <a:rPr lang="en-US" sz="1800" i="1" dirty="0"/>
                  <a:t>small</a:t>
                </a:r>
                <a:r>
                  <a:rPr lang="en-US" sz="1800" dirty="0"/>
                  <a:t> and </a:t>
                </a:r>
                <a:r>
                  <a:rPr lang="en-US" sz="1800" i="1" dirty="0"/>
                  <a:t>reasonable </a:t>
                </a:r>
                <a:r>
                  <a:rPr lang="en-US" sz="1800" dirty="0"/>
                  <a:t>mean?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Example:</a:t>
                </a:r>
                <a:r>
                  <a:rPr lang="en-US" sz="1600" b="1" dirty="0">
                    <a:solidFill>
                      <a:schemeClr val="accent2"/>
                    </a:solidFill>
                  </a:rPr>
                  <a:t> 128-bit</a:t>
                </a:r>
                <a:r>
                  <a:rPr lang="en-US" sz="1600" dirty="0"/>
                  <a:t> security:</a:t>
                </a:r>
                <a:br>
                  <a:rPr lang="en-US" sz="1600" dirty="0"/>
                </a:br>
                <a:r>
                  <a:rPr lang="en-US" sz="1600" dirty="0"/>
                  <a:t/>
                </a:r>
                <a:br>
                  <a:rPr lang="en-US" sz="1600" dirty="0"/>
                </a:b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den>
                    </m:f>
                  </m:oMath>
                </a14:m>
                <a:endParaRPr lang="en-US" sz="1600" dirty="0"/>
              </a:p>
              <a:p>
                <a:pPr marL="474663" lvl="1" indent="0"/>
                <a:r>
                  <a:rPr lang="en-US" sz="1600" dirty="0"/>
                  <a:t>     </a:t>
                </a:r>
                <a:br>
                  <a:rPr lang="en-US" sz="1600" dirty="0"/>
                </a:br>
                <a:r>
                  <a:rPr lang="en-US" sz="1600" dirty="0"/>
                  <a:t>     for all adversaries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that run in time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sz="1600" dirty="0"/>
              </a:p>
              <a:p>
                <a:pPr marL="474663" lvl="1" indent="0"/>
                <a:r>
                  <a:rPr lang="en-US" sz="1600" dirty="0"/>
                  <a:t> </a:t>
                </a:r>
              </a:p>
              <a:p>
                <a:pPr marL="714375" lvl="1" indent="-239713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Example: </a:t>
                </a:r>
                <a:r>
                  <a:rPr lang="en-US" sz="1600" dirty="0"/>
                  <a:t>a PRF is </a:t>
                </a:r>
                <a:r>
                  <a:rPr lang="en-US" sz="1600" i="1" dirty="0"/>
                  <a:t>insecure</a:t>
                </a:r>
                <a:r>
                  <a:rPr lang="en-US" sz="1600" dirty="0"/>
                  <a:t> if we can come up with </a:t>
                </a:r>
                <a:r>
                  <a:rPr lang="en-US" sz="1600" i="1" dirty="0"/>
                  <a:t>one </a:t>
                </a:r>
                <a:r>
                  <a:rPr lang="en-US" sz="1600" dirty="0"/>
                  <a:t>efficient adversary with good advantage 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261100" y="3443214"/>
                <a:ext cx="190500" cy="2923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1100" y="3443214"/>
                <a:ext cx="190500" cy="292388"/>
              </a:xfrm>
              <a:prstGeom prst="rect">
                <a:avLst/>
              </a:prstGeom>
              <a:blipFill>
                <a:blip r:embed="rId3"/>
                <a:stretch>
                  <a:fillRect r="-25806"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809140" y="4225521"/>
                <a:ext cx="698500" cy="2923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80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9140" y="4225521"/>
                <a:ext cx="698500" cy="292388"/>
              </a:xfrm>
              <a:prstGeom prst="rect">
                <a:avLst/>
              </a:prstGeom>
              <a:blipFill>
                <a:blip r:embed="rId4"/>
                <a:stretch>
                  <a:fillRect l="-1754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146800" y="3468614"/>
                <a:ext cx="698500" cy="2923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80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800" y="3468614"/>
                <a:ext cx="698500" cy="292388"/>
              </a:xfrm>
              <a:prstGeom prst="rect">
                <a:avLst/>
              </a:prstGeom>
              <a:blipFill>
                <a:blip r:embed="rId5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565900" y="3602108"/>
                <a:ext cx="359727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−48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≈0.0000000000000036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5900" y="3602108"/>
                <a:ext cx="3597275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632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Huge </a:t>
            </a:r>
            <a:r>
              <a:rPr lang="nb-NO" dirty="0" err="1"/>
              <a:t>numbers</a:t>
            </a:r>
            <a:r>
              <a:rPr lang="nb-NO" dirty="0"/>
              <a:t>, </a:t>
            </a:r>
            <a:r>
              <a:rPr lang="nb-NO" dirty="0" err="1"/>
              <a:t>tiny</a:t>
            </a:r>
            <a:r>
              <a:rPr lang="nb-NO" dirty="0"/>
              <a:t> </a:t>
            </a:r>
            <a:r>
              <a:rPr lang="nb-NO" dirty="0" err="1"/>
              <a:t>numbers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74" name="Group 73"/>
          <p:cNvGrpSpPr/>
          <p:nvPr/>
        </p:nvGrpSpPr>
        <p:grpSpPr>
          <a:xfrm>
            <a:off x="862445" y="1360516"/>
            <a:ext cx="5515208" cy="504000"/>
            <a:chOff x="862444" y="1537854"/>
            <a:chExt cx="6348849" cy="504000"/>
          </a:xfrm>
        </p:grpSpPr>
        <p:sp>
          <p:nvSpPr>
            <p:cNvPr id="5" name="Rectangle 4"/>
            <p:cNvSpPr/>
            <p:nvPr/>
          </p:nvSpPr>
          <p:spPr bwMode="auto">
            <a:xfrm>
              <a:off x="862444" y="1537854"/>
              <a:ext cx="1101437" cy="5040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600" b="1" dirty="0" err="1"/>
                <a:t>Cycles</a:t>
              </a:r>
              <a:endParaRPr lang="nb-NO" sz="1600" b="1" dirty="0"/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1963882" y="1537854"/>
              <a:ext cx="2254828" cy="5040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600" b="1" dirty="0" err="1"/>
                <a:t>Approx</a:t>
              </a:r>
              <a:r>
                <a:rPr lang="nb-NO" sz="1600" b="1" dirty="0"/>
                <a:t> </a:t>
              </a:r>
              <a:r>
                <a:rPr lang="nb-NO" sz="1600" b="1" dirty="0" err="1"/>
                <a:t>cost</a:t>
              </a:r>
              <a:r>
                <a:rPr lang="nb-NO" sz="1600" b="1" dirty="0"/>
                <a:t>* (USD)</a:t>
              </a: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4218710" y="1537854"/>
              <a:ext cx="2992583" cy="5040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600" b="1" dirty="0"/>
                <a:t>Point </a:t>
              </a:r>
              <a:r>
                <a:rPr lang="nb-NO" sz="1600" b="1" dirty="0" err="1"/>
                <a:t>of</a:t>
              </a:r>
              <a:r>
                <a:rPr lang="nb-NO" sz="1600" b="1" dirty="0"/>
                <a:t> </a:t>
              </a:r>
              <a:r>
                <a:rPr lang="nb-NO" sz="1600" b="1" dirty="0" err="1"/>
                <a:t>reference</a:t>
              </a:r>
              <a:endParaRPr lang="nb-NO" sz="1600" b="1" dirty="0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862444" y="1921263"/>
            <a:ext cx="5515208" cy="504000"/>
            <a:chOff x="862443" y="2043094"/>
            <a:chExt cx="6348849" cy="504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 bwMode="auto">
                <a:xfrm>
                  <a:off x="862443" y="2043094"/>
                  <a:ext cx="1101437" cy="50400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50</m:t>
                            </m:r>
                          </m:sup>
                        </m:sSup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2443" y="2043094"/>
                  <a:ext cx="1101437" cy="50400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Rectangle 8"/>
            <p:cNvSpPr/>
            <p:nvPr/>
          </p:nvSpPr>
          <p:spPr bwMode="auto">
            <a:xfrm>
              <a:off x="1963881" y="2043094"/>
              <a:ext cx="2254828" cy="5040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400" dirty="0"/>
                <a:t>$3.50</a:t>
              </a: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4218709" y="2043094"/>
              <a:ext cx="2992583" cy="5040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400" dirty="0"/>
                <a:t>Cup </a:t>
              </a:r>
              <a:r>
                <a:rPr lang="nb-NO" sz="1400" dirty="0" err="1"/>
                <a:t>of</a:t>
              </a:r>
              <a:r>
                <a:rPr lang="nb-NO" sz="1400" dirty="0"/>
                <a:t> </a:t>
              </a:r>
              <a:r>
                <a:rPr lang="nb-NO" sz="1400" dirty="0" err="1"/>
                <a:t>coffee</a:t>
              </a:r>
              <a:endParaRPr lang="nb-NO" sz="1400" dirty="0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862444" y="2447285"/>
            <a:ext cx="5515208" cy="504000"/>
            <a:chOff x="862443" y="2548334"/>
            <a:chExt cx="6348849" cy="504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/>
                <p:nvPr/>
              </p:nvSpPr>
              <p:spPr bwMode="auto">
                <a:xfrm>
                  <a:off x="862443" y="2548334"/>
                  <a:ext cx="1101437" cy="50400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55</m:t>
                            </m:r>
                          </m:sup>
                        </m:sSup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2443" y="2548334"/>
                  <a:ext cx="1101437" cy="50400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Rectangle 11"/>
            <p:cNvSpPr/>
            <p:nvPr/>
          </p:nvSpPr>
          <p:spPr bwMode="auto">
            <a:xfrm>
              <a:off x="1963881" y="2548334"/>
              <a:ext cx="2254828" cy="5040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400" dirty="0"/>
                <a:t>$100</a:t>
              </a: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4218709" y="2548334"/>
              <a:ext cx="2992583" cy="5040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400" dirty="0"/>
                <a:t>Good </a:t>
              </a:r>
              <a:r>
                <a:rPr lang="nb-NO" sz="1400" dirty="0" err="1"/>
                <a:t>tickets</a:t>
              </a:r>
              <a:r>
                <a:rPr lang="nb-NO" sz="1400" dirty="0"/>
                <a:t> to a Portland </a:t>
              </a:r>
              <a:r>
                <a:rPr lang="nb-NO" sz="1400" dirty="0" err="1"/>
                <a:t>Trailblazers</a:t>
              </a:r>
              <a:r>
                <a:rPr lang="nb-NO" sz="1400" dirty="0"/>
                <a:t> game 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862444" y="2973307"/>
            <a:ext cx="5515208" cy="504000"/>
            <a:chOff x="862443" y="3053574"/>
            <a:chExt cx="6348849" cy="504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 bwMode="auto">
                <a:xfrm>
                  <a:off x="862443" y="3053574"/>
                  <a:ext cx="1101437" cy="50400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65</m:t>
                            </m:r>
                          </m:sup>
                        </m:sSup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2443" y="3053574"/>
                  <a:ext cx="1101437" cy="50400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Rectangle 32"/>
            <p:cNvSpPr/>
            <p:nvPr/>
          </p:nvSpPr>
          <p:spPr bwMode="auto">
            <a:xfrm>
              <a:off x="1963881" y="3053574"/>
              <a:ext cx="2254828" cy="5040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400" dirty="0"/>
                <a:t>$130,000</a:t>
              </a: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4218709" y="3053574"/>
              <a:ext cx="2992583" cy="5040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400" dirty="0"/>
                <a:t>Median </a:t>
              </a:r>
              <a:r>
                <a:rPr lang="nb-NO" sz="1400" dirty="0" err="1"/>
                <a:t>home</a:t>
              </a:r>
              <a:r>
                <a:rPr lang="nb-NO" sz="1400" dirty="0"/>
                <a:t> </a:t>
              </a:r>
              <a:r>
                <a:rPr lang="nb-NO" sz="1400" dirty="0" err="1"/>
                <a:t>price</a:t>
              </a:r>
              <a:r>
                <a:rPr lang="nb-NO" sz="1400" dirty="0"/>
                <a:t> in Chickasaw County, Iowa</a:t>
              </a: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862444" y="3499329"/>
            <a:ext cx="5515208" cy="504000"/>
            <a:chOff x="862443" y="3558814"/>
            <a:chExt cx="6348849" cy="504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/>
                <p:cNvSpPr/>
                <p:nvPr/>
              </p:nvSpPr>
              <p:spPr bwMode="auto">
                <a:xfrm>
                  <a:off x="862443" y="3558814"/>
                  <a:ext cx="1101437" cy="50400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75</m:t>
                            </m:r>
                          </m:sup>
                        </m:sSup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53" name="Rectangle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2443" y="3558814"/>
                  <a:ext cx="1101437" cy="50400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4" name="Rectangle 53"/>
            <p:cNvSpPr/>
            <p:nvPr/>
          </p:nvSpPr>
          <p:spPr bwMode="auto">
            <a:xfrm>
              <a:off x="1963881" y="3558814"/>
              <a:ext cx="2254828" cy="5040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400" dirty="0"/>
                <a:t>$130 million</a:t>
              </a: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4218709" y="3558814"/>
              <a:ext cx="2992583" cy="5040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400" dirty="0"/>
                <a:t>Budget </a:t>
              </a:r>
              <a:r>
                <a:rPr lang="nb-NO" sz="1400" dirty="0" err="1"/>
                <a:t>of</a:t>
              </a:r>
              <a:r>
                <a:rPr lang="nb-NO" sz="1400" dirty="0"/>
                <a:t> </a:t>
              </a:r>
              <a:r>
                <a:rPr lang="nb-NO" sz="1400" dirty="0" err="1"/>
                <a:t>one</a:t>
              </a:r>
              <a:r>
                <a:rPr lang="nb-NO" sz="1400" dirty="0"/>
                <a:t> </a:t>
              </a:r>
              <a:r>
                <a:rPr lang="nb-NO" sz="1400" dirty="0" err="1"/>
                <a:t>of</a:t>
              </a:r>
              <a:r>
                <a:rPr lang="nb-NO" sz="1400" dirty="0"/>
                <a:t> </a:t>
              </a:r>
              <a:r>
                <a:rPr lang="nb-NO" sz="1400" dirty="0" err="1"/>
                <a:t>the</a:t>
              </a:r>
              <a:r>
                <a:rPr lang="nb-NO" sz="1400" dirty="0"/>
                <a:t> Harry Potter </a:t>
              </a:r>
              <a:r>
                <a:rPr lang="nb-NO" sz="1400" dirty="0" err="1"/>
                <a:t>movies</a:t>
              </a:r>
              <a:endParaRPr lang="nb-NO" sz="1400" dirty="0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62443" y="4025351"/>
            <a:ext cx="5515208" cy="504000"/>
            <a:chOff x="862442" y="4064054"/>
            <a:chExt cx="6348849" cy="504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/>
                <p:cNvSpPr/>
                <p:nvPr/>
              </p:nvSpPr>
              <p:spPr bwMode="auto">
                <a:xfrm>
                  <a:off x="862442" y="4064054"/>
                  <a:ext cx="1101437" cy="50400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85</m:t>
                            </m:r>
                          </m:sup>
                        </m:sSup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56" name="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2442" y="4064054"/>
                  <a:ext cx="1101437" cy="50400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7" name="Rectangle 56"/>
            <p:cNvSpPr/>
            <p:nvPr/>
          </p:nvSpPr>
          <p:spPr bwMode="auto">
            <a:xfrm>
              <a:off x="1963880" y="4064054"/>
              <a:ext cx="2254828" cy="5040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400" dirty="0"/>
                <a:t>$140 billion</a:t>
              </a: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4218708" y="4064054"/>
              <a:ext cx="2992583" cy="5040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400" dirty="0"/>
                <a:t>GDP </a:t>
              </a:r>
              <a:r>
                <a:rPr lang="nb-NO" sz="1400" dirty="0" err="1"/>
                <a:t>of</a:t>
              </a:r>
              <a:r>
                <a:rPr lang="nb-NO" sz="1400" dirty="0"/>
                <a:t> </a:t>
              </a:r>
              <a:r>
                <a:rPr lang="nb-NO" sz="1400" dirty="0" err="1"/>
                <a:t>Hungary</a:t>
              </a:r>
              <a:endParaRPr lang="nb-NO" sz="1400" dirty="0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862443" y="4551373"/>
            <a:ext cx="5515208" cy="504000"/>
            <a:chOff x="862442" y="4569294"/>
            <a:chExt cx="6348849" cy="504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/>
                <p:cNvSpPr/>
                <p:nvPr/>
              </p:nvSpPr>
              <p:spPr bwMode="auto">
                <a:xfrm>
                  <a:off x="862442" y="4569294"/>
                  <a:ext cx="1101437" cy="50400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92</m:t>
                            </m:r>
                          </m:sup>
                        </m:sSup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59" name="Rectangle 5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2442" y="4569294"/>
                  <a:ext cx="1101437" cy="50400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0" name="Rectangle 59"/>
            <p:cNvSpPr/>
            <p:nvPr/>
          </p:nvSpPr>
          <p:spPr bwMode="auto">
            <a:xfrm>
              <a:off x="1963880" y="4569294"/>
              <a:ext cx="2254828" cy="5040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400" dirty="0"/>
                <a:t>$20 trillion</a:t>
              </a: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4218708" y="4569294"/>
              <a:ext cx="2992583" cy="5040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400" dirty="0"/>
                <a:t>GDP </a:t>
              </a:r>
              <a:r>
                <a:rPr lang="nb-NO" sz="1400" dirty="0" err="1"/>
                <a:t>of</a:t>
              </a:r>
              <a:r>
                <a:rPr lang="nb-NO" sz="1400" dirty="0"/>
                <a:t> </a:t>
              </a:r>
              <a:r>
                <a:rPr lang="nb-NO" sz="1400" dirty="0" err="1"/>
                <a:t>the</a:t>
              </a:r>
              <a:r>
                <a:rPr lang="nb-NO" sz="1400" dirty="0"/>
                <a:t> United States</a:t>
              </a: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862443" y="5077395"/>
            <a:ext cx="5515208" cy="504000"/>
            <a:chOff x="862442" y="5074534"/>
            <a:chExt cx="6348849" cy="504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/>
                <p:cNvSpPr/>
                <p:nvPr/>
              </p:nvSpPr>
              <p:spPr bwMode="auto">
                <a:xfrm>
                  <a:off x="862442" y="5074534"/>
                  <a:ext cx="1101437" cy="50400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99</m:t>
                            </m:r>
                          </m:sup>
                        </m:sSup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62" name="Rectangle 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2442" y="5074534"/>
                  <a:ext cx="1101437" cy="50400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3" name="Rectangle 62"/>
            <p:cNvSpPr/>
            <p:nvPr/>
          </p:nvSpPr>
          <p:spPr bwMode="auto">
            <a:xfrm>
              <a:off x="1963880" y="5074534"/>
              <a:ext cx="2254828" cy="5040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400" dirty="0"/>
                <a:t>$2 </a:t>
              </a:r>
              <a:r>
                <a:rPr lang="nb-NO" sz="1400" dirty="0" err="1"/>
                <a:t>quadrillion</a:t>
              </a:r>
              <a:endParaRPr lang="nb-NO" sz="1400" dirty="0"/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4218708" y="5074534"/>
              <a:ext cx="2992583" cy="5040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400" dirty="0"/>
                <a:t>All human </a:t>
              </a:r>
              <a:r>
                <a:rPr lang="nb-NO" sz="1400" dirty="0" err="1"/>
                <a:t>economic</a:t>
              </a:r>
              <a:r>
                <a:rPr lang="nb-NO" sz="1400" dirty="0"/>
                <a:t> </a:t>
              </a:r>
              <a:r>
                <a:rPr lang="nb-NO" sz="1400" dirty="0" err="1"/>
                <a:t>activity</a:t>
              </a:r>
              <a:r>
                <a:rPr lang="nb-NO" sz="1400" dirty="0"/>
                <a:t> </a:t>
              </a:r>
              <a:r>
                <a:rPr lang="nb-NO" sz="1400" dirty="0" err="1"/>
                <a:t>since</a:t>
              </a:r>
              <a:r>
                <a:rPr lang="nb-NO" sz="1400" dirty="0"/>
                <a:t> 300,000 BCE</a:t>
              </a: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862442" y="5603415"/>
            <a:ext cx="5515208" cy="504000"/>
            <a:chOff x="862441" y="5746028"/>
            <a:chExt cx="6348849" cy="504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/>
                <p:nvPr/>
              </p:nvSpPr>
              <p:spPr bwMode="auto">
                <a:xfrm>
                  <a:off x="862441" y="5746028"/>
                  <a:ext cx="1101437" cy="50400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2441" y="5746028"/>
                  <a:ext cx="1101437" cy="50400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6" name="Rectangle 65"/>
            <p:cNvSpPr/>
            <p:nvPr/>
          </p:nvSpPr>
          <p:spPr bwMode="auto">
            <a:xfrm>
              <a:off x="1963879" y="5746028"/>
              <a:ext cx="2254828" cy="5040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000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400" dirty="0"/>
                <a:t>a lot!</a:t>
              </a: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4218707" y="5746028"/>
              <a:ext cx="2992583" cy="5040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400" dirty="0"/>
                <a:t>A billion human </a:t>
              </a:r>
              <a:r>
                <a:rPr lang="nb-NO" sz="1400" dirty="0" err="1"/>
                <a:t>civilation’s</a:t>
              </a:r>
              <a:r>
                <a:rPr lang="nb-NO" sz="1400" dirty="0"/>
                <a:t> </a:t>
              </a:r>
              <a:r>
                <a:rPr lang="nb-NO" sz="1400" dirty="0" err="1"/>
                <a:t>worth</a:t>
              </a:r>
              <a:r>
                <a:rPr lang="nb-NO" sz="1400" dirty="0"/>
                <a:t> </a:t>
              </a:r>
              <a:r>
                <a:rPr lang="nb-NO" sz="1400" dirty="0" err="1"/>
                <a:t>of</a:t>
              </a:r>
              <a:r>
                <a:rPr lang="nb-NO" sz="1400" dirty="0"/>
                <a:t> </a:t>
              </a:r>
              <a:r>
                <a:rPr lang="nb-NO" sz="1400" dirty="0" err="1"/>
                <a:t>effort</a:t>
              </a:r>
              <a:endParaRPr lang="nb-NO" sz="1400" dirty="0"/>
            </a:p>
          </p:txBody>
        </p:sp>
      </p:grpSp>
      <p:cxnSp>
        <p:nvCxnSpPr>
          <p:cNvPr id="72" name="Straight Connector 71"/>
          <p:cNvCxnSpPr/>
          <p:nvPr/>
        </p:nvCxnSpPr>
        <p:spPr bwMode="auto">
          <a:xfrm>
            <a:off x="746517" y="1899241"/>
            <a:ext cx="5374366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4" name="TextBox 83"/>
          <p:cNvSpPr txBox="1"/>
          <p:nvPr/>
        </p:nvSpPr>
        <p:spPr>
          <a:xfrm>
            <a:off x="8632271" y="6465451"/>
            <a:ext cx="2823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/>
              <a:t>Source: </a:t>
            </a:r>
            <a:r>
              <a:rPr lang="nb-NO" sz="1000" dirty="0">
                <a:hlinkClick r:id="rId11"/>
              </a:rPr>
              <a:t>https://joyofcryptography.com/comp/</a:t>
            </a:r>
            <a:r>
              <a:rPr lang="nb-NO" sz="1000" dirty="0"/>
              <a:t> 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862441" y="6272333"/>
            <a:ext cx="4504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*</a:t>
            </a:r>
            <a:r>
              <a:rPr lang="nb-NO" sz="1200" dirty="0" err="1"/>
              <a:t>running</a:t>
            </a:r>
            <a:r>
              <a:rPr lang="nb-NO" sz="1200" dirty="0"/>
              <a:t> </a:t>
            </a:r>
            <a:r>
              <a:rPr lang="nb-NO" sz="1200" dirty="0" err="1"/>
              <a:t>on</a:t>
            </a:r>
            <a:r>
              <a:rPr lang="nb-NO" sz="1200" dirty="0"/>
              <a:t> </a:t>
            </a:r>
            <a:r>
              <a:rPr lang="nb-NO" sz="1200" dirty="0" err="1"/>
              <a:t>cheapest</a:t>
            </a:r>
            <a:r>
              <a:rPr lang="nb-NO" sz="1200" dirty="0"/>
              <a:t> </a:t>
            </a:r>
            <a:r>
              <a:rPr lang="nb-NO" sz="1200" dirty="0" err="1"/>
              <a:t>available</a:t>
            </a:r>
            <a:r>
              <a:rPr lang="nb-NO" sz="1200" dirty="0"/>
              <a:t> Amazon EC2 </a:t>
            </a:r>
            <a:r>
              <a:rPr lang="nb-NO" sz="1200" dirty="0" err="1"/>
              <a:t>cloud</a:t>
            </a:r>
            <a:r>
              <a:rPr lang="nb-NO" sz="1200" dirty="0"/>
              <a:t> service </a:t>
            </a:r>
          </a:p>
        </p:txBody>
      </p:sp>
      <p:grpSp>
        <p:nvGrpSpPr>
          <p:cNvPr id="109" name="Group 108"/>
          <p:cNvGrpSpPr/>
          <p:nvPr/>
        </p:nvGrpSpPr>
        <p:grpSpPr>
          <a:xfrm>
            <a:off x="6813758" y="3497590"/>
            <a:ext cx="4946870" cy="863866"/>
            <a:chOff x="6813758" y="3161486"/>
            <a:chExt cx="4946870" cy="86386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Rectangle 91"/>
                <p:cNvSpPr/>
                <p:nvPr/>
              </p:nvSpPr>
              <p:spPr bwMode="auto">
                <a:xfrm>
                  <a:off x="6813758" y="3161486"/>
                  <a:ext cx="987579" cy="863866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−40.6</m:t>
                            </m:r>
                          </m:sup>
                        </m:sSup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92" name="Rectangle 9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13758" y="3161486"/>
                  <a:ext cx="987579" cy="863866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Rectangle 93"/>
                <p:cNvSpPr/>
                <p:nvPr/>
              </p:nvSpPr>
              <p:spPr bwMode="auto">
                <a:xfrm>
                  <a:off x="7801337" y="3161486"/>
                  <a:ext cx="3959291" cy="863866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nb-NO" sz="1400" dirty="0"/>
                    <a:t>Longest </a:t>
                  </a:r>
                  <a:r>
                    <a:rPr lang="nb-NO" sz="1400" dirty="0" err="1"/>
                    <a:t>recorded</a:t>
                  </a:r>
                  <a:r>
                    <a:rPr lang="nb-NO" sz="1400" dirty="0"/>
                    <a:t> </a:t>
                  </a:r>
                  <a:r>
                    <a:rPr lang="nb-NO" sz="1400" dirty="0" err="1"/>
                    <a:t>streak</a:t>
                  </a:r>
                  <a:r>
                    <a:rPr lang="nb-NO" sz="1400" dirty="0"/>
                    <a:t> in </a:t>
                  </a:r>
                  <a:r>
                    <a:rPr lang="nb-NO" sz="1400" b="1" dirty="0" err="1"/>
                    <a:t>craps</a:t>
                  </a:r>
                  <a:r>
                    <a:rPr lang="nb-NO" sz="1400" dirty="0"/>
                    <a:t>: </a:t>
                  </a:r>
                  <a:r>
                    <a:rPr lang="nb-NO" sz="1400" dirty="0" err="1"/>
                    <a:t>rolled</a:t>
                  </a:r>
                  <a:r>
                    <a:rPr lang="nb-NO" sz="1400" dirty="0"/>
                    <a:t> 2 </a:t>
                  </a:r>
                  <a:r>
                    <a:rPr lang="nb-NO" sz="1400" dirty="0" err="1"/>
                    <a:t>dice</a:t>
                  </a:r>
                  <a:r>
                    <a:rPr lang="nb-NO" sz="1400" dirty="0"/>
                    <a:t> 154 times </a:t>
                  </a:r>
                  <a:r>
                    <a:rPr lang="nb-NO" sz="1400" dirty="0" err="1"/>
                    <a:t>without</a:t>
                  </a:r>
                  <a:r>
                    <a:rPr lang="nb-NO" sz="1400" dirty="0"/>
                    <a:t> </a:t>
                  </a:r>
                  <a:r>
                    <a:rPr lang="nb-NO" sz="1400" dirty="0" err="1"/>
                    <a:t>getting</a:t>
                  </a:r>
                  <a:r>
                    <a:rPr lang="nb-NO" sz="1400" dirty="0"/>
                    <a:t> a 7. </a:t>
                  </a:r>
                  <a:br>
                    <a:rPr lang="nb-NO" sz="1400" dirty="0"/>
                  </a:br>
                  <a:r>
                    <a:rPr lang="nb-NO" sz="1400" dirty="0" err="1"/>
                    <a:t>Probabilty</a:t>
                  </a:r>
                  <a:r>
                    <a:rPr lang="nb-NO" sz="1400" dirty="0"/>
                    <a:t>: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30</m:t>
                              </m:r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36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154</m:t>
                          </m:r>
                        </m:sup>
                      </m:sSup>
                    </m:oMath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94" name="Rectangle 9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01337" y="3161486"/>
                  <a:ext cx="3959291" cy="863866"/>
                </a:xfrm>
                <a:prstGeom prst="rect">
                  <a:avLst/>
                </a:prstGeom>
                <a:blipFill>
                  <a:blip r:embed="rId13"/>
                  <a:stretch>
                    <a:fillRect l="-462" b="-709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8" name="Group 107"/>
          <p:cNvGrpSpPr/>
          <p:nvPr/>
        </p:nvGrpSpPr>
        <p:grpSpPr>
          <a:xfrm>
            <a:off x="6813759" y="2681053"/>
            <a:ext cx="4946870" cy="863866"/>
            <a:chOff x="6813759" y="2224793"/>
            <a:chExt cx="4946870" cy="86386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Rectangle 98"/>
                <p:cNvSpPr/>
                <p:nvPr/>
              </p:nvSpPr>
              <p:spPr bwMode="auto">
                <a:xfrm>
                  <a:off x="6813759" y="2224793"/>
                  <a:ext cx="987579" cy="863866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−33.4</m:t>
                            </m:r>
                          </m:sup>
                        </m:sSup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99" name="Rectangle 9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13759" y="2224793"/>
                  <a:ext cx="987579" cy="863866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Rectangle 99"/>
                <p:cNvSpPr/>
                <p:nvPr/>
              </p:nvSpPr>
              <p:spPr bwMode="auto">
                <a:xfrm>
                  <a:off x="7801338" y="2224793"/>
                  <a:ext cx="3959291" cy="863866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nb-NO" sz="1400" dirty="0" err="1"/>
                    <a:t>Longest</a:t>
                  </a:r>
                  <a:r>
                    <a:rPr lang="nb-NO" sz="1400" dirty="0"/>
                    <a:t> </a:t>
                  </a:r>
                  <a:r>
                    <a:rPr lang="nb-NO" sz="1400" dirty="0" err="1"/>
                    <a:t>streak</a:t>
                  </a:r>
                  <a:r>
                    <a:rPr lang="nb-NO" sz="1400" dirty="0"/>
                    <a:t> in </a:t>
                  </a:r>
                  <a:r>
                    <a:rPr lang="nb-NO" sz="1400" b="1" dirty="0" err="1"/>
                    <a:t>roulette</a:t>
                  </a:r>
                  <a:r>
                    <a:rPr lang="nb-NO" sz="1400" dirty="0"/>
                    <a:t>: red 32 times in a </a:t>
                  </a:r>
                  <a:r>
                    <a:rPr lang="nb-NO" sz="1400" dirty="0" err="1"/>
                    <a:t>row</a:t>
                  </a:r>
                  <a:r>
                    <a:rPr lang="nb-NO" sz="1400" dirty="0"/>
                    <a:t>. </a:t>
                  </a:r>
                  <a:r>
                    <a:rPr lang="nb-NO" sz="1400" dirty="0" err="1"/>
                    <a:t>Probability</a:t>
                  </a:r>
                  <a:r>
                    <a:rPr lang="nb-NO" sz="1400" dirty="0"/>
                    <a:t>: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18</m:t>
                              </m:r>
                              <m:r>
                                <m:rPr>
                                  <m:lit/>
                                </m:r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38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</m:sSup>
                    </m:oMath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100" name="Rectangle 9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01338" y="2224793"/>
                  <a:ext cx="3959291" cy="863866"/>
                </a:xfrm>
                <a:prstGeom prst="rect">
                  <a:avLst/>
                </a:prstGeom>
                <a:blipFill>
                  <a:blip r:embed="rId15"/>
                  <a:stretch>
                    <a:fillRect l="-462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7" name="Group 106"/>
          <p:cNvGrpSpPr/>
          <p:nvPr/>
        </p:nvGrpSpPr>
        <p:grpSpPr>
          <a:xfrm>
            <a:off x="6813757" y="1864516"/>
            <a:ext cx="4946870" cy="863866"/>
            <a:chOff x="6813757" y="1288100"/>
            <a:chExt cx="4946870" cy="86386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Rectangle 100"/>
                <p:cNvSpPr/>
                <p:nvPr/>
              </p:nvSpPr>
              <p:spPr bwMode="auto">
                <a:xfrm>
                  <a:off x="6813757" y="1288100"/>
                  <a:ext cx="987579" cy="863866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−28.1</m:t>
                            </m:r>
                          </m:sup>
                        </m:sSup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101" name="Rectangle 10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13757" y="1288100"/>
                  <a:ext cx="987579" cy="863866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2" name="Rectangle 101"/>
            <p:cNvSpPr/>
            <p:nvPr/>
          </p:nvSpPr>
          <p:spPr bwMode="auto">
            <a:xfrm>
              <a:off x="7801336" y="1288100"/>
              <a:ext cx="3959291" cy="863866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400" dirty="0" err="1"/>
                <a:t>Winning</a:t>
              </a:r>
              <a:r>
                <a:rPr lang="nb-NO" sz="1400" dirty="0"/>
                <a:t> </a:t>
              </a:r>
              <a:r>
                <a:rPr lang="nb-NO" sz="1400" dirty="0" err="1"/>
                <a:t>the</a:t>
              </a:r>
              <a:r>
                <a:rPr lang="nb-NO" sz="1400" dirty="0"/>
                <a:t> jackpot in </a:t>
              </a:r>
              <a:r>
                <a:rPr lang="nb-NO" sz="1400" dirty="0" err="1"/>
                <a:t>the</a:t>
              </a:r>
              <a:r>
                <a:rPr lang="nb-NO" sz="1400" dirty="0"/>
                <a:t> US Powerball </a:t>
              </a:r>
              <a:r>
                <a:rPr lang="nb-NO" sz="1400" dirty="0" err="1"/>
                <a:t>lottery</a:t>
              </a:r>
              <a:endParaRPr lang="nb-NO" sz="1400" dirty="0"/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6813756" y="4314127"/>
            <a:ext cx="4946870" cy="863866"/>
            <a:chOff x="6813756" y="4098179"/>
            <a:chExt cx="4946870" cy="86386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Rectangle 102"/>
                <p:cNvSpPr/>
                <p:nvPr/>
              </p:nvSpPr>
              <p:spPr bwMode="auto">
                <a:xfrm>
                  <a:off x="6813756" y="4098179"/>
                  <a:ext cx="987579" cy="863866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−56.2</m:t>
                            </m:r>
                          </m:sup>
                        </m:sSup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103" name="Rectangle 10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13756" y="4098179"/>
                  <a:ext cx="987579" cy="863866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4" name="Rectangle 103"/>
            <p:cNvSpPr/>
            <p:nvPr/>
          </p:nvSpPr>
          <p:spPr bwMode="auto">
            <a:xfrm>
              <a:off x="7801335" y="4098179"/>
              <a:ext cx="3959291" cy="863866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400" dirty="0" err="1"/>
                <a:t>Winning</a:t>
              </a:r>
              <a:r>
                <a:rPr lang="nb-NO" sz="1400" dirty="0"/>
                <a:t> </a:t>
              </a:r>
              <a:r>
                <a:rPr lang="nb-NO" sz="1400" dirty="0" err="1"/>
                <a:t>the</a:t>
              </a:r>
              <a:r>
                <a:rPr lang="nb-NO" sz="1400" dirty="0"/>
                <a:t> jackpot in </a:t>
              </a:r>
              <a:r>
                <a:rPr lang="nb-NO" sz="1400" dirty="0" err="1"/>
                <a:t>the</a:t>
              </a:r>
              <a:r>
                <a:rPr lang="nb-NO" sz="1400" dirty="0"/>
                <a:t> US Powerball </a:t>
              </a:r>
              <a:r>
                <a:rPr lang="nb-NO" sz="1400" dirty="0" err="1"/>
                <a:t>lottery</a:t>
              </a:r>
              <a:r>
                <a:rPr lang="nb-NO" sz="1400" dirty="0"/>
                <a:t/>
              </a:r>
              <a:br>
                <a:rPr lang="nb-NO" sz="1400" dirty="0"/>
              </a:br>
              <a:r>
                <a:rPr lang="nb-NO" sz="1400" dirty="0"/>
                <a:t>…</a:t>
              </a:r>
              <a:r>
                <a:rPr lang="nb-NO" sz="1400" b="1" dirty="0" err="1"/>
                <a:t>two</a:t>
              </a:r>
              <a:r>
                <a:rPr lang="nb-NO" sz="1400" dirty="0"/>
                <a:t> </a:t>
              </a:r>
              <a:r>
                <a:rPr lang="nb-NO" sz="1400" dirty="0" err="1"/>
                <a:t>weeks</a:t>
              </a:r>
              <a:r>
                <a:rPr lang="nb-NO" sz="1400" dirty="0"/>
                <a:t> in a </a:t>
              </a:r>
              <a:r>
                <a:rPr lang="nb-NO" sz="1400" dirty="0" err="1"/>
                <a:t>row</a:t>
              </a:r>
              <a:r>
                <a:rPr lang="nb-NO" sz="1400" dirty="0"/>
                <a:t> </a:t>
              </a: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6813756" y="5130664"/>
            <a:ext cx="4946870" cy="863866"/>
            <a:chOff x="6813756" y="4913064"/>
            <a:chExt cx="4946870" cy="86386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Rectangle 104"/>
                <p:cNvSpPr/>
                <p:nvPr/>
              </p:nvSpPr>
              <p:spPr bwMode="auto">
                <a:xfrm>
                  <a:off x="6813756" y="4913064"/>
                  <a:ext cx="987579" cy="863866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−84.3</m:t>
                            </m:r>
                          </m:sup>
                        </m:sSup>
                      </m:oMath>
                    </m:oMathPara>
                  </a14:m>
                  <a:endParaRPr lang="nb-NO" sz="1400" dirty="0"/>
                </a:p>
              </p:txBody>
            </p:sp>
          </mc:Choice>
          <mc:Fallback xmlns="">
            <p:sp>
              <p:nvSpPr>
                <p:cNvPr id="105" name="Rectangle 10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13756" y="4913064"/>
                  <a:ext cx="987579" cy="863866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6" name="Rectangle 105"/>
            <p:cNvSpPr/>
            <p:nvPr/>
          </p:nvSpPr>
          <p:spPr bwMode="auto">
            <a:xfrm>
              <a:off x="7801335" y="4913064"/>
              <a:ext cx="3959291" cy="863866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400" dirty="0" err="1"/>
                <a:t>Winning</a:t>
              </a:r>
              <a:r>
                <a:rPr lang="nb-NO" sz="1400" dirty="0"/>
                <a:t> </a:t>
              </a:r>
              <a:r>
                <a:rPr lang="nb-NO" sz="1400" dirty="0" err="1"/>
                <a:t>the</a:t>
              </a:r>
              <a:r>
                <a:rPr lang="nb-NO" sz="1400" dirty="0"/>
                <a:t> jackpot in </a:t>
              </a:r>
              <a:r>
                <a:rPr lang="nb-NO" sz="1400" dirty="0" err="1"/>
                <a:t>the</a:t>
              </a:r>
              <a:r>
                <a:rPr lang="nb-NO" sz="1400" dirty="0"/>
                <a:t> US Powerball </a:t>
              </a:r>
              <a:r>
                <a:rPr lang="nb-NO" sz="1400" dirty="0" err="1"/>
                <a:t>lottery</a:t>
              </a:r>
              <a:r>
                <a:rPr lang="nb-NO" sz="1400" dirty="0"/>
                <a:t/>
              </a:r>
              <a:br>
                <a:rPr lang="nb-NO" sz="1400" dirty="0"/>
              </a:br>
              <a:r>
                <a:rPr lang="nb-NO" sz="1400" dirty="0"/>
                <a:t>…</a:t>
              </a:r>
              <a:r>
                <a:rPr lang="nb-NO" sz="1400" b="1" dirty="0" err="1"/>
                <a:t>three</a:t>
              </a:r>
              <a:r>
                <a:rPr lang="nb-NO" sz="1400" dirty="0"/>
                <a:t> </a:t>
              </a:r>
              <a:r>
                <a:rPr lang="nb-NO" sz="1400" dirty="0" err="1"/>
                <a:t>weeks</a:t>
              </a:r>
              <a:r>
                <a:rPr lang="nb-NO" sz="1400" dirty="0"/>
                <a:t> in a </a:t>
              </a:r>
              <a:r>
                <a:rPr lang="nb-NO" sz="1400" dirty="0" err="1"/>
                <a:t>row</a:t>
              </a:r>
              <a:r>
                <a:rPr lang="nb-NO" sz="1400" dirty="0"/>
                <a:t> </a:t>
              </a: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6813756" y="1276343"/>
            <a:ext cx="4946870" cy="672346"/>
            <a:chOff x="6813757" y="1288100"/>
            <a:chExt cx="4946870" cy="863866"/>
          </a:xfrm>
        </p:grpSpPr>
        <p:sp>
          <p:nvSpPr>
            <p:cNvPr id="113" name="Rectangle 112"/>
            <p:cNvSpPr/>
            <p:nvPr/>
          </p:nvSpPr>
          <p:spPr bwMode="auto">
            <a:xfrm>
              <a:off x="6813757" y="1288100"/>
              <a:ext cx="987578" cy="863866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600" b="1" dirty="0" err="1"/>
                <a:t>Prob</a:t>
              </a:r>
              <a:r>
                <a:rPr lang="nb-NO" sz="1600" b="1" dirty="0"/>
                <a:t>.</a:t>
              </a: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7801336" y="1288100"/>
              <a:ext cx="3959291" cy="863866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600" b="1" dirty="0" err="1"/>
                <a:t>Event</a:t>
              </a:r>
              <a:endParaRPr lang="nb-NO" sz="1600" b="1" dirty="0"/>
            </a:p>
          </p:txBody>
        </p:sp>
      </p:grpSp>
      <p:cxnSp>
        <p:nvCxnSpPr>
          <p:cNvPr id="115" name="Straight Connector 114"/>
          <p:cNvCxnSpPr/>
          <p:nvPr/>
        </p:nvCxnSpPr>
        <p:spPr bwMode="auto">
          <a:xfrm>
            <a:off x="6674684" y="1899241"/>
            <a:ext cx="494629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56043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applications: one-time tokens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368" y="3734119"/>
            <a:ext cx="1847850" cy="18478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746" y="1305354"/>
            <a:ext cx="1517222" cy="25287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3959" y="1969732"/>
            <a:ext cx="1081429" cy="14932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160535" y="4273168"/>
                <a:ext cx="24622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41966←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0535" y="4273168"/>
                <a:ext cx="246229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724445" y="1433724"/>
                <a:ext cx="2186827" cy="120032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 </a:t>
                </a: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current</m:t>
                      </m:r>
                      <m:r>
                        <m:rPr>
                          <m:lit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time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latin typeface="Consolas" panose="020B0609020204030204" pitchFamily="49" charset="0"/>
                </a:endParaRPr>
              </a:p>
              <a:p>
                <a:r>
                  <a:rPr lang="en-US" dirty="0">
                    <a:latin typeface="Consolas" panose="020B0609020204030204" pitchFamily="49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𝐫𝐞𝐭𝐮𝐫𝐧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endParaRPr lang="en-US" dirty="0">
                  <a:latin typeface="Consolas" panose="020B0609020204030204" pitchFamily="49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4445" y="1433724"/>
                <a:ext cx="2186827" cy="12003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/>
          <p:nvPr/>
        </p:nvCxnSpPr>
        <p:spPr bwMode="auto">
          <a:xfrm>
            <a:off x="5460813" y="470803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160900" y="4288712"/>
                <a:ext cx="17145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OTT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641966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0900" y="4288712"/>
                <a:ext cx="1714500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849155" y="3907106"/>
                <a:ext cx="2462299" cy="366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i="0" smtClean="0">
                          <a:latin typeface="Cambria Math" panose="02040503050406030204" pitchFamily="18" charset="0"/>
                        </a:rPr>
                        <m:t>O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TT</m:t>
                      </m:r>
                      <m:limUpp>
                        <m:limUp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9155" y="3907106"/>
                <a:ext cx="2462299" cy="36606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9496854" y="4870233"/>
                <a:ext cx="1991699" cy="366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i="0" smtClean="0">
                          <a:latin typeface="Cambria Math" panose="02040503050406030204" pitchFamily="18" charset="0"/>
                        </a:rPr>
                        <m:t>O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TT</m:t>
                      </m:r>
                      <m:limUpp>
                        <m:limUp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6854" y="4870233"/>
                <a:ext cx="1991699" cy="36606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9830229" y="5312681"/>
                <a:ext cx="1658325" cy="327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200" i="0" smtClean="0">
                          <a:latin typeface="Cambria Math" panose="02040503050406030204" pitchFamily="18" charset="0"/>
                        </a:rPr>
                        <m:t>O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</a:rPr>
                        <m:t>TT</m:t>
                      </m:r>
                      <m:limUpp>
                        <m:limUp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0229" y="5312681"/>
                <a:ext cx="1658325" cy="32701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220629" y="4349556"/>
                <a:ext cx="2462299" cy="4442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O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TT</m:t>
                      </m:r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0629" y="4349556"/>
                <a:ext cx="2462299" cy="444289"/>
              </a:xfrm>
              <a:prstGeom prst="rect">
                <a:avLst/>
              </a:prstGeom>
              <a:blipFill>
                <a:blip r:embed="rId12"/>
                <a:stretch>
                  <a:fillRect b="-277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 rot="19744301">
                <a:off x="10295852" y="5814100"/>
                <a:ext cx="68797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44301">
                <a:off x="10295852" y="5814100"/>
                <a:ext cx="687976" cy="27699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Connector 34"/>
          <p:cNvCxnSpPr>
            <a:stCxn id="11" idx="2"/>
          </p:cNvCxnSpPr>
          <p:nvPr/>
        </p:nvCxnSpPr>
        <p:spPr bwMode="auto">
          <a:xfrm flipH="1">
            <a:off x="3411218" y="2634053"/>
            <a:ext cx="1406641" cy="161583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8473844" y="3464656"/>
                <a:ext cx="2462299" cy="327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200" i="0" smtClean="0">
                          <a:latin typeface="Cambria Math" panose="02040503050406030204" pitchFamily="18" charset="0"/>
                        </a:rPr>
                        <m:t>O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</a:rPr>
                        <m:t>TT</m:t>
                      </m:r>
                      <m:limUpp>
                        <m:limUp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3844" y="3464656"/>
                <a:ext cx="2462299" cy="32701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 rot="19744301">
                <a:off x="8429825" y="3134446"/>
                <a:ext cx="68797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44301">
                <a:off x="8429825" y="3134446"/>
                <a:ext cx="687976" cy="27699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690158" y="2989954"/>
            <a:ext cx="800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PRF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4888193" y="2387859"/>
            <a:ext cx="813551" cy="660141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A3D9C2C-F1FB-532E-CA0F-DF040C774F84}"/>
                  </a:ext>
                </a:extLst>
              </p:cNvPr>
              <p:cNvSpPr txBox="1"/>
              <p:nvPr/>
            </p:nvSpPr>
            <p:spPr>
              <a:xfrm>
                <a:off x="10273579" y="1465284"/>
                <a:ext cx="9132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A3D9C2C-F1FB-532E-CA0F-DF040C774F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3579" y="1465284"/>
                <a:ext cx="913238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870906" y="2010968"/>
                <a:ext cx="4008988" cy="343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nb-NO" sz="16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sz="16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nb-NO" sz="16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sz="16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sup>
                      </m:sSup>
                      <m:r>
                        <a:rPr lang="nb-NO" sz="16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→{0,1,2,…,999,999}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0906" y="2010968"/>
                <a:ext cx="4008988" cy="343299"/>
              </a:xfrm>
              <a:prstGeom prst="rect">
                <a:avLst/>
              </a:prstGeom>
              <a:blipFill>
                <a:blip r:embed="rId17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930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20" grpId="0"/>
      <p:bldP spid="25" grpId="0"/>
      <p:bldP spid="26" grpId="0"/>
      <p:bldP spid="27" grpId="0"/>
      <p:bldP spid="28" grpId="0"/>
      <p:bldP spid="29" grpId="0"/>
      <p:bldP spid="59" grpId="0"/>
      <p:bldP spid="60" grpId="0"/>
      <p:bldP spid="3" grpId="0"/>
      <p:bldP spid="30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“work horse” of symmetric crypto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Can be used to build:</a:t>
            </a:r>
          </a:p>
          <a:p>
            <a:pPr marL="817563" lvl="1">
              <a:buFont typeface="Arial" panose="020B0604020202020204" pitchFamily="34" charset="0"/>
              <a:buChar char="•"/>
            </a:pPr>
            <a:r>
              <a:rPr lang="en-US" dirty="0"/>
              <a:t>One-time tokens</a:t>
            </a:r>
          </a:p>
          <a:p>
            <a:pPr marL="817563" lvl="1">
              <a:buFont typeface="Arial" panose="020B0604020202020204" pitchFamily="34" charset="0"/>
              <a:buChar char="•"/>
            </a:pPr>
            <a:r>
              <a:rPr lang="en-US" dirty="0"/>
              <a:t>Encryption of arbitrary length messages (including stream ciphers)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Message authentication codes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Authenticated encryption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Hash functions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Pseudorandom generators (PRNGs)</a:t>
            </a:r>
          </a:p>
          <a:p>
            <a:pPr marL="817563" lvl="1" indent="-342900">
              <a:buFont typeface="Arial" panose="020B0604020202020204" pitchFamily="34" charset="0"/>
              <a:buChar char="•"/>
            </a:pPr>
            <a:r>
              <a:rPr lang="en-US" dirty="0"/>
              <a:t>Key derivation functions</a:t>
            </a:r>
          </a:p>
          <a:p>
            <a:pPr marL="0" indent="0"/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20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450380" y="4329473"/>
            <a:ext cx="7082727" cy="1192441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Constructing PRFs </a:t>
            </a:r>
            <a:br>
              <a:rPr lang="en-US" dirty="0"/>
            </a:br>
            <a:r>
              <a:rPr lang="en-US" dirty="0"/>
              <a:t>and block ciphers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446" y="1737231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693" y="2423857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728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Principles for designing PRFs / block ciphers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2495260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Claude Shannon, “Communication Theory of Secrecy Systems”(1949):</a:t>
            </a:r>
          </a:p>
          <a:p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dirty="0"/>
              <a:t>Diffusion</a:t>
            </a:r>
            <a:r>
              <a:rPr lang="en-US" sz="2000" dirty="0"/>
              <a:t>: input spread over large parts of the output</a:t>
            </a:r>
            <a:br>
              <a:rPr lang="en-US" sz="2000" dirty="0"/>
            </a:b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dirty="0"/>
              <a:t>Confusion</a:t>
            </a:r>
            <a:r>
              <a:rPr lang="en-US" sz="2000" dirty="0"/>
              <a:t>: a complex relation between input, key and output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	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1761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Rounded Rectangle 103"/>
              <p:cNvSpPr/>
              <p:nvPr/>
            </p:nvSpPr>
            <p:spPr bwMode="auto">
              <a:xfrm>
                <a:off x="2301022" y="1875333"/>
                <a:ext cx="7779242" cy="3316124"/>
              </a:xfrm>
              <a:prstGeom prst="roundRect">
                <a:avLst/>
              </a:prstGeom>
              <a:solidFill>
                <a:srgbClr val="FFFAEB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8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4" name="Rounded Rectangle 10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01022" y="1875333"/>
                <a:ext cx="7779242" cy="331612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and block ciphers in practice</a:t>
            </a:r>
          </a:p>
        </p:txBody>
      </p:sp>
      <p:cxnSp>
        <p:nvCxnSpPr>
          <p:cNvPr id="26" name="Straight Arrow Connector 25"/>
          <p:cNvCxnSpPr>
            <a:stCxn id="118" idx="3"/>
            <a:endCxn id="131" idx="1"/>
          </p:cNvCxnSpPr>
          <p:nvPr/>
        </p:nvCxnSpPr>
        <p:spPr bwMode="auto">
          <a:xfrm>
            <a:off x="9576141" y="3991680"/>
            <a:ext cx="1272575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>
            <a:stCxn id="130" idx="3"/>
            <a:endCxn id="77" idx="1"/>
          </p:cNvCxnSpPr>
          <p:nvPr/>
        </p:nvCxnSpPr>
        <p:spPr bwMode="auto">
          <a:xfrm flipV="1">
            <a:off x="1601113" y="3991682"/>
            <a:ext cx="1143894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rapezoid 34"/>
          <p:cNvSpPr/>
          <p:nvPr/>
        </p:nvSpPr>
        <p:spPr bwMode="auto">
          <a:xfrm>
            <a:off x="2694721" y="2350449"/>
            <a:ext cx="7008079" cy="515118"/>
          </a:xfrm>
          <a:prstGeom prst="trapezoid">
            <a:avLst>
              <a:gd name="adj" fmla="val 142563"/>
            </a:avLst>
          </a:prstGeom>
          <a:solidFill>
            <a:srgbClr val="FFDDDD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/>
              <a:t>Key expansion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002513" y="1179351"/>
                <a:ext cx="387624" cy="503590"/>
              </a:xfrm>
              <a:prstGeom prst="rect">
                <a:avLst/>
              </a:prstGeom>
              <a:noFill/>
            </p:spPr>
            <p:txBody>
              <a:bodyPr wrap="square" lIns="0" tIns="0" rIns="0" bIns="72000" rtlCol="0">
                <a:spAutoFit/>
              </a:bodyPr>
              <a:lstStyle/>
              <a:p>
                <a:r>
                  <a:rPr lang="nb-NO" sz="28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2513" y="1179351"/>
                <a:ext cx="387624" cy="50359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/>
          <p:cNvCxnSpPr>
            <a:stCxn id="56" idx="2"/>
            <a:endCxn id="35" idx="0"/>
          </p:cNvCxnSpPr>
          <p:nvPr/>
        </p:nvCxnSpPr>
        <p:spPr bwMode="auto">
          <a:xfrm>
            <a:off x="6196325" y="1682941"/>
            <a:ext cx="0" cy="66750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0" name="Rounded Rectangle 129"/>
          <p:cNvSpPr/>
          <p:nvPr/>
        </p:nvSpPr>
        <p:spPr bwMode="auto">
          <a:xfrm>
            <a:off x="1044754" y="2863242"/>
            <a:ext cx="556359" cy="225688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/>
              <a:t>input</a:t>
            </a:r>
          </a:p>
        </p:txBody>
      </p:sp>
      <p:sp>
        <p:nvSpPr>
          <p:cNvPr id="131" name="Rounded Rectangle 130"/>
          <p:cNvSpPr/>
          <p:nvPr/>
        </p:nvSpPr>
        <p:spPr bwMode="auto">
          <a:xfrm>
            <a:off x="10848716" y="2863242"/>
            <a:ext cx="556359" cy="2256883"/>
          </a:xfrm>
          <a:prstGeom prst="roundRect">
            <a:avLst/>
          </a:prstGeom>
          <a:solidFill>
            <a:srgbClr val="CFF9DA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/>
              <a:t>output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ounded Rectangle 76"/>
              <p:cNvSpPr/>
              <p:nvPr/>
            </p:nvSpPr>
            <p:spPr bwMode="auto">
              <a:xfrm>
                <a:off x="2745007" y="3664834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7" name="Rounded 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5007" y="3664834"/>
                <a:ext cx="745463" cy="653695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Straight Arrow Connector 88"/>
          <p:cNvCxnSpPr>
            <a:endCxn id="115" idx="1"/>
          </p:cNvCxnSpPr>
          <p:nvPr/>
        </p:nvCxnSpPr>
        <p:spPr bwMode="auto">
          <a:xfrm>
            <a:off x="3490471" y="3991679"/>
            <a:ext cx="571237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/>
          <p:cNvCxnSpPr>
            <a:stCxn id="115" idx="3"/>
            <a:endCxn id="117" idx="1"/>
          </p:cNvCxnSpPr>
          <p:nvPr/>
        </p:nvCxnSpPr>
        <p:spPr bwMode="auto">
          <a:xfrm flipV="1">
            <a:off x="4807171" y="3991680"/>
            <a:ext cx="571239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/>
              <p:cNvSpPr txBox="1"/>
              <p:nvPr/>
            </p:nvSpPr>
            <p:spPr>
              <a:xfrm>
                <a:off x="7322991" y="3747792"/>
                <a:ext cx="381970" cy="430887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2991" y="3747792"/>
                <a:ext cx="381970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Rounded Rectangle 104"/>
              <p:cNvSpPr/>
              <p:nvPr/>
            </p:nvSpPr>
            <p:spPr bwMode="auto">
              <a:xfrm>
                <a:off x="2843613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5" name="Rounded Rectangle 10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3613" y="2953867"/>
                <a:ext cx="548249" cy="40785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6" name="Straight Arrow Connector 105"/>
          <p:cNvCxnSpPr>
            <a:stCxn id="105" idx="2"/>
            <a:endCxn id="77" idx="0"/>
          </p:cNvCxnSpPr>
          <p:nvPr/>
        </p:nvCxnSpPr>
        <p:spPr bwMode="auto">
          <a:xfrm>
            <a:off x="3117738" y="3361721"/>
            <a:ext cx="1" cy="30311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Straight Arrow Connector 106"/>
          <p:cNvCxnSpPr>
            <a:stCxn id="116" idx="2"/>
            <a:endCxn id="115" idx="0"/>
          </p:cNvCxnSpPr>
          <p:nvPr/>
        </p:nvCxnSpPr>
        <p:spPr bwMode="auto">
          <a:xfrm>
            <a:off x="4434439" y="3361721"/>
            <a:ext cx="1" cy="3031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Straight Arrow Connector 109"/>
          <p:cNvCxnSpPr>
            <a:stCxn id="117" idx="3"/>
          </p:cNvCxnSpPr>
          <p:nvPr/>
        </p:nvCxnSpPr>
        <p:spPr bwMode="auto">
          <a:xfrm flipV="1">
            <a:off x="6123873" y="3991679"/>
            <a:ext cx="427753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1" name="Straight Arrow Connector 110"/>
          <p:cNvCxnSpPr>
            <a:endCxn id="118" idx="1"/>
          </p:cNvCxnSpPr>
          <p:nvPr/>
        </p:nvCxnSpPr>
        <p:spPr bwMode="auto">
          <a:xfrm>
            <a:off x="8406570" y="3991680"/>
            <a:ext cx="42410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Rounded Rectangle 114"/>
              <p:cNvSpPr/>
              <p:nvPr/>
            </p:nvSpPr>
            <p:spPr bwMode="auto">
              <a:xfrm>
                <a:off x="4061708" y="3664833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5" name="Rounded Rectangle 1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61708" y="3664833"/>
                <a:ext cx="745463" cy="653695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Rounded Rectangle 115"/>
              <p:cNvSpPr/>
              <p:nvPr/>
            </p:nvSpPr>
            <p:spPr bwMode="auto">
              <a:xfrm>
                <a:off x="4160314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6" name="Rounded Rectangle 1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60314" y="2953867"/>
                <a:ext cx="548249" cy="407854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ounded Rectangle 116"/>
              <p:cNvSpPr/>
              <p:nvPr/>
            </p:nvSpPr>
            <p:spPr bwMode="auto">
              <a:xfrm>
                <a:off x="5378410" y="3664832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7" name="Rounded Rectangle 1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78410" y="3664832"/>
                <a:ext cx="745463" cy="653695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Rounded Rectangle 117"/>
              <p:cNvSpPr/>
              <p:nvPr/>
            </p:nvSpPr>
            <p:spPr bwMode="auto">
              <a:xfrm>
                <a:off x="8830678" y="3664832"/>
                <a:ext cx="745463" cy="653695"/>
              </a:xfrm>
              <a:prstGeom prst="roundRect">
                <a:avLst/>
              </a:prstGeom>
              <a:solidFill>
                <a:srgbClr val="ECECF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Rnd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8" name="Rounded Rectangle 1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30678" y="3664832"/>
                <a:ext cx="745463" cy="653695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Rounded Rectangle 118"/>
              <p:cNvSpPr/>
              <p:nvPr/>
            </p:nvSpPr>
            <p:spPr bwMode="auto">
              <a:xfrm>
                <a:off x="5477015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9" name="Rounded Rectangle 1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77015" y="2953867"/>
                <a:ext cx="548249" cy="40785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0" name="Straight Arrow Connector 119"/>
          <p:cNvCxnSpPr>
            <a:stCxn id="119" idx="2"/>
            <a:endCxn id="117" idx="0"/>
          </p:cNvCxnSpPr>
          <p:nvPr/>
        </p:nvCxnSpPr>
        <p:spPr bwMode="auto">
          <a:xfrm>
            <a:off x="5751140" y="3361721"/>
            <a:ext cx="2" cy="3031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Rounded Rectangle 120"/>
              <p:cNvSpPr/>
              <p:nvPr/>
            </p:nvSpPr>
            <p:spPr bwMode="auto">
              <a:xfrm>
                <a:off x="8929284" y="2953867"/>
                <a:ext cx="548249" cy="407854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1" name="Rounded Rectangle 1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29284" y="2953867"/>
                <a:ext cx="548249" cy="407854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2" name="Straight Arrow Connector 121"/>
          <p:cNvCxnSpPr>
            <a:stCxn id="121" idx="2"/>
            <a:endCxn id="118" idx="0"/>
          </p:cNvCxnSpPr>
          <p:nvPr/>
        </p:nvCxnSpPr>
        <p:spPr bwMode="auto">
          <a:xfrm>
            <a:off x="9203409" y="3361721"/>
            <a:ext cx="1" cy="3031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/>
              <p:cNvSpPr txBox="1"/>
              <p:nvPr/>
            </p:nvSpPr>
            <p:spPr>
              <a:xfrm>
                <a:off x="3525115" y="5412435"/>
                <a:ext cx="41360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/>
                  <a:t>Rnd = </a:t>
                </a:r>
                <a:r>
                  <a:rPr lang="en-US" b="1" dirty="0"/>
                  <a:t>round function </a:t>
                </a:r>
                <a:r>
                  <a:rPr lang="en-US" dirty="0"/>
                  <a:t>(iterated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times)</a:t>
                </a:r>
              </a:p>
            </p:txBody>
          </p:sp>
        </mc:Choice>
        <mc:Fallback xmlns="">
          <p:sp>
            <p:nvSpPr>
              <p:cNvPr id="132" name="TextBox 1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5115" y="5412435"/>
                <a:ext cx="4136069" cy="276999"/>
              </a:xfrm>
              <a:prstGeom prst="rect">
                <a:avLst/>
              </a:prstGeom>
              <a:blipFill rotWithShape="0">
                <a:blip r:embed="rId17"/>
                <a:stretch>
                  <a:fillRect l="-3387" t="-28889" r="-2946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Rectangle 132"/>
              <p:cNvSpPr/>
              <p:nvPr/>
            </p:nvSpPr>
            <p:spPr>
              <a:xfrm>
                <a:off x="3414997" y="5964750"/>
                <a:ext cx="505979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AES-128/192/256: 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=10</m:t>
                    </m:r>
                    <m:r>
                      <m:rPr>
                        <m:lit/>
                      </m:rP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m:rPr>
                        <m:lit/>
                      </m:rP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14</m:t>
                    </m:r>
                  </m:oMath>
                </a14:m>
                <a:endParaRPr lang="nb-NO" b="0" dirty="0"/>
              </a:p>
            </p:txBody>
          </p:sp>
        </mc:Choice>
        <mc:Fallback xmlns="">
          <p:sp>
            <p:nvSpPr>
              <p:cNvPr id="133" name="Rectangle 1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4997" y="5964750"/>
                <a:ext cx="5059791" cy="369332"/>
              </a:xfrm>
              <a:prstGeom prst="rect">
                <a:avLst/>
              </a:prstGeom>
              <a:blipFill rotWithShape="0">
                <a:blip r:embed="rId18"/>
                <a:stretch>
                  <a:fillRect l="-964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 bwMode="auto">
          <a:xfrm flipH="1">
            <a:off x="1891731" y="3883918"/>
            <a:ext cx="73536" cy="20789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764035" y="3520777"/>
                <a:ext cx="374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4035" y="3520777"/>
                <a:ext cx="374064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/>
          <p:nvPr/>
        </p:nvCxnSpPr>
        <p:spPr bwMode="auto">
          <a:xfrm flipH="1">
            <a:off x="10342483" y="3883918"/>
            <a:ext cx="73536" cy="20789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0221405" y="3520777"/>
                <a:ext cx="374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1405" y="3520777"/>
                <a:ext cx="374064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7824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77" grpId="0" animBg="1"/>
      <p:bldP spid="103" grpId="0"/>
      <p:bldP spid="105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1" grpId="0" animBg="1"/>
      <p:bldP spid="132" grpId="0"/>
      <p:bldP spid="1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 idx="4294967295"/>
          </p:nvPr>
        </p:nvSpPr>
        <p:spPr>
          <a:xfrm>
            <a:off x="2957513" y="4762500"/>
            <a:ext cx="6276975" cy="1362075"/>
          </a:xfrm>
        </p:spPr>
        <p:txBody>
          <a:bodyPr/>
          <a:lstStyle/>
          <a:p>
            <a:pPr algn="ctr"/>
            <a:r>
              <a:rPr lang="en-US" dirty="0"/>
              <a:t>Advanced Encryption Standard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941" y="1679735"/>
            <a:ext cx="4352118" cy="321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9126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– history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>
                    <a:latin typeface="+mj-lt"/>
                  </a:rPr>
                  <a:t>1970-1990's: Data Encryption Standard (DES)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+mj-lt"/>
                  </a:rPr>
                  <a:t>Key length too short (56 bits)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+mj-lt"/>
                  </a:rPr>
                  <a:t>Input length too short (64 bits)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+mj-lt"/>
                  </a:rPr>
                  <a:t>Too slow in software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>
                  <a:latin typeface="+mj-lt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b="0" i="0" dirty="0">
                    <a:latin typeface="+mj-lt"/>
                  </a:rPr>
                  <a:t>1997: NIST hosts a competition to find a new block cipher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0" dirty="0">
                  <a:latin typeface="+mj-lt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>
                    <a:latin typeface="+mj-lt"/>
                  </a:rPr>
                  <a:t>2001: </a:t>
                </a:r>
                <a:r>
                  <a:rPr lang="nb-NO" sz="1800" dirty="0" err="1">
                    <a:latin typeface="+mj-lt"/>
                  </a:rPr>
                  <a:t>Rijndael</a:t>
                </a:r>
                <a:r>
                  <a:rPr lang="nb-NO" sz="1800" dirty="0">
                    <a:latin typeface="+mj-lt"/>
                  </a:rPr>
                  <a:t> is </a:t>
                </a:r>
                <a:r>
                  <a:rPr lang="nb-NO" sz="1800" dirty="0" err="1">
                    <a:latin typeface="+mj-lt"/>
                  </a:rPr>
                  <a:t>announced</a:t>
                </a:r>
                <a:r>
                  <a:rPr lang="nb-NO" sz="1800" dirty="0">
                    <a:latin typeface="+mj-lt"/>
                  </a:rPr>
                  <a:t> </a:t>
                </a:r>
                <a:r>
                  <a:rPr lang="nb-NO" sz="1800" dirty="0" err="1">
                    <a:latin typeface="+mj-lt"/>
                  </a:rPr>
                  <a:t>the</a:t>
                </a:r>
                <a:r>
                  <a:rPr lang="nb-NO" sz="1800" dirty="0">
                    <a:latin typeface="+mj-lt"/>
                  </a:rPr>
                  <a:t> </a:t>
                </a:r>
                <a:r>
                  <a:rPr lang="nb-NO" sz="1800" dirty="0" err="1">
                    <a:latin typeface="+mj-lt"/>
                  </a:rPr>
                  <a:t>winner</a:t>
                </a:r>
                <a:r>
                  <a:rPr lang="nb-NO" sz="1800" dirty="0">
                    <a:latin typeface="+mj-lt"/>
                  </a:rPr>
                  <a:t> → </a:t>
                </a:r>
                <a:r>
                  <a:rPr lang="nb-NO" sz="1800" dirty="0" err="1">
                    <a:latin typeface="+mj-lt"/>
                  </a:rPr>
                  <a:t>renamed</a:t>
                </a:r>
                <a:r>
                  <a:rPr lang="nb-NO" sz="1800" dirty="0">
                    <a:latin typeface="+mj-lt"/>
                  </a:rPr>
                  <a:t> AES</a:t>
                </a:r>
                <a:endParaRPr lang="nb-NO" sz="1800" b="0" i="0" dirty="0">
                  <a:latin typeface="+mj-lt"/>
                </a:endParaRPr>
              </a:p>
              <a:p>
                <a:pPr marL="0" indent="0"/>
                <a:endParaRPr lang="nb-NO" sz="1800" dirty="0">
                  <a:latin typeface="+mj-lt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>
                    <a:latin typeface="+mj-lt"/>
                  </a:rPr>
                  <a:t>If you remember nothing else</a:t>
                </a:r>
                <a:r>
                  <a:rPr lang="nb-NO" sz="1800" dirty="0">
                    <a:latin typeface="+mj-lt"/>
                  </a:rPr>
                  <a:t>:</a:t>
                </a:r>
              </a:p>
              <a:p>
                <a:pPr marL="474663" lvl="1" indent="0"/>
                <a:endParaRPr lang="nb-NO" sz="1600" dirty="0">
                  <a:latin typeface="+mj-lt"/>
                </a:endParaRPr>
              </a:p>
              <a:p>
                <a:pPr marL="474663" lvl="1" indent="0"/>
                <a:r>
                  <a:rPr lang="nb-NO" sz="1400" b="0" dirty="0"/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400" b="0" i="0" smtClean="0">
                        <a:latin typeface="Cambria Math" panose="02040503050406030204" pitchFamily="18" charset="0"/>
                      </a:rPr>
                      <m:t>AES</m:t>
                    </m:r>
                    <m:r>
                      <m:rPr>
                        <m:lit/>
                      </m:rPr>
                      <a:rPr lang="nb-NO" sz="1400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 sz="1400" b="0" i="0" smtClean="0">
                        <a:latin typeface="Cambria Math" panose="02040503050406030204" pitchFamily="18" charset="0"/>
                      </a:rPr>
                      <m:t>128 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nb-NO" sz="1400" b="0" i="1" dirty="0">
                  <a:latin typeface="Cambria Math" panose="02040503050406030204" pitchFamily="18" charset="0"/>
                </a:endParaRPr>
              </a:p>
              <a:p>
                <a:pPr marL="474663" lvl="1" indent="0"/>
                <a:endParaRPr lang="nb-NO" sz="1400" dirty="0">
                  <a:latin typeface="Cambria Math" panose="02040503050406030204" pitchFamily="18" charset="0"/>
                </a:endParaRPr>
              </a:p>
              <a:p>
                <a:pPr marL="474663" lvl="1" indent="0"/>
                <a:r>
                  <a:rPr lang="nb-NO" sz="1400" dirty="0"/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400">
                        <a:latin typeface="Cambria Math" panose="02040503050406030204" pitchFamily="18" charset="0"/>
                      </a:rPr>
                      <m:t>AES</m:t>
                    </m:r>
                    <m:r>
                      <m:rPr>
                        <m:lit/>
                      </m:rPr>
                      <a:rPr lang="nb-NO" sz="1400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 sz="1400">
                        <a:latin typeface="Cambria Math" panose="02040503050406030204" pitchFamily="18" charset="0"/>
                      </a:rPr>
                      <m:t>1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92 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192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nb-NO" sz="1400" i="1" dirty="0">
                  <a:latin typeface="Cambria Math" panose="02040503050406030204" pitchFamily="18" charset="0"/>
                </a:endParaRPr>
              </a:p>
              <a:p>
                <a:pPr marL="474663" lvl="1" indent="0"/>
                <a:endParaRPr lang="nb-NO" sz="1400" dirty="0">
                  <a:latin typeface="Cambria Math" panose="02040503050406030204" pitchFamily="18" charset="0"/>
                </a:endParaRPr>
              </a:p>
              <a:p>
                <a:pPr marL="474663" lvl="1" indent="0"/>
                <a:r>
                  <a:rPr lang="nb-NO" sz="1400" dirty="0">
                    <a:latin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400" smtClean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sty m:val="p"/>
                      </m:rPr>
                      <a:rPr lang="nb-NO" sz="1400">
                        <a:latin typeface="Cambria Math" panose="02040503050406030204" pitchFamily="18" charset="0"/>
                      </a:rPr>
                      <m:t>ES</m:t>
                    </m:r>
                    <m:r>
                      <m:rPr>
                        <m:lit/>
                      </m:rPr>
                      <a:rPr lang="nb-NO" sz="1400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 sz="1400" b="0" i="0" smtClean="0">
                        <a:latin typeface="Cambria Math" panose="02040503050406030204" pitchFamily="18" charset="0"/>
                      </a:rPr>
                      <m:t>256 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sz="1600" dirty="0"/>
              </a:p>
              <a:p>
                <a:pPr marL="0" indent="0"/>
                <a:r>
                  <a:rPr lang="nb-NO" dirty="0"/>
                  <a:t/>
                </a:r>
                <a:br>
                  <a:rPr lang="nb-NO" dirty="0"/>
                </a:b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82E9578C-E392-4EAB-8296-E8BF985014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8764" y="1980445"/>
            <a:ext cx="2877042" cy="3635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253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AES-128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68101" y="4097628"/>
          <a:ext cx="833120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48" name="Straight Arrow Connector 47"/>
          <p:cNvCxnSpPr/>
          <p:nvPr/>
        </p:nvCxnSpPr>
        <p:spPr bwMode="auto">
          <a:xfrm flipV="1">
            <a:off x="1518698" y="4464777"/>
            <a:ext cx="211426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ed Rectangle 35"/>
              <p:cNvSpPr/>
              <p:nvPr/>
            </p:nvSpPr>
            <p:spPr bwMode="auto">
              <a:xfrm>
                <a:off x="1619494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Rounded 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9494" y="2954988"/>
                <a:ext cx="587713" cy="462864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3988611" y="2956707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88611" y="2956707"/>
                <a:ext cx="587713" cy="462864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/>
          <p:cNvCxnSpPr>
            <a:stCxn id="36" idx="2"/>
          </p:cNvCxnSpPr>
          <p:nvPr/>
        </p:nvCxnSpPr>
        <p:spPr bwMode="auto">
          <a:xfrm>
            <a:off x="1913350" y="3417852"/>
            <a:ext cx="1" cy="8373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>
            <a:stCxn id="37" idx="2"/>
          </p:cNvCxnSpPr>
          <p:nvPr/>
        </p:nvCxnSpPr>
        <p:spPr bwMode="auto">
          <a:xfrm>
            <a:off x="4282468" y="3419571"/>
            <a:ext cx="1" cy="8373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/>
              <p:cNvSpPr/>
              <p:nvPr/>
            </p:nvSpPr>
            <p:spPr bwMode="auto">
              <a:xfrm>
                <a:off x="6361865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Rounded 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1865" y="2954988"/>
                <a:ext cx="587713" cy="462864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46" idx="2"/>
          </p:cNvCxnSpPr>
          <p:nvPr/>
        </p:nvCxnSpPr>
        <p:spPr bwMode="auto">
          <a:xfrm>
            <a:off x="6655722" y="3417852"/>
            <a:ext cx="2" cy="8373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7682881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82881" y="2954988"/>
                <a:ext cx="587713" cy="462864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/>
          <p:cNvCxnSpPr>
            <a:stCxn id="50" idx="2"/>
          </p:cNvCxnSpPr>
          <p:nvPr/>
        </p:nvCxnSpPr>
        <p:spPr bwMode="auto">
          <a:xfrm>
            <a:off x="7976738" y="3417852"/>
            <a:ext cx="1" cy="8373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 7"/>
          <p:cNvSpPr/>
          <p:nvPr/>
        </p:nvSpPr>
        <p:spPr bwMode="auto">
          <a:xfrm>
            <a:off x="2379036" y="3839380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MixColumn</a:t>
            </a:r>
            <a:endParaRPr lang="en-US" sz="1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89484" y="4240241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484" y="4240241"/>
                <a:ext cx="456855" cy="43088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/>
          <p:cNvSpPr/>
          <p:nvPr/>
        </p:nvSpPr>
        <p:spPr bwMode="auto">
          <a:xfrm>
            <a:off x="4660838" y="3839378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MixColumn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8437548" y="3839379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057585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7585" y="4240239"/>
                <a:ext cx="456855" cy="43088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420730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730" y="4240239"/>
                <a:ext cx="456855" cy="43088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7749891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9891" y="4240239"/>
                <a:ext cx="456855" cy="430887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0158603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8603" y="4240239"/>
                <a:ext cx="456855" cy="43088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/>
          <p:nvPr/>
        </p:nvCxnSpPr>
        <p:spPr bwMode="auto">
          <a:xfrm flipV="1">
            <a:off x="3929514" y="4464776"/>
            <a:ext cx="169837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/>
          <p:cNvCxnSpPr>
            <a:stCxn id="39" idx="3"/>
            <a:endCxn id="43" idx="1"/>
          </p:cNvCxnSpPr>
          <p:nvPr/>
        </p:nvCxnSpPr>
        <p:spPr bwMode="auto">
          <a:xfrm flipV="1">
            <a:off x="6201954" y="4464776"/>
            <a:ext cx="218776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Arrow Connector 52"/>
          <p:cNvCxnSpPr/>
          <p:nvPr/>
        </p:nvCxnSpPr>
        <p:spPr bwMode="auto">
          <a:xfrm>
            <a:off x="8152069" y="4474936"/>
            <a:ext cx="279230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Arrow Connector 53"/>
          <p:cNvCxnSpPr/>
          <p:nvPr/>
        </p:nvCxnSpPr>
        <p:spPr bwMode="auto">
          <a:xfrm flipV="1">
            <a:off x="9994460" y="4474935"/>
            <a:ext cx="199805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ounded Rectangle 58"/>
              <p:cNvSpPr/>
              <p:nvPr/>
            </p:nvSpPr>
            <p:spPr bwMode="auto">
              <a:xfrm>
                <a:off x="10077708" y="2956707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Rounded 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77708" y="2956707"/>
                <a:ext cx="587713" cy="462864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/>
          <p:cNvCxnSpPr>
            <a:stCxn id="59" idx="2"/>
          </p:cNvCxnSpPr>
          <p:nvPr/>
        </p:nvCxnSpPr>
        <p:spPr bwMode="auto">
          <a:xfrm>
            <a:off x="10371565" y="3419571"/>
            <a:ext cx="1" cy="8373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739703" y="3716774"/>
            <a:ext cx="81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825427" y="3716774"/>
            <a:ext cx="935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</a:t>
            </a:r>
          </a:p>
        </p:txBody>
      </p:sp>
      <p:cxnSp>
        <p:nvCxnSpPr>
          <p:cNvPr id="63" name="Straight Arrow Connector 62"/>
          <p:cNvCxnSpPr/>
          <p:nvPr/>
        </p:nvCxnSpPr>
        <p:spPr bwMode="auto">
          <a:xfrm>
            <a:off x="2113192" y="4474937"/>
            <a:ext cx="257729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/>
          <p:nvPr/>
        </p:nvCxnSpPr>
        <p:spPr bwMode="auto">
          <a:xfrm>
            <a:off x="4451984" y="4474936"/>
            <a:ext cx="199896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10554005" y="4474934"/>
            <a:ext cx="229161" cy="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Straight Arrow Connector 83"/>
          <p:cNvCxnSpPr/>
          <p:nvPr/>
        </p:nvCxnSpPr>
        <p:spPr bwMode="auto">
          <a:xfrm flipV="1">
            <a:off x="6822295" y="4464774"/>
            <a:ext cx="19980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Arrow Connector 86"/>
          <p:cNvCxnSpPr/>
          <p:nvPr/>
        </p:nvCxnSpPr>
        <p:spPr bwMode="auto">
          <a:xfrm>
            <a:off x="7575520" y="4464774"/>
            <a:ext cx="182674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7102170" y="4234188"/>
                <a:ext cx="4071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sz="2800" b="1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2170" y="4234188"/>
                <a:ext cx="407163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Right Brace 92"/>
          <p:cNvSpPr/>
          <p:nvPr/>
        </p:nvSpPr>
        <p:spPr bwMode="auto">
          <a:xfrm rot="5400000">
            <a:off x="5785318" y="1564612"/>
            <a:ext cx="375790" cy="8311132"/>
          </a:xfrm>
          <a:prstGeom prst="rightBrace">
            <a:avLst>
              <a:gd name="adj1" fmla="val 93395"/>
              <a:gd name="adj2" fmla="val 49494"/>
            </a:avLst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440086" y="6003319"/>
            <a:ext cx="152583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10 rounds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Rounded Rectangle 94"/>
              <p:cNvSpPr/>
              <p:nvPr/>
            </p:nvSpPr>
            <p:spPr bwMode="auto">
              <a:xfrm>
                <a:off x="5385500" y="1622099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5" name="Rounded Rectangle 9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85500" y="1622099"/>
                <a:ext cx="587713" cy="462864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6" name="Straight Arrow Connector 95"/>
          <p:cNvCxnSpPr/>
          <p:nvPr/>
        </p:nvCxnSpPr>
        <p:spPr bwMode="auto">
          <a:xfrm flipH="1">
            <a:off x="2293123" y="2022965"/>
            <a:ext cx="3092377" cy="96030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Straight Arrow Connector 99"/>
          <p:cNvCxnSpPr/>
          <p:nvPr/>
        </p:nvCxnSpPr>
        <p:spPr bwMode="auto">
          <a:xfrm flipH="1">
            <a:off x="4524307" y="2084963"/>
            <a:ext cx="1033023" cy="77084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Straight Arrow Connector 105"/>
          <p:cNvCxnSpPr>
            <a:stCxn id="95" idx="2"/>
          </p:cNvCxnSpPr>
          <p:nvPr/>
        </p:nvCxnSpPr>
        <p:spPr bwMode="auto">
          <a:xfrm>
            <a:off x="5679357" y="2084963"/>
            <a:ext cx="741373" cy="76574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Straight Arrow Connector 108"/>
          <p:cNvCxnSpPr/>
          <p:nvPr/>
        </p:nvCxnSpPr>
        <p:spPr bwMode="auto">
          <a:xfrm>
            <a:off x="5961701" y="2038993"/>
            <a:ext cx="1768526" cy="86721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4" name="Straight Arrow Connector 113"/>
          <p:cNvCxnSpPr/>
          <p:nvPr/>
        </p:nvCxnSpPr>
        <p:spPr bwMode="auto">
          <a:xfrm>
            <a:off x="5973213" y="1979661"/>
            <a:ext cx="4104495" cy="97136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2" name="TextBox 121"/>
          <p:cNvSpPr txBox="1"/>
          <p:nvPr/>
        </p:nvSpPr>
        <p:spPr>
          <a:xfrm>
            <a:off x="1630097" y="2618934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982920" y="2642119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10128780" y="2666660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6425672" y="2618933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5416665" y="1320023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10825427" y="4097628"/>
          <a:ext cx="833120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7741739" y="2628146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102170" y="2959344"/>
                <a:ext cx="4071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sz="2800" b="1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2170" y="2959344"/>
                <a:ext cx="407163" cy="430887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4270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AES-128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68101" y="4097628"/>
          <a:ext cx="833120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48" name="Straight Arrow Connector 47"/>
          <p:cNvCxnSpPr/>
          <p:nvPr/>
        </p:nvCxnSpPr>
        <p:spPr bwMode="auto">
          <a:xfrm flipV="1">
            <a:off x="1518698" y="4464777"/>
            <a:ext cx="211426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ed Rectangle 35"/>
              <p:cNvSpPr/>
              <p:nvPr/>
            </p:nvSpPr>
            <p:spPr bwMode="auto">
              <a:xfrm>
                <a:off x="1619494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Rounded 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9494" y="2954988"/>
                <a:ext cx="587713" cy="462864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3988611" y="2956707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88611" y="2956707"/>
                <a:ext cx="587713" cy="462864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/>
          <p:cNvCxnSpPr>
            <a:stCxn id="36" idx="2"/>
          </p:cNvCxnSpPr>
          <p:nvPr/>
        </p:nvCxnSpPr>
        <p:spPr bwMode="auto">
          <a:xfrm>
            <a:off x="1913350" y="3417852"/>
            <a:ext cx="1" cy="8373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>
            <a:stCxn id="37" idx="2"/>
          </p:cNvCxnSpPr>
          <p:nvPr/>
        </p:nvCxnSpPr>
        <p:spPr bwMode="auto">
          <a:xfrm>
            <a:off x="4282468" y="3419571"/>
            <a:ext cx="1" cy="8373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/>
              <p:cNvSpPr/>
              <p:nvPr/>
            </p:nvSpPr>
            <p:spPr bwMode="auto">
              <a:xfrm>
                <a:off x="6361865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Rounded 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1865" y="2954988"/>
                <a:ext cx="587713" cy="462864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46" idx="2"/>
          </p:cNvCxnSpPr>
          <p:nvPr/>
        </p:nvCxnSpPr>
        <p:spPr bwMode="auto">
          <a:xfrm>
            <a:off x="6655722" y="3417852"/>
            <a:ext cx="2" cy="8373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7682881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82881" y="2954988"/>
                <a:ext cx="587713" cy="462864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/>
          <p:cNvCxnSpPr>
            <a:stCxn id="50" idx="2"/>
          </p:cNvCxnSpPr>
          <p:nvPr/>
        </p:nvCxnSpPr>
        <p:spPr bwMode="auto">
          <a:xfrm>
            <a:off x="7976738" y="3417852"/>
            <a:ext cx="1" cy="8373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 7"/>
          <p:cNvSpPr/>
          <p:nvPr/>
        </p:nvSpPr>
        <p:spPr bwMode="auto">
          <a:xfrm>
            <a:off x="2379036" y="3839380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MixColumn</a:t>
            </a:r>
            <a:endParaRPr lang="en-US" sz="1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89484" y="4240241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484" y="4240241"/>
                <a:ext cx="456855" cy="43088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/>
          <p:cNvSpPr/>
          <p:nvPr/>
        </p:nvSpPr>
        <p:spPr bwMode="auto">
          <a:xfrm>
            <a:off x="4660838" y="3839378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MixColumn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8437548" y="3839379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057585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7585" y="4240239"/>
                <a:ext cx="456855" cy="43088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420730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730" y="4240239"/>
                <a:ext cx="456855" cy="43088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7749891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9891" y="4240239"/>
                <a:ext cx="456855" cy="430887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0158603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8603" y="4240239"/>
                <a:ext cx="456855" cy="43088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/>
          <p:nvPr/>
        </p:nvCxnSpPr>
        <p:spPr bwMode="auto">
          <a:xfrm flipV="1">
            <a:off x="3929514" y="4464776"/>
            <a:ext cx="169837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/>
          <p:cNvCxnSpPr>
            <a:stCxn id="39" idx="3"/>
            <a:endCxn id="43" idx="1"/>
          </p:cNvCxnSpPr>
          <p:nvPr/>
        </p:nvCxnSpPr>
        <p:spPr bwMode="auto">
          <a:xfrm flipV="1">
            <a:off x="6201954" y="4464776"/>
            <a:ext cx="218776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Arrow Connector 52"/>
          <p:cNvCxnSpPr/>
          <p:nvPr/>
        </p:nvCxnSpPr>
        <p:spPr bwMode="auto">
          <a:xfrm>
            <a:off x="8152069" y="4474936"/>
            <a:ext cx="279230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Arrow Connector 53"/>
          <p:cNvCxnSpPr/>
          <p:nvPr/>
        </p:nvCxnSpPr>
        <p:spPr bwMode="auto">
          <a:xfrm flipV="1">
            <a:off x="9994460" y="4474935"/>
            <a:ext cx="199805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ounded Rectangle 58"/>
              <p:cNvSpPr/>
              <p:nvPr/>
            </p:nvSpPr>
            <p:spPr bwMode="auto">
              <a:xfrm>
                <a:off x="10077708" y="2956707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Rounded 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77708" y="2956707"/>
                <a:ext cx="587713" cy="462864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/>
          <p:cNvCxnSpPr>
            <a:stCxn id="59" idx="2"/>
          </p:cNvCxnSpPr>
          <p:nvPr/>
        </p:nvCxnSpPr>
        <p:spPr bwMode="auto">
          <a:xfrm>
            <a:off x="10371565" y="3419571"/>
            <a:ext cx="1" cy="8373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739703" y="3716774"/>
            <a:ext cx="81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825427" y="3716774"/>
            <a:ext cx="935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</a:t>
            </a:r>
          </a:p>
        </p:txBody>
      </p:sp>
      <p:cxnSp>
        <p:nvCxnSpPr>
          <p:cNvPr id="63" name="Straight Arrow Connector 62"/>
          <p:cNvCxnSpPr/>
          <p:nvPr/>
        </p:nvCxnSpPr>
        <p:spPr bwMode="auto">
          <a:xfrm>
            <a:off x="2113192" y="4474937"/>
            <a:ext cx="257729" cy="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/>
          <p:nvPr/>
        </p:nvCxnSpPr>
        <p:spPr bwMode="auto">
          <a:xfrm>
            <a:off x="4451984" y="4474936"/>
            <a:ext cx="199896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10554005" y="4474934"/>
            <a:ext cx="229161" cy="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Straight Arrow Connector 83"/>
          <p:cNvCxnSpPr/>
          <p:nvPr/>
        </p:nvCxnSpPr>
        <p:spPr bwMode="auto">
          <a:xfrm flipV="1">
            <a:off x="6822295" y="4464774"/>
            <a:ext cx="19980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Arrow Connector 86"/>
          <p:cNvCxnSpPr/>
          <p:nvPr/>
        </p:nvCxnSpPr>
        <p:spPr bwMode="auto">
          <a:xfrm>
            <a:off x="7575520" y="4464774"/>
            <a:ext cx="182674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7102170" y="4234188"/>
                <a:ext cx="4071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sz="2800" b="1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2170" y="4234188"/>
                <a:ext cx="407163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Right Brace 92"/>
          <p:cNvSpPr/>
          <p:nvPr/>
        </p:nvSpPr>
        <p:spPr bwMode="auto">
          <a:xfrm rot="5400000">
            <a:off x="5785318" y="1564612"/>
            <a:ext cx="375790" cy="8311132"/>
          </a:xfrm>
          <a:prstGeom prst="rightBrace">
            <a:avLst>
              <a:gd name="adj1" fmla="val 93395"/>
              <a:gd name="adj2" fmla="val 49494"/>
            </a:avLst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440086" y="6003319"/>
            <a:ext cx="152583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10 rounds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Rounded Rectangle 94"/>
              <p:cNvSpPr/>
              <p:nvPr/>
            </p:nvSpPr>
            <p:spPr bwMode="auto">
              <a:xfrm>
                <a:off x="5385500" y="1622099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5" name="Rounded Rectangle 9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85500" y="1622099"/>
                <a:ext cx="587713" cy="462864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6" name="Straight Arrow Connector 95"/>
          <p:cNvCxnSpPr/>
          <p:nvPr/>
        </p:nvCxnSpPr>
        <p:spPr bwMode="auto">
          <a:xfrm flipH="1">
            <a:off x="2293123" y="2022965"/>
            <a:ext cx="3092377" cy="96030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Straight Arrow Connector 99"/>
          <p:cNvCxnSpPr/>
          <p:nvPr/>
        </p:nvCxnSpPr>
        <p:spPr bwMode="auto">
          <a:xfrm flipH="1">
            <a:off x="4524307" y="2084963"/>
            <a:ext cx="1033023" cy="77084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Straight Arrow Connector 105"/>
          <p:cNvCxnSpPr>
            <a:stCxn id="95" idx="2"/>
          </p:cNvCxnSpPr>
          <p:nvPr/>
        </p:nvCxnSpPr>
        <p:spPr bwMode="auto">
          <a:xfrm>
            <a:off x="5679357" y="2084963"/>
            <a:ext cx="741373" cy="76574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Straight Arrow Connector 108"/>
          <p:cNvCxnSpPr/>
          <p:nvPr/>
        </p:nvCxnSpPr>
        <p:spPr bwMode="auto">
          <a:xfrm>
            <a:off x="5961701" y="2038993"/>
            <a:ext cx="1768526" cy="86721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4" name="Straight Arrow Connector 113"/>
          <p:cNvCxnSpPr/>
          <p:nvPr/>
        </p:nvCxnSpPr>
        <p:spPr bwMode="auto">
          <a:xfrm>
            <a:off x="5973213" y="1979661"/>
            <a:ext cx="4104495" cy="97136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2" name="TextBox 121"/>
          <p:cNvSpPr txBox="1"/>
          <p:nvPr/>
        </p:nvSpPr>
        <p:spPr>
          <a:xfrm>
            <a:off x="1630097" y="2618934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982920" y="2642119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10128780" y="2666660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6425672" y="2618933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5416665" y="1320023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10825427" y="4097628"/>
          <a:ext cx="833120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7741739" y="2628146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102170" y="2959344"/>
                <a:ext cx="4071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sz="2800" b="1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2170" y="2959344"/>
                <a:ext cx="407163" cy="430887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08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46" grpId="0" animBg="1"/>
      <p:bldP spid="50" grpId="0" animBg="1"/>
      <p:bldP spid="8" grpId="0" animBg="1"/>
      <p:bldP spid="9" grpId="0"/>
      <p:bldP spid="39" grpId="0" animBg="1"/>
      <p:bldP spid="40" grpId="0" animBg="1"/>
      <p:bldP spid="41" grpId="0"/>
      <p:bldP spid="43" grpId="0"/>
      <p:bldP spid="44" grpId="0"/>
      <p:bldP spid="45" grpId="0"/>
      <p:bldP spid="59" grpId="0" animBg="1"/>
      <p:bldP spid="91" grpId="0"/>
      <p:bldP spid="93" grpId="0" animBg="1"/>
      <p:bldP spid="94" grpId="0"/>
      <p:bldP spid="122" grpId="0"/>
      <p:bldP spid="123" grpId="0"/>
      <p:bldP spid="124" grpId="0"/>
      <p:bldP spid="125" grpId="0"/>
      <p:bldP spid="56" grpId="0"/>
      <p:bldP spid="5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round function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5007835" y="4077766"/>
            <a:ext cx="1689959" cy="1371601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SubBytes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ShiftRow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MixColumn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upload.wikimedia.org/wikipedia/commons/thumb/a/a4/AES-SubBytes.svg/1920px-AES-SubBytes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30" y="1510942"/>
            <a:ext cx="2799376" cy="145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6/66/AES-ShiftRows.svg/1920px-AES-ShiftRows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93" y="1528364"/>
            <a:ext cx="3110887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7/76/AES-MixColumns.svg/1920px-AES-MixColumns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67" y="1369896"/>
            <a:ext cx="2828562" cy="15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1989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round function - </a:t>
            </a:r>
            <a:r>
              <a:rPr lang="en-US" dirty="0" err="1"/>
              <a:t>SubBytes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5007835" y="4077766"/>
            <a:ext cx="1689959" cy="1371601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SubBytes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ShiftRow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MixColumn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upload.wikimedia.org/wikipedia/commons/thumb/a/a4/AES-SubBytes.svg/1920px-AES-SubBytes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30" y="1510942"/>
            <a:ext cx="2799376" cy="145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6/66/AES-ShiftRows.svg/1920px-AES-ShiftRows.svg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93" y="1528364"/>
            <a:ext cx="3110887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7/76/AES-MixColumns.svg/1920px-AES-MixColumns.svg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67" y="1369896"/>
            <a:ext cx="2828562" cy="15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1. 정보보안 — Code Accelerator Document 1.0 documentati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358" y="2856898"/>
            <a:ext cx="4862872" cy="317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188359" y="4439587"/>
                <a:ext cx="952120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2,2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0" dirty="0"/>
                  <a:t> </a:t>
                </a:r>
                <a:r>
                  <a:rPr lang="en-US" sz="1600" b="0" dirty="0"/>
                  <a:t>8A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359" y="4439587"/>
                <a:ext cx="952120" cy="289182"/>
              </a:xfrm>
              <a:prstGeom prst="rect">
                <a:avLst/>
              </a:prstGeom>
              <a:blipFill>
                <a:blip r:embed="rId7"/>
                <a:stretch>
                  <a:fillRect l="-6410" t="-12500" r="-7692" b="-35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 bwMode="auto">
          <a:xfrm>
            <a:off x="4273622" y="4546282"/>
            <a:ext cx="4834818" cy="179642"/>
          </a:xfrm>
          <a:prstGeom prst="rect">
            <a:avLst/>
          </a:prstGeom>
          <a:solidFill>
            <a:srgbClr val="F8CD62">
              <a:alpha val="34000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7402830" y="2862184"/>
            <a:ext cx="297180" cy="3154806"/>
          </a:xfrm>
          <a:prstGeom prst="rect">
            <a:avLst/>
          </a:prstGeom>
          <a:solidFill>
            <a:srgbClr val="F8CD62">
              <a:alpha val="34000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7407130" y="4546282"/>
            <a:ext cx="288000" cy="179642"/>
          </a:xfrm>
          <a:prstGeom prst="rect">
            <a:avLst/>
          </a:prstGeom>
          <a:solidFill>
            <a:schemeClr val="accent1">
              <a:lumMod val="60000"/>
              <a:lumOff val="40000"/>
              <a:alpha val="41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5" name="Freeform 14"/>
          <p:cNvSpPr/>
          <p:nvPr/>
        </p:nvSpPr>
        <p:spPr bwMode="auto">
          <a:xfrm>
            <a:off x="3119120" y="4786613"/>
            <a:ext cx="4262920" cy="771243"/>
          </a:xfrm>
          <a:custGeom>
            <a:avLst/>
            <a:gdLst>
              <a:gd name="connsiteX0" fmla="*/ 0 w 4500880"/>
              <a:gd name="connsiteY0" fmla="*/ 0 h 996492"/>
              <a:gd name="connsiteX1" fmla="*/ 731520 w 4500880"/>
              <a:gd name="connsiteY1" fmla="*/ 650240 h 996492"/>
              <a:gd name="connsiteX2" fmla="*/ 1493520 w 4500880"/>
              <a:gd name="connsiteY2" fmla="*/ 883920 h 996492"/>
              <a:gd name="connsiteX3" fmla="*/ 3108960 w 4500880"/>
              <a:gd name="connsiteY3" fmla="*/ 955040 h 996492"/>
              <a:gd name="connsiteX4" fmla="*/ 4500880 w 4500880"/>
              <a:gd name="connsiteY4" fmla="*/ 243840 h 996492"/>
              <a:gd name="connsiteX0" fmla="*/ 0 w 4500880"/>
              <a:gd name="connsiteY0" fmla="*/ 0 h 1006735"/>
              <a:gd name="connsiteX1" fmla="*/ 731520 w 4500880"/>
              <a:gd name="connsiteY1" fmla="*/ 650240 h 1006735"/>
              <a:gd name="connsiteX2" fmla="*/ 1508760 w 4500880"/>
              <a:gd name="connsiteY2" fmla="*/ 918210 h 1006735"/>
              <a:gd name="connsiteX3" fmla="*/ 3108960 w 4500880"/>
              <a:gd name="connsiteY3" fmla="*/ 955040 h 1006735"/>
              <a:gd name="connsiteX4" fmla="*/ 4500880 w 4500880"/>
              <a:gd name="connsiteY4" fmla="*/ 243840 h 1006735"/>
              <a:gd name="connsiteX0" fmla="*/ 0 w 4500880"/>
              <a:gd name="connsiteY0" fmla="*/ 0 h 1014212"/>
              <a:gd name="connsiteX1" fmla="*/ 731520 w 4500880"/>
              <a:gd name="connsiteY1" fmla="*/ 650240 h 1014212"/>
              <a:gd name="connsiteX2" fmla="*/ 1508760 w 4500880"/>
              <a:gd name="connsiteY2" fmla="*/ 918210 h 1014212"/>
              <a:gd name="connsiteX3" fmla="*/ 3108960 w 4500880"/>
              <a:gd name="connsiteY3" fmla="*/ 955040 h 1014212"/>
              <a:gd name="connsiteX4" fmla="*/ 4500880 w 4500880"/>
              <a:gd name="connsiteY4" fmla="*/ 243840 h 1014212"/>
              <a:gd name="connsiteX0" fmla="*/ 0 w 4500880"/>
              <a:gd name="connsiteY0" fmla="*/ 0 h 1007021"/>
              <a:gd name="connsiteX1" fmla="*/ 773430 w 4500880"/>
              <a:gd name="connsiteY1" fmla="*/ 642620 h 1007021"/>
              <a:gd name="connsiteX2" fmla="*/ 1508760 w 4500880"/>
              <a:gd name="connsiteY2" fmla="*/ 918210 h 1007021"/>
              <a:gd name="connsiteX3" fmla="*/ 3108960 w 4500880"/>
              <a:gd name="connsiteY3" fmla="*/ 955040 h 1007021"/>
              <a:gd name="connsiteX4" fmla="*/ 4500880 w 4500880"/>
              <a:gd name="connsiteY4" fmla="*/ 243840 h 1007021"/>
              <a:gd name="connsiteX0" fmla="*/ 0 w 4500880"/>
              <a:gd name="connsiteY0" fmla="*/ 0 h 1006169"/>
              <a:gd name="connsiteX1" fmla="*/ 750570 w 4500880"/>
              <a:gd name="connsiteY1" fmla="*/ 665480 h 1006169"/>
              <a:gd name="connsiteX2" fmla="*/ 1508760 w 4500880"/>
              <a:gd name="connsiteY2" fmla="*/ 918210 h 1006169"/>
              <a:gd name="connsiteX3" fmla="*/ 3108960 w 4500880"/>
              <a:gd name="connsiteY3" fmla="*/ 955040 h 1006169"/>
              <a:gd name="connsiteX4" fmla="*/ 4500880 w 4500880"/>
              <a:gd name="connsiteY4" fmla="*/ 243840 h 1006169"/>
              <a:gd name="connsiteX0" fmla="*/ 0 w 4500880"/>
              <a:gd name="connsiteY0" fmla="*/ 0 h 1010121"/>
              <a:gd name="connsiteX1" fmla="*/ 750570 w 4500880"/>
              <a:gd name="connsiteY1" fmla="*/ 665480 h 1010121"/>
              <a:gd name="connsiteX2" fmla="*/ 1508760 w 4500880"/>
              <a:gd name="connsiteY2" fmla="*/ 929640 h 1010121"/>
              <a:gd name="connsiteX3" fmla="*/ 3108960 w 4500880"/>
              <a:gd name="connsiteY3" fmla="*/ 955040 h 1010121"/>
              <a:gd name="connsiteX4" fmla="*/ 4500880 w 4500880"/>
              <a:gd name="connsiteY4" fmla="*/ 243840 h 1010121"/>
              <a:gd name="connsiteX0" fmla="*/ 0 w 4500880"/>
              <a:gd name="connsiteY0" fmla="*/ 0 h 1019068"/>
              <a:gd name="connsiteX1" fmla="*/ 750570 w 4500880"/>
              <a:gd name="connsiteY1" fmla="*/ 665480 h 1019068"/>
              <a:gd name="connsiteX2" fmla="*/ 1508760 w 4500880"/>
              <a:gd name="connsiteY2" fmla="*/ 952500 h 1019068"/>
              <a:gd name="connsiteX3" fmla="*/ 3108960 w 4500880"/>
              <a:gd name="connsiteY3" fmla="*/ 955040 h 1019068"/>
              <a:gd name="connsiteX4" fmla="*/ 4500880 w 4500880"/>
              <a:gd name="connsiteY4" fmla="*/ 243840 h 1019068"/>
              <a:gd name="connsiteX0" fmla="*/ 0 w 4500880"/>
              <a:gd name="connsiteY0" fmla="*/ 0 h 1013846"/>
              <a:gd name="connsiteX1" fmla="*/ 750570 w 4500880"/>
              <a:gd name="connsiteY1" fmla="*/ 665480 h 1013846"/>
              <a:gd name="connsiteX2" fmla="*/ 1508760 w 4500880"/>
              <a:gd name="connsiteY2" fmla="*/ 952500 h 1013846"/>
              <a:gd name="connsiteX3" fmla="*/ 3108960 w 4500880"/>
              <a:gd name="connsiteY3" fmla="*/ 955040 h 1013846"/>
              <a:gd name="connsiteX4" fmla="*/ 4500880 w 4500880"/>
              <a:gd name="connsiteY4" fmla="*/ 243840 h 1013846"/>
              <a:gd name="connsiteX0" fmla="*/ 0 w 4500880"/>
              <a:gd name="connsiteY0" fmla="*/ 0 h 1023628"/>
              <a:gd name="connsiteX1" fmla="*/ 750570 w 4500880"/>
              <a:gd name="connsiteY1" fmla="*/ 665480 h 1023628"/>
              <a:gd name="connsiteX2" fmla="*/ 1508760 w 4500880"/>
              <a:gd name="connsiteY2" fmla="*/ 952500 h 1023628"/>
              <a:gd name="connsiteX3" fmla="*/ 3108960 w 4500880"/>
              <a:gd name="connsiteY3" fmla="*/ 955040 h 1023628"/>
              <a:gd name="connsiteX4" fmla="*/ 4500880 w 4500880"/>
              <a:gd name="connsiteY4" fmla="*/ 243840 h 1023628"/>
              <a:gd name="connsiteX0" fmla="*/ 0 w 4500880"/>
              <a:gd name="connsiteY0" fmla="*/ 0 h 1036933"/>
              <a:gd name="connsiteX1" fmla="*/ 750570 w 4500880"/>
              <a:gd name="connsiteY1" fmla="*/ 665480 h 1036933"/>
              <a:gd name="connsiteX2" fmla="*/ 1508760 w 4500880"/>
              <a:gd name="connsiteY2" fmla="*/ 979170 h 1036933"/>
              <a:gd name="connsiteX3" fmla="*/ 3108960 w 4500880"/>
              <a:gd name="connsiteY3" fmla="*/ 955040 h 1036933"/>
              <a:gd name="connsiteX4" fmla="*/ 4500880 w 4500880"/>
              <a:gd name="connsiteY4" fmla="*/ 243840 h 1036933"/>
              <a:gd name="connsiteX0" fmla="*/ 0 w 4345527"/>
              <a:gd name="connsiteY0" fmla="*/ 65410 h 793093"/>
              <a:gd name="connsiteX1" fmla="*/ 595217 w 4345527"/>
              <a:gd name="connsiteY1" fmla="*/ 421640 h 793093"/>
              <a:gd name="connsiteX2" fmla="*/ 1353407 w 4345527"/>
              <a:gd name="connsiteY2" fmla="*/ 735330 h 793093"/>
              <a:gd name="connsiteX3" fmla="*/ 2953607 w 4345527"/>
              <a:gd name="connsiteY3" fmla="*/ 711200 h 793093"/>
              <a:gd name="connsiteX4" fmla="*/ 4345527 w 4345527"/>
              <a:gd name="connsiteY4" fmla="*/ 0 h 793093"/>
              <a:gd name="connsiteX0" fmla="*/ 0 w 4345527"/>
              <a:gd name="connsiteY0" fmla="*/ 65410 h 782503"/>
              <a:gd name="connsiteX1" fmla="*/ 595217 w 4345527"/>
              <a:gd name="connsiteY1" fmla="*/ 514415 h 782503"/>
              <a:gd name="connsiteX2" fmla="*/ 1353407 w 4345527"/>
              <a:gd name="connsiteY2" fmla="*/ 735330 h 782503"/>
              <a:gd name="connsiteX3" fmla="*/ 2953607 w 4345527"/>
              <a:gd name="connsiteY3" fmla="*/ 711200 h 782503"/>
              <a:gd name="connsiteX4" fmla="*/ 4345527 w 4345527"/>
              <a:gd name="connsiteY4" fmla="*/ 0 h 782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5527" h="782503">
                <a:moveTo>
                  <a:pt x="0" y="65410"/>
                </a:moveTo>
                <a:cubicBezTo>
                  <a:pt x="241300" y="316870"/>
                  <a:pt x="369649" y="402762"/>
                  <a:pt x="595217" y="514415"/>
                </a:cubicBezTo>
                <a:cubicBezTo>
                  <a:pt x="820785" y="626068"/>
                  <a:pt x="960342" y="702533"/>
                  <a:pt x="1353407" y="735330"/>
                </a:cubicBezTo>
                <a:cubicBezTo>
                  <a:pt x="1746472" y="768127"/>
                  <a:pt x="2454920" y="833755"/>
                  <a:pt x="2953607" y="711200"/>
                </a:cubicBezTo>
                <a:cubicBezTo>
                  <a:pt x="3452294" y="588645"/>
                  <a:pt x="3900180" y="302260"/>
                  <a:pt x="4345527" y="0"/>
                </a:cubicBezTo>
              </a:path>
            </a:pathLst>
          </a:cu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9952808" y="4439587"/>
                <a:ext cx="909544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2,2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0" dirty="0"/>
                  <a:t> </a:t>
                </a:r>
                <a:r>
                  <a:rPr lang="en-US" sz="1600" b="0" dirty="0"/>
                  <a:t>7E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2808" y="4439587"/>
                <a:ext cx="909544" cy="289182"/>
              </a:xfrm>
              <a:prstGeom prst="rect">
                <a:avLst/>
              </a:prstGeom>
              <a:blipFill>
                <a:blip r:embed="rId8"/>
                <a:stretch>
                  <a:fillRect l="-9396" t="-12500" r="-12081" b="-35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Freeform 20"/>
          <p:cNvSpPr/>
          <p:nvPr/>
        </p:nvSpPr>
        <p:spPr bwMode="auto">
          <a:xfrm>
            <a:off x="7636474" y="4779314"/>
            <a:ext cx="2394156" cy="677753"/>
          </a:xfrm>
          <a:custGeom>
            <a:avLst/>
            <a:gdLst>
              <a:gd name="connsiteX0" fmla="*/ 0 w 4500880"/>
              <a:gd name="connsiteY0" fmla="*/ 0 h 996492"/>
              <a:gd name="connsiteX1" fmla="*/ 731520 w 4500880"/>
              <a:gd name="connsiteY1" fmla="*/ 650240 h 996492"/>
              <a:gd name="connsiteX2" fmla="*/ 1493520 w 4500880"/>
              <a:gd name="connsiteY2" fmla="*/ 883920 h 996492"/>
              <a:gd name="connsiteX3" fmla="*/ 3108960 w 4500880"/>
              <a:gd name="connsiteY3" fmla="*/ 955040 h 996492"/>
              <a:gd name="connsiteX4" fmla="*/ 4500880 w 4500880"/>
              <a:gd name="connsiteY4" fmla="*/ 243840 h 996492"/>
              <a:gd name="connsiteX0" fmla="*/ 0 w 4500880"/>
              <a:gd name="connsiteY0" fmla="*/ 0 h 1006735"/>
              <a:gd name="connsiteX1" fmla="*/ 731520 w 4500880"/>
              <a:gd name="connsiteY1" fmla="*/ 650240 h 1006735"/>
              <a:gd name="connsiteX2" fmla="*/ 1508760 w 4500880"/>
              <a:gd name="connsiteY2" fmla="*/ 918210 h 1006735"/>
              <a:gd name="connsiteX3" fmla="*/ 3108960 w 4500880"/>
              <a:gd name="connsiteY3" fmla="*/ 955040 h 1006735"/>
              <a:gd name="connsiteX4" fmla="*/ 4500880 w 4500880"/>
              <a:gd name="connsiteY4" fmla="*/ 243840 h 1006735"/>
              <a:gd name="connsiteX0" fmla="*/ 0 w 4500880"/>
              <a:gd name="connsiteY0" fmla="*/ 0 h 1014212"/>
              <a:gd name="connsiteX1" fmla="*/ 731520 w 4500880"/>
              <a:gd name="connsiteY1" fmla="*/ 650240 h 1014212"/>
              <a:gd name="connsiteX2" fmla="*/ 1508760 w 4500880"/>
              <a:gd name="connsiteY2" fmla="*/ 918210 h 1014212"/>
              <a:gd name="connsiteX3" fmla="*/ 3108960 w 4500880"/>
              <a:gd name="connsiteY3" fmla="*/ 955040 h 1014212"/>
              <a:gd name="connsiteX4" fmla="*/ 4500880 w 4500880"/>
              <a:gd name="connsiteY4" fmla="*/ 243840 h 1014212"/>
              <a:gd name="connsiteX0" fmla="*/ 0 w 4500880"/>
              <a:gd name="connsiteY0" fmla="*/ 0 h 1007021"/>
              <a:gd name="connsiteX1" fmla="*/ 773430 w 4500880"/>
              <a:gd name="connsiteY1" fmla="*/ 642620 h 1007021"/>
              <a:gd name="connsiteX2" fmla="*/ 1508760 w 4500880"/>
              <a:gd name="connsiteY2" fmla="*/ 918210 h 1007021"/>
              <a:gd name="connsiteX3" fmla="*/ 3108960 w 4500880"/>
              <a:gd name="connsiteY3" fmla="*/ 955040 h 1007021"/>
              <a:gd name="connsiteX4" fmla="*/ 4500880 w 4500880"/>
              <a:gd name="connsiteY4" fmla="*/ 243840 h 1007021"/>
              <a:gd name="connsiteX0" fmla="*/ 0 w 4500880"/>
              <a:gd name="connsiteY0" fmla="*/ 0 h 1006169"/>
              <a:gd name="connsiteX1" fmla="*/ 750570 w 4500880"/>
              <a:gd name="connsiteY1" fmla="*/ 665480 h 1006169"/>
              <a:gd name="connsiteX2" fmla="*/ 1508760 w 4500880"/>
              <a:gd name="connsiteY2" fmla="*/ 918210 h 1006169"/>
              <a:gd name="connsiteX3" fmla="*/ 3108960 w 4500880"/>
              <a:gd name="connsiteY3" fmla="*/ 955040 h 1006169"/>
              <a:gd name="connsiteX4" fmla="*/ 4500880 w 4500880"/>
              <a:gd name="connsiteY4" fmla="*/ 243840 h 1006169"/>
              <a:gd name="connsiteX0" fmla="*/ 0 w 4500880"/>
              <a:gd name="connsiteY0" fmla="*/ 0 h 1010121"/>
              <a:gd name="connsiteX1" fmla="*/ 750570 w 4500880"/>
              <a:gd name="connsiteY1" fmla="*/ 665480 h 1010121"/>
              <a:gd name="connsiteX2" fmla="*/ 1508760 w 4500880"/>
              <a:gd name="connsiteY2" fmla="*/ 929640 h 1010121"/>
              <a:gd name="connsiteX3" fmla="*/ 3108960 w 4500880"/>
              <a:gd name="connsiteY3" fmla="*/ 955040 h 1010121"/>
              <a:gd name="connsiteX4" fmla="*/ 4500880 w 4500880"/>
              <a:gd name="connsiteY4" fmla="*/ 243840 h 1010121"/>
              <a:gd name="connsiteX0" fmla="*/ 0 w 4500880"/>
              <a:gd name="connsiteY0" fmla="*/ 0 h 1019068"/>
              <a:gd name="connsiteX1" fmla="*/ 750570 w 4500880"/>
              <a:gd name="connsiteY1" fmla="*/ 665480 h 1019068"/>
              <a:gd name="connsiteX2" fmla="*/ 1508760 w 4500880"/>
              <a:gd name="connsiteY2" fmla="*/ 952500 h 1019068"/>
              <a:gd name="connsiteX3" fmla="*/ 3108960 w 4500880"/>
              <a:gd name="connsiteY3" fmla="*/ 955040 h 1019068"/>
              <a:gd name="connsiteX4" fmla="*/ 4500880 w 4500880"/>
              <a:gd name="connsiteY4" fmla="*/ 243840 h 1019068"/>
              <a:gd name="connsiteX0" fmla="*/ 0 w 4500880"/>
              <a:gd name="connsiteY0" fmla="*/ 0 h 1013846"/>
              <a:gd name="connsiteX1" fmla="*/ 750570 w 4500880"/>
              <a:gd name="connsiteY1" fmla="*/ 665480 h 1013846"/>
              <a:gd name="connsiteX2" fmla="*/ 1508760 w 4500880"/>
              <a:gd name="connsiteY2" fmla="*/ 952500 h 1013846"/>
              <a:gd name="connsiteX3" fmla="*/ 3108960 w 4500880"/>
              <a:gd name="connsiteY3" fmla="*/ 955040 h 1013846"/>
              <a:gd name="connsiteX4" fmla="*/ 4500880 w 4500880"/>
              <a:gd name="connsiteY4" fmla="*/ 243840 h 1013846"/>
              <a:gd name="connsiteX0" fmla="*/ 0 w 4500880"/>
              <a:gd name="connsiteY0" fmla="*/ 0 h 1023628"/>
              <a:gd name="connsiteX1" fmla="*/ 750570 w 4500880"/>
              <a:gd name="connsiteY1" fmla="*/ 665480 h 1023628"/>
              <a:gd name="connsiteX2" fmla="*/ 1508760 w 4500880"/>
              <a:gd name="connsiteY2" fmla="*/ 952500 h 1023628"/>
              <a:gd name="connsiteX3" fmla="*/ 3108960 w 4500880"/>
              <a:gd name="connsiteY3" fmla="*/ 955040 h 1023628"/>
              <a:gd name="connsiteX4" fmla="*/ 4500880 w 4500880"/>
              <a:gd name="connsiteY4" fmla="*/ 243840 h 1023628"/>
              <a:gd name="connsiteX0" fmla="*/ 0 w 4500880"/>
              <a:gd name="connsiteY0" fmla="*/ 0 h 1036933"/>
              <a:gd name="connsiteX1" fmla="*/ 750570 w 4500880"/>
              <a:gd name="connsiteY1" fmla="*/ 665480 h 1036933"/>
              <a:gd name="connsiteX2" fmla="*/ 1508760 w 4500880"/>
              <a:gd name="connsiteY2" fmla="*/ 979170 h 1036933"/>
              <a:gd name="connsiteX3" fmla="*/ 3108960 w 4500880"/>
              <a:gd name="connsiteY3" fmla="*/ 955040 h 1036933"/>
              <a:gd name="connsiteX4" fmla="*/ 4500880 w 4500880"/>
              <a:gd name="connsiteY4" fmla="*/ 243840 h 1036933"/>
              <a:gd name="connsiteX0" fmla="*/ 0 w 4646723"/>
              <a:gd name="connsiteY0" fmla="*/ 0 h 1047970"/>
              <a:gd name="connsiteX1" fmla="*/ 750570 w 4646723"/>
              <a:gd name="connsiteY1" fmla="*/ 665480 h 1047970"/>
              <a:gd name="connsiteX2" fmla="*/ 1508760 w 4646723"/>
              <a:gd name="connsiteY2" fmla="*/ 979170 h 1047970"/>
              <a:gd name="connsiteX3" fmla="*/ 3108960 w 4646723"/>
              <a:gd name="connsiteY3" fmla="*/ 955040 h 1047970"/>
              <a:gd name="connsiteX4" fmla="*/ 4646723 w 4646723"/>
              <a:gd name="connsiteY4" fmla="*/ 76526 h 1047970"/>
              <a:gd name="connsiteX0" fmla="*/ 0 w 4486784"/>
              <a:gd name="connsiteY0" fmla="*/ 72013 h 971444"/>
              <a:gd name="connsiteX1" fmla="*/ 590631 w 4486784"/>
              <a:gd name="connsiteY1" fmla="*/ 588954 h 971444"/>
              <a:gd name="connsiteX2" fmla="*/ 1348821 w 4486784"/>
              <a:gd name="connsiteY2" fmla="*/ 902644 h 971444"/>
              <a:gd name="connsiteX3" fmla="*/ 2949021 w 4486784"/>
              <a:gd name="connsiteY3" fmla="*/ 878514 h 971444"/>
              <a:gd name="connsiteX4" fmla="*/ 4486784 w 4486784"/>
              <a:gd name="connsiteY4" fmla="*/ 0 h 971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6784" h="971444">
                <a:moveTo>
                  <a:pt x="0" y="72013"/>
                </a:moveTo>
                <a:cubicBezTo>
                  <a:pt x="241300" y="323473"/>
                  <a:pt x="365828" y="450516"/>
                  <a:pt x="590631" y="588954"/>
                </a:cubicBezTo>
                <a:cubicBezTo>
                  <a:pt x="815434" y="727392"/>
                  <a:pt x="955756" y="839144"/>
                  <a:pt x="1348821" y="902644"/>
                </a:cubicBezTo>
                <a:cubicBezTo>
                  <a:pt x="1741886" y="966144"/>
                  <a:pt x="2426027" y="1028955"/>
                  <a:pt x="2949021" y="878514"/>
                </a:cubicBezTo>
                <a:cubicBezTo>
                  <a:pt x="3472015" y="728073"/>
                  <a:pt x="4041437" y="302260"/>
                  <a:pt x="4486784" y="0"/>
                </a:cubicBezTo>
              </a:path>
            </a:pathLst>
          </a:cu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1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/>
      <p:bldP spid="2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round function - </a:t>
            </a:r>
            <a:r>
              <a:rPr lang="en-US" dirty="0" err="1"/>
              <a:t>ShiftRows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5007835" y="4077766"/>
            <a:ext cx="1689959" cy="1371601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SubBytes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ShiftRow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MixColumn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upload.wikimedia.org/wikipedia/commons/thumb/a/a4/AES-SubBytes.svg/1920px-AES-SubBytes.svg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30" y="1510942"/>
            <a:ext cx="2799376" cy="145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6/66/AES-ShiftRows.svg/1920px-AES-ShiftRows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93" y="1528364"/>
            <a:ext cx="3110887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7/76/AES-MixColumns.svg/1920px-AES-MixColumns.svg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67" y="1369896"/>
            <a:ext cx="2828562" cy="15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389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round function - </a:t>
            </a:r>
            <a:r>
              <a:rPr lang="en-US" dirty="0" err="1"/>
              <a:t>MixColumns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5007835" y="4077766"/>
            <a:ext cx="1689959" cy="1371601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SubBytes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ShiftRow</a:t>
            </a:r>
            <a:endParaRPr lang="en-US" sz="16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600" b="1" dirty="0" err="1">
                <a:solidFill>
                  <a:schemeClr val="bg1"/>
                </a:solidFill>
              </a:rPr>
              <a:t>MixColumn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upload.wikimedia.org/wikipedia/commons/thumb/a/a4/AES-SubBytes.svg/1920px-AES-SubBytes.svg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30" y="1510942"/>
            <a:ext cx="2799376" cy="145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6/66/AES-ShiftRows.svg/1920px-AES-ShiftRows.svg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93" y="1528364"/>
            <a:ext cx="3110887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7/76/AES-MixColumns.svg/1920px-AES-MixColumns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867" y="1369896"/>
            <a:ext cx="2828562" cy="15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355574" y="3914037"/>
                <a:ext cx="4154855" cy="14073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02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03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01</m:t>
                                      </m:r>
                                    </m:e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02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0,1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2,1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3,1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0,1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2,1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3,1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5574" y="3914037"/>
                <a:ext cx="4154855" cy="14073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964219" y="3297247"/>
                <a:ext cx="118955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4219" y="3297247"/>
                <a:ext cx="1189556" cy="307777"/>
              </a:xfrm>
              <a:prstGeom prst="rect">
                <a:avLst/>
              </a:prstGeom>
              <a:blipFill>
                <a:blip r:embed="rId7"/>
                <a:stretch>
                  <a:fillRect l="-4103" r="-1538" b="-2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 bwMode="auto">
          <a:xfrm flipH="1">
            <a:off x="8802624" y="3663696"/>
            <a:ext cx="274320" cy="3230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9491472" y="3712464"/>
            <a:ext cx="243252" cy="2743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10149252" y="3663696"/>
            <a:ext cx="422657" cy="3230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939784" y="1015510"/>
                <a:ext cx="35208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9784" y="1015510"/>
                <a:ext cx="352084" cy="307777"/>
              </a:xfrm>
              <a:prstGeom prst="rect">
                <a:avLst/>
              </a:prstGeom>
              <a:blipFill>
                <a:blip r:embed="rId8"/>
                <a:stretch>
                  <a:fillRect l="-8772" r="-7018" b="-2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0715244" y="1019764"/>
                <a:ext cx="34887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5244" y="1019764"/>
                <a:ext cx="348877" cy="307777"/>
              </a:xfrm>
              <a:prstGeom prst="rect">
                <a:avLst/>
              </a:prstGeom>
              <a:blipFill>
                <a:blip r:embed="rId9"/>
                <a:stretch>
                  <a:fillRect l="-17544" r="-7018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572011" y="5465227"/>
                <a:ext cx="3721980" cy="25699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0,1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2011" y="5465227"/>
                <a:ext cx="3721980" cy="256993"/>
              </a:xfrm>
              <a:prstGeom prst="rect">
                <a:avLst/>
              </a:prstGeom>
              <a:blipFill rotWithShape="0">
                <a:blip r:embed="rId10"/>
                <a:stretch>
                  <a:fillRect l="-491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255349" y="5926109"/>
                <a:ext cx="4073038" cy="25699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0,1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3,1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5349" y="5926109"/>
                <a:ext cx="4073038" cy="256993"/>
              </a:xfrm>
              <a:prstGeom prst="rect">
                <a:avLst/>
              </a:prstGeom>
              <a:blipFill>
                <a:blip r:embed="rId11"/>
                <a:stretch>
                  <a:fillRect l="-449" b="-190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/>
          <p:cNvSpPr/>
          <p:nvPr/>
        </p:nvSpPr>
        <p:spPr bwMode="auto">
          <a:xfrm>
            <a:off x="7429501" y="4403188"/>
            <a:ext cx="2195512" cy="239150"/>
          </a:xfrm>
          <a:prstGeom prst="roundRect">
            <a:avLst>
              <a:gd name="adj" fmla="val 50000"/>
            </a:avLst>
          </a:prstGeom>
          <a:solidFill>
            <a:srgbClr val="FF0000">
              <a:alpha val="44000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0"/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18" name="Rounded Rectangle 17"/>
          <p:cNvSpPr/>
          <p:nvPr/>
        </p:nvSpPr>
        <p:spPr bwMode="auto">
          <a:xfrm rot="5400000">
            <a:off x="9289672" y="4405356"/>
            <a:ext cx="1362813" cy="380176"/>
          </a:xfrm>
          <a:prstGeom prst="roundRect">
            <a:avLst>
              <a:gd name="adj" fmla="val 50000"/>
            </a:avLst>
          </a:prstGeom>
          <a:solidFill>
            <a:schemeClr val="accent2">
              <a:alpha val="44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0"/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19" name="Rounded Rectangle 18"/>
          <p:cNvSpPr/>
          <p:nvPr/>
        </p:nvSpPr>
        <p:spPr bwMode="auto">
          <a:xfrm>
            <a:off x="10652760" y="4273921"/>
            <a:ext cx="570853" cy="380176"/>
          </a:xfrm>
          <a:prstGeom prst="roundRect">
            <a:avLst>
              <a:gd name="adj" fmla="val 50000"/>
            </a:avLst>
          </a:prstGeom>
          <a:solidFill>
            <a:schemeClr val="accent6">
              <a:alpha val="44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0"/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48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6" grpId="0" animBg="1"/>
      <p:bldP spid="18" grpId="0" animBg="1"/>
      <p:bldP spid="1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AES-128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68101" y="4097628"/>
          <a:ext cx="833120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48" name="Straight Arrow Connector 47"/>
          <p:cNvCxnSpPr/>
          <p:nvPr/>
        </p:nvCxnSpPr>
        <p:spPr bwMode="auto">
          <a:xfrm flipV="1">
            <a:off x="1518698" y="4464777"/>
            <a:ext cx="211426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ed Rectangle 35"/>
              <p:cNvSpPr/>
              <p:nvPr/>
            </p:nvSpPr>
            <p:spPr bwMode="auto">
              <a:xfrm>
                <a:off x="1619494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Rounded 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9494" y="2954988"/>
                <a:ext cx="587713" cy="462864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3988611" y="2956707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88611" y="2956707"/>
                <a:ext cx="587713" cy="462864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/>
          <p:cNvCxnSpPr>
            <a:stCxn id="36" idx="2"/>
          </p:cNvCxnSpPr>
          <p:nvPr/>
        </p:nvCxnSpPr>
        <p:spPr bwMode="auto">
          <a:xfrm>
            <a:off x="1913350" y="3417852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>
            <a:stCxn id="37" idx="2"/>
          </p:cNvCxnSpPr>
          <p:nvPr/>
        </p:nvCxnSpPr>
        <p:spPr bwMode="auto">
          <a:xfrm>
            <a:off x="4282468" y="3419571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/>
              <p:cNvSpPr/>
              <p:nvPr/>
            </p:nvSpPr>
            <p:spPr bwMode="auto">
              <a:xfrm>
                <a:off x="6361865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Rounded 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1865" y="2954988"/>
                <a:ext cx="587713" cy="462864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/>
          <p:cNvCxnSpPr>
            <a:stCxn id="46" idx="2"/>
          </p:cNvCxnSpPr>
          <p:nvPr/>
        </p:nvCxnSpPr>
        <p:spPr bwMode="auto">
          <a:xfrm>
            <a:off x="6655722" y="3417852"/>
            <a:ext cx="2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7682881" y="2954988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82881" y="2954988"/>
                <a:ext cx="587713" cy="462864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/>
          <p:cNvCxnSpPr>
            <a:stCxn id="50" idx="2"/>
          </p:cNvCxnSpPr>
          <p:nvPr/>
        </p:nvCxnSpPr>
        <p:spPr bwMode="auto">
          <a:xfrm>
            <a:off x="7976738" y="3417852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 7"/>
          <p:cNvSpPr/>
          <p:nvPr/>
        </p:nvSpPr>
        <p:spPr bwMode="auto">
          <a:xfrm>
            <a:off x="2379036" y="3839380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MixColumn</a:t>
            </a:r>
            <a:endParaRPr lang="en-US" sz="1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89484" y="4240241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484" y="4240241"/>
                <a:ext cx="456855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/>
          <p:cNvSpPr/>
          <p:nvPr/>
        </p:nvSpPr>
        <p:spPr bwMode="auto">
          <a:xfrm>
            <a:off x="4660838" y="3839378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MixColumn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8437548" y="3839379"/>
            <a:ext cx="1541116" cy="1250798"/>
          </a:xfrm>
          <a:prstGeom prst="rect">
            <a:avLst/>
          </a:prstGeom>
          <a:solidFill>
            <a:schemeClr val="accent2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SubBytes</a:t>
            </a:r>
            <a:endParaRPr lang="en-US" sz="1400" b="1" dirty="0">
              <a:solidFill>
                <a:schemeClr val="bg1"/>
              </a:solidFill>
            </a:endParaRPr>
          </a:p>
          <a:p>
            <a:pPr marL="342900" marR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lang="en-US" sz="1400" b="1" dirty="0" err="1">
                <a:solidFill>
                  <a:schemeClr val="bg1"/>
                </a:solidFill>
              </a:rPr>
              <a:t>ShiftRow</a:t>
            </a:r>
            <a:endParaRPr lang="en-US" sz="1400" b="1" dirty="0">
              <a:solidFill>
                <a:schemeClr val="bg1"/>
              </a:solidFill>
            </a:endParaRP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1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057585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7585" y="4240239"/>
                <a:ext cx="456855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420730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730" y="4240239"/>
                <a:ext cx="456855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7749891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9891" y="4240239"/>
                <a:ext cx="456855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0158603" y="4240239"/>
                <a:ext cx="4568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⊕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8603" y="4240239"/>
                <a:ext cx="456855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/>
          <p:nvPr/>
        </p:nvCxnSpPr>
        <p:spPr bwMode="auto">
          <a:xfrm flipV="1">
            <a:off x="3929514" y="4464776"/>
            <a:ext cx="169837" cy="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/>
          <p:cNvCxnSpPr>
            <a:stCxn id="39" idx="3"/>
            <a:endCxn id="43" idx="1"/>
          </p:cNvCxnSpPr>
          <p:nvPr/>
        </p:nvCxnSpPr>
        <p:spPr bwMode="auto">
          <a:xfrm flipV="1">
            <a:off x="6201954" y="4464776"/>
            <a:ext cx="218776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Arrow Connector 52"/>
          <p:cNvCxnSpPr/>
          <p:nvPr/>
        </p:nvCxnSpPr>
        <p:spPr bwMode="auto">
          <a:xfrm>
            <a:off x="8152069" y="4474936"/>
            <a:ext cx="279230" cy="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Arrow Connector 53"/>
          <p:cNvCxnSpPr/>
          <p:nvPr/>
        </p:nvCxnSpPr>
        <p:spPr bwMode="auto">
          <a:xfrm flipV="1">
            <a:off x="9994460" y="4474935"/>
            <a:ext cx="199805" cy="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ounded Rectangle 58"/>
              <p:cNvSpPr/>
              <p:nvPr/>
            </p:nvSpPr>
            <p:spPr bwMode="auto">
              <a:xfrm>
                <a:off x="10077708" y="2956707"/>
                <a:ext cx="587713" cy="462864"/>
              </a:xfrm>
              <a:prstGeom prst="roundRect">
                <a:avLst/>
              </a:prstGeom>
              <a:solidFill>
                <a:srgbClr val="FCB4AA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Rounded 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77708" y="2956707"/>
                <a:ext cx="587713" cy="462864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/>
          <p:cNvCxnSpPr>
            <a:stCxn id="59" idx="2"/>
          </p:cNvCxnSpPr>
          <p:nvPr/>
        </p:nvCxnSpPr>
        <p:spPr bwMode="auto">
          <a:xfrm>
            <a:off x="10371565" y="3419571"/>
            <a:ext cx="1" cy="8373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739702" y="3716774"/>
            <a:ext cx="1405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825427" y="3716774"/>
            <a:ext cx="1405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</a:t>
            </a:r>
          </a:p>
        </p:txBody>
      </p:sp>
      <p:cxnSp>
        <p:nvCxnSpPr>
          <p:cNvPr id="63" name="Straight Arrow Connector 62"/>
          <p:cNvCxnSpPr/>
          <p:nvPr/>
        </p:nvCxnSpPr>
        <p:spPr bwMode="auto">
          <a:xfrm>
            <a:off x="2113192" y="4474937"/>
            <a:ext cx="257729" cy="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/>
          <p:nvPr/>
        </p:nvCxnSpPr>
        <p:spPr bwMode="auto">
          <a:xfrm>
            <a:off x="4451984" y="4474936"/>
            <a:ext cx="199896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10554005" y="4474934"/>
            <a:ext cx="229161" cy="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Straight Arrow Connector 83"/>
          <p:cNvCxnSpPr/>
          <p:nvPr/>
        </p:nvCxnSpPr>
        <p:spPr bwMode="auto">
          <a:xfrm flipV="1">
            <a:off x="6822295" y="4464774"/>
            <a:ext cx="199805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Arrow Connector 86"/>
          <p:cNvCxnSpPr/>
          <p:nvPr/>
        </p:nvCxnSpPr>
        <p:spPr bwMode="auto">
          <a:xfrm>
            <a:off x="7575520" y="4464774"/>
            <a:ext cx="182674" cy="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7102170" y="4234188"/>
                <a:ext cx="4071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sz="2800" b="1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2170" y="4234188"/>
                <a:ext cx="407163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Right Brace 92"/>
          <p:cNvSpPr/>
          <p:nvPr/>
        </p:nvSpPr>
        <p:spPr bwMode="auto">
          <a:xfrm rot="5400000">
            <a:off x="5785318" y="1564612"/>
            <a:ext cx="375790" cy="8311132"/>
          </a:xfrm>
          <a:prstGeom prst="rightBrace">
            <a:avLst>
              <a:gd name="adj1" fmla="val 93395"/>
              <a:gd name="adj2" fmla="val 49494"/>
            </a:avLst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440086" y="6003319"/>
            <a:ext cx="152583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10 rounds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293123" y="1622099"/>
            <a:ext cx="7784585" cy="1361175"/>
            <a:chOff x="1948415" y="1274660"/>
            <a:chExt cx="8536430" cy="149263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Rounded Rectangle 94"/>
                <p:cNvSpPr/>
                <p:nvPr/>
              </p:nvSpPr>
              <p:spPr bwMode="auto">
                <a:xfrm>
                  <a:off x="5339458" y="1274660"/>
                  <a:ext cx="644475" cy="507568"/>
                </a:xfrm>
                <a:prstGeom prst="roundRect">
                  <a:avLst/>
                </a:prstGeom>
                <a:solidFill>
                  <a:srgbClr val="FCB4AA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5" name="Rounded Rectangle 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39458" y="1274660"/>
                  <a:ext cx="644475" cy="507568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6" name="Straight Arrow Connector 95"/>
            <p:cNvCxnSpPr/>
            <p:nvPr/>
          </p:nvCxnSpPr>
          <p:spPr bwMode="auto">
            <a:xfrm flipH="1">
              <a:off x="1948415" y="1714242"/>
              <a:ext cx="3391043" cy="105305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0" name="Straight Arrow Connector 99"/>
            <p:cNvCxnSpPr/>
            <p:nvPr/>
          </p:nvCxnSpPr>
          <p:spPr bwMode="auto">
            <a:xfrm flipH="1">
              <a:off x="4395090" y="1782228"/>
              <a:ext cx="1132794" cy="84529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6" name="Straight Arrow Connector 105"/>
            <p:cNvCxnSpPr>
              <a:stCxn id="95" idx="2"/>
            </p:cNvCxnSpPr>
            <p:nvPr/>
          </p:nvCxnSpPr>
          <p:spPr bwMode="auto">
            <a:xfrm>
              <a:off x="5661696" y="1782228"/>
              <a:ext cx="812976" cy="83970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9" name="Straight Arrow Connector 108"/>
            <p:cNvCxnSpPr/>
            <p:nvPr/>
          </p:nvCxnSpPr>
          <p:spPr bwMode="auto">
            <a:xfrm>
              <a:off x="5971309" y="1731818"/>
              <a:ext cx="1939332" cy="95097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4" name="Straight Arrow Connector 113"/>
            <p:cNvCxnSpPr/>
            <p:nvPr/>
          </p:nvCxnSpPr>
          <p:spPr bwMode="auto">
            <a:xfrm>
              <a:off x="5983933" y="1666756"/>
              <a:ext cx="4500912" cy="106518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" name="Group 2"/>
          <p:cNvGrpSpPr/>
          <p:nvPr/>
        </p:nvGrpSpPr>
        <p:grpSpPr>
          <a:xfrm>
            <a:off x="1630097" y="1320023"/>
            <a:ext cx="9904313" cy="1654414"/>
            <a:chOff x="1221353" y="943409"/>
            <a:chExt cx="10860884" cy="1814199"/>
          </a:xfrm>
        </p:grpSpPr>
        <p:sp>
          <p:nvSpPr>
            <p:cNvPr id="122" name="TextBox 121"/>
            <p:cNvSpPr txBox="1"/>
            <p:nvPr/>
          </p:nvSpPr>
          <p:spPr>
            <a:xfrm>
              <a:off x="1221353" y="2367770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128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3801415" y="2393194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128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10540849" y="2420106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128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6480091" y="2367769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128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5373632" y="943409"/>
              <a:ext cx="1541388" cy="33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128</a:t>
              </a:r>
            </a:p>
          </p:txBody>
        </p:sp>
      </p:grp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10825427" y="4097628"/>
          <a:ext cx="833120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7741739" y="2628146"/>
            <a:ext cx="140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5469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 summary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AES is believed to be a secure PRF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128/192/256-bit security for AES-128/192/256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Based on the best currently known attacks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Not formally proven</a:t>
            </a:r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Reasonably efficient in software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Table-based implementation is very fast (but not secure!)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Difficult to implement AES both fast </a:t>
            </a:r>
            <a:r>
              <a:rPr lang="en-US" sz="1600" i="1" dirty="0"/>
              <a:t>and</a:t>
            </a:r>
            <a:r>
              <a:rPr lang="en-US" sz="1600" dirty="0"/>
              <a:t> securely in SW</a:t>
            </a:r>
          </a:p>
          <a:p>
            <a:pPr marL="0" indent="0"/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Intel introduced dedicated AES instructions into their CPUs (AES-NI):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 err="1"/>
              <a:t>aesenc</a:t>
            </a:r>
            <a:r>
              <a:rPr lang="en-US" sz="1600" b="1" dirty="0"/>
              <a:t>:</a:t>
            </a:r>
            <a:r>
              <a:rPr lang="en-US" sz="1600" dirty="0"/>
              <a:t> do one round of AES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 err="1"/>
              <a:t>aesenclast</a:t>
            </a:r>
            <a:r>
              <a:rPr lang="en-US" sz="1600" b="1" dirty="0"/>
              <a:t>: </a:t>
            </a:r>
            <a:r>
              <a:rPr lang="en-US" sz="1600" dirty="0"/>
              <a:t>do final round of AES </a:t>
            </a:r>
            <a:endParaRPr lang="en-US" sz="1600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 err="1"/>
              <a:t>aeskeygenassist</a:t>
            </a:r>
            <a:r>
              <a:rPr lang="en-US" sz="1600" b="1" dirty="0"/>
              <a:t>: </a:t>
            </a:r>
            <a:r>
              <a:rPr lang="en-US" sz="1600" dirty="0"/>
              <a:t>do AES key expansion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 err="1"/>
              <a:t>aesdec</a:t>
            </a:r>
            <a:r>
              <a:rPr lang="en-US" sz="1600" b="1" dirty="0"/>
              <a:t>:</a:t>
            </a:r>
            <a:r>
              <a:rPr lang="en-US" sz="1600" dirty="0"/>
              <a:t> do one round of AES decryption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 err="1"/>
              <a:t>aesdeclast</a:t>
            </a:r>
            <a:r>
              <a:rPr lang="en-US" sz="1600" b="1" dirty="0"/>
              <a:t>: </a:t>
            </a:r>
            <a:r>
              <a:rPr lang="en-US" sz="1600" dirty="0"/>
              <a:t>do final round of AES decryption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 err="1"/>
              <a:t>aesimc</a:t>
            </a:r>
            <a:r>
              <a:rPr lang="en-US" sz="1600" b="1" dirty="0"/>
              <a:t>: </a:t>
            </a:r>
            <a:r>
              <a:rPr lang="en-US" sz="1600" dirty="0"/>
              <a:t>do inverse </a:t>
            </a:r>
            <a:r>
              <a:rPr lang="en-US" sz="1600" dirty="0" err="1"/>
              <a:t>MixColumns</a:t>
            </a:r>
            <a:r>
              <a:rPr lang="en-US" sz="1600" dirty="0"/>
              <a:t> </a:t>
            </a:r>
            <a:endParaRPr lang="en-US" sz="1600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Now standard in all modern CPUs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056826" y="4387335"/>
            <a:ext cx="4452500" cy="1854161"/>
            <a:chOff x="7179519" y="4387335"/>
            <a:chExt cx="4452500" cy="1854161"/>
          </a:xfrm>
        </p:grpSpPr>
        <p:sp>
          <p:nvSpPr>
            <p:cNvPr id="3" name="Rectangle 2"/>
            <p:cNvSpPr/>
            <p:nvPr/>
          </p:nvSpPr>
          <p:spPr bwMode="auto">
            <a:xfrm>
              <a:off x="7283302" y="4997303"/>
              <a:ext cx="3974723" cy="637953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600" dirty="0"/>
                <a:t>AES-128 (</a:t>
              </a:r>
              <a:r>
                <a:rPr lang="nb-NO" sz="1600" dirty="0" err="1"/>
                <a:t>no</a:t>
              </a:r>
              <a:r>
                <a:rPr lang="nb-NO" sz="1600" dirty="0"/>
                <a:t> AES-NI)	0.27 GB/s</a:t>
              </a: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7283301" y="5603543"/>
              <a:ext cx="3974723" cy="637953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600" dirty="0"/>
                <a:t>AES-128 (</a:t>
              </a:r>
              <a:r>
                <a:rPr lang="nb-NO" sz="1600" dirty="0" err="1"/>
                <a:t>with</a:t>
              </a:r>
              <a:r>
                <a:rPr lang="nb-NO" sz="1600" dirty="0"/>
                <a:t> AES-NI)	3.45 GB/s</a:t>
              </a: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9760688" y="4387335"/>
              <a:ext cx="1582395" cy="637953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sz="1600" b="1" dirty="0" err="1"/>
                <a:t>Throughput</a:t>
              </a:r>
              <a:r>
                <a:rPr lang="nb-NO" sz="1600" dirty="0"/>
                <a:t/>
              </a:r>
              <a:br>
                <a:rPr lang="nb-NO" sz="1600" dirty="0"/>
              </a:br>
              <a:r>
                <a:rPr lang="nb-NO" sz="1600" dirty="0"/>
                <a:t>(my </a:t>
              </a:r>
              <a:r>
                <a:rPr lang="nb-NO" sz="1600" dirty="0" err="1"/>
                <a:t>laptop</a:t>
              </a:r>
              <a:r>
                <a:rPr lang="nb-NO" sz="1600" dirty="0"/>
                <a:t>)</a:t>
              </a:r>
            </a:p>
          </p:txBody>
        </p:sp>
        <p:cxnSp>
          <p:nvCxnSpPr>
            <p:cNvPr id="10" name="Straight Connector 9"/>
            <p:cNvCxnSpPr/>
            <p:nvPr/>
          </p:nvCxnSpPr>
          <p:spPr bwMode="auto">
            <a:xfrm>
              <a:off x="7179519" y="5025288"/>
              <a:ext cx="44525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6622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ciphers, a.k.a. pseudorandom </a:t>
            </a:r>
            <a:r>
              <a:rPr lang="en-US" i="1" dirty="0"/>
              <a:t>permutations</a:t>
            </a:r>
            <a:r>
              <a:rPr lang="en-US" dirty="0"/>
              <a:t> (PRP)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890092" y="4318437"/>
                <a:ext cx="9225458" cy="179506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/>
                  <a:t>Definition: </a:t>
                </a:r>
                <a:r>
                  <a:rPr lang="en-US" dirty="0"/>
                  <a:t>A </a:t>
                </a:r>
                <a:r>
                  <a:rPr lang="en-US" b="1" dirty="0"/>
                  <a:t>block cipher</a:t>
                </a:r>
                <a:r>
                  <a:rPr lang="en-US" dirty="0"/>
                  <a:t>, or </a:t>
                </a:r>
                <a:r>
                  <a:rPr lang="en-US" b="1" dirty="0"/>
                  <a:t>pseudorandom </a:t>
                </a:r>
                <a:r>
                  <a:rPr lang="en-US" b="1" i="1" dirty="0"/>
                  <a:t>permutation</a:t>
                </a:r>
                <a:r>
                  <a:rPr lang="en-US" b="1" dirty="0"/>
                  <a:t> (PRP)</a:t>
                </a:r>
                <a:r>
                  <a:rPr lang="en-US" dirty="0"/>
                  <a:t>,</a:t>
                </a:r>
                <a:r>
                  <a:rPr lang="en-US" b="1" dirty="0"/>
                  <a:t> </a:t>
                </a:r>
                <a:r>
                  <a:rPr lang="en-US" dirty="0"/>
                  <a:t>is function:</a:t>
                </a:r>
                <a:br>
                  <a:rPr lang="en-US" dirty="0"/>
                </a:br>
                <a:r>
                  <a:rPr lang="en-US" dirty="0"/>
                  <a:t/>
                </a: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 is </a:t>
                </a:r>
                <a:r>
                  <a:rPr lang="en-US" i="1" dirty="0"/>
                  <a:t>invertible</a:t>
                </a:r>
                <a:r>
                  <a:rPr lang="en-US" dirty="0"/>
                  <a:t> for every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0092" y="4318437"/>
                <a:ext cx="9225458" cy="1795066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890092" y="1616872"/>
                <a:ext cx="9225458" cy="123264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/>
                  <a:t>Definition: </a:t>
                </a:r>
                <a:r>
                  <a:rPr lang="en-US" dirty="0"/>
                  <a:t>A </a:t>
                </a:r>
                <a:r>
                  <a:rPr lang="en-US" b="1" dirty="0"/>
                  <a:t>pseudorandom function (PRF) </a:t>
                </a:r>
                <a:r>
                  <a:rPr lang="en-US" dirty="0"/>
                  <a:t>is a function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0092" y="1616872"/>
                <a:ext cx="9225458" cy="123264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83313" y="3073903"/>
                <a:ext cx="6096000" cy="92826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nb-NO" dirty="0"/>
                  <a:t>Special case:</a:t>
                </a:r>
              </a:p>
              <a:p>
                <a:pPr marL="533400" indent="-2762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nb-NO" dirty="0"/>
              </a:p>
              <a:p>
                <a:pPr marL="533400" indent="-276225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dirty="0"/>
                  <a:t> is invertible</a:t>
                </a:r>
                <a:endParaRPr lang="nb-NO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3313" y="3073903"/>
                <a:ext cx="6096000" cy="928267"/>
              </a:xfrm>
              <a:prstGeom prst="rect">
                <a:avLst/>
              </a:prstGeom>
              <a:blipFill>
                <a:blip r:embed="rId4"/>
                <a:stretch>
                  <a:fillRect l="-900" t="-3268" b="-84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1818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Permutations vs. functions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865718" y="1820551"/>
            <a:ext cx="8460565" cy="3216898"/>
            <a:chOff x="1625603" y="2983731"/>
            <a:chExt cx="8460565" cy="321689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Oval 46"/>
                <p:cNvSpPr/>
                <p:nvPr/>
              </p:nvSpPr>
              <p:spPr bwMode="auto">
                <a:xfrm>
                  <a:off x="1625603" y="3344170"/>
                  <a:ext cx="1125373" cy="2027624"/>
                </a:xfrm>
                <a:prstGeom prst="ellipse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47" name="Oval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25603" y="3344170"/>
                  <a:ext cx="1125373" cy="2027624"/>
                </a:xfrm>
                <a:prstGeom prst="ellipse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Oval 8"/>
                <p:cNvSpPr/>
                <p:nvPr/>
              </p:nvSpPr>
              <p:spPr bwMode="auto">
                <a:xfrm>
                  <a:off x="3872742" y="3355876"/>
                  <a:ext cx="1147156" cy="2027624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9" name="Oval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872742" y="3355876"/>
                  <a:ext cx="1147156" cy="2027624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Arrow Connector 23"/>
            <p:cNvCxnSpPr/>
            <p:nvPr/>
          </p:nvCxnSpPr>
          <p:spPr bwMode="auto">
            <a:xfrm flipV="1">
              <a:off x="2439441" y="3772160"/>
              <a:ext cx="1778611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/>
            <p:cNvCxnSpPr/>
            <p:nvPr/>
          </p:nvCxnSpPr>
          <p:spPr bwMode="auto">
            <a:xfrm>
              <a:off x="2439441" y="4191802"/>
              <a:ext cx="1778611" cy="38639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/>
            <p:nvPr/>
          </p:nvCxnSpPr>
          <p:spPr bwMode="auto">
            <a:xfrm>
              <a:off x="2476732" y="4586547"/>
              <a:ext cx="1741320" cy="3799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/>
            <p:cNvCxnSpPr/>
            <p:nvPr/>
          </p:nvCxnSpPr>
          <p:spPr bwMode="auto">
            <a:xfrm flipV="1">
              <a:off x="2439441" y="4200151"/>
              <a:ext cx="1778611" cy="79450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" name="TextBox 33"/>
            <p:cNvSpPr txBox="1"/>
            <p:nvPr/>
          </p:nvSpPr>
          <p:spPr>
            <a:xfrm>
              <a:off x="2562482" y="5800519"/>
              <a:ext cx="25779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>
                  <a:latin typeface="+mn-lt"/>
                </a:rPr>
                <a:t>Permutation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508225" y="5800519"/>
              <a:ext cx="25779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>
                  <a:latin typeface="+mn-lt"/>
                </a:rPr>
                <a:t>Not a permutation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3109355" y="2983731"/>
                  <a:ext cx="48913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09355" y="2983731"/>
                  <a:ext cx="489131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46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8092615" y="2983731"/>
                  <a:ext cx="48913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92615" y="2983731"/>
                  <a:ext cx="489131" cy="40011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46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Oval 32"/>
                <p:cNvSpPr/>
                <p:nvPr/>
              </p:nvSpPr>
              <p:spPr bwMode="auto">
                <a:xfrm>
                  <a:off x="6663298" y="3344170"/>
                  <a:ext cx="1125373" cy="2027624"/>
                </a:xfrm>
                <a:prstGeom prst="ellipse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33" name="Oval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63298" y="3344170"/>
                  <a:ext cx="1125373" cy="2027624"/>
                </a:xfrm>
                <a:prstGeom prst="ellipse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Oval 39"/>
                <p:cNvSpPr/>
                <p:nvPr/>
              </p:nvSpPr>
              <p:spPr bwMode="auto">
                <a:xfrm>
                  <a:off x="8939012" y="3355876"/>
                  <a:ext cx="1147156" cy="2027624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40" name="Oval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939012" y="3355876"/>
                  <a:ext cx="1147156" cy="2027624"/>
                </a:xfrm>
                <a:prstGeom prst="ellipse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1" name="Straight Arrow Connector 40"/>
            <p:cNvCxnSpPr/>
            <p:nvPr/>
          </p:nvCxnSpPr>
          <p:spPr bwMode="auto">
            <a:xfrm flipV="1">
              <a:off x="7505711" y="3772160"/>
              <a:ext cx="1778611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/>
            <p:cNvCxnSpPr/>
            <p:nvPr/>
          </p:nvCxnSpPr>
          <p:spPr bwMode="auto">
            <a:xfrm>
              <a:off x="7505711" y="4191802"/>
              <a:ext cx="1778611" cy="38639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/>
            <p:nvPr/>
          </p:nvCxnSpPr>
          <p:spPr bwMode="auto">
            <a:xfrm>
              <a:off x="7543002" y="4586547"/>
              <a:ext cx="1741320" cy="3799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Arrow Connector 45"/>
            <p:cNvCxnSpPr/>
            <p:nvPr/>
          </p:nvCxnSpPr>
          <p:spPr bwMode="auto">
            <a:xfrm flipV="1">
              <a:off x="7505711" y="4673600"/>
              <a:ext cx="1778611" cy="32105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4034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393288" y="1778536"/>
                <a:ext cx="4891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3288" y="1778536"/>
                <a:ext cx="489131" cy="400110"/>
              </a:xfrm>
              <a:prstGeom prst="rect">
                <a:avLst/>
              </a:prstGeom>
              <a:blipFill>
                <a:blip r:embed="rId3"/>
                <a:stretch>
                  <a:fillRect r="-27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Permutations vs. functions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865718" y="1820551"/>
            <a:ext cx="8460565" cy="3216898"/>
            <a:chOff x="1498742" y="2156416"/>
            <a:chExt cx="8460565" cy="321689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Oval 52"/>
                <p:cNvSpPr/>
                <p:nvPr/>
              </p:nvSpPr>
              <p:spPr bwMode="auto">
                <a:xfrm>
                  <a:off x="1498742" y="2516855"/>
                  <a:ext cx="1125373" cy="2027624"/>
                </a:xfrm>
                <a:prstGeom prst="ellipse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53" name="Oval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98742" y="2516855"/>
                  <a:ext cx="1125373" cy="2027624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Oval 8"/>
                <p:cNvSpPr/>
                <p:nvPr/>
              </p:nvSpPr>
              <p:spPr bwMode="auto">
                <a:xfrm>
                  <a:off x="3745881" y="2528561"/>
                  <a:ext cx="1147156" cy="2027624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9" name="Oval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45881" y="2528561"/>
                  <a:ext cx="1147156" cy="2027624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Arrow Connector 23"/>
            <p:cNvCxnSpPr/>
            <p:nvPr/>
          </p:nvCxnSpPr>
          <p:spPr bwMode="auto">
            <a:xfrm flipV="1">
              <a:off x="2312580" y="2944845"/>
              <a:ext cx="1778611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triangle" w="lg" len="lg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/>
            <p:cNvCxnSpPr/>
            <p:nvPr/>
          </p:nvCxnSpPr>
          <p:spPr bwMode="auto">
            <a:xfrm>
              <a:off x="2312580" y="3364487"/>
              <a:ext cx="1778611" cy="38639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triangle" w="lg" len="lg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/>
            <p:nvPr/>
          </p:nvCxnSpPr>
          <p:spPr bwMode="auto">
            <a:xfrm>
              <a:off x="2349871" y="3759232"/>
              <a:ext cx="1741320" cy="3799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triangle" w="lg" len="lg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/>
            <p:cNvCxnSpPr/>
            <p:nvPr/>
          </p:nvCxnSpPr>
          <p:spPr bwMode="auto">
            <a:xfrm flipV="1">
              <a:off x="2312580" y="3372836"/>
              <a:ext cx="1778611" cy="79450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triangle" w="lg" len="lg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" name="TextBox 33"/>
            <p:cNvSpPr txBox="1"/>
            <p:nvPr/>
          </p:nvSpPr>
          <p:spPr>
            <a:xfrm>
              <a:off x="2435621" y="4973204"/>
              <a:ext cx="25779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>
                  <a:latin typeface="+mn-lt"/>
                </a:rPr>
                <a:t>Permutation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381364" y="4973204"/>
              <a:ext cx="25779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>
                  <a:latin typeface="+mn-lt"/>
                </a:rPr>
                <a:t>Not a permutation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7965754" y="2156416"/>
                  <a:ext cx="48913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65754" y="2156416"/>
                  <a:ext cx="489131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46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Oval 32"/>
                <p:cNvSpPr/>
                <p:nvPr/>
              </p:nvSpPr>
              <p:spPr bwMode="auto">
                <a:xfrm>
                  <a:off x="6536437" y="2516855"/>
                  <a:ext cx="1125373" cy="2027624"/>
                </a:xfrm>
                <a:prstGeom prst="ellipse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33" name="Oval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536437" y="2516855"/>
                  <a:ext cx="1125373" cy="2027624"/>
                </a:xfrm>
                <a:prstGeom prst="ellipse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28575">
                  <a:solidFill>
                    <a:schemeClr val="accent5">
                      <a:lumMod val="50000"/>
                    </a:schemeClr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Oval 39"/>
                <p:cNvSpPr/>
                <p:nvPr/>
              </p:nvSpPr>
              <p:spPr bwMode="auto">
                <a:xfrm>
                  <a:off x="8812151" y="2528561"/>
                  <a:ext cx="1147156" cy="2027624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rtlCol="0" anchor="ctr"/>
                <a:lstStyle/>
                <a:p>
                  <a:pPr algn="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  <m:oMath xmlns:m="http://schemas.openxmlformats.org/officeDocument/2006/math">
                        <m:r>
                          <a:rPr lang="nb-NO" b="0" i="1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nb-NO" b="0" dirty="0"/>
                </a:p>
              </p:txBody>
            </p:sp>
          </mc:Choice>
          <mc:Fallback xmlns="">
            <p:sp>
              <p:nvSpPr>
                <p:cNvPr id="40" name="Oval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812151" y="2528561"/>
                  <a:ext cx="1147156" cy="2027624"/>
                </a:xfrm>
                <a:prstGeom prst="ellipse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28575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1" name="Straight Arrow Connector 40"/>
            <p:cNvCxnSpPr/>
            <p:nvPr/>
          </p:nvCxnSpPr>
          <p:spPr bwMode="auto">
            <a:xfrm flipV="1">
              <a:off x="7378850" y="2944845"/>
              <a:ext cx="1778611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/>
            <p:cNvCxnSpPr/>
            <p:nvPr/>
          </p:nvCxnSpPr>
          <p:spPr bwMode="auto">
            <a:xfrm>
              <a:off x="7378850" y="3364487"/>
              <a:ext cx="1778611" cy="38639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/>
            <p:nvPr/>
          </p:nvCxnSpPr>
          <p:spPr bwMode="auto">
            <a:xfrm>
              <a:off x="7416141" y="3759232"/>
              <a:ext cx="1741320" cy="3799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Arrow Connector 45"/>
            <p:cNvCxnSpPr/>
            <p:nvPr/>
          </p:nvCxnSpPr>
          <p:spPr bwMode="auto">
            <a:xfrm flipV="1">
              <a:off x="7378850" y="3846285"/>
              <a:ext cx="1778611" cy="32105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185862" y="5381780"/>
                <a:ext cx="9466897" cy="10052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Pedantic note:</a:t>
                </a:r>
              </a:p>
              <a:p>
                <a:endParaRPr lang="en-US" sz="500" b="1" dirty="0"/>
              </a:p>
              <a:p>
                <a:r>
                  <a:rPr lang="en-US" sz="500" b="1" dirty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: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is </a:t>
                </a:r>
                <a:r>
                  <a:rPr lang="en-US" b="1" dirty="0"/>
                  <a:t>not</a:t>
                </a:r>
                <a:r>
                  <a:rPr lang="en-US" dirty="0"/>
                  <a:t> a permutation (but a block cipher/PRP)</a:t>
                </a:r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b="1" dirty="0"/>
                  <a:t> 	  </a:t>
                </a:r>
                <a:r>
                  <a:rPr lang="en-US" dirty="0"/>
                  <a:t>is a permutation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5862" y="5381780"/>
                <a:ext cx="9466897" cy="1005212"/>
              </a:xfrm>
              <a:prstGeom prst="rect">
                <a:avLst/>
              </a:prstGeom>
              <a:blipFill>
                <a:blip r:embed="rId9"/>
                <a:stretch>
                  <a:fillRect l="-580" t="-3636" b="-909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349470" y="1820551"/>
                <a:ext cx="4891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9470" y="1820551"/>
                <a:ext cx="489131" cy="400110"/>
              </a:xfrm>
              <a:prstGeom prst="rect">
                <a:avLst/>
              </a:prstGeom>
              <a:blipFill>
                <a:blip r:embed="rId10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17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Arrow Connector 25"/>
          <p:cNvCxnSpPr/>
          <p:nvPr/>
        </p:nvCxnSpPr>
        <p:spPr bwMode="auto">
          <a:xfrm flipH="1">
            <a:off x="8352302" y="3059489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/>
          <p:nvPr/>
        </p:nvCxnSpPr>
        <p:spPr bwMode="auto">
          <a:xfrm>
            <a:off x="6761896" y="3099816"/>
            <a:ext cx="849649" cy="63142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– security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632116" y="3688013"/>
            <a:ext cx="850429" cy="105729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771" y="1911342"/>
            <a:ext cx="215536" cy="3151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val Callout 20"/>
              <p:cNvSpPr/>
              <p:nvPr/>
            </p:nvSpPr>
            <p:spPr bwMode="auto">
              <a:xfrm>
                <a:off x="5932250" y="38512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21" name="Oval Callout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250" y="38512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 bwMode="auto">
              <a:xfrm>
                <a:off x="8495647" y="1500668"/>
                <a:ext cx="2096154" cy="288000"/>
              </a:xfrm>
              <a:prstGeom prst="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200" b="1" i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World</m:t>
                      </m:r>
                      <m:r>
                        <m:rPr>
                          <m:nor/>
                        </m:rPr>
                        <a:rPr lang="en-US" sz="1200" b="1" i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nb-NO" sz="1200" b="1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95647" y="1500668"/>
                <a:ext cx="2096154" cy="28800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 bwMode="auto">
              <a:xfrm>
                <a:off x="8495647" y="1781168"/>
                <a:ext cx="2096154" cy="112537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2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for all</a:t>
                </a:r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𝑖𝑛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p>
                    </m:sSup>
                  </m:oMath>
                </a14:m>
                <a:r>
                  <a:rPr lang="nb-NO" sz="12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d>
                      <m:dPr>
                        <m:begChr m:val="["/>
                        <m:endChr m:val="]"/>
                        <m:ctrlPr>
                          <a:rPr lang="nb-NO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↞</m:t>
                    </m:r>
                    <m:sSup>
                      <m:sSupPr>
                        <m:ctrlPr>
                          <a:rPr lang="nb-NO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𝑜𝑢𝑡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Input </a:t>
                </a:r>
                <a14:m>
                  <m:oMath xmlns:m="http://schemas.openxmlformats.org/officeDocument/2006/math"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2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</a:t>
                </a:r>
                <a:r>
                  <a:rPr lang="nb-NO" sz="1200" b="1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return</a:t>
                </a:r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95647" y="1781168"/>
                <a:ext cx="2096154" cy="11253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725507" y="1650168"/>
                <a:ext cx="50006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5507" y="1650168"/>
                <a:ext cx="500063" cy="27699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5359276" y="1501987"/>
                <a:ext cx="2096155" cy="286682"/>
              </a:xfrm>
              <a:prstGeom prst="rect">
                <a:avLst/>
              </a:prstGeom>
              <a:solidFill>
                <a:srgbClr val="D6D6F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200" b="1" i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World</m:t>
                      </m:r>
                      <m:r>
                        <m:rPr>
                          <m:nor/>
                        </m:rPr>
                        <a:rPr lang="en-US" sz="1200" b="1" i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12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59276" y="1501987"/>
                <a:ext cx="2096155" cy="28668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 bwMode="auto">
              <a:xfrm>
                <a:off x="5359276" y="1788668"/>
                <a:ext cx="2096155" cy="112086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  <m:r>
                        <a:rPr lang="nb-NO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Input </a:t>
                </a:r>
                <a14:m>
                  <m:oMath xmlns:m="http://schemas.openxmlformats.org/officeDocument/2006/math"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2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</a:t>
                </a:r>
                <a:r>
                  <a:rPr lang="nb-NO" sz="1200" b="1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return</a:t>
                </a:r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59276" y="1788668"/>
                <a:ext cx="2096155" cy="1120861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79168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Arrow Connector 25"/>
          <p:cNvCxnSpPr/>
          <p:nvPr/>
        </p:nvCxnSpPr>
        <p:spPr bwMode="auto">
          <a:xfrm flipH="1">
            <a:off x="8352302" y="3059489"/>
            <a:ext cx="834424" cy="7075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/>
          <p:nvPr/>
        </p:nvCxnSpPr>
        <p:spPr bwMode="auto">
          <a:xfrm>
            <a:off x="6761896" y="3099816"/>
            <a:ext cx="849649" cy="63142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" name="Group 10"/>
          <p:cNvGrpSpPr/>
          <p:nvPr/>
        </p:nvGrpSpPr>
        <p:grpSpPr>
          <a:xfrm>
            <a:off x="857260" y="1149010"/>
            <a:ext cx="3095442" cy="3859869"/>
            <a:chOff x="817713" y="1281558"/>
            <a:chExt cx="3095442" cy="4361308"/>
          </a:xfrm>
        </p:grpSpPr>
        <p:grpSp>
          <p:nvGrpSpPr>
            <p:cNvPr id="7" name="Group 6"/>
            <p:cNvGrpSpPr/>
            <p:nvPr/>
          </p:nvGrpSpPr>
          <p:grpSpPr>
            <a:xfrm>
              <a:off x="817713" y="1281558"/>
              <a:ext cx="3095442" cy="4361308"/>
              <a:chOff x="727788" y="1115968"/>
              <a:chExt cx="3182049" cy="451745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" name="Rectangle 5"/>
                  <p:cNvSpPr/>
                  <p:nvPr/>
                </p:nvSpPr>
                <p:spPr bwMode="auto">
                  <a:xfrm>
                    <a:off x="727788" y="1115968"/>
                    <a:ext cx="3182049" cy="479007"/>
                  </a:xfrm>
                  <a:prstGeom prst="rect">
                    <a:avLst/>
                  </a:prstGeom>
                  <a:solidFill>
                    <a:srgbClr val="85FFE0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600" b="1" smtClean="0">
                              <a:latin typeface="Cambria Math" panose="02040503050406030204" pitchFamily="18" charset="0"/>
                            </a:rPr>
                            <m:t>𝐄𝐱</m:t>
                          </m:r>
                          <m:sSubSup>
                            <m:sSubSup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>
                                  <a:latin typeface="Cambria Math" panose="02040503050406030204" pitchFamily="18" charset="0"/>
                                </a:rPr>
                                <m:t>𝐩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p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oMath>
                      </m:oMathPara>
                    </a14:m>
                    <a:endParaRPr lang="nb-NO" sz="1600" b="1" dirty="0"/>
                  </a:p>
                </p:txBody>
              </p:sp>
            </mc:Choice>
            <mc:Fallback xmlns="">
              <p:sp>
                <p:nvSpPr>
                  <p:cNvPr id="6" name="Rectangle 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27788" y="1115968"/>
                    <a:ext cx="3182049" cy="479007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Rectangle 37"/>
                  <p:cNvSpPr/>
                  <p:nvPr/>
                </p:nvSpPr>
                <p:spPr bwMode="auto">
                  <a:xfrm>
                    <a:off x="727788" y="1594973"/>
                    <a:ext cx="3182049" cy="4038452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14:m>
                      <m:oMath xmlns:m="http://schemas.openxmlformats.org/officeDocument/2006/math">
                        <m:r>
                          <a:rPr lang="nb-NO" sz="14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↞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↞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←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empty</m:t>
                        </m:r>
                        <m:r>
                          <a:rPr lang="nb-NO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dictionary</m:t>
                        </m:r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:r>
                      <a:rPr lang="nb-NO" sz="14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for all</a:t>
                    </a: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𝑖𝑛</m:t>
                            </m:r>
                          </m:sup>
                        </m:sSup>
                      </m:oMath>
                    </a14:m>
                    <a:endParaRPr lang="nb-NO" sz="1400" i="1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:r>
                      <a:rPr lang="nb-NO" sz="14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   </a:t>
                    </a:r>
                    <a14:m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↞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𝑜𝑢𝑡</m:t>
                            </m:r>
                          </m:sup>
                        </m:sSup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∖</m:t>
                        </m:r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values</m:t>
                        </m:r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:endParaRPr lang="nb-NO" sz="1400" i="1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←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𝒪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(⋅)</m:t>
                            </m:r>
                          </m:sup>
                        </m:sSup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𝐫𝐞𝐭𝐮𝐫𝐧</m:t>
                        </m:r>
                        <m: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limUpp>
                          <m:limUp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</m:e>
                          <m:lim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?</m:t>
                            </m:r>
                          </m:lim>
                        </m:limUpp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74638" indent="-274638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lnSpc>
                        <a:spcPct val="15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𝒪</m:t>
                          </m:r>
                          <m:d>
                            <m:d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</m:oMath>
                      </m:oMathPara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63525" indent="-263525" fontAlgn="base">
                      <a:lnSpc>
                        <a:spcPct val="15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:r>
                      <a:rPr lang="nb-NO" sz="1400" b="1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if</a:t>
                    </a: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oMath>
                    </a14:m>
                    <a:r>
                      <a:rPr lang="nb-NO" sz="14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:</a:t>
                    </a:r>
                  </a:p>
                  <a:p>
                    <a:pPr marL="263525" indent="-263525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     </a:t>
                    </a:r>
                    <a:r>
                      <a:rPr lang="nb-NO" sz="1400" b="1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return</a:t>
                    </a: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d>
                          <m:d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63525" indent="-263525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:r>
                      <a:rPr lang="nb-NO" sz="1400" b="1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else</a:t>
                    </a:r>
                    <a:r>
                      <a:rPr lang="nb-NO" sz="14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:</a:t>
                    </a:r>
                  </a:p>
                  <a:p>
                    <a:pPr marL="263525" indent="-263525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     </a:t>
                    </a:r>
                    <a:r>
                      <a:rPr lang="nb-NO" sz="1400" b="1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return</a:t>
                    </a: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[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]</m:t>
                        </m:r>
                      </m:oMath>
                    </a14:m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</a:p>
                </p:txBody>
              </p:sp>
            </mc:Choice>
            <mc:Fallback xmlns="">
              <p:sp>
                <p:nvSpPr>
                  <p:cNvPr id="38" name="Rectangle 3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27788" y="1594973"/>
                    <a:ext cx="3182049" cy="403845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392" t="-176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0" name="Straight Connector 9"/>
            <p:cNvCxnSpPr/>
            <p:nvPr/>
          </p:nvCxnSpPr>
          <p:spPr bwMode="auto">
            <a:xfrm>
              <a:off x="891360" y="4429243"/>
              <a:ext cx="1498059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trike="sngStrike" dirty="0"/>
              <a:t>PRF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PRP</a:t>
            </a:r>
            <a:r>
              <a:rPr lang="en-US" dirty="0"/>
              <a:t> – security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632116" y="3688013"/>
            <a:ext cx="850429" cy="105729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771" y="1911342"/>
            <a:ext cx="215536" cy="3151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val Callout 20"/>
              <p:cNvSpPr/>
              <p:nvPr/>
            </p:nvSpPr>
            <p:spPr bwMode="auto">
              <a:xfrm>
                <a:off x="5932250" y="38512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4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21" name="Oval Callout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250" y="3851238"/>
                <a:ext cx="1535184" cy="760893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 bwMode="auto">
              <a:xfrm>
                <a:off x="8495647" y="1500668"/>
                <a:ext cx="2096154" cy="288000"/>
              </a:xfrm>
              <a:prstGeom prst="rect">
                <a:avLst/>
              </a:prstGeom>
              <a:solidFill>
                <a:srgbClr val="FCB4A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200" b="1" i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World</m:t>
                      </m:r>
                      <m:r>
                        <m:rPr>
                          <m:nor/>
                        </m:rPr>
                        <a:rPr lang="en-US" sz="1200" b="1" i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nb-NO" sz="1200" b="1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95647" y="1500668"/>
                <a:ext cx="2096154" cy="28800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 bwMode="auto">
              <a:xfrm>
                <a:off x="8495647" y="1781168"/>
                <a:ext cx="2096154" cy="112537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2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for all</a:t>
                </a:r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𝑖𝑛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p>
                    </m:sSup>
                  </m:oMath>
                </a14:m>
                <a:r>
                  <a:rPr lang="nb-NO" sz="12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d>
                      <m:dPr>
                        <m:begChr m:val="["/>
                        <m:endChr m:val="]"/>
                        <m:ctrlPr>
                          <a:rPr lang="nb-NO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↞</m:t>
                    </m:r>
                    <m:sSup>
                      <m:sSupPr>
                        <m:ctrlPr>
                          <a:rPr lang="nb-NO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𝑜𝑢𝑡</m:t>
                        </m:r>
                      </m:sup>
                    </m:sSup>
                  </m:oMath>
                </a14:m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Input </a:t>
                </a:r>
                <a14:m>
                  <m:oMath xmlns:m="http://schemas.openxmlformats.org/officeDocument/2006/math"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2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</a:t>
                </a:r>
                <a:r>
                  <a:rPr lang="nb-NO" sz="1200" b="1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return</a:t>
                </a:r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95647" y="1781168"/>
                <a:ext cx="2096154" cy="11253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725507" y="1650168"/>
                <a:ext cx="50006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5507" y="1650168"/>
                <a:ext cx="500063" cy="27699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5359276" y="1501987"/>
                <a:ext cx="2096155" cy="286682"/>
              </a:xfrm>
              <a:prstGeom prst="rect">
                <a:avLst/>
              </a:prstGeom>
              <a:solidFill>
                <a:srgbClr val="D6D6F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200" b="1" i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World</m:t>
                      </m:r>
                      <m:r>
                        <m:rPr>
                          <m:nor/>
                        </m:rPr>
                        <a:rPr lang="en-US" sz="1200" b="1" i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en-US" sz="12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59276" y="1501987"/>
                <a:ext cx="2096155" cy="28668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 bwMode="auto">
              <a:xfrm>
                <a:off x="5359276" y="1788668"/>
                <a:ext cx="2096155" cy="112086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  <m:r>
                        <a:rPr lang="nb-NO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Input </a:t>
                </a:r>
                <a14:m>
                  <m:oMath xmlns:m="http://schemas.openxmlformats.org/officeDocument/2006/math">
                    <m:r>
                      <a:rPr lang="nb-NO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2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</a:t>
                </a:r>
                <a:r>
                  <a:rPr lang="nb-NO" sz="1200" b="1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return</a:t>
                </a:r>
                <a:r>
                  <a: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endParaRPr lang="nb-NO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59276" y="1788668"/>
                <a:ext cx="2096155" cy="1120861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1886103" y="5137654"/>
            <a:ext cx="8611813" cy="1369098"/>
            <a:chOff x="1886103" y="5137654"/>
            <a:chExt cx="8611813" cy="136909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ounded Rectangle 22"/>
                <p:cNvSpPr/>
                <p:nvPr/>
              </p:nvSpPr>
              <p:spPr bwMode="auto">
                <a:xfrm>
                  <a:off x="1886103" y="5137654"/>
                  <a:ext cx="8611813" cy="1369098"/>
                </a:xfrm>
                <a:prstGeom prst="roundRect">
                  <a:avLst/>
                </a:prstGeom>
                <a:solidFill>
                  <a:srgbClr val="ECECFA"/>
                </a:solid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b="1" dirty="0"/>
                    <a:t>Definition: </a:t>
                  </a:r>
                  <a:r>
                    <a:rPr lang="nb-NO" dirty="0"/>
                    <a:t>The </a:t>
                  </a:r>
                  <a:r>
                    <a:rPr lang="nb-NO" b="1" dirty="0"/>
                    <a:t>PRP-</a:t>
                  </a:r>
                  <a:r>
                    <a:rPr lang="nb-NO" b="1" dirty="0" err="1"/>
                    <a:t>advantage</a:t>
                  </a:r>
                  <a:r>
                    <a:rPr lang="nb-NO" b="1" dirty="0"/>
                    <a:t> </a:t>
                  </a:r>
                  <a:r>
                    <a:rPr lang="nb-NO" dirty="0"/>
                    <a:t>of an adversary </a:t>
                  </a:r>
                  <a14:m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dirty="0"/>
                    <a:t> is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/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i="1">
                            <a:latin typeface="Cambria Math" panose="02040503050406030204" pitchFamily="18" charset="0"/>
                          </a:rPr>
                          <m:t> </m:t>
                        </m:r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>
                                <a:latin typeface="Cambria Math" panose="02040503050406030204" pitchFamily="18" charset="0"/>
                              </a:rPr>
                              <m:t>𝐀𝐝𝐯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nb-NO" strike="sngStrike">
                                <a:latin typeface="Cambria Math" panose="02040503050406030204" pitchFamily="18" charset="0"/>
                              </a:rPr>
                              <m:t>prf</m:t>
                            </m:r>
                          </m:sup>
                        </m:sSubSup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limUpp>
                          <m:limUp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=</m:t>
                            </m:r>
                          </m:e>
                          <m:lim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def</m:t>
                            </m:r>
                          </m:lim>
                        </m:limUpp>
                        <m:r>
                          <a:rPr lang="nb-NO" i="1">
                            <a:latin typeface="Cambria Math" panose="02040503050406030204" pitchFamily="18" charset="0"/>
                          </a:rPr>
                          <m:t>2⋅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nb-NO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p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  <m:r>
                              <m:rPr>
                                <m:lit/>
                              </m:rPr>
                              <a:rPr lang="nb-NO" i="1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2 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" name="Rounded 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86103" y="5137654"/>
                  <a:ext cx="8611813" cy="1369098"/>
                </a:xfrm>
                <a:prstGeom prst="roundRect">
                  <a:avLst/>
                </a:prstGeom>
                <a:blipFill>
                  <a:blip r:embed="rId21"/>
                  <a:stretch>
                    <a:fillRect/>
                  </a:stretch>
                </a:blipFill>
                <a:ln w="2857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4655006" y="5566796"/>
                  <a:ext cx="68153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prp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55006" y="5566796"/>
                  <a:ext cx="681533" cy="307777"/>
                </a:xfrm>
                <a:prstGeom prst="rect">
                  <a:avLst/>
                </a:prstGeom>
                <a:blipFill>
                  <a:blip r:embed="rId22"/>
                  <a:stretch>
                    <a:fillRect b="-1961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9688121" y="1964702"/>
                <a:ext cx="95321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∖</m:t>
                      </m:r>
                      <m:r>
                        <a:rPr lang="nb-NO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nb-NO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2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values</m:t>
                      </m:r>
                      <m:r>
                        <a:rPr lang="nb-NO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sz="12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8121" y="1964702"/>
                <a:ext cx="953210" cy="276999"/>
              </a:xfrm>
              <a:prstGeom prst="rect">
                <a:avLst/>
              </a:prstGeom>
              <a:blipFill>
                <a:blip r:embed="rId23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544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PRF security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⟺</m:t>
                    </m:r>
                  </m:oMath>
                </a14:m>
                <a:r>
                  <a:rPr lang="en-US" dirty="0"/>
                  <a:t> PRP security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4294967295"/>
              </p:nvPr>
            </p:nvSpPr>
            <p:spPr bwMode="auto">
              <a:xfrm>
                <a:off x="823967" y="1202576"/>
                <a:ext cx="10681397" cy="1490138"/>
              </a:xfrm>
              <a:prstGeom prst="roundRect">
                <a:avLst/>
              </a:prstGeom>
              <a:solidFill>
                <a:srgbClr val="CFF9DA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PRF/PRP Switching Lemma:</a:t>
                </a:r>
                <a:r>
                  <a:rPr lang="nb-NO" dirty="0"/>
                  <a:t> Let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dirty="0"/>
                  <a:t> be a PRP.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making exactly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dirty="0"/>
                  <a:t> oracle </a:t>
                </a:r>
                <a:r>
                  <a:rPr lang="nb-NO" dirty="0" err="1"/>
                  <a:t>queries</a:t>
                </a:r>
                <a:r>
                  <a:rPr lang="nb-NO" dirty="0"/>
                  <a:t>:</a:t>
                </a:r>
                <a:endParaRPr lang="nb-NO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𝐀𝐝𝐯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prf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𝐀𝐝𝐯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prp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 bwMode="auto">
              <a:xfrm>
                <a:off x="823967" y="1202576"/>
                <a:ext cx="10681397" cy="149013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977924" y="2936157"/>
            <a:ext cx="1813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Proof sketch:</a:t>
            </a:r>
            <a:r>
              <a:rPr lang="en-US" sz="1600" dirty="0"/>
              <a:t>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3904233" y="3516835"/>
            <a:ext cx="1736437" cy="1405877"/>
            <a:chOff x="3852029" y="3516835"/>
            <a:chExt cx="1493762" cy="14058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 bwMode="auto">
                <a:xfrm>
                  <a:off x="3852029" y="3516835"/>
                  <a:ext cx="1493762" cy="288000"/>
                </a:xfrm>
                <a:prstGeom prst="rect">
                  <a:avLst/>
                </a:prstGeom>
                <a:solidFill>
                  <a:srgbClr val="FCB4A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2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2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nb-NO" sz="1200" b="1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852029" y="3516835"/>
                  <a:ext cx="1493762" cy="28800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>
                  <a:off x="3852030" y="3797335"/>
                  <a:ext cx="1493761" cy="112537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for all</a:t>
                  </a: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p>
                      </m:sSup>
                    </m:oMath>
                  </a14:m>
                  <a:r>
                    <a:rPr lang="nb-NO" sz="12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a14:m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</m:oMath>
                  </a14:m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 </a:t>
                  </a:r>
                  <a:r>
                    <a:rPr lang="nb-NO" sz="12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a14:m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852030" y="3797335"/>
                  <a:ext cx="1493761" cy="112537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1165746" y="3518154"/>
            <a:ext cx="1591699" cy="1407542"/>
            <a:chOff x="1096296" y="3518154"/>
            <a:chExt cx="1591699" cy="14075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 bwMode="auto">
                <a:xfrm>
                  <a:off x="1096296" y="3518154"/>
                  <a:ext cx="1591699" cy="286682"/>
                </a:xfrm>
                <a:prstGeom prst="rect">
                  <a:avLst/>
                </a:prstGeom>
                <a:solidFill>
                  <a:srgbClr val="D6D6F5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2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2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0</m:t>
                        </m:r>
                      </m:oMath>
                    </m:oMathPara>
                  </a14:m>
                  <a:endParaRPr lang="en-US" sz="12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96296" y="3518154"/>
                  <a:ext cx="1591699" cy="28668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 bwMode="auto">
                <a:xfrm>
                  <a:off x="1096296" y="3804835"/>
                  <a:ext cx="1591699" cy="1120861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nb-NO" sz="1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↞</m:t>
                        </m:r>
                        <m:sSup>
                          <m:sSup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oMath>
                    </m:oMathPara>
                  </a14:m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</m:oMath>
                  </a14:m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 </a:t>
                  </a:r>
                  <a:r>
                    <a:rPr lang="nb-NO" sz="12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a14:m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96296" y="3804835"/>
                  <a:ext cx="1591699" cy="1120861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718643" y="4050251"/>
                <a:ext cx="1286189" cy="3224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1" i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8643" y="4050251"/>
                <a:ext cx="1286189" cy="32246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6402060" y="3516835"/>
            <a:ext cx="2288420" cy="1405877"/>
            <a:chOff x="6296268" y="3516835"/>
            <a:chExt cx="2145684" cy="14058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 bwMode="auto">
                <a:xfrm>
                  <a:off x="6296268" y="3516835"/>
                  <a:ext cx="2096154" cy="288000"/>
                </a:xfrm>
                <a:prstGeom prst="rect">
                  <a:avLst/>
                </a:prstGeom>
                <a:solidFill>
                  <a:srgbClr val="FCB4A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2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2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nb-NO" sz="1200" b="1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96268" y="3516835"/>
                  <a:ext cx="2096154" cy="28800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/>
                <p:cNvSpPr/>
                <p:nvPr/>
              </p:nvSpPr>
              <p:spPr bwMode="auto">
                <a:xfrm>
                  <a:off x="6296268" y="3797335"/>
                  <a:ext cx="2096154" cy="112537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for all</a:t>
                  </a: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p>
                      </m:sSup>
                    </m:oMath>
                  </a14:m>
                  <a:r>
                    <a:rPr lang="nb-NO" sz="12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a14:m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</m:oMath>
                  </a14:m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 </a:t>
                  </a:r>
                  <a:r>
                    <a:rPr lang="nb-NO" sz="12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a14:m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1" name="Rectangle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96268" y="3797335"/>
                  <a:ext cx="2096154" cy="1125377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7488742" y="3980869"/>
                  <a:ext cx="953210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∖</m:t>
                        </m:r>
                        <m:r>
                          <a:rPr lang="nb-NO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nb-NO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2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values</m:t>
                        </m:r>
                        <m:r>
                          <a:rPr lang="nb-NO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nb-NO" sz="1200" dirty="0"/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88742" y="3980869"/>
                  <a:ext cx="953210" cy="276999"/>
                </a:xfrm>
                <a:prstGeom prst="rect">
                  <a:avLst/>
                </a:prstGeom>
                <a:blipFill>
                  <a:blip r:embed="rId12"/>
                  <a:stretch>
                    <a:fillRect b="-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91686" y="4000926"/>
                <a:ext cx="1286189" cy="4883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≈</m:t>
                          </m:r>
                        </m:e>
                        <m:lim>
                          <m:acc>
                            <m:accPr>
                              <m:chr m:val="̅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acc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lim>
                      </m:limUp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1686" y="4000926"/>
                <a:ext cx="1286189" cy="48833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9743787" y="3516835"/>
            <a:ext cx="1583688" cy="1407542"/>
            <a:chOff x="9409209" y="3510653"/>
            <a:chExt cx="2096155" cy="14075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 bwMode="auto">
                <a:xfrm>
                  <a:off x="9409209" y="3510653"/>
                  <a:ext cx="2096155" cy="286682"/>
                </a:xfrm>
                <a:prstGeom prst="rect">
                  <a:avLst/>
                </a:prstGeom>
                <a:solidFill>
                  <a:srgbClr val="D6D6F5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2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2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0</m:t>
                        </m:r>
                      </m:oMath>
                    </m:oMathPara>
                  </a14:m>
                  <a:endParaRPr lang="en-US" sz="12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409209" y="3510653"/>
                  <a:ext cx="2096155" cy="28668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/>
                <p:nvPr/>
              </p:nvSpPr>
              <p:spPr bwMode="auto">
                <a:xfrm>
                  <a:off x="9409209" y="3797334"/>
                  <a:ext cx="2096155" cy="1120861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nb-NO" sz="1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↞</m:t>
                        </m:r>
                        <m:sSup>
                          <m:sSupPr>
                            <m:ctrlP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oMath>
                    </m:oMathPara>
                  </a14:m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</m:oMath>
                  </a14:m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 </a:t>
                  </a:r>
                  <a:r>
                    <a:rPr lang="nb-NO" sz="12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a14:m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409209" y="3797334"/>
                  <a:ext cx="2096155" cy="1120861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553545" y="2817627"/>
                <a:ext cx="320101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nb-NO" sz="1400" dirty="0" err="1">
                    <a:solidFill>
                      <a:srgbClr val="C00000"/>
                    </a:solidFill>
                  </a:rPr>
                  <a:t>E</a:t>
                </a:r>
                <a:r>
                  <a:rPr lang="nb-NO" sz="1400" b="0" dirty="0" err="1">
                    <a:solidFill>
                      <a:srgbClr val="C00000"/>
                    </a:solidFill>
                  </a:rPr>
                  <a:t>vent</a:t>
                </a:r>
                <a:r>
                  <a:rPr lang="nb-NO" sz="1400" b="0" dirty="0">
                    <a:solidFill>
                      <a:srgbClr val="C00000"/>
                    </a:solidFill>
                  </a:rPr>
                  <a:t> </a:t>
                </a:r>
                <a:r>
                  <a:rPr lang="nb-NO" sz="1400" b="1" dirty="0" err="1">
                    <a:solidFill>
                      <a:srgbClr val="C00000"/>
                    </a:solidFill>
                  </a:rPr>
                  <a:t>coll</a:t>
                </a:r>
                <a:r>
                  <a:rPr lang="en-US" sz="1400" b="1" dirty="0">
                    <a:solidFill>
                      <a:srgbClr val="C00000"/>
                    </a:solidFill>
                  </a:rPr>
                  <a:t>:</a:t>
                </a:r>
                <a:r>
                  <a:rPr lang="en-US" sz="1400" dirty="0">
                    <a:solidFill>
                      <a:srgbClr val="C00000"/>
                    </a:solidFill>
                  </a:rPr>
                  <a:t> two (or more) outputs from PRF oracle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</m:oMath>
                </a14:m>
                <a:r>
                  <a:rPr lang="en-US" sz="1400" dirty="0">
                    <a:solidFill>
                      <a:srgbClr val="C00000"/>
                    </a:solidFill>
                  </a:rPr>
                  <a:t> </a:t>
                </a:r>
                <a:r>
                  <a:rPr lang="en-US" sz="1400" i="1" dirty="0">
                    <a:solidFill>
                      <a:srgbClr val="C00000"/>
                    </a:solidFill>
                  </a:rPr>
                  <a:t>collide </a:t>
                </a:r>
                <a:r>
                  <a:rPr lang="en-US" sz="1400" dirty="0">
                    <a:solidFill>
                      <a:srgbClr val="C00000"/>
                    </a:solidFill>
                  </a:rPr>
                  <a:t>(are equal)</a:t>
                </a:r>
                <a:endParaRPr lang="en-US" sz="1400" i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3545" y="2817627"/>
                <a:ext cx="3201017" cy="523220"/>
              </a:xfrm>
              <a:prstGeom prst="rect">
                <a:avLst/>
              </a:prstGeom>
              <a:blipFill>
                <a:blip r:embed="rId17"/>
                <a:stretch>
                  <a:fillRect l="-571" t="-2326" r="-571" b="-11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ounded Rectangle 47"/>
          <p:cNvSpPr/>
          <p:nvPr/>
        </p:nvSpPr>
        <p:spPr bwMode="auto">
          <a:xfrm>
            <a:off x="2095580" y="5283665"/>
            <a:ext cx="8592740" cy="1275727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0609C0F-C990-EB97-AFBC-CA2AF9F87190}"/>
                  </a:ext>
                </a:extLst>
              </p:cNvPr>
              <p:cNvSpPr txBox="1"/>
              <p:nvPr/>
            </p:nvSpPr>
            <p:spPr>
              <a:xfrm>
                <a:off x="2666017" y="5484148"/>
                <a:ext cx="2964786" cy="2320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</m:d>
                        </m:e>
                      </m:func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∪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∪⋯∪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coll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0609C0F-C990-EB97-AFBC-CA2AF9F871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6017" y="5484148"/>
                <a:ext cx="2964786" cy="232051"/>
              </a:xfrm>
              <a:prstGeom prst="rect">
                <a:avLst/>
              </a:prstGeom>
              <a:blipFill>
                <a:blip r:embed="rId18"/>
                <a:stretch>
                  <a:fillRect l="-2053" t="-2632" r="-205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9BAF78B-508A-066B-19A4-68F99FCC87C3}"/>
                  </a:ext>
                </a:extLst>
              </p:cNvPr>
              <p:cNvSpPr txBox="1"/>
              <p:nvPr/>
            </p:nvSpPr>
            <p:spPr>
              <a:xfrm>
                <a:off x="5602805" y="5469859"/>
                <a:ext cx="3857403" cy="2474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≤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nb-NO" sz="1400">
                                      <a:latin typeface="Cambria Math" panose="02040503050406030204" pitchFamily="18" charset="0"/>
                                    </a:rPr>
                                    <m:t>coll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>
                                      <a:latin typeface="Cambria Math" panose="02040503050406030204" pitchFamily="18" charset="0"/>
                                    </a:rPr>
                                    <m:t>coll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1400">
                                          <a:latin typeface="Cambria Math" panose="02040503050406030204" pitchFamily="18" charset="0"/>
                                        </a:rPr>
                                        <m:t>coll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+⋯+</m:t>
                          </m:r>
                          <m:func>
                            <m:func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b-NO" sz="1400">
                                          <a:latin typeface="Cambria Math" panose="02040503050406030204" pitchFamily="18" charset="0"/>
                                        </a:rPr>
                                        <m:t>coll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9BAF78B-508A-066B-19A4-68F99FCC87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2805" y="5469859"/>
                <a:ext cx="3857403" cy="247440"/>
              </a:xfrm>
              <a:prstGeom prst="rect">
                <a:avLst/>
              </a:prstGeom>
              <a:blipFill>
                <a:blip r:embed="rId19"/>
                <a:stretch>
                  <a:fillRect l="-474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E9B334FB-7264-2890-FE55-0734D71289B9}"/>
                  </a:ext>
                </a:extLst>
              </p:cNvPr>
              <p:cNvSpPr txBox="1"/>
              <p:nvPr/>
            </p:nvSpPr>
            <p:spPr>
              <a:xfrm>
                <a:off x="5647174" y="5773342"/>
                <a:ext cx="548483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 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E9B334FB-7264-2890-FE55-0734D71289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7174" y="5773342"/>
                <a:ext cx="548483" cy="403316"/>
              </a:xfrm>
              <a:prstGeom prst="rect">
                <a:avLst/>
              </a:prstGeom>
              <a:blipFill>
                <a:blip r:embed="rId20"/>
                <a:stretch>
                  <a:fillRect l="-6667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DCD1929-A28C-CAD6-2CD5-1E910DBC8708}"/>
                  </a:ext>
                </a:extLst>
              </p:cNvPr>
              <p:cNvSpPr txBox="1"/>
              <p:nvPr/>
            </p:nvSpPr>
            <p:spPr>
              <a:xfrm>
                <a:off x="8719246" y="5755178"/>
                <a:ext cx="940386" cy="4167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⋅2</m:t>
                          </m:r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DCD1929-A28C-CAD6-2CD5-1E910DBC87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9246" y="5755178"/>
                <a:ext cx="940386" cy="416717"/>
              </a:xfrm>
              <a:prstGeom prst="rect">
                <a:avLst/>
              </a:prstGeom>
              <a:blipFill>
                <a:blip r:embed="rId21"/>
                <a:stretch>
                  <a:fillRect l="-645" b="-13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7CA52D86-EF8A-007C-71F2-7D16155D35C8}"/>
                  </a:ext>
                </a:extLst>
              </p:cNvPr>
              <p:cNvSpPr txBox="1"/>
              <p:nvPr/>
            </p:nvSpPr>
            <p:spPr>
              <a:xfrm>
                <a:off x="9704796" y="5738355"/>
                <a:ext cx="638252" cy="4308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&lt; 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7CA52D86-EF8A-007C-71F2-7D16155D3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4796" y="5738355"/>
                <a:ext cx="638252" cy="430824"/>
              </a:xfrm>
              <a:prstGeom prst="rect">
                <a:avLst/>
              </a:prstGeom>
              <a:blipFill>
                <a:blip r:embed="rId22"/>
                <a:stretch>
                  <a:fillRect l="-3810" r="-952" b="-112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9B1F354-A4F2-F76A-567A-4492E4B3B777}"/>
                  </a:ext>
                </a:extLst>
              </p:cNvPr>
              <p:cNvSpPr txBox="1"/>
              <p:nvPr/>
            </p:nvSpPr>
            <p:spPr>
              <a:xfrm>
                <a:off x="6514511" y="5768579"/>
                <a:ext cx="408317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9B1F354-A4F2-F76A-567A-4492E4B3B7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4511" y="5768579"/>
                <a:ext cx="408317" cy="403316"/>
              </a:xfrm>
              <a:prstGeom prst="rect">
                <a:avLst/>
              </a:prstGeom>
              <a:blipFill>
                <a:blip r:embed="rId23"/>
                <a:stretch>
                  <a:fillRect l="-8955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F6A6A499-7F30-226E-2735-299BF38EBC32}"/>
                  </a:ext>
                </a:extLst>
              </p:cNvPr>
              <p:cNvSpPr txBox="1"/>
              <p:nvPr/>
            </p:nvSpPr>
            <p:spPr>
              <a:xfrm>
                <a:off x="7683106" y="5768579"/>
                <a:ext cx="988091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+⋯+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F6A6A499-7F30-226E-2735-299BF38EBC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3106" y="5768579"/>
                <a:ext cx="988091" cy="403316"/>
              </a:xfrm>
              <a:prstGeom prst="rect">
                <a:avLst/>
              </a:prstGeom>
              <a:blipFill>
                <a:blip r:embed="rId24"/>
                <a:stretch>
                  <a:fillRect l="-2469" r="-3086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31DBB2E2-425A-64F9-70D3-5BDF4782019F}"/>
                  </a:ext>
                </a:extLst>
              </p:cNvPr>
              <p:cNvSpPr txBox="1"/>
              <p:nvPr/>
            </p:nvSpPr>
            <p:spPr>
              <a:xfrm>
                <a:off x="7144449" y="5768579"/>
                <a:ext cx="408317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31DBB2E2-425A-64F9-70D3-5BDF478201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4449" y="5768579"/>
                <a:ext cx="408317" cy="403316"/>
              </a:xfrm>
              <a:prstGeom prst="rect">
                <a:avLst/>
              </a:prstGeom>
              <a:blipFill>
                <a:blip r:embed="rId25"/>
                <a:stretch>
                  <a:fillRect l="-8955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964614F3-7A14-9559-E158-81350D58F3E6}"/>
                  </a:ext>
                </a:extLst>
              </p:cNvPr>
              <p:cNvSpPr txBox="1"/>
              <p:nvPr/>
            </p:nvSpPr>
            <p:spPr>
              <a:xfrm>
                <a:off x="2318886" y="6023062"/>
                <a:ext cx="228214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200" dirty="0">
                    <a:solidFill>
                      <a:srgbClr val="C00000"/>
                    </a:solidFill>
                  </a:rPr>
                  <a:t>output from call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200" dirty="0">
                    <a:solidFill>
                      <a:srgbClr val="C00000"/>
                    </a:solidFill>
                  </a:rPr>
                  <a:t> collides with </a:t>
                </a:r>
                <a:r>
                  <a:rPr lang="nb-NO" sz="1200" dirty="0" err="1">
                    <a:solidFill>
                      <a:srgbClr val="C00000"/>
                    </a:solidFill>
                  </a:rPr>
                  <a:t>any</a:t>
                </a:r>
                <a:r>
                  <a:rPr lang="nb-NO" sz="1200" dirty="0">
                    <a:solidFill>
                      <a:srgbClr val="C00000"/>
                    </a:solidFill>
                  </a:rPr>
                  <a:t> </a:t>
                </a:r>
                <a:r>
                  <a:rPr lang="nb-NO" sz="1200" dirty="0" err="1">
                    <a:solidFill>
                      <a:srgbClr val="C00000"/>
                    </a:solidFill>
                  </a:rPr>
                  <a:t>of</a:t>
                </a:r>
                <a:r>
                  <a:rPr lang="nb-NO" sz="1200" dirty="0">
                    <a:solidFill>
                      <a:srgbClr val="C00000"/>
                    </a:solidFill>
                  </a:rPr>
                  <a:t> </a:t>
                </a:r>
                <a:r>
                  <a:rPr lang="nb-NO" sz="1200" dirty="0" err="1">
                    <a:solidFill>
                      <a:srgbClr val="C00000"/>
                    </a:solidFill>
                  </a:rPr>
                  <a:t>the</a:t>
                </a:r>
                <a:r>
                  <a:rPr lang="nb-NO" sz="1200" dirty="0">
                    <a:solidFill>
                      <a:srgbClr val="C00000"/>
                    </a:solidFill>
                  </a:rPr>
                  <a:t> </a:t>
                </a:r>
                <a:r>
                  <a:rPr lang="en-US" sz="1200" dirty="0">
                    <a:solidFill>
                      <a:srgbClr val="C00000"/>
                    </a:solidFill>
                  </a:rPr>
                  <a:t>previous outputs</a:t>
                </a:r>
                <a:endParaRPr lang="en-US" sz="1200" i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964614F3-7A14-9559-E158-81350D58F3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8886" y="6023062"/>
                <a:ext cx="2282149" cy="461665"/>
              </a:xfrm>
              <a:prstGeom prst="rect">
                <a:avLst/>
              </a:prstGeom>
              <a:blipFill>
                <a:blip r:embed="rId26"/>
                <a:stretch>
                  <a:fillRect t="-1316"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FDF28C1-DCB1-8E94-35E3-76BA1065D782}"/>
              </a:ext>
            </a:extLst>
          </p:cNvPr>
          <p:cNvCxnSpPr/>
          <p:nvPr/>
        </p:nvCxnSpPr>
        <p:spPr bwMode="auto">
          <a:xfrm flipH="1">
            <a:off x="3530896" y="5755178"/>
            <a:ext cx="260398" cy="28828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>
            <a:off x="2870384" y="4383992"/>
            <a:ext cx="92091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/>
              <p:cNvSpPr txBox="1"/>
              <p:nvPr/>
            </p:nvSpPr>
            <p:spPr>
              <a:xfrm>
                <a:off x="8589073" y="4060322"/>
                <a:ext cx="1286189" cy="298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1" i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m:rPr>
                              <m:sty m:val="p"/>
                            </m:rP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p</m:t>
                          </m:r>
                        </m:sup>
                      </m:sSubSup>
                      <m:d>
                        <m:d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9073" y="4060322"/>
                <a:ext cx="1286189" cy="29803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/>
          <p:cNvCxnSpPr/>
          <p:nvPr/>
        </p:nvCxnSpPr>
        <p:spPr bwMode="auto">
          <a:xfrm>
            <a:off x="8756679" y="4383992"/>
            <a:ext cx="92091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362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33" grpId="0"/>
      <p:bldP spid="46" grpId="0"/>
      <p:bldP spid="48" grpId="0" animBg="1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3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236372" y="5081588"/>
            <a:ext cx="7751762" cy="1776412"/>
          </a:xfrm>
        </p:spPr>
        <p:txBody>
          <a:bodyPr/>
          <a:lstStyle/>
          <a:p>
            <a:r>
              <a:rPr lang="en-US" dirty="0"/>
              <a:t>Attacking PRF/PRPs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375" y="3067282"/>
            <a:ext cx="2016224" cy="11790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807" y="1455516"/>
            <a:ext cx="3087835" cy="322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06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Attacks on PRF/PRPs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Brute force attacks: </a:t>
            </a:r>
            <a:r>
              <a:rPr lang="en-US" dirty="0"/>
              <a:t>search through every possible key in the key space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Generic: works for all block ciphers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Not practical for large key spaces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Specialized attacks: </a:t>
            </a:r>
            <a:r>
              <a:rPr lang="en-US" dirty="0"/>
              <a:t>try to exploit the concrete details of the block cipher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Differential cryptanalysis ('90, but known by the designers of DES and NSA since mid '70 )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Linear cryptanalysis ('92)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AES designed to resist both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Implementation attacks: </a:t>
            </a:r>
            <a:r>
              <a:rPr lang="en-US" dirty="0"/>
              <a:t>vulnerabilities due to implementation characteristics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Power draw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Timing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Cache misses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98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Block ciphers are very important </a:t>
            </a:r>
            <a:r>
              <a:rPr lang="en-US" b="1" dirty="0"/>
              <a:t>primitives </a:t>
            </a:r>
            <a:r>
              <a:rPr lang="en-US" dirty="0"/>
              <a:t>(building blocks) – not encryption schemes!</a:t>
            </a:r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Correct abstraction: block ciphers = PRPs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More general (and useful) notion: PRFs</a:t>
            </a:r>
          </a:p>
          <a:p>
            <a:pPr marL="474663" lvl="1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Security notion for PRFs: output indistinguishable from random </a:t>
            </a:r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Concrete PRF/block cipher designs: DES, AES, …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Next week: how to create encryption schemes from PRFs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3697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security – an equivalent 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=1010⋯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255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680748" y="2266945"/>
                <a:ext cx="118455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1184555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20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2137" r="-256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/>
          <p:cNvGrpSpPr/>
          <p:nvPr/>
        </p:nvGrpSpPr>
        <p:grpSpPr>
          <a:xfrm>
            <a:off x="10455660" y="4273690"/>
            <a:ext cx="904510" cy="347524"/>
            <a:chOff x="10739511" y="5186358"/>
            <a:chExt cx="904510" cy="347524"/>
          </a:xfrm>
        </p:grpSpPr>
        <p:sp>
          <p:nvSpPr>
            <p:cNvPr id="11" name="Right Brace 10"/>
            <p:cNvSpPr/>
            <p:nvPr/>
          </p:nvSpPr>
          <p:spPr bwMode="auto">
            <a:xfrm rot="5400000">
              <a:off x="11131818" y="4794051"/>
              <a:ext cx="119895" cy="904510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sz="105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82957" y="5287661"/>
                  <a:ext cx="370486" cy="24622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9836" r="-6557" b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/>
          <p:cNvGrpSpPr/>
          <p:nvPr/>
        </p:nvGrpSpPr>
        <p:grpSpPr>
          <a:xfrm>
            <a:off x="9850855" y="2098430"/>
            <a:ext cx="490286" cy="2064679"/>
            <a:chOff x="7665538" y="2143125"/>
            <a:chExt cx="490286" cy="2064679"/>
          </a:xfrm>
        </p:grpSpPr>
        <p:sp>
          <p:nvSpPr>
            <p:cNvPr id="14" name="Right Brace 13"/>
            <p:cNvSpPr/>
            <p:nvPr/>
          </p:nvSpPr>
          <p:spPr bwMode="auto">
            <a:xfrm rot="10800000">
              <a:off x="7998834" y="2143125"/>
              <a:ext cx="156990" cy="2064679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p>
                        </m:sSup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5538" y="3009894"/>
                  <a:ext cx="333296" cy="25423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2963" r="-3704" b="-97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blipFill rotWithShape="0">
                <a:blip r:embed="rId9"/>
                <a:stretch>
                  <a:fillRect r="-39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Content Placeholder 4"/>
              <p:cNvGraphicFramePr>
                <a:graphicFrameLocks/>
              </p:cNvGraphicFramePr>
              <p:nvPr/>
            </p:nvGraphicFramePr>
            <p:xfrm>
              <a:off x="10442306" y="176729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101…111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111…100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101…000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Content Placeholder 4"/>
              <p:cNvGraphicFramePr>
                <a:graphicFrameLocks/>
              </p:cNvGraphicFramePr>
              <p:nvPr>
                <p:extLst/>
              </p:nvPr>
            </p:nvGraphicFramePr>
            <p:xfrm>
              <a:off x="10442306" y="176729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1887" r="-1316" b="-6490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103846" r="-1316" b="-5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203846" r="-1316" b="-4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309804" r="-1316" b="-3705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401923" r="-1316" b="-2634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10"/>
                          <a:stretch>
                            <a:fillRect l="-658" t="-318293" r="-1316" b="-670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10"/>
                          <a:stretch>
                            <a:fillRect l="-658" t="-659615" r="-1316" b="-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8439844" y="5471682"/>
                <a:ext cx="3306253" cy="3147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- Bits to specify </a:t>
                </a:r>
                <a:r>
                  <a:rPr lang="en-US" sz="1400" i="1" dirty="0"/>
                  <a:t>one </a:t>
                </a:r>
                <a:r>
                  <a:rPr lang="en-US" sz="1400" dirty="0"/>
                  <a:t>function: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9844" y="5471682"/>
                <a:ext cx="3306253" cy="314702"/>
              </a:xfrm>
              <a:prstGeom prst="rect">
                <a:avLst/>
              </a:prstGeom>
              <a:blipFill rotWithShape="0">
                <a:blip r:embed="rId11"/>
                <a:stretch>
                  <a:fillRect l="-552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111858" y="1203325"/>
                <a:ext cx="2481000" cy="3147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400" dirty="0"/>
                  <a:t># bitstrings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858" y="1203325"/>
                <a:ext cx="2481000" cy="314702"/>
              </a:xfrm>
              <a:prstGeom prst="rect">
                <a:avLst/>
              </a:prstGeom>
              <a:blipFill rotWithShape="0">
                <a:blip r:embed="rId12"/>
                <a:stretch>
                  <a:fillRect l="-737" b="-2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8288909" y="5929787"/>
                <a:ext cx="3457188" cy="530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1400" dirty="0"/>
                  <a:t>- Each </a:t>
                </a:r>
                <a:r>
                  <a:rPr lang="nb-NO" sz="1400" i="1" dirty="0"/>
                  <a:t>distinct</a:t>
                </a:r>
                <a:r>
                  <a:rPr lang="nb-NO" sz="1400" dirty="0"/>
                  <a:t> bitstring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𝑢𝑡</m:t>
                    </m:r>
                  </m:oMath>
                </a14:m>
                <a:r>
                  <a:rPr lang="nb-NO" sz="1400" dirty="0"/>
                  <a:t>  </a:t>
                </a:r>
              </a:p>
              <a:p>
                <a:r>
                  <a:rPr lang="nb-NO" sz="1400" dirty="0"/>
                  <a:t>  represents a </a:t>
                </a:r>
                <a:r>
                  <a:rPr lang="nb-NO" sz="1400" i="1" dirty="0"/>
                  <a:t>unique </a:t>
                </a:r>
                <a:r>
                  <a:rPr lang="nb-NO" sz="1400" dirty="0"/>
                  <a:t>function</a:t>
                </a: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909" y="5929787"/>
                <a:ext cx="3457188" cy="530145"/>
              </a:xfrm>
              <a:prstGeom prst="rect">
                <a:avLst/>
              </a:prstGeom>
              <a:blipFill rotWithShape="0">
                <a:blip r:embed="rId13"/>
                <a:stretch>
                  <a:fillRect l="-529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852856" y="4448661"/>
                <a:ext cx="116711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48661"/>
                <a:ext cx="1167114" cy="246221"/>
              </a:xfrm>
              <a:prstGeom prst="rect">
                <a:avLst/>
              </a:prstGeom>
              <a:blipFill rotWithShape="0">
                <a:blip r:embed="rId15"/>
                <a:stretch>
                  <a:fillRect l="-261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blipFill rotWithShape="0">
                <a:blip r:embed="rId16"/>
                <a:stretch>
                  <a:fillRect l="-25714" t="-19565" r="-6571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3,2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blipFill rotWithShape="0">
                <a:blip r:embed="rId17"/>
                <a:stretch>
                  <a:fillRect r="-4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blipFill rotWithShape="0">
                <a:blip r:embed="rId18"/>
                <a:stretch>
                  <a:fillRect l="-217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=65536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515070" y="2513166"/>
            <a:ext cx="157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Example: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1335" y="2098429"/>
            <a:ext cx="156143" cy="22828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1335" y="2417630"/>
            <a:ext cx="156143" cy="22828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183" y="2752488"/>
            <a:ext cx="156143" cy="22828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183" y="3864007"/>
            <a:ext cx="156143" cy="22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72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/>
      <p:bldP spid="8" grpId="0"/>
      <p:bldP spid="16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6" grpId="0"/>
      <p:bldP spid="9" grpId="0"/>
      <p:bldP spid="1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128, 128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5085962" y="4480096"/>
            <a:ext cx="2613014" cy="1917324"/>
            <a:chOff x="4219648" y="4421577"/>
            <a:chExt cx="2613014" cy="2001395"/>
          </a:xfrm>
        </p:grpSpPr>
        <p:sp>
          <p:nvSpPr>
            <p:cNvPr id="12" name="Oval 11"/>
            <p:cNvSpPr/>
            <p:nvPr/>
          </p:nvSpPr>
          <p:spPr bwMode="auto">
            <a:xfrm>
              <a:off x="4219648" y="4421577"/>
              <a:ext cx="2613014" cy="2001395"/>
            </a:xfrm>
            <a:prstGeom prst="ellipse">
              <a:avLst/>
            </a:prstGeom>
            <a:solidFill>
              <a:srgbClr val="FFDFDA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5288620" y="4595753"/>
                  <a:ext cx="428001" cy="25701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𝐀𝐄𝐒</m:t>
                        </m:r>
                      </m:oMath>
                    </m:oMathPara>
                  </a14:m>
                  <a:endParaRPr lang="nb-NO" sz="1600" b="1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8620" y="4595753"/>
                  <a:ext cx="428001" cy="25701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0000" r="-7143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security – an equivalent 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355065" y="5172936"/>
                <a:ext cx="100937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00…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5065" y="5172936"/>
                <a:ext cx="1009379" cy="246221"/>
              </a:xfrm>
              <a:prstGeom prst="rect">
                <a:avLst/>
              </a:prstGeom>
              <a:blipFill rotWithShape="0">
                <a:blip r:embed="rId8"/>
                <a:stretch>
                  <a:fillRect l="-3614"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848070" y="5822893"/>
                <a:ext cx="100463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11…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8070" y="5822893"/>
                <a:ext cx="1004634" cy="246221"/>
              </a:xfrm>
              <a:prstGeom prst="rect">
                <a:avLst/>
              </a:prstGeom>
              <a:blipFill rotWithShape="0">
                <a:blip r:embed="rId9"/>
                <a:stretch>
                  <a:fillRect l="-3636"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534176" y="5330196"/>
                <a:ext cx="109119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101…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4176" y="5330196"/>
                <a:ext cx="1091196" cy="246221"/>
              </a:xfrm>
              <a:prstGeom prst="rect">
                <a:avLst/>
              </a:prstGeom>
              <a:blipFill rotWithShape="0">
                <a:blip r:embed="rId10"/>
                <a:stretch>
                  <a:fillRect l="-3352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83434" y="5155172"/>
                <a:ext cx="1694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128,128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434" y="5155172"/>
                <a:ext cx="1694695" cy="246221"/>
              </a:xfrm>
              <a:prstGeom prst="rect">
                <a:avLst/>
              </a:prstGeom>
              <a:blipFill rotWithShape="0">
                <a:blip r:embed="rId12"/>
                <a:stretch>
                  <a:fillRect r="-36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270307" y="5128300"/>
                <a:ext cx="795411" cy="2799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307" y="5128300"/>
                <a:ext cx="795411" cy="279948"/>
              </a:xfrm>
              <a:prstGeom prst="rect">
                <a:avLst/>
              </a:prstGeom>
              <a:blipFill rotWithShape="0">
                <a:blip r:embed="rId13"/>
                <a:stretch>
                  <a:fillRect l="-4580" r="-76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1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blipFill rotWithShape="0">
                <a:blip r:embed="rId14"/>
                <a:stretch>
                  <a:fillRect r="-813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blipFill rotWithShape="0">
                <a:blip r:embed="rId15"/>
                <a:stretch>
                  <a:fillRect l="-9859" r="-1408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515070" y="2513166"/>
            <a:ext cx="157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Example: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blipFill rotWithShape="0">
                <a:blip r:embed="rId17"/>
                <a:stretch>
                  <a:fillRect r="-39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3,2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blipFill rotWithShape="0">
                <a:blip r:embed="rId20"/>
                <a:stretch>
                  <a:fillRect r="-4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blipFill rotWithShape="0">
                <a:blip r:embed="rId21"/>
                <a:stretch>
                  <a:fillRect l="-217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=65536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2111858" y="1203325"/>
                <a:ext cx="2481000" cy="3147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400" dirty="0"/>
                  <a:t># bitstrings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858" y="1203325"/>
                <a:ext cx="2481000" cy="314702"/>
              </a:xfrm>
              <a:prstGeom prst="rect">
                <a:avLst/>
              </a:prstGeom>
              <a:blipFill rotWithShape="0">
                <a:blip r:embed="rId29"/>
                <a:stretch>
                  <a:fillRect l="-737" b="-2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=1010⋯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blipFill rotWithShape="0">
                <a:blip r:embed="rId30"/>
                <a:stretch>
                  <a:fillRect l="-255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680748" y="2266945"/>
                <a:ext cx="115050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1150508" cy="246221"/>
              </a:xfrm>
              <a:prstGeom prst="rect">
                <a:avLst/>
              </a:prstGeom>
              <a:blipFill rotWithShape="0">
                <a:blip r:embed="rId31"/>
                <a:stretch>
                  <a:fillRect l="-317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blipFill rotWithShape="0">
                <a:blip r:embed="rId32"/>
                <a:stretch>
                  <a:fillRect l="-2137" r="-256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852856" y="4448661"/>
                <a:ext cx="11667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48661"/>
                <a:ext cx="1166730" cy="246221"/>
              </a:xfrm>
              <a:prstGeom prst="rect">
                <a:avLst/>
              </a:prstGeom>
              <a:blipFill rotWithShape="0">
                <a:blip r:embed="rId33"/>
                <a:stretch>
                  <a:fillRect l="-3141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blipFill rotWithShape="0">
                <a:blip r:embed="rId34"/>
                <a:stretch>
                  <a:fillRect l="-25714" t="-19565" r="-6571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8439844" y="5471682"/>
                <a:ext cx="3306253" cy="3147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- Bits to specify </a:t>
                </a:r>
                <a:r>
                  <a:rPr lang="en-US" sz="1400" i="1" dirty="0"/>
                  <a:t>one </a:t>
                </a:r>
                <a:r>
                  <a:rPr lang="en-US" sz="1400" dirty="0"/>
                  <a:t>function: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9844" y="5471682"/>
                <a:ext cx="3306253" cy="314702"/>
              </a:xfrm>
              <a:prstGeom prst="rect">
                <a:avLst/>
              </a:prstGeom>
              <a:blipFill rotWithShape="0">
                <a:blip r:embed="rId35"/>
                <a:stretch>
                  <a:fillRect l="-552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8288909" y="5929787"/>
                <a:ext cx="3457188" cy="530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1400" dirty="0"/>
                  <a:t>- Each </a:t>
                </a:r>
                <a:r>
                  <a:rPr lang="nb-NO" sz="1400" i="1" dirty="0"/>
                  <a:t>distinct</a:t>
                </a:r>
                <a:r>
                  <a:rPr lang="nb-NO" sz="1400" dirty="0"/>
                  <a:t> bitstring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𝑢𝑡</m:t>
                    </m:r>
                  </m:oMath>
                </a14:m>
                <a:r>
                  <a:rPr lang="nb-NO" sz="1400" dirty="0"/>
                  <a:t>  </a:t>
                </a:r>
              </a:p>
              <a:p>
                <a:r>
                  <a:rPr lang="nb-NO" sz="1400" dirty="0"/>
                  <a:t>  represents a </a:t>
                </a:r>
                <a:r>
                  <a:rPr lang="nb-NO" sz="1400" i="1" dirty="0"/>
                  <a:t>unique </a:t>
                </a:r>
                <a:r>
                  <a:rPr lang="nb-NO" sz="1400" dirty="0"/>
                  <a:t>function</a:t>
                </a: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909" y="5929787"/>
                <a:ext cx="3457188" cy="530145"/>
              </a:xfrm>
              <a:prstGeom prst="rect">
                <a:avLst/>
              </a:prstGeom>
              <a:blipFill rotWithShape="0">
                <a:blip r:embed="rId36"/>
                <a:stretch>
                  <a:fillRect l="-529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4" name="Group 53"/>
          <p:cNvGrpSpPr/>
          <p:nvPr/>
        </p:nvGrpSpPr>
        <p:grpSpPr>
          <a:xfrm>
            <a:off x="10455660" y="4273690"/>
            <a:ext cx="904510" cy="352321"/>
            <a:chOff x="10739511" y="5186358"/>
            <a:chExt cx="904510" cy="352321"/>
          </a:xfrm>
        </p:grpSpPr>
        <p:sp>
          <p:nvSpPr>
            <p:cNvPr id="55" name="Right Brace 54"/>
            <p:cNvSpPr/>
            <p:nvPr/>
          </p:nvSpPr>
          <p:spPr bwMode="auto">
            <a:xfrm rot="5400000">
              <a:off x="11131818" y="4794051"/>
              <a:ext cx="119895" cy="904510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sz="105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/>
                <p:cNvSpPr txBox="1"/>
                <p:nvPr/>
              </p:nvSpPr>
              <p:spPr>
                <a:xfrm>
                  <a:off x="11012453" y="5323235"/>
                  <a:ext cx="34785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TextBox 5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12453" y="5323235"/>
                  <a:ext cx="347852" cy="215444"/>
                </a:xfrm>
                <a:prstGeom prst="rect">
                  <a:avLst/>
                </a:prstGeom>
                <a:blipFill rotWithShape="0">
                  <a:blip r:embed="rId37"/>
                  <a:stretch>
                    <a:fillRect l="-10526" r="-8772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7" name="Group 56"/>
          <p:cNvGrpSpPr/>
          <p:nvPr/>
        </p:nvGrpSpPr>
        <p:grpSpPr>
          <a:xfrm>
            <a:off x="9742703" y="2098430"/>
            <a:ext cx="598438" cy="2064679"/>
            <a:chOff x="7557386" y="2143125"/>
            <a:chExt cx="598438" cy="2064679"/>
          </a:xfrm>
        </p:grpSpPr>
        <p:sp>
          <p:nvSpPr>
            <p:cNvPr id="58" name="Right Brace 57"/>
            <p:cNvSpPr/>
            <p:nvPr/>
          </p:nvSpPr>
          <p:spPr bwMode="auto">
            <a:xfrm rot="10800000">
              <a:off x="7998834" y="2143125"/>
              <a:ext cx="156990" cy="2064679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Box 58"/>
                <p:cNvSpPr txBox="1"/>
                <p:nvPr/>
              </p:nvSpPr>
              <p:spPr>
                <a:xfrm>
                  <a:off x="7557386" y="3009894"/>
                  <a:ext cx="43537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9" name="TextBox 5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7386" y="3009894"/>
                  <a:ext cx="435376" cy="246221"/>
                </a:xfrm>
                <a:prstGeom prst="rect">
                  <a:avLst/>
                </a:prstGeom>
                <a:blipFill rotWithShape="0">
                  <a:blip r:embed="rId38"/>
                  <a:stretch>
                    <a:fillRect l="-8333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0" name="Content Placeholder 4"/>
              <p:cNvGraphicFramePr>
                <a:graphicFrameLocks/>
              </p:cNvGraphicFramePr>
              <p:nvPr/>
            </p:nvGraphicFramePr>
            <p:xfrm>
              <a:off x="10442306" y="176729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101…111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111…100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101…000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0" name="Content Placeholder 4"/>
              <p:cNvGraphicFramePr>
                <a:graphicFrameLocks/>
              </p:cNvGraphicFramePr>
              <p:nvPr>
                <p:extLst/>
              </p:nvPr>
            </p:nvGraphicFramePr>
            <p:xfrm>
              <a:off x="10442306" y="176729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6"/>
                          <a:stretch>
                            <a:fillRect l="-658" t="-1887" r="-1316" b="-6490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6"/>
                          <a:stretch>
                            <a:fillRect l="-658" t="-103846" r="-1316" b="-5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6"/>
                          <a:stretch>
                            <a:fillRect l="-658" t="-203846" r="-1316" b="-4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6"/>
                          <a:stretch>
                            <a:fillRect l="-658" t="-309804" r="-1316" b="-3705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6"/>
                          <a:stretch>
                            <a:fillRect l="-658" t="-401923" r="-1316" b="-2634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6"/>
                          <a:stretch>
                            <a:fillRect l="-658" t="-318293" r="-1316" b="-670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6"/>
                          <a:stretch>
                            <a:fillRect l="-658" t="-659615" r="-1316" b="-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9" cstate="print">
            <a:extLst>
              <a:ext uri="{BEBA8EAE-BF5A-486C-A8C5-ECC9F3942E4B}">
                <a14:imgProps xmlns:a14="http://schemas.microsoft.com/office/drawing/2010/main">
                  <a14:imgLayer r:embed="rId40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1335" y="2098429"/>
            <a:ext cx="156143" cy="22828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9" cstate="print">
            <a:extLst>
              <a:ext uri="{BEBA8EAE-BF5A-486C-A8C5-ECC9F3942E4B}">
                <a14:imgProps xmlns:a14="http://schemas.microsoft.com/office/drawing/2010/main">
                  <a14:imgLayer r:embed="rId40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1335" y="2417630"/>
            <a:ext cx="156143" cy="22828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9" cstate="print">
            <a:extLst>
              <a:ext uri="{BEBA8EAE-BF5A-486C-A8C5-ECC9F3942E4B}">
                <a14:imgProps xmlns:a14="http://schemas.microsoft.com/office/drawing/2010/main">
                  <a14:imgLayer r:embed="rId40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183" y="2752488"/>
            <a:ext cx="156143" cy="228286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9" cstate="print">
            <a:extLst>
              <a:ext uri="{BEBA8EAE-BF5A-486C-A8C5-ECC9F3942E4B}">
                <a14:imgProps xmlns:a14="http://schemas.microsoft.com/office/drawing/2010/main">
                  <a14:imgLayer r:embed="rId40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183" y="3864007"/>
            <a:ext cx="156143" cy="22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23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0" grpId="0"/>
      <p:bldP spid="21" grpId="0"/>
      <p:bldP spid="22" grpId="0"/>
      <p:bldP spid="2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128, 128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/>
          <p:cNvSpPr>
            <a:spLocks noChangeAspect="1"/>
          </p:cNvSpPr>
          <p:nvPr/>
        </p:nvSpPr>
        <p:spPr bwMode="auto">
          <a:xfrm>
            <a:off x="6094470" y="6163735"/>
            <a:ext cx="18000" cy="18000"/>
          </a:xfrm>
          <a:prstGeom prst="ellipse">
            <a:avLst/>
          </a:prstGeom>
          <a:solidFill>
            <a:srgbClr val="FFDFDA"/>
          </a:solidFill>
          <a:ln w="25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0" smtClean="0">
                          <a:latin typeface="Cambria Math" panose="02040503050406030204" pitchFamily="18" charset="0"/>
                        </a:rPr>
                        <m:t>𝐀𝐄𝐒</m:t>
                      </m:r>
                    </m:oMath>
                  </m:oMathPara>
                </a14:m>
                <a:endParaRPr lang="nb-NO" sz="1600" b="1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1266" r="-253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 security – an equivalent 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83434" y="5155172"/>
                <a:ext cx="1694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128,128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434" y="5155172"/>
                <a:ext cx="1694695" cy="246221"/>
              </a:xfrm>
              <a:prstGeom prst="rect">
                <a:avLst/>
              </a:prstGeom>
              <a:blipFill rotWithShape="0">
                <a:blip r:embed="rId12"/>
                <a:stretch>
                  <a:fillRect r="-36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270307" y="5128300"/>
                <a:ext cx="795411" cy="2799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307" y="5128300"/>
                <a:ext cx="795411" cy="279948"/>
              </a:xfrm>
              <a:prstGeom prst="rect">
                <a:avLst/>
              </a:prstGeom>
              <a:blipFill rotWithShape="0">
                <a:blip r:embed="rId13"/>
                <a:stretch>
                  <a:fillRect l="-4580" r="-76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1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blipFill rotWithShape="0">
                <a:blip r:embed="rId14"/>
                <a:stretch>
                  <a:fillRect r="-813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blipFill rotWithShape="0">
                <a:blip r:embed="rId15"/>
                <a:stretch>
                  <a:fillRect l="-9859" r="-1408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515070" y="2513166"/>
            <a:ext cx="157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Example: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545038" cy="246221"/>
              </a:xfrm>
              <a:prstGeom prst="rect">
                <a:avLst/>
              </a:prstGeom>
              <a:blipFill rotWithShape="0">
                <a:blip r:embed="rId16"/>
                <a:stretch>
                  <a:fillRect r="-39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324" y="1580556"/>
                <a:ext cx="1233351" cy="385490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3,2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02" y="3034786"/>
                <a:ext cx="1239442" cy="246221"/>
              </a:xfrm>
              <a:prstGeom prst="rect">
                <a:avLst/>
              </a:prstGeom>
              <a:blipFill rotWithShape="0">
                <a:blip r:embed="rId19"/>
                <a:stretch>
                  <a:fillRect r="-4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916" y="3443881"/>
                <a:ext cx="559704" cy="246221"/>
              </a:xfrm>
              <a:prstGeom prst="rect">
                <a:avLst/>
              </a:prstGeom>
              <a:blipFill rotWithShape="0">
                <a:blip r:embed="rId20"/>
                <a:stretch>
                  <a:fillRect l="-217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=65536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7178" y="3764820"/>
                <a:ext cx="1022331" cy="33855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888" y="2965200"/>
                <a:ext cx="659476" cy="372281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2111858" y="1203325"/>
                <a:ext cx="2481000" cy="3147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400" dirty="0"/>
                  <a:t># bitstrings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𝑜𝑢𝑡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858" y="1203325"/>
                <a:ext cx="2481000" cy="314702"/>
              </a:xfrm>
              <a:prstGeom prst="rect">
                <a:avLst/>
              </a:prstGeom>
              <a:blipFill rotWithShape="0">
                <a:blip r:embed="rId28"/>
                <a:stretch>
                  <a:fillRect l="-737" b="-2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=1010⋯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blipFill rotWithShape="0">
                <a:blip r:embed="rId29"/>
                <a:stretch>
                  <a:fillRect l="-255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680748" y="2266945"/>
                <a:ext cx="115050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1150508" cy="246221"/>
              </a:xfrm>
              <a:prstGeom prst="rect">
                <a:avLst/>
              </a:prstGeom>
              <a:blipFill rotWithShape="0">
                <a:blip r:embed="rId30"/>
                <a:stretch>
                  <a:fillRect l="-317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blipFill rotWithShape="0">
                <a:blip r:embed="rId31"/>
                <a:stretch>
                  <a:fillRect l="-2137" r="-256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3852856" y="4448661"/>
                <a:ext cx="11667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48661"/>
                <a:ext cx="1166730" cy="246221"/>
              </a:xfrm>
              <a:prstGeom prst="rect">
                <a:avLst/>
              </a:prstGeom>
              <a:blipFill rotWithShape="0">
                <a:blip r:embed="rId32"/>
                <a:stretch>
                  <a:fillRect l="-3141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blipFill rotWithShape="0">
                <a:blip r:embed="rId33"/>
                <a:stretch>
                  <a:fillRect l="-25714" t="-19565" r="-6571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8439844" y="5471682"/>
                <a:ext cx="3306253" cy="3147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- Bits to specify </a:t>
                </a:r>
                <a:r>
                  <a:rPr lang="en-US" sz="1400" i="1" dirty="0"/>
                  <a:t>one </a:t>
                </a:r>
                <a:r>
                  <a:rPr lang="en-US" sz="1400" dirty="0"/>
                  <a:t>function: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9844" y="5471682"/>
                <a:ext cx="3306253" cy="314702"/>
              </a:xfrm>
              <a:prstGeom prst="rect">
                <a:avLst/>
              </a:prstGeom>
              <a:blipFill rotWithShape="0">
                <a:blip r:embed="rId34"/>
                <a:stretch>
                  <a:fillRect l="-552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8288909" y="5929787"/>
                <a:ext cx="3457188" cy="530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1400" dirty="0"/>
                  <a:t>- Each </a:t>
                </a:r>
                <a:r>
                  <a:rPr lang="nb-NO" sz="1400" i="1" dirty="0"/>
                  <a:t>distinct</a:t>
                </a:r>
                <a:r>
                  <a:rPr lang="nb-NO" sz="1400" dirty="0"/>
                  <a:t> bitstring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𝑖𝑛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𝑢𝑡</m:t>
                    </m:r>
                  </m:oMath>
                </a14:m>
                <a:r>
                  <a:rPr lang="nb-NO" sz="1400" dirty="0"/>
                  <a:t>  </a:t>
                </a:r>
              </a:p>
              <a:p>
                <a:r>
                  <a:rPr lang="nb-NO" sz="1400" dirty="0"/>
                  <a:t>  represents a </a:t>
                </a:r>
                <a:r>
                  <a:rPr lang="nb-NO" sz="1400" i="1" dirty="0"/>
                  <a:t>unique </a:t>
                </a:r>
                <a:r>
                  <a:rPr lang="nb-NO" sz="1400" dirty="0"/>
                  <a:t>function</a:t>
                </a: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909" y="5929787"/>
                <a:ext cx="3457188" cy="530145"/>
              </a:xfrm>
              <a:prstGeom prst="rect">
                <a:avLst/>
              </a:prstGeom>
              <a:blipFill rotWithShape="0">
                <a:blip r:embed="rId35"/>
                <a:stretch>
                  <a:fillRect l="-529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0" name="Group 49"/>
          <p:cNvGrpSpPr/>
          <p:nvPr/>
        </p:nvGrpSpPr>
        <p:grpSpPr>
          <a:xfrm>
            <a:off x="10455660" y="4273690"/>
            <a:ext cx="904510" cy="352321"/>
            <a:chOff x="10739511" y="5186358"/>
            <a:chExt cx="904510" cy="352321"/>
          </a:xfrm>
        </p:grpSpPr>
        <p:sp>
          <p:nvSpPr>
            <p:cNvPr id="51" name="Right Brace 50"/>
            <p:cNvSpPr/>
            <p:nvPr/>
          </p:nvSpPr>
          <p:spPr bwMode="auto">
            <a:xfrm rot="5400000">
              <a:off x="11131818" y="4794051"/>
              <a:ext cx="119895" cy="904510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sz="105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11012453" y="5323235"/>
                  <a:ext cx="347852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TextBox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12453" y="5323235"/>
                  <a:ext cx="347852" cy="215444"/>
                </a:xfrm>
                <a:prstGeom prst="rect">
                  <a:avLst/>
                </a:prstGeom>
                <a:blipFill rotWithShape="0">
                  <a:blip r:embed="rId36"/>
                  <a:stretch>
                    <a:fillRect l="-10526" r="-8772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3" name="Group 52"/>
          <p:cNvGrpSpPr/>
          <p:nvPr/>
        </p:nvGrpSpPr>
        <p:grpSpPr>
          <a:xfrm>
            <a:off x="9742703" y="2098430"/>
            <a:ext cx="598438" cy="2064679"/>
            <a:chOff x="7557386" y="2143125"/>
            <a:chExt cx="598438" cy="2064679"/>
          </a:xfrm>
        </p:grpSpPr>
        <p:sp>
          <p:nvSpPr>
            <p:cNvPr id="54" name="Right Brace 53"/>
            <p:cNvSpPr/>
            <p:nvPr/>
          </p:nvSpPr>
          <p:spPr bwMode="auto">
            <a:xfrm rot="10800000">
              <a:off x="7998834" y="2143125"/>
              <a:ext cx="156990" cy="2064679"/>
            </a:xfrm>
            <a:prstGeom prst="rightBrace">
              <a:avLst>
                <a:gd name="adj1" fmla="val 93395"/>
                <a:gd name="adj2" fmla="val 49494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7557386" y="3009894"/>
                  <a:ext cx="43537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7386" y="3009894"/>
                  <a:ext cx="435376" cy="246221"/>
                </a:xfrm>
                <a:prstGeom prst="rect">
                  <a:avLst/>
                </a:prstGeom>
                <a:blipFill rotWithShape="0">
                  <a:blip r:embed="rId37"/>
                  <a:stretch>
                    <a:fillRect l="-8333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6" name="Content Placeholder 4"/>
              <p:cNvGraphicFramePr>
                <a:graphicFrameLocks/>
              </p:cNvGraphicFramePr>
              <p:nvPr/>
            </p:nvGraphicFramePr>
            <p:xfrm>
              <a:off x="10442306" y="176729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101…111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111…100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101…000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001…001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6" name="Content Placeholder 4"/>
              <p:cNvGraphicFramePr>
                <a:graphicFrameLocks/>
              </p:cNvGraphicFramePr>
              <p:nvPr>
                <p:extLst/>
              </p:nvPr>
            </p:nvGraphicFramePr>
            <p:xfrm>
              <a:off x="10442306" y="1767290"/>
              <a:ext cx="917864" cy="239581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786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</a:tblGrid>
                  <a:tr h="3202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5"/>
                          <a:stretch>
                            <a:fillRect l="-658" t="-1887" r="-1316" b="-6490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5"/>
                          <a:stretch>
                            <a:fillRect l="-658" t="-103846" r="-1316" b="-5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5"/>
                          <a:stretch>
                            <a:fillRect l="-658" t="-203846" r="-1316" b="-46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5"/>
                          <a:stretch>
                            <a:fillRect l="-658" t="-309804" r="-1316" b="-3705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5"/>
                          <a:stretch>
                            <a:fillRect l="-658" t="-401923" r="-1316" b="-2634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4963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5"/>
                          <a:stretch>
                            <a:fillRect l="-658" t="-318293" r="-1316" b="-670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  <a:tr h="3158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5"/>
                          <a:stretch>
                            <a:fillRect l="-658" t="-659615" r="-1316" b="-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38" cstate="print">
            <a:extLst>
              <a:ext uri="{BEBA8EAE-BF5A-486C-A8C5-ECC9F3942E4B}">
                <a14:imgProps xmlns:a14="http://schemas.microsoft.com/office/drawing/2010/main">
                  <a14:imgLayer r:embed="rId39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1335" y="2098429"/>
            <a:ext cx="156143" cy="228286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8" cstate="print">
            <a:extLst>
              <a:ext uri="{BEBA8EAE-BF5A-486C-A8C5-ECC9F3942E4B}">
                <a14:imgProps xmlns:a14="http://schemas.microsoft.com/office/drawing/2010/main">
                  <a14:imgLayer r:embed="rId39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1335" y="2417630"/>
            <a:ext cx="156143" cy="228286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8" cstate="print">
            <a:extLst>
              <a:ext uri="{BEBA8EAE-BF5A-486C-A8C5-ECC9F3942E4B}">
                <a14:imgProps xmlns:a14="http://schemas.microsoft.com/office/drawing/2010/main">
                  <a14:imgLayer r:embed="rId39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183" y="2752488"/>
            <a:ext cx="156143" cy="228286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8" cstate="print">
            <a:extLst>
              <a:ext uri="{BEBA8EAE-BF5A-486C-A8C5-ECC9F3942E4B}">
                <a14:imgProps xmlns:a14="http://schemas.microsoft.com/office/drawing/2010/main">
                  <a14:imgLayer r:embed="rId39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183" y="3864007"/>
            <a:ext cx="156143" cy="22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4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128, 128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va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PRP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23392" y="1231033"/>
                <a:ext cx="1694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128,128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694695" cy="246221"/>
              </a:xfrm>
              <a:prstGeom prst="rect">
                <a:avLst/>
              </a:prstGeom>
              <a:blipFill rotWithShape="0">
                <a:blip r:embed="rId9"/>
                <a:stretch>
                  <a:fillRect r="-36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318470" y="1197306"/>
                <a:ext cx="795411" cy="2799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8470" y="1197306"/>
                <a:ext cx="795411" cy="279948"/>
              </a:xfrm>
              <a:prstGeom prst="rect">
                <a:avLst/>
              </a:prstGeom>
              <a:blipFill rotWithShape="0">
                <a:blip r:embed="rId10"/>
                <a:stretch>
                  <a:fillRect l="-4580" r="-76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 14"/>
          <p:cNvSpPr>
            <a:spLocks noChangeAspect="1"/>
          </p:cNvSpPr>
          <p:nvPr/>
        </p:nvSpPr>
        <p:spPr bwMode="auto">
          <a:xfrm>
            <a:off x="6094470" y="6163735"/>
            <a:ext cx="18000" cy="18000"/>
          </a:xfrm>
          <a:prstGeom prst="ellipse">
            <a:avLst/>
          </a:prstGeom>
          <a:solidFill>
            <a:srgbClr val="FFDFDA"/>
          </a:solidFill>
          <a:ln w="25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0" smtClean="0">
                          <a:latin typeface="Cambria Math" panose="02040503050406030204" pitchFamily="18" charset="0"/>
                        </a:rPr>
                        <m:t>𝐀𝐄𝐒</m:t>
                      </m:r>
                    </m:oMath>
                  </m:oMathPara>
                </a14:m>
                <a:endParaRPr lang="nb-NO" sz="1600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blipFill rotWithShape="0">
                <a:blip r:embed="rId13"/>
                <a:stretch>
                  <a:fillRect l="-1266" r="-253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1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blipFill rotWithShape="0">
                <a:blip r:embed="rId14"/>
                <a:stretch>
                  <a:fillRect r="-813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blipFill rotWithShape="0">
                <a:blip r:embed="rId15"/>
                <a:stretch>
                  <a:fillRect l="-9859" r="-1408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=1010⋯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1432765" cy="246221"/>
              </a:xfrm>
              <a:prstGeom prst="rect">
                <a:avLst/>
              </a:prstGeom>
              <a:blipFill rotWithShape="0">
                <a:blip r:embed="rId16"/>
                <a:stretch>
                  <a:fillRect l="-255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680748" y="2266945"/>
                <a:ext cx="115050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1150508" cy="246221"/>
              </a:xfrm>
              <a:prstGeom prst="rect">
                <a:avLst/>
              </a:prstGeom>
              <a:blipFill rotWithShape="0">
                <a:blip r:embed="rId17"/>
                <a:stretch>
                  <a:fillRect l="-317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422" y="3084226"/>
                <a:ext cx="1429173" cy="246221"/>
              </a:xfrm>
              <a:prstGeom prst="rect">
                <a:avLst/>
              </a:prstGeom>
              <a:blipFill rotWithShape="0">
                <a:blip r:embed="rId18"/>
                <a:stretch>
                  <a:fillRect l="-2137" r="-256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852856" y="4448661"/>
                <a:ext cx="11667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48661"/>
                <a:ext cx="1166730" cy="246221"/>
              </a:xfrm>
              <a:prstGeom prst="rect">
                <a:avLst/>
              </a:prstGeom>
              <a:blipFill rotWithShape="0">
                <a:blip r:embed="rId19"/>
                <a:stretch>
                  <a:fillRect l="-3141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0247" y="4412945"/>
                <a:ext cx="214225" cy="281937"/>
              </a:xfrm>
              <a:prstGeom prst="rect">
                <a:avLst/>
              </a:prstGeom>
              <a:blipFill rotWithShape="0">
                <a:blip r:embed="rId20"/>
                <a:stretch>
                  <a:fillRect l="-25714" t="-19565" r="-6571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87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val 18"/>
              <p:cNvSpPr/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128, 128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Oval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547" y="1191090"/>
                <a:ext cx="6144191" cy="5335602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PRP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23392" y="1231033"/>
                <a:ext cx="16946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Func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128,128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31033"/>
                <a:ext cx="1694695" cy="246221"/>
              </a:xfrm>
              <a:prstGeom prst="rect">
                <a:avLst/>
              </a:prstGeom>
              <a:blipFill rotWithShape="0">
                <a:blip r:embed="rId9"/>
                <a:stretch>
                  <a:fillRect r="-36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318470" y="1197306"/>
                <a:ext cx="795411" cy="27994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8470" y="1197306"/>
                <a:ext cx="795411" cy="279948"/>
              </a:xfrm>
              <a:prstGeom prst="rect">
                <a:avLst/>
              </a:prstGeom>
              <a:blipFill rotWithShape="0">
                <a:blip r:embed="rId10"/>
                <a:stretch>
                  <a:fillRect l="-4580" r="-763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04730" y="1952158"/>
                <a:ext cx="13564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Perm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730" y="1952158"/>
                <a:ext cx="1356461" cy="246221"/>
              </a:xfrm>
              <a:prstGeom prst="rect">
                <a:avLst/>
              </a:prstGeom>
              <a:blipFill>
                <a:blip r:embed="rId13"/>
                <a:stretch>
                  <a:fillRect r="-448" b="-73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026354" y="1952158"/>
                <a:ext cx="49468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!</m:t>
                      </m:r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6354" y="1952158"/>
                <a:ext cx="494686" cy="246221"/>
              </a:xfrm>
              <a:prstGeom prst="rect">
                <a:avLst/>
              </a:prstGeom>
              <a:blipFill>
                <a:blip r:embed="rId14"/>
                <a:stretch>
                  <a:fillRect l="-7317" r="-6098" b="-73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Freeform 20"/>
              <p:cNvSpPr/>
              <p:nvPr/>
            </p:nvSpPr>
            <p:spPr bwMode="auto">
              <a:xfrm>
                <a:off x="3679875" y="1866262"/>
                <a:ext cx="4642338" cy="4347917"/>
              </a:xfrm>
              <a:custGeom>
                <a:avLst/>
                <a:gdLst>
                  <a:gd name="connsiteX0" fmla="*/ 2718598 w 5437196"/>
                  <a:gd name="connsiteY0" fmla="*/ 0 h 4872066"/>
                  <a:gd name="connsiteX1" fmla="*/ 5437196 w 5437196"/>
                  <a:gd name="connsiteY1" fmla="*/ 2436033 h 4872066"/>
                  <a:gd name="connsiteX2" fmla="*/ 2718598 w 5437196"/>
                  <a:gd name="connsiteY2" fmla="*/ 4872066 h 4872066"/>
                  <a:gd name="connsiteX3" fmla="*/ 213641 w 5437196"/>
                  <a:gd name="connsiteY3" fmla="*/ 3384247 h 4872066"/>
                  <a:gd name="connsiteX4" fmla="*/ 177935 w 5437196"/>
                  <a:gd name="connsiteY4" fmla="*/ 3296830 h 4872066"/>
                  <a:gd name="connsiteX5" fmla="*/ 197697 w 5437196"/>
                  <a:gd name="connsiteY5" fmla="*/ 3297913 h 4872066"/>
                  <a:gd name="connsiteX6" fmla="*/ 524032 w 5437196"/>
                  <a:gd name="connsiteY6" fmla="*/ 3303718 h 4872066"/>
                  <a:gd name="connsiteX7" fmla="*/ 2143282 w 5437196"/>
                  <a:gd name="connsiteY7" fmla="*/ 3017968 h 4872066"/>
                  <a:gd name="connsiteX8" fmla="*/ 524032 w 5437196"/>
                  <a:gd name="connsiteY8" fmla="*/ 2732218 h 4872066"/>
                  <a:gd name="connsiteX9" fmla="*/ 197697 w 5437196"/>
                  <a:gd name="connsiteY9" fmla="*/ 2738024 h 4872066"/>
                  <a:gd name="connsiteX10" fmla="*/ 24664 w 5437196"/>
                  <a:gd name="connsiteY10" fmla="*/ 2747502 h 4872066"/>
                  <a:gd name="connsiteX11" fmla="*/ 14036 w 5437196"/>
                  <a:gd name="connsiteY11" fmla="*/ 2685104 h 4872066"/>
                  <a:gd name="connsiteX12" fmla="*/ 0 w 5437196"/>
                  <a:gd name="connsiteY12" fmla="*/ 2436033 h 4872066"/>
                  <a:gd name="connsiteX13" fmla="*/ 2718598 w 5437196"/>
                  <a:gd name="connsiteY13" fmla="*/ 0 h 4872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37196" h="4872066">
                    <a:moveTo>
                      <a:pt x="2718598" y="0"/>
                    </a:moveTo>
                    <a:cubicBezTo>
                      <a:pt x="4220038" y="0"/>
                      <a:pt x="5437196" y="1090649"/>
                      <a:pt x="5437196" y="2436033"/>
                    </a:cubicBezTo>
                    <a:cubicBezTo>
                      <a:pt x="5437196" y="3781417"/>
                      <a:pt x="4220038" y="4872066"/>
                      <a:pt x="2718598" y="4872066"/>
                    </a:cubicBezTo>
                    <a:cubicBezTo>
                      <a:pt x="1592518" y="4872066"/>
                      <a:pt x="626347" y="4258576"/>
                      <a:pt x="213641" y="3384247"/>
                    </a:cubicBezTo>
                    <a:lnTo>
                      <a:pt x="177935" y="3296830"/>
                    </a:lnTo>
                    <a:lnTo>
                      <a:pt x="197697" y="3297913"/>
                    </a:lnTo>
                    <a:cubicBezTo>
                      <a:pt x="303106" y="3301719"/>
                      <a:pt x="412246" y="3303718"/>
                      <a:pt x="524032" y="3303718"/>
                    </a:cubicBezTo>
                    <a:cubicBezTo>
                      <a:pt x="1418319" y="3303718"/>
                      <a:pt x="2143282" y="3175783"/>
                      <a:pt x="2143282" y="3017968"/>
                    </a:cubicBezTo>
                    <a:cubicBezTo>
                      <a:pt x="2143282" y="2860153"/>
                      <a:pt x="1418319" y="2732218"/>
                      <a:pt x="524032" y="2732218"/>
                    </a:cubicBezTo>
                    <a:cubicBezTo>
                      <a:pt x="412246" y="2732218"/>
                      <a:pt x="303106" y="2734217"/>
                      <a:pt x="197697" y="2738024"/>
                    </a:cubicBezTo>
                    <a:lnTo>
                      <a:pt x="24664" y="2747502"/>
                    </a:lnTo>
                    <a:lnTo>
                      <a:pt x="14036" y="2685104"/>
                    </a:lnTo>
                    <a:cubicBezTo>
                      <a:pt x="4755" y="2603211"/>
                      <a:pt x="0" y="2520120"/>
                      <a:pt x="0" y="2436033"/>
                    </a:cubicBezTo>
                    <a:cubicBezTo>
                      <a:pt x="0" y="1090649"/>
                      <a:pt x="1217158" y="0"/>
                      <a:pt x="2718598" y="0"/>
                    </a:cubicBezTo>
                    <a:close/>
                  </a:path>
                </a:pathLst>
              </a:custGeom>
              <a:solidFill>
                <a:srgbClr val="CFF9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smtClean="0">
                          <a:latin typeface="Cambria Math" panose="02040503050406030204" pitchFamily="18" charset="0"/>
                        </a:rPr>
                        <m:t>P</m:t>
                      </m:r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erm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dirty="0"/>
              </a:p>
            </p:txBody>
          </p:sp>
        </mc:Choice>
        <mc:Fallback xmlns="">
          <p:sp>
            <p:nvSpPr>
              <p:cNvPr id="21" name="Freeform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79875" y="1866262"/>
                <a:ext cx="4642338" cy="4347917"/>
              </a:xfrm>
              <a:custGeom>
                <a:avLst/>
                <a:gdLst>
                  <a:gd name="connsiteX0" fmla="*/ 2718598 w 5437196"/>
                  <a:gd name="connsiteY0" fmla="*/ 0 h 4872066"/>
                  <a:gd name="connsiteX1" fmla="*/ 5437196 w 5437196"/>
                  <a:gd name="connsiteY1" fmla="*/ 2436033 h 4872066"/>
                  <a:gd name="connsiteX2" fmla="*/ 2718598 w 5437196"/>
                  <a:gd name="connsiteY2" fmla="*/ 4872066 h 4872066"/>
                  <a:gd name="connsiteX3" fmla="*/ 213641 w 5437196"/>
                  <a:gd name="connsiteY3" fmla="*/ 3384247 h 4872066"/>
                  <a:gd name="connsiteX4" fmla="*/ 177935 w 5437196"/>
                  <a:gd name="connsiteY4" fmla="*/ 3296830 h 4872066"/>
                  <a:gd name="connsiteX5" fmla="*/ 197697 w 5437196"/>
                  <a:gd name="connsiteY5" fmla="*/ 3297913 h 4872066"/>
                  <a:gd name="connsiteX6" fmla="*/ 524032 w 5437196"/>
                  <a:gd name="connsiteY6" fmla="*/ 3303718 h 4872066"/>
                  <a:gd name="connsiteX7" fmla="*/ 2143282 w 5437196"/>
                  <a:gd name="connsiteY7" fmla="*/ 3017968 h 4872066"/>
                  <a:gd name="connsiteX8" fmla="*/ 524032 w 5437196"/>
                  <a:gd name="connsiteY8" fmla="*/ 2732218 h 4872066"/>
                  <a:gd name="connsiteX9" fmla="*/ 197697 w 5437196"/>
                  <a:gd name="connsiteY9" fmla="*/ 2738024 h 4872066"/>
                  <a:gd name="connsiteX10" fmla="*/ 24664 w 5437196"/>
                  <a:gd name="connsiteY10" fmla="*/ 2747502 h 4872066"/>
                  <a:gd name="connsiteX11" fmla="*/ 14036 w 5437196"/>
                  <a:gd name="connsiteY11" fmla="*/ 2685104 h 4872066"/>
                  <a:gd name="connsiteX12" fmla="*/ 0 w 5437196"/>
                  <a:gd name="connsiteY12" fmla="*/ 2436033 h 4872066"/>
                  <a:gd name="connsiteX13" fmla="*/ 2718598 w 5437196"/>
                  <a:gd name="connsiteY13" fmla="*/ 0 h 4872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37196" h="4872066">
                    <a:moveTo>
                      <a:pt x="2718598" y="0"/>
                    </a:moveTo>
                    <a:cubicBezTo>
                      <a:pt x="4220038" y="0"/>
                      <a:pt x="5437196" y="1090649"/>
                      <a:pt x="5437196" y="2436033"/>
                    </a:cubicBezTo>
                    <a:cubicBezTo>
                      <a:pt x="5437196" y="3781417"/>
                      <a:pt x="4220038" y="4872066"/>
                      <a:pt x="2718598" y="4872066"/>
                    </a:cubicBezTo>
                    <a:cubicBezTo>
                      <a:pt x="1592518" y="4872066"/>
                      <a:pt x="626347" y="4258576"/>
                      <a:pt x="213641" y="3384247"/>
                    </a:cubicBezTo>
                    <a:lnTo>
                      <a:pt x="177935" y="3296830"/>
                    </a:lnTo>
                    <a:lnTo>
                      <a:pt x="197697" y="3297913"/>
                    </a:lnTo>
                    <a:cubicBezTo>
                      <a:pt x="303106" y="3301719"/>
                      <a:pt x="412246" y="3303718"/>
                      <a:pt x="524032" y="3303718"/>
                    </a:cubicBezTo>
                    <a:cubicBezTo>
                      <a:pt x="1418319" y="3303718"/>
                      <a:pt x="2143282" y="3175783"/>
                      <a:pt x="2143282" y="3017968"/>
                    </a:cubicBezTo>
                    <a:cubicBezTo>
                      <a:pt x="2143282" y="2860153"/>
                      <a:pt x="1418319" y="2732218"/>
                      <a:pt x="524032" y="2732218"/>
                    </a:cubicBezTo>
                    <a:cubicBezTo>
                      <a:pt x="412246" y="2732218"/>
                      <a:pt x="303106" y="2734217"/>
                      <a:pt x="197697" y="2738024"/>
                    </a:cubicBezTo>
                    <a:lnTo>
                      <a:pt x="24664" y="2747502"/>
                    </a:lnTo>
                    <a:lnTo>
                      <a:pt x="14036" y="2685104"/>
                    </a:lnTo>
                    <a:cubicBezTo>
                      <a:pt x="4755" y="2603211"/>
                      <a:pt x="0" y="2520120"/>
                      <a:pt x="0" y="2436033"/>
                    </a:cubicBezTo>
                    <a:cubicBezTo>
                      <a:pt x="0" y="1090649"/>
                      <a:pt x="1217158" y="0"/>
                      <a:pt x="2718598" y="0"/>
                    </a:cubicBezTo>
                    <a:close/>
                  </a:path>
                </a:pathLst>
              </a:custGeom>
              <a:blipFill>
                <a:blip r:embed="rId1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2905120"/>
                <a:ext cx="905056" cy="246221"/>
              </a:xfrm>
              <a:prstGeom prst="rect">
                <a:avLst/>
              </a:prstGeom>
              <a:blipFill rotWithShape="0">
                <a:blip r:embed="rId17"/>
                <a:stretch>
                  <a:fillRect l="-4730" r="-3378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748" y="2266945"/>
                <a:ext cx="910890" cy="246221"/>
              </a:xfrm>
              <a:prstGeom prst="rect">
                <a:avLst/>
              </a:prstGeom>
              <a:blipFill rotWithShape="0">
                <a:blip r:embed="rId18"/>
                <a:stretch>
                  <a:fillRect l="-4698" r="-2885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⊕17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4196" y="3183572"/>
                <a:ext cx="1429173" cy="246221"/>
              </a:xfrm>
              <a:prstGeom prst="rect">
                <a:avLst/>
              </a:prstGeom>
              <a:blipFill rotWithShape="0">
                <a:blip r:embed="rId19"/>
                <a:stretch>
                  <a:fillRect l="-2564" r="-2137" b="-2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852856" y="4448661"/>
                <a:ext cx="135274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=00…0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856" y="4448661"/>
                <a:ext cx="1352743" cy="246221"/>
              </a:xfrm>
              <a:prstGeom prst="rect">
                <a:avLst/>
              </a:prstGeom>
              <a:blipFill rotWithShape="0">
                <a:blip r:embed="rId20"/>
                <a:stretch>
                  <a:fillRect l="-2252" r="-270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17"/>
          <p:cNvSpPr>
            <a:spLocks noChangeAspect="1"/>
          </p:cNvSpPr>
          <p:nvPr/>
        </p:nvSpPr>
        <p:spPr bwMode="auto">
          <a:xfrm>
            <a:off x="6094470" y="6163735"/>
            <a:ext cx="18000" cy="18000"/>
          </a:xfrm>
          <a:prstGeom prst="ellipse">
            <a:avLst/>
          </a:prstGeom>
          <a:solidFill>
            <a:srgbClr val="FFDFDA"/>
          </a:solidFill>
          <a:ln w="254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0" smtClean="0">
                          <a:latin typeface="Cambria Math" panose="02040503050406030204" pitchFamily="18" charset="0"/>
                        </a:rPr>
                        <m:t>𝐀𝐄𝐒</m:t>
                      </m:r>
                    </m:oMath>
                  </m:oMathPara>
                </a14:m>
                <a:endParaRPr lang="nb-NO" sz="1600" b="1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979" y="5846497"/>
                <a:ext cx="482982" cy="246221"/>
              </a:xfrm>
              <a:prstGeom prst="rect">
                <a:avLst/>
              </a:prstGeom>
              <a:blipFill rotWithShape="0">
                <a:blip r:embed="rId21"/>
                <a:stretch>
                  <a:fillRect l="-1266" r="-253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1600" b="0" i="1">
                              <a:latin typeface="Cambria Math" panose="02040503050406030204" pitchFamily="18" charset="0"/>
                            </a:rPr>
                            <m:t>AES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5902148"/>
                <a:ext cx="747961" cy="246221"/>
              </a:xfrm>
              <a:prstGeom prst="rect">
                <a:avLst/>
              </a:prstGeom>
              <a:blipFill rotWithShape="0">
                <a:blip r:embed="rId22"/>
                <a:stretch>
                  <a:fillRect r="-813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78" y="5902148"/>
                <a:ext cx="435376" cy="246221"/>
              </a:xfrm>
              <a:prstGeom prst="rect">
                <a:avLst/>
              </a:prstGeom>
              <a:blipFill rotWithShape="0">
                <a:blip r:embed="rId23"/>
                <a:stretch>
                  <a:fillRect l="-9859" r="-1408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20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theme/theme1.xml><?xml version="1.0" encoding="utf-8"?>
<a:theme xmlns:a="http://schemas.openxmlformats.org/drawingml/2006/main" name="2_TEK4500-UIO">
  <a:themeElements>
    <a:clrScheme name="Custom 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00B050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b="1" dirty="0" smtClean="0"/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10522</TotalTime>
  <Words>5865</Words>
  <Application>Microsoft Office PowerPoint</Application>
  <PresentationFormat>Widescreen</PresentationFormat>
  <Paragraphs>890</Paragraphs>
  <Slides>44</Slides>
  <Notes>29</Notes>
  <HiddenSlides>5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2" baseType="lpstr">
      <vt:lpstr>Arial</vt:lpstr>
      <vt:lpstr>Calibri</vt:lpstr>
      <vt:lpstr>Cambria</vt:lpstr>
      <vt:lpstr>Cambria Math</vt:lpstr>
      <vt:lpstr>Consolas</vt:lpstr>
      <vt:lpstr>Times New Roman</vt:lpstr>
      <vt:lpstr>Wingdings</vt:lpstr>
      <vt:lpstr>2_TEK4500-UIO</vt:lpstr>
      <vt:lpstr>Lecture 2 – Block ciphers,  PRFs, PRPs, AES </vt:lpstr>
      <vt:lpstr>Ideal solution: secure channels</vt:lpstr>
      <vt:lpstr>Basic goals of cryptography</vt:lpstr>
      <vt:lpstr>Encryption schemes</vt:lpstr>
      <vt:lpstr>Block ciphers</vt:lpstr>
      <vt:lpstr>Block cipher applications</vt:lpstr>
      <vt:lpstr>PowerPoint Presentation</vt:lpstr>
      <vt:lpstr>Pseudorandom functions (PRFs) – syntax</vt:lpstr>
      <vt:lpstr>PRF – security</vt:lpstr>
      <vt:lpstr>PRF – security</vt:lpstr>
      <vt:lpstr>Example</vt:lpstr>
      <vt:lpstr>Example</vt:lpstr>
      <vt:lpstr>Example</vt:lpstr>
      <vt:lpstr>Understanding "advantage"</vt:lpstr>
      <vt:lpstr>Huge numbers, tiny numbers</vt:lpstr>
      <vt:lpstr>PRF applications: one-time tokens</vt:lpstr>
      <vt:lpstr>PRF applications</vt:lpstr>
      <vt:lpstr>PowerPoint Presentation</vt:lpstr>
      <vt:lpstr>Principles for designing PRFs / block ciphers</vt:lpstr>
      <vt:lpstr>PRFs and block ciphers in practice</vt:lpstr>
      <vt:lpstr>Advanced Encryption Standard </vt:lpstr>
      <vt:lpstr>AES – history </vt:lpstr>
      <vt:lpstr>AES-128</vt:lpstr>
      <vt:lpstr>AES-128</vt:lpstr>
      <vt:lpstr>AES round function</vt:lpstr>
      <vt:lpstr>AES round function - SubBytes</vt:lpstr>
      <vt:lpstr>AES round function - ShiftRows</vt:lpstr>
      <vt:lpstr>AES round function - MixColumns</vt:lpstr>
      <vt:lpstr>AES-128</vt:lpstr>
      <vt:lpstr>AES summary</vt:lpstr>
      <vt:lpstr>Block ciphers, a.k.a. pseudorandom permutations (PRP)</vt:lpstr>
      <vt:lpstr>Permutations vs. functions</vt:lpstr>
      <vt:lpstr>Permutations vs. functions</vt:lpstr>
      <vt:lpstr>PRF – security</vt:lpstr>
      <vt:lpstr>PRF PRP – security</vt:lpstr>
      <vt:lpstr>PRF security ⟺ PRP security</vt:lpstr>
      <vt:lpstr>PowerPoint Presentation</vt:lpstr>
      <vt:lpstr>Attacks on PRF/PRPs</vt:lpstr>
      <vt:lpstr>Summary</vt:lpstr>
      <vt:lpstr>PRF security – an equivalent view</vt:lpstr>
      <vt:lpstr>PRF security – an equivalent view</vt:lpstr>
      <vt:lpstr>PRF security – an equivalent view</vt:lpstr>
      <vt:lpstr>PRP – security</vt:lpstr>
      <vt:lpstr>PRP – security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Håkon Jacobsen</cp:lastModifiedBy>
  <cp:revision>442</cp:revision>
  <dcterms:created xsi:type="dcterms:W3CDTF">2020-06-02T10:31:43Z</dcterms:created>
  <dcterms:modified xsi:type="dcterms:W3CDTF">2026-09-23T07:58:08Z</dcterms:modified>
</cp:coreProperties>
</file>