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47"/>
  </p:notesMasterIdLst>
  <p:handoutMasterIdLst>
    <p:handoutMasterId r:id="rId48"/>
  </p:handoutMasterIdLst>
  <p:sldIdLst>
    <p:sldId id="327" r:id="rId2"/>
    <p:sldId id="525" r:id="rId3"/>
    <p:sldId id="469" r:id="rId4"/>
    <p:sldId id="528" r:id="rId5"/>
    <p:sldId id="479" r:id="rId6"/>
    <p:sldId id="480" r:id="rId7"/>
    <p:sldId id="506" r:id="rId8"/>
    <p:sldId id="466" r:id="rId9"/>
    <p:sldId id="508" r:id="rId10"/>
    <p:sldId id="509" r:id="rId11"/>
    <p:sldId id="510" r:id="rId12"/>
    <p:sldId id="511" r:id="rId13"/>
    <p:sldId id="512" r:id="rId14"/>
    <p:sldId id="513" r:id="rId15"/>
    <p:sldId id="514" r:id="rId16"/>
    <p:sldId id="515" r:id="rId17"/>
    <p:sldId id="516" r:id="rId18"/>
    <p:sldId id="517" r:id="rId19"/>
    <p:sldId id="518" r:id="rId20"/>
    <p:sldId id="519" r:id="rId21"/>
    <p:sldId id="520" r:id="rId22"/>
    <p:sldId id="521" r:id="rId23"/>
    <p:sldId id="522" r:id="rId24"/>
    <p:sldId id="523" r:id="rId25"/>
    <p:sldId id="524" r:id="rId26"/>
    <p:sldId id="440" r:id="rId27"/>
    <p:sldId id="483" r:id="rId28"/>
    <p:sldId id="526" r:id="rId29"/>
    <p:sldId id="527" r:id="rId30"/>
    <p:sldId id="486" r:id="rId31"/>
    <p:sldId id="487" r:id="rId32"/>
    <p:sldId id="488" r:id="rId33"/>
    <p:sldId id="489" r:id="rId34"/>
    <p:sldId id="490" r:id="rId35"/>
    <p:sldId id="492" r:id="rId36"/>
    <p:sldId id="493" r:id="rId37"/>
    <p:sldId id="494" r:id="rId38"/>
    <p:sldId id="495" r:id="rId39"/>
    <p:sldId id="496" r:id="rId40"/>
    <p:sldId id="497" r:id="rId41"/>
    <p:sldId id="498" r:id="rId42"/>
    <p:sldId id="499" r:id="rId43"/>
    <p:sldId id="502" r:id="rId44"/>
    <p:sldId id="504" r:id="rId45"/>
    <p:sldId id="505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4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2B800"/>
    <a:srgbClr val="FFFFAC"/>
    <a:srgbClr val="CC00FF"/>
    <a:srgbClr val="FFF3CD"/>
    <a:srgbClr val="FFE285"/>
    <a:srgbClr val="FFD5D5"/>
    <a:srgbClr val="EFEFFB"/>
    <a:srgbClr val="00D09E"/>
    <a:srgbClr val="EC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14" autoAdjust="0"/>
    <p:restoredTop sz="92615" autoAdjust="0"/>
  </p:normalViewPr>
  <p:slideViewPr>
    <p:cSldViewPr snapToGrid="0" showGuides="1">
      <p:cViewPr varScale="1">
        <p:scale>
          <a:sx n="88" d="100"/>
          <a:sy n="88" d="100"/>
        </p:scale>
        <p:origin x="82" y="125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åkon Jacobsen" userId="1593ab28-bd3f-46f2-a611-8d984e03f573" providerId="ADAL" clId="{6A0EB546-05C7-4085-A62A-71123BA0BA0A}"/>
    <pc:docChg chg="undo modSld">
      <pc:chgData name="Håkon Jacobsen" userId="1593ab28-bd3f-46f2-a611-8d984e03f573" providerId="ADAL" clId="{6A0EB546-05C7-4085-A62A-71123BA0BA0A}" dt="2024-06-26T11:02:20.228" v="3" actId="208"/>
      <pc:docMkLst>
        <pc:docMk/>
      </pc:docMkLst>
      <pc:sldChg chg="modSp">
        <pc:chgData name="Håkon Jacobsen" userId="1593ab28-bd3f-46f2-a611-8d984e03f573" providerId="ADAL" clId="{6A0EB546-05C7-4085-A62A-71123BA0BA0A}" dt="2024-06-26T11:01:38.925" v="0" actId="14100"/>
        <pc:sldMkLst>
          <pc:docMk/>
          <pc:sldMk cId="2747179799" sldId="437"/>
        </pc:sldMkLst>
      </pc:sldChg>
      <pc:sldChg chg="modSp">
        <pc:chgData name="Håkon Jacobsen" userId="1593ab28-bd3f-46f2-a611-8d984e03f573" providerId="ADAL" clId="{6A0EB546-05C7-4085-A62A-71123BA0BA0A}" dt="2024-06-26T11:02:20.228" v="3" actId="208"/>
        <pc:sldMkLst>
          <pc:docMk/>
          <pc:sldMk cId="214491756" sldId="465"/>
        </pc:sldMkLst>
      </pc:sldChg>
    </pc:docChg>
  </pc:docChgLst>
  <pc:docChgLst>
    <pc:chgData name="Håkon Jacobsen" userId="1593ab28-bd3f-46f2-a611-8d984e03f573" providerId="ADAL" clId="{C00898C0-4917-4D5D-B693-D6A5F48C67E3}"/>
    <pc:docChg chg="custSel addSld delSld modSld sldOrd">
      <pc:chgData name="Håkon Jacobsen" userId="1593ab28-bd3f-46f2-a611-8d984e03f573" providerId="ADAL" clId="{C00898C0-4917-4D5D-B693-D6A5F48C67E3}" dt="2025-10-15T10:11:55.978" v="106"/>
      <pc:docMkLst>
        <pc:docMk/>
      </pc:docMkLst>
      <pc:sldChg chg="modSp">
        <pc:chgData name="Håkon Jacobsen" userId="1593ab28-bd3f-46f2-a611-8d984e03f573" providerId="ADAL" clId="{C00898C0-4917-4D5D-B693-D6A5F48C67E3}" dt="2025-10-15T10:08:06.618" v="0" actId="20577"/>
        <pc:sldMkLst>
          <pc:docMk/>
          <pc:sldMk cId="3104544357" sldId="496"/>
        </pc:sldMkLst>
        <pc:spChg chg="mod">
          <ac:chgData name="Håkon Jacobsen" userId="1593ab28-bd3f-46f2-a611-8d984e03f573" providerId="ADAL" clId="{C00898C0-4917-4D5D-B693-D6A5F48C67E3}" dt="2025-10-15T10:08:06.618" v="0" actId="20577"/>
          <ac:spMkLst>
            <pc:docMk/>
            <pc:sldMk cId="3104544357" sldId="496"/>
            <ac:spMk id="3" creationId="{00000000-0000-0000-0000-000000000000}"/>
          </ac:spMkLst>
        </pc:spChg>
      </pc:sldChg>
      <pc:sldChg chg="del">
        <pc:chgData name="Håkon Jacobsen" userId="1593ab28-bd3f-46f2-a611-8d984e03f573" providerId="ADAL" clId="{C00898C0-4917-4D5D-B693-D6A5F48C67E3}" dt="2025-10-15T10:09:53.214" v="3" actId="47"/>
        <pc:sldMkLst>
          <pc:docMk/>
          <pc:sldMk cId="3383699653" sldId="503"/>
        </pc:sldMkLst>
      </pc:sldChg>
      <pc:sldChg chg="ord modTransition modAnim">
        <pc:chgData name="Håkon Jacobsen" userId="1593ab28-bd3f-46f2-a611-8d984e03f573" providerId="ADAL" clId="{C00898C0-4917-4D5D-B693-D6A5F48C67E3}" dt="2025-10-15T10:11:55.978" v="106"/>
        <pc:sldMkLst>
          <pc:docMk/>
          <pc:sldMk cId="1900296911" sldId="504"/>
        </pc:sldMkLst>
      </pc:sldChg>
      <pc:sldChg chg="addSp modSp new mod modClrScheme chgLayout">
        <pc:chgData name="Håkon Jacobsen" userId="1593ab28-bd3f-46f2-a611-8d984e03f573" providerId="ADAL" clId="{C00898C0-4917-4D5D-B693-D6A5F48C67E3}" dt="2025-10-15T10:10:43.017" v="103" actId="20577"/>
        <pc:sldMkLst>
          <pc:docMk/>
          <pc:sldMk cId="3837698772" sldId="505"/>
        </pc:sldMkLst>
        <pc:spChg chg="mod ord">
          <ac:chgData name="Håkon Jacobsen" userId="1593ab28-bd3f-46f2-a611-8d984e03f573" providerId="ADAL" clId="{C00898C0-4917-4D5D-B693-D6A5F48C67E3}" dt="2025-10-15T10:10:04.659" v="14" actId="700"/>
          <ac:spMkLst>
            <pc:docMk/>
            <pc:sldMk cId="3837698772" sldId="505"/>
            <ac:spMk id="2" creationId="{B9C1AB17-A10D-A02B-12CE-F425A6924ECB}"/>
          </ac:spMkLst>
        </pc:spChg>
        <pc:spChg chg="mod ord">
          <ac:chgData name="Håkon Jacobsen" userId="1593ab28-bd3f-46f2-a611-8d984e03f573" providerId="ADAL" clId="{C00898C0-4917-4D5D-B693-D6A5F48C67E3}" dt="2025-10-15T10:10:04.659" v="14" actId="700"/>
          <ac:spMkLst>
            <pc:docMk/>
            <pc:sldMk cId="3837698772" sldId="505"/>
            <ac:spMk id="3" creationId="{66820641-FDC8-1E80-A5D8-93DB4F6A823B}"/>
          </ac:spMkLst>
        </pc:spChg>
        <pc:spChg chg="add mod ord">
          <ac:chgData name="Håkon Jacobsen" userId="1593ab28-bd3f-46f2-a611-8d984e03f573" providerId="ADAL" clId="{C00898C0-4917-4D5D-B693-D6A5F48C67E3}" dt="2025-10-15T10:10:43.017" v="103" actId="20577"/>
          <ac:spMkLst>
            <pc:docMk/>
            <pc:sldMk cId="3837698772" sldId="505"/>
            <ac:spMk id="4" creationId="{426F81BB-C505-764D-347B-07C50E923587}"/>
          </ac:spMkLst>
        </pc:spChg>
      </pc:sldChg>
    </pc:docChg>
  </pc:docChgLst>
  <pc:docChgLst>
    <pc:chgData name="Håkon Jacobsen" userId="1593ab28-bd3f-46f2-a611-8d984e03f573" providerId="ADAL" clId="{9F9C214F-56E0-43CC-89B8-DE3AC3947AA4}"/>
    <pc:docChg chg="modSld">
      <pc:chgData name="Håkon Jacobsen" userId="1593ab28-bd3f-46f2-a611-8d984e03f573" providerId="ADAL" clId="{9F9C214F-56E0-43CC-89B8-DE3AC3947AA4}" dt="2026-06-24T09:48:37.999" v="3" actId="20577"/>
      <pc:docMkLst>
        <pc:docMk/>
      </pc:docMkLst>
      <pc:sldChg chg="modSp mod">
        <pc:chgData name="Håkon Jacobsen" userId="1593ab28-bd3f-46f2-a611-8d984e03f573" providerId="ADAL" clId="{9F9C214F-56E0-43CC-89B8-DE3AC3947AA4}" dt="2026-06-24T09:48:37.999" v="3" actId="20577"/>
        <pc:sldMkLst>
          <pc:docMk/>
          <pc:sldMk cId="3427372435" sldId="327"/>
        </pc:sldMkLst>
        <pc:spChg chg="mod">
          <ac:chgData name="Håkon Jacobsen" userId="1593ab28-bd3f-46f2-a611-8d984e03f573" providerId="ADAL" clId="{9F9C214F-56E0-43CC-89B8-DE3AC3947AA4}" dt="2026-06-24T09:48:37.999" v="3" actId="20577"/>
          <ac:spMkLst>
            <pc:docMk/>
            <pc:sldMk cId="3427372435" sldId="327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776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4507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782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7673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6827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: 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dirty="0"/>
                  <a:t>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89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=−1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= 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dirty="0" smtClean="0">
                    <a:latin typeface="Cambria Math" panose="02040503050406030204" pitchFamily="18" charset="0"/>
                  </a:rPr>
                  <a:t>𝐸 : 𝑦^2=𝑥^3  – 𝑥 </a:t>
                </a:r>
                <a:r>
                  <a:rPr lang="nb-NO" b="0" i="0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dirty="0" smtClean="0"/>
                  <a:t>over </a:t>
                </a:r>
                <a:r>
                  <a:rPr lang="nb-NO" b="1" i="0" smtClean="0">
                    <a:latin typeface="Cambria Math" panose="02040503050406030204" pitchFamily="18" charset="0"/>
                  </a:rPr>
                  <a:t>𝒁</a:t>
                </a:r>
                <a:r>
                  <a:rPr lang="nb-NO" b="0" i="0" smtClean="0">
                    <a:latin typeface="Cambria Math" panose="02040503050406030204" pitchFamily="18" charset="0"/>
                  </a:rPr>
                  <a:t>_89</a:t>
                </a:r>
                <a:endParaRPr lang="en-US" dirty="0" smtClean="0"/>
              </a:p>
              <a:p>
                <a:endParaRPr lang="en-US" dirty="0" smtClean="0"/>
              </a:p>
              <a:p>
                <a:pPr/>
                <a:r>
                  <a:rPr lang="en-US" i="0" dirty="0" smtClean="0">
                    <a:latin typeface="Cambria Math" panose="02040503050406030204" pitchFamily="18" charset="0"/>
                  </a:rPr>
                  <a:t>𝑎 =−1</a:t>
                </a:r>
                <a:endParaRPr lang="en-US" dirty="0" smtClean="0"/>
              </a:p>
              <a:p>
                <a:pPr/>
                <a:r>
                  <a:rPr lang="en-US" i="0" dirty="0" smtClean="0">
                    <a:latin typeface="Cambria Math" panose="02040503050406030204" pitchFamily="18" charset="0"/>
                  </a:rPr>
                  <a:t>𝑏 = 0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8031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9674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7510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9831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0679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https://beyond-n-log-n.netlify.app/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2959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*Possible with </a:t>
            </a:r>
            <a:r>
              <a:rPr lang="en-US" i="1" dirty="0"/>
              <a:t>multilinear </a:t>
            </a:r>
            <a:r>
              <a:rPr lang="en-US" i="0" dirty="0"/>
              <a:t>maps, but it's unclear</a:t>
            </a:r>
            <a:r>
              <a:rPr lang="en-US" i="0" baseline="0" dirty="0"/>
              <a:t> whether secure </a:t>
            </a:r>
            <a:r>
              <a:rPr lang="en-US" i="1" baseline="0" dirty="0"/>
              <a:t>and</a:t>
            </a:r>
            <a:r>
              <a:rPr lang="en-US" i="0" baseline="0" dirty="0"/>
              <a:t> efficient multilinear maps can be constructed.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940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194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179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888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832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412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106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176535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220449" y="6386992"/>
            <a:ext cx="540179" cy="324680"/>
          </a:xfrm>
          <a:prstGeom prst="rect">
            <a:avLst/>
          </a:prstGeom>
          <a:ln/>
        </p:spPr>
        <p:txBody>
          <a:bodyPr/>
          <a:lstStyle>
            <a:lvl1pPr algn="r"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894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5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242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1.png"/><Relationship Id="rId11" Type="http://schemas.microsoft.com/office/2007/relationships/hdphoto" Target="../media/hdphoto1.wdp"/><Relationship Id="rId5" Type="http://schemas.openxmlformats.org/officeDocument/2006/relationships/image" Target="../media/image4720.png"/><Relationship Id="rId15" Type="http://schemas.openxmlformats.org/officeDocument/2006/relationships/image" Target="../media/image610.png"/><Relationship Id="rId10" Type="http://schemas.openxmlformats.org/officeDocument/2006/relationships/image" Target="../media/image8.png"/><Relationship Id="rId4" Type="http://schemas.openxmlformats.org/officeDocument/2006/relationships/image" Target="../media/image1100.png"/><Relationship Id="rId9" Type="http://schemas.openxmlformats.org/officeDocument/2006/relationships/image" Target="../media/image24.png"/><Relationship Id="rId1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0.png"/><Relationship Id="rId2" Type="http://schemas.openxmlformats.org/officeDocument/2006/relationships/hyperlink" Target="https://en.wikipedia.org/wiki/Discrete_logarithm_records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0.png"/><Relationship Id="rId13" Type="http://schemas.openxmlformats.org/officeDocument/2006/relationships/image" Target="../media/image210.png"/><Relationship Id="rId3" Type="http://schemas.openxmlformats.org/officeDocument/2006/relationships/image" Target="../media/image10.png"/><Relationship Id="rId7" Type="http://schemas.openxmlformats.org/officeDocument/2006/relationships/image" Target="../media/image1600.png"/><Relationship Id="rId12" Type="http://schemas.openxmlformats.org/officeDocument/2006/relationships/image" Target="../media/image20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370.png"/><Relationship Id="rId5" Type="http://schemas.microsoft.com/office/2007/relationships/hdphoto" Target="../media/hdphoto1.wdp"/><Relationship Id="rId15" Type="http://schemas.openxmlformats.org/officeDocument/2006/relationships/image" Target="../media/image39.png"/><Relationship Id="rId10" Type="http://schemas.openxmlformats.org/officeDocument/2006/relationships/image" Target="../media/image1810.png"/><Relationship Id="rId4" Type="http://schemas.openxmlformats.org/officeDocument/2006/relationships/image" Target="../media/image8.png"/><Relationship Id="rId9" Type="http://schemas.openxmlformats.org/officeDocument/2006/relationships/image" Target="../media/image280.png"/><Relationship Id="rId14" Type="http://schemas.openxmlformats.org/officeDocument/2006/relationships/image" Target="../media/image19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0.png"/><Relationship Id="rId4" Type="http://schemas.openxmlformats.org/officeDocument/2006/relationships/image" Target="../media/image2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2.png"/><Relationship Id="rId3" Type="http://schemas.openxmlformats.org/officeDocument/2006/relationships/image" Target="../media/image2080.png"/><Relationship Id="rId7" Type="http://schemas.openxmlformats.org/officeDocument/2006/relationships/image" Target="../media/image2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8.png"/><Relationship Id="rId11" Type="http://schemas.openxmlformats.org/officeDocument/2006/relationships/image" Target="../media/image1210.png"/><Relationship Id="rId5" Type="http://schemas.openxmlformats.org/officeDocument/2006/relationships/image" Target="../media/image2110.png"/><Relationship Id="rId10" Type="http://schemas.openxmlformats.org/officeDocument/2006/relationships/image" Target="../media/image1110.png"/><Relationship Id="rId4" Type="http://schemas.openxmlformats.org/officeDocument/2006/relationships/image" Target="../media/image2090.png"/><Relationship Id="rId9" Type="http://schemas.openxmlformats.org/officeDocument/2006/relationships/image" Target="../media/image10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7" Type="http://schemas.openxmlformats.org/officeDocument/2006/relationships/image" Target="../media/image2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8.png"/><Relationship Id="rId5" Type="http://schemas.openxmlformats.org/officeDocument/2006/relationships/image" Target="../media/image216.png"/><Relationship Id="rId4" Type="http://schemas.openxmlformats.org/officeDocument/2006/relationships/image" Target="../media/image2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7" Type="http://schemas.openxmlformats.org/officeDocument/2006/relationships/image" Target="../media/image2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8.png"/><Relationship Id="rId5" Type="http://schemas.openxmlformats.org/officeDocument/2006/relationships/image" Target="../media/image219.png"/><Relationship Id="rId4" Type="http://schemas.openxmlformats.org/officeDocument/2006/relationships/image" Target="../media/image2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7" Type="http://schemas.openxmlformats.org/officeDocument/2006/relationships/image" Target="../media/image2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8.png"/><Relationship Id="rId5" Type="http://schemas.openxmlformats.org/officeDocument/2006/relationships/image" Target="../media/image222.png"/><Relationship Id="rId4" Type="http://schemas.openxmlformats.org/officeDocument/2006/relationships/image" Target="../media/image2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0.png"/><Relationship Id="rId7" Type="http://schemas.openxmlformats.org/officeDocument/2006/relationships/image" Target="../media/image2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8.png"/><Relationship Id="rId5" Type="http://schemas.openxmlformats.org/officeDocument/2006/relationships/image" Target="../media/image224.png"/><Relationship Id="rId4" Type="http://schemas.openxmlformats.org/officeDocument/2006/relationships/image" Target="../media/image2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0.png"/><Relationship Id="rId5" Type="http://schemas.openxmlformats.org/officeDocument/2006/relationships/image" Target="../media/image228.png"/><Relationship Id="rId4" Type="http://schemas.openxmlformats.org/officeDocument/2006/relationships/image" Target="../media/image22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225.png"/><Relationship Id="rId7" Type="http://schemas.openxmlformats.org/officeDocument/2006/relationships/image" Target="../media/image2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8.png"/><Relationship Id="rId5" Type="http://schemas.openxmlformats.org/officeDocument/2006/relationships/image" Target="../media/image227.png"/><Relationship Id="rId4" Type="http://schemas.openxmlformats.org/officeDocument/2006/relationships/image" Target="../media/image226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1.png"/><Relationship Id="rId3" Type="http://schemas.openxmlformats.org/officeDocument/2006/relationships/image" Target="../media/image2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2.png"/><Relationship Id="rId11" Type="http://schemas.openxmlformats.org/officeDocument/2006/relationships/image" Target="../media/image2110.png"/><Relationship Id="rId5" Type="http://schemas.openxmlformats.org/officeDocument/2006/relationships/image" Target="../media/image2100.png"/><Relationship Id="rId15" Type="http://schemas.openxmlformats.org/officeDocument/2006/relationships/image" Target="../media/image213.png"/><Relationship Id="rId10" Type="http://schemas.openxmlformats.org/officeDocument/2006/relationships/image" Target="../media/image2090.png"/><Relationship Id="rId4" Type="http://schemas.openxmlformats.org/officeDocument/2006/relationships/image" Target="../media/image290.png"/><Relationship Id="rId14" Type="http://schemas.openxmlformats.org/officeDocument/2006/relationships/image" Target="../media/image281.png"/><Relationship Id="rId9" Type="http://schemas.openxmlformats.org/officeDocument/2006/relationships/image" Target="../media/image2080.png"/></Relationships>
</file>

<file path=ppt/slides/_rels/slide18.xml.rels><?xml version="1.0" encoding="UTF-8" standalone="yes"?>
<Relationships xmlns="http://schemas.openxmlformats.org/package/2006/relationships"><Relationship Id="rId18" Type="http://schemas.openxmlformats.org/officeDocument/2006/relationships/image" Target="../media/image229.png"/><Relationship Id="rId3" Type="http://schemas.openxmlformats.org/officeDocument/2006/relationships/image" Target="../media/image212.png"/><Relationship Id="rId12" Type="http://schemas.openxmlformats.org/officeDocument/2006/relationships/image" Target="../media/image270.png"/><Relationship Id="rId17" Type="http://schemas.openxmlformats.org/officeDocument/2006/relationships/image" Target="../media/image290.png"/><Relationship Id="rId2" Type="http://schemas.openxmlformats.org/officeDocument/2006/relationships/image" Target="../media/image11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110.png"/><Relationship Id="rId10" Type="http://schemas.openxmlformats.org/officeDocument/2006/relationships/image" Target="../media/image2090.png"/><Relationship Id="rId9" Type="http://schemas.openxmlformats.org/officeDocument/2006/relationships/image" Target="../media/image2080.png"/><Relationship Id="rId14" Type="http://schemas.openxmlformats.org/officeDocument/2006/relationships/image" Target="../media/image28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90.png"/><Relationship Id="rId18" Type="http://schemas.openxmlformats.org/officeDocument/2006/relationships/image" Target="../media/image32.png"/><Relationship Id="rId26" Type="http://schemas.openxmlformats.org/officeDocument/2006/relationships/image" Target="../media/image340.png"/><Relationship Id="rId3" Type="http://schemas.openxmlformats.org/officeDocument/2006/relationships/image" Target="../media/image12.png"/><Relationship Id="rId7" Type="http://schemas.openxmlformats.org/officeDocument/2006/relationships/image" Target="../media/image1102.png"/><Relationship Id="rId25" Type="http://schemas.openxmlformats.org/officeDocument/2006/relationships/image" Target="../media/image290.png"/><Relationship Id="rId2" Type="http://schemas.openxmlformats.org/officeDocument/2006/relationships/notesSlide" Target="../notesSlides/notesSlide7.xml"/><Relationship Id="rId29" Type="http://schemas.openxmlformats.org/officeDocument/2006/relationships/image" Target="../media/image4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3.png"/><Relationship Id="rId24" Type="http://schemas.openxmlformats.org/officeDocument/2006/relationships/image" Target="../media/image350.png"/><Relationship Id="rId5" Type="http://schemas.openxmlformats.org/officeDocument/2006/relationships/image" Target="../media/image291.png"/><Relationship Id="rId23" Type="http://schemas.openxmlformats.org/officeDocument/2006/relationships/image" Target="../media/image330.png"/><Relationship Id="rId28" Type="http://schemas.openxmlformats.org/officeDocument/2006/relationships/image" Target="../media/image38.png"/><Relationship Id="rId4" Type="http://schemas.openxmlformats.org/officeDocument/2006/relationships/image" Target="../media/image271.png"/><Relationship Id="rId22" Type="http://schemas.openxmlformats.org/officeDocument/2006/relationships/image" Target="../media/image281.png"/><Relationship Id="rId27" Type="http://schemas.openxmlformats.org/officeDocument/2006/relationships/image" Target="../media/image31.png"/><Relationship Id="rId30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310.png"/><Relationship Id="rId7" Type="http://schemas.openxmlformats.org/officeDocument/2006/relationships/image" Target="../media/image18.png"/><Relationship Id="rId2" Type="http://schemas.openxmlformats.org/officeDocument/2006/relationships/image" Target="../media/image3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8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1.png"/><Relationship Id="rId5" Type="http://schemas.openxmlformats.org/officeDocument/2006/relationships/image" Target="../media/image471.png"/><Relationship Id="rId4" Type="http://schemas.openxmlformats.org/officeDocument/2006/relationships/image" Target="../media/image47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0.png"/><Relationship Id="rId3" Type="http://schemas.openxmlformats.org/officeDocument/2006/relationships/image" Target="../media/image381.png"/><Relationship Id="rId7" Type="http://schemas.openxmlformats.org/officeDocument/2006/relationships/image" Target="../media/image1601.png"/><Relationship Id="rId12" Type="http://schemas.openxmlformats.org/officeDocument/2006/relationships/image" Target="../media/image237.png"/><Relationship Id="rId17" Type="http://schemas.openxmlformats.org/officeDocument/2006/relationships/image" Target="../media/image201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9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2361.png"/><Relationship Id="rId5" Type="http://schemas.microsoft.com/office/2007/relationships/hdphoto" Target="../media/hdphoto1.wdp"/><Relationship Id="rId15" Type="http://schemas.openxmlformats.org/officeDocument/2006/relationships/image" Target="../media/image401.png"/><Relationship Id="rId10" Type="http://schemas.openxmlformats.org/officeDocument/2006/relationships/image" Target="../media/image1810.png"/><Relationship Id="rId4" Type="http://schemas.openxmlformats.org/officeDocument/2006/relationships/image" Target="../media/image8.png"/><Relationship Id="rId9" Type="http://schemas.openxmlformats.org/officeDocument/2006/relationships/image" Target="../media/image280.png"/><Relationship Id="rId14" Type="http://schemas.openxmlformats.org/officeDocument/2006/relationships/image" Target="../media/image1910.png"/></Relationships>
</file>

<file path=ppt/slides/_rels/slide24.xml.rels><?xml version="1.0" encoding="UTF-8" standalone="yes"?>
<Relationships xmlns="http://schemas.openxmlformats.org/package/2006/relationships"><Relationship Id="rId18" Type="http://schemas.openxmlformats.org/officeDocument/2006/relationships/image" Target="../media/image450.png"/><Relationship Id="rId3" Type="http://schemas.openxmlformats.org/officeDocument/2006/relationships/image" Target="../media/image412.png"/><Relationship Id="rId21" Type="http://schemas.openxmlformats.org/officeDocument/2006/relationships/image" Target="../media/image2010.png"/><Relationship Id="rId17" Type="http://schemas.openxmlformats.org/officeDocument/2006/relationships/image" Target="../media/image4400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432.png"/><Relationship Id="rId20" Type="http://schemas.openxmlformats.org/officeDocument/2006/relationships/image" Target="../media/image19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239.png"/><Relationship Id="rId5" Type="http://schemas.microsoft.com/office/2007/relationships/hdphoto" Target="../media/hdphoto1.wdp"/><Relationship Id="rId15" Type="http://schemas.openxmlformats.org/officeDocument/2006/relationships/image" Target="../media/image420.png"/><Relationship Id="rId10" Type="http://schemas.openxmlformats.org/officeDocument/2006/relationships/image" Target="../media/image238.png"/><Relationship Id="rId19" Type="http://schemas.openxmlformats.org/officeDocument/2006/relationships/image" Target="../media/image401.png"/><Relationship Id="rId4" Type="http://schemas.openxmlformats.org/officeDocument/2006/relationships/image" Target="../media/image8.png"/><Relationship Id="rId9" Type="http://schemas.openxmlformats.org/officeDocument/2006/relationships/image" Target="../media/image433.png"/><Relationship Id="rId14" Type="http://schemas.openxmlformats.org/officeDocument/2006/relationships/image" Target="../media/image421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microsoft.com/office/2007/relationships/hdphoto" Target="../media/hdphoto2.wdp"/><Relationship Id="rId3" Type="http://schemas.openxmlformats.org/officeDocument/2006/relationships/image" Target="../media/image2360.png"/><Relationship Id="rId7" Type="http://schemas.openxmlformats.org/officeDocument/2006/relationships/image" Target="../media/image242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1.png"/><Relationship Id="rId11" Type="http://schemas.microsoft.com/office/2007/relationships/hdphoto" Target="../media/hdphoto1.wdp"/><Relationship Id="rId5" Type="http://schemas.openxmlformats.org/officeDocument/2006/relationships/image" Target="../media/image4720.png"/><Relationship Id="rId15" Type="http://schemas.openxmlformats.org/officeDocument/2006/relationships/image" Target="../media/image610.png"/><Relationship Id="rId10" Type="http://schemas.openxmlformats.org/officeDocument/2006/relationships/image" Target="../media/image8.png"/><Relationship Id="rId4" Type="http://schemas.openxmlformats.org/officeDocument/2006/relationships/image" Target="../media/image1100.png"/><Relationship Id="rId9" Type="http://schemas.openxmlformats.org/officeDocument/2006/relationships/image" Target="../media/image24.png"/><Relationship Id="rId1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2280.png"/><Relationship Id="rId18" Type="http://schemas.openxmlformats.org/officeDocument/2006/relationships/image" Target="../media/image27.png"/><Relationship Id="rId26" Type="http://schemas.openxmlformats.org/officeDocument/2006/relationships/image" Target="../media/image351.png"/><Relationship Id="rId3" Type="http://schemas.openxmlformats.org/officeDocument/2006/relationships/image" Target="../media/image95.png"/><Relationship Id="rId21" Type="http://schemas.openxmlformats.org/officeDocument/2006/relationships/image" Target="../media/image301.png"/><Relationship Id="rId7" Type="http://schemas.openxmlformats.org/officeDocument/2006/relationships/image" Target="../media/image28.png"/><Relationship Id="rId12" Type="http://schemas.openxmlformats.org/officeDocument/2006/relationships/image" Target="../media/image29.png"/><Relationship Id="rId17" Type="http://schemas.openxmlformats.org/officeDocument/2006/relationships/image" Target="../media/image260.png"/><Relationship Id="rId25" Type="http://schemas.openxmlformats.org/officeDocument/2006/relationships/image" Target="../media/image341.png"/><Relationship Id="rId2" Type="http://schemas.openxmlformats.org/officeDocument/2006/relationships/image" Target="../media/image810.png"/><Relationship Id="rId16" Type="http://schemas.openxmlformats.org/officeDocument/2006/relationships/image" Target="../media/image250.png"/><Relationship Id="rId20" Type="http://schemas.openxmlformats.org/officeDocument/2006/relationships/image" Target="../media/image33.png"/><Relationship Id="rId29" Type="http://schemas.openxmlformats.org/officeDocument/2006/relationships/image" Target="../media/image3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11" Type="http://schemas.openxmlformats.org/officeDocument/2006/relationships/image" Target="../media/image200.png"/><Relationship Id="rId24" Type="http://schemas.openxmlformats.org/officeDocument/2006/relationships/image" Target="../media/image331.png"/><Relationship Id="rId5" Type="http://schemas.openxmlformats.org/officeDocument/2006/relationships/image" Target="../media/image112.png"/><Relationship Id="rId15" Type="http://schemas.openxmlformats.org/officeDocument/2006/relationships/image" Target="../media/image2410.png"/><Relationship Id="rId23" Type="http://schemas.openxmlformats.org/officeDocument/2006/relationships/image" Target="../media/image322.png"/><Relationship Id="rId28" Type="http://schemas.openxmlformats.org/officeDocument/2006/relationships/image" Target="../media/image37.png"/><Relationship Id="rId10" Type="http://schemas.openxmlformats.org/officeDocument/2006/relationships/image" Target="../media/image162.png"/><Relationship Id="rId19" Type="http://schemas.openxmlformats.org/officeDocument/2006/relationships/image" Target="../media/image282.png"/><Relationship Id="rId4" Type="http://schemas.openxmlformats.org/officeDocument/2006/relationships/image" Target="../media/image101.png"/><Relationship Id="rId9" Type="http://schemas.openxmlformats.org/officeDocument/2006/relationships/image" Target="../media/image150.png"/><Relationship Id="rId14" Type="http://schemas.openxmlformats.org/officeDocument/2006/relationships/image" Target="../media/image231.png"/><Relationship Id="rId22" Type="http://schemas.openxmlformats.org/officeDocument/2006/relationships/image" Target="../media/image313.png"/><Relationship Id="rId27" Type="http://schemas.openxmlformats.org/officeDocument/2006/relationships/image" Target="../media/image36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4.png"/><Relationship Id="rId18" Type="http://schemas.openxmlformats.org/officeDocument/2006/relationships/image" Target="../media/image46.png"/><Relationship Id="rId3" Type="http://schemas.openxmlformats.org/officeDocument/2006/relationships/image" Target="../media/image810.png"/><Relationship Id="rId7" Type="http://schemas.openxmlformats.org/officeDocument/2006/relationships/image" Target="../media/image35.png"/><Relationship Id="rId12" Type="http://schemas.openxmlformats.org/officeDocument/2006/relationships/image" Target="../media/image43.png"/><Relationship Id="rId17" Type="http://schemas.openxmlformats.org/officeDocument/2006/relationships/image" Target="../media/image511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4510.png"/><Relationship Id="rId5" Type="http://schemas.openxmlformats.org/officeDocument/2006/relationships/image" Target="../media/image392.png"/><Relationship Id="rId15" Type="http://schemas.openxmlformats.org/officeDocument/2006/relationships/image" Target="../media/image492.png"/><Relationship Id="rId10" Type="http://schemas.openxmlformats.org/officeDocument/2006/relationships/image" Target="../media/image42.png"/><Relationship Id="rId4" Type="http://schemas.openxmlformats.org/officeDocument/2006/relationships/image" Target="../media/image10100.png"/><Relationship Id="rId9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431.png"/><Relationship Id="rId3" Type="http://schemas.openxmlformats.org/officeDocument/2006/relationships/image" Target="../media/image47.png"/><Relationship Id="rId7" Type="http://schemas.openxmlformats.org/officeDocument/2006/relationships/image" Target="../media/image391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11" Type="http://schemas.openxmlformats.org/officeDocument/2006/relationships/image" Target="../media/image200.png"/><Relationship Id="rId5" Type="http://schemas.openxmlformats.org/officeDocument/2006/relationships/image" Target="../media/image48.png"/><Relationship Id="rId15" Type="http://schemas.openxmlformats.org/officeDocument/2006/relationships/image" Target="../media/image53.png"/><Relationship Id="rId10" Type="http://schemas.openxmlformats.org/officeDocument/2006/relationships/image" Target="../media/image42100.png"/><Relationship Id="rId4" Type="http://schemas.openxmlformats.org/officeDocument/2006/relationships/image" Target="../media/image2810.png"/><Relationship Id="rId9" Type="http://schemas.openxmlformats.org/officeDocument/2006/relationships/image" Target="../media/image411.png"/><Relationship Id="rId14" Type="http://schemas.openxmlformats.org/officeDocument/2006/relationships/image" Target="../media/image441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0.png"/><Relationship Id="rId13" Type="http://schemas.openxmlformats.org/officeDocument/2006/relationships/image" Target="../media/image550.png"/><Relationship Id="rId3" Type="http://schemas.openxmlformats.org/officeDocument/2006/relationships/image" Target="../media/image16.png"/><Relationship Id="rId7" Type="http://schemas.openxmlformats.org/officeDocument/2006/relationships/image" Target="../media/image451.png"/><Relationship Id="rId12" Type="http://schemas.openxmlformats.org/officeDocument/2006/relationships/image" Target="../media/image54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1.png"/><Relationship Id="rId11" Type="http://schemas.openxmlformats.org/officeDocument/2006/relationships/image" Target="../media/image49.png"/><Relationship Id="rId5" Type="http://schemas.openxmlformats.org/officeDocument/2006/relationships/image" Target="../media/image25.png"/><Relationship Id="rId15" Type="http://schemas.openxmlformats.org/officeDocument/2006/relationships/image" Target="../media/image570.png"/><Relationship Id="rId10" Type="http://schemas.openxmlformats.org/officeDocument/2006/relationships/image" Target="../media/image58.png"/><Relationship Id="rId4" Type="http://schemas.microsoft.com/office/2007/relationships/hdphoto" Target="../media/hdphoto3.wdp"/><Relationship Id="rId9" Type="http://schemas.openxmlformats.org/officeDocument/2006/relationships/image" Target="../media/image512.png"/><Relationship Id="rId14" Type="http://schemas.openxmlformats.org/officeDocument/2006/relationships/image" Target="../media/image56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1.png"/><Relationship Id="rId2" Type="http://schemas.openxmlformats.org/officeDocument/2006/relationships/image" Target="../media/image54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2.png"/><Relationship Id="rId4" Type="http://schemas.openxmlformats.org/officeDocument/2006/relationships/image" Target="../media/image56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0.png"/><Relationship Id="rId13" Type="http://schemas.openxmlformats.org/officeDocument/2006/relationships/image" Target="../media/image63.png"/><Relationship Id="rId18" Type="http://schemas.openxmlformats.org/officeDocument/2006/relationships/image" Target="../media/image360.png"/><Relationship Id="rId26" Type="http://schemas.openxmlformats.org/officeDocument/2006/relationships/image" Target="../media/image69.png"/><Relationship Id="rId3" Type="http://schemas.openxmlformats.org/officeDocument/2006/relationships/image" Target="../media/image21100.png"/><Relationship Id="rId21" Type="http://schemas.openxmlformats.org/officeDocument/2006/relationships/image" Target="../media/image3900.png"/><Relationship Id="rId7" Type="http://schemas.openxmlformats.org/officeDocument/2006/relationships/image" Target="../media/image60.png"/><Relationship Id="rId12" Type="http://schemas.openxmlformats.org/officeDocument/2006/relationships/image" Target="../media/image300.png"/><Relationship Id="rId17" Type="http://schemas.openxmlformats.org/officeDocument/2006/relationships/image" Target="../media/image65.png"/><Relationship Id="rId25" Type="http://schemas.openxmlformats.org/officeDocument/2006/relationships/image" Target="../media/image430.png"/><Relationship Id="rId2" Type="http://schemas.openxmlformats.org/officeDocument/2006/relationships/image" Target="../media/image591.png"/><Relationship Id="rId16" Type="http://schemas.openxmlformats.org/officeDocument/2006/relationships/image" Target="../media/image3400.png"/><Relationship Id="rId20" Type="http://schemas.openxmlformats.org/officeDocument/2006/relationships/image" Target="../media/image66.png"/><Relationship Id="rId29" Type="http://schemas.openxmlformats.org/officeDocument/2006/relationships/image" Target="../media/image470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00.png"/><Relationship Id="rId11" Type="http://schemas.openxmlformats.org/officeDocument/2006/relationships/image" Target="../media/image62.png"/><Relationship Id="rId24" Type="http://schemas.openxmlformats.org/officeDocument/2006/relationships/image" Target="../media/image68.png"/><Relationship Id="rId32" Type="http://schemas.openxmlformats.org/officeDocument/2006/relationships/image" Target="../media/image590.png"/><Relationship Id="rId5" Type="http://schemas.openxmlformats.org/officeDocument/2006/relationships/image" Target="../media/image2300.png"/><Relationship Id="rId15" Type="http://schemas.openxmlformats.org/officeDocument/2006/relationships/image" Target="../media/image64.png"/><Relationship Id="rId23" Type="http://schemas.openxmlformats.org/officeDocument/2006/relationships/image" Target="../media/image4100.png"/><Relationship Id="rId28" Type="http://schemas.openxmlformats.org/officeDocument/2006/relationships/image" Target="../media/image70.png"/><Relationship Id="rId10" Type="http://schemas.openxmlformats.org/officeDocument/2006/relationships/image" Target="../media/image2811.png"/><Relationship Id="rId19" Type="http://schemas.openxmlformats.org/officeDocument/2006/relationships/image" Target="../media/image3700.png"/><Relationship Id="rId31" Type="http://schemas.openxmlformats.org/officeDocument/2006/relationships/image" Target="../media/image580.png"/><Relationship Id="rId4" Type="http://schemas.openxmlformats.org/officeDocument/2006/relationships/image" Target="../media/image581.png"/><Relationship Id="rId9" Type="http://schemas.openxmlformats.org/officeDocument/2006/relationships/image" Target="../media/image61.png"/><Relationship Id="rId14" Type="http://schemas.openxmlformats.org/officeDocument/2006/relationships/image" Target="../media/image321.png"/><Relationship Id="rId22" Type="http://schemas.openxmlformats.org/officeDocument/2006/relationships/image" Target="../media/image67.png"/><Relationship Id="rId27" Type="http://schemas.openxmlformats.org/officeDocument/2006/relationships/image" Target="../media/image4500.png"/><Relationship Id="rId30" Type="http://schemas.openxmlformats.org/officeDocument/2006/relationships/image" Target="../media/image7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0.png"/><Relationship Id="rId13" Type="http://schemas.openxmlformats.org/officeDocument/2006/relationships/image" Target="../media/image63.png"/><Relationship Id="rId18" Type="http://schemas.openxmlformats.org/officeDocument/2006/relationships/image" Target="../media/image360.png"/><Relationship Id="rId3" Type="http://schemas.openxmlformats.org/officeDocument/2006/relationships/image" Target="../media/image21100.png"/><Relationship Id="rId21" Type="http://schemas.openxmlformats.org/officeDocument/2006/relationships/image" Target="../media/image72.png"/><Relationship Id="rId7" Type="http://schemas.openxmlformats.org/officeDocument/2006/relationships/image" Target="../media/image60.png"/><Relationship Id="rId12" Type="http://schemas.openxmlformats.org/officeDocument/2006/relationships/image" Target="../media/image300.png"/><Relationship Id="rId17" Type="http://schemas.openxmlformats.org/officeDocument/2006/relationships/image" Target="../media/image65.png"/><Relationship Id="rId2" Type="http://schemas.openxmlformats.org/officeDocument/2006/relationships/image" Target="../media/image591.png"/><Relationship Id="rId16" Type="http://schemas.openxmlformats.org/officeDocument/2006/relationships/image" Target="../media/image3400.png"/><Relationship Id="rId20" Type="http://schemas.openxmlformats.org/officeDocument/2006/relationships/image" Target="../media/image6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00.png"/><Relationship Id="rId11" Type="http://schemas.openxmlformats.org/officeDocument/2006/relationships/image" Target="../media/image62.png"/><Relationship Id="rId15" Type="http://schemas.openxmlformats.org/officeDocument/2006/relationships/image" Target="../media/image64.png"/><Relationship Id="rId23" Type="http://schemas.openxmlformats.org/officeDocument/2006/relationships/image" Target="../media/image74.png"/><Relationship Id="rId10" Type="http://schemas.openxmlformats.org/officeDocument/2006/relationships/image" Target="../media/image2811.png"/><Relationship Id="rId4" Type="http://schemas.openxmlformats.org/officeDocument/2006/relationships/image" Target="../media/image581.png"/><Relationship Id="rId9" Type="http://schemas.openxmlformats.org/officeDocument/2006/relationships/image" Target="../media/image61.png"/><Relationship Id="rId14" Type="http://schemas.openxmlformats.org/officeDocument/2006/relationships/image" Target="../media/image321.png"/><Relationship Id="rId22" Type="http://schemas.openxmlformats.org/officeDocument/2006/relationships/image" Target="../media/image7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670.png"/><Relationship Id="rId7" Type="http://schemas.openxmlformats.org/officeDocument/2006/relationships/image" Target="../media/image71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690.png"/><Relationship Id="rId4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81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0.png"/><Relationship Id="rId5" Type="http://schemas.openxmlformats.org/officeDocument/2006/relationships/image" Target="../media/image80.png"/><Relationship Id="rId4" Type="http://schemas.openxmlformats.org/officeDocument/2006/relationships/image" Target="../media/image73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0.png"/><Relationship Id="rId13" Type="http://schemas.openxmlformats.org/officeDocument/2006/relationships/image" Target="../media/image550.png"/><Relationship Id="rId3" Type="http://schemas.openxmlformats.org/officeDocument/2006/relationships/image" Target="../media/image16.png"/><Relationship Id="rId7" Type="http://schemas.openxmlformats.org/officeDocument/2006/relationships/image" Target="../media/image451.png"/><Relationship Id="rId12" Type="http://schemas.openxmlformats.org/officeDocument/2006/relationships/image" Target="../media/image540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0.png"/><Relationship Id="rId5" Type="http://schemas.openxmlformats.org/officeDocument/2006/relationships/image" Target="../media/image25.png"/><Relationship Id="rId15" Type="http://schemas.openxmlformats.org/officeDocument/2006/relationships/image" Target="../media/image570.png"/><Relationship Id="rId10" Type="http://schemas.openxmlformats.org/officeDocument/2006/relationships/image" Target="../media/image49.png"/><Relationship Id="rId4" Type="http://schemas.microsoft.com/office/2007/relationships/hdphoto" Target="../media/hdphoto3.wdp"/><Relationship Id="rId9" Type="http://schemas.openxmlformats.org/officeDocument/2006/relationships/image" Target="../media/image512.png"/><Relationship Id="rId14" Type="http://schemas.openxmlformats.org/officeDocument/2006/relationships/image" Target="../media/image56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1.png"/><Relationship Id="rId7" Type="http://schemas.openxmlformats.org/officeDocument/2006/relationships/image" Target="../media/image791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2.png"/><Relationship Id="rId5" Type="http://schemas.openxmlformats.org/officeDocument/2006/relationships/image" Target="../media/image770.png"/><Relationship Id="rId4" Type="http://schemas.openxmlformats.org/officeDocument/2006/relationships/image" Target="../media/image76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1.png"/><Relationship Id="rId2" Type="http://schemas.openxmlformats.org/officeDocument/2006/relationships/image" Target="../media/image75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0.png"/><Relationship Id="rId13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00.png"/><Relationship Id="rId12" Type="http://schemas.openxmlformats.org/officeDocument/2006/relationships/image" Target="../media/image830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0.png"/><Relationship Id="rId11" Type="http://schemas.openxmlformats.org/officeDocument/2006/relationships/image" Target="../media/image88.png"/><Relationship Id="rId10" Type="http://schemas.openxmlformats.org/officeDocument/2006/relationships/image" Target="../media/image87.png"/><Relationship Id="rId9" Type="http://schemas.openxmlformats.org/officeDocument/2006/relationships/image" Target="../media/image82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6.png"/><Relationship Id="rId3" Type="http://schemas.openxmlformats.org/officeDocument/2006/relationships/image" Target="../media/image75.png"/><Relationship Id="rId7" Type="http://schemas.openxmlformats.org/officeDocument/2006/relationships/image" Target="../media/image91.png"/><Relationship Id="rId12" Type="http://schemas.openxmlformats.org/officeDocument/2006/relationships/image" Target="../media/image930.png"/><Relationship Id="rId2" Type="http://schemas.openxmlformats.org/officeDocument/2006/relationships/image" Target="../media/image8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6.png"/><Relationship Id="rId10" Type="http://schemas.openxmlformats.org/officeDocument/2006/relationships/image" Target="../media/image94.png"/><Relationship Id="rId4" Type="http://schemas.openxmlformats.org/officeDocument/2006/relationships/image" Target="../media/image76.png"/><Relationship Id="rId9" Type="http://schemas.openxmlformats.org/officeDocument/2006/relationships/image" Target="../media/image9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96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0.png"/><Relationship Id="rId13" Type="http://schemas.openxmlformats.org/officeDocument/2006/relationships/image" Target="../media/image540.png"/><Relationship Id="rId3" Type="http://schemas.openxmlformats.org/officeDocument/2006/relationships/image" Target="../media/image16.png"/><Relationship Id="rId7" Type="http://schemas.openxmlformats.org/officeDocument/2006/relationships/image" Target="../media/image451.png"/><Relationship Id="rId12" Type="http://schemas.openxmlformats.org/officeDocument/2006/relationships/image" Target="../media/image49.png"/><Relationship Id="rId2" Type="http://schemas.openxmlformats.org/officeDocument/2006/relationships/image" Target="../media/image116.png"/><Relationship Id="rId16" Type="http://schemas.openxmlformats.org/officeDocument/2006/relationships/image" Target="../media/image5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0.png"/><Relationship Id="rId11" Type="http://schemas.openxmlformats.org/officeDocument/2006/relationships/image" Target="../media/image118.png"/><Relationship Id="rId5" Type="http://schemas.openxmlformats.org/officeDocument/2006/relationships/image" Target="../media/image25.png"/><Relationship Id="rId15" Type="http://schemas.openxmlformats.org/officeDocument/2006/relationships/image" Target="../media/image560.png"/><Relationship Id="rId10" Type="http://schemas.openxmlformats.org/officeDocument/2006/relationships/image" Target="../media/image117.png"/><Relationship Id="rId4" Type="http://schemas.microsoft.com/office/2007/relationships/hdphoto" Target="../media/hdphoto3.wdp"/><Relationship Id="rId9" Type="http://schemas.openxmlformats.org/officeDocument/2006/relationships/image" Target="../media/image512.png"/><Relationship Id="rId14" Type="http://schemas.openxmlformats.org/officeDocument/2006/relationships/image" Target="../media/image55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13" Type="http://schemas.openxmlformats.org/officeDocument/2006/relationships/image" Target="../media/image1820.png"/><Relationship Id="rId18" Type="http://schemas.openxmlformats.org/officeDocument/2006/relationships/image" Target="../media/image148.png"/><Relationship Id="rId3" Type="http://schemas.openxmlformats.org/officeDocument/2006/relationships/image" Target="../media/image980.png"/><Relationship Id="rId21" Type="http://schemas.openxmlformats.org/officeDocument/2006/relationships/image" Target="../media/image512.png"/><Relationship Id="rId7" Type="http://schemas.openxmlformats.org/officeDocument/2006/relationships/image" Target="../media/image103.png"/><Relationship Id="rId12" Type="http://schemas.openxmlformats.org/officeDocument/2006/relationships/image" Target="../media/image109.pn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6" Type="http://schemas.microsoft.com/office/2007/relationships/hdphoto" Target="../media/hdphoto3.wdp"/><Relationship Id="rId20" Type="http://schemas.openxmlformats.org/officeDocument/2006/relationships/image" Target="../media/image4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png"/><Relationship Id="rId11" Type="http://schemas.openxmlformats.org/officeDocument/2006/relationships/image" Target="../media/image108.png"/><Relationship Id="rId24" Type="http://schemas.openxmlformats.org/officeDocument/2006/relationships/image" Target="../media/image115.png"/><Relationship Id="rId5" Type="http://schemas.openxmlformats.org/officeDocument/2006/relationships/image" Target="../media/image100.png"/><Relationship Id="rId15" Type="http://schemas.openxmlformats.org/officeDocument/2006/relationships/image" Target="../media/image16.png"/><Relationship Id="rId23" Type="http://schemas.openxmlformats.org/officeDocument/2006/relationships/image" Target="../media/image153.png"/><Relationship Id="rId10" Type="http://schemas.openxmlformats.org/officeDocument/2006/relationships/image" Target="../media/image107.png"/><Relationship Id="rId19" Type="http://schemas.openxmlformats.org/officeDocument/2006/relationships/image" Target="../media/image451.png"/><Relationship Id="rId4" Type="http://schemas.openxmlformats.org/officeDocument/2006/relationships/image" Target="../media/image990.png"/><Relationship Id="rId9" Type="http://schemas.openxmlformats.org/officeDocument/2006/relationships/image" Target="../media/image105.png"/><Relationship Id="rId14" Type="http://schemas.openxmlformats.org/officeDocument/2006/relationships/image" Target="../media/image113.png"/><Relationship Id="rId22" Type="http://schemas.openxmlformats.org/officeDocument/2006/relationships/image" Target="../media/image58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Lecture 9 – </a:t>
            </a:r>
            <a:r>
              <a:rPr lang="en-US" dirty="0" err="1"/>
              <a:t>Diffie</a:t>
            </a:r>
            <a:r>
              <a:rPr lang="en-US" dirty="0"/>
              <a:t>-Hellman key exchange II,</a:t>
            </a:r>
            <a:br>
              <a:rPr lang="en-US" dirty="0"/>
            </a:br>
            <a:r>
              <a:rPr lang="en-US" dirty="0"/>
              <a:t>elliptic curves, computational aspects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/>
              <a:t>14.10.2026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684086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 marL="0" indent="0"/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Properties: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d>
                          <m:dPr>
                            <m:begChr m:val="|"/>
                            <m:endChr m:val="|"/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𝑮</m:t>
                            </m:r>
                          </m:e>
                        </m:d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𝑒</m:t>
                    </m:r>
                    <m:sSup>
                      <m:sSupPr>
                        <m:ctrlP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nb-NO" sz="16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nb-NO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endParaRPr lang="nb-NO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endParaRPr lang="nb-NO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nb-NO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                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endParaRPr lang="nb-NO" sz="1800" dirty="0"/>
              </a:p>
              <a:p>
                <a:pPr marL="0" indent="0"/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(</a:t>
                </a:r>
                <a:r>
                  <a:rPr lang="nb-NO" sz="1800" dirty="0" err="1"/>
                  <a:t>Finite</a:t>
                </a:r>
                <a:r>
                  <a:rPr lang="nb-NO" sz="1800" dirty="0"/>
                  <a:t>) </a:t>
                </a:r>
                <a:r>
                  <a:rPr lang="nb-NO" sz="1800" dirty="0" err="1"/>
                  <a:t>cyclic</a:t>
                </a:r>
                <a:r>
                  <a:rPr lang="nb-NO" sz="1800" dirty="0"/>
                  <a:t> </a:t>
                </a:r>
                <a:r>
                  <a:rPr lang="nb-NO" sz="1800" dirty="0" err="1"/>
                  <a:t>groups</a:t>
                </a:r>
                <a:endParaRPr lang="nb-NO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Groups </a:t>
                </a:r>
                <a:r>
                  <a:rPr lang="nb-NO" sz="1600" dirty="0" err="1"/>
                  <a:t>having</a:t>
                </a:r>
                <a:r>
                  <a:rPr lang="nb-NO" sz="1600" dirty="0"/>
                  <a:t> a </a:t>
                </a:r>
                <a:r>
                  <a:rPr lang="nb-NO" sz="1600" b="1" dirty="0"/>
                  <a:t>generator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nb-NO" sz="1600" dirty="0"/>
                  <a:t>; </a:t>
                </a:r>
                <a:r>
                  <a:rPr lang="nb-NO" sz="1600" dirty="0" err="1"/>
                  <a:t>that</a:t>
                </a:r>
                <a:r>
                  <a:rPr lang="nb-NO" sz="1600" dirty="0"/>
                  <a:t> is,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𝑮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 ⋆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〈"/>
                        <m:endChr m:val="〉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 …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𝑮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endParaRPr lang="nb-NO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Examples: </a:t>
                </a:r>
              </a:p>
              <a:p>
                <a:pPr marL="985838" lvl="2" indent="-182563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〈"/>
                        <m:endChr m:val="〉"/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〈"/>
                        <m:endChr m:val="〉"/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1400" dirty="0"/>
                  <a:t> </a:t>
                </a:r>
              </a:p>
              <a:p>
                <a:pPr marL="985838" lvl="2" indent="-182563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nb-NO" sz="1400" b="0" dirty="0"/>
                  <a:t>	e.g</a:t>
                </a:r>
                <a:r>
                  <a:rPr lang="nb-NO" sz="1400" dirty="0"/>
                  <a:t>.,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4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4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13</m:t>
                            </m:r>
                          </m:sub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〈"/>
                        <m:endChr m:val="〉"/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2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2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 2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 2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 2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sup>
                        </m:s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 2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</m:sup>
                        </m:s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 2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sup>
                        </m:s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 2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11</m:t>
                            </m:r>
                          </m:sup>
                        </m:s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  </m:t>
                        </m:r>
                        <m:sSup>
                          <m:sSup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sup>
                        </m:sSup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2,  4,  8,  3,  6,  12,  11,  9,  5,  10,  7,  1</m:t>
                        </m:r>
                      </m:e>
                    </m:d>
                  </m:oMath>
                </a14:m>
                <a:endParaRPr lang="nb-NO" sz="1400" b="1" dirty="0"/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684086"/>
              </a:xfrm>
              <a:blipFill>
                <a:blip r:embed="rId3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Recap</a:t>
            </a:r>
            <a:r>
              <a:rPr lang="nb-NO" dirty="0"/>
              <a:t>: </a:t>
            </a:r>
            <a:r>
              <a:rPr lang="nb-NO" dirty="0" err="1"/>
              <a:t>summary</a:t>
            </a:r>
            <a:r>
              <a:rPr lang="nb-NO" dirty="0"/>
              <a:t> of group theory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623392" y="1262183"/>
                <a:ext cx="5992012" cy="1446277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>Definition: </a:t>
                </a:r>
                <a:r>
                  <a:rPr lang="en-US" sz="1400" dirty="0"/>
                  <a:t>A </a:t>
                </a:r>
                <a:r>
                  <a:rPr lang="en-US" sz="1400" b="1" dirty="0"/>
                  <a:t>group</a:t>
                </a:r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 ⋆</m:t>
                        </m:r>
                      </m:e>
                    </m:d>
                  </m:oMath>
                </a14:m>
                <a:r>
                  <a:rPr lang="en-US" sz="1400" dirty="0"/>
                  <a:t> is a set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r>
                  <a:rPr lang="en-US" sz="1400" dirty="0"/>
                  <a:t> with a binary operation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⋆</m:t>
                    </m:r>
                  </m:oMath>
                </a14:m>
                <a:r>
                  <a:rPr lang="en-US" sz="1400" dirty="0"/>
                  <a:t> where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dirty="0"/>
                  <a:t>    </a:t>
                </a:r>
                <a:r>
                  <a:rPr lang="en-US" sz="1400" dirty="0">
                    <a:latin typeface="Script MT Bold" panose="03040602040607080904" pitchFamily="66" charset="0"/>
                  </a:rPr>
                  <a:t>G1</a:t>
                </a:r>
                <a:r>
                  <a:rPr lang="en-US" sz="1400" dirty="0"/>
                  <a:t>: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⋆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⋆</m:t>
                    </m:r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⋆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400" dirty="0"/>
                  <a:t> 	                     (associativity)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dirty="0"/>
                  <a:t>    </a:t>
                </a:r>
                <a:r>
                  <a:rPr lang="en-US" sz="1400" dirty="0">
                    <a:latin typeface="Script MT Bold" panose="03040602040607080904" pitchFamily="66" charset="0"/>
                  </a:rPr>
                  <a:t>G2</a:t>
                </a:r>
                <a:r>
                  <a:rPr lang="en-US" sz="1400" dirty="0"/>
                  <a:t>: 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𝑮</m:t>
                    </m:r>
                    <m:r>
                      <a:rPr lang="nb-NO" sz="14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/>
                  <a:t>	                             (identity)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dirty="0"/>
                  <a:t>    </a:t>
                </a:r>
                <a:r>
                  <a:rPr lang="en-US" sz="1400" dirty="0">
                    <a:latin typeface="Script MT Bold" panose="03040602040607080904" pitchFamily="66" charset="0"/>
                  </a:rPr>
                  <a:t>G3</a:t>
                </a:r>
                <a:r>
                  <a:rPr lang="en-US" sz="1400" dirty="0"/>
                  <a:t>: 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∃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−1 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𝑮</m:t>
                    </m:r>
                    <m:r>
                      <a:rPr lang="nb-NO" sz="14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400" dirty="0"/>
                  <a:t> 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⋆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sz="1400" dirty="0"/>
                  <a:t>                      (inverse)</a:t>
                </a:r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262183"/>
                <a:ext cx="5992012" cy="1446277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1921000" y="3987465"/>
            <a:ext cx="902848" cy="388573"/>
            <a:chOff x="2322667" y="5184331"/>
            <a:chExt cx="661505" cy="38857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/>
                <p:cNvSpPr/>
                <p:nvPr/>
              </p:nvSpPr>
              <p:spPr>
                <a:xfrm>
                  <a:off x="2638052" y="5216716"/>
                  <a:ext cx="346120" cy="35618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/>
                          <m:sup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p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1" name="Rectangle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38052" y="5216716"/>
                  <a:ext cx="346120" cy="35618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/>
                <p:cNvSpPr/>
                <p:nvPr/>
              </p:nvSpPr>
              <p:spPr>
                <a:xfrm>
                  <a:off x="2322667" y="5184331"/>
                  <a:ext cx="470275" cy="37029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nb-NO" sz="16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sz="16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Rectangle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2667" y="5184331"/>
                  <a:ext cx="470275" cy="370294"/>
                </a:xfrm>
                <a:prstGeom prst="rect">
                  <a:avLst/>
                </a:prstGeom>
                <a:blipFill>
                  <a:blip r:embed="rId6"/>
                  <a:stretch>
                    <a:fillRect r="-9524" b="-16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2F53948-838D-06DD-0D19-136CBFBD38AD}"/>
              </a:ext>
            </a:extLst>
          </p:cNvPr>
          <p:cNvGrpSpPr/>
          <p:nvPr/>
        </p:nvGrpSpPr>
        <p:grpSpPr>
          <a:xfrm>
            <a:off x="4215588" y="5403445"/>
            <a:ext cx="3479003" cy="478791"/>
            <a:chOff x="4215588" y="5403445"/>
            <a:chExt cx="3479003" cy="478791"/>
          </a:xfrm>
        </p:grpSpPr>
        <p:sp>
          <p:nvSpPr>
            <p:cNvPr id="3" name="Right Brace 2">
              <a:extLst>
                <a:ext uri="{FF2B5EF4-FFF2-40B4-BE49-F238E27FC236}">
                  <a16:creationId xmlns:a16="http://schemas.microsoft.com/office/drawing/2014/main" id="{6F53248C-B4D3-E406-6248-65AEF9514364}"/>
                </a:ext>
              </a:extLst>
            </p:cNvPr>
            <p:cNvSpPr/>
            <p:nvPr/>
          </p:nvSpPr>
          <p:spPr bwMode="auto">
            <a:xfrm rot="16200000">
              <a:off x="5854194" y="4041839"/>
              <a:ext cx="201791" cy="3479003"/>
            </a:xfrm>
            <a:prstGeom prst="rightBrace">
              <a:avLst>
                <a:gd name="adj1" fmla="val 73061"/>
                <a:gd name="adj2" fmla="val 50000"/>
              </a:avLst>
            </a:prstGeom>
            <a:noFill/>
            <a:ln w="190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3681054C-7D1E-42A6-3111-F1DC90C8022F}"/>
                    </a:ext>
                  </a:extLst>
                </p:cNvPr>
                <p:cNvSpPr txBox="1"/>
                <p:nvPr/>
              </p:nvSpPr>
              <p:spPr>
                <a:xfrm>
                  <a:off x="5527985" y="5403445"/>
                  <a:ext cx="85420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en-US" sz="12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1200" b="0" i="0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mod</m:t>
                            </m:r>
                            <m:r>
                              <a:rPr lang="en-US" sz="12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 13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chemeClr val="bg1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3681054C-7D1E-42A6-3111-F1DC90C802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27985" y="5403445"/>
                  <a:ext cx="854208" cy="2769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652074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Recap: </a:t>
            </a:r>
            <a:r>
              <a:rPr lang="en-US" dirty="0" err="1"/>
              <a:t>Diffie</a:t>
            </a:r>
            <a:r>
              <a:rPr lang="en-US" dirty="0"/>
              <a:t>-Hellman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5688" y="1027113"/>
            <a:ext cx="11136312" cy="506888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593077" y="3877286"/>
            <a:ext cx="4979423" cy="423857"/>
            <a:chOff x="3286023" y="4776265"/>
            <a:chExt cx="5156608" cy="592931"/>
          </a:xfrm>
        </p:grpSpPr>
        <p:cxnSp>
          <p:nvCxnSpPr>
            <p:cNvPr id="37" name="Straight Arrow Connector 36"/>
            <p:cNvCxnSpPr/>
            <p:nvPr/>
          </p:nvCxnSpPr>
          <p:spPr bwMode="auto">
            <a:xfrm>
              <a:off x="3286023" y="5076061"/>
              <a:ext cx="5156608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3" name="Group 32"/>
            <p:cNvGrpSpPr/>
            <p:nvPr/>
          </p:nvGrpSpPr>
          <p:grpSpPr>
            <a:xfrm>
              <a:off x="3704931" y="4776265"/>
              <a:ext cx="4237927" cy="592931"/>
              <a:chOff x="3874259" y="2935080"/>
              <a:chExt cx="4237927" cy="592931"/>
            </a:xfrm>
          </p:grpSpPr>
          <p:sp>
            <p:nvSpPr>
              <p:cNvPr id="34" name="Can 33"/>
              <p:cNvSpPr>
                <a:spLocks noChangeAspect="1"/>
              </p:cNvSpPr>
              <p:nvPr/>
            </p:nvSpPr>
            <p:spPr bwMode="auto">
              <a:xfrm rot="16200000">
                <a:off x="5696757" y="1112582"/>
                <a:ext cx="592931" cy="4237927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AES-GCM ++</a:t>
                </a:r>
              </a:p>
            </p:txBody>
          </p:sp>
          <p:cxnSp>
            <p:nvCxnSpPr>
              <p:cNvPr id="36" name="Straight Arrow Connector 35"/>
              <p:cNvCxnSpPr/>
              <p:nvPr/>
            </p:nvCxnSpPr>
            <p:spPr bwMode="auto">
              <a:xfrm>
                <a:off x="3875845" y="3235202"/>
                <a:ext cx="188417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8A42965-4313-06D4-CB8B-0BFE2A30C2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FCA398A-EB4D-6439-3291-0B7D46DD40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02969" y="1648144"/>
            <a:ext cx="524436" cy="976486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C785505-AD9F-8F98-FA26-029781249FEC}"/>
              </a:ext>
            </a:extLst>
          </p:cNvPr>
          <p:cNvCxnSpPr/>
          <p:nvPr/>
        </p:nvCxnSpPr>
        <p:spPr bwMode="auto">
          <a:xfrm flipH="1" flipV="1">
            <a:off x="4381501" y="285432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52BD649-8206-004A-4AC7-9757FC8D2A0B}"/>
              </a:ext>
            </a:extLst>
          </p:cNvPr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Cloud 4"/>
          <p:cNvSpPr/>
          <p:nvPr/>
        </p:nvSpPr>
        <p:spPr bwMode="auto">
          <a:xfrm>
            <a:off x="4832714" y="1648144"/>
            <a:ext cx="2250345" cy="1814376"/>
          </a:xfrm>
          <a:prstGeom prst="cloud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Key exchange</a:t>
            </a:r>
          </a:p>
        </p:txBody>
      </p:sp>
    </p:spTree>
    <p:extLst>
      <p:ext uri="{BB962C8B-B14F-4D97-AF65-F5344CB8AC3E}">
        <p14:creationId xmlns:p14="http://schemas.microsoft.com/office/powerpoint/2010/main" val="389341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Recap: </a:t>
            </a:r>
            <a:r>
              <a:rPr lang="en-US" dirty="0" err="1" smtClean="0"/>
              <a:t>Diffie</a:t>
            </a:r>
            <a:r>
              <a:rPr lang="en-US" dirty="0" smtClean="0"/>
              <a:t>-Hellman </a:t>
            </a:r>
            <a:r>
              <a:rPr lang="en-US" dirty="0"/>
              <a:t>– security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ontent Placeholder 46"/>
              <p:cNvSpPr>
                <a:spLocks noGrp="1"/>
              </p:cNvSpPr>
              <p:nvPr>
                <p:ph idx="1"/>
              </p:nvPr>
            </p:nvSpPr>
            <p:spPr>
              <a:xfrm>
                <a:off x="623391" y="1065002"/>
                <a:ext cx="11137237" cy="5538584"/>
              </a:xfrm>
            </p:spPr>
            <p:txBody>
              <a:bodyPr/>
              <a:lstStyle/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r>
                  <a:rPr lang="en-US" sz="1600" b="1" dirty="0"/>
                  <a:t>Security (given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b="1" dirty="0"/>
                  <a:t>):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Must be hard to compute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6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sz="1600" dirty="0"/>
                  <a:t> 			(DH assumption)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Must be hard to find </a:t>
                </a:r>
                <a14:m>
                  <m:oMath xmlns:m="http://schemas.openxmlformats.org/officeDocument/2006/math">
                    <m:r>
                      <a:rPr lang="nb-NO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/>
                  <a:t> (or </a:t>
                </a:r>
                <a14:m>
                  <m:oMath xmlns:m="http://schemas.openxmlformats.org/officeDocument/2006/math"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			(DLOG assumption)</a:t>
                </a:r>
                <a:endParaRPr lang="en-US" sz="100" dirty="0"/>
              </a:p>
              <a:p>
                <a:endParaRPr lang="en-US" sz="7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1" i="1">
                        <a:latin typeface="Cambria Math" panose="02040503050406030204" pitchFamily="18" charset="0"/>
                      </a:rPr>
                      <m:t>𝑮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sz="1600" dirty="0"/>
                  <a:t> 					</a:t>
                </a:r>
                <a:r>
                  <a:rPr lang="en-US" sz="1600" dirty="0">
                    <a:solidFill>
                      <a:srgbClr val="FF0000"/>
                    </a:solidFill>
                  </a:rPr>
                  <a:t>not secure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1" i="1">
                        <a:latin typeface="Cambria Math" panose="02040503050406030204" pitchFamily="18" charset="0"/>
                      </a:rPr>
                      <m:t>𝑮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					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secure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1600" b="1" dirty="0">
                    <a:solidFill>
                      <a:schemeClr val="accent1">
                        <a:lumMod val="50000"/>
                      </a:schemeClr>
                    </a:solidFill>
                  </a:rPr>
                  <a:t> large enough		 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(conjectured</a:t>
                </a:r>
                <a:r>
                  <a:rPr lang="en-US" sz="16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)</a:t>
                </a:r>
                <a:endParaRPr lang="en-US" sz="1600" dirty="0"/>
              </a:p>
            </p:txBody>
          </p:sp>
        </mc:Choice>
        <mc:Fallback>
          <p:sp>
            <p:nvSpPr>
              <p:cNvPr id="47" name="Content Placeholder 4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1" y="1065002"/>
                <a:ext cx="11137237" cy="5538584"/>
              </a:xfrm>
              <a:blipFill>
                <a:blip r:embed="rId3"/>
                <a:stretch>
                  <a:fillRect l="-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130452" y="2700696"/>
                <a:ext cx="170405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0452" y="2700696"/>
                <a:ext cx="1704056" cy="307777"/>
              </a:xfrm>
              <a:prstGeom prst="rect">
                <a:avLst/>
              </a:prstGeom>
              <a:blipFill>
                <a:blip r:embed="rId6"/>
                <a:stretch>
                  <a:fillRect l="-3571" b="-980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713874"/>
                <a:ext cx="169860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713874"/>
                <a:ext cx="1698607" cy="307777"/>
              </a:xfrm>
              <a:prstGeom prst="rect">
                <a:avLst/>
              </a:prstGeom>
              <a:blipFill>
                <a:blip r:embed="rId7"/>
                <a:stretch>
                  <a:fillRect l="-5396" b="-980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197991" y="3399579"/>
                <a:ext cx="1634935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7991" y="3399579"/>
                <a:ext cx="1634935" cy="313291"/>
              </a:xfrm>
              <a:prstGeom prst="rect">
                <a:avLst/>
              </a:prstGeom>
              <a:blipFill>
                <a:blip r:embed="rId8"/>
                <a:stretch>
                  <a:fillRect l="-5597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057899" y="3399578"/>
                <a:ext cx="1674241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7899" y="3399578"/>
                <a:ext cx="1674241" cy="313291"/>
              </a:xfrm>
              <a:prstGeom prst="rect">
                <a:avLst/>
              </a:prstGeom>
              <a:blipFill>
                <a:blip r:embed="rId9"/>
                <a:stretch>
                  <a:fillRect l="-5474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283652"/>
            <a:ext cx="782716" cy="993270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8" name="Group 47"/>
          <p:cNvGrpSpPr/>
          <p:nvPr/>
        </p:nvGrpSpPr>
        <p:grpSpPr>
          <a:xfrm>
            <a:off x="5283171" y="1776627"/>
            <a:ext cx="565972" cy="1507025"/>
            <a:chOff x="5612913" y="1794080"/>
            <a:chExt cx="565972" cy="1507025"/>
          </a:xfrm>
        </p:grpSpPr>
        <p:cxnSp>
          <p:nvCxnSpPr>
            <p:cNvPr id="49" name="Straight Arrow Connector 48"/>
            <p:cNvCxnSpPr/>
            <p:nvPr/>
          </p:nvCxnSpPr>
          <p:spPr bwMode="auto">
            <a:xfrm>
              <a:off x="6029011" y="2997570"/>
              <a:ext cx="149874" cy="30353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0" name="Oval 49"/>
            <p:cNvSpPr/>
            <p:nvPr/>
          </p:nvSpPr>
          <p:spPr bwMode="auto">
            <a:xfrm>
              <a:off x="5612913" y="1794080"/>
              <a:ext cx="565972" cy="1277675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581312" y="1153020"/>
                <a:ext cx="832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1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b="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1312" y="1153020"/>
                <a:ext cx="832728" cy="276999"/>
              </a:xfrm>
              <a:prstGeom prst="rect">
                <a:avLst/>
              </a:prstGeom>
              <a:blipFill>
                <a:blip r:embed="rId15"/>
                <a:stretch>
                  <a:fillRect l="-10294" r="-5147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2553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Recap: generic algorithms for solving DLOG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Baby-step, giant-step:     time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8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b="1" i="1" smtClean="0">
                                    <a:latin typeface="Cambria Math" panose="02040503050406030204" pitchFamily="18" charset="0"/>
                                  </a:rPr>
                                  <m:t>𝑮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800" dirty="0"/>
                  <a:t>  	  memory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800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b="1" i="1">
                                    <a:latin typeface="Cambria Math" panose="02040503050406030204" pitchFamily="18" charset="0"/>
                                  </a:rPr>
                                  <m:t>𝑮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Pollard's rho: 	     	  time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800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b="1" i="1">
                                    <a:latin typeface="Cambria Math" panose="02040503050406030204" pitchFamily="18" charset="0"/>
                                  </a:rPr>
                                  <m:t>𝑮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800" dirty="0"/>
                  <a:t>  	  memory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1800" dirty="0"/>
                  <a:t>	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Consequence:</a:t>
                </a:r>
                <a:r>
                  <a:rPr lang="en-US" sz="1800" dirty="0"/>
                  <a:t> for DLOG to be hard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𝑮</m:t>
                            </m:r>
                          </m:e>
                        </m:d>
                      </m:e>
                    </m:rad>
                  </m:oMath>
                </a14:m>
                <a:r>
                  <a:rPr lang="en-US" sz="1800" dirty="0"/>
                  <a:t> must be large enough!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r>
                  <a:rPr lang="en-US" sz="1600" dirty="0"/>
                  <a:t> only gives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e>
                    </m:ra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64</m:t>
                        </m:r>
                      </m:sup>
                    </m:sSup>
                  </m:oMath>
                </a14:m>
                <a:r>
                  <a:rPr lang="en-US" sz="1600" dirty="0"/>
                  <a:t>  security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r>
                  <a:rPr lang="en-US" sz="1600" dirty="0"/>
                  <a:t> only gives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256</m:t>
                            </m:r>
                          </m:sup>
                        </m:sSup>
                      </m:e>
                    </m:rad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r>
                  <a:rPr lang="en-US" sz="1600" dirty="0"/>
                  <a:t>  security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512</m:t>
                        </m:r>
                      </m:sup>
                    </m:sSup>
                  </m:oMath>
                </a14:m>
                <a:r>
                  <a:rPr lang="en-US" sz="1600" dirty="0"/>
                  <a:t> only gives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512</m:t>
                            </m:r>
                          </m:sup>
                        </m:sSup>
                      </m:e>
                    </m:rad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r>
                  <a:rPr lang="en-US" sz="1600" dirty="0"/>
                  <a:t> security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etc...</a:t>
                </a:r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754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Recap: non-generic algorithms for DLOG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Unfortunately,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800" dirty="0"/>
                  <a:t> is </a:t>
                </a:r>
                <a:r>
                  <a:rPr lang="en-US" sz="1800" i="1" dirty="0"/>
                  <a:t>not</a:t>
                </a:r>
                <a:r>
                  <a:rPr lang="en-US" sz="1800" dirty="0"/>
                  <a:t> a generic group!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i="1" dirty="0"/>
                  <a:t>Much </a:t>
                </a:r>
                <a:r>
                  <a:rPr lang="en-US" sz="1800" dirty="0"/>
                  <a:t>faster specific algorithms exist for solving DLOG 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sz="1800" b="1" i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Index-calculus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Elliptic-curve method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Special number-field sieve (SNFS)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General number-field sieve (GNFS)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Current DLOG-solving record: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795</m:t>
                        </m:r>
                      </m:sup>
                    </m:sSup>
                  </m:oMath>
                </a14:m>
                <a:r>
                  <a:rPr lang="en-US" sz="1800" dirty="0"/>
                  <a:t> using GNFS		 (</a:t>
                </a:r>
                <a:r>
                  <a:rPr lang="en-US" sz="1800" dirty="0" err="1"/>
                  <a:t>Heninger</a:t>
                </a:r>
                <a:r>
                  <a:rPr lang="en-US" sz="1800" dirty="0"/>
                  <a:t> et al. '19)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Previous records: </a:t>
                </a:r>
                <a:r>
                  <a:rPr lang="en-US" sz="1600" dirty="0">
                    <a:hlinkClick r:id="rId2"/>
                  </a:rPr>
                  <a:t>https://en.wikipedia.org/wiki/Discrete_logarithm_records</a:t>
                </a:r>
                <a:endParaRPr lang="en-US" sz="1600" dirty="0"/>
              </a:p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</m:oMath>
                </a14:m>
                <a:r>
                  <a:rPr lang="en-US" sz="1800" dirty="0"/>
                  <a:t> typically required as a minimum today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3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Left Brace 4"/>
          <p:cNvSpPr/>
          <p:nvPr/>
        </p:nvSpPr>
        <p:spPr>
          <a:xfrm rot="10800000">
            <a:off x="5193255" y="3022600"/>
            <a:ext cx="152225" cy="533400"/>
          </a:xfrm>
          <a:prstGeom prst="leftBrace">
            <a:avLst>
              <a:gd name="adj1" fmla="val 148802"/>
              <a:gd name="adj2" fmla="val 51372"/>
            </a:avLst>
          </a:prstGeom>
          <a:ln w="19050" cmpd="sng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475020" y="2985870"/>
            <a:ext cx="5715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C00000"/>
                </a:solidFill>
              </a:rPr>
              <a:t>exceptionally</a:t>
            </a:r>
            <a:r>
              <a:rPr lang="en-US" sz="1600" dirty="0">
                <a:solidFill>
                  <a:srgbClr val="C00000"/>
                </a:solidFill>
              </a:rPr>
              <a:t> complicated algorithms, requiring very advanced mathematics!</a:t>
            </a:r>
            <a:endParaRPr lang="en-US" sz="1600" i="1" dirty="0">
              <a:solidFill>
                <a:srgbClr val="C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15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itle 2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Recap: </a:t>
                </a:r>
                <a:r>
                  <a:rPr lang="en-US" dirty="0" err="1"/>
                  <a:t>Diffie</a:t>
                </a:r>
                <a:r>
                  <a:rPr lang="en-US" dirty="0"/>
                  <a:t>-Hellman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/>
                  <a:t> – what is large enough?  </a:t>
                </a:r>
              </a:p>
            </p:txBody>
          </p:sp>
        </mc:Choice>
        <mc:Fallback xmlns="">
          <p:sp>
            <p:nvSpPr>
              <p:cNvPr id="23" name="Title 2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1095"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</p:spPr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378" y="2222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74852" y="2098338"/>
            <a:ext cx="524436" cy="976486"/>
          </a:xfrm>
          <a:prstGeom prst="rect">
            <a:avLst/>
          </a:prstGeom>
        </p:spPr>
      </p:pic>
      <p:cxnSp>
        <p:nvCxnSpPr>
          <p:cNvPr id="45" name="Straight Arrow Connector 44"/>
          <p:cNvCxnSpPr/>
          <p:nvPr/>
        </p:nvCxnSpPr>
        <p:spPr bwMode="auto">
          <a:xfrm>
            <a:off x="3928133" y="2956824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" name="Group 9"/>
          <p:cNvGrpSpPr/>
          <p:nvPr/>
        </p:nvGrpSpPr>
        <p:grpSpPr>
          <a:xfrm>
            <a:off x="4276803" y="1544226"/>
            <a:ext cx="3301224" cy="1327605"/>
            <a:chOff x="4696003" y="1761629"/>
            <a:chExt cx="3301224" cy="13276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4696003" y="2755104"/>
                  <a:ext cx="3301224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2 </m:t>
                            </m:r>
                          </m:e>
                          <m:sup/>
                        </m:s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</m:t>
                        </m:r>
                        <m:func>
                          <m:func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oMath>
                    </m:oMathPara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6003" y="2755104"/>
                  <a:ext cx="3301224" cy="33413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294" r="-1109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Rectangle 24"/>
            <p:cNvSpPr/>
            <p:nvPr/>
          </p:nvSpPr>
          <p:spPr>
            <a:xfrm>
              <a:off x="5327945" y="1761629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cxnSp>
        <p:nvCxnSpPr>
          <p:cNvPr id="33" name="Straight Arrow Connector 32"/>
          <p:cNvCxnSpPr/>
          <p:nvPr/>
        </p:nvCxnSpPr>
        <p:spPr bwMode="auto">
          <a:xfrm>
            <a:off x="3928132" y="4528708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4" name="Group 13"/>
          <p:cNvGrpSpPr/>
          <p:nvPr/>
        </p:nvGrpSpPr>
        <p:grpSpPr>
          <a:xfrm>
            <a:off x="4276803" y="3174059"/>
            <a:ext cx="3255891" cy="1329249"/>
            <a:chOff x="4219498" y="3438826"/>
            <a:chExt cx="3255891" cy="132924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4219498" y="4433945"/>
                  <a:ext cx="3255891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/>
                        </m:s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</m:t>
                        </m:r>
                        <m:func>
                          <m:func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oMath>
                    </m:oMathPara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9498" y="4433945"/>
                  <a:ext cx="3255891" cy="33413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311" r="-1124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Rectangle 38"/>
            <p:cNvSpPr/>
            <p:nvPr/>
          </p:nvSpPr>
          <p:spPr>
            <a:xfrm>
              <a:off x="4846281" y="3438826"/>
              <a:ext cx="25258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accent2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  </a:r>
            </a:p>
          </p:txBody>
        </p:sp>
      </p:grpSp>
      <p:sp>
        <p:nvSpPr>
          <p:cNvPr id="41" name="Rectangle 40"/>
          <p:cNvSpPr/>
          <p:nvPr/>
        </p:nvSpPr>
        <p:spPr>
          <a:xfrm>
            <a:off x="393393" y="3228456"/>
            <a:ext cx="25207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  </a:t>
            </a:r>
            <a:endParaRPr lang="en-US" sz="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304764" y="3246705"/>
            <a:ext cx="25258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334130" y="4977362"/>
            <a:ext cx="6220677" cy="1382279"/>
            <a:chOff x="3334130" y="5165252"/>
            <a:chExt cx="6220677" cy="13822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3334130" y="6213401"/>
                  <a:ext cx="6220677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/>
                      </m:sSup>
                    </m:oMath>
                  </a14:m>
                  <a:r>
                    <a:rPr lang="en-US" sz="2000" b="0" dirty="0"/>
                    <a:t>						</a:t>
                  </a:r>
                  <a14:m>
                    <m:oMath xmlns:m="http://schemas.openxmlformats.org/officeDocument/2006/math">
                      <m:func>
                        <m:func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func>
                    </m:oMath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34130" y="6213401"/>
                  <a:ext cx="6220677" cy="334130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1471" r="-490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Rectangle 42"/>
            <p:cNvSpPr/>
            <p:nvPr/>
          </p:nvSpPr>
          <p:spPr>
            <a:xfrm>
              <a:off x="3915606" y="5205626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6385539" y="5598352"/>
                  <a:ext cx="25327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5539" y="5598352"/>
                  <a:ext cx="253274" cy="30777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14286" r="-14286" b="-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Rectangle 43"/>
            <p:cNvSpPr/>
            <p:nvPr/>
          </p:nvSpPr>
          <p:spPr>
            <a:xfrm>
              <a:off x="6595554" y="5165252"/>
              <a:ext cx="25258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accent2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98912" y="1019491"/>
                <a:ext cx="1951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912" y="1019491"/>
                <a:ext cx="195182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43750" r="-9375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1066600" y="1035410"/>
            <a:ext cx="92862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17125458317614137930196041979257577826408832324037508573393292981642667139747621778802438775238728592968344613589379932348475613503476932163166973813218698343816463289144185362912602522540494983090531497232965829536524507269848825658311420299335922295709743267508322525966773950394919257576842038771632742044142471053509850123605883815857162666917775193496157372656195558305727009891276006514000409365877218171388319923896309377791762590614311849642961380224851940460421710449368927252974870395873936387909672274883295377481008150475878590270591798350563488168080923804611822387520198054002990623911454389104774092183</a:t>
            </a: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0783321" y="3644091"/>
                <a:ext cx="114723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3321" y="3644091"/>
                <a:ext cx="1147237" cy="307777"/>
              </a:xfrm>
              <a:prstGeom prst="rect">
                <a:avLst/>
              </a:prstGeom>
              <a:blipFill>
                <a:blip r:embed="rId12"/>
                <a:stretch>
                  <a:fillRect l="-5851" b="-3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832902" y="3600777"/>
                <a:ext cx="114723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2902" y="3600777"/>
                <a:ext cx="1147237" cy="307777"/>
              </a:xfrm>
              <a:prstGeom prst="rect">
                <a:avLst/>
              </a:prstGeom>
              <a:blipFill>
                <a:blip r:embed="rId13"/>
                <a:stretch>
                  <a:fillRect l="-5851" b="-3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225815" y="1041055"/>
                <a:ext cx="8598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2048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5815" y="1041055"/>
                <a:ext cx="859828" cy="307777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934684" y="1067002"/>
                <a:ext cx="2372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684" y="1067002"/>
                <a:ext cx="237244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20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1979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4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2126314" y="4904582"/>
                <a:ext cx="7751762" cy="1126331"/>
              </a:xfrm>
            </p:spPr>
            <p:txBody>
              <a:bodyPr/>
              <a:lstStyle/>
              <a:p>
                <a:pPr algn="ctr"/>
                <a:r>
                  <a:rPr lang="en-US" sz="2800" b="1" dirty="0"/>
                  <a:t>Better alternatives to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2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  <m:sup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800" b="1" dirty="0"/>
                  <a:t>?</a:t>
                </a:r>
              </a:p>
            </p:txBody>
          </p:sp>
        </mc:Choice>
        <mc:Fallback xmlns="">
          <p:sp>
            <p:nvSpPr>
              <p:cNvPr id="5" name="Tex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2126314" y="4904582"/>
                <a:ext cx="7751762" cy="1126331"/>
              </a:xfrm>
              <a:blipFill rotWithShape="0">
                <a:blip r:embed="rId2"/>
                <a:stretch>
                  <a:fillRect t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559" y="1708944"/>
            <a:ext cx="2959602" cy="295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28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6" t="4389" r="50976" b="12650"/>
          <a:stretch/>
        </p:blipFill>
        <p:spPr>
          <a:xfrm>
            <a:off x="4116309" y="2187907"/>
            <a:ext cx="3277306" cy="361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5478737" y="5576140"/>
            <a:ext cx="238125" cy="25717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1" name="Rectangle 20"/>
          <p:cNvSpPr/>
          <p:nvPr/>
        </p:nvSpPr>
        <p:spPr bwMode="auto">
          <a:xfrm>
            <a:off x="3923958" y="3893272"/>
            <a:ext cx="238125" cy="25717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−9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41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3270250" y="2202086"/>
            <a:ext cx="4476750" cy="276796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5897045" y="3259280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4406782" y="4186685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217269" y="4371336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7269" y="4371336"/>
                <a:ext cx="474325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816558" y="3373278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558" y="3373278"/>
                <a:ext cx="474325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2564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 bwMode="auto">
          <a:xfrm flipV="1">
            <a:off x="6630002" y="1851943"/>
            <a:ext cx="0" cy="43807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6579508" y="503266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Flowchart: Connector 13"/>
          <p:cNvSpPr>
            <a:spLocks noChangeAspect="1"/>
          </p:cNvSpPr>
          <p:nvPr/>
        </p:nvSpPr>
        <p:spPr bwMode="auto">
          <a:xfrm>
            <a:off x="6576002" y="283645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729660" y="4902007"/>
                <a:ext cx="1108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9660" y="4902007"/>
                <a:ext cx="1108836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374383" y="4356096"/>
                <a:ext cx="1077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4383" y="4356096"/>
                <a:ext cx="1077545" cy="369332"/>
              </a:xfrm>
              <a:prstGeom prst="rect">
                <a:avLst/>
              </a:prstGeom>
              <a:blipFill>
                <a:blip r:embed="rId8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032292" y="3367280"/>
                <a:ext cx="11266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292" y="3367280"/>
                <a:ext cx="1126655" cy="369332"/>
              </a:xfrm>
              <a:prstGeom prst="rect">
                <a:avLst/>
              </a:prstGeom>
              <a:blipFill>
                <a:blip r:embed="rId9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822832" y="3034426"/>
                <a:ext cx="9549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2832" y="3034426"/>
                <a:ext cx="954984" cy="369332"/>
              </a:xfrm>
              <a:prstGeom prst="rect">
                <a:avLst/>
              </a:prstGeom>
              <a:blipFill>
                <a:blip r:embed="rId10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Flowchart: Connector 27"/>
          <p:cNvSpPr>
            <a:spLocks noChangeAspect="1"/>
          </p:cNvSpPr>
          <p:nvPr/>
        </p:nvSpPr>
        <p:spPr bwMode="auto">
          <a:xfrm>
            <a:off x="4774433" y="3492064"/>
            <a:ext cx="108000" cy="108000"/>
          </a:xfrm>
          <a:prstGeom prst="flowChartConnector">
            <a:avLst/>
          </a:prstGeom>
          <a:solidFill>
            <a:schemeClr val="accent3"/>
          </a:solidFill>
          <a:ln w="3175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457757" y="3034426"/>
                <a:ext cx="197470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7757" y="3034426"/>
                <a:ext cx="1974708" cy="369332"/>
              </a:xfrm>
              <a:prstGeom prst="rect">
                <a:avLst/>
              </a:prstGeom>
              <a:blipFill>
                <a:blip r:embed="rId11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890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 animBg="1"/>
      <p:bldP spid="15" grpId="0"/>
      <p:bldP spid="16" grpId="0"/>
      <p:bldP spid="17" grpId="0" animBg="1"/>
      <p:bldP spid="14" grpId="0" animBg="1"/>
      <p:bldP spid="22" grpId="0"/>
      <p:bldP spid="21" grpId="0"/>
      <p:bldP spid="21" grpId="1"/>
      <p:bldP spid="26" grpId="0"/>
      <p:bldP spid="26" grpId="1"/>
      <p:bldP spid="27" grpId="0"/>
      <p:bldP spid="27" grpId="1"/>
      <p:bldP spid="28" grpId="0" animBg="1"/>
      <p:bldP spid="28" grpId="1" animBg="1"/>
      <p:bldP spid="5" grpId="0"/>
      <p:bldP spid="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3159419" y="4367526"/>
            <a:ext cx="4857750" cy="78871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6449164" y="4858900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4494943" y="4526056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261396" y="4584137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1396" y="4584137"/>
                <a:ext cx="474325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202478" y="4899756"/>
                <a:ext cx="2371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2478" y="4899756"/>
                <a:ext cx="237162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5128" r="-48718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 bwMode="auto">
          <a:xfrm flipV="1">
            <a:off x="5752776" y="1755435"/>
            <a:ext cx="0" cy="43807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5698776" y="3176707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Flowchart: Connector 13"/>
          <p:cNvSpPr>
            <a:spLocks noChangeAspect="1"/>
          </p:cNvSpPr>
          <p:nvPr/>
        </p:nvSpPr>
        <p:spPr bwMode="auto">
          <a:xfrm>
            <a:off x="5698776" y="4733853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709808" y="2851244"/>
                <a:ext cx="1108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808" y="2851244"/>
                <a:ext cx="1108836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868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4" grpId="0" animBg="1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3505200" y="2251094"/>
            <a:ext cx="3957259" cy="281620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6688407" y="2704135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714840" y="2615564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4840" y="2615564"/>
                <a:ext cx="474325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748552" y="3403758"/>
                <a:ext cx="3144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552" y="3403758"/>
                <a:ext cx="314482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3846" r="-11538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 bwMode="auto">
          <a:xfrm flipV="1">
            <a:off x="4495866" y="1846282"/>
            <a:ext cx="0" cy="43807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5900229" y="3263001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Flowchart: Connector 13"/>
          <p:cNvSpPr>
            <a:spLocks noChangeAspect="1"/>
          </p:cNvSpPr>
          <p:nvPr/>
        </p:nvSpPr>
        <p:spPr bwMode="auto">
          <a:xfrm>
            <a:off x="4441866" y="3534424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677098" y="3412387"/>
                <a:ext cx="1108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7098" y="3412387"/>
                <a:ext cx="1108836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4443514" y="4322910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3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3495753" y="2266231"/>
            <a:ext cx="4001137" cy="142345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5281874" y="2980847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4553350" y="324501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16187" y="2908350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6187" y="2908350"/>
                <a:ext cx="474325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152711" y="2608626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2711" y="2608626"/>
                <a:ext cx="474325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2564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 bwMode="auto">
          <a:xfrm flipV="1">
            <a:off x="6919004" y="1663367"/>
            <a:ext cx="0" cy="47236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6864470" y="241623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Flowchart: Connector 13"/>
          <p:cNvSpPr>
            <a:spLocks noChangeAspect="1"/>
          </p:cNvSpPr>
          <p:nvPr/>
        </p:nvSpPr>
        <p:spPr bwMode="auto">
          <a:xfrm>
            <a:off x="6865951" y="548949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079330" y="5361214"/>
                <a:ext cx="1108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9330" y="5361214"/>
                <a:ext cx="1108836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1099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22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3495753" y="2266231"/>
            <a:ext cx="4001137" cy="142345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5281874" y="2980847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4553350" y="324501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16187" y="2908350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6187" y="2908350"/>
                <a:ext cx="474325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152711" y="2608626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2711" y="2608626"/>
                <a:ext cx="474325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 bwMode="auto">
          <a:xfrm flipV="1">
            <a:off x="6919004" y="1663367"/>
            <a:ext cx="0" cy="47236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6864470" y="241623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Flowchart: Connector 13"/>
          <p:cNvSpPr>
            <a:spLocks noChangeAspect="1"/>
          </p:cNvSpPr>
          <p:nvPr/>
        </p:nvSpPr>
        <p:spPr bwMode="auto">
          <a:xfrm>
            <a:off x="6865951" y="548949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079330" y="5361214"/>
                <a:ext cx="1108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9330" y="5361214"/>
                <a:ext cx="1108836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70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3962400" y="2447925"/>
            <a:ext cx="3590925" cy="34671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6404493" y="4813959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18" name="Straight Connector 17"/>
          <p:cNvCxnSpPr/>
          <p:nvPr/>
        </p:nvCxnSpPr>
        <p:spPr bwMode="auto">
          <a:xfrm flipV="1">
            <a:off x="4699420" y="1704496"/>
            <a:ext cx="0" cy="43807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489592" y="4629293"/>
                <a:ext cx="13068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9592" y="4629293"/>
                <a:ext cx="1306875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4663420" y="4792904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873471" y="4629293"/>
                <a:ext cx="7539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3471" y="4629293"/>
                <a:ext cx="753950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4663420" y="3119601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805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4717074" y="1781911"/>
            <a:ext cx="2075" cy="419020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4664735" y="3093123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4664735" y="4801686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04759" y="4740895"/>
                <a:ext cx="3523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4759" y="4740895"/>
                <a:ext cx="352379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304761" y="2860307"/>
                <a:ext cx="3587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4761" y="2860307"/>
                <a:ext cx="358728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3390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698379" y="3126759"/>
                <a:ext cx="1663946" cy="451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𝒪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8379" y="3126759"/>
                <a:ext cx="1663946" cy="451277"/>
              </a:xfrm>
              <a:prstGeom prst="rect">
                <a:avLst/>
              </a:prstGeom>
              <a:blipFill rotWithShape="0">
                <a:blip r:embed="rId5"/>
                <a:stretch>
                  <a:fillRect b="-9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/>
          <p:cNvCxnSpPr/>
          <p:nvPr/>
        </p:nvCxnSpPr>
        <p:spPr bwMode="auto">
          <a:xfrm flipV="1">
            <a:off x="2215243" y="3542258"/>
            <a:ext cx="449943" cy="5771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172635" y="4187825"/>
            <a:ext cx="2215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Identity element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684151" y="2860307"/>
                <a:ext cx="9916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4151" y="2860307"/>
                <a:ext cx="991630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771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9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CD1A9F9-64E0-37B9-A3CE-473DE5344152}"/>
              </a:ext>
            </a:extLst>
          </p:cNvPr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E253FFD-C919-0E70-7E08-356236EBCC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DD4DF9A-41C4-DC83-7ED3-E84FB42F21CD}"/>
                </a:ext>
              </a:extLst>
            </p:cNvPr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087255" y="3779288"/>
                <a:ext cx="15499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7255" y="3779288"/>
                <a:ext cx="1549929" cy="307777"/>
              </a:xfrm>
              <a:prstGeom prst="rect">
                <a:avLst/>
              </a:prstGeom>
              <a:blipFill rotWithShape="0"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34289" y="5485982"/>
                <a:ext cx="4044454" cy="7591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:r>
                  <a:rPr lang="nb-NO" b="1" dirty="0"/>
                  <a:t>Notation: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</m:d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  <m:r>
                      <a:rPr lang="nb-NO" b="1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:r>
                  <a:rPr lang="nb-NO" dirty="0"/>
                  <a:t>an elliptic curve group over the </a:t>
                </a:r>
                <a:r>
                  <a:rPr lang="nb-NO" i="1" dirty="0"/>
                  <a:t>real numbers</a:t>
                </a:r>
                <a:endParaRPr lang="en-US" i="1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289" y="5485982"/>
                <a:ext cx="4044454" cy="759182"/>
              </a:xfrm>
              <a:prstGeom prst="rect">
                <a:avLst/>
              </a:prstGeom>
              <a:blipFill rotWithShape="0">
                <a:blip r:embed="rId5"/>
                <a:stretch>
                  <a:fillRect l="-1205" t="-806" b="-88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623392" y="1195923"/>
                <a:ext cx="6212837" cy="859043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/>
                  <a:t>Theorem: </a:t>
                </a:r>
                <a:r>
                  <a:rPr lang="en-US" dirty="0"/>
                  <a:t>the points on an elliptic curve, together with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𝒪</m:t>
                    </m:r>
                  </m:oMath>
                </a14:m>
                <a:r>
                  <a:rPr lang="en-US" dirty="0"/>
                  <a:t>, form an abelian group under "geometric point addition"</a:t>
                </a:r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95923"/>
                <a:ext cx="6212837" cy="859043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7685181" y="4951723"/>
                <a:ext cx="4172424" cy="5050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5181" y="4951723"/>
                <a:ext cx="4172424" cy="505010"/>
              </a:xfrm>
              <a:prstGeom prst="rect">
                <a:avLst/>
              </a:prstGeom>
              <a:blipFill rotWithShape="0">
                <a:blip r:embed="rId13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177482" y="4265811"/>
                <a:ext cx="3269195" cy="4944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7482" y="4265811"/>
                <a:ext cx="3269195" cy="49443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FEEBB86-95F6-50F3-75FB-F8A3764927A3}"/>
              </a:ext>
            </a:extLst>
          </p:cNvPr>
          <p:cNvGrpSpPr/>
          <p:nvPr/>
        </p:nvGrpSpPr>
        <p:grpSpPr>
          <a:xfrm>
            <a:off x="3270250" y="2165367"/>
            <a:ext cx="4568246" cy="4221625"/>
            <a:chOff x="3270250" y="2165367"/>
            <a:chExt cx="4568246" cy="4221625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AD58A5A9-6075-DB35-3EBE-AB4BD56D80F0}"/>
                </a:ext>
              </a:extLst>
            </p:cNvPr>
            <p:cNvSpPr/>
            <p:nvPr/>
          </p:nvSpPr>
          <p:spPr bwMode="auto">
            <a:xfrm>
              <a:off x="5494802" y="5571592"/>
              <a:ext cx="186984" cy="815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3AE5336-03B7-8028-DA4B-280C2A967A1E}"/>
                </a:ext>
              </a:extLst>
            </p:cNvPr>
            <p:cNvCxnSpPr/>
            <p:nvPr/>
          </p:nvCxnSpPr>
          <p:spPr bwMode="auto">
            <a:xfrm flipV="1">
              <a:off x="3270250" y="2202086"/>
              <a:ext cx="4476750" cy="276796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Flowchart: Connector 24">
              <a:extLst>
                <a:ext uri="{FF2B5EF4-FFF2-40B4-BE49-F238E27FC236}">
                  <a16:creationId xmlns:a16="http://schemas.microsoft.com/office/drawing/2014/main" id="{7827CCE7-9A20-5BFC-C618-8A7C2FD4097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899698" y="3260345"/>
              <a:ext cx="108000" cy="108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6" name="Flowchart: Connector 25">
              <a:extLst>
                <a:ext uri="{FF2B5EF4-FFF2-40B4-BE49-F238E27FC236}">
                  <a16:creationId xmlns:a16="http://schemas.microsoft.com/office/drawing/2014/main" id="{634BF43E-DE0F-2F24-F47B-2F49FB835AF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406782" y="4186685"/>
              <a:ext cx="108000" cy="108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62EEC549-A1B8-0F13-F6F4-9D88A399FC8D}"/>
                    </a:ext>
                  </a:extLst>
                </p:cNvPr>
                <p:cNvSpPr txBox="1"/>
                <p:nvPr/>
              </p:nvSpPr>
              <p:spPr>
                <a:xfrm>
                  <a:off x="4217269" y="4371336"/>
                  <a:ext cx="474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7269" y="4371336"/>
                  <a:ext cx="474325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D2A1C8BB-770C-28D1-4AEE-7A11A0120C3B}"/>
                    </a:ext>
                  </a:extLst>
                </p:cNvPr>
                <p:cNvSpPr txBox="1"/>
                <p:nvPr/>
              </p:nvSpPr>
              <p:spPr>
                <a:xfrm>
                  <a:off x="5816558" y="3373278"/>
                  <a:ext cx="474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16558" y="3373278"/>
                  <a:ext cx="474325" cy="3693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2564" b="-114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01AFF23-8A17-6A14-56A0-3D6D3FA50EF0}"/>
                </a:ext>
              </a:extLst>
            </p:cNvPr>
            <p:cNvCxnSpPr/>
            <p:nvPr/>
          </p:nvCxnSpPr>
          <p:spPr bwMode="auto">
            <a:xfrm flipV="1">
              <a:off x="6630002" y="2165367"/>
              <a:ext cx="0" cy="3982477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4" name="Flowchart: Connector 43">
              <a:extLst>
                <a:ext uri="{FF2B5EF4-FFF2-40B4-BE49-F238E27FC236}">
                  <a16:creationId xmlns:a16="http://schemas.microsoft.com/office/drawing/2014/main" id="{DFD40C61-B363-6B4B-52A8-2C9BB3DE532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79508" y="5048543"/>
              <a:ext cx="108000" cy="108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45" name="Flowchart: Connector 44">
              <a:extLst>
                <a:ext uri="{FF2B5EF4-FFF2-40B4-BE49-F238E27FC236}">
                  <a16:creationId xmlns:a16="http://schemas.microsoft.com/office/drawing/2014/main" id="{1851AA35-34A5-2BAD-9917-EE3EC9BD048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76002" y="2836458"/>
              <a:ext cx="108000" cy="108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879BB5A0-3084-5B8B-0BE3-02B210F3C111}"/>
                    </a:ext>
                  </a:extLst>
                </p:cNvPr>
                <p:cNvSpPr txBox="1"/>
                <p:nvPr/>
              </p:nvSpPr>
              <p:spPr>
                <a:xfrm>
                  <a:off x="6729660" y="4902007"/>
                  <a:ext cx="110883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29660" y="4902007"/>
                  <a:ext cx="1108836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114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419E58E-FFFF-6438-8346-A54DFF2C1F22}"/>
                  </a:ext>
                </a:extLst>
              </p:cNvPr>
              <p:cNvSpPr txBox="1"/>
              <p:nvPr/>
            </p:nvSpPr>
            <p:spPr>
              <a:xfrm>
                <a:off x="8919226" y="2830783"/>
                <a:ext cx="2085656" cy="394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419E58E-FFFF-6438-8346-A54DFF2C1F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9226" y="2830783"/>
                <a:ext cx="2085656" cy="394210"/>
              </a:xfrm>
              <a:prstGeom prst="rect">
                <a:avLst/>
              </a:prstGeom>
              <a:blipFill>
                <a:blip r:embed="rId15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7705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7" grpId="0"/>
      <p:bldP spid="28" grpId="0" animBg="1"/>
      <p:bldP spid="3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BA08586-B700-9582-C978-DAD0EA4CF417}"/>
              </a:ext>
            </a:extLst>
          </p:cNvPr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74F77EE-D1F4-72FF-0C54-C1A85D216B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42C7B38-1D47-FA6B-D72B-ABB90056B361}"/>
                </a:ext>
              </a:extLst>
            </p:cNvPr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3270250" y="2165367"/>
            <a:ext cx="4568246" cy="4221625"/>
            <a:chOff x="3270250" y="2165367"/>
            <a:chExt cx="4568246" cy="4221625"/>
          </a:xfrm>
        </p:grpSpPr>
        <p:sp>
          <p:nvSpPr>
            <p:cNvPr id="34" name="Rectangle 33"/>
            <p:cNvSpPr/>
            <p:nvPr/>
          </p:nvSpPr>
          <p:spPr bwMode="auto">
            <a:xfrm>
              <a:off x="5494802" y="5571592"/>
              <a:ext cx="186984" cy="815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cxnSp>
          <p:nvCxnSpPr>
            <p:cNvPr id="35" name="Straight Connector 34"/>
            <p:cNvCxnSpPr/>
            <p:nvPr/>
          </p:nvCxnSpPr>
          <p:spPr bwMode="auto">
            <a:xfrm flipV="1">
              <a:off x="3270250" y="2202086"/>
              <a:ext cx="4476750" cy="276796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6" name="Flowchart: Connector 35"/>
            <p:cNvSpPr>
              <a:spLocks noChangeAspect="1"/>
            </p:cNvSpPr>
            <p:nvPr/>
          </p:nvSpPr>
          <p:spPr bwMode="auto">
            <a:xfrm>
              <a:off x="5899698" y="3260345"/>
              <a:ext cx="108000" cy="108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37" name="Flowchart: Connector 36"/>
            <p:cNvSpPr>
              <a:spLocks noChangeAspect="1"/>
            </p:cNvSpPr>
            <p:nvPr/>
          </p:nvSpPr>
          <p:spPr bwMode="auto">
            <a:xfrm>
              <a:off x="4406782" y="4186685"/>
              <a:ext cx="108000" cy="108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4217269" y="4371336"/>
                  <a:ext cx="474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7269" y="4371336"/>
                  <a:ext cx="474325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5816558" y="3373278"/>
                  <a:ext cx="474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16558" y="3373278"/>
                  <a:ext cx="474325" cy="3693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2564" b="-114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Straight Connector 39"/>
            <p:cNvCxnSpPr/>
            <p:nvPr/>
          </p:nvCxnSpPr>
          <p:spPr bwMode="auto">
            <a:xfrm flipV="1">
              <a:off x="6630002" y="2165367"/>
              <a:ext cx="0" cy="3982477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Flowchart: Connector 40"/>
            <p:cNvSpPr>
              <a:spLocks noChangeAspect="1"/>
            </p:cNvSpPr>
            <p:nvPr/>
          </p:nvSpPr>
          <p:spPr bwMode="auto">
            <a:xfrm>
              <a:off x="6579508" y="5048543"/>
              <a:ext cx="108000" cy="108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42" name="Flowchart: Connector 41"/>
            <p:cNvSpPr>
              <a:spLocks noChangeAspect="1"/>
            </p:cNvSpPr>
            <p:nvPr/>
          </p:nvSpPr>
          <p:spPr bwMode="auto">
            <a:xfrm>
              <a:off x="6576002" y="2836458"/>
              <a:ext cx="108000" cy="108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6729660" y="4902007"/>
                  <a:ext cx="110883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29660" y="4902007"/>
                  <a:ext cx="1108836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114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7685181" y="4951723"/>
                <a:ext cx="4172424" cy="5050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5181" y="4951723"/>
                <a:ext cx="4172424" cy="505010"/>
              </a:xfrm>
              <a:prstGeom prst="rect">
                <a:avLst/>
              </a:prstGeom>
              <a:blipFill rotWithShape="0">
                <a:blip r:embed="rId12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8177482" y="4265811"/>
                <a:ext cx="3269195" cy="4944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7482" y="4265811"/>
                <a:ext cx="3269195" cy="49443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23392" y="363136"/>
                <a:ext cx="11137237" cy="457200"/>
              </a:xfrm>
            </p:spPr>
            <p:txBody>
              <a:bodyPr/>
              <a:lstStyle/>
              <a:p>
                <a:r>
                  <a:rPr lang="en-US" dirty="0"/>
                  <a:t>Elliptic curves 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5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3392" y="363136"/>
                <a:ext cx="11137237" cy="457200"/>
              </a:xfrm>
              <a:blipFill rotWithShape="0">
                <a:blip r:embed="rId16"/>
                <a:stretch>
                  <a:fillRect l="-1095" t="-26667" b="-37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087255" y="3779288"/>
                <a:ext cx="15499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7255" y="3779288"/>
                <a:ext cx="1549929" cy="307777"/>
              </a:xfrm>
              <a:prstGeom prst="rect">
                <a:avLst/>
              </a:prstGeom>
              <a:blipFill rotWithShape="0">
                <a:blip r:embed="rId1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04A9598-57D9-638F-C203-DEADDD630DB2}"/>
                  </a:ext>
                </a:extLst>
              </p:cNvPr>
              <p:cNvSpPr txBox="1"/>
              <p:nvPr/>
            </p:nvSpPr>
            <p:spPr>
              <a:xfrm>
                <a:off x="8919226" y="2830783"/>
                <a:ext cx="2085656" cy="394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𝒑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04A9598-57D9-638F-C203-DEADDD630D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9226" y="2830783"/>
                <a:ext cx="2085656" cy="394210"/>
              </a:xfrm>
              <a:prstGeom prst="rect">
                <a:avLst/>
              </a:prstGeom>
              <a:blipFill>
                <a:blip r:embed="rId18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892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567" y="2124065"/>
            <a:ext cx="6648596" cy="43533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685181" y="4951723"/>
                <a:ext cx="4172424" cy="5050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5181" y="4951723"/>
                <a:ext cx="4172424" cy="505010"/>
              </a:xfrm>
              <a:prstGeom prst="rect">
                <a:avLst/>
              </a:prstGeom>
              <a:blipFill rotWithShape="0">
                <a:blip r:embed="rId4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23392" y="363136"/>
                <a:ext cx="11137237" cy="457200"/>
              </a:xfrm>
            </p:spPr>
            <p:txBody>
              <a:bodyPr/>
              <a:lstStyle/>
              <a:p>
                <a:r>
                  <a:rPr lang="en-US" dirty="0"/>
                  <a:t>Elliptic curves 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3392" y="363136"/>
                <a:ext cx="11137237" cy="457200"/>
              </a:xfrm>
              <a:blipFill rotWithShape="0">
                <a:blip r:embed="rId5"/>
                <a:stretch>
                  <a:fillRect l="-1095" t="-26667" b="-37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623392" y="1195923"/>
                <a:ext cx="6212837" cy="859043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/>
                  <a:t>Theorem: </a:t>
                </a:r>
                <a:r>
                  <a:rPr lang="en-US" dirty="0"/>
                  <a:t>the points on an elliptic curve, together with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𝒪</m:t>
                    </m:r>
                  </m:oMath>
                </a14:m>
                <a:r>
                  <a:rPr lang="en-US"/>
                  <a:t>, form </a:t>
                </a:r>
                <a:r>
                  <a:rPr lang="en-US" dirty="0"/>
                  <a:t>an abelian group under "geometric point addition"</a:t>
                </a:r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95923"/>
                <a:ext cx="6212837" cy="859043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443984" y="1159330"/>
                <a:ext cx="4316645" cy="708912"/>
              </a:xfrm>
              <a:prstGeom prst="rect">
                <a:avLst/>
              </a:prstGeom>
              <a:ln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nb-NO" b="1" dirty="0"/>
                  <a:t>Notation: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dirty="0"/>
                  <a:t> = </a:t>
                </a:r>
                <a:r>
                  <a:rPr lang="nb-NO" dirty="0"/>
                  <a:t>an elliptic curve group defined 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3984" y="1159330"/>
                <a:ext cx="4316645" cy="708912"/>
              </a:xfrm>
              <a:prstGeom prst="rect">
                <a:avLst/>
              </a:prstGeom>
              <a:blipFill rotWithShape="0">
                <a:blip r:embed="rId8"/>
                <a:stretch>
                  <a:fillRect l="-843" b="-8333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941717" y="6014835"/>
                <a:ext cx="1105630" cy="37516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,+, </m:t>
                        </m:r>
                        <m:r>
                          <a:rPr lang="nb-NO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⋅ </m:t>
                        </m:r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1717" y="6014835"/>
                <a:ext cx="1105630" cy="375167"/>
              </a:xfrm>
              <a:prstGeom prst="rect">
                <a:avLst/>
              </a:prstGeom>
              <a:blipFill rotWithShape="0">
                <a:blip r:embed="rId18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Left Brace 32"/>
          <p:cNvSpPr/>
          <p:nvPr/>
        </p:nvSpPr>
        <p:spPr>
          <a:xfrm rot="16200000">
            <a:off x="9425272" y="5128511"/>
            <a:ext cx="135509" cy="1614212"/>
          </a:xfrm>
          <a:prstGeom prst="leftBrace">
            <a:avLst>
              <a:gd name="adj1" fmla="val 105220"/>
              <a:gd name="adj2" fmla="val 52508"/>
            </a:avLst>
          </a:prstGeom>
          <a:ln w="190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69296" y="6288691"/>
            <a:ext cx="10158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Finite field</a:t>
            </a:r>
          </a:p>
        </p:txBody>
      </p:sp>
      <p:cxnSp>
        <p:nvCxnSpPr>
          <p:cNvPr id="34" name="Straight Arrow Connector 33"/>
          <p:cNvCxnSpPr/>
          <p:nvPr/>
        </p:nvCxnSpPr>
        <p:spPr bwMode="auto">
          <a:xfrm flipV="1">
            <a:off x="8602686" y="6221345"/>
            <a:ext cx="436490" cy="16564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/>
          <p:nvPr/>
        </p:nvCxnSpPr>
        <p:spPr bwMode="auto">
          <a:xfrm flipH="1" flipV="1">
            <a:off x="8785225" y="5175250"/>
            <a:ext cx="195156" cy="34677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/>
          <p:cNvCxnSpPr/>
          <p:nvPr/>
        </p:nvCxnSpPr>
        <p:spPr bwMode="auto">
          <a:xfrm flipV="1">
            <a:off x="10057683" y="5204228"/>
            <a:ext cx="362667" cy="31779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 rot="2381532">
            <a:off x="10888430" y="4237953"/>
            <a:ext cx="11164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Still valid!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8177482" y="4265811"/>
                <a:ext cx="3269195" cy="4944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7482" y="4265811"/>
                <a:ext cx="3269195" cy="494431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8601726" y="5508592"/>
                <a:ext cx="891270" cy="3751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5508592"/>
                <a:ext cx="891270" cy="375167"/>
              </a:xfrm>
              <a:prstGeom prst="rect">
                <a:avLst/>
              </a:prstGeom>
              <a:blipFill rotWithShape="0">
                <a:blip r:embed="rId23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9642319" y="5509970"/>
                <a:ext cx="760913" cy="3751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,⋅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2319" y="5509970"/>
                <a:ext cx="760913" cy="375167"/>
              </a:xfrm>
              <a:prstGeom prst="rect">
                <a:avLst/>
              </a:prstGeom>
              <a:blipFill rotWithShape="0">
                <a:blip r:embed="rId24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087255" y="3779288"/>
                <a:ext cx="15499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7255" y="3779288"/>
                <a:ext cx="1549929" cy="307777"/>
              </a:xfrm>
              <a:prstGeom prst="rect">
                <a:avLst/>
              </a:prstGeom>
              <a:blipFill rotWithShape="0">
                <a:blip r:embed="rId25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8919226" y="2830783"/>
                <a:ext cx="2085656" cy="394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𝒑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9226" y="2830783"/>
                <a:ext cx="2085656" cy="394210"/>
              </a:xfrm>
              <a:prstGeom prst="rect">
                <a:avLst/>
              </a:prstGeom>
              <a:blipFill rotWithShape="0">
                <a:blip r:embed="rId26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Connector 56"/>
          <p:cNvCxnSpPr/>
          <p:nvPr/>
        </p:nvCxnSpPr>
        <p:spPr bwMode="auto">
          <a:xfrm flipV="1">
            <a:off x="2079529" y="2223576"/>
            <a:ext cx="1318493" cy="338519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Connector 29"/>
          <p:cNvCxnSpPr/>
          <p:nvPr/>
        </p:nvCxnSpPr>
        <p:spPr bwMode="auto">
          <a:xfrm flipV="1">
            <a:off x="3405953" y="2228751"/>
            <a:ext cx="1555631" cy="400387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/>
          <p:cNvCxnSpPr/>
          <p:nvPr/>
        </p:nvCxnSpPr>
        <p:spPr bwMode="auto">
          <a:xfrm flipV="1">
            <a:off x="4938572" y="4776302"/>
            <a:ext cx="566666" cy="145848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Connector 37"/>
          <p:cNvCxnSpPr/>
          <p:nvPr/>
        </p:nvCxnSpPr>
        <p:spPr bwMode="auto">
          <a:xfrm flipV="1">
            <a:off x="5507352" y="2194127"/>
            <a:ext cx="0" cy="431986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Oval 18"/>
          <p:cNvSpPr>
            <a:spLocks noChangeAspect="1"/>
          </p:cNvSpPr>
          <p:nvPr/>
        </p:nvSpPr>
        <p:spPr bwMode="auto">
          <a:xfrm>
            <a:off x="5450860" y="3625148"/>
            <a:ext cx="109289" cy="108000"/>
          </a:xfrm>
          <a:prstGeom prst="ellipse">
            <a:avLst/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45" name="Oval 44"/>
          <p:cNvSpPr>
            <a:spLocks noChangeAspect="1"/>
          </p:cNvSpPr>
          <p:nvPr/>
        </p:nvSpPr>
        <p:spPr bwMode="auto">
          <a:xfrm>
            <a:off x="2028624" y="5549385"/>
            <a:ext cx="109289" cy="108000"/>
          </a:xfrm>
          <a:prstGeom prst="ellipse">
            <a:avLst/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46" name="Oval 45"/>
          <p:cNvSpPr>
            <a:spLocks noChangeAspect="1"/>
          </p:cNvSpPr>
          <p:nvPr/>
        </p:nvSpPr>
        <p:spPr bwMode="auto">
          <a:xfrm>
            <a:off x="3248327" y="2402294"/>
            <a:ext cx="109289" cy="108000"/>
          </a:xfrm>
          <a:prstGeom prst="ellipse">
            <a:avLst/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135303" y="6415078"/>
                <a:ext cx="6665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127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5303" y="6415078"/>
                <a:ext cx="666584" cy="369332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098280" y="5439496"/>
                <a:ext cx="20491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8280" y="5439496"/>
                <a:ext cx="204917" cy="338554"/>
              </a:xfrm>
              <a:prstGeom prst="rect">
                <a:avLst/>
              </a:prstGeom>
              <a:blipFill rotWithShape="0">
                <a:blip r:embed="rId28"/>
                <a:stretch>
                  <a:fillRect r="-38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3345409" y="2289231"/>
                <a:ext cx="2919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5409" y="2289231"/>
                <a:ext cx="291965" cy="338554"/>
              </a:xfrm>
              <a:prstGeom prst="rect">
                <a:avLst/>
              </a:prstGeom>
              <a:blipFill rotWithShape="0">
                <a:blip r:embed="rId29"/>
                <a:stretch>
                  <a:fillRect r="-6250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547176" y="3367887"/>
                <a:ext cx="71004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7176" y="3367887"/>
                <a:ext cx="710048" cy="338554"/>
              </a:xfrm>
              <a:prstGeom prst="rect">
                <a:avLst/>
              </a:prstGeom>
              <a:blipFill rotWithShape="0">
                <a:blip r:embed="rId30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Connector 52"/>
          <p:cNvCxnSpPr/>
          <p:nvPr/>
        </p:nvCxnSpPr>
        <p:spPr bwMode="auto">
          <a:xfrm flipH="1">
            <a:off x="904875" y="4228017"/>
            <a:ext cx="6780306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CC00FF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85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1" grpId="0" animBg="1"/>
      <p:bldP spid="33" grpId="0" animBg="1"/>
      <p:bldP spid="6" grpId="0"/>
      <p:bldP spid="36" grpId="0"/>
      <p:bldP spid="7" grpId="0"/>
      <p:bldP spid="8" grpId="0"/>
      <p:bldP spid="19" grpId="0" animBg="1"/>
      <p:bldP spid="45" grpId="0" animBg="1"/>
      <p:bldP spid="46" grpId="0" animBg="1"/>
      <p:bldP spid="27" grpId="0"/>
      <p:bldP spid="50" grpId="0"/>
      <p:bldP spid="5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 –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992880" y="1856820"/>
                <a:ext cx="3413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2880" y="1856820"/>
                <a:ext cx="3413760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607729" y="1856820"/>
                <a:ext cx="3413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𝑬</m:t>
                          </m:r>
                          <m:d>
                            <m:d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7729" y="1856820"/>
                <a:ext cx="3413760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141119" y="6115330"/>
                <a:ext cx="688413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𝑬</m:t>
                          </m:r>
                          <m:d>
                            <m:d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1" i="1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sz="1600" b="1" i="1">
                                      <a:latin typeface="Cambria Math" panose="02040503050406030204" pitchFamily="18" charset="0"/>
                                    </a:rPr>
                                    <m:t>𝟕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+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𝒪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1,1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1,6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2,3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2,4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3,1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3,6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4,2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4,5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6,2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6,5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1119" y="6115330"/>
                <a:ext cx="6884130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5"/>
          <a:srcRect t="14880" r="15791" b="-1"/>
          <a:stretch/>
        </p:blipFill>
        <p:spPr>
          <a:xfrm>
            <a:off x="3770671" y="2746529"/>
            <a:ext cx="4137382" cy="31200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215060" y="4152683"/>
                <a:ext cx="2669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5060" y="4152683"/>
                <a:ext cx="266955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514227" y="4575020"/>
                <a:ext cx="2669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4227" y="4575020"/>
                <a:ext cx="266955" cy="307777"/>
              </a:xfrm>
              <a:prstGeom prst="rect">
                <a:avLst/>
              </a:prstGeom>
              <a:blipFill>
                <a:blip r:embed="rId7"/>
                <a:stretch>
                  <a:fillRect r="-11628"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915298" y="4977624"/>
                <a:ext cx="66788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298" y="4977624"/>
                <a:ext cx="667886" cy="307777"/>
              </a:xfrm>
              <a:prstGeom prst="rect">
                <a:avLst/>
              </a:prstGeom>
              <a:blipFill>
                <a:blip r:embed="rId8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669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 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623393" y="1027586"/>
                <a:ext cx="7472858" cy="5068415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point on elliptic curve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800" dirty="0"/>
                  <a:t> are elements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Points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800" dirty="0"/>
                  <a:t> can be added to get another point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Special case: add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800" dirty="0"/>
                  <a:t> to itself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/>
                  <a:t> times</a:t>
                </a:r>
                <a:br>
                  <a:rPr lang="en-US" sz="1800" dirty="0"/>
                </a:br>
                <a:r>
                  <a:rPr lang="en-US" sz="1800" dirty="0"/>
                  <a:t/>
                </a:r>
                <a:br>
                  <a:rPr lang="en-US" sz="1800" dirty="0"/>
                </a:br>
                <a:r>
                  <a:rPr lang="en-US" sz="1800" dirty="0"/>
                  <a:t>	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𝑛𝑃</m:t>
                    </m:r>
                    <m:limUpp>
                      <m:limUp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nb-NO" sz="1800" b="0" i="0" smtClean="0">
                            <a:latin typeface="Cambria Math" panose="02040503050406030204" pitchFamily="18" charset="0"/>
                          </a:rPr>
                          <m:t>def</m:t>
                        </m:r>
                      </m:lim>
                    </m:limUp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+…+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Elliptic curve DLOG problem: given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𝑛𝑃</m:t>
                    </m:r>
                  </m:oMath>
                </a14:m>
                <a:r>
                  <a:rPr lang="en-US" sz="1800" dirty="0"/>
                  <a:t> for </a:t>
                </a:r>
                <a:r>
                  <a:rPr lang="en-US" sz="1800" b="1" dirty="0"/>
                  <a:t>secret</a:t>
                </a:r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/>
                  <a:t>, find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/>
                  <a:t>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3" y="1027586"/>
                <a:ext cx="7472858" cy="5068415"/>
              </a:xfrm>
              <a:blipFill>
                <a:blip r:embed="rId2"/>
                <a:stretch>
                  <a:fillRect l="-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7670750" y="1622037"/>
            <a:ext cx="3201357" cy="3570823"/>
            <a:chOff x="8297834" y="1562376"/>
            <a:chExt cx="3201357" cy="3570823"/>
          </a:xfrm>
        </p:grpSpPr>
        <p:grpSp>
          <p:nvGrpSpPr>
            <p:cNvPr id="7" name="Group 6"/>
            <p:cNvGrpSpPr>
              <a:grpSpLocks noChangeAspect="1"/>
            </p:cNvGrpSpPr>
            <p:nvPr/>
          </p:nvGrpSpPr>
          <p:grpSpPr>
            <a:xfrm>
              <a:off x="8297834" y="1781174"/>
              <a:ext cx="2838812" cy="3352025"/>
              <a:chOff x="4832232" y="561256"/>
              <a:chExt cx="4052392" cy="4785002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648" t="344" r="-196" b="13191"/>
              <a:stretch/>
            </p:blipFill>
            <p:spPr>
              <a:xfrm>
                <a:off x="4832232" y="561256"/>
                <a:ext cx="4052392" cy="4785002"/>
              </a:xfrm>
              <a:prstGeom prst="rect">
                <a:avLst/>
              </a:prstGeom>
            </p:spPr>
          </p:pic>
          <p:sp>
            <p:nvSpPr>
              <p:cNvPr id="9" name="Rectangle 8"/>
              <p:cNvSpPr/>
              <p:nvPr/>
            </p:nvSpPr>
            <p:spPr bwMode="auto">
              <a:xfrm>
                <a:off x="6527035" y="5089084"/>
                <a:ext cx="238125" cy="257174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1" dirty="0"/>
              </a:p>
            </p:txBody>
          </p:sp>
        </p:grpSp>
        <p:sp>
          <p:nvSpPr>
            <p:cNvPr id="10" name="Flowchart: Connector 9"/>
            <p:cNvSpPr>
              <a:spLocks noChangeAspect="1"/>
            </p:cNvSpPr>
            <p:nvPr/>
          </p:nvSpPr>
          <p:spPr bwMode="auto">
            <a:xfrm>
              <a:off x="8745682" y="2743199"/>
              <a:ext cx="89977" cy="89977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8508520" y="2463844"/>
                  <a:ext cx="183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08520" y="2463844"/>
                  <a:ext cx="183064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r="-7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11024866" y="3358077"/>
                  <a:ext cx="474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24866" y="3358077"/>
                  <a:ext cx="474325" cy="3693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9414740" y="1562376"/>
                  <a:ext cx="474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US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14740" y="1562376"/>
                  <a:ext cx="474325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819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771195" y="4149105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1195" y="4149105"/>
                <a:ext cx="474325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2564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Flowchart: Connector 14"/>
          <p:cNvSpPr>
            <a:spLocks noChangeAspect="1"/>
          </p:cNvSpPr>
          <p:nvPr/>
        </p:nvSpPr>
        <p:spPr bwMode="auto">
          <a:xfrm>
            <a:off x="9746526" y="4418300"/>
            <a:ext cx="89977" cy="89977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168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vs.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i="1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dirty="0"/>
                  <a:t>  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8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800" dirty="0"/>
                  <a:t> is </a:t>
                </a:r>
                <a:r>
                  <a:rPr lang="en-US" sz="1800" i="1" dirty="0"/>
                  <a:t>not</a:t>
                </a:r>
                <a:r>
                  <a:rPr lang="en-US" sz="1800" dirty="0"/>
                  <a:t> a generic group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Specialized attacks (GNFS) exploit algebraic structure</a:t>
                </a:r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parameters must be bigger to compensate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</m:oMath>
                </a14:m>
                <a:r>
                  <a:rPr lang="en-US" sz="1600" dirty="0"/>
                  <a:t>  required for security today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Bigger parameters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slower systems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8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1" i="1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sz="18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8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800" b="1" i="1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sz="1800" dirty="0"/>
                  <a:t> </a:t>
                </a:r>
                <a:r>
                  <a:rPr lang="en-US" sz="1800" i="1" dirty="0"/>
                  <a:t>appears</a:t>
                </a:r>
                <a:r>
                  <a:rPr lang="en-US" sz="1800" dirty="0"/>
                  <a:t> to behave like a generic group!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Currently no attacks manage to exploit the algebraic structure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Best-know attacks are </a:t>
                </a:r>
                <a:r>
                  <a:rPr lang="en-US" sz="1600" i="1" dirty="0"/>
                  <a:t>generic attacks</a:t>
                </a:r>
                <a:r>
                  <a:rPr lang="en-US" sz="1600" dirty="0"/>
                  <a:t>,</a:t>
                </a:r>
                <a:r>
                  <a:rPr lang="en-US" sz="1600" i="1" dirty="0"/>
                  <a:t> </a:t>
                </a:r>
                <a:r>
                  <a:rPr lang="en-US" sz="1600" dirty="0"/>
                  <a:t>which</a:t>
                </a:r>
                <a:r>
                  <a:rPr lang="en-US" sz="1600" i="1" dirty="0"/>
                  <a:t> </a:t>
                </a:r>
                <a:r>
                  <a:rPr lang="en-US" sz="1600" dirty="0"/>
                  <a:t>require time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600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b="1" i="1">
                                    <a:latin typeface="Cambria Math" panose="02040503050406030204" pitchFamily="18" charset="0"/>
                                  </a:rPr>
                                  <m:t>𝑮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600" b="1" dirty="0"/>
                  <a:t>  </a:t>
                </a: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Consequently: elliptic curve crypto can use </a:t>
                </a:r>
                <a:r>
                  <a:rPr lang="en-US" sz="1600" i="1" dirty="0"/>
                  <a:t>much</a:t>
                </a:r>
                <a:r>
                  <a:rPr lang="en-US" sz="1600" dirty="0"/>
                  <a:t> smaller parameters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384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512</m:t>
                        </m:r>
                      </m:sup>
                    </m:sSup>
                  </m:oMath>
                </a14:m>
                <a:r>
                  <a:rPr lang="en-US" sz="1600" dirty="0"/>
                  <a:t> common in practice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much faster than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600" dirty="0"/>
                  <a:t>-based crypto</a:t>
                </a:r>
                <a:endParaRPr lang="en-US" sz="1600" b="1" dirty="0"/>
              </a:p>
              <a:p>
                <a:pPr marL="0" indent="0"/>
                <a:endParaRPr lang="en-US" sz="18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80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itle 2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err="1"/>
                  <a:t>Diffie</a:t>
                </a:r>
                <a:r>
                  <a:rPr lang="en-US" dirty="0"/>
                  <a:t>-Hellman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3" name="Title 2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378" y="2222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74852" y="2098338"/>
            <a:ext cx="524436" cy="976486"/>
          </a:xfrm>
          <a:prstGeom prst="rect">
            <a:avLst/>
          </a:prstGeom>
        </p:spPr>
      </p:pic>
      <p:cxnSp>
        <p:nvCxnSpPr>
          <p:cNvPr id="45" name="Straight Arrow Connector 44"/>
          <p:cNvCxnSpPr/>
          <p:nvPr/>
        </p:nvCxnSpPr>
        <p:spPr bwMode="auto">
          <a:xfrm>
            <a:off x="3928133" y="2956824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" name="Group 9"/>
          <p:cNvGrpSpPr/>
          <p:nvPr/>
        </p:nvGrpSpPr>
        <p:grpSpPr>
          <a:xfrm>
            <a:off x="4817600" y="1523906"/>
            <a:ext cx="2801984" cy="1325291"/>
            <a:chOff x="5236800" y="1741309"/>
            <a:chExt cx="2801984" cy="13252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5236800" y="2732470"/>
                  <a:ext cx="2801984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2 </m:t>
                            </m:r>
                          </m:e>
                          <m:sup/>
                        </m:s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</m:t>
                        </m:r>
                        <m:func>
                          <m:func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oMath>
                    </m:oMathPara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36800" y="2732470"/>
                  <a:ext cx="2801984" cy="33413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304" r="-1304" b="-27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Rectangle 24"/>
            <p:cNvSpPr/>
            <p:nvPr/>
          </p:nvSpPr>
          <p:spPr>
            <a:xfrm>
              <a:off x="5358425" y="1741309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cxnSp>
        <p:nvCxnSpPr>
          <p:cNvPr id="33" name="Straight Arrow Connector 32"/>
          <p:cNvCxnSpPr/>
          <p:nvPr/>
        </p:nvCxnSpPr>
        <p:spPr bwMode="auto">
          <a:xfrm>
            <a:off x="3928132" y="4528708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4" name="Group 13"/>
          <p:cNvGrpSpPr/>
          <p:nvPr/>
        </p:nvGrpSpPr>
        <p:grpSpPr>
          <a:xfrm>
            <a:off x="4807150" y="3143579"/>
            <a:ext cx="2745880" cy="1350083"/>
            <a:chOff x="4749845" y="3408346"/>
            <a:chExt cx="2745880" cy="135008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4749845" y="4424299"/>
                  <a:ext cx="2745880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/>
                        </m:s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</m:t>
                        </m:r>
                        <m:func>
                          <m:func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oMath>
                    </m:oMathPara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49845" y="4424299"/>
                  <a:ext cx="2745880" cy="33413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556" r="-1556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Rectangle 38"/>
            <p:cNvSpPr/>
            <p:nvPr/>
          </p:nvSpPr>
          <p:spPr>
            <a:xfrm>
              <a:off x="4876761" y="3408346"/>
              <a:ext cx="25258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accent2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  </a:r>
            </a:p>
          </p:txBody>
        </p:sp>
      </p:grpSp>
      <p:sp>
        <p:nvSpPr>
          <p:cNvPr id="41" name="Rectangle 40"/>
          <p:cNvSpPr/>
          <p:nvPr/>
        </p:nvSpPr>
        <p:spPr>
          <a:xfrm>
            <a:off x="393393" y="3228456"/>
            <a:ext cx="25207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  </a:t>
            </a:r>
            <a:endParaRPr lang="en-US" sz="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304764" y="3246705"/>
            <a:ext cx="25258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334130" y="4977362"/>
            <a:ext cx="6220677" cy="1382279"/>
            <a:chOff x="3334130" y="5165252"/>
            <a:chExt cx="6220677" cy="13822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3334130" y="6213401"/>
                  <a:ext cx="6220677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/>
                      </m:sSup>
                    </m:oMath>
                  </a14:m>
                  <a:r>
                    <a:rPr lang="en-US" sz="2000" b="0" dirty="0"/>
                    <a:t>						</a:t>
                  </a:r>
                  <a14:m>
                    <m:oMath xmlns:m="http://schemas.openxmlformats.org/officeDocument/2006/math">
                      <m:func>
                        <m:func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func>
                    </m:oMath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34130" y="6213401"/>
                  <a:ext cx="6220677" cy="334130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1471" r="-490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Rectangle 42"/>
            <p:cNvSpPr/>
            <p:nvPr/>
          </p:nvSpPr>
          <p:spPr>
            <a:xfrm>
              <a:off x="3915606" y="5205626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6385539" y="5598352"/>
                  <a:ext cx="25327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5539" y="5598352"/>
                  <a:ext cx="253274" cy="30777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14286" r="-14286" b="-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Rectangle 43"/>
            <p:cNvSpPr/>
            <p:nvPr/>
          </p:nvSpPr>
          <p:spPr>
            <a:xfrm>
              <a:off x="6595554" y="5165252"/>
              <a:ext cx="25258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accent2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  </a:r>
            </a:p>
          </p:txBody>
        </p:sp>
      </p:grpSp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1066600" y="1035410"/>
            <a:ext cx="92862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17125458317614137930196041979257577826408832324037508573393292981642667139747621778802438775238728592968344613589379932348475613503476932163166973813218698343816463289144185362912602522540494983090531497232965829536524507269848825658311420299335922295709743267508322525966773950394919257576842038771632742044142471053509850123605883815857162666917775193496157372656195558305727009891276006514000409365877218171388319923896309377791762590614311849642961380224851940460421710449368927252974870395873936387909672274883295377481008150475878590270591798350563488168080923804611822387520198054002990623911454389104774092183</a:t>
            </a: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0783321" y="3635298"/>
                <a:ext cx="114723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3321" y="3635298"/>
                <a:ext cx="1147237" cy="307777"/>
              </a:xfrm>
              <a:prstGeom prst="rect">
                <a:avLst/>
              </a:prstGeom>
              <a:blipFill>
                <a:blip r:embed="rId11"/>
                <a:stretch>
                  <a:fillRect l="-5851" b="-2745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832902" y="3591984"/>
                <a:ext cx="114723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2902" y="3591984"/>
                <a:ext cx="1147237" cy="307777"/>
              </a:xfrm>
              <a:prstGeom prst="rect">
                <a:avLst/>
              </a:prstGeom>
              <a:blipFill>
                <a:blip r:embed="rId12"/>
                <a:stretch>
                  <a:fillRect l="-5851" b="-2745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352880" y="1104231"/>
                <a:ext cx="8598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2048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880" y="1104231"/>
                <a:ext cx="859828" cy="307777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00436" y="1043686"/>
                <a:ext cx="4324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436" y="1043686"/>
                <a:ext cx="432426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19718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316599" y="2537614"/>
                <a:ext cx="49853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6599" y="2537614"/>
                <a:ext cx="498533" cy="307777"/>
              </a:xfrm>
              <a:prstGeom prst="rect">
                <a:avLst/>
              </a:prstGeom>
              <a:blipFill rotWithShape="0">
                <a:blip r:embed="rId16"/>
                <a:stretch>
                  <a:fillRect l="-9756" r="-365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324280" y="4167650"/>
                <a:ext cx="50930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280" y="4167650"/>
                <a:ext cx="509307" cy="307777"/>
              </a:xfrm>
              <a:prstGeom prst="rect">
                <a:avLst/>
              </a:prstGeom>
              <a:blipFill rotWithShape="0">
                <a:blip r:embed="rId17"/>
                <a:stretch>
                  <a:fillRect l="-9524" r="-3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422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itle 2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err="1"/>
                  <a:t>Diffie</a:t>
                </a:r>
                <a:r>
                  <a:rPr lang="en-US" dirty="0"/>
                  <a:t>-Hellman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3" name="Title 2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378" y="2222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74852" y="2098338"/>
            <a:ext cx="524436" cy="976486"/>
          </a:xfrm>
          <a:prstGeom prst="rect">
            <a:avLst/>
          </a:prstGeom>
        </p:spPr>
      </p:pic>
      <p:cxnSp>
        <p:nvCxnSpPr>
          <p:cNvPr id="45" name="Straight Arrow Connector 44"/>
          <p:cNvCxnSpPr/>
          <p:nvPr/>
        </p:nvCxnSpPr>
        <p:spPr bwMode="auto">
          <a:xfrm>
            <a:off x="3928133" y="2956824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>
            <a:off x="3928132" y="4528708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Rectangle 40"/>
          <p:cNvSpPr/>
          <p:nvPr/>
        </p:nvSpPr>
        <p:spPr>
          <a:xfrm>
            <a:off x="966261" y="3529912"/>
            <a:ext cx="18690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89080287395774076886404465276262680764297347818898641719959470631357066012729</a:t>
            </a:r>
            <a:r>
              <a:rPr 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343305" y="3538712"/>
            <a:ext cx="18637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47777709944406917119610162988578419285974852857762532427086507801748071058272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3517019" y="5640548"/>
                <a:ext cx="5151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7019" y="5640548"/>
                <a:ext cx="515141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10714" r="-5952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1032310" y="1109059"/>
            <a:ext cx="6420675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7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115792089210356248762697446949407573530086143415290314195533631308867097853951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0207008" y="3507934"/>
                <a:ext cx="114723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7008" y="3507934"/>
                <a:ext cx="1147237" cy="307777"/>
              </a:xfrm>
              <a:prstGeom prst="rect">
                <a:avLst/>
              </a:prstGeom>
              <a:blipFill>
                <a:blip r:embed="rId10"/>
                <a:stretch>
                  <a:fillRect l="-5820" b="-2941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832902" y="3499134"/>
                <a:ext cx="114723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2902" y="3499134"/>
                <a:ext cx="1147237" cy="307777"/>
              </a:xfrm>
              <a:prstGeom prst="rect">
                <a:avLst/>
              </a:prstGeom>
              <a:blipFill>
                <a:blip r:embed="rId11"/>
                <a:stretch>
                  <a:fillRect l="-5851" b="-3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4815471" y="2567192"/>
            <a:ext cx="18962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89080287395774076886404465276262680764297347818898641719959470631357066012729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524702" y="2484822"/>
                <a:ext cx="51092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4702" y="2484822"/>
                <a:ext cx="510929" cy="400110"/>
              </a:xfrm>
              <a:prstGeom prst="rect">
                <a:avLst/>
              </a:prstGeom>
              <a:blipFill>
                <a:blip r:embed="rId14"/>
                <a:stretch>
                  <a:fillRect b="-123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/>
          <p:cNvSpPr/>
          <p:nvPr/>
        </p:nvSpPr>
        <p:spPr>
          <a:xfrm>
            <a:off x="4815471" y="4202334"/>
            <a:ext cx="18637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47777709944406917119610162988578419285974852857762532427086507801748071058272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524533" y="4119758"/>
                <a:ext cx="51092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4533" y="4119758"/>
                <a:ext cx="510929" cy="400110"/>
              </a:xfrm>
              <a:prstGeom prst="rect">
                <a:avLst/>
              </a:prstGeom>
              <a:blipFill rotWithShape="0">
                <a:blip r:embed="rId15"/>
                <a:stretch>
                  <a:fillRect b="-12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 45"/>
          <p:cNvSpPr/>
          <p:nvPr/>
        </p:nvSpPr>
        <p:spPr>
          <a:xfrm>
            <a:off x="4015263" y="5680988"/>
            <a:ext cx="18962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89080287395774076886404465276262680764297347818898641719959470631357066012729</a:t>
            </a:r>
            <a:endParaRPr lang="en-US" sz="1400" dirty="0"/>
          </a:p>
        </p:txBody>
      </p:sp>
      <p:sp>
        <p:nvSpPr>
          <p:cNvPr id="48" name="Rectangle 47"/>
          <p:cNvSpPr/>
          <p:nvPr/>
        </p:nvSpPr>
        <p:spPr>
          <a:xfrm>
            <a:off x="5868537" y="5682801"/>
            <a:ext cx="18637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47777709944406917119610162988578419285974852857762532427086507801748071058272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7589771" y="5601421"/>
                <a:ext cx="51092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9771" y="5601421"/>
                <a:ext cx="510929" cy="400110"/>
              </a:xfrm>
              <a:prstGeom prst="rect">
                <a:avLst/>
              </a:prstGeom>
              <a:blipFill rotWithShape="0">
                <a:blip r:embed="rId16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5610923" y="5679175"/>
                <a:ext cx="51092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923" y="5679175"/>
                <a:ext cx="510929" cy="261610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618948" y="1041044"/>
                <a:ext cx="1292535" cy="310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8948" y="1041044"/>
                <a:ext cx="1292535" cy="310150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00436" y="1043686"/>
                <a:ext cx="4324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436" y="1043686"/>
                <a:ext cx="432426" cy="276999"/>
              </a:xfrm>
              <a:prstGeom prst="rect">
                <a:avLst/>
              </a:prstGeom>
              <a:blipFill rotWithShape="0">
                <a:blip r:embed="rId19"/>
                <a:stretch>
                  <a:fillRect l="-19718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316599" y="2537614"/>
                <a:ext cx="49853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6599" y="2537614"/>
                <a:ext cx="498533" cy="307777"/>
              </a:xfrm>
              <a:prstGeom prst="rect">
                <a:avLst/>
              </a:prstGeom>
              <a:blipFill rotWithShape="0">
                <a:blip r:embed="rId20"/>
                <a:stretch>
                  <a:fillRect l="-9756" r="-365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324280" y="4167650"/>
                <a:ext cx="50930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280" y="4167650"/>
                <a:ext cx="509307" cy="307777"/>
              </a:xfrm>
              <a:prstGeom prst="rect">
                <a:avLst/>
              </a:prstGeom>
              <a:blipFill rotWithShape="0">
                <a:blip r:embed="rId21"/>
                <a:stretch>
                  <a:fillRect l="-9524" r="-3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326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security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ontent Placeholder 46"/>
              <p:cNvSpPr>
                <a:spLocks noGrp="1"/>
              </p:cNvSpPr>
              <p:nvPr>
                <p:ph idx="1"/>
              </p:nvPr>
            </p:nvSpPr>
            <p:spPr>
              <a:xfrm>
                <a:off x="623391" y="1065002"/>
                <a:ext cx="11137237" cy="5538584"/>
              </a:xfrm>
            </p:spPr>
            <p:txBody>
              <a:bodyPr/>
              <a:lstStyle/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r>
                  <a:rPr lang="en-US" sz="1600" b="1" dirty="0"/>
                  <a:t>Security (given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b="1" dirty="0"/>
                  <a:t>):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Must be hard to compute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6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sz="1600" dirty="0"/>
                  <a:t> 			(DH assumption)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Must be hard to find </a:t>
                </a:r>
                <a14:m>
                  <m:oMath xmlns:m="http://schemas.openxmlformats.org/officeDocument/2006/math">
                    <m:r>
                      <a:rPr lang="nb-NO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/>
                  <a:t> (or </a:t>
                </a:r>
                <a14:m>
                  <m:oMath xmlns:m="http://schemas.openxmlformats.org/officeDocument/2006/math"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			(DLOG assumption)</a:t>
                </a:r>
                <a:endParaRPr lang="en-US" sz="100" dirty="0"/>
              </a:p>
              <a:p>
                <a:endParaRPr lang="en-US" sz="7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1" i="1">
                        <a:latin typeface="Cambria Math" panose="02040503050406030204" pitchFamily="18" charset="0"/>
                      </a:rPr>
                      <m:t>𝑮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sz="1600" dirty="0"/>
                  <a:t> 					</a:t>
                </a:r>
                <a:r>
                  <a:rPr lang="en-US" sz="1600" dirty="0">
                    <a:solidFill>
                      <a:srgbClr val="FF0000"/>
                    </a:solidFill>
                  </a:rPr>
                  <a:t>not secure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1" i="1">
                        <a:latin typeface="Cambria Math" panose="02040503050406030204" pitchFamily="18" charset="0"/>
                      </a:rPr>
                      <m:t>𝑮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					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secure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1600" b="1" dirty="0">
                    <a:solidFill>
                      <a:schemeClr val="accent1">
                        <a:lumMod val="50000"/>
                      </a:schemeClr>
                    </a:solidFill>
                  </a:rPr>
                  <a:t> large enough		 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(conjectured)</a:t>
                </a: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1" i="1">
                        <a:latin typeface="Cambria Math" panose="02040503050406030204" pitchFamily="18" charset="0"/>
                      </a:rPr>
                      <m:t>𝑮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sz="1600" dirty="0"/>
                  <a:t> 					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secure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sz="1600" b="1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1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n-US" sz="1600" b="1" dirty="0">
                    <a:solidFill>
                      <a:schemeClr val="accent1">
                        <a:lumMod val="50000"/>
                      </a:schemeClr>
                    </a:solidFill>
                  </a:rPr>
                  <a:t>large enough 	 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(conjectured)</a:t>
                </a:r>
              </a:p>
              <a:p>
                <a:endParaRPr lang="en-US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ontent Placeholder 4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1" y="1065002"/>
                <a:ext cx="11137237" cy="5538584"/>
              </a:xfrm>
              <a:blipFill rotWithShape="0">
                <a:blip r:embed="rId3"/>
                <a:stretch>
                  <a:fillRect l="-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130452" y="2700696"/>
                <a:ext cx="170405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0452" y="2700696"/>
                <a:ext cx="1704056" cy="307777"/>
              </a:xfrm>
              <a:prstGeom prst="rect">
                <a:avLst/>
              </a:prstGeom>
              <a:blipFill>
                <a:blip r:embed="rId6"/>
                <a:stretch>
                  <a:fillRect l="-3571" b="-980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713874"/>
                <a:ext cx="169860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713874"/>
                <a:ext cx="1698607" cy="307777"/>
              </a:xfrm>
              <a:prstGeom prst="rect">
                <a:avLst/>
              </a:prstGeom>
              <a:blipFill>
                <a:blip r:embed="rId7"/>
                <a:stretch>
                  <a:fillRect l="-5396" b="-980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197991" y="3399579"/>
                <a:ext cx="1634935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7991" y="3399579"/>
                <a:ext cx="1634935" cy="313291"/>
              </a:xfrm>
              <a:prstGeom prst="rect">
                <a:avLst/>
              </a:prstGeom>
              <a:blipFill>
                <a:blip r:embed="rId8"/>
                <a:stretch>
                  <a:fillRect l="-5597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057899" y="3399578"/>
                <a:ext cx="1674241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7899" y="3399578"/>
                <a:ext cx="1674241" cy="313291"/>
              </a:xfrm>
              <a:prstGeom prst="rect">
                <a:avLst/>
              </a:prstGeom>
              <a:blipFill>
                <a:blip r:embed="rId9"/>
                <a:stretch>
                  <a:fillRect l="-5474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283652"/>
            <a:ext cx="782716" cy="993270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8" name="Group 47"/>
          <p:cNvGrpSpPr/>
          <p:nvPr/>
        </p:nvGrpSpPr>
        <p:grpSpPr>
          <a:xfrm>
            <a:off x="5283171" y="1776627"/>
            <a:ext cx="565972" cy="1507025"/>
            <a:chOff x="5612913" y="1794080"/>
            <a:chExt cx="565972" cy="1507025"/>
          </a:xfrm>
        </p:grpSpPr>
        <p:cxnSp>
          <p:nvCxnSpPr>
            <p:cNvPr id="49" name="Straight Arrow Connector 48"/>
            <p:cNvCxnSpPr/>
            <p:nvPr/>
          </p:nvCxnSpPr>
          <p:spPr bwMode="auto">
            <a:xfrm>
              <a:off x="6029011" y="2997570"/>
              <a:ext cx="149874" cy="30353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0" name="Oval 49"/>
            <p:cNvSpPr/>
            <p:nvPr/>
          </p:nvSpPr>
          <p:spPr bwMode="auto">
            <a:xfrm>
              <a:off x="5612913" y="1794080"/>
              <a:ext cx="565972" cy="1277675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581312" y="1153020"/>
                <a:ext cx="832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1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b="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1312" y="1153020"/>
                <a:ext cx="832728" cy="276999"/>
              </a:xfrm>
              <a:prstGeom prst="rect">
                <a:avLst/>
              </a:prstGeom>
              <a:blipFill>
                <a:blip r:embed="rId15"/>
                <a:stretch>
                  <a:fillRect l="-10294" r="-5147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033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Cryptographic groups in practice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sz="1800" b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TLS 1.3: </a:t>
                </a:r>
                <a:r>
                  <a:rPr lang="en-US" sz="1600" dirty="0"/>
                  <a:t>five specific groups allowed 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size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3072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4096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,  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6144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8192</m:t>
                        </m:r>
                      </m:sup>
                    </m:sSup>
                  </m:oMath>
                </a14:m>
                <a:r>
                  <a:rPr lang="en-US" sz="1400" dirty="0"/>
                  <a:t>					(RFC 7919)</a:t>
                </a:r>
              </a:p>
              <a:p>
                <a:pPr marL="474663" lvl="1" indent="0"/>
                <a:endParaRPr lang="en-US" sz="1600" dirty="0"/>
              </a:p>
              <a:p>
                <a:pPr marL="474663" lvl="1" indent="0"/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8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1" i="1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nb-NO" sz="1800" b="1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1800" b="1" i="1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  <m:sup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</m:e>
                        </m:d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NIST curves: P-256, P-384, P-521					(NSA)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Curve25519 (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 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+486662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/>
                  <a:t>  and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255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−19</m:t>
                    </m:r>
                  </m:oMath>
                </a14:m>
                <a:r>
                  <a:rPr lang="en-US" sz="1600" dirty="0"/>
                  <a:t>)			(Daniel J. Bernstein)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Curve448 (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 :  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=1 −39081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/>
                  <a:t>  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448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224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1600" dirty="0"/>
                  <a:t>)		(Mike Hamburg)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89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217261" y="5340260"/>
            <a:ext cx="7751762" cy="1059179"/>
          </a:xfrm>
        </p:spPr>
        <p:txBody>
          <a:bodyPr/>
          <a:lstStyle/>
          <a:p>
            <a:r>
              <a:rPr lang="nb-NO" dirty="0" err="1"/>
              <a:t>Computational</a:t>
            </a:r>
            <a:r>
              <a:rPr lang="nb-NO" dirty="0"/>
              <a:t> </a:t>
            </a:r>
            <a:r>
              <a:rPr lang="nb-NO" dirty="0" err="1"/>
              <a:t>aspects</a:t>
            </a:r>
            <a:endParaRPr lang="nb-NO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098" y="1615433"/>
            <a:ext cx="4607804" cy="362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233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Big-number arithmetic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425445" y="1403388"/>
                <a:ext cx="6260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445" y="1403388"/>
                <a:ext cx="626076" cy="36933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811339" y="3518808"/>
                <a:ext cx="15398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1339" y="3518808"/>
                <a:ext cx="1539836" cy="40011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1976294" y="1435382"/>
            <a:ext cx="90757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  </a:t>
            </a:r>
            <a:endParaRPr lang="en-US" sz="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425445" y="2029664"/>
                <a:ext cx="6260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445" y="2029664"/>
                <a:ext cx="62607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/>
          <p:cNvSpPr/>
          <p:nvPr/>
        </p:nvSpPr>
        <p:spPr>
          <a:xfrm>
            <a:off x="1976293" y="2041420"/>
            <a:ext cx="90757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5101932" y="2686587"/>
                <a:ext cx="12651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1932" y="2686587"/>
                <a:ext cx="126510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>
                <a:off x="6120634" y="361815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20634" y="3618151"/>
                <a:ext cx="1091704" cy="222611"/>
              </a:xfrm>
              <a:prstGeom prst="rect">
                <a:avLst/>
              </a:prstGeom>
              <a:blipFill rotWithShape="0">
                <a:blip r:embed="rId6"/>
                <a:stretch>
                  <a:fillRect b="-2632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0" name="Group 179"/>
          <p:cNvGrpSpPr/>
          <p:nvPr/>
        </p:nvGrpSpPr>
        <p:grpSpPr>
          <a:xfrm>
            <a:off x="2049540" y="3318515"/>
            <a:ext cx="1095047" cy="522247"/>
            <a:chOff x="2049540" y="3318515"/>
            <a:chExt cx="1095047" cy="52224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ctangle 2"/>
                <p:cNvSpPr/>
                <p:nvPr/>
              </p:nvSpPr>
              <p:spPr bwMode="auto">
                <a:xfrm>
                  <a:off x="2052883" y="3618151"/>
                  <a:ext cx="1091704" cy="222611"/>
                </a:xfrm>
                <a:prstGeom prst="rect">
                  <a:avLst/>
                </a:prstGeom>
                <a:solidFill>
                  <a:srgbClr val="FFF3C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0" rIns="9144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" name="Rectangle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52883" y="3618151"/>
                  <a:ext cx="1091704" cy="222611"/>
                </a:xfrm>
                <a:prstGeom prst="rect">
                  <a:avLst/>
                </a:prstGeom>
                <a:blipFill>
                  <a:blip r:embed="rId7"/>
                  <a:stretch>
                    <a:fillRect b="-2632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6" name="Group 55"/>
            <p:cNvGrpSpPr/>
            <p:nvPr/>
          </p:nvGrpSpPr>
          <p:grpSpPr>
            <a:xfrm>
              <a:off x="2049540" y="3318515"/>
              <a:ext cx="1093685" cy="261610"/>
              <a:chOff x="829293" y="1583364"/>
              <a:chExt cx="1589313" cy="261610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829293" y="1637969"/>
                <a:ext cx="1589313" cy="152400"/>
                <a:chOff x="829293" y="1637969"/>
                <a:chExt cx="1589313" cy="152400"/>
              </a:xfrm>
            </p:grpSpPr>
            <p:cxnSp>
              <p:nvCxnSpPr>
                <p:cNvPr id="59" name="Straight Connector 58"/>
                <p:cNvCxnSpPr/>
                <p:nvPr/>
              </p:nvCxnSpPr>
              <p:spPr bwMode="auto">
                <a:xfrm flipV="1">
                  <a:off x="831272" y="1714169"/>
                  <a:ext cx="1585355" cy="137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0" name="Straight Connector 59"/>
                <p:cNvCxnSpPr/>
                <p:nvPr/>
              </p:nvCxnSpPr>
              <p:spPr bwMode="auto">
                <a:xfrm flipV="1">
                  <a:off x="2416627" y="1637969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1" name="Straight Connector 60"/>
                <p:cNvCxnSpPr/>
                <p:nvPr/>
              </p:nvCxnSpPr>
              <p:spPr bwMode="auto">
                <a:xfrm flipV="1">
                  <a:off x="829293" y="1637969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58" name="TextBox 57"/>
              <p:cNvSpPr txBox="1"/>
              <p:nvPr/>
            </p:nvSpPr>
            <p:spPr>
              <a:xfrm>
                <a:off x="1283393" y="1583364"/>
                <a:ext cx="765743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64 bit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 bwMode="auto">
              <a:xfrm>
                <a:off x="7415058" y="361815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15058" y="3618151"/>
                <a:ext cx="1091704" cy="222611"/>
              </a:xfrm>
              <a:prstGeom prst="rect">
                <a:avLst/>
              </a:prstGeom>
              <a:blipFill rotWithShape="0">
                <a:blip r:embed="rId8"/>
                <a:stretch>
                  <a:fillRect b="-2632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 bwMode="auto">
              <a:xfrm>
                <a:off x="8709481" y="361815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09481" y="3618151"/>
                <a:ext cx="1091704" cy="222611"/>
              </a:xfrm>
              <a:prstGeom prst="rect">
                <a:avLst/>
              </a:prstGeom>
              <a:blipFill rotWithShape="0">
                <a:blip r:embed="rId9"/>
                <a:stretch>
                  <a:fillRect b="-2632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3809977" y="4577114"/>
                <a:ext cx="15398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9977" y="4577114"/>
                <a:ext cx="1539836" cy="40011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/>
              <p:cNvSpPr/>
              <p:nvPr/>
            </p:nvSpPr>
            <p:spPr bwMode="auto">
              <a:xfrm>
                <a:off x="6119272" y="4676457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6" name="Rectangle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9272" y="4676457"/>
                <a:ext cx="1091704" cy="222611"/>
              </a:xfrm>
              <a:prstGeom prst="rect">
                <a:avLst/>
              </a:prstGeom>
              <a:blipFill rotWithShape="0">
                <a:blip r:embed="rId11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9" name="Group 178"/>
          <p:cNvGrpSpPr/>
          <p:nvPr/>
        </p:nvGrpSpPr>
        <p:grpSpPr>
          <a:xfrm>
            <a:off x="2051521" y="4406296"/>
            <a:ext cx="1096081" cy="492772"/>
            <a:chOff x="2051521" y="4406296"/>
            <a:chExt cx="1096081" cy="4927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Rectangle 77"/>
                <p:cNvSpPr/>
                <p:nvPr/>
              </p:nvSpPr>
              <p:spPr bwMode="auto">
                <a:xfrm>
                  <a:off x="2051521" y="4676457"/>
                  <a:ext cx="1091704" cy="222611"/>
                </a:xfrm>
                <a:prstGeom prst="rect">
                  <a:avLst/>
                </a:prstGeom>
                <a:solidFill>
                  <a:srgbClr val="FFF3C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0" rIns="9144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8" name="Rectangle 7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51521" y="4676457"/>
                  <a:ext cx="1091704" cy="222611"/>
                </a:xfrm>
                <a:prstGeom prst="rect">
                  <a:avLst/>
                </a:prstGeom>
                <a:blipFill>
                  <a:blip r:embed="rId12"/>
                  <a:stretch>
                    <a:fillRect b="-2564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87" name="Group 86"/>
            <p:cNvGrpSpPr/>
            <p:nvPr/>
          </p:nvGrpSpPr>
          <p:grpSpPr>
            <a:xfrm>
              <a:off x="2053917" y="4406296"/>
              <a:ext cx="1093685" cy="261610"/>
              <a:chOff x="829293" y="1573840"/>
              <a:chExt cx="1589313" cy="261610"/>
            </a:xfrm>
          </p:grpSpPr>
          <p:grpSp>
            <p:nvGrpSpPr>
              <p:cNvPr id="88" name="Group 87"/>
              <p:cNvGrpSpPr/>
              <p:nvPr/>
            </p:nvGrpSpPr>
            <p:grpSpPr>
              <a:xfrm>
                <a:off x="829293" y="1628445"/>
                <a:ext cx="1589313" cy="152400"/>
                <a:chOff x="829293" y="1628445"/>
                <a:chExt cx="1589313" cy="152400"/>
              </a:xfrm>
            </p:grpSpPr>
            <p:cxnSp>
              <p:nvCxnSpPr>
                <p:cNvPr id="90" name="Straight Connector 89"/>
                <p:cNvCxnSpPr/>
                <p:nvPr/>
              </p:nvCxnSpPr>
              <p:spPr bwMode="auto">
                <a:xfrm flipV="1">
                  <a:off x="831272" y="1704645"/>
                  <a:ext cx="1585355" cy="137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91" name="Straight Connector 90"/>
                <p:cNvCxnSpPr/>
                <p:nvPr/>
              </p:nvCxnSpPr>
              <p:spPr bwMode="auto">
                <a:xfrm flipV="1">
                  <a:off x="2416627" y="1628445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92" name="Straight Connector 91"/>
                <p:cNvCxnSpPr/>
                <p:nvPr/>
              </p:nvCxnSpPr>
              <p:spPr bwMode="auto">
                <a:xfrm flipV="1">
                  <a:off x="829293" y="1628445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89" name="TextBox 88"/>
              <p:cNvSpPr txBox="1"/>
              <p:nvPr/>
            </p:nvSpPr>
            <p:spPr>
              <a:xfrm>
                <a:off x="1283393" y="1573840"/>
                <a:ext cx="765743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64 bit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/>
              <p:cNvSpPr/>
              <p:nvPr/>
            </p:nvSpPr>
            <p:spPr bwMode="auto">
              <a:xfrm>
                <a:off x="7413696" y="4676457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4" name="Rectangle 9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13696" y="4676457"/>
                <a:ext cx="1091704" cy="222611"/>
              </a:xfrm>
              <a:prstGeom prst="rect">
                <a:avLst/>
              </a:prstGeom>
              <a:blipFill rotWithShape="0">
                <a:blip r:embed="rId13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/>
              <p:cNvSpPr/>
              <p:nvPr/>
            </p:nvSpPr>
            <p:spPr bwMode="auto">
              <a:xfrm>
                <a:off x="8708119" y="4676457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2" name="Rectangle 10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08119" y="4676457"/>
                <a:ext cx="1091704" cy="222611"/>
              </a:xfrm>
              <a:prstGeom prst="rect">
                <a:avLst/>
              </a:prstGeom>
              <a:blipFill rotWithShape="0">
                <a:blip r:embed="rId14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978601" y="4070419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8601" y="4070419"/>
                <a:ext cx="550739" cy="36933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TextBox 141"/>
              <p:cNvSpPr txBox="1"/>
              <p:nvPr/>
            </p:nvSpPr>
            <p:spPr>
              <a:xfrm>
                <a:off x="7692294" y="4074418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2" name="TextBox 1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2294" y="4074418"/>
                <a:ext cx="550739" cy="369332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TextBox 142"/>
              <p:cNvSpPr txBox="1"/>
              <p:nvPr/>
            </p:nvSpPr>
            <p:spPr>
              <a:xfrm>
                <a:off x="6367042" y="4074418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" name="TextBox 1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7042" y="4074418"/>
                <a:ext cx="550739" cy="369332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TextBox 143"/>
              <p:cNvSpPr txBox="1"/>
              <p:nvPr/>
            </p:nvSpPr>
            <p:spPr>
              <a:xfrm>
                <a:off x="2322003" y="4074418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4" name="TextBox 1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2003" y="4074418"/>
                <a:ext cx="550739" cy="369332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TextBox 148"/>
              <p:cNvSpPr txBox="1"/>
              <p:nvPr/>
            </p:nvSpPr>
            <p:spPr>
              <a:xfrm>
                <a:off x="3809977" y="5635420"/>
                <a:ext cx="15398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9" name="TextBox 1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9977" y="5635420"/>
                <a:ext cx="1539836" cy="400110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0" name="Rectangle 149"/>
              <p:cNvSpPr/>
              <p:nvPr/>
            </p:nvSpPr>
            <p:spPr bwMode="auto">
              <a:xfrm>
                <a:off x="2051521" y="5734763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0" name="Rectangle 1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1521" y="5734763"/>
                <a:ext cx="1091704" cy="222611"/>
              </a:xfrm>
              <a:prstGeom prst="rect">
                <a:avLst/>
              </a:prstGeom>
              <a:blipFill>
                <a:blip r:embed="rId20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1" name="Rectangle 150"/>
              <p:cNvSpPr/>
              <p:nvPr/>
            </p:nvSpPr>
            <p:spPr bwMode="auto">
              <a:xfrm>
                <a:off x="7413696" y="5734763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1" name="Rectangle 1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13696" y="5734763"/>
                <a:ext cx="1091704" cy="222611"/>
              </a:xfrm>
              <a:prstGeom prst="rect">
                <a:avLst/>
              </a:prstGeom>
              <a:blipFill rotWithShape="0">
                <a:blip r:embed="rId21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2" name="Rectangle 151"/>
              <p:cNvSpPr/>
              <p:nvPr/>
            </p:nvSpPr>
            <p:spPr bwMode="auto">
              <a:xfrm>
                <a:off x="8708119" y="5734763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2" name="Rectangle 1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08119" y="5734763"/>
                <a:ext cx="1091704" cy="222611"/>
              </a:xfrm>
              <a:prstGeom prst="rect">
                <a:avLst/>
              </a:prstGeom>
              <a:blipFill rotWithShape="0">
                <a:blip r:embed="rId22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" name="TextBox 152"/>
              <p:cNvSpPr txBox="1"/>
              <p:nvPr/>
            </p:nvSpPr>
            <p:spPr>
              <a:xfrm>
                <a:off x="8978600" y="5150622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3" name="TextBox 1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8600" y="5150622"/>
                <a:ext cx="550739" cy="369332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4" name="TextBox 153"/>
              <p:cNvSpPr txBox="1"/>
              <p:nvPr/>
            </p:nvSpPr>
            <p:spPr>
              <a:xfrm>
                <a:off x="7684178" y="5162407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4" name="TextBox 1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4178" y="5162407"/>
                <a:ext cx="550739" cy="369332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TextBox 154"/>
              <p:cNvSpPr txBox="1"/>
              <p:nvPr/>
            </p:nvSpPr>
            <p:spPr>
              <a:xfrm>
                <a:off x="6367041" y="5150622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5" name="TextBox 1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7041" y="5150622"/>
                <a:ext cx="550739" cy="369332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Rectangle 155"/>
              <p:cNvSpPr/>
              <p:nvPr/>
            </p:nvSpPr>
            <p:spPr bwMode="auto">
              <a:xfrm>
                <a:off x="6117291" y="5734763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6" name="Rectangle 1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7291" y="5734763"/>
                <a:ext cx="1091704" cy="222611"/>
              </a:xfrm>
              <a:prstGeom prst="rect">
                <a:avLst/>
              </a:prstGeom>
              <a:blipFill rotWithShape="0">
                <a:blip r:embed="rId26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9" name="Group 168"/>
          <p:cNvGrpSpPr/>
          <p:nvPr/>
        </p:nvGrpSpPr>
        <p:grpSpPr>
          <a:xfrm>
            <a:off x="8243034" y="3986084"/>
            <a:ext cx="743684" cy="1349204"/>
            <a:chOff x="8243034" y="3986084"/>
            <a:chExt cx="743684" cy="1349204"/>
          </a:xfrm>
        </p:grpSpPr>
        <p:cxnSp>
          <p:nvCxnSpPr>
            <p:cNvPr id="23" name="Elbow Connector 22"/>
            <p:cNvCxnSpPr>
              <a:stCxn id="153" idx="1"/>
              <a:endCxn id="142" idx="3"/>
            </p:cNvCxnSpPr>
            <p:nvPr/>
          </p:nvCxnSpPr>
          <p:spPr bwMode="auto">
            <a:xfrm rot="10800000">
              <a:off x="8243034" y="4259084"/>
              <a:ext cx="735567" cy="1076204"/>
            </a:xfrm>
            <a:prstGeom prst="bentConnector3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8" name="TextBox 157"/>
            <p:cNvSpPr txBox="1"/>
            <p:nvPr/>
          </p:nvSpPr>
          <p:spPr>
            <a:xfrm>
              <a:off x="8251151" y="3986084"/>
              <a:ext cx="7355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carry</a:t>
              </a:r>
            </a:p>
          </p:txBody>
        </p:sp>
      </p:grpSp>
      <p:cxnSp>
        <p:nvCxnSpPr>
          <p:cNvPr id="162" name="Elbow Connector 161"/>
          <p:cNvCxnSpPr>
            <a:stCxn id="155" idx="1"/>
            <a:endCxn id="165" idx="3"/>
          </p:cNvCxnSpPr>
          <p:nvPr/>
        </p:nvCxnSpPr>
        <p:spPr bwMode="auto">
          <a:xfrm rot="10800000">
            <a:off x="5579199" y="4255086"/>
            <a:ext cx="787843" cy="108020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5" name="TextBox 164"/>
              <p:cNvSpPr txBox="1"/>
              <p:nvPr/>
            </p:nvSpPr>
            <p:spPr>
              <a:xfrm>
                <a:off x="5028459" y="4070419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5" name="TextBox 1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8459" y="4070419"/>
                <a:ext cx="550739" cy="369332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0" name="Group 169"/>
          <p:cNvGrpSpPr/>
          <p:nvPr/>
        </p:nvGrpSpPr>
        <p:grpSpPr>
          <a:xfrm>
            <a:off x="6917782" y="3986084"/>
            <a:ext cx="770504" cy="1360990"/>
            <a:chOff x="6917782" y="3986084"/>
            <a:chExt cx="770504" cy="1360990"/>
          </a:xfrm>
        </p:grpSpPr>
        <p:cxnSp>
          <p:nvCxnSpPr>
            <p:cNvPr id="159" name="Elbow Connector 158"/>
            <p:cNvCxnSpPr>
              <a:stCxn id="154" idx="1"/>
              <a:endCxn id="143" idx="3"/>
            </p:cNvCxnSpPr>
            <p:nvPr/>
          </p:nvCxnSpPr>
          <p:spPr bwMode="auto">
            <a:xfrm rot="10800000">
              <a:off x="6917782" y="4259085"/>
              <a:ext cx="766397" cy="1087989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8" name="TextBox 167"/>
            <p:cNvSpPr txBox="1"/>
            <p:nvPr/>
          </p:nvSpPr>
          <p:spPr>
            <a:xfrm>
              <a:off x="6952719" y="3986084"/>
              <a:ext cx="7355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carry</a:t>
              </a:r>
            </a:p>
          </p:txBody>
        </p:sp>
      </p:grpSp>
      <p:cxnSp>
        <p:nvCxnSpPr>
          <p:cNvPr id="172" name="Straight Arrow Connector 171"/>
          <p:cNvCxnSpPr/>
          <p:nvPr/>
        </p:nvCxnSpPr>
        <p:spPr bwMode="auto">
          <a:xfrm flipH="1">
            <a:off x="9405081" y="3918918"/>
            <a:ext cx="851709" cy="31799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3" name="TextBox 172"/>
          <p:cNvSpPr txBox="1"/>
          <p:nvPr/>
        </p:nvSpPr>
        <p:spPr>
          <a:xfrm>
            <a:off x="9799823" y="3651746"/>
            <a:ext cx="1344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C00000"/>
                </a:solidFill>
              </a:rPr>
              <a:t>64 bit addition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TextBox 177"/>
              <p:cNvSpPr txBox="1"/>
              <p:nvPr/>
            </p:nvSpPr>
            <p:spPr>
              <a:xfrm>
                <a:off x="2322002" y="5147396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8" name="TextBox 1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2002" y="5147396"/>
                <a:ext cx="550739" cy="369332"/>
              </a:xfrm>
              <a:prstGeom prst="rect">
                <a:avLst/>
              </a:prstGeom>
              <a:blipFill rotWithShape="0"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/>
              <p:cNvSpPr/>
              <p:nvPr/>
            </p:nvSpPr>
            <p:spPr bwMode="auto">
              <a:xfrm>
                <a:off x="6514156" y="2599055"/>
                <a:ext cx="3084290" cy="502486"/>
              </a:xfrm>
              <a:prstGeom prst="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 dirty="0"/>
                  <a:t>Time complexity: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82" name="Rectangle 1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14156" y="2599055"/>
                <a:ext cx="3084290" cy="502486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159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5" grpId="0" animBg="1"/>
      <p:bldP spid="62" grpId="0" animBg="1"/>
      <p:bldP spid="69" grpId="0" animBg="1"/>
      <p:bldP spid="76" grpId="0"/>
      <p:bldP spid="86" grpId="0" animBg="1"/>
      <p:bldP spid="94" grpId="0" animBg="1"/>
      <p:bldP spid="102" grpId="0" animBg="1"/>
      <p:bldP spid="20" grpId="0"/>
      <p:bldP spid="142" grpId="0"/>
      <p:bldP spid="143" grpId="0"/>
      <p:bldP spid="144" grpId="0"/>
      <p:bldP spid="149" grpId="0"/>
      <p:bldP spid="150" grpId="0" animBg="1"/>
      <p:bldP spid="151" grpId="0" animBg="1"/>
      <p:bldP spid="152" grpId="0" animBg="1"/>
      <p:bldP spid="153" grpId="0"/>
      <p:bldP spid="154" grpId="0"/>
      <p:bldP spid="155" grpId="0"/>
      <p:bldP spid="156" grpId="0" animBg="1"/>
      <p:bldP spid="173" grpId="0"/>
      <p:bldP spid="178" grpId="0"/>
      <p:bldP spid="18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Big-number arithmetic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425445" y="1403388"/>
                <a:ext cx="6260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445" y="1403388"/>
                <a:ext cx="626076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1976294" y="1435382"/>
            <a:ext cx="90757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  </a:t>
            </a:r>
            <a:endParaRPr lang="en-US" sz="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425445" y="2048914"/>
                <a:ext cx="6260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445" y="2048914"/>
                <a:ext cx="626076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/>
          <p:cNvSpPr/>
          <p:nvPr/>
        </p:nvSpPr>
        <p:spPr>
          <a:xfrm>
            <a:off x="1976293" y="2041420"/>
            <a:ext cx="90757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C8DCA83-3423-43FE-89B5-F5B21BC7EAE6}"/>
              </a:ext>
            </a:extLst>
          </p:cNvPr>
          <p:cNvGrpSpPr/>
          <p:nvPr/>
        </p:nvGrpSpPr>
        <p:grpSpPr>
          <a:xfrm>
            <a:off x="10150299" y="4231757"/>
            <a:ext cx="1610330" cy="831557"/>
            <a:chOff x="9963303" y="4371367"/>
            <a:chExt cx="1610330" cy="831557"/>
          </a:xfrm>
        </p:grpSpPr>
        <p:cxnSp>
          <p:nvCxnSpPr>
            <p:cNvPr id="172" name="Straight Arrow Connector 171"/>
            <p:cNvCxnSpPr>
              <a:cxnSpLocks/>
            </p:cNvCxnSpPr>
            <p:nvPr/>
          </p:nvCxnSpPr>
          <p:spPr bwMode="auto">
            <a:xfrm flipH="1" flipV="1">
              <a:off x="10214131" y="4371367"/>
              <a:ext cx="371253" cy="48338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3" name="TextBox 172"/>
            <p:cNvSpPr txBox="1"/>
            <p:nvPr/>
          </p:nvSpPr>
          <p:spPr>
            <a:xfrm>
              <a:off x="9963303" y="4925925"/>
              <a:ext cx="16103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C00000"/>
                  </a:solidFill>
                </a:rPr>
                <a:t>32 bit multiplication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/>
              <p:cNvSpPr/>
              <p:nvPr/>
            </p:nvSpPr>
            <p:spPr bwMode="auto">
              <a:xfrm>
                <a:off x="1322530" y="2896033"/>
                <a:ext cx="3084290" cy="502486"/>
              </a:xfrm>
              <a:prstGeom prst="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 dirty="0"/>
                  <a:t>Time complexity: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82" name="Rectangle 1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22530" y="2896033"/>
                <a:ext cx="3084290" cy="50248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A5DB01E-9185-435C-8AB2-C590FC08E76A}"/>
                  </a:ext>
                </a:extLst>
              </p:cNvPr>
              <p:cNvSpPr txBox="1"/>
              <p:nvPr/>
            </p:nvSpPr>
            <p:spPr>
              <a:xfrm>
                <a:off x="6459462" y="2992019"/>
                <a:ext cx="46954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rgbClr val="FF0000"/>
                    </a:solidFill>
                  </a:rPr>
                  <a:t> 	    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>
                    <a:solidFill>
                      <a:srgbClr val="FF0000"/>
                    </a:solidFill>
                  </a:rPr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rgbClr val="FF0000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rgbClr val="FF0000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rgbClr val="FF0000"/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nb-NO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A5DB01E-9185-435C-8AB2-C590FC08E7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9462" y="2992019"/>
                <a:ext cx="4695423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647A9E49-59CA-4DB5-81A9-08B5D7D0FC81}"/>
                  </a:ext>
                </a:extLst>
              </p:cNvPr>
              <p:cNvSpPr txBox="1"/>
              <p:nvPr/>
            </p:nvSpPr>
            <p:spPr>
              <a:xfrm>
                <a:off x="6459462" y="3338703"/>
                <a:ext cx="46954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	    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nb-NO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647A9E49-59CA-4DB5-81A9-08B5D7D0FC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9462" y="3338703"/>
                <a:ext cx="4695423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D190A48-502C-451B-80C0-ADDD19915F7F}"/>
              </a:ext>
            </a:extLst>
          </p:cNvPr>
          <p:cNvCxnSpPr>
            <a:cxnSpLocks/>
          </p:cNvCxnSpPr>
          <p:nvPr/>
        </p:nvCxnSpPr>
        <p:spPr bwMode="auto">
          <a:xfrm>
            <a:off x="6316980" y="3792630"/>
            <a:ext cx="431300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FA8324E1-2D68-4D90-97DD-EC11465F10FC}"/>
                  </a:ext>
                </a:extLst>
              </p:cNvPr>
              <p:cNvSpPr txBox="1"/>
              <p:nvPr/>
            </p:nvSpPr>
            <p:spPr>
              <a:xfrm>
                <a:off x="6389223" y="3842917"/>
                <a:ext cx="43831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	    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nb-NO" sz="1600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FA8324E1-2D68-4D90-97DD-EC11465F10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9223" y="3842917"/>
                <a:ext cx="4383157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C1905EFC-614F-41DF-AC96-090C245A80A6}"/>
                  </a:ext>
                </a:extLst>
              </p:cNvPr>
              <p:cNvSpPr txBox="1"/>
              <p:nvPr/>
            </p:nvSpPr>
            <p:spPr>
              <a:xfrm>
                <a:off x="5681663" y="4202129"/>
                <a:ext cx="45662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		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/>
                  <a:t>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nb-NO" sz="1600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C1905EFC-614F-41DF-AC96-090C245A80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1663" y="4202129"/>
                <a:ext cx="4566227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6F002E44-81D2-4580-8AEE-B322CF7E6B47}"/>
                  </a:ext>
                </a:extLst>
              </p:cNvPr>
              <p:cNvSpPr txBox="1"/>
              <p:nvPr/>
            </p:nvSpPr>
            <p:spPr>
              <a:xfrm>
                <a:off x="2239145" y="5614427"/>
                <a:ext cx="578924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dirty="0">
                    <a:solidFill>
                      <a:srgbClr val="FF0000"/>
                    </a:solidFill>
                  </a:rPr>
                  <a:t>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   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nb-NO" sz="1600" dirty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nb-NO" sz="1600" dirty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endParaRPr lang="nb-NO" sz="1600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6F002E44-81D2-4580-8AEE-B322CF7E6B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9145" y="5614427"/>
                <a:ext cx="5789249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D8672E-B754-4DB2-9731-CD556DDB3347}"/>
                  </a:ext>
                </a:extLst>
              </p:cNvPr>
              <p:cNvSpPr txBox="1"/>
              <p:nvPr/>
            </p:nvSpPr>
            <p:spPr>
              <a:xfrm rot="19534979">
                <a:off x="5339966" y="5145317"/>
                <a:ext cx="6833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D8672E-B754-4DB2-9731-CD556DDB33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534979">
                <a:off x="5339966" y="5145317"/>
                <a:ext cx="683396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1E8C825-6C31-4911-AF18-234BA9548FF1}"/>
                  </a:ext>
                </a:extLst>
              </p:cNvPr>
              <p:cNvSpPr txBox="1"/>
              <p:nvPr/>
            </p:nvSpPr>
            <p:spPr>
              <a:xfrm>
                <a:off x="2512278" y="6159634"/>
                <a:ext cx="84033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b="0" dirty="0">
                    <a:solidFill>
                      <a:schemeClr val="accent1">
                        <a:lumMod val="50000"/>
                      </a:schemeClr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</a:rPr>
                  <a:t>         			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</a:rPr>
                  <a:t>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nb-NO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1E8C825-6C31-4911-AF18-234BA9548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78" y="6159634"/>
                <a:ext cx="8403372" cy="3385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6F180E68-2E23-4276-8949-A0CD995F7307}"/>
              </a:ext>
            </a:extLst>
          </p:cNvPr>
          <p:cNvCxnSpPr>
            <a:cxnSpLocks/>
          </p:cNvCxnSpPr>
          <p:nvPr/>
        </p:nvCxnSpPr>
        <p:spPr bwMode="auto">
          <a:xfrm>
            <a:off x="2435864" y="6075127"/>
            <a:ext cx="8273911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FE910F8E-9A48-4E41-AC66-A124C22B4E62}"/>
                  </a:ext>
                </a:extLst>
              </p:cNvPr>
              <p:cNvSpPr txBox="1"/>
              <p:nvPr/>
            </p:nvSpPr>
            <p:spPr>
              <a:xfrm>
                <a:off x="2435864" y="5614427"/>
                <a:ext cx="3284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FE910F8E-9A48-4E41-AC66-A124C22B4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5864" y="5614427"/>
                <a:ext cx="328440" cy="369332"/>
              </a:xfrm>
              <a:prstGeom prst="rect">
                <a:avLst/>
              </a:prstGeom>
              <a:blipFill>
                <a:blip r:embed="rId13"/>
                <a:stretch>
                  <a:fillRect r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C50DD8E0-4C01-4DC5-951E-DA09D5E1238B}"/>
              </a:ext>
            </a:extLst>
          </p:cNvPr>
          <p:cNvGrpSpPr/>
          <p:nvPr/>
        </p:nvGrpSpPr>
        <p:grpSpPr>
          <a:xfrm>
            <a:off x="1172534" y="5051245"/>
            <a:ext cx="1610330" cy="632484"/>
            <a:chOff x="3672512" y="3911793"/>
            <a:chExt cx="1610330" cy="632484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C722012-4DC7-4FAC-A333-A11CF75F4095}"/>
                </a:ext>
              </a:extLst>
            </p:cNvPr>
            <p:cNvSpPr txBox="1"/>
            <p:nvPr/>
          </p:nvSpPr>
          <p:spPr>
            <a:xfrm>
              <a:off x="3672512" y="3911793"/>
              <a:ext cx="16103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C00000"/>
                  </a:solidFill>
                </a:rPr>
                <a:t>64 bit addition</a:t>
              </a:r>
            </a:p>
          </p:txBody>
        </p: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56055462-CD84-46EE-8860-456AABD9ED7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05514" y="4225100"/>
              <a:ext cx="368790" cy="31917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5E12E24F-157B-45C0-AE84-74BBA6D40328}"/>
              </a:ext>
            </a:extLst>
          </p:cNvPr>
          <p:cNvSpPr txBox="1"/>
          <p:nvPr/>
        </p:nvSpPr>
        <p:spPr>
          <a:xfrm>
            <a:off x="9494417" y="2785674"/>
            <a:ext cx="4842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 err="1"/>
              <a:t>carry</a:t>
            </a:r>
            <a:endParaRPr lang="nb-NO" sz="900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D4105366-A2DF-4FEB-A572-9F0075A43175}"/>
              </a:ext>
            </a:extLst>
          </p:cNvPr>
          <p:cNvSpPr txBox="1"/>
          <p:nvPr/>
        </p:nvSpPr>
        <p:spPr>
          <a:xfrm>
            <a:off x="8929039" y="2778199"/>
            <a:ext cx="4842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 err="1"/>
              <a:t>carry</a:t>
            </a:r>
            <a:endParaRPr lang="nb-NO" sz="9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44467851-213D-4C76-B6CF-6A3B8151759C}"/>
                  </a:ext>
                </a:extLst>
              </p:cNvPr>
              <p:cNvSpPr txBox="1"/>
              <p:nvPr/>
            </p:nvSpPr>
            <p:spPr>
              <a:xfrm>
                <a:off x="8289654" y="2774962"/>
                <a:ext cx="48428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44467851-213D-4C76-B6CF-6A3B815175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654" y="2774962"/>
                <a:ext cx="484280" cy="2308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77805F8-C983-4900-AF4A-C813C91212C6}"/>
                  </a:ext>
                </a:extLst>
              </p:cNvPr>
              <p:cNvSpPr txBox="1"/>
              <p:nvPr/>
            </p:nvSpPr>
            <p:spPr>
              <a:xfrm>
                <a:off x="5025696" y="4619146"/>
                <a:ext cx="512460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		  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sz="1600" dirty="0"/>
              </a:p>
            </p:txBody>
          </p:sp>
        </mc:Choice>
        <mc:Fallback xmlns="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77805F8-C983-4900-AF4A-C813C91212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5696" y="4619146"/>
                <a:ext cx="5124603" cy="33855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021B18C0-29D4-44A6-862D-E5E08E317BEB}"/>
                  </a:ext>
                </a:extLst>
              </p:cNvPr>
              <p:cNvSpPr txBox="1"/>
              <p:nvPr/>
            </p:nvSpPr>
            <p:spPr>
              <a:xfrm>
                <a:off x="5101932" y="2686587"/>
                <a:ext cx="12651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021B18C0-29D4-44A6-862D-E5E08E317B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1932" y="2686587"/>
                <a:ext cx="1265109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 bwMode="auto">
          <a:xfrm>
            <a:off x="10127439" y="3345315"/>
            <a:ext cx="357681" cy="348313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9586924" y="3345315"/>
            <a:ext cx="357681" cy="348313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8992338" y="3345315"/>
            <a:ext cx="357681" cy="348313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6459462" y="3337074"/>
            <a:ext cx="562368" cy="348313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E910F8E-9A48-4E41-AC66-A124C22B4E62}"/>
                  </a:ext>
                </a:extLst>
              </p:cNvPr>
              <p:cNvSpPr txBox="1"/>
              <p:nvPr/>
            </p:nvSpPr>
            <p:spPr>
              <a:xfrm>
                <a:off x="2435864" y="6144245"/>
                <a:ext cx="3284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E910F8E-9A48-4E41-AC66-A124C22B4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5864" y="6144245"/>
                <a:ext cx="328440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 bwMode="auto">
          <a:xfrm>
            <a:off x="8409606" y="3331917"/>
            <a:ext cx="357681" cy="348313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32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 animBg="1"/>
      <p:bldP spid="5" grpId="0"/>
      <p:bldP spid="63" grpId="0"/>
      <p:bldP spid="65" grpId="0"/>
      <p:bldP spid="66" grpId="0"/>
      <p:bldP spid="67" grpId="0"/>
      <p:bldP spid="10" grpId="0"/>
      <p:bldP spid="71" grpId="0"/>
      <p:bldP spid="75" grpId="0"/>
      <p:bldP spid="26" grpId="0"/>
      <p:bldP spid="93" grpId="0"/>
      <p:bldP spid="95" grpId="0"/>
      <p:bldP spid="96" grpId="0"/>
      <p:bldP spid="3" grpId="0" animBg="1"/>
      <p:bldP spid="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40" grpId="0"/>
      <p:bldP spid="37" grpId="0" animBg="1"/>
      <p:bldP spid="37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Big-number arithmetic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/>
            </p:nvGraphicFramePr>
            <p:xfrm>
              <a:off x="1974272" y="3578206"/>
              <a:ext cx="7893656" cy="1768750"/>
            </p:xfrm>
            <a:graphic>
              <a:graphicData uri="http://schemas.openxmlformats.org/drawingml/2006/table">
                <a:tbl>
                  <a:tblPr firstRow="1" bandRow="1">
                    <a:tableStyleId>{72833802-FEF1-4C79-8D5D-14CF1EAF98D9}</a:tableStyleId>
                  </a:tblPr>
                  <a:tblGrid>
                    <a:gridCol w="165370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5759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42476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Algorithm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Input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Output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Time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ADD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MULT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𝑎𝑏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MOD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1600" i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mod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MOD-INV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nb-NO" sz="1600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mod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1600" b="0" i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/>
            </p:nvGraphicFramePr>
            <p:xfrm>
              <a:off x="1974272" y="3578206"/>
              <a:ext cx="7893656" cy="1768750"/>
            </p:xfrm>
            <a:graphic>
              <a:graphicData uri="http://schemas.openxmlformats.org/drawingml/2006/table">
                <a:tbl>
                  <a:tblPr firstRow="1" bandRow="1">
                    <a:tableStyleId>{72833802-FEF1-4C79-8D5D-14CF1EAF98D9}</a:tableStyleId>
                  </a:tblPr>
                  <a:tblGrid>
                    <a:gridCol w="165370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5759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42476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Algorithm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Input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Output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Time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ADD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43158" t="-100000" r="-440000" b="-3152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77000" t="-100000" r="-39333" b="-3152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53846" t="-100000" r="-855" b="-3152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MULT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43158" t="-203448" r="-440000" b="-2206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77000" t="-203448" r="-39333" b="-2206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53846" t="-203448" r="-855" b="-2206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MOD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43158" t="-298305" r="-440000" b="-1169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77000" t="-298305" r="-39333" b="-1169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53846" t="-298305" r="-855" b="-1169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MOD-INV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43158" t="-405172" r="-440000" b="-189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77000" t="-405172" r="-39333" b="-189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53846" t="-405172" r="-855" b="-1896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9" name="Group 8"/>
          <p:cNvGrpSpPr/>
          <p:nvPr/>
        </p:nvGrpSpPr>
        <p:grpSpPr>
          <a:xfrm>
            <a:off x="7801864" y="5767074"/>
            <a:ext cx="3272069" cy="339943"/>
            <a:chOff x="7069390" y="5906044"/>
            <a:chExt cx="3272069" cy="33994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1"/>
                <p:cNvSpPr>
                  <a:spLocks noChangeArrowheads="1"/>
                </p:cNvSpPr>
                <p:nvPr/>
              </p:nvSpPr>
              <p:spPr bwMode="auto">
                <a:xfrm>
                  <a:off x="7069390" y="5938210"/>
                  <a:ext cx="947956" cy="3077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kumimoji="0" lang="nb-NO" altLang="en-US" sz="1400" b="0" u="none" strike="noStrike" cap="none" normalizeH="0" baseline="0" dirty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ea typeface="Cambria" panose="02040503050406030204" pitchFamily="18" charset="0"/>
                    </a:rPr>
                    <a:t>* </a:t>
                  </a:r>
                  <a14:m>
                    <m:oMath xmlns:m="http://schemas.openxmlformats.org/officeDocument/2006/math">
                      <m:r>
                        <a:rPr kumimoji="0" lang="nb-NO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r>
                        <a:rPr kumimoji="0" lang="nb-NO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&gt;2</m:t>
                      </m:r>
                    </m:oMath>
                  </a14:m>
                  <a:endParaRPr kumimoji="0" lang="en-US" altLang="en-US" sz="1400" b="0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069390" y="5938210"/>
                  <a:ext cx="947956" cy="30777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1935" t="-4000" b="-20000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>
                <a:xfrm>
                  <a:off x="7624048" y="5906044"/>
                  <a:ext cx="2717411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altLang="en-US" sz="900" i="0" dirty="0" smtClean="0">
                            <a:solidFill>
                              <a:srgbClr val="C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713739807325663489766475852620783120641</m:t>
                        </m:r>
                      </m:oMath>
                    </m:oMathPara>
                  </a14:m>
                  <a:endParaRPr lang="en-US" sz="9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4048" y="5906044"/>
                  <a:ext cx="2717411" cy="2308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887626" y="4180204"/>
                <a:ext cx="12060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func>
                          <m:funcPr>
                            <m:ctrlPr>
                              <a:rPr lang="nb-NO" sz="1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40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nb-NO" sz="1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1400" dirty="0">
                    <a:solidFill>
                      <a:srgbClr val="C00000"/>
                    </a:solidFill>
                  </a:rPr>
                  <a:t>*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7626" y="4180204"/>
                <a:ext cx="1206005" cy="307777"/>
              </a:xfrm>
              <a:prstGeom prst="rect">
                <a:avLst/>
              </a:prstGeom>
              <a:blipFill>
                <a:blip r:embed="rId6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 bwMode="auto">
              <a:xfrm>
                <a:off x="5947914" y="149271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7914" y="1492711"/>
                <a:ext cx="1091704" cy="222611"/>
              </a:xfrm>
              <a:prstGeom prst="rect">
                <a:avLst/>
              </a:prstGeom>
              <a:blipFill rotWithShape="0">
                <a:blip r:embed="rId7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2" name="Group 51"/>
          <p:cNvGrpSpPr/>
          <p:nvPr/>
        </p:nvGrpSpPr>
        <p:grpSpPr>
          <a:xfrm>
            <a:off x="1876820" y="1193075"/>
            <a:ext cx="1095047" cy="522247"/>
            <a:chOff x="2049540" y="3318515"/>
            <a:chExt cx="1095047" cy="52224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/>
                <p:cNvSpPr/>
                <p:nvPr/>
              </p:nvSpPr>
              <p:spPr bwMode="auto">
                <a:xfrm>
                  <a:off x="2052883" y="3618151"/>
                  <a:ext cx="1091704" cy="222611"/>
                </a:xfrm>
                <a:prstGeom prst="rect">
                  <a:avLst/>
                </a:prstGeom>
                <a:solidFill>
                  <a:srgbClr val="FFF3C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0" rIns="9144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3" name="Rectangle 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52883" y="3618151"/>
                  <a:ext cx="1091704" cy="222611"/>
                </a:xfrm>
                <a:prstGeom prst="rect">
                  <a:avLst/>
                </a:prstGeom>
                <a:blipFill>
                  <a:blip r:embed="rId8"/>
                  <a:stretch>
                    <a:fillRect b="-526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4" name="Group 53"/>
            <p:cNvGrpSpPr/>
            <p:nvPr/>
          </p:nvGrpSpPr>
          <p:grpSpPr>
            <a:xfrm>
              <a:off x="2049540" y="3318515"/>
              <a:ext cx="1093685" cy="261610"/>
              <a:chOff x="829293" y="1583364"/>
              <a:chExt cx="1589313" cy="261610"/>
            </a:xfrm>
          </p:grpSpPr>
          <p:grpSp>
            <p:nvGrpSpPr>
              <p:cNvPr id="55" name="Group 54"/>
              <p:cNvGrpSpPr/>
              <p:nvPr/>
            </p:nvGrpSpPr>
            <p:grpSpPr>
              <a:xfrm>
                <a:off x="829293" y="1637969"/>
                <a:ext cx="1589313" cy="152400"/>
                <a:chOff x="829293" y="1637969"/>
                <a:chExt cx="1589313" cy="152400"/>
              </a:xfrm>
            </p:grpSpPr>
            <p:cxnSp>
              <p:nvCxnSpPr>
                <p:cNvPr id="57" name="Straight Connector 56"/>
                <p:cNvCxnSpPr/>
                <p:nvPr/>
              </p:nvCxnSpPr>
              <p:spPr bwMode="auto">
                <a:xfrm flipV="1">
                  <a:off x="831272" y="1714169"/>
                  <a:ext cx="1585355" cy="137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8" name="Straight Connector 57"/>
                <p:cNvCxnSpPr/>
                <p:nvPr/>
              </p:nvCxnSpPr>
              <p:spPr bwMode="auto">
                <a:xfrm flipV="1">
                  <a:off x="2416627" y="1637969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9" name="Straight Connector 58"/>
                <p:cNvCxnSpPr/>
                <p:nvPr/>
              </p:nvCxnSpPr>
              <p:spPr bwMode="auto">
                <a:xfrm flipV="1">
                  <a:off x="829293" y="1637969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56" name="TextBox 55"/>
              <p:cNvSpPr txBox="1"/>
              <p:nvPr/>
            </p:nvSpPr>
            <p:spPr>
              <a:xfrm>
                <a:off x="1283393" y="1583364"/>
                <a:ext cx="765743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64 bit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 bwMode="auto">
              <a:xfrm>
                <a:off x="7242338" y="149271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42338" y="1492711"/>
                <a:ext cx="1091704" cy="222611"/>
              </a:xfrm>
              <a:prstGeom prst="rect">
                <a:avLst/>
              </a:prstGeom>
              <a:blipFill rotWithShape="0">
                <a:blip r:embed="rId9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/>
              <p:cNvSpPr/>
              <p:nvPr/>
            </p:nvSpPr>
            <p:spPr bwMode="auto">
              <a:xfrm>
                <a:off x="8536761" y="149271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1" name="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36761" y="1492711"/>
                <a:ext cx="1091704" cy="222611"/>
              </a:xfrm>
              <a:prstGeom prst="rect">
                <a:avLst/>
              </a:prstGeom>
              <a:blipFill rotWithShape="0">
                <a:blip r:embed="rId10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 bwMode="auto">
              <a:xfrm>
                <a:off x="5944571" y="2195566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4571" y="2195566"/>
                <a:ext cx="1091704" cy="222611"/>
              </a:xfrm>
              <a:prstGeom prst="rect">
                <a:avLst/>
              </a:prstGeom>
              <a:blipFill rotWithShape="0">
                <a:blip r:embed="rId11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3" name="Group 62"/>
          <p:cNvGrpSpPr/>
          <p:nvPr/>
        </p:nvGrpSpPr>
        <p:grpSpPr>
          <a:xfrm>
            <a:off x="1876820" y="1925405"/>
            <a:ext cx="1096081" cy="492772"/>
            <a:chOff x="2051521" y="4406296"/>
            <a:chExt cx="1096081" cy="4927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/>
                <p:cNvSpPr/>
                <p:nvPr/>
              </p:nvSpPr>
              <p:spPr bwMode="auto">
                <a:xfrm>
                  <a:off x="2051521" y="4676457"/>
                  <a:ext cx="1091704" cy="222611"/>
                </a:xfrm>
                <a:prstGeom prst="rect">
                  <a:avLst/>
                </a:prstGeom>
                <a:solidFill>
                  <a:srgbClr val="FFF3C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0" rIns="9144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4" name="Rectangle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51521" y="4676457"/>
                  <a:ext cx="1091704" cy="222611"/>
                </a:xfrm>
                <a:prstGeom prst="rect">
                  <a:avLst/>
                </a:prstGeom>
                <a:blipFill>
                  <a:blip r:embed="rId12"/>
                  <a:stretch>
                    <a:fillRect b="-2564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5" name="Group 64"/>
            <p:cNvGrpSpPr/>
            <p:nvPr/>
          </p:nvGrpSpPr>
          <p:grpSpPr>
            <a:xfrm>
              <a:off x="2053917" y="4406296"/>
              <a:ext cx="1093685" cy="261610"/>
              <a:chOff x="829293" y="1573840"/>
              <a:chExt cx="1589313" cy="261610"/>
            </a:xfrm>
          </p:grpSpPr>
          <p:grpSp>
            <p:nvGrpSpPr>
              <p:cNvPr id="66" name="Group 65"/>
              <p:cNvGrpSpPr/>
              <p:nvPr/>
            </p:nvGrpSpPr>
            <p:grpSpPr>
              <a:xfrm>
                <a:off x="829293" y="1628445"/>
                <a:ext cx="1589313" cy="152400"/>
                <a:chOff x="829293" y="1628445"/>
                <a:chExt cx="1589313" cy="152400"/>
              </a:xfrm>
            </p:grpSpPr>
            <p:cxnSp>
              <p:nvCxnSpPr>
                <p:cNvPr id="68" name="Straight Connector 67"/>
                <p:cNvCxnSpPr/>
                <p:nvPr/>
              </p:nvCxnSpPr>
              <p:spPr bwMode="auto">
                <a:xfrm flipV="1">
                  <a:off x="831272" y="1704645"/>
                  <a:ext cx="1585355" cy="137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9" name="Straight Connector 68"/>
                <p:cNvCxnSpPr/>
                <p:nvPr/>
              </p:nvCxnSpPr>
              <p:spPr bwMode="auto">
                <a:xfrm flipV="1">
                  <a:off x="2416627" y="1628445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0" name="Straight Connector 69"/>
                <p:cNvCxnSpPr/>
                <p:nvPr/>
              </p:nvCxnSpPr>
              <p:spPr bwMode="auto">
                <a:xfrm flipV="1">
                  <a:off x="829293" y="1628445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67" name="TextBox 66"/>
              <p:cNvSpPr txBox="1"/>
              <p:nvPr/>
            </p:nvSpPr>
            <p:spPr>
              <a:xfrm>
                <a:off x="1283393" y="1573840"/>
                <a:ext cx="765743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64 bit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/>
              <p:cNvSpPr/>
              <p:nvPr/>
            </p:nvSpPr>
            <p:spPr bwMode="auto">
              <a:xfrm>
                <a:off x="7238995" y="2195566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1" name="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38995" y="2195566"/>
                <a:ext cx="1091704" cy="222611"/>
              </a:xfrm>
              <a:prstGeom prst="rect">
                <a:avLst/>
              </a:prstGeom>
              <a:blipFill rotWithShape="0">
                <a:blip r:embed="rId13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>
                <a:off x="8533418" y="2195566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33418" y="2195566"/>
                <a:ext cx="1091704" cy="222611"/>
              </a:xfrm>
              <a:prstGeom prst="rect">
                <a:avLst/>
              </a:prstGeom>
              <a:blipFill rotWithShape="0">
                <a:blip r:embed="rId14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887626" y="4395042"/>
                <a:ext cx="1890679" cy="313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𝒪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400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unc>
                                        <m:funcPr>
                                          <m:ctrlPr>
                                            <a:rPr lang="nb-NO" sz="14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nb-NO" sz="140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log</m:t>
                                          </m:r>
                                        </m:fName>
                                        <m:e>
                                          <m:r>
                                            <a:rPr lang="nb-NO" sz="14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func>
                                    </m:e>
                                  </m:d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0.99832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†</m:t>
                          </m:r>
                        </m:sup>
                      </m:sSup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7626" y="4395042"/>
                <a:ext cx="1890679" cy="313291"/>
              </a:xfrm>
              <a:prstGeom prst="rect">
                <a:avLst/>
              </a:prstGeom>
              <a:blipFill>
                <a:blip r:embed="rId15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220003" y="6125318"/>
                <a:ext cx="3315884" cy="344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𝒪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nb-NO" sz="16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sSup>
                              <m:sSupPr>
                                <m:ctrlPr>
                                  <a:rPr lang="nb-NO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nb-NO" sz="16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unc>
                                      <m:funcPr>
                                        <m:ctrlPr>
                                          <a:rPr lang="nb-NO" sz="1600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nb-NO" sz="160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fName>
                                      <m:e>
                                        <m:r>
                                          <a:rPr lang="nb-NO" sz="1600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func>
                                  </m:e>
                                </m:d>
                              </m:e>
                              <m:sup>
                                <m:r>
                                  <a:rPr lang="nb-NO" sz="1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0.99832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nb-NO" sz="16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†</m:t>
                        </m:r>
                      </m:sup>
                    </m:sSup>
                  </m:oMath>
                </a14:m>
                <a:r>
                  <a:rPr lang="en-US" sz="1600" dirty="0">
                    <a:solidFill>
                      <a:srgbClr val="C00000"/>
                    </a:solidFill>
                  </a:rPr>
                  <a:t> </a:t>
                </a:r>
                <a:r>
                  <a:rPr lang="en-US" sz="1200" dirty="0">
                    <a:solidFill>
                      <a:srgbClr val="C00000"/>
                    </a:solidFill>
                  </a:rPr>
                  <a:t>OpenAI</a:t>
                </a:r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003" y="6125318"/>
                <a:ext cx="3315884" cy="344966"/>
              </a:xfrm>
              <a:prstGeom prst="rect">
                <a:avLst/>
              </a:prstGeom>
              <a:blipFill>
                <a:blip r:embed="rId16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4589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1" grpId="0"/>
      <p:bldP spid="3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computations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generator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func>
                      <m:func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𝑔𝑔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⋯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mod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</m:oMath>
                </a14:m>
                <a:r>
                  <a:rPr lang="en-US" sz="1600" dirty="0"/>
                  <a:t>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nb-NO" sz="1400" dirty="0"/>
                  <a:t>Multiplication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mod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</m:oMath>
                </a14:m>
                <a:endParaRPr lang="en-US" dirty="0"/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Generate curve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mod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curve group order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600" dirty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generator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Compute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+⋯+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	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Point addition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/>
          <p:cNvGrpSpPr/>
          <p:nvPr/>
        </p:nvGrpSpPr>
        <p:grpSpPr>
          <a:xfrm>
            <a:off x="8995071" y="1413243"/>
            <a:ext cx="2412938" cy="1590239"/>
            <a:chOff x="8995071" y="1413243"/>
            <a:chExt cx="2412938" cy="159023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0660" y="1652567"/>
              <a:ext cx="406514" cy="763319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995071" y="1595417"/>
              <a:ext cx="488080" cy="908792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 bwMode="auto">
            <a:xfrm>
              <a:off x="9746351" y="1823744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 bwMode="auto">
            <a:xfrm>
              <a:off x="9725569" y="2215136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r="-3750" b="-63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r="-3750" b="-63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367166" y="3429108"/>
                <a:ext cx="3276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Group exponentiation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166" y="3429108"/>
                <a:ext cx="3276600" cy="369332"/>
              </a:xfrm>
              <a:prstGeom prst="rect">
                <a:avLst/>
              </a:prstGeom>
              <a:blipFill>
                <a:blip r:embed="rId10"/>
                <a:stretch>
                  <a:fillRect l="-1487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 flipH="1" flipV="1">
            <a:off x="2607733" y="2345267"/>
            <a:ext cx="2859618" cy="105838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/>
          <p:cNvCxnSpPr/>
          <p:nvPr/>
        </p:nvCxnSpPr>
        <p:spPr bwMode="auto">
          <a:xfrm flipH="1">
            <a:off x="2607733" y="3857625"/>
            <a:ext cx="2859619" cy="142568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2" name="Group 11"/>
          <p:cNvGrpSpPr/>
          <p:nvPr/>
        </p:nvGrpSpPr>
        <p:grpSpPr>
          <a:xfrm>
            <a:off x="3106719" y="5550904"/>
            <a:ext cx="1572086" cy="998428"/>
            <a:chOff x="3416010" y="5388565"/>
            <a:chExt cx="1572086" cy="998428"/>
          </a:xfrm>
        </p:grpSpPr>
        <p:grpSp>
          <p:nvGrpSpPr>
            <p:cNvPr id="37" name="Group 36"/>
            <p:cNvGrpSpPr>
              <a:grpSpLocks noChangeAspect="1"/>
            </p:cNvGrpSpPr>
            <p:nvPr/>
          </p:nvGrpSpPr>
          <p:grpSpPr>
            <a:xfrm>
              <a:off x="3416010" y="5388565"/>
              <a:ext cx="1572086" cy="998428"/>
              <a:chOff x="550888" y="2134624"/>
              <a:chExt cx="6702287" cy="4256607"/>
            </a:xfrm>
          </p:grpSpPr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0888" y="2198173"/>
                <a:ext cx="6702287" cy="4143113"/>
              </a:xfrm>
              <a:prstGeom prst="rect">
                <a:avLst/>
              </a:prstGeom>
            </p:spPr>
          </p:pic>
          <p:sp>
            <p:nvSpPr>
              <p:cNvPr id="39" name="Rectangle 38"/>
              <p:cNvSpPr/>
              <p:nvPr/>
            </p:nvSpPr>
            <p:spPr>
              <a:xfrm>
                <a:off x="861841" y="2298911"/>
                <a:ext cx="1587242" cy="677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endParaRPr lang="en-US" sz="500" dirty="0"/>
              </a:p>
            </p:txBody>
          </p:sp>
          <p:cxnSp>
            <p:nvCxnSpPr>
              <p:cNvPr id="40" name="Straight Connector 39"/>
              <p:cNvCxnSpPr/>
              <p:nvPr/>
            </p:nvCxnSpPr>
            <p:spPr bwMode="auto">
              <a:xfrm flipV="1">
                <a:off x="2342564" y="2319261"/>
                <a:ext cx="976997" cy="1752629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Flowchart: Connector 40"/>
              <p:cNvSpPr>
                <a:spLocks noChangeAspect="1"/>
              </p:cNvSpPr>
              <p:nvPr/>
            </p:nvSpPr>
            <p:spPr bwMode="auto">
              <a:xfrm>
                <a:off x="2287636" y="4009567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2" name="Flowchart: Connector 41"/>
              <p:cNvSpPr>
                <a:spLocks noChangeAspect="1"/>
              </p:cNvSpPr>
              <p:nvPr/>
            </p:nvSpPr>
            <p:spPr bwMode="auto">
              <a:xfrm>
                <a:off x="2644474" y="3372300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cxnSp>
            <p:nvCxnSpPr>
              <p:cNvPr id="43" name="Straight Connector 42"/>
              <p:cNvCxnSpPr/>
              <p:nvPr/>
            </p:nvCxnSpPr>
            <p:spPr bwMode="auto">
              <a:xfrm flipV="1">
                <a:off x="3320489" y="2319261"/>
                <a:ext cx="2094706" cy="3757682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flipV="1">
                <a:off x="4457304" y="2134624"/>
                <a:ext cx="14127" cy="4256607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5" name="Flowchart: Connector 44"/>
              <p:cNvSpPr>
                <a:spLocks noChangeAspect="1"/>
              </p:cNvSpPr>
              <p:nvPr/>
            </p:nvSpPr>
            <p:spPr bwMode="auto">
              <a:xfrm>
                <a:off x="4414138" y="3973805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6" name="Flowchart: Connector 45"/>
              <p:cNvSpPr>
                <a:spLocks noChangeAspect="1"/>
              </p:cNvSpPr>
              <p:nvPr/>
            </p:nvSpPr>
            <p:spPr bwMode="auto">
              <a:xfrm>
                <a:off x="4414138" y="4292232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7" name="TextBox 4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 r="-5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8" name="TextBox 4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r="-16667" b="-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9" name="TextBox 4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 b="-5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nb-NO" sz="5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nb-NO" sz="5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5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500" b="1" i="1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  <m:t>89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,+</m:t>
                            </m:r>
                          </m:e>
                        </m:d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r="-3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182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1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1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1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1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1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1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1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in groups – exponentiation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04211" cy="5068415"/>
              </a:xfrm>
            </p:spPr>
            <p:txBody>
              <a:bodyPr/>
              <a:lstStyle/>
              <a:p>
                <a:r>
                  <a:rPr lang="en-US" sz="1800" b="1" dirty="0"/>
                  <a:t>Goal: </a:t>
                </a:r>
                <a:r>
                  <a:rPr lang="en-US" sz="18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800" b="1" i="1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endParaRPr lang="en-US" sz="1800" b="1" dirty="0"/>
              </a:p>
              <a:p>
                <a:endParaRPr lang="en-US" sz="1800" b="1" dirty="0"/>
              </a:p>
              <a:p>
                <a:endParaRPr lang="en-US" sz="1800" b="1" dirty="0"/>
              </a:p>
              <a:p>
                <a:r>
                  <a:rPr lang="en-US" sz="1800" b="1" dirty="0"/>
                  <a:t>Naïve approach: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⋆…⋆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US" sz="1800" dirty="0"/>
              </a:p>
              <a:p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Running time: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/>
                  <a:t> group operations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dirty="0"/>
                  <a:t>:</a:t>
                </a:r>
                <a:r>
                  <a:rPr lang="en-US" sz="1600" dirty="0"/>
                  <a:t>		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+</m:t>
                        </m:r>
                      </m:e>
                    </m:d>
                  </m:oMath>
                </a14:m>
                <a:r>
                  <a:rPr lang="en-US" dirty="0"/>
                  <a:t>:	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Naïve approach is impossible in practice!</a:t>
                </a:r>
                <a:endParaRPr lang="en-US" sz="18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04211" cy="5068415"/>
              </a:xfrm>
              <a:blipFill rotWithShape="0">
                <a:blip r:embed="rId2"/>
                <a:stretch>
                  <a:fillRect l="-439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/>
          <p:cNvGrpSpPr/>
          <p:nvPr/>
        </p:nvGrpSpPr>
        <p:grpSpPr>
          <a:xfrm>
            <a:off x="3297513" y="1684510"/>
            <a:ext cx="1652312" cy="426500"/>
            <a:chOff x="3297513" y="1684510"/>
            <a:chExt cx="1652312" cy="426500"/>
          </a:xfrm>
        </p:grpSpPr>
        <p:sp>
          <p:nvSpPr>
            <p:cNvPr id="6" name="Left Brace 5"/>
            <p:cNvSpPr/>
            <p:nvPr/>
          </p:nvSpPr>
          <p:spPr>
            <a:xfrm rot="5400000">
              <a:off x="4055914" y="1217100"/>
              <a:ext cx="135509" cy="1652312"/>
            </a:xfrm>
            <a:prstGeom prst="leftBrace">
              <a:avLst>
                <a:gd name="adj1" fmla="val 105220"/>
                <a:gd name="adj2" fmla="val 50000"/>
              </a:avLst>
            </a:prstGeom>
            <a:ln w="12700" cmpd="sng">
              <a:solidFill>
                <a:srgbClr val="C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983626" y="1684510"/>
                  <a:ext cx="37793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US" sz="1400" dirty="0">
                      <a:solidFill>
                        <a:srgbClr val="C00000"/>
                      </a:solidFill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83626" y="1684510"/>
                  <a:ext cx="377939" cy="307777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Group 21"/>
          <p:cNvGrpSpPr/>
          <p:nvPr/>
        </p:nvGrpSpPr>
        <p:grpSpPr>
          <a:xfrm>
            <a:off x="4632960" y="3329941"/>
            <a:ext cx="1394463" cy="777239"/>
            <a:chOff x="6654103" y="539000"/>
            <a:chExt cx="1232445" cy="777239"/>
          </a:xfrm>
        </p:grpSpPr>
        <p:cxnSp>
          <p:nvCxnSpPr>
            <p:cNvPr id="15" name="Straight Arrow Connector 14"/>
            <p:cNvCxnSpPr/>
            <p:nvPr/>
          </p:nvCxnSpPr>
          <p:spPr bwMode="auto">
            <a:xfrm flipV="1">
              <a:off x="6654103" y="539000"/>
              <a:ext cx="1232445" cy="19049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Arrow Connector 17"/>
            <p:cNvCxnSpPr/>
            <p:nvPr/>
          </p:nvCxnSpPr>
          <p:spPr bwMode="auto">
            <a:xfrm>
              <a:off x="6654103" y="1143102"/>
              <a:ext cx="1232445" cy="17313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p:grpSp>
        <p:nvGrpSpPr>
          <p:cNvPr id="37" name="Group 36"/>
          <p:cNvGrpSpPr/>
          <p:nvPr/>
        </p:nvGrpSpPr>
        <p:grpSpPr>
          <a:xfrm>
            <a:off x="5686864" y="2127084"/>
            <a:ext cx="3712952" cy="1305890"/>
            <a:chOff x="5686864" y="2127084"/>
            <a:chExt cx="3712952" cy="130589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5846536" y="3186753"/>
                  <a:ext cx="3553280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nb-NO" sz="1600" b="0" dirty="0"/>
                    <a:t>       </a:t>
                  </a:r>
                  <a14:m>
                    <m:oMath xmlns:m="http://schemas.openxmlformats.org/officeDocument/2006/math">
                      <m: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⋅2⋅                ⋯              ⋅2   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mod</m:t>
                              </m:r>
                            </m:fNam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func>
                        </m:e>
                      </m:d>
                    </m:oMath>
                  </a14:m>
                  <a:endParaRPr lang="en-US" sz="1600" b="0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46536" y="3186753"/>
                  <a:ext cx="3553280" cy="246221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2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Left Brace 26"/>
            <p:cNvSpPr/>
            <p:nvPr/>
          </p:nvSpPr>
          <p:spPr>
            <a:xfrm rot="5400000">
              <a:off x="7326820" y="1931551"/>
              <a:ext cx="135509" cy="2374900"/>
            </a:xfrm>
            <a:prstGeom prst="leftBrace">
              <a:avLst>
                <a:gd name="adj1" fmla="val 105220"/>
                <a:gd name="adj2" fmla="val 50000"/>
              </a:avLst>
            </a:prstGeom>
            <a:ln w="12700" cmpd="sng">
              <a:solidFill>
                <a:srgbClr val="C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686864" y="2127084"/>
              <a:ext cx="353376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723683" y="3934043"/>
            <a:ext cx="3654733" cy="721878"/>
            <a:chOff x="5723683" y="3934043"/>
            <a:chExt cx="3654733" cy="721878"/>
          </a:xfrm>
        </p:grpSpPr>
        <p:grpSp>
          <p:nvGrpSpPr>
            <p:cNvPr id="38" name="Group 37"/>
            <p:cNvGrpSpPr/>
            <p:nvPr/>
          </p:nvGrpSpPr>
          <p:grpSpPr>
            <a:xfrm>
              <a:off x="6439660" y="3934043"/>
              <a:ext cx="2596390" cy="496352"/>
              <a:chOff x="6439660" y="3934043"/>
              <a:chExt cx="2596390" cy="49635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30"/>
                  <p:cNvSpPr txBox="1"/>
                  <p:nvPr/>
                </p:nvSpPr>
                <p:spPr>
                  <a:xfrm>
                    <a:off x="6439660" y="3934043"/>
                    <a:ext cx="2596390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      ⋯       +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31" name="TextBox 3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39660" y="3934043"/>
                    <a:ext cx="2596390" cy="338554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 b="-714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2" name="Left Brace 31"/>
              <p:cNvSpPr/>
              <p:nvPr/>
            </p:nvSpPr>
            <p:spPr>
              <a:xfrm rot="16200000">
                <a:off x="7413343" y="3371247"/>
                <a:ext cx="135509" cy="1982787"/>
              </a:xfrm>
              <a:prstGeom prst="leftBrace">
                <a:avLst>
                  <a:gd name="adj1" fmla="val 105220"/>
                  <a:gd name="adj2" fmla="val 50000"/>
                </a:avLst>
              </a:prstGeom>
              <a:ln w="12700" cmpd="sng">
                <a:solidFill>
                  <a:srgbClr val="C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33" name="Rectangle 32"/>
            <p:cNvSpPr/>
            <p:nvPr/>
          </p:nvSpPr>
          <p:spPr>
            <a:xfrm>
              <a:off x="5723683" y="4471255"/>
              <a:ext cx="3654733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89080287395774076886404465276262680764297347818898641719959470631357066012729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8112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in groups – exponentiation; square-and-multiply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1800" b="1" dirty="0"/>
                  <a:t>Goal: </a:t>
                </a:r>
                <a:r>
                  <a:rPr lang="en-US" sz="18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800" b="1" i="1" smtClean="0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3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43025" y="1734805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025" y="1734805"/>
                <a:ext cx="3333750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562100" y="2134915"/>
                <a:ext cx="5019675" cy="341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100" y="2134915"/>
                <a:ext cx="5019675" cy="3413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124700" y="1734805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43=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101011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4700" y="1734805"/>
                <a:ext cx="3333750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590675" y="2759596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2759596"/>
                <a:ext cx="3333750" cy="338554"/>
              </a:xfrm>
              <a:prstGeom prst="rect">
                <a:avLst/>
              </a:prstGeom>
              <a:blipFill rotWithShape="0">
                <a:blip r:embed="rId6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590675" y="3246416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3246416"/>
                <a:ext cx="1847850" cy="342979"/>
              </a:xfrm>
              <a:prstGeom prst="rect">
                <a:avLst/>
              </a:prstGeom>
              <a:blipFill rotWithShape="0">
                <a:blip r:embed="rId7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33750" y="3254730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3254730"/>
                <a:ext cx="1847850" cy="342979"/>
              </a:xfrm>
              <a:prstGeom prst="rect">
                <a:avLst/>
              </a:prstGeom>
              <a:blipFill rotWithShape="0">
                <a:blip r:embed="rId8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590675" y="3755378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3755378"/>
                <a:ext cx="1847850" cy="342979"/>
              </a:xfrm>
              <a:prstGeom prst="rect">
                <a:avLst/>
              </a:prstGeom>
              <a:blipFill rotWithShape="0">
                <a:blip r:embed="rId9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33750" y="3761576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3761576"/>
                <a:ext cx="1847850" cy="342979"/>
              </a:xfrm>
              <a:prstGeom prst="rect">
                <a:avLst/>
              </a:prstGeom>
              <a:blipFill rotWithShape="0">
                <a:blip r:embed="rId10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590675" y="4268422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4268422"/>
                <a:ext cx="1847850" cy="342979"/>
              </a:xfrm>
              <a:prstGeom prst="rect">
                <a:avLst/>
              </a:prstGeom>
              <a:blipFill rotWithShape="0">
                <a:blip r:embed="rId11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333750" y="4268422"/>
                <a:ext cx="1847850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4268422"/>
                <a:ext cx="1847850" cy="372281"/>
              </a:xfrm>
              <a:prstGeom prst="rect">
                <a:avLst/>
              </a:prstGeom>
              <a:blipFill rotWithShape="0">
                <a:blip r:embed="rId1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590675" y="4775268"/>
                <a:ext cx="1847850" cy="3444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4775268"/>
                <a:ext cx="1847850" cy="344453"/>
              </a:xfrm>
              <a:prstGeom prst="rect">
                <a:avLst/>
              </a:prstGeom>
              <a:blipFill rotWithShape="0">
                <a:blip r:embed="rId13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333748" y="4776812"/>
                <a:ext cx="3952875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8" y="4776812"/>
                <a:ext cx="3952875" cy="372281"/>
              </a:xfrm>
              <a:prstGeom prst="rect">
                <a:avLst/>
              </a:prstGeom>
              <a:blipFill rotWithShape="0">
                <a:blip r:embed="rId14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590675" y="5283909"/>
                <a:ext cx="1847850" cy="3431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5283909"/>
                <a:ext cx="1847850" cy="343171"/>
              </a:xfrm>
              <a:prstGeom prst="rect">
                <a:avLst/>
              </a:prstGeom>
              <a:blipFill rotWithShape="0">
                <a:blip r:embed="rId15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333748" y="5291307"/>
                <a:ext cx="3952875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8" y="5291307"/>
                <a:ext cx="3952875" cy="372281"/>
              </a:xfrm>
              <a:prstGeom prst="rect">
                <a:avLst/>
              </a:prstGeom>
              <a:blipFill rotWithShape="0">
                <a:blip r:embed="rId16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590675" y="5754394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5754394"/>
                <a:ext cx="1847850" cy="342979"/>
              </a:xfrm>
              <a:prstGeom prst="rect">
                <a:avLst/>
              </a:prstGeom>
              <a:blipFill rotWithShape="0">
                <a:blip r:embed="rId17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333747" y="5805802"/>
                <a:ext cx="3952875" cy="3749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7" y="5805802"/>
                <a:ext cx="3952875" cy="374974"/>
              </a:xfrm>
              <a:prstGeom prst="rect">
                <a:avLst/>
              </a:prstGeom>
              <a:blipFill rotWithShape="0">
                <a:blip r:embed="rId18"/>
                <a:stretch>
                  <a:fillRect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500937" y="2756069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2756069"/>
                <a:ext cx="3333750" cy="338554"/>
              </a:xfrm>
              <a:prstGeom prst="rect">
                <a:avLst/>
              </a:prstGeom>
              <a:blipFill rotWithShape="0">
                <a:blip r:embed="rId19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500937" y="3251695"/>
                <a:ext cx="1847850" cy="3434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3251695"/>
                <a:ext cx="1847850" cy="343427"/>
              </a:xfrm>
              <a:prstGeom prst="rect">
                <a:avLst/>
              </a:prstGeom>
              <a:blipFill rotWithShape="0">
                <a:blip r:embed="rId20"/>
                <a:stretch>
                  <a:fillRect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244012" y="3246416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3246416"/>
                <a:ext cx="1847850" cy="338554"/>
              </a:xfrm>
              <a:prstGeom prst="rect">
                <a:avLst/>
              </a:prstGeom>
              <a:blipFill rotWithShape="0">
                <a:blip r:embed="rId21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500937" y="3755378"/>
                <a:ext cx="1847850" cy="3469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3755378"/>
                <a:ext cx="1847850" cy="346954"/>
              </a:xfrm>
              <a:prstGeom prst="rect">
                <a:avLst/>
              </a:prstGeom>
              <a:blipFill rotWithShape="0">
                <a:blip r:embed="rId22"/>
                <a:stretch>
                  <a:fillRect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9244012" y="3761576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3761576"/>
                <a:ext cx="1847850" cy="338554"/>
              </a:xfrm>
              <a:prstGeom prst="rect">
                <a:avLst/>
              </a:prstGeom>
              <a:blipFill rotWithShape="0">
                <a:blip r:embed="rId23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500937" y="4268422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4268422"/>
                <a:ext cx="1847850" cy="338554"/>
              </a:xfrm>
              <a:prstGeom prst="rect">
                <a:avLst/>
              </a:prstGeom>
              <a:blipFill rotWithShape="0">
                <a:blip r:embed="rId24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9244012" y="4285985"/>
                <a:ext cx="1847850" cy="341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4285985"/>
                <a:ext cx="1847850" cy="341376"/>
              </a:xfrm>
              <a:prstGeom prst="rect">
                <a:avLst/>
              </a:prstGeom>
              <a:blipFill rotWithShape="0">
                <a:blip r:embed="rId25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500937" y="4774284"/>
                <a:ext cx="1847850" cy="3431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4774284"/>
                <a:ext cx="1847850" cy="343171"/>
              </a:xfrm>
              <a:prstGeom prst="rect">
                <a:avLst/>
              </a:prstGeom>
              <a:blipFill rotWithShape="0">
                <a:blip r:embed="rId26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244012" y="4771039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4771039"/>
                <a:ext cx="1847850" cy="338554"/>
              </a:xfrm>
              <a:prstGeom prst="rect">
                <a:avLst/>
              </a:prstGeom>
              <a:blipFill rotWithShape="0">
                <a:blip r:embed="rId27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500937" y="5283909"/>
                <a:ext cx="1847850" cy="341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5283909"/>
                <a:ext cx="1847850" cy="341888"/>
              </a:xfrm>
              <a:prstGeom prst="rect">
                <a:avLst/>
              </a:prstGeom>
              <a:blipFill rotWithShape="0">
                <a:blip r:embed="rId28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244012" y="5294565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5294565"/>
                <a:ext cx="1847850" cy="338554"/>
              </a:xfrm>
              <a:prstGeom prst="rect">
                <a:avLst/>
              </a:prstGeom>
              <a:blipFill rotWithShape="0">
                <a:blip r:embed="rId29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500937" y="5754392"/>
                <a:ext cx="1847850" cy="341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5754392"/>
                <a:ext cx="1847850" cy="341440"/>
              </a:xfrm>
              <a:prstGeom prst="rect">
                <a:avLst/>
              </a:prstGeom>
              <a:blipFill rotWithShape="0">
                <a:blip r:embed="rId30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9244012" y="5813142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42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43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5813142"/>
                <a:ext cx="1847850" cy="338554"/>
              </a:xfrm>
              <a:prstGeom prst="rect">
                <a:avLst/>
              </a:prstGeom>
              <a:blipFill rotWithShape="0">
                <a:blip r:embed="rId31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472362" y="1046100"/>
                <a:ext cx="5872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2362" y="1046100"/>
                <a:ext cx="587229" cy="369332"/>
              </a:xfrm>
              <a:prstGeom prst="rect">
                <a:avLst/>
              </a:prstGeom>
              <a:blipFill rotWithShape="0">
                <a:blip r:embed="rId3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/>
          <p:cNvCxnSpPr/>
          <p:nvPr/>
        </p:nvCxnSpPr>
        <p:spPr bwMode="auto">
          <a:xfrm>
            <a:off x="10269193" y="6180776"/>
            <a:ext cx="37851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14A8B60B-CA06-4EAF-8462-7FED06EB745A}"/>
              </a:ext>
            </a:extLst>
          </p:cNvPr>
          <p:cNvSpPr/>
          <p:nvPr/>
        </p:nvSpPr>
        <p:spPr bwMode="auto">
          <a:xfrm>
            <a:off x="3743328" y="5824567"/>
            <a:ext cx="2309810" cy="271434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B5EED97F-284B-42CE-9CF6-0FD327319944}"/>
              </a:ext>
            </a:extLst>
          </p:cNvPr>
          <p:cNvSpPr/>
          <p:nvPr/>
        </p:nvSpPr>
        <p:spPr bwMode="auto">
          <a:xfrm>
            <a:off x="1781176" y="2124593"/>
            <a:ext cx="4133850" cy="363062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76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3" grpId="0"/>
      <p:bldP spid="34" grpId="0"/>
      <p:bldP spid="35" grpId="0"/>
      <p:bldP spid="36" grpId="0"/>
      <p:bldP spid="38" grpId="0"/>
      <p:bldP spid="37" grpId="0" animBg="1"/>
      <p:bldP spid="3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in groups – exponentiation; square-and-multiply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1800" b="1" dirty="0"/>
                  <a:t>Goal: </a:t>
                </a:r>
                <a:r>
                  <a:rPr lang="en-US" sz="18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800" b="1" i="1" smtClean="0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3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43025" y="1734805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025" y="1734805"/>
                <a:ext cx="3333750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562100" y="2134915"/>
                <a:ext cx="5019675" cy="341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100" y="2134915"/>
                <a:ext cx="5019675" cy="3413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590675" y="2759596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2759596"/>
                <a:ext cx="3333750" cy="338554"/>
              </a:xfrm>
              <a:prstGeom prst="rect">
                <a:avLst/>
              </a:prstGeom>
              <a:blipFill rotWithShape="0">
                <a:blip r:embed="rId6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590675" y="3246416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3246416"/>
                <a:ext cx="1847850" cy="342979"/>
              </a:xfrm>
              <a:prstGeom prst="rect">
                <a:avLst/>
              </a:prstGeom>
              <a:blipFill rotWithShape="0">
                <a:blip r:embed="rId7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33750" y="3254730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3254730"/>
                <a:ext cx="1847850" cy="342979"/>
              </a:xfrm>
              <a:prstGeom prst="rect">
                <a:avLst/>
              </a:prstGeom>
              <a:blipFill rotWithShape="0">
                <a:blip r:embed="rId8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590675" y="3755378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3755378"/>
                <a:ext cx="1847850" cy="342979"/>
              </a:xfrm>
              <a:prstGeom prst="rect">
                <a:avLst/>
              </a:prstGeom>
              <a:blipFill rotWithShape="0">
                <a:blip r:embed="rId9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33750" y="3761576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3761576"/>
                <a:ext cx="1847850" cy="342979"/>
              </a:xfrm>
              <a:prstGeom prst="rect">
                <a:avLst/>
              </a:prstGeom>
              <a:blipFill rotWithShape="0">
                <a:blip r:embed="rId10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590675" y="4268422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4268422"/>
                <a:ext cx="1847850" cy="342979"/>
              </a:xfrm>
              <a:prstGeom prst="rect">
                <a:avLst/>
              </a:prstGeom>
              <a:blipFill rotWithShape="0">
                <a:blip r:embed="rId11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333750" y="4268422"/>
                <a:ext cx="1847850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4268422"/>
                <a:ext cx="1847850" cy="372281"/>
              </a:xfrm>
              <a:prstGeom prst="rect">
                <a:avLst/>
              </a:prstGeom>
              <a:blipFill rotWithShape="0">
                <a:blip r:embed="rId1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590675" y="4775268"/>
                <a:ext cx="1847850" cy="3444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4775268"/>
                <a:ext cx="1847850" cy="344453"/>
              </a:xfrm>
              <a:prstGeom prst="rect">
                <a:avLst/>
              </a:prstGeom>
              <a:blipFill rotWithShape="0">
                <a:blip r:embed="rId13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333748" y="4776812"/>
                <a:ext cx="3952875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8" y="4776812"/>
                <a:ext cx="3952875" cy="372281"/>
              </a:xfrm>
              <a:prstGeom prst="rect">
                <a:avLst/>
              </a:prstGeom>
              <a:blipFill rotWithShape="0">
                <a:blip r:embed="rId14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590675" y="5283909"/>
                <a:ext cx="1847850" cy="3431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5283909"/>
                <a:ext cx="1847850" cy="343171"/>
              </a:xfrm>
              <a:prstGeom prst="rect">
                <a:avLst/>
              </a:prstGeom>
              <a:blipFill rotWithShape="0">
                <a:blip r:embed="rId15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333748" y="5291307"/>
                <a:ext cx="3952875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8" y="5291307"/>
                <a:ext cx="3952875" cy="372281"/>
              </a:xfrm>
              <a:prstGeom prst="rect">
                <a:avLst/>
              </a:prstGeom>
              <a:blipFill rotWithShape="0">
                <a:blip r:embed="rId16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590675" y="5754394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5754394"/>
                <a:ext cx="1847850" cy="342979"/>
              </a:xfrm>
              <a:prstGeom prst="rect">
                <a:avLst/>
              </a:prstGeom>
              <a:blipFill rotWithShape="0">
                <a:blip r:embed="rId17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333747" y="5805802"/>
                <a:ext cx="3952875" cy="3749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7" y="5805802"/>
                <a:ext cx="3952875" cy="374974"/>
              </a:xfrm>
              <a:prstGeom prst="rect">
                <a:avLst/>
              </a:prstGeom>
              <a:blipFill rotWithShape="0">
                <a:blip r:embed="rId18"/>
                <a:stretch>
                  <a:fillRect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5F1B112-0FE5-4AF0-8E34-DDC29AF127C1}"/>
              </a:ext>
            </a:extLst>
          </p:cNvPr>
          <p:cNvSpPr/>
          <p:nvPr/>
        </p:nvSpPr>
        <p:spPr bwMode="auto">
          <a:xfrm>
            <a:off x="3743328" y="5824567"/>
            <a:ext cx="2309810" cy="271434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36DCC2CD-34A9-4ED7-BE37-4CC7556165EB}"/>
              </a:ext>
            </a:extLst>
          </p:cNvPr>
          <p:cNvSpPr/>
          <p:nvPr/>
        </p:nvSpPr>
        <p:spPr bwMode="auto">
          <a:xfrm>
            <a:off x="1781176" y="2124593"/>
            <a:ext cx="4133850" cy="363062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  <p:grpSp>
        <p:nvGrpSpPr>
          <p:cNvPr id="27" name="Group 26"/>
          <p:cNvGrpSpPr/>
          <p:nvPr/>
        </p:nvGrpSpPr>
        <p:grpSpPr>
          <a:xfrm>
            <a:off x="7636738" y="3199499"/>
            <a:ext cx="2939399" cy="2239218"/>
            <a:chOff x="838491" y="1437696"/>
            <a:chExt cx="2523834" cy="223921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400" b="1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Squar</m:t>
                        </m:r>
                        <m:r>
                          <m:rPr>
                            <m:nor/>
                          </m:rPr>
                          <a:rPr lang="nb-NO" sz="1400" b="1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e</m:t>
                        </m:r>
                        <m:r>
                          <m:rPr>
                            <m:nor/>
                          </m:rPr>
                          <a:rPr lang="nb-NO" sz="1400" b="1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&amp;</m:t>
                        </m:r>
                        <m:r>
                          <m:rPr>
                            <m:nor/>
                          </m:rPr>
                          <a:rPr lang="en-US" sz="1400" b="1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Multiply</m:t>
                        </m:r>
                        <m:d>
                          <m:dPr>
                            <m:ctrlP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𝑮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 , 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𝒏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𝒁</m:t>
                            </m:r>
                          </m:e>
                        </m:d>
                      </m:oMath>
                    </m:oMathPara>
                  </a14:m>
                  <a:endParaRPr lang="nb-NO" sz="1400" b="1" dirty="0"/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 bwMode="auto">
                <a:xfrm>
                  <a:off x="838491" y="1876974"/>
                  <a:ext cx="2523833" cy="1799940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…</m:t>
                              </m:r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endParaRPr lang="nb-NO" sz="1400" i="1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𝑒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for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𝑖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𝑘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</m:oMath>
                  </a14:m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downto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</a:t>
                  </a: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2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i="1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2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2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4"/>
                  <a:ext cx="2523833" cy="1799940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l="-41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029447" y="2524817"/>
                <a:ext cx="431482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Running time: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1600" dirty="0"/>
                  <a:t> group operations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9447" y="2524817"/>
                <a:ext cx="4314828" cy="338554"/>
              </a:xfrm>
              <a:prstGeom prst="rect">
                <a:avLst/>
              </a:prstGeom>
              <a:blipFill rotWithShape="0">
                <a:blip r:embed="rId22"/>
                <a:stretch>
                  <a:fillRect l="-706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574258" y="1795142"/>
                <a:ext cx="3292742" cy="339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C00000"/>
                    </a:solidFill>
                  </a:rPr>
                  <a:t> vs.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2048</m:t>
                    </m:r>
                  </m:oMath>
                </a14:m>
                <a:r>
                  <a:rPr lang="en-US" sz="1400" dirty="0">
                    <a:solidFill>
                      <a:srgbClr val="C00000"/>
                    </a:solidFill>
                  </a:rPr>
                  <a:t> multiplications for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4258" y="1795142"/>
                <a:ext cx="3292742" cy="339773"/>
              </a:xfrm>
              <a:prstGeom prst="rect">
                <a:avLst/>
              </a:prstGeom>
              <a:blipFill rotWithShape="0">
                <a:blip r:embed="rId23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628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779669" y="1498602"/>
            <a:ext cx="6797822" cy="4668049"/>
            <a:chOff x="252117" y="1253018"/>
            <a:chExt cx="7993959" cy="548943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3" b="2298"/>
            <a:stretch/>
          </p:blipFill>
          <p:spPr>
            <a:xfrm>
              <a:off x="963828" y="1253018"/>
              <a:ext cx="7282248" cy="5015978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766120" y="3896497"/>
              <a:ext cx="260927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0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66120" y="2805418"/>
              <a:ext cx="260927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66120" y="1689625"/>
              <a:ext cx="260927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06049" y="5015110"/>
              <a:ext cx="537227" cy="307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-1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72747" y="6239381"/>
              <a:ext cx="260927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0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158313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10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134498" y="6236045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20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10683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30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086868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40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63053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50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039239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60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402024" y="6434673"/>
              <a:ext cx="813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3">
                      <a:lumMod val="50000"/>
                    </a:schemeClr>
                  </a:solidFill>
                </a:rPr>
                <a:t>[</a:t>
              </a:r>
              <a:r>
                <a:rPr lang="en-US" sz="1200" dirty="0" err="1">
                  <a:solidFill>
                    <a:schemeClr val="accent3">
                      <a:lumMod val="50000"/>
                    </a:schemeClr>
                  </a:solidFill>
                </a:rPr>
                <a:t>ms</a:t>
              </a:r>
              <a:r>
                <a:rPr lang="en-US" sz="1200" dirty="0">
                  <a:solidFill>
                    <a:schemeClr val="accent3">
                      <a:lumMod val="50000"/>
                    </a:schemeClr>
                  </a:solidFill>
                </a:rPr>
                <a:t>]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52117" y="3442342"/>
              <a:ext cx="813631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3">
                      <a:lumMod val="50000"/>
                    </a:schemeClr>
                  </a:solidFill>
                </a:rPr>
                <a:t>[V]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6905744" y="4436161"/>
                <a:ext cx="120272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5744" y="4436161"/>
                <a:ext cx="1202724" cy="52322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Side-channel attacks – power analysis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3784601" y="1473201"/>
            <a:ext cx="332730" cy="4166428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4117332" y="1473201"/>
            <a:ext cx="309818" cy="4166428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4428241" y="1473201"/>
            <a:ext cx="352033" cy="4166428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8" name="Rectangle 27"/>
          <p:cNvSpPr/>
          <p:nvPr/>
        </p:nvSpPr>
        <p:spPr bwMode="auto">
          <a:xfrm>
            <a:off x="5537326" y="1485903"/>
            <a:ext cx="357928" cy="4166428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0" name="Rectangle 29"/>
          <p:cNvSpPr/>
          <p:nvPr/>
        </p:nvSpPr>
        <p:spPr bwMode="auto">
          <a:xfrm>
            <a:off x="2655794" y="1580583"/>
            <a:ext cx="771952" cy="3978613"/>
          </a:xfrm>
          <a:prstGeom prst="rect">
            <a:avLst/>
          </a:prstGeom>
          <a:noFill/>
          <a:ln w="19050">
            <a:solidFill>
              <a:srgbClr val="CC00FF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96154" y="1580583"/>
            <a:ext cx="719905" cy="3978613"/>
          </a:xfrm>
          <a:prstGeom prst="rect">
            <a:avLst/>
          </a:prstGeom>
          <a:noFill/>
          <a:ln w="19050">
            <a:solidFill>
              <a:srgbClr val="CC00FF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9" name="Rectangle 28"/>
          <p:cNvSpPr/>
          <p:nvPr/>
        </p:nvSpPr>
        <p:spPr bwMode="auto">
          <a:xfrm>
            <a:off x="5908136" y="1580583"/>
            <a:ext cx="769008" cy="3978613"/>
          </a:xfrm>
          <a:prstGeom prst="rect">
            <a:avLst/>
          </a:prstGeom>
          <a:noFill/>
          <a:ln w="19050">
            <a:solidFill>
              <a:srgbClr val="CC00FF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2" name="TextBox 31"/>
          <p:cNvSpPr txBox="1"/>
          <p:nvPr/>
        </p:nvSpPr>
        <p:spPr>
          <a:xfrm rot="18131929">
            <a:off x="3368263" y="1016854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Square</a:t>
            </a:r>
          </a:p>
        </p:txBody>
      </p:sp>
      <p:sp>
        <p:nvSpPr>
          <p:cNvPr id="33" name="TextBox 32"/>
          <p:cNvSpPr txBox="1"/>
          <p:nvPr/>
        </p:nvSpPr>
        <p:spPr>
          <a:xfrm rot="18131929">
            <a:off x="3707119" y="1016854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Square</a:t>
            </a:r>
          </a:p>
        </p:txBody>
      </p:sp>
      <p:sp>
        <p:nvSpPr>
          <p:cNvPr id="34" name="TextBox 33"/>
          <p:cNvSpPr txBox="1"/>
          <p:nvPr/>
        </p:nvSpPr>
        <p:spPr>
          <a:xfrm rot="18131929">
            <a:off x="4045975" y="1016854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Square</a:t>
            </a:r>
          </a:p>
        </p:txBody>
      </p:sp>
      <p:sp>
        <p:nvSpPr>
          <p:cNvPr id="35" name="TextBox 34"/>
          <p:cNvSpPr txBox="1"/>
          <p:nvPr/>
        </p:nvSpPr>
        <p:spPr>
          <a:xfrm rot="18131929">
            <a:off x="4384832" y="1016854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Square</a:t>
            </a:r>
          </a:p>
        </p:txBody>
      </p:sp>
      <p:sp>
        <p:nvSpPr>
          <p:cNvPr id="36" name="TextBox 35"/>
          <p:cNvSpPr txBox="1"/>
          <p:nvPr/>
        </p:nvSpPr>
        <p:spPr>
          <a:xfrm rot="18131929">
            <a:off x="5468293" y="1016854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Square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2800901" y="840668"/>
            <a:ext cx="591830" cy="755015"/>
            <a:chOff x="5121876" y="804785"/>
            <a:chExt cx="591830" cy="755015"/>
          </a:xfrm>
        </p:grpSpPr>
        <p:sp>
          <p:nvSpPr>
            <p:cNvPr id="38" name="TextBox 37"/>
            <p:cNvSpPr txBox="1"/>
            <p:nvPr/>
          </p:nvSpPr>
          <p:spPr>
            <a:xfrm rot="18131929">
              <a:off x="4887893" y="1038768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Square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 rot="18131929">
              <a:off x="5226524" y="1090044"/>
              <a:ext cx="3240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+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 rot="18131929">
              <a:off x="5218113" y="1064208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Multiply</a:t>
              </a: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2857924" y="1608384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461129" y="1608384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788422" y="1608384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120029" y="1608384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448362" y="1608384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006903" y="1608384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147797" y="1608384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550208" y="1608384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0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870" y="1039706"/>
            <a:ext cx="2476530" cy="1955427"/>
          </a:xfrm>
          <a:prstGeom prst="rect">
            <a:avLst/>
          </a:prstGeom>
        </p:spPr>
      </p:pic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  <p:grpSp>
        <p:nvGrpSpPr>
          <p:cNvPr id="61" name="Group 60"/>
          <p:cNvGrpSpPr/>
          <p:nvPr/>
        </p:nvGrpSpPr>
        <p:grpSpPr>
          <a:xfrm>
            <a:off x="3993261" y="3353070"/>
            <a:ext cx="2939399" cy="2551854"/>
            <a:chOff x="838491" y="1437696"/>
            <a:chExt cx="2523834" cy="25518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/>
                <p:cNvSpPr/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400" b="1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Squar</m:t>
                        </m:r>
                        <m:r>
                          <m:rPr>
                            <m:nor/>
                          </m:rPr>
                          <a:rPr lang="nb-NO" sz="1400" b="1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e</m:t>
                        </m:r>
                        <m:r>
                          <m:rPr>
                            <m:nor/>
                          </m:rPr>
                          <a:rPr lang="nb-NO" sz="1400" b="1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&amp;</m:t>
                        </m:r>
                        <m:r>
                          <m:rPr>
                            <m:nor/>
                          </m:rPr>
                          <a:rPr lang="en-US" sz="1400" b="1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Multiply</m:t>
                        </m:r>
                        <m:d>
                          <m:dPr>
                            <m:ctrlP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𝑮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 , 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𝒏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𝒁</m:t>
                            </m:r>
                          </m:e>
                        </m:d>
                      </m:oMath>
                    </m:oMathPara>
                  </a14:m>
                  <a:endParaRPr lang="nb-NO" sz="1400" b="1" dirty="0"/>
                </a:p>
              </p:txBody>
            </p:sp>
          </mc:Choice>
          <mc:Fallback xmlns="">
            <p:sp>
              <p:nvSpPr>
                <p:cNvPr id="64" name="Rectangle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/>
                <p:cNvSpPr/>
                <p:nvPr/>
              </p:nvSpPr>
              <p:spPr bwMode="auto">
                <a:xfrm>
                  <a:off x="838491" y="1876973"/>
                  <a:ext cx="2523833" cy="2112577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…</m:t>
                              </m:r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endParaRPr lang="nb-NO" sz="1400" i="1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𝑒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for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𝑖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𝑘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</m:oMath>
                  </a14:m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downto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</a:t>
                  </a: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6" name="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3"/>
                  <a:ext cx="2523833" cy="211257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206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7" name="Group 66"/>
          <p:cNvGrpSpPr/>
          <p:nvPr/>
        </p:nvGrpSpPr>
        <p:grpSpPr>
          <a:xfrm>
            <a:off x="8081552" y="3348752"/>
            <a:ext cx="2939399" cy="2556172"/>
            <a:chOff x="838491" y="1437696"/>
            <a:chExt cx="2523834" cy="25561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ectangle 67"/>
                <p:cNvSpPr/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400" b="1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Squar</m:t>
                        </m:r>
                        <m:r>
                          <m:rPr>
                            <m:nor/>
                          </m:rPr>
                          <a:rPr lang="nb-NO" sz="1400" b="1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e</m:t>
                        </m:r>
                        <m:r>
                          <m:rPr>
                            <m:nor/>
                          </m:rPr>
                          <a:rPr lang="nb-NO" sz="1400" b="1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&amp;</m:t>
                        </m:r>
                        <m:r>
                          <m:rPr>
                            <m:nor/>
                          </m:rPr>
                          <a:rPr lang="en-US" sz="1400" b="1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Multiply</m:t>
                        </m:r>
                        <m:d>
                          <m:dPr>
                            <m:ctrlP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𝑮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 , 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𝒏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𝒁</m:t>
                            </m:r>
                          </m:e>
                        </m:d>
                      </m:oMath>
                    </m:oMathPara>
                  </a14:m>
                  <a:endParaRPr lang="nb-NO" sz="1400" b="1" dirty="0"/>
                </a:p>
              </p:txBody>
            </p:sp>
          </mc:Choice>
          <mc:Fallback xmlns="">
            <p:sp>
              <p:nvSpPr>
                <p:cNvPr id="68" name="Rectangle 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/>
                <p:cNvSpPr/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…</m:t>
                              </m:r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endParaRPr lang="nb-NO" sz="1400" i="1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𝑒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for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𝑖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𝑘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</m:oMath>
                  </a14:m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downto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</a:t>
                  </a: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  <m:sup>
                          <m:r>
                            <a:rPr lang="nb-NO" sz="1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if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=1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then</a:t>
                  </a: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      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⋆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9" name="Rectangle 6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41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1" name="Rectangle 70"/>
          <p:cNvSpPr/>
          <p:nvPr/>
        </p:nvSpPr>
        <p:spPr bwMode="auto">
          <a:xfrm>
            <a:off x="3446855" y="1473201"/>
            <a:ext cx="336325" cy="4166428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grpSp>
        <p:nvGrpSpPr>
          <p:cNvPr id="72" name="Group 71"/>
          <p:cNvGrpSpPr/>
          <p:nvPr/>
        </p:nvGrpSpPr>
        <p:grpSpPr>
          <a:xfrm>
            <a:off x="6078558" y="840668"/>
            <a:ext cx="591830" cy="755015"/>
            <a:chOff x="5121876" y="804785"/>
            <a:chExt cx="591830" cy="755015"/>
          </a:xfrm>
        </p:grpSpPr>
        <p:sp>
          <p:nvSpPr>
            <p:cNvPr id="73" name="TextBox 72"/>
            <p:cNvSpPr txBox="1"/>
            <p:nvPr/>
          </p:nvSpPr>
          <p:spPr>
            <a:xfrm rot="18131929">
              <a:off x="4887893" y="1038768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Square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 rot="18131929">
              <a:off x="5226524" y="1090044"/>
              <a:ext cx="3240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+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 rot="18131929">
              <a:off x="5218113" y="1064208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Multiply</a:t>
              </a: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943652" y="840668"/>
            <a:ext cx="591830" cy="755015"/>
            <a:chOff x="5121876" y="804785"/>
            <a:chExt cx="591830" cy="755015"/>
          </a:xfrm>
        </p:grpSpPr>
        <p:sp>
          <p:nvSpPr>
            <p:cNvPr id="77" name="TextBox 76"/>
            <p:cNvSpPr txBox="1"/>
            <p:nvPr/>
          </p:nvSpPr>
          <p:spPr>
            <a:xfrm rot="18131929">
              <a:off x="4887893" y="1038768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Square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 rot="18131929">
              <a:off x="5226524" y="1090044"/>
              <a:ext cx="3240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+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 rot="18131929">
              <a:off x="5218113" y="1064208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Multiply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262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5" grpId="1"/>
      <p:bldP spid="7" grpId="0" animBg="1"/>
      <p:bldP spid="23" grpId="0" animBg="1"/>
      <p:bldP spid="24" grpId="0" animBg="1"/>
      <p:bldP spid="28" grpId="0" animBg="1"/>
      <p:bldP spid="30" grpId="0" animBg="1"/>
      <p:bldP spid="26" grpId="0" animBg="1"/>
      <p:bldP spid="29" grpId="0" animBg="1"/>
      <p:bldP spid="32" grpId="0"/>
      <p:bldP spid="33" grpId="0"/>
      <p:bldP spid="34" grpId="0"/>
      <p:bldP spid="35" grpId="0"/>
      <p:bldP spid="36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2" grpId="0"/>
      <p:bldP spid="7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Mitigations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520698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Problem: power (and time) difference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Solution: Square-and-</a:t>
                </a:r>
                <a:r>
                  <a:rPr lang="en-US" sz="1800" i="1" dirty="0"/>
                  <a:t>Always</a:t>
                </a:r>
                <a:r>
                  <a:rPr lang="en-US" sz="1800" dirty="0"/>
                  <a:t>-Multiply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b="0" dirty="0"/>
                  <a:t>Approx</a:t>
                </a:r>
                <a:r>
                  <a:rPr lang="nb-NO" sz="1800" dirty="0"/>
                  <a:t>imately </a:t>
                </a:r>
                <a:r>
                  <a:rPr lang="nb-NO" sz="1800" b="0" dirty="0"/>
                  <a:t>half </a:t>
                </a:r>
                <a:r>
                  <a:rPr lang="en-US" sz="1800" dirty="0"/>
                  <a:t>of the multiplications thrown away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Many optimizations exist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520698"/>
              </a:xfrm>
              <a:blipFill rotWithShape="0">
                <a:blip r:embed="rId2"/>
                <a:stretch>
                  <a:fillRect l="-328" t="-6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7448693" y="1027586"/>
            <a:ext cx="3989400" cy="3190782"/>
            <a:chOff x="779669" y="782872"/>
            <a:chExt cx="6797822" cy="5436999"/>
          </a:xfrm>
        </p:grpSpPr>
        <p:grpSp>
          <p:nvGrpSpPr>
            <p:cNvPr id="9" name="Group 8"/>
            <p:cNvGrpSpPr>
              <a:grpSpLocks noChangeAspect="1"/>
            </p:cNvGrpSpPr>
            <p:nvPr/>
          </p:nvGrpSpPr>
          <p:grpSpPr>
            <a:xfrm>
              <a:off x="779669" y="1498602"/>
              <a:ext cx="6797822" cy="4721269"/>
              <a:chOff x="252117" y="1253018"/>
              <a:chExt cx="7993959" cy="5552018"/>
            </a:xfrm>
          </p:grpSpPr>
          <p:pic>
            <p:nvPicPr>
              <p:cNvPr id="43" name="Picture 42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53" b="2298"/>
              <a:stretch/>
            </p:blipFill>
            <p:spPr>
              <a:xfrm>
                <a:off x="963828" y="1253018"/>
                <a:ext cx="7282248" cy="5015978"/>
              </a:xfrm>
              <a:prstGeom prst="rect">
                <a:avLst/>
              </a:prstGeom>
            </p:spPr>
          </p:pic>
          <p:sp>
            <p:nvSpPr>
              <p:cNvPr id="44" name="TextBox 43"/>
              <p:cNvSpPr txBox="1"/>
              <p:nvPr/>
            </p:nvSpPr>
            <p:spPr>
              <a:xfrm>
                <a:off x="766120" y="3896497"/>
                <a:ext cx="260927" cy="339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0</a:t>
                </a: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766120" y="2805418"/>
                <a:ext cx="260927" cy="339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1</a:t>
                </a: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766120" y="1689626"/>
                <a:ext cx="260927" cy="339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2</a:t>
                </a: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506049" y="5015111"/>
                <a:ext cx="537228" cy="339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-1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1272747" y="6239383"/>
                <a:ext cx="260927" cy="339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0</a:t>
                </a: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2158313" y="6236045"/>
                <a:ext cx="420128" cy="493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10</a:t>
                </a: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3134499" y="6236045"/>
                <a:ext cx="420128" cy="493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20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4110683" y="6236043"/>
                <a:ext cx="420128" cy="493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30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5086869" y="6236043"/>
                <a:ext cx="420128" cy="493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40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6063053" y="6236043"/>
                <a:ext cx="420128" cy="493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50</a:t>
                </a: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7039239" y="6236043"/>
                <a:ext cx="420128" cy="493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60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4402025" y="6434674"/>
                <a:ext cx="813630" cy="3703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dirty="0">
                    <a:solidFill>
                      <a:schemeClr val="accent3">
                        <a:lumMod val="50000"/>
                      </a:schemeClr>
                    </a:solidFill>
                  </a:rPr>
                  <a:t>[</a:t>
                </a:r>
                <a:r>
                  <a:rPr lang="en-US" sz="600" dirty="0" err="1">
                    <a:solidFill>
                      <a:schemeClr val="accent3">
                        <a:lumMod val="50000"/>
                      </a:schemeClr>
                    </a:solidFill>
                  </a:rPr>
                  <a:t>ms</a:t>
                </a:r>
                <a:r>
                  <a:rPr lang="en-US" sz="600" dirty="0">
                    <a:solidFill>
                      <a:schemeClr val="accent3">
                        <a:lumMod val="50000"/>
                      </a:schemeClr>
                    </a:solidFill>
                  </a:rPr>
                  <a:t>]</a:t>
                </a: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252117" y="3442343"/>
                <a:ext cx="813630" cy="3703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dirty="0">
                    <a:solidFill>
                      <a:schemeClr val="accent3">
                        <a:lumMod val="50000"/>
                      </a:schemeClr>
                    </a:solidFill>
                  </a:rPr>
                  <a:t>[V]</a:t>
                </a:r>
              </a:p>
            </p:txBody>
          </p:sp>
        </p:grpSp>
        <p:sp>
          <p:nvSpPr>
            <p:cNvPr id="10" name="Rectangle 9"/>
            <p:cNvSpPr/>
            <p:nvPr/>
          </p:nvSpPr>
          <p:spPr bwMode="auto">
            <a:xfrm>
              <a:off x="3784601" y="1473201"/>
              <a:ext cx="332730" cy="4166428"/>
            </a:xfrm>
            <a:prstGeom prst="rect">
              <a:avLst/>
            </a:prstGeom>
            <a:noFill/>
            <a:ln w="19050">
              <a:solidFill>
                <a:schemeClr val="accent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4117332" y="1473201"/>
              <a:ext cx="309818" cy="4166428"/>
            </a:xfrm>
            <a:prstGeom prst="rect">
              <a:avLst/>
            </a:prstGeom>
            <a:noFill/>
            <a:ln w="19050">
              <a:solidFill>
                <a:schemeClr val="accent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4428241" y="1473201"/>
              <a:ext cx="352033" cy="4166428"/>
            </a:xfrm>
            <a:prstGeom prst="rect">
              <a:avLst/>
            </a:prstGeom>
            <a:noFill/>
            <a:ln w="19050">
              <a:solidFill>
                <a:schemeClr val="accent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5537326" y="1485903"/>
              <a:ext cx="357928" cy="4166428"/>
            </a:xfrm>
            <a:prstGeom prst="rect">
              <a:avLst/>
            </a:prstGeom>
            <a:noFill/>
            <a:ln w="19050">
              <a:solidFill>
                <a:schemeClr val="accent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2655794" y="1580583"/>
              <a:ext cx="771952" cy="3978613"/>
            </a:xfrm>
            <a:prstGeom prst="rect">
              <a:avLst/>
            </a:prstGeom>
            <a:noFill/>
            <a:ln w="19050">
              <a:solidFill>
                <a:srgbClr val="CC00FF"/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4796154" y="1580583"/>
              <a:ext cx="719905" cy="3978613"/>
            </a:xfrm>
            <a:prstGeom prst="rect">
              <a:avLst/>
            </a:prstGeom>
            <a:noFill/>
            <a:ln w="19050">
              <a:solidFill>
                <a:srgbClr val="CC00FF"/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5908136" y="1580583"/>
              <a:ext cx="769008" cy="3978613"/>
            </a:xfrm>
            <a:prstGeom prst="rect">
              <a:avLst/>
            </a:prstGeom>
            <a:noFill/>
            <a:ln w="19050">
              <a:solidFill>
                <a:srgbClr val="CC00FF"/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sp>
          <p:nvSpPr>
            <p:cNvPr id="17" name="TextBox 16"/>
            <p:cNvSpPr txBox="1"/>
            <p:nvPr/>
          </p:nvSpPr>
          <p:spPr>
            <a:xfrm rot="18131929">
              <a:off x="3368262" y="1003311"/>
              <a:ext cx="729574" cy="288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/>
                <a:t>Square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 rot="18131929">
              <a:off x="3707119" y="1003309"/>
              <a:ext cx="729574" cy="288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/>
                <a:t>Square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 rot="18131929">
              <a:off x="4045975" y="1003311"/>
              <a:ext cx="729574" cy="288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/>
                <a:t>Square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 rot="18131929">
              <a:off x="4384832" y="1003311"/>
              <a:ext cx="729574" cy="288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/>
                <a:t>Square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 rot="18131929">
              <a:off x="5468293" y="1003311"/>
              <a:ext cx="729574" cy="288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/>
                <a:t>Square</a:t>
              </a: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2787358" y="840667"/>
              <a:ext cx="618917" cy="755013"/>
              <a:chOff x="5108333" y="804784"/>
              <a:chExt cx="618917" cy="755013"/>
            </a:xfrm>
          </p:grpSpPr>
          <p:sp>
            <p:nvSpPr>
              <p:cNvPr id="40" name="TextBox 39"/>
              <p:cNvSpPr txBox="1"/>
              <p:nvPr/>
            </p:nvSpPr>
            <p:spPr>
              <a:xfrm rot="18131929">
                <a:off x="4887897" y="1025220"/>
                <a:ext cx="729572" cy="288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/>
                  <a:t>Square</a:t>
                </a: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18131929">
                <a:off x="5226521" y="1076496"/>
                <a:ext cx="324010" cy="288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/>
                  <a:t>+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18131929">
                <a:off x="5218112" y="1050659"/>
                <a:ext cx="729577" cy="288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/>
                  <a:t>Multiply</a:t>
                </a: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841678" y="1608383"/>
              <a:ext cx="334204" cy="419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1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396144" y="1608383"/>
              <a:ext cx="334204" cy="419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0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747805" y="1608383"/>
              <a:ext cx="334204" cy="419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0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079412" y="1608383"/>
              <a:ext cx="334204" cy="419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0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399623" y="1608383"/>
              <a:ext cx="334204" cy="419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0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958163" y="1608383"/>
              <a:ext cx="334204" cy="419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090934" y="1608383"/>
              <a:ext cx="334204" cy="419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509591" y="1608383"/>
              <a:ext cx="334204" cy="419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0</a:t>
              </a: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3446855" y="1473201"/>
              <a:ext cx="336325" cy="4166428"/>
            </a:xfrm>
            <a:prstGeom prst="rect">
              <a:avLst/>
            </a:prstGeom>
            <a:noFill/>
            <a:ln w="19050">
              <a:solidFill>
                <a:schemeClr val="accent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6065015" y="840667"/>
              <a:ext cx="618917" cy="755013"/>
              <a:chOff x="5108333" y="804784"/>
              <a:chExt cx="618917" cy="755013"/>
            </a:xfrm>
          </p:grpSpPr>
          <p:sp>
            <p:nvSpPr>
              <p:cNvPr id="37" name="TextBox 36"/>
              <p:cNvSpPr txBox="1"/>
              <p:nvPr/>
            </p:nvSpPr>
            <p:spPr>
              <a:xfrm rot="18131929">
                <a:off x="4887897" y="1025220"/>
                <a:ext cx="729572" cy="288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/>
                  <a:t>Square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 rot="18131929">
                <a:off x="5226521" y="1076496"/>
                <a:ext cx="324010" cy="288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/>
                  <a:t>+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 rot="18131929">
                <a:off x="5218112" y="1050659"/>
                <a:ext cx="729577" cy="288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/>
                  <a:t>Multiply</a:t>
                </a: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4930109" y="840667"/>
              <a:ext cx="618917" cy="755013"/>
              <a:chOff x="5108333" y="804784"/>
              <a:chExt cx="618917" cy="755013"/>
            </a:xfrm>
          </p:grpSpPr>
          <p:sp>
            <p:nvSpPr>
              <p:cNvPr id="34" name="TextBox 33"/>
              <p:cNvSpPr txBox="1"/>
              <p:nvPr/>
            </p:nvSpPr>
            <p:spPr>
              <a:xfrm rot="18131929">
                <a:off x="4887897" y="1025220"/>
                <a:ext cx="729572" cy="288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/>
                  <a:t>Square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 rot="18131929">
                <a:off x="5226521" y="1076496"/>
                <a:ext cx="324010" cy="288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/>
                  <a:t>+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 rot="18131929">
                <a:off x="5218112" y="1050659"/>
                <a:ext cx="729577" cy="288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/>
                  <a:t>Multiply</a:t>
                </a:r>
              </a:p>
            </p:txBody>
          </p:sp>
        </p:grpSp>
      </p:grpSp>
      <p:grpSp>
        <p:nvGrpSpPr>
          <p:cNvPr id="60" name="Group 59"/>
          <p:cNvGrpSpPr/>
          <p:nvPr/>
        </p:nvGrpSpPr>
        <p:grpSpPr>
          <a:xfrm>
            <a:off x="8270023" y="4424903"/>
            <a:ext cx="2773961" cy="2131733"/>
            <a:chOff x="838491" y="1437696"/>
            <a:chExt cx="2523834" cy="25561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Rectangle 60"/>
                <p:cNvSpPr/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200" b="1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Squar</m:t>
                        </m:r>
                        <m:r>
                          <m:rPr>
                            <m:nor/>
                          </m:rPr>
                          <a:rPr lang="nb-NO" sz="1200" b="1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e</m:t>
                        </m:r>
                        <m:r>
                          <m:rPr>
                            <m:nor/>
                          </m:rPr>
                          <a:rPr lang="nb-NO" sz="1200" b="1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&amp;</m:t>
                        </m:r>
                        <m:r>
                          <m:rPr>
                            <m:nor/>
                          </m:rPr>
                          <a:rPr lang="en-US" sz="1200" b="1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Multiply</m:t>
                        </m:r>
                        <m:d>
                          <m:dPr>
                            <m:ctrlPr>
                              <a:rPr lang="nb-NO" sz="12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2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𝒈</m:t>
                            </m:r>
                            <m:r>
                              <a:rPr lang="nb-NO" sz="12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2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𝑮</m:t>
                            </m:r>
                            <m:r>
                              <a:rPr lang="nb-NO" sz="12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 , </m:t>
                            </m:r>
                            <m:r>
                              <a:rPr lang="nb-NO" sz="12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𝒏</m:t>
                            </m:r>
                            <m:r>
                              <a:rPr lang="nb-NO" sz="12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2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𝒁</m:t>
                            </m:r>
                          </m:e>
                        </m:d>
                      </m:oMath>
                    </m:oMathPara>
                  </a14:m>
                  <a:endParaRPr lang="nb-NO" sz="1200" b="1" dirty="0"/>
                </a:p>
              </p:txBody>
            </p:sp>
          </mc:Choice>
          <mc:Fallback xmlns="">
            <p:sp>
              <p:nvSpPr>
                <p:cNvPr id="61" name="Rectangle 6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/>
                <p:cNvSpPr/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2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nb-NO" sz="12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…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endParaRPr lang="nb-NO" sz="1200" i="1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𝑒</m:t>
                      </m:r>
                    </m:oMath>
                  </a14:m>
                  <a:endParaRPr lang="nb-NO" sz="12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2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for</a:t>
                  </a: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𝑖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𝑘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</m:oMath>
                  </a14:m>
                  <a:r>
                    <a:rPr lang="nb-NO" sz="12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downto</a:t>
                  </a: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a14:m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2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</a:t>
                  </a: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nb-NO" sz="12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  <m:sup>
                          <m:r>
                            <a:rPr lang="nb-NO" sz="12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endParaRPr lang="nb-NO" sz="12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:r>
                    <a:rPr lang="nb-NO" sz="12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if</a:t>
                  </a: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=1</m:t>
                      </m:r>
                    </m:oMath>
                  </a14:m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2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then</a:t>
                  </a: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      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⋆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</m:oMath>
                  </a14:m>
                  <a:endParaRPr lang="nb-NO" sz="12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2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</m:oMath>
                  </a14:m>
                  <a:endParaRPr lang="nb-NO" sz="12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endParaRPr lang="nb-NO" sz="12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2" name="Rectangle 6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3" name="Group 62"/>
          <p:cNvGrpSpPr/>
          <p:nvPr/>
        </p:nvGrpSpPr>
        <p:grpSpPr>
          <a:xfrm>
            <a:off x="1461225" y="2275691"/>
            <a:ext cx="4815749" cy="2861432"/>
            <a:chOff x="838491" y="1512505"/>
            <a:chExt cx="2523834" cy="24813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/>
                <p:cNvSpPr/>
                <p:nvPr/>
              </p:nvSpPr>
              <p:spPr bwMode="auto">
                <a:xfrm>
                  <a:off x="838492" y="1512505"/>
                  <a:ext cx="2523833" cy="364469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400" b="1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Square</m:t>
                        </m:r>
                        <m:r>
                          <m:rPr>
                            <m:nor/>
                          </m:rPr>
                          <a:rPr lang="nb-NO" sz="1400" b="1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–</m:t>
                        </m:r>
                        <m:r>
                          <m:rPr>
                            <m:nor/>
                          </m:rPr>
                          <a:rPr lang="nb-NO" sz="1400" b="1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and</m:t>
                        </m:r>
                        <m:r>
                          <m:rPr>
                            <m:nor/>
                          </m:rPr>
                          <a:rPr lang="nb-NO" sz="1400" b="1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–</m:t>
                        </m:r>
                        <m:r>
                          <m:rPr>
                            <m:nor/>
                          </m:rPr>
                          <a:rPr lang="nb-NO" sz="1400" b="1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always</m:t>
                        </m:r>
                        <m:r>
                          <m:rPr>
                            <m:nor/>
                          </m:rPr>
                          <a:rPr lang="nb-NO" sz="1400" b="1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–</m:t>
                        </m:r>
                        <m:r>
                          <m:rPr>
                            <m:nor/>
                          </m:rPr>
                          <a:rPr lang="en-US" sz="1400" b="1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Multiply</m:t>
                        </m:r>
                        <m:d>
                          <m:dPr>
                            <m:ctrlP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𝑮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 , 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𝒏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𝒁</m:t>
                            </m:r>
                          </m:e>
                        </m:d>
                      </m:oMath>
                    </m:oMathPara>
                  </a14:m>
                  <a:endParaRPr lang="nb-NO" sz="1400" b="1" dirty="0"/>
                </a:p>
              </p:txBody>
            </p:sp>
          </mc:Choice>
          <mc:Fallback xmlns="">
            <p:sp>
              <p:nvSpPr>
                <p:cNvPr id="64" name="Rectangle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12505"/>
                  <a:ext cx="2523833" cy="364469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/>
                <p:cNvSpPr/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…</m:t>
                              </m:r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endParaRPr lang="nb-NO" sz="1400" i="1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𝑒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for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𝑖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𝑘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</m:oMath>
                  </a14:m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downto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</a:t>
                  </a: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  <m:sup>
                          <m:r>
                            <a:rPr lang="nb-NO" sz="1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𝑧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⋆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   </a:t>
                  </a:r>
                  <a:r>
                    <a:rPr lang="nb-NO" sz="1400" dirty="0">
                      <a:solidFill>
                        <a:schemeClr val="accent2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// always perform multiplication</a:t>
                  </a: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if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=1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then</a:t>
                  </a: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      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𝑧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25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45158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computations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generator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rgbClr val="00B050"/>
                    </a:solidFill>
                  </a:rPr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𝑔𝑔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⋯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sz="1600" dirty="0"/>
                  <a:t>	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rgbClr val="00B050"/>
                    </a:solidFill>
                  </a:rPr>
                  <a:t>Multiply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func>
                      <m:funcPr>
                        <m:ctrlPr>
                          <a:rPr lang="nb-NO" sz="1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nb-NO" sz="1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endParaRPr lang="en-US" dirty="0"/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74663" lvl="1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Generate curve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curve group order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600" dirty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generator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rgbClr val="00B050"/>
                    </a:solidFill>
                  </a:rPr>
                  <a:t>Compute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𝑎𝑄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+⋯+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	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rgbClr val="00B050"/>
                    </a:solidFill>
                  </a:rPr>
                  <a:t>Point addition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/>
          <p:cNvGrpSpPr/>
          <p:nvPr/>
        </p:nvGrpSpPr>
        <p:grpSpPr>
          <a:xfrm>
            <a:off x="8995071" y="1413243"/>
            <a:ext cx="2412938" cy="1590239"/>
            <a:chOff x="8995071" y="1413243"/>
            <a:chExt cx="2412938" cy="159023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0660" y="1652567"/>
              <a:ext cx="406514" cy="763319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995071" y="1595417"/>
              <a:ext cx="488080" cy="908792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 bwMode="auto">
            <a:xfrm>
              <a:off x="9746351" y="1823744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 bwMode="auto">
            <a:xfrm>
              <a:off x="9725569" y="2215136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r="-3750" b="-63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r="-3750" b="-63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3391199" y="5372015"/>
            <a:ext cx="1572086" cy="998428"/>
            <a:chOff x="3416010" y="5388565"/>
            <a:chExt cx="1572086" cy="998428"/>
          </a:xfrm>
        </p:grpSpPr>
        <p:grpSp>
          <p:nvGrpSpPr>
            <p:cNvPr id="37" name="Group 36"/>
            <p:cNvGrpSpPr>
              <a:grpSpLocks noChangeAspect="1"/>
            </p:cNvGrpSpPr>
            <p:nvPr/>
          </p:nvGrpSpPr>
          <p:grpSpPr>
            <a:xfrm>
              <a:off x="3416010" y="5388565"/>
              <a:ext cx="1572086" cy="998428"/>
              <a:chOff x="550888" y="2134624"/>
              <a:chExt cx="6702287" cy="4256607"/>
            </a:xfrm>
          </p:grpSpPr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0888" y="2198173"/>
                <a:ext cx="6702287" cy="4143113"/>
              </a:xfrm>
              <a:prstGeom prst="rect">
                <a:avLst/>
              </a:prstGeom>
            </p:spPr>
          </p:pic>
          <p:sp>
            <p:nvSpPr>
              <p:cNvPr id="39" name="Rectangle 38"/>
              <p:cNvSpPr/>
              <p:nvPr/>
            </p:nvSpPr>
            <p:spPr>
              <a:xfrm>
                <a:off x="861841" y="2298911"/>
                <a:ext cx="1587242" cy="677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endParaRPr lang="en-US" sz="500" dirty="0"/>
              </a:p>
            </p:txBody>
          </p:sp>
          <p:cxnSp>
            <p:nvCxnSpPr>
              <p:cNvPr id="40" name="Straight Connector 39"/>
              <p:cNvCxnSpPr/>
              <p:nvPr/>
            </p:nvCxnSpPr>
            <p:spPr bwMode="auto">
              <a:xfrm flipV="1">
                <a:off x="2342564" y="2319261"/>
                <a:ext cx="976997" cy="1752629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Flowchart: Connector 40"/>
              <p:cNvSpPr>
                <a:spLocks noChangeAspect="1"/>
              </p:cNvSpPr>
              <p:nvPr/>
            </p:nvSpPr>
            <p:spPr bwMode="auto">
              <a:xfrm>
                <a:off x="2287636" y="4009567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2" name="Flowchart: Connector 41"/>
              <p:cNvSpPr>
                <a:spLocks noChangeAspect="1"/>
              </p:cNvSpPr>
              <p:nvPr/>
            </p:nvSpPr>
            <p:spPr bwMode="auto">
              <a:xfrm>
                <a:off x="2644474" y="3372300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cxnSp>
            <p:nvCxnSpPr>
              <p:cNvPr id="43" name="Straight Connector 42"/>
              <p:cNvCxnSpPr/>
              <p:nvPr/>
            </p:nvCxnSpPr>
            <p:spPr bwMode="auto">
              <a:xfrm flipV="1">
                <a:off x="3320489" y="2319261"/>
                <a:ext cx="2094706" cy="3757682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flipV="1">
                <a:off x="4457304" y="2134624"/>
                <a:ext cx="14127" cy="4256607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5" name="Flowchart: Connector 44"/>
              <p:cNvSpPr>
                <a:spLocks noChangeAspect="1"/>
              </p:cNvSpPr>
              <p:nvPr/>
            </p:nvSpPr>
            <p:spPr bwMode="auto">
              <a:xfrm>
                <a:off x="4414138" y="3973805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6" name="Flowchart: Connector 45"/>
              <p:cNvSpPr>
                <a:spLocks noChangeAspect="1"/>
              </p:cNvSpPr>
              <p:nvPr/>
            </p:nvSpPr>
            <p:spPr bwMode="auto">
              <a:xfrm>
                <a:off x="4414138" y="4292232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7" name="TextBox 4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 r="-5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8" name="TextBox 4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r="-16667" b="-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9" name="TextBox 4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 b="-5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nb-NO" sz="5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nb-NO" sz="5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5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500" b="1" i="1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  <m:t>89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,+</m:t>
                            </m:r>
                          </m:e>
                        </m:d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r="-3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862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1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1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large prime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We need </a:t>
                </a:r>
                <a:r>
                  <a:rPr lang="en-US" sz="1800" i="1" dirty="0"/>
                  <a:t>large</a:t>
                </a:r>
                <a:r>
                  <a:rPr lang="en-US" sz="1800" dirty="0"/>
                  <a:t> prime numbers for b</a:t>
                </a:r>
                <a:r>
                  <a:rPr lang="en-US" sz="1600" dirty="0"/>
                  <a:t>oth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 +</m:t>
                        </m:r>
                      </m:e>
                    </m:d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No efficient "prime-generating" formula is known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Simple idea: pick number at random and check if it's prime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Efficient?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800" dirty="0"/>
                  <a:t> What is the success probability?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Depends on the ratio primes / non-primes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limUpp>
                      <m:limUp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def</m:t>
                        </m:r>
                      </m:lim>
                    </m:limUp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"#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prime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numbers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"</m:t>
                    </m:r>
                  </m:oMath>
                </a14:m>
                <a:endParaRPr lang="en-US" sz="1600" i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b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Prime Number Theorem: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num>
                      <m:den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den>
                    </m:f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2048 bit number: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≈700 </m:t>
                    </m:r>
                  </m:oMath>
                </a14:m>
                <a:r>
                  <a:rPr lang="en-US" sz="1600" dirty="0"/>
                  <a:t>trials needed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331962" y="4188832"/>
                <a:ext cx="4698570" cy="570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2048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⟹ 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2048</m:t>
                                  </m:r>
                                </m:sup>
                              </m:sSup>
                            </m:e>
                          </m:func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1400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1962" y="4188832"/>
                <a:ext cx="4698570" cy="5702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1967189" y="5584957"/>
            <a:ext cx="7600336" cy="799758"/>
            <a:chOff x="1730477" y="5045659"/>
            <a:chExt cx="7600336" cy="799758"/>
          </a:xfrm>
        </p:grpSpPr>
        <p:grpSp>
          <p:nvGrpSpPr>
            <p:cNvPr id="10" name="Group 9"/>
            <p:cNvGrpSpPr/>
            <p:nvPr/>
          </p:nvGrpSpPr>
          <p:grpSpPr>
            <a:xfrm>
              <a:off x="2144996" y="5097034"/>
              <a:ext cx="7185817" cy="748383"/>
              <a:chOff x="2125331" y="5253679"/>
              <a:chExt cx="7185817" cy="74838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TextBox 3"/>
                  <p:cNvSpPr txBox="1"/>
                  <p:nvPr/>
                </p:nvSpPr>
                <p:spPr>
                  <a:xfrm>
                    <a:off x="2125331" y="5253679"/>
                    <a:ext cx="6536888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just"/>
                    <a14:m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oMath>
                    </a14:m>
                    <a:r>
                      <a:rPr lang="nb-NO" sz="1600" dirty="0"/>
                      <a:t>	</a:t>
                    </a:r>
                    <a14:m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oMath>
                    </a14:m>
                    <a:r>
                      <a:rPr lang="nb-NO" sz="1600" dirty="0"/>
                      <a:t>	 </a:t>
                    </a:r>
                    <a14:m>
                      <m:oMath xmlns:m="http://schemas.openxmlformats.org/officeDocument/2006/math"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100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a14:m>
                    <a:r>
                      <a:rPr lang="nb-NO" sz="1600" dirty="0"/>
                      <a:t>	  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</m:oMath>
                    </a14:m>
                    <a:r>
                      <a:rPr lang="nb-NO" sz="1600" dirty="0"/>
                      <a:t>	  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</m:sup>
                        </m:sSup>
                      </m:oMath>
                    </a14:m>
                    <a:r>
                      <a:rPr lang="nb-NO" sz="1600" dirty="0"/>
                      <a:t>	   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20</m:t>
                            </m:r>
                          </m:sup>
                        </m:sSup>
                      </m:oMath>
                    </a14:m>
                    <a:r>
                      <a:rPr lang="nb-NO" sz="1600" dirty="0"/>
                      <a:t>	    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28</m:t>
                            </m:r>
                          </m:sup>
                        </m:sSup>
                      </m:oMath>
                    </a14:m>
                    <a:endParaRPr lang="nb-NO" sz="1600" dirty="0"/>
                  </a:p>
                </p:txBody>
              </p:sp>
            </mc:Choice>
            <mc:Fallback xmlns="">
              <p:sp>
                <p:nvSpPr>
                  <p:cNvPr id="4" name="TextBox 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25331" y="5253679"/>
                    <a:ext cx="6536888" cy="338554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TextBox 8"/>
                  <p:cNvSpPr txBox="1"/>
                  <p:nvPr/>
                </p:nvSpPr>
                <p:spPr>
                  <a:xfrm>
                    <a:off x="2125331" y="5660686"/>
                    <a:ext cx="7185817" cy="3413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just"/>
                    <a14:m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oMath>
                    </a14:m>
                    <a:r>
                      <a:rPr lang="nb-NO" sz="1600" dirty="0"/>
                      <a:t>	 </a:t>
                    </a:r>
                    <a14:m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oMath>
                    </a14:m>
                    <a:r>
                      <a:rPr lang="nb-NO" sz="1600" dirty="0"/>
                      <a:t>	 </a:t>
                    </a:r>
                    <a14:m>
                      <m:oMath xmlns:m="http://schemas.openxmlformats.org/officeDocument/2006/math"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168</m:t>
                        </m:r>
                      </m:oMath>
                    </a14:m>
                    <a:r>
                      <a:rPr lang="nb-NO" sz="1600" dirty="0"/>
                      <a:t>	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≈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</m:oMath>
                    </a14:m>
                    <a:r>
                      <a:rPr lang="nb-NO" sz="1600" dirty="0"/>
                      <a:t>	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≈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</m:oMath>
                    </a14:m>
                    <a:r>
                      <a:rPr lang="nb-NO" sz="1600" dirty="0"/>
                      <a:t>	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≈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18</m:t>
                            </m:r>
                          </m:sup>
                        </m:sSup>
                      </m:oMath>
                    </a14:m>
                    <a:r>
                      <a:rPr lang="nb-NO" sz="1600" dirty="0"/>
                      <a:t>	  </a:t>
                    </a:r>
                    <a14:m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≈</m:t>
                        </m:r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26</m:t>
                            </m:r>
                          </m:sup>
                        </m:sSup>
                      </m:oMath>
                    </a14:m>
                    <a:endParaRPr lang="nb-NO" sz="1600" dirty="0"/>
                  </a:p>
                </p:txBody>
              </p:sp>
            </mc:Choice>
            <mc:Fallback xmlns="">
              <p:sp>
                <p:nvSpPr>
                  <p:cNvPr id="9" name="TextBox 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25331" y="5660686"/>
                    <a:ext cx="7185817" cy="341376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2" name="Straight Connector 11"/>
            <p:cNvCxnSpPr/>
            <p:nvPr/>
          </p:nvCxnSpPr>
          <p:spPr bwMode="auto">
            <a:xfrm>
              <a:off x="1730477" y="5469815"/>
              <a:ext cx="7177549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Connector 12"/>
            <p:cNvCxnSpPr/>
            <p:nvPr/>
          </p:nvCxnSpPr>
          <p:spPr bwMode="auto">
            <a:xfrm flipV="1">
              <a:off x="2861187" y="5045659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/>
            <p:cNvCxnSpPr/>
            <p:nvPr/>
          </p:nvCxnSpPr>
          <p:spPr bwMode="auto">
            <a:xfrm flipV="1">
              <a:off x="3831426" y="5045659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/>
            <p:cNvCxnSpPr/>
            <p:nvPr/>
          </p:nvCxnSpPr>
          <p:spPr bwMode="auto">
            <a:xfrm flipV="1">
              <a:off x="4801665" y="5045659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/>
            <p:nvPr/>
          </p:nvCxnSpPr>
          <p:spPr bwMode="auto">
            <a:xfrm flipV="1">
              <a:off x="5771904" y="5045659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Connector 19"/>
            <p:cNvCxnSpPr/>
            <p:nvPr/>
          </p:nvCxnSpPr>
          <p:spPr bwMode="auto">
            <a:xfrm flipV="1">
              <a:off x="6742143" y="5045659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/>
            <p:nvPr/>
          </p:nvCxnSpPr>
          <p:spPr bwMode="auto">
            <a:xfrm flipV="1">
              <a:off x="7712383" y="5045659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6" name="Group 25"/>
          <p:cNvGrpSpPr/>
          <p:nvPr/>
        </p:nvGrpSpPr>
        <p:grpSpPr>
          <a:xfrm>
            <a:off x="7949095" y="1762125"/>
            <a:ext cx="2966867" cy="1988067"/>
            <a:chOff x="838491" y="1415326"/>
            <a:chExt cx="2523834" cy="25785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/>
                <p:cNvSpPr/>
                <p:nvPr/>
              </p:nvSpPr>
              <p:spPr bwMode="auto">
                <a:xfrm>
                  <a:off x="838492" y="1415326"/>
                  <a:ext cx="2523833" cy="461649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𝐆𝐞𝐧𝐏𝐫𝐢𝐦𝐞</m:t>
                        </m:r>
                        <m:d>
                          <m:dPr>
                            <m:ctrlPr>
                              <a:rPr lang="nb-NO" sz="1400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𝑘</m:t>
                            </m:r>
                          </m:e>
                        </m:d>
                      </m:oMath>
                    </m:oMathPara>
                  </a14:m>
                  <a:endParaRPr lang="nb-NO" sz="1400" b="1" dirty="0"/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415326"/>
                  <a:ext cx="2523833" cy="461649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55600" indent="-3556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while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true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</a:t>
                  </a:r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55600" indent="-3556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$</m:t>
                          </m:r>
                        </m:e>
                      </m:groupChr>
                    </m:oMath>
                  </a14:m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odd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𝑘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bit integer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</a:p>
                <a:p>
                  <a:pPr marL="355600" indent="-3556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if 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IsPrime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then</a:t>
                  </a:r>
                </a:p>
                <a:p>
                  <a:pPr marL="355600" indent="-3556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    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40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845471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large prime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GenPrime efficient?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prime-to-non-prime ratio 	</a:t>
                </a:r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  <a:sym typeface="Wingdings" panose="05000000000000000000" pitchFamily="2" charset="2"/>
                  </a:rPr>
                  <a:t>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IsPrime</m:t>
                    </m:r>
                    <m:d>
                      <m:dPr>
                        <m:ctrlP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			</a:t>
                </a:r>
                <a:r>
                  <a:rPr lang="en-US" sz="1600" dirty="0">
                    <a:solidFill>
                      <a:srgbClr val="FF0000"/>
                    </a:solidFill>
                  </a:rPr>
                  <a:t>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Naïve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IsPrime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1600" dirty="0"/>
                  <a:t> divides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600" dirty="0"/>
                  <a:t> 	</a:t>
                </a:r>
                <a:r>
                  <a:rPr lang="en-US" sz="1200" dirty="0">
                    <a:solidFill>
                      <a:srgbClr val="C00000"/>
                    </a:solidFill>
                  </a:rPr>
                  <a:t>Not prime</a:t>
                </a:r>
                <a:endParaRPr lang="en-US" sz="1600" dirty="0">
                  <a:solidFill>
                    <a:srgbClr val="C00000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1600" dirty="0"/>
                  <a:t> divides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600" dirty="0"/>
                  <a:t> 	</a:t>
                </a:r>
                <a:r>
                  <a:rPr lang="en-US" sz="1200" dirty="0">
                    <a:solidFill>
                      <a:srgbClr val="C00000"/>
                    </a:solidFill>
                  </a:rPr>
                  <a:t>Not prime</a:t>
                </a:r>
                <a:endParaRPr lang="en-US" sz="1600" dirty="0">
                  <a:solidFill>
                    <a:srgbClr val="C00000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1600" dirty="0"/>
                  <a:t> divides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600" dirty="0"/>
                  <a:t> 	</a:t>
                </a:r>
                <a:r>
                  <a:rPr lang="en-US" sz="1200" dirty="0">
                    <a:solidFill>
                      <a:srgbClr val="C00000"/>
                    </a:solidFill>
                  </a:rPr>
                  <a:t>Not prime</a:t>
                </a:r>
                <a:endParaRPr lang="en-US" sz="1600" dirty="0">
                  <a:solidFill>
                    <a:srgbClr val="C00000"/>
                  </a:solidFill>
                </a:endParaRPr>
              </a:p>
              <a:p>
                <a:pPr marL="474663" lvl="1" indent="0"/>
                <a:r>
                  <a:rPr lang="nb-NO" sz="1600" dirty="0"/>
                  <a:t>              </a:t>
                </a:r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⋮ </m:t>
                    </m:r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e>
                    </m:d>
                  </m:oMath>
                </a14:m>
                <a:r>
                  <a:rPr lang="en-US" sz="1600" dirty="0"/>
                  <a:t> divides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600" dirty="0"/>
                  <a:t> 	</a:t>
                </a:r>
                <a:r>
                  <a:rPr lang="en-US" sz="1200" dirty="0">
                    <a:solidFill>
                      <a:srgbClr val="C00000"/>
                    </a:solidFill>
                  </a:rPr>
                  <a:t>Not prime</a:t>
                </a:r>
                <a:endParaRPr lang="en-US" sz="1600" dirty="0">
                  <a:solidFill>
                    <a:srgbClr val="C00000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 is prime!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i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i="1" dirty="0"/>
                  <a:t>Very</a:t>
                </a:r>
                <a:r>
                  <a:rPr lang="en-US" sz="1600" dirty="0"/>
                  <a:t> inefficient:   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 ⟹  </m:t>
                    </m:r>
                    <m:rad>
                      <m:radPr>
                        <m:degHide m:val="on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rad>
                    <m:r>
                      <a:rPr lang="nb-NO" sz="1600" i="1">
                        <a:latin typeface="Cambria Math" panose="02040503050406030204" pitchFamily="18" charset="0"/>
                      </a:rPr>
                      <m:t>≈</m:t>
                    </m:r>
                    <m:rad>
                      <m:radPr>
                        <m:degHide m:val="on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2048</m:t>
                                </m:r>
                              </m:sup>
                            </m:sSup>
                          </m:num>
                          <m:den>
                            <m:func>
                              <m:func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 sz="1600"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</m:fName>
                              <m:e>
                                <m:sSup>
                                  <m:sSupPr>
                                    <m:ctrlP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2048</m:t>
                                    </m:r>
                                  </m:sup>
                                </m:sSup>
                              </m:e>
                            </m:func>
                          </m:den>
                        </m:f>
                      </m:e>
                    </m:rad>
                    <m:r>
                      <a:rPr lang="nb-NO" sz="1600" i="1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Want: a simple property which </a:t>
                </a:r>
                <a:r>
                  <a:rPr lang="en-US" sz="1800" i="1" dirty="0"/>
                  <a:t>only</a:t>
                </a:r>
                <a:r>
                  <a:rPr lang="en-US" sz="1800" dirty="0"/>
                  <a:t> holds for prime numbers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949095" y="1762125"/>
            <a:ext cx="2966867" cy="1988067"/>
            <a:chOff x="838491" y="1415326"/>
            <a:chExt cx="2523834" cy="25785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 bwMode="auto">
                <a:xfrm>
                  <a:off x="838492" y="1415326"/>
                  <a:ext cx="2523833" cy="461649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𝐆𝐞𝐧𝐏𝐫𝐢𝐦𝐞</m:t>
                        </m:r>
                        <m:d>
                          <m:dPr>
                            <m:ctrlPr>
                              <a:rPr lang="nb-NO" sz="1400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𝑘</m:t>
                            </m:r>
                          </m:e>
                        </m:d>
                      </m:oMath>
                    </m:oMathPara>
                  </a14:m>
                  <a:endParaRPr lang="nb-NO" sz="1400" b="1" dirty="0"/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415326"/>
                  <a:ext cx="2523833" cy="461649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55600" indent="-3556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while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true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</a:t>
                  </a:r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55600" indent="-3556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$</m:t>
                          </m:r>
                        </m:e>
                      </m:groupChr>
                    </m:oMath>
                  </a14:m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odd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𝑘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bit integer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</a:p>
                <a:p>
                  <a:pPr marL="355600" indent="-3556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if 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IsPrime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then</a:t>
                  </a:r>
                </a:p>
                <a:p>
                  <a:pPr marL="355600" indent="-3556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    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40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104544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Fermat’s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623392" y="1117934"/>
                <a:ext cx="8823012" cy="112817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Theorem:</a:t>
                </a:r>
                <a:r>
                  <a:rPr lang="en-US" dirty="0"/>
                  <a:t>  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,⋆</m:t>
                        </m:r>
                      </m:e>
                    </m:d>
                  </m:oMath>
                </a14:m>
                <a:r>
                  <a:rPr lang="en-US" dirty="0"/>
                  <a:t> is a finite group, then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r>
                  <a:rPr lang="en-US" dirty="0"/>
                  <a:t>: </a:t>
                </a:r>
                <a:br>
                  <a:rPr lang="en-US" dirty="0"/>
                </a:b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17934"/>
                <a:ext cx="8823012" cy="1128174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056956" y="2545798"/>
                <a:ext cx="2576154" cy="4104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 ⋅</m:t>
                          </m:r>
                        </m:e>
                      </m:d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2,…,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956" y="2545798"/>
                <a:ext cx="2576154" cy="410497"/>
              </a:xfrm>
              <a:prstGeom prst="rect">
                <a:avLst/>
              </a:prstGeom>
              <a:blipFill>
                <a:blip r:embed="rId3"/>
                <a:stretch>
                  <a:fillRect b="-2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661472" y="2581191"/>
                <a:ext cx="1309846" cy="3181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1472" y="2581191"/>
                <a:ext cx="1309846" cy="318164"/>
              </a:xfrm>
              <a:prstGeom prst="rect">
                <a:avLst/>
              </a:prstGeom>
              <a:blipFill rotWithShape="0">
                <a:blip r:embed="rId6"/>
                <a:stretch>
                  <a:fillRect r="-3256" b="-16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623392" y="3291378"/>
                <a:ext cx="8823012" cy="112817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nb-NO" b="1" dirty="0"/>
                  <a:t>Fermat’s </a:t>
                </a:r>
                <a:r>
                  <a:rPr lang="nb-NO" b="1" dirty="0" err="1"/>
                  <a:t>theorem</a:t>
                </a:r>
                <a:r>
                  <a:rPr lang="nb-NO" b="1" dirty="0"/>
                  <a:t>: </a:t>
                </a:r>
                <a:r>
                  <a:rPr lang="nb-NO" dirty="0" err="1"/>
                  <a:t>if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dirty="0"/>
                  <a:t> is prime, </a:t>
                </a:r>
                <a:r>
                  <a:rPr lang="nb-NO" dirty="0" err="1"/>
                  <a:t>then</a:t>
                </a:r>
                <a:r>
                  <a:rPr lang="nb-NO" dirty="0"/>
                  <a:t> for all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≠0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r>
                  <a:rPr lang="nb-NO" dirty="0"/>
                  <a:t>:	</a:t>
                </a:r>
              </a:p>
              <a:p>
                <a:r>
                  <a:rPr lang="nb-NO" dirty="0"/>
                  <a:t> 	</a:t>
                </a:r>
                <a:br>
                  <a:rPr lang="nb-NO" dirty="0"/>
                </a:br>
                <a:r>
                  <a:rPr lang="nb-NO" dirty="0"/>
                  <a:t>			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i="1" smtClean="0">
                        <a:latin typeface="Cambria Math" panose="02040503050406030204" pitchFamily="18" charset="0"/>
                      </a:rPr>
                      <m:t>≡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1 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3291378"/>
                <a:ext cx="8823012" cy="1128174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299063" y="5029389"/>
                <a:ext cx="78307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is prime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 </a:t>
                </a:r>
                <a:r>
                  <a:rPr lang="en-US" i="1" dirty="0"/>
                  <a:t>all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≠0</m:t>
                    </m:r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dirty="0"/>
                  <a:t> satisfy Fermat's theorem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9063" y="5029389"/>
                <a:ext cx="7830766" cy="369332"/>
              </a:xfrm>
              <a:prstGeom prst="rect">
                <a:avLst/>
              </a:prstGeom>
              <a:blipFill rotWithShape="0">
                <a:blip r:embed="rId8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737791" y="4655028"/>
                <a:ext cx="4670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791" y="4655028"/>
                <a:ext cx="467054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585056" y="4655028"/>
                <a:ext cx="4670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5056" y="4655028"/>
                <a:ext cx="467054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807335" y="5504850"/>
                <a:ext cx="87693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is </a:t>
                </a:r>
                <a:r>
                  <a:rPr lang="en-US" b="1" dirty="0"/>
                  <a:t>not </a:t>
                </a:r>
                <a:r>
                  <a:rPr lang="en-US" dirty="0"/>
                  <a:t>prime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⟸</m:t>
                    </m:r>
                  </m:oMath>
                </a14:m>
                <a:r>
                  <a:rPr lang="en-US" dirty="0"/>
                  <a:t>  </a:t>
                </a:r>
                <a:r>
                  <a:rPr lang="en-US" i="1" dirty="0"/>
                  <a:t>some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≠0</m:t>
                    </m:r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dirty="0"/>
                  <a:t> does </a:t>
                </a:r>
                <a:r>
                  <a:rPr lang="en-US" b="1" dirty="0"/>
                  <a:t>not </a:t>
                </a:r>
                <a:r>
                  <a:rPr lang="en-US" dirty="0"/>
                  <a:t>satisfy Fermat's theorem 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7335" y="5504850"/>
                <a:ext cx="8769349" cy="369332"/>
              </a:xfrm>
              <a:prstGeom prst="rect">
                <a:avLst/>
              </a:prstGeom>
              <a:blipFill rotWithShape="0">
                <a:blip r:embed="rId11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737791" y="5904960"/>
                <a:ext cx="4766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791" y="5904960"/>
                <a:ext cx="476655" cy="369332"/>
              </a:xfrm>
              <a:prstGeom prst="rect">
                <a:avLst/>
              </a:prstGeom>
              <a:blipFill rotWithShape="0">
                <a:blip r:embed="rId12"/>
                <a:stretch>
                  <a:fillRect r="-8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566508" y="5904608"/>
                <a:ext cx="467054" cy="369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6508" y="5904608"/>
                <a:ext cx="467054" cy="369909"/>
              </a:xfrm>
              <a:prstGeom prst="rect">
                <a:avLst/>
              </a:prstGeom>
              <a:blipFill rotWithShape="0">
                <a:blip r:embed="rId13"/>
                <a:stretch>
                  <a:fillRect r="-32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55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 animBg="1"/>
      <p:bldP spid="6" grpId="0"/>
      <p:bldP spid="17" grpId="0"/>
      <p:bldP spid="18" grpId="0"/>
      <p:bldP spid="12" grpId="0"/>
      <p:bldP spid="15" grpId="0"/>
      <p:bldP spid="1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 bwMode="auto">
          <a:xfrm>
            <a:off x="6116594" y="2478055"/>
            <a:ext cx="3925493" cy="3292283"/>
          </a:xfrm>
          <a:prstGeom prst="ellipse">
            <a:avLst/>
          </a:prstGeom>
          <a:solidFill>
            <a:srgbClr val="FFF3CD"/>
          </a:solidFill>
          <a:ln w="28575" cap="flat" cmpd="sng" algn="ctr">
            <a:solidFill>
              <a:srgbClr val="F2B8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Integers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Fermat primality test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623392" y="1112254"/>
                <a:ext cx="8823012" cy="112817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nb-NO" b="1" dirty="0"/>
                  <a:t>Fermat’s </a:t>
                </a:r>
                <a:r>
                  <a:rPr lang="nb-NO" b="1" dirty="0" err="1"/>
                  <a:t>theorem</a:t>
                </a:r>
                <a:r>
                  <a:rPr lang="nb-NO" b="1" dirty="0"/>
                  <a:t>: </a:t>
                </a:r>
                <a:r>
                  <a:rPr lang="nb-NO" dirty="0" err="1"/>
                  <a:t>if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dirty="0"/>
                  <a:t> is prime, </a:t>
                </a:r>
                <a:r>
                  <a:rPr lang="nb-NO" dirty="0" err="1"/>
                  <a:t>then</a:t>
                </a:r>
                <a:r>
                  <a:rPr lang="nb-NO" dirty="0"/>
                  <a:t> for all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≠0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r>
                  <a:rPr lang="nb-NO" dirty="0"/>
                  <a:t>:	</a:t>
                </a:r>
              </a:p>
              <a:p>
                <a:r>
                  <a:rPr lang="nb-NO" dirty="0"/>
                  <a:t> 	</a:t>
                </a:r>
                <a:br>
                  <a:rPr lang="nb-NO" dirty="0"/>
                </a:br>
                <a:r>
                  <a:rPr lang="nb-NO" dirty="0"/>
                  <a:t>			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≡1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12254"/>
                <a:ext cx="8823012" cy="1128174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/>
          <p:cNvSpPr/>
          <p:nvPr/>
        </p:nvSpPr>
        <p:spPr bwMode="auto">
          <a:xfrm>
            <a:off x="6847004" y="4105370"/>
            <a:ext cx="1506978" cy="135917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Primes</a:t>
            </a:r>
          </a:p>
        </p:txBody>
      </p:sp>
      <p:sp>
        <p:nvSpPr>
          <p:cNvPr id="13" name="Oval 12"/>
          <p:cNvSpPr/>
          <p:nvPr/>
        </p:nvSpPr>
        <p:spPr bwMode="auto">
          <a:xfrm>
            <a:off x="8859521" y="4463214"/>
            <a:ext cx="503814" cy="485167"/>
          </a:xfrm>
          <a:prstGeom prst="ellipse">
            <a:avLst/>
          </a:prstGeom>
          <a:solidFill>
            <a:srgbClr val="FFD5D5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116594" y="6102318"/>
                <a:ext cx="29415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smtClean="0">
                          <a:latin typeface="Cambria Math" panose="02040503050406030204" pitchFamily="18" charset="0"/>
                        </a:rPr>
                        <m:t>F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ermatIsPrime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"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PRIME</m:t>
                      </m:r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"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6594" y="6102318"/>
                <a:ext cx="2941541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 bwMode="auto">
          <a:xfrm flipH="1">
            <a:off x="7399482" y="5123459"/>
            <a:ext cx="375765" cy="990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Oval 18"/>
          <p:cNvSpPr>
            <a:spLocks noChangeAspect="1"/>
          </p:cNvSpPr>
          <p:nvPr/>
        </p:nvSpPr>
        <p:spPr bwMode="auto">
          <a:xfrm>
            <a:off x="7775246" y="5012229"/>
            <a:ext cx="72000" cy="720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21" name="Oval 20"/>
          <p:cNvSpPr>
            <a:spLocks noChangeAspect="1"/>
          </p:cNvSpPr>
          <p:nvPr/>
        </p:nvSpPr>
        <p:spPr bwMode="auto">
          <a:xfrm>
            <a:off x="6639683" y="4024979"/>
            <a:ext cx="72000" cy="720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513057" y="4984995"/>
                <a:ext cx="2393476" cy="7853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FermatIsPrime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sz="1600" b="0" i="1" dirty="0">
                  <a:latin typeface="Cambria Math" panose="02040503050406030204" pitchFamily="18" charset="0"/>
                </a:endParaRPr>
              </a:p>
              <a:p>
                <a:pPr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600" dirty="0"/>
                  <a:t>   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1600" b="0" i="0" smtClean="0">
                        <a:latin typeface="Cambria Math" panose="02040503050406030204" pitchFamily="18" charset="0"/>
                      </a:rPr>
                      <m:t>"</m:t>
                    </m:r>
                    <m:r>
                      <m:rPr>
                        <m:nor/>
                      </m:rPr>
                      <a:rPr lang="en-US" sz="1600" b="0" i="0" smtClean="0">
                        <a:latin typeface="Cambria Math" panose="02040503050406030204" pitchFamily="18" charset="0"/>
                      </a:rPr>
                      <m:t>COMPOSITE</m:t>
                    </m:r>
                    <m:r>
                      <m:rPr>
                        <m:nor/>
                      </m:rPr>
                      <a:rPr lang="en-US" sz="1600" b="0" i="0" smtClean="0">
                        <a:latin typeface="Cambria Math" panose="02040503050406030204" pitchFamily="18" charset="0"/>
                      </a:rPr>
                      <m:t>"</m:t>
                    </m:r>
                  </m:oMath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3057" y="4984995"/>
                <a:ext cx="2393476" cy="7853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 bwMode="auto">
          <a:xfrm flipH="1">
            <a:off x="6060902" y="4171408"/>
            <a:ext cx="547251" cy="8768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977304" y="5567451"/>
                <a:ext cx="287581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FermatIsPrime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"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PRIME</m:t>
                      </m:r>
                      <m:r>
                        <a:rPr lang="en-US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"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7304" y="5567451"/>
                <a:ext cx="2875817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/>
          <p:nvPr/>
        </p:nvCxnSpPr>
        <p:spPr bwMode="auto">
          <a:xfrm>
            <a:off x="9212400" y="4806322"/>
            <a:ext cx="879345" cy="69053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>
          <a:xfrm>
            <a:off x="1273618" y="5346816"/>
            <a:ext cx="348124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sz="1600" dirty="0"/>
              <a:t>Even better tests exist:</a:t>
            </a:r>
          </a:p>
          <a:p>
            <a:pPr marL="447675" lvl="1" indent="-266700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en-US" sz="1600" dirty="0" err="1"/>
              <a:t>Solovay</a:t>
            </a:r>
            <a:r>
              <a:rPr lang="en-US" sz="1600" dirty="0"/>
              <a:t>-Strassen algorithm</a:t>
            </a:r>
          </a:p>
          <a:p>
            <a:pPr marL="447675" lvl="1" indent="-266700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Miller-Rabin algorithm</a:t>
            </a:r>
          </a:p>
        </p:txBody>
      </p:sp>
      <p:sp>
        <p:nvSpPr>
          <p:cNvPr id="4" name="Rectangle 3"/>
          <p:cNvSpPr/>
          <p:nvPr/>
        </p:nvSpPr>
        <p:spPr>
          <a:xfrm>
            <a:off x="8216952" y="3890899"/>
            <a:ext cx="19908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C00000"/>
                </a:solidFill>
              </a:rPr>
              <a:t>Carmichael</a:t>
            </a:r>
            <a:br>
              <a:rPr lang="en-US" sz="1400" b="1" dirty="0">
                <a:solidFill>
                  <a:srgbClr val="C00000"/>
                </a:solidFill>
              </a:rPr>
            </a:br>
            <a:r>
              <a:rPr lang="en-US" sz="1400" b="1" dirty="0">
                <a:solidFill>
                  <a:srgbClr val="C00000"/>
                </a:solidFill>
              </a:rPr>
              <a:t> numbers</a:t>
            </a:r>
            <a:endParaRPr lang="en-US" sz="1400" b="1" dirty="0"/>
          </a:p>
        </p:txBody>
      </p:sp>
      <p:sp>
        <p:nvSpPr>
          <p:cNvPr id="24" name="Rectangle 23"/>
          <p:cNvSpPr/>
          <p:nvPr/>
        </p:nvSpPr>
        <p:spPr>
          <a:xfrm>
            <a:off x="10265797" y="3989662"/>
            <a:ext cx="4928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C00000"/>
                </a:solidFill>
              </a:rPr>
              <a:t>561</a:t>
            </a:r>
            <a:endParaRPr lang="en-US" sz="1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173913" y="1568841"/>
                <a:ext cx="1586716" cy="21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560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561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3913" y="1568841"/>
                <a:ext cx="1586716" cy="217817"/>
              </a:xfrm>
              <a:prstGeom prst="rect">
                <a:avLst/>
              </a:prstGeom>
              <a:blipFill>
                <a:blip r:embed="rId6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0173913" y="1943202"/>
                <a:ext cx="1586716" cy="21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560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561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3913" y="1943202"/>
                <a:ext cx="1586716" cy="217817"/>
              </a:xfrm>
              <a:prstGeom prst="rect">
                <a:avLst/>
              </a:prstGeom>
              <a:blipFill>
                <a:blip r:embed="rId7"/>
                <a:stretch>
                  <a:fillRect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0173913" y="2317563"/>
                <a:ext cx="1586716" cy="21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560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561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3913" y="2317563"/>
                <a:ext cx="1586716" cy="217817"/>
              </a:xfrm>
              <a:prstGeom prst="rect">
                <a:avLst/>
              </a:prstGeom>
              <a:blipFill>
                <a:blip r:embed="rId8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0682321" y="2711880"/>
                <a:ext cx="10579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2321" y="2711880"/>
                <a:ext cx="105798" cy="215444"/>
              </a:xfrm>
              <a:prstGeom prst="rect">
                <a:avLst/>
              </a:prstGeom>
              <a:blipFill>
                <a:blip r:embed="rId9"/>
                <a:stretch>
                  <a:fillRect l="-33333" r="-3333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975140" y="3048392"/>
                <a:ext cx="1785489" cy="21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560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560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561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5140" y="3048392"/>
                <a:ext cx="1785489" cy="217817"/>
              </a:xfrm>
              <a:prstGeom prst="rect">
                <a:avLst/>
              </a:prstGeom>
              <a:blipFill>
                <a:blip r:embed="rId10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31"/>
          <p:cNvSpPr/>
          <p:nvPr/>
        </p:nvSpPr>
        <p:spPr>
          <a:xfrm>
            <a:off x="10628962" y="3998620"/>
            <a:ext cx="959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C00000"/>
                </a:solidFill>
              </a:rPr>
              <a:t>= 3 ∙ 187</a:t>
            </a:r>
            <a:endParaRPr lang="en-US" sz="1400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  <p:grpSp>
        <p:nvGrpSpPr>
          <p:cNvPr id="33" name="Group 32"/>
          <p:cNvGrpSpPr/>
          <p:nvPr/>
        </p:nvGrpSpPr>
        <p:grpSpPr>
          <a:xfrm>
            <a:off x="1214620" y="2624344"/>
            <a:ext cx="2908385" cy="2163778"/>
            <a:chOff x="838491" y="1371679"/>
            <a:chExt cx="2523834" cy="28064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/>
                <p:cNvSpPr/>
                <p:nvPr/>
              </p:nvSpPr>
              <p:spPr bwMode="auto">
                <a:xfrm>
                  <a:off x="838492" y="1371679"/>
                  <a:ext cx="2523833" cy="505297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i="0" dirty="0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𝐅𝐞𝐫𝐦𝐚𝐭</m:t>
                        </m:r>
                        <m:r>
                          <a:rPr lang="nb-NO" sz="1400" b="1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𝐈𝐬𝐏𝐫𝐢𝐦𝐞</m:t>
                        </m:r>
                        <m:d>
                          <m:dPr>
                            <m:ctrlPr>
                              <a:rPr lang="nb-NO" sz="1400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𝑛</m:t>
                            </m:r>
                          </m:e>
                        </m:d>
                      </m:oMath>
                    </m:oMathPara>
                  </a14:m>
                  <a:endParaRPr lang="nb-NO" sz="1400" b="1" dirty="0"/>
                </a:p>
              </p:txBody>
            </p:sp>
          </mc:Choice>
          <mc:Fallback xmlns="">
            <p:sp>
              <p:nvSpPr>
                <p:cNvPr id="35" name="Rectangle 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371679"/>
                  <a:ext cx="2523833" cy="505297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/>
                <p:nvPr/>
              </p:nvSpPr>
              <p:spPr bwMode="auto">
                <a:xfrm>
                  <a:off x="838491" y="1876975"/>
                  <a:ext cx="2523833" cy="2301146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71463" indent="-271463" fontAlgn="base">
                    <a:lnSpc>
                      <a:spcPts val="25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for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1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to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𝑡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</a:t>
                  </a:r>
                </a:p>
                <a:p>
                  <a:pPr marL="271463" indent="-271463" fontAlgn="base">
                    <a:lnSpc>
                      <a:spcPts val="25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</a:t>
                  </a:r>
                  <a14:m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↞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2,…,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a14:m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</a:t>
                  </a:r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1463" indent="-271463" fontAlgn="base">
                    <a:lnSpc>
                      <a:spcPts val="25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</a:t>
                  </a:r>
                  <a:r>
                    <a:rPr lang="nb-NO" sz="1400" b="1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if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≠1 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mod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then</a:t>
                  </a:r>
                </a:p>
                <a:p>
                  <a:pPr marL="271463" indent="-271463" fontAlgn="base">
                    <a:lnSpc>
                      <a:spcPts val="25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</a:t>
                  </a:r>
                  <a:r>
                    <a:rPr lang="nb-NO" sz="1400" b="1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"COMPOSITE" </a:t>
                  </a:r>
                </a:p>
                <a:p>
                  <a:pPr marL="271463" indent="-271463" fontAlgn="base">
                    <a:lnSpc>
                      <a:spcPts val="25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"PRIME"</a:t>
                  </a:r>
                </a:p>
              </p:txBody>
            </p:sp>
          </mc:Choice>
          <mc:Fallback xmlns="">
            <p:sp>
              <p:nvSpPr>
                <p:cNvPr id="36" name="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5"/>
                  <a:ext cx="2523833" cy="2301146"/>
                </a:xfrm>
                <a:prstGeom prst="rect">
                  <a:avLst/>
                </a:prstGeom>
                <a:blipFill>
                  <a:blip r:embed="rId13"/>
                  <a:stretch>
                    <a:fillRect l="-20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8" name="Oval 37"/>
          <p:cNvSpPr>
            <a:spLocks noChangeAspect="1"/>
          </p:cNvSpPr>
          <p:nvPr/>
        </p:nvSpPr>
        <p:spPr bwMode="auto">
          <a:xfrm>
            <a:off x="9075428" y="4690114"/>
            <a:ext cx="72000" cy="72000"/>
          </a:xfrm>
          <a:prstGeom prst="ellipse">
            <a:avLst/>
          </a:prstGeom>
          <a:solidFill>
            <a:srgbClr val="C0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259451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4" grpId="0"/>
      <p:bldP spid="19" grpId="0" animBg="1"/>
      <p:bldP spid="21" grpId="0" animBg="1"/>
      <p:bldP spid="22" grpId="0"/>
      <p:bldP spid="31" grpId="0"/>
      <p:bldP spid="37" grpId="0"/>
      <p:bldP spid="4" grpId="0"/>
      <p:bldP spid="24" grpId="0"/>
      <p:bldP spid="26" grpId="0"/>
      <p:bldP spid="27" grpId="0"/>
      <p:bldP spid="28" grpId="0"/>
      <p:bldP spid="29" grpId="0"/>
      <p:bldP spid="30" grpId="0"/>
      <p:bldP spid="32" grpId="0"/>
      <p:bldP spid="3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primes in practice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Miller-Rabin most used in practice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Failure probability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den>
                    </m:f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What about</a:t>
                </a:r>
                <a:r>
                  <a:rPr lang="en-US" sz="1800" i="1" dirty="0"/>
                  <a:t> deterministic</a:t>
                </a:r>
                <a:r>
                  <a:rPr lang="en-US" sz="1800" dirty="0"/>
                  <a:t> primality tests?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Open problem for a long time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i="1" dirty="0"/>
                  <a:t>Agrawal, </a:t>
                </a:r>
                <a:r>
                  <a:rPr lang="en-US" sz="1600" i="1" dirty="0" err="1"/>
                  <a:t>Kayal</a:t>
                </a:r>
                <a:r>
                  <a:rPr lang="en-US" sz="1600" i="1" dirty="0"/>
                  <a:t> &amp; </a:t>
                </a:r>
                <a:r>
                  <a:rPr lang="en-US" sz="1600" i="1" dirty="0" err="1"/>
                  <a:t>Saxena</a:t>
                </a:r>
                <a:r>
                  <a:rPr lang="en-US" sz="1600" i="1" dirty="0"/>
                  <a:t> '02</a:t>
                </a:r>
                <a:r>
                  <a:rPr lang="en-US" sz="1600" dirty="0"/>
                  <a:t>: "PRIMES is in P"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Original running time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sup>
                        </m:sSup>
                      </m:e>
                    </m:d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Quickly improved to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2292"/>
          <a:stretch/>
        </p:blipFill>
        <p:spPr>
          <a:xfrm>
            <a:off x="7494176" y="3437038"/>
            <a:ext cx="3732213" cy="28966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1B7EC72-FB93-F845-B596-C4DFCEFC316B}"/>
              </a:ext>
            </a:extLst>
          </p:cNvPr>
          <p:cNvGrpSpPr/>
          <p:nvPr/>
        </p:nvGrpSpPr>
        <p:grpSpPr>
          <a:xfrm>
            <a:off x="7767818" y="1080847"/>
            <a:ext cx="3184927" cy="2163778"/>
            <a:chOff x="838491" y="1371679"/>
            <a:chExt cx="2523834" cy="28064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2185687B-422D-53BB-8712-FEF2511DA9F7}"/>
                    </a:ext>
                  </a:extLst>
                </p:cNvPr>
                <p:cNvSpPr/>
                <p:nvPr/>
              </p:nvSpPr>
              <p:spPr bwMode="auto">
                <a:xfrm>
                  <a:off x="838492" y="1371679"/>
                  <a:ext cx="2523833" cy="505297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𝐌𝐢𝐥𝐥𝐞𝐫𝐑𝐚𝐛𝐢𝐧𝐈𝐬𝐏𝐫𝐢𝐦𝐞</m:t>
                        </m:r>
                        <m:d>
                          <m:dPr>
                            <m:ctrlPr>
                              <a:rPr lang="nb-NO" sz="1400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𝑛</m:t>
                            </m:r>
                          </m:e>
                        </m:d>
                      </m:oMath>
                    </m:oMathPara>
                  </a14:m>
                  <a:endParaRPr lang="nb-NO" sz="1400" b="1" dirty="0"/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2185687B-422D-53BB-8712-FEF2511DA9F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371679"/>
                  <a:ext cx="2523833" cy="50529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0CFC0DF0-F941-1326-2183-DFB2062466D0}"/>
                    </a:ext>
                  </a:extLst>
                </p:cNvPr>
                <p:cNvSpPr/>
                <p:nvPr/>
              </p:nvSpPr>
              <p:spPr bwMode="auto">
                <a:xfrm>
                  <a:off x="838491" y="1876975"/>
                  <a:ext cx="2523833" cy="2301146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71463" indent="-271463" fontAlgn="base">
                    <a:lnSpc>
                      <a:spcPts val="25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for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1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to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𝑡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</a:t>
                  </a:r>
                </a:p>
                <a:p>
                  <a:pPr marL="271463" indent="-271463" fontAlgn="base">
                    <a:lnSpc>
                      <a:spcPts val="25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</a:t>
                  </a:r>
                  <a14:m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↞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2,…,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a14:m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</a:t>
                  </a:r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1463" indent="-271463" fontAlgn="base">
                    <a:lnSpc>
                      <a:spcPts val="25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</a:t>
                  </a:r>
                  <a:r>
                    <a:rPr lang="nb-NO" sz="1400" b="1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if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MillerRabinTest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,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a14:m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then</a:t>
                  </a:r>
                </a:p>
                <a:p>
                  <a:pPr marL="271463" indent="-271463" fontAlgn="base">
                    <a:lnSpc>
                      <a:spcPts val="25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</a:t>
                  </a:r>
                  <a:r>
                    <a:rPr lang="nb-NO" sz="1400" b="1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"COMPOSITE"</a:t>
                  </a:r>
                </a:p>
                <a:p>
                  <a:pPr marL="271463" indent="-271463" fontAlgn="base">
                    <a:lnSpc>
                      <a:spcPts val="25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 err="1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"PRIME"</a:t>
                  </a: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0CFC0DF0-F941-1326-2183-DFB2062466D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5"/>
                  <a:ext cx="2523833" cy="2301146"/>
                </a:xfrm>
                <a:prstGeom prst="rect">
                  <a:avLst/>
                </a:prstGeom>
                <a:blipFill>
                  <a:blip r:embed="rId5"/>
                  <a:stretch>
                    <a:fillRect l="-190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33958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computations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rgbClr val="00B050"/>
                    </a:solidFill>
                  </a:rPr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generator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rgbClr val="00B050"/>
                    </a:solidFill>
                  </a:rPr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𝑔𝑔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⋯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sz="1600" dirty="0"/>
                  <a:t>	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rgbClr val="00B050"/>
                    </a:solidFill>
                  </a:rPr>
                  <a:t>Multiply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func>
                      <m:funcPr>
                        <m:ctrlPr>
                          <a:rPr lang="nb-NO" sz="1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nb-NO" sz="1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endParaRPr lang="en-US" dirty="0"/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74663" lvl="1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rgbClr val="00B050"/>
                    </a:solidFill>
                  </a:rPr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tx1"/>
                    </a:solidFill>
                  </a:rPr>
                  <a:t>Generate curve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tx1"/>
                    </a:solidFill>
                  </a:rPr>
                  <a:t>Find curve group order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tx1"/>
                    </a:solidFill>
                  </a:rPr>
                  <a:t>Find generator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rgbClr val="00B050"/>
                    </a:solidFill>
                  </a:rPr>
                  <a:t>Compute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𝑎𝑄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+⋯+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	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rgbClr val="00B050"/>
                    </a:solidFill>
                  </a:rPr>
                  <a:t>Point addition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/>
          <p:cNvGrpSpPr/>
          <p:nvPr/>
        </p:nvGrpSpPr>
        <p:grpSpPr>
          <a:xfrm>
            <a:off x="8995071" y="1413243"/>
            <a:ext cx="2412938" cy="1590239"/>
            <a:chOff x="8995071" y="1413243"/>
            <a:chExt cx="2412938" cy="159023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0660" y="1652567"/>
              <a:ext cx="406514" cy="763319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995071" y="1595417"/>
              <a:ext cx="488080" cy="908792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 bwMode="auto">
            <a:xfrm>
              <a:off x="9746351" y="1823744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 bwMode="auto">
            <a:xfrm>
              <a:off x="9725569" y="2215136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r="-3750" b="-63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r="-3750" b="-63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" name="TextBox 28"/>
          <p:cNvSpPr txBox="1"/>
          <p:nvPr/>
        </p:nvSpPr>
        <p:spPr>
          <a:xfrm>
            <a:off x="7354168" y="4276979"/>
            <a:ext cx="28715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Tricky! (</a:t>
            </a:r>
            <a:r>
              <a:rPr lang="en-US" sz="1400" dirty="0" err="1"/>
              <a:t>Schoof's</a:t>
            </a:r>
            <a:r>
              <a:rPr lang="en-US" sz="1400" dirty="0"/>
              <a:t> algorithm)</a:t>
            </a:r>
            <a:endParaRPr lang="en-US" sz="1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698148" y="4277460"/>
                <a:ext cx="2051000" cy="306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2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sz="12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200" dirty="0"/>
                  <a:t>  (typically)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8148" y="4277460"/>
                <a:ext cx="2051000" cy="306815"/>
              </a:xfrm>
              <a:prstGeom prst="rect">
                <a:avLst/>
              </a:prstGeom>
              <a:blipFill rotWithShape="0">
                <a:blip r:embed="rId10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380817" y="4582528"/>
                <a:ext cx="4379812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Easy!		      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2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1" i="1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sz="12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b="1" i="1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200" b="1" i="1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200" dirty="0"/>
                  <a:t>  usually prime 			   (or close to prime)  </a:t>
                </a:r>
                <a:endParaRPr lang="en-US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0817" y="4582528"/>
                <a:ext cx="4379812" cy="492443"/>
              </a:xfrm>
              <a:prstGeom prst="rect">
                <a:avLst/>
              </a:prstGeom>
              <a:blipFill rotWithShape="0">
                <a:blip r:embed="rId11"/>
                <a:stretch>
                  <a:fillRect l="-418" t="-3704"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7354168" y="3958346"/>
            <a:ext cx="5295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Tricky!  Standardized choices (</a:t>
            </a:r>
            <a:r>
              <a:rPr lang="en-US" sz="1200" dirty="0"/>
              <a:t>NIST P-256, Curve25519)</a:t>
            </a:r>
            <a:r>
              <a:rPr lang="en-US" sz="1400" dirty="0"/>
              <a:t> 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3391199" y="5372015"/>
            <a:ext cx="1572086" cy="998428"/>
            <a:chOff x="3416010" y="5388565"/>
            <a:chExt cx="1572086" cy="998428"/>
          </a:xfrm>
        </p:grpSpPr>
        <p:grpSp>
          <p:nvGrpSpPr>
            <p:cNvPr id="37" name="Group 36"/>
            <p:cNvGrpSpPr>
              <a:grpSpLocks noChangeAspect="1"/>
            </p:cNvGrpSpPr>
            <p:nvPr/>
          </p:nvGrpSpPr>
          <p:grpSpPr>
            <a:xfrm>
              <a:off x="3416010" y="5388565"/>
              <a:ext cx="1572086" cy="998428"/>
              <a:chOff x="550888" y="2134624"/>
              <a:chExt cx="6702287" cy="4256607"/>
            </a:xfrm>
          </p:grpSpPr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0888" y="2198173"/>
                <a:ext cx="6702287" cy="4143113"/>
              </a:xfrm>
              <a:prstGeom prst="rect">
                <a:avLst/>
              </a:prstGeom>
            </p:spPr>
          </p:pic>
          <p:sp>
            <p:nvSpPr>
              <p:cNvPr id="39" name="Rectangle 38"/>
              <p:cNvSpPr/>
              <p:nvPr/>
            </p:nvSpPr>
            <p:spPr>
              <a:xfrm>
                <a:off x="861841" y="2298911"/>
                <a:ext cx="1587242" cy="677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endParaRPr lang="en-US" sz="500" dirty="0"/>
              </a:p>
            </p:txBody>
          </p:sp>
          <p:cxnSp>
            <p:nvCxnSpPr>
              <p:cNvPr id="40" name="Straight Connector 39"/>
              <p:cNvCxnSpPr/>
              <p:nvPr/>
            </p:nvCxnSpPr>
            <p:spPr bwMode="auto">
              <a:xfrm flipV="1">
                <a:off x="2342564" y="2319261"/>
                <a:ext cx="976997" cy="1752629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Flowchart: Connector 40"/>
              <p:cNvSpPr>
                <a:spLocks noChangeAspect="1"/>
              </p:cNvSpPr>
              <p:nvPr/>
            </p:nvSpPr>
            <p:spPr bwMode="auto">
              <a:xfrm>
                <a:off x="2287636" y="4009567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2" name="Flowchart: Connector 41"/>
              <p:cNvSpPr>
                <a:spLocks noChangeAspect="1"/>
              </p:cNvSpPr>
              <p:nvPr/>
            </p:nvSpPr>
            <p:spPr bwMode="auto">
              <a:xfrm>
                <a:off x="2644474" y="3372300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cxnSp>
            <p:nvCxnSpPr>
              <p:cNvPr id="43" name="Straight Connector 42"/>
              <p:cNvCxnSpPr/>
              <p:nvPr/>
            </p:nvCxnSpPr>
            <p:spPr bwMode="auto">
              <a:xfrm flipV="1">
                <a:off x="3320489" y="2319261"/>
                <a:ext cx="2094706" cy="3757682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flipV="1">
                <a:off x="4457304" y="2134624"/>
                <a:ext cx="14127" cy="4256607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5" name="Flowchart: Connector 44"/>
              <p:cNvSpPr>
                <a:spLocks noChangeAspect="1"/>
              </p:cNvSpPr>
              <p:nvPr/>
            </p:nvSpPr>
            <p:spPr bwMode="auto">
              <a:xfrm>
                <a:off x="4414138" y="3973805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6" name="Flowchart: Connector 45"/>
              <p:cNvSpPr>
                <a:spLocks noChangeAspect="1"/>
              </p:cNvSpPr>
              <p:nvPr/>
            </p:nvSpPr>
            <p:spPr bwMode="auto">
              <a:xfrm>
                <a:off x="4414138" y="4292232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7" name="TextBox 4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r="-5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8" name="TextBox 4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 r="-16667" b="-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9" name="TextBox 4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 b="-5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nb-NO" sz="5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nb-NO" sz="5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5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500" b="1" i="1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  <m:t>89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,+</m:t>
                            </m:r>
                          </m:e>
                        </m:d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r="-3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3" name="TextBox 32"/>
          <p:cNvSpPr txBox="1"/>
          <p:nvPr/>
        </p:nvSpPr>
        <p:spPr>
          <a:xfrm>
            <a:off x="7380817" y="1764283"/>
            <a:ext cx="13367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Easy	</a:t>
            </a:r>
          </a:p>
        </p:txBody>
      </p:sp>
    </p:spTree>
    <p:extLst>
      <p:ext uri="{BB962C8B-B14F-4D97-AF65-F5344CB8AC3E}">
        <p14:creationId xmlns:p14="http://schemas.microsoft.com/office/powerpoint/2010/main" val="1083398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5" grpId="0"/>
      <p:bldP spid="3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1246638" y="5524214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6638" y="5524214"/>
                <a:ext cx="488373" cy="379784"/>
              </a:xfrm>
              <a:prstGeom prst="rect">
                <a:avLst/>
              </a:prstGeom>
              <a:blipFill rotWithShape="0">
                <a:blip r:embed="rId3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1246605" y="5524214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6605" y="5524214"/>
                <a:ext cx="488373" cy="379784"/>
              </a:xfrm>
              <a:prstGeom prst="rect">
                <a:avLst/>
              </a:prstGeom>
              <a:blipFill rotWithShape="0">
                <a:blip r:embed="rId4"/>
                <a:stretch>
                  <a:fillRect r="-17500"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723057" y="6252071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3057" y="6252071"/>
                <a:ext cx="488373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9723057" y="6246006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3057" y="6246006"/>
                <a:ext cx="488373" cy="379784"/>
              </a:xfrm>
              <a:prstGeom prst="rect">
                <a:avLst/>
              </a:prstGeom>
              <a:blipFill rotWithShape="0">
                <a:blip r:embed="rId6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8033874" y="5417906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874" y="5417906"/>
                <a:ext cx="488373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033217" y="5410817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217" y="5410817"/>
                <a:ext cx="488373" cy="379784"/>
              </a:xfrm>
              <a:prstGeom prst="rect">
                <a:avLst/>
              </a:prstGeom>
              <a:blipFill rotWithShape="0">
                <a:blip r:embed="rId8"/>
                <a:stretch>
                  <a:fillRect r="-17500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0116304" y="3564447"/>
                <a:ext cx="677902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𝑎𝑏</m:t>
                          </m:r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6304" y="3564447"/>
                <a:ext cx="677902" cy="379784"/>
              </a:xfrm>
              <a:prstGeom prst="rect">
                <a:avLst/>
              </a:prstGeom>
              <a:blipFill rotWithShape="0">
                <a:blip r:embed="rId9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0113923" y="3567984"/>
                <a:ext cx="450629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3923" y="3567984"/>
                <a:ext cx="450629" cy="379784"/>
              </a:xfrm>
              <a:prstGeom prst="rect">
                <a:avLst/>
              </a:prstGeom>
              <a:blipFill rotWithShape="0">
                <a:blip r:embed="rId10"/>
                <a:stretch>
                  <a:fillRect r="-12162"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0690240" y="4144049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0240" y="4144049"/>
                <a:ext cx="488373" cy="379784"/>
              </a:xfrm>
              <a:prstGeom prst="rect">
                <a:avLst/>
              </a:prstGeom>
              <a:blipFill rotWithShape="0">
                <a:blip r:embed="rId11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0692043" y="4146288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2043" y="4146288"/>
                <a:ext cx="488373" cy="379784"/>
              </a:xfrm>
              <a:prstGeom prst="rect">
                <a:avLst/>
              </a:prstGeom>
              <a:blipFill rotWithShape="0">
                <a:blip r:embed="rId12"/>
                <a:stretch>
                  <a:fillRect r="-3750"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9315822" y="4998071"/>
            <a:ext cx="128122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Round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itle 50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𝑵</m:t>
                    </m:r>
                  </m:oMath>
                </a14:m>
                <a:r>
                  <a:rPr lang="en-US" dirty="0"/>
                  <a:t>-party </a:t>
                </a:r>
                <a:r>
                  <a:rPr lang="en-US" dirty="0" err="1"/>
                  <a:t>Diffie</a:t>
                </a:r>
                <a:r>
                  <a:rPr lang="en-US" dirty="0"/>
                  <a:t>-Hellman</a:t>
                </a:r>
              </a:p>
            </p:txBody>
          </p:sp>
        </mc:Choice>
        <mc:Fallback xmlns="">
          <p:sp>
            <p:nvSpPr>
              <p:cNvPr id="51" name="Title 50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13"/>
                <a:stretch>
                  <a:fillRect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ontent Placeholder 5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6473077" cy="5068415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/>
                  <a:t>-party </a:t>
                </a:r>
                <a:r>
                  <a:rPr lang="en-US" sz="1800" dirty="0" err="1"/>
                  <a:t>Diffie</a:t>
                </a:r>
                <a:r>
                  <a:rPr lang="en-US" sz="1800" dirty="0"/>
                  <a:t>-Hellman possible in </a:t>
                </a:r>
                <a14:m>
                  <m:oMath xmlns:m="http://schemas.openxmlformats.org/officeDocument/2006/math">
                    <m:r>
                      <a:rPr lang="nb-NO" sz="1800" b="0" i="1" spc="-30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800" b="0" i="1" spc="-30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1800" dirty="0"/>
                  <a:t> rounds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1-round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/>
                  <a:t>-party </a:t>
                </a:r>
                <a:r>
                  <a:rPr lang="en-US" sz="1800" dirty="0" err="1"/>
                  <a:t>Diffie</a:t>
                </a:r>
                <a:r>
                  <a:rPr lang="en-US" sz="1800" dirty="0"/>
                  <a:t>-Hellman: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600" dirty="0"/>
                  <a:t>:  Normal </a:t>
                </a:r>
                <a:r>
                  <a:rPr lang="en-US" sz="1600" dirty="0" err="1"/>
                  <a:t>Diffie</a:t>
                </a:r>
                <a:r>
                  <a:rPr lang="en-US" sz="1600" dirty="0"/>
                  <a:t>-Hellman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1600" dirty="0"/>
                  <a:t>:  </a:t>
                </a:r>
                <a:r>
                  <a:rPr lang="en-US" sz="1600" dirty="0" err="1"/>
                  <a:t>Diffie</a:t>
                </a:r>
                <a:r>
                  <a:rPr lang="en-US" sz="1600" dirty="0"/>
                  <a:t>-Hellman with </a:t>
                </a:r>
                <a:r>
                  <a:rPr lang="en-US" sz="1600" i="1" dirty="0"/>
                  <a:t>bilinear pairings </a:t>
                </a:r>
                <a:r>
                  <a:rPr lang="en-US" sz="1600" dirty="0"/>
                  <a:t>(</a:t>
                </a:r>
                <a:r>
                  <a:rPr lang="en-US" sz="1600" b="1" dirty="0" err="1"/>
                  <a:t>Joux</a:t>
                </a:r>
                <a:r>
                  <a:rPr lang="en-US" sz="1600" b="1" dirty="0"/>
                  <a:t> ’00</a:t>
                </a:r>
                <a:r>
                  <a:rPr lang="en-US" sz="1600" dirty="0"/>
                  <a:t>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≥4</m:t>
                    </m:r>
                  </m:oMath>
                </a14:m>
                <a:r>
                  <a:rPr lang="en-US" sz="1600" dirty="0"/>
                  <a:t>:  Open problem*</a:t>
                </a:r>
              </a:p>
            </p:txBody>
          </p:sp>
        </mc:Choice>
        <mc:Fallback xmlns="">
          <p:sp>
            <p:nvSpPr>
              <p:cNvPr id="54" name="Content Placeholder 5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6473077" cy="5068415"/>
              </a:xfrm>
              <a:blipFill rotWithShape="0">
                <a:blip r:embed="rId14"/>
                <a:stretch>
                  <a:fillRect l="-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660" y="1652567"/>
            <a:ext cx="406514" cy="7633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95071" y="1595417"/>
            <a:ext cx="488080" cy="908792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>
            <a:off x="9746351" y="1823744"/>
            <a:ext cx="930160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 bwMode="auto">
          <a:xfrm>
            <a:off x="9725569" y="2215136"/>
            <a:ext cx="930160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967244" y="1413243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7244" y="1413243"/>
                <a:ext cx="488373" cy="369332"/>
              </a:xfrm>
              <a:prstGeom prst="rect">
                <a:avLst/>
              </a:prstGeom>
              <a:blipFill rotWithShape="0">
                <a:blip r:embed="rId18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970178" y="1846198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0178" y="1846198"/>
                <a:ext cx="488373" cy="379784"/>
              </a:xfrm>
              <a:prstGeom prst="rect">
                <a:avLst/>
              </a:prstGeom>
              <a:blipFill rotWithShape="0">
                <a:blip r:embed="rId19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043929" y="2623698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3929" y="2623698"/>
                <a:ext cx="488373" cy="379784"/>
              </a:xfrm>
              <a:prstGeom prst="rect">
                <a:avLst/>
              </a:prstGeom>
              <a:blipFill rotWithShape="0">
                <a:blip r:embed="rId20"/>
                <a:stretch>
                  <a:fillRect r="-3750"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0919636" y="2623698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9636" y="2623698"/>
                <a:ext cx="488373" cy="379784"/>
              </a:xfrm>
              <a:prstGeom prst="rect">
                <a:avLst/>
              </a:prstGeom>
              <a:blipFill rotWithShape="0">
                <a:blip r:embed="rId21"/>
                <a:stretch>
                  <a:fillRect r="-3750"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1088" y="3730736"/>
            <a:ext cx="406514" cy="7633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36731" y="4901885"/>
            <a:ext cx="488080" cy="908792"/>
          </a:xfrm>
          <a:prstGeom prst="rect">
            <a:avLst/>
          </a:prstGeom>
        </p:spPr>
      </p:pic>
      <p:pic>
        <p:nvPicPr>
          <p:cNvPr id="1026" name="Picture 2" descr="Dreadlocks Clip Art - Royalty Free - GoGraph"/>
          <p:cNvPicPr>
            <a:picLocks noChangeAspect="1" noChangeArrowheads="1"/>
          </p:cNvPicPr>
          <p:nvPr/>
        </p:nvPicPr>
        <p:blipFill rotWithShape="1">
          <a:blip r:embed="rId22">
            <a:clrChange>
              <a:clrFrom>
                <a:srgbClr val="FFFFF3"/>
              </a:clrFrom>
              <a:clrTo>
                <a:srgbClr val="FFFF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 r="25741" b="9817"/>
          <a:stretch/>
        </p:blipFill>
        <p:spPr bwMode="auto">
          <a:xfrm>
            <a:off x="10665073" y="5045677"/>
            <a:ext cx="505920" cy="102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8755765" y="3989809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5765" y="3989809"/>
                <a:ext cx="488373" cy="369332"/>
              </a:xfrm>
              <a:prstGeom prst="rect">
                <a:avLst/>
              </a:prstGeom>
              <a:blipFill rotWithShape="0">
                <a:blip r:embed="rId2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8753904" y="3989808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3904" y="3989808"/>
                <a:ext cx="488373" cy="369332"/>
              </a:xfrm>
              <a:prstGeom prst="rect">
                <a:avLst/>
              </a:prstGeom>
              <a:blipFill rotWithShape="0">
                <a:blip r:embed="rId2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c 31"/>
          <p:cNvSpPr/>
          <p:nvPr/>
        </p:nvSpPr>
        <p:spPr bwMode="auto">
          <a:xfrm>
            <a:off x="8789967" y="4195500"/>
            <a:ext cx="2049520" cy="1924938"/>
          </a:xfrm>
          <a:prstGeom prst="arc">
            <a:avLst>
              <a:gd name="adj1" fmla="val 12494522"/>
              <a:gd name="adj2" fmla="val 1520260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Arc 51"/>
          <p:cNvSpPr/>
          <p:nvPr/>
        </p:nvSpPr>
        <p:spPr bwMode="auto">
          <a:xfrm rot="5400000">
            <a:off x="8855596" y="4252466"/>
            <a:ext cx="2161657" cy="2025569"/>
          </a:xfrm>
          <a:prstGeom prst="arc">
            <a:avLst>
              <a:gd name="adj1" fmla="val 11907038"/>
              <a:gd name="adj2" fmla="val 1520260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rc 52"/>
          <p:cNvSpPr/>
          <p:nvPr/>
        </p:nvSpPr>
        <p:spPr bwMode="auto">
          <a:xfrm rot="13549864">
            <a:off x="8552721" y="4016276"/>
            <a:ext cx="2409743" cy="2085792"/>
          </a:xfrm>
          <a:prstGeom prst="arc">
            <a:avLst>
              <a:gd name="adj1" fmla="val 11234282"/>
              <a:gd name="adj2" fmla="val 1520260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9315822" y="4995588"/>
            <a:ext cx="1158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Round 1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308555" y="6386992"/>
            <a:ext cx="452073" cy="324680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29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1" grpId="1"/>
      <p:bldP spid="41" grpId="2"/>
      <p:bldP spid="47" grpId="0"/>
      <p:bldP spid="38" grpId="0"/>
      <p:bldP spid="38" grpId="1"/>
      <p:bldP spid="38" grpId="2"/>
      <p:bldP spid="44" grpId="0"/>
      <p:bldP spid="44" grpId="1"/>
      <p:bldP spid="39" grpId="0"/>
      <p:bldP spid="39" grpId="1"/>
      <p:bldP spid="39" grpId="2"/>
      <p:bldP spid="45" grpId="0"/>
      <p:bldP spid="46" grpId="0"/>
      <p:bldP spid="40" grpId="0"/>
      <p:bldP spid="40" grpId="1"/>
      <p:bldP spid="40" grpId="2"/>
      <p:bldP spid="37" grpId="0"/>
      <p:bldP spid="37" grpId="1"/>
      <p:bldP spid="37" grpId="2"/>
      <p:bldP spid="43" grpId="0"/>
      <p:bldP spid="43" grpId="1"/>
      <p:bldP spid="36" grpId="0" animBg="1"/>
      <p:bldP spid="34" grpId="0"/>
      <p:bldP spid="34" grpId="1"/>
      <p:bldP spid="34" grpId="2"/>
      <p:bldP spid="42" grpId="0"/>
      <p:bldP spid="42" grpId="1"/>
      <p:bldP spid="32" grpId="0" animBg="1"/>
      <p:bldP spid="52" grpId="0" animBg="1"/>
      <p:bldP spid="53" grpId="0" animBg="1"/>
      <p:bldP spid="2" grpId="0"/>
      <p:bldP spid="2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1AB17-A10D-A02B-12CE-F425A6924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Next</a:t>
            </a:r>
            <a:r>
              <a:rPr lang="nb-NO" dirty="0"/>
              <a:t> </a:t>
            </a:r>
            <a:r>
              <a:rPr lang="nb-NO" dirty="0" err="1"/>
              <a:t>week</a:t>
            </a:r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6F81BB-C505-764D-347B-07C50E9235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More </a:t>
            </a:r>
            <a:r>
              <a:rPr lang="nb-NO" dirty="0" err="1"/>
              <a:t>Diffie-Hellman</a:t>
            </a: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Public-Key </a:t>
            </a:r>
            <a:r>
              <a:rPr lang="nb-NO" dirty="0" err="1"/>
              <a:t>Encryption</a:t>
            </a:r>
            <a:r>
              <a:rPr lang="nb-NO" dirty="0"/>
              <a:t>/Key </a:t>
            </a:r>
            <a:r>
              <a:rPr lang="nb-NO" dirty="0" err="1"/>
              <a:t>Encapsulation</a:t>
            </a: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820641-FDC8-1E80-A5D8-93DB4F6A8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698772"/>
      </p:ext>
    </p:extLst>
  </p:cSld>
  <p:clrMapOvr>
    <a:masterClrMapping/>
  </p:clrMapOvr>
</p:sld>
</file>

<file path=ppt/theme/theme1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16754</TotalTime>
  <Words>7399</Words>
  <Application>Microsoft Office PowerPoint</Application>
  <PresentationFormat>Widescreen</PresentationFormat>
  <Paragraphs>886</Paragraphs>
  <Slides>45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4" baseType="lpstr">
      <vt:lpstr>Arial</vt:lpstr>
      <vt:lpstr>Arial Unicode MS</vt:lpstr>
      <vt:lpstr>Calibri</vt:lpstr>
      <vt:lpstr>Cambria</vt:lpstr>
      <vt:lpstr>Cambria Math</vt:lpstr>
      <vt:lpstr>Script MT Bold</vt:lpstr>
      <vt:lpstr>Times New Roman</vt:lpstr>
      <vt:lpstr>Wingdings</vt:lpstr>
      <vt:lpstr>2_TEK4500-UIO</vt:lpstr>
      <vt:lpstr>Lecture 9 – Diffie-Hellman key exchange II, elliptic curves, computational aspects</vt:lpstr>
      <vt:lpstr>Recap: summary of group theory</vt:lpstr>
      <vt:lpstr>Recap: Diffie-Hellman</vt:lpstr>
      <vt:lpstr>Recap: Diffie-Hellman – security </vt:lpstr>
      <vt:lpstr>Recap: generic algorithms for solving DLOG</vt:lpstr>
      <vt:lpstr>Recap: non-generic algorithms for DLOG</vt:lpstr>
      <vt:lpstr>Recap: Diffie-Hellman in (Z_p^∗,⋅) – what is large enough?  </vt:lpstr>
      <vt:lpstr>PowerPoint Presentation</vt:lpstr>
      <vt:lpstr>Elliptic curves</vt:lpstr>
      <vt:lpstr>Elliptic curves</vt:lpstr>
      <vt:lpstr>Elliptic curves</vt:lpstr>
      <vt:lpstr>Elliptic curves</vt:lpstr>
      <vt:lpstr>Elliptic curves</vt:lpstr>
      <vt:lpstr>Elliptic curves</vt:lpstr>
      <vt:lpstr>Elliptic curves</vt:lpstr>
      <vt:lpstr>Elliptic curves</vt:lpstr>
      <vt:lpstr>Elliptic curves</vt:lpstr>
      <vt:lpstr>Elliptic curves over Z_p</vt:lpstr>
      <vt:lpstr>Elliptic curves over Z_p</vt:lpstr>
      <vt:lpstr>Elliptic curves – example</vt:lpstr>
      <vt:lpstr>Elliptic curves summary</vt:lpstr>
      <vt:lpstr>(Z_p^∗,⋅)  vs. (E(Z_p ),+)  </vt:lpstr>
      <vt:lpstr>Diffie-Hellman in (Z_p^∗,⋅)</vt:lpstr>
      <vt:lpstr>Diffie-Hellman in (E(Z_p ),+)</vt:lpstr>
      <vt:lpstr>Diffie-Hellman – security </vt:lpstr>
      <vt:lpstr>Cryptographic groups in practice</vt:lpstr>
      <vt:lpstr>PowerPoint Presentation</vt:lpstr>
      <vt:lpstr>Big-number arithmetic</vt:lpstr>
      <vt:lpstr>Big-number arithmetic</vt:lpstr>
      <vt:lpstr>Big-number arithmetic</vt:lpstr>
      <vt:lpstr>Diffie-Hellman – computations </vt:lpstr>
      <vt:lpstr>Computing in groups – exponentiation </vt:lpstr>
      <vt:lpstr>Computing in groups – exponentiation; square-and-multiply </vt:lpstr>
      <vt:lpstr>Computing in groups – exponentiation; square-and-multiply </vt:lpstr>
      <vt:lpstr>Side-channel attacks – power analysis</vt:lpstr>
      <vt:lpstr>Mitigations </vt:lpstr>
      <vt:lpstr>Diffie-Hellman – computations </vt:lpstr>
      <vt:lpstr>Finding large prime numbers</vt:lpstr>
      <vt:lpstr>Finding large prime numbers</vt:lpstr>
      <vt:lpstr>Fermat’s theorem</vt:lpstr>
      <vt:lpstr>Fermat primality test</vt:lpstr>
      <vt:lpstr>Finding primes in practice </vt:lpstr>
      <vt:lpstr>Diffie-Hellman – computations </vt:lpstr>
      <vt:lpstr>N-party Diffie-Hellman</vt:lpstr>
      <vt:lpstr>Next week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Håkon Jacobsen</cp:lastModifiedBy>
  <cp:revision>792</cp:revision>
  <dcterms:created xsi:type="dcterms:W3CDTF">2020-06-02T10:31:43Z</dcterms:created>
  <dcterms:modified xsi:type="dcterms:W3CDTF">2026-10-14T11:13:07Z</dcterms:modified>
</cp:coreProperties>
</file>