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52"/>
  </p:notesMasterIdLst>
  <p:handoutMasterIdLst>
    <p:handoutMasterId r:id="rId53"/>
  </p:handoutMasterIdLst>
  <p:sldIdLst>
    <p:sldId id="327" r:id="rId2"/>
    <p:sldId id="420" r:id="rId3"/>
    <p:sldId id="421" r:id="rId4"/>
    <p:sldId id="463" r:id="rId5"/>
    <p:sldId id="430" r:id="rId6"/>
    <p:sldId id="499" r:id="rId7"/>
    <p:sldId id="505" r:id="rId8"/>
    <p:sldId id="506" r:id="rId9"/>
    <p:sldId id="438" r:id="rId10"/>
    <p:sldId id="429" r:id="rId11"/>
    <p:sldId id="422" r:id="rId12"/>
    <p:sldId id="465" r:id="rId13"/>
    <p:sldId id="435" r:id="rId14"/>
    <p:sldId id="498" r:id="rId15"/>
    <p:sldId id="502" r:id="rId16"/>
    <p:sldId id="419" r:id="rId17"/>
    <p:sldId id="436" r:id="rId18"/>
    <p:sldId id="440" r:id="rId19"/>
    <p:sldId id="441" r:id="rId20"/>
    <p:sldId id="443" r:id="rId21"/>
    <p:sldId id="468" r:id="rId22"/>
    <p:sldId id="469" r:id="rId23"/>
    <p:sldId id="470" r:id="rId24"/>
    <p:sldId id="471" r:id="rId25"/>
    <p:sldId id="382" r:id="rId26"/>
    <p:sldId id="383" r:id="rId27"/>
    <p:sldId id="414" r:id="rId28"/>
    <p:sldId id="418" r:id="rId29"/>
    <p:sldId id="476" r:id="rId30"/>
    <p:sldId id="477" r:id="rId31"/>
    <p:sldId id="478" r:id="rId32"/>
    <p:sldId id="479" r:id="rId33"/>
    <p:sldId id="480" r:id="rId34"/>
    <p:sldId id="481" r:id="rId35"/>
    <p:sldId id="482" r:id="rId36"/>
    <p:sldId id="507" r:id="rId37"/>
    <p:sldId id="484" r:id="rId38"/>
    <p:sldId id="485" r:id="rId39"/>
    <p:sldId id="486" r:id="rId40"/>
    <p:sldId id="487" r:id="rId41"/>
    <p:sldId id="488" r:id="rId42"/>
    <p:sldId id="489" r:id="rId43"/>
    <p:sldId id="490" r:id="rId44"/>
    <p:sldId id="491" r:id="rId45"/>
    <p:sldId id="492" r:id="rId46"/>
    <p:sldId id="493" r:id="rId47"/>
    <p:sldId id="494" r:id="rId48"/>
    <p:sldId id="495" r:id="rId49"/>
    <p:sldId id="503" r:id="rId50"/>
    <p:sldId id="475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5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5F5"/>
    <a:srgbClr val="FF9933"/>
    <a:srgbClr val="F2F2F2"/>
    <a:srgbClr val="CC00FF"/>
    <a:srgbClr val="F2B800"/>
    <a:srgbClr val="FFF3CD"/>
    <a:srgbClr val="FFE285"/>
    <a:srgbClr val="FFD5D5"/>
    <a:srgbClr val="EFEFFB"/>
    <a:srgbClr val="00D0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1562" autoAdjust="0"/>
  </p:normalViewPr>
  <p:slideViewPr>
    <p:cSldViewPr snapToGrid="0" showGuides="1">
      <p:cViewPr varScale="1">
        <p:scale>
          <a:sx n="81" d="100"/>
          <a:sy n="81" d="100"/>
        </p:scale>
        <p:origin x="77" y="32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10/21/2026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10/21/2026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7738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8975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0393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1578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1214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3153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0039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4098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0147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1659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6438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4742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8876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2866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9852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8267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Problem in</a:t>
            </a:r>
            <a:r>
              <a:rPr lang="en-US" baseline="0" dirty="0"/>
              <a:t> v6.2: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index is a global variable set to 32 after </a:t>
            </a:r>
            <a:r>
              <a:rPr lang="en-US" baseline="0" dirty="0" err="1"/>
              <a:t>prng_reseed</a:t>
            </a:r>
            <a:endParaRPr lang="en-US" baseline="0" dirty="0"/>
          </a:p>
          <a:p>
            <a:pPr marL="171450" indent="-171450">
              <a:buFontTx/>
              <a:buChar char="-"/>
            </a:pPr>
            <a:r>
              <a:rPr lang="en-US" dirty="0"/>
              <a:t>so</a:t>
            </a:r>
            <a:r>
              <a:rPr lang="en-US" baseline="0" dirty="0"/>
              <a:t> for-loop in </a:t>
            </a:r>
            <a:r>
              <a:rPr lang="en-US" baseline="0" dirty="0" err="1"/>
              <a:t>prng_generate</a:t>
            </a:r>
            <a:r>
              <a:rPr lang="en-US" baseline="0" dirty="0"/>
              <a:t> never runs!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Output in output buffer comes directly from </a:t>
            </a:r>
            <a:r>
              <a:rPr lang="en-US" baseline="0" dirty="0" err="1"/>
              <a:t>Dual_EC</a:t>
            </a:r>
            <a:endParaRPr lang="en-US" dirty="0"/>
          </a:p>
          <a:p>
            <a:endParaRPr lang="en-US" dirty="0"/>
          </a:p>
          <a:p>
            <a:r>
              <a:rPr lang="en-US" dirty="0"/>
              <a:t>Changes</a:t>
            </a:r>
            <a:r>
              <a:rPr lang="en-US" baseline="0" dirty="0"/>
              <a:t> from 6.1 to 6.2:</a:t>
            </a:r>
            <a:endParaRPr lang="en-US" dirty="0"/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replaced an entropy-gathering procedure for (re)seeding the ANS X9.31 PRNG with Dual EC using a custom Q point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modified the X9.31 reseed logic to reseed on every call rather than every 10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,000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calls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changed the loop counter in the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prng_generate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procedure as well as the procedure’s output to be global variables, shared with the reseed procedure, thus ensuring that pseudorandom values are generated by Dual EC, and not X9.31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changed the IKE nonce length from 160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bits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256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bits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added a nonce pre-generation queue.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0607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Majority</a:t>
            </a:r>
            <a:r>
              <a:rPr lang="en-US" baseline="0" dirty="0"/>
              <a:t> of IKE implementations use nonce sizes of 20 bytes…but not Juniper v6.2 (32 bytes)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23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628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25-Aug-20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695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25-Aug-20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538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25-Aug-20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736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578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613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62783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197525" y="6381893"/>
            <a:ext cx="563104" cy="324680"/>
          </a:xfrm>
          <a:prstGeom prst="rect">
            <a:avLst/>
          </a:prstGeom>
          <a:ln/>
        </p:spPr>
        <p:txBody>
          <a:bodyPr/>
          <a:lstStyle>
            <a:lvl1pPr algn="r">
              <a:defRPr sz="16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553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8.png"/><Relationship Id="rId1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microsoft.com/office/2007/relationships/hdphoto" Target="../media/hdphoto4.wdp"/><Relationship Id="rId17" Type="http://schemas.microsoft.com/office/2007/relationships/hdphoto" Target="../media/hdphoto6.wdp"/><Relationship Id="rId2" Type="http://schemas.openxmlformats.org/officeDocument/2006/relationships/image" Target="../media/image1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15" Type="http://schemas.openxmlformats.org/officeDocument/2006/relationships/image" Target="../media/image9.png"/><Relationship Id="rId10" Type="http://schemas.microsoft.com/office/2007/relationships/hdphoto" Target="../media/hdphoto3.wdp"/><Relationship Id="rId19" Type="http://schemas.openxmlformats.org/officeDocument/2006/relationships/image" Target="../media/image12.png"/><Relationship Id="rId4" Type="http://schemas.microsoft.com/office/2007/relationships/hdphoto" Target="../media/hdphoto1.wdp"/><Relationship Id="rId9" Type="http://schemas.openxmlformats.org/officeDocument/2006/relationships/image" Target="../media/image6.png"/><Relationship Id="rId14" Type="http://schemas.microsoft.com/office/2007/relationships/hdphoto" Target="../media/hdphoto5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13.png"/><Relationship Id="rId7" Type="http://schemas.openxmlformats.org/officeDocument/2006/relationships/image" Target="../media/image440.png"/><Relationship Id="rId2" Type="http://schemas.openxmlformats.org/officeDocument/2006/relationships/image" Target="../media/image3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1.png"/><Relationship Id="rId5" Type="http://schemas.openxmlformats.org/officeDocument/2006/relationships/image" Target="../media/image410.png"/><Relationship Id="rId4" Type="http://schemas.openxmlformats.org/officeDocument/2006/relationships/image" Target="../media/image14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8" Type="http://schemas.openxmlformats.org/officeDocument/2006/relationships/image" Target="../media/image24.png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12" Type="http://schemas.openxmlformats.org/officeDocument/2006/relationships/image" Target="../media/image22.png"/><Relationship Id="rId17" Type="http://schemas.openxmlformats.org/officeDocument/2006/relationships/image" Target="../media/image360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1.png"/><Relationship Id="rId5" Type="http://schemas.openxmlformats.org/officeDocument/2006/relationships/image" Target="../media/image1510.png"/><Relationship Id="rId15" Type="http://schemas.openxmlformats.org/officeDocument/2006/relationships/image" Target="../media/image340.png"/><Relationship Id="rId10" Type="http://schemas.openxmlformats.org/officeDocument/2006/relationships/image" Target="../media/image20.png"/><Relationship Id="rId19" Type="http://schemas.openxmlformats.org/officeDocument/2006/relationships/image" Target="../media/image25.png"/><Relationship Id="rId9" Type="http://schemas.microsoft.com/office/2007/relationships/hdphoto" Target="../media/hdphoto7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3.png"/><Relationship Id="rId3" Type="http://schemas.openxmlformats.org/officeDocument/2006/relationships/image" Target="../media/image40.png"/><Relationship Id="rId7" Type="http://schemas.openxmlformats.org/officeDocument/2006/relationships/image" Target="../media/image330.png"/><Relationship Id="rId12" Type="http://schemas.openxmlformats.org/officeDocument/2006/relationships/image" Target="../media/image380.png"/><Relationship Id="rId2" Type="http://schemas.openxmlformats.org/officeDocument/2006/relationships/image" Target="../media/image26.png"/><Relationship Id="rId16" Type="http://schemas.openxmlformats.org/officeDocument/2006/relationships/image" Target="../media/image31.png"/><Relationship Id="rId29" Type="http://schemas.openxmlformats.org/officeDocument/2006/relationships/image" Target="../media/image3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1.png"/><Relationship Id="rId11" Type="http://schemas.openxmlformats.org/officeDocument/2006/relationships/image" Target="../media/image350.png"/><Relationship Id="rId5" Type="http://schemas.openxmlformats.org/officeDocument/2006/relationships/image" Target="../media/image27.png"/><Relationship Id="rId15" Type="http://schemas.openxmlformats.org/officeDocument/2006/relationships/image" Target="../media/image30.png"/><Relationship Id="rId4" Type="http://schemas.openxmlformats.org/officeDocument/2006/relationships/image" Target="../media/image3600.png"/><Relationship Id="rId9" Type="http://schemas.openxmlformats.org/officeDocument/2006/relationships/image" Target="../media/image28.png"/><Relationship Id="rId1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6.png"/><Relationship Id="rId18" Type="http://schemas.openxmlformats.org/officeDocument/2006/relationships/image" Target="../media/image44.png"/><Relationship Id="rId26" Type="http://schemas.openxmlformats.org/officeDocument/2006/relationships/image" Target="../media/image28.png"/><Relationship Id="rId3" Type="http://schemas.openxmlformats.org/officeDocument/2006/relationships/image" Target="../media/image33.png"/><Relationship Id="rId21" Type="http://schemas.openxmlformats.org/officeDocument/2006/relationships/image" Target="../media/image47.png"/><Relationship Id="rId7" Type="http://schemas.openxmlformats.org/officeDocument/2006/relationships/image" Target="../media/image35.png"/><Relationship Id="rId12" Type="http://schemas.openxmlformats.org/officeDocument/2006/relationships/image" Target="../media/image351.png"/><Relationship Id="rId17" Type="http://schemas.openxmlformats.org/officeDocument/2006/relationships/image" Target="../media/image42.png"/><Relationship Id="rId25" Type="http://schemas.openxmlformats.org/officeDocument/2006/relationships/image" Target="../media/image51.png"/><Relationship Id="rId2" Type="http://schemas.openxmlformats.org/officeDocument/2006/relationships/image" Target="../media/image32.png"/><Relationship Id="rId16" Type="http://schemas.openxmlformats.org/officeDocument/2006/relationships/image" Target="../media/image39.png"/><Relationship Id="rId20" Type="http://schemas.openxmlformats.org/officeDocument/2006/relationships/image" Target="../media/image31.png"/><Relationship Id="rId29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11" Type="http://schemas.openxmlformats.org/officeDocument/2006/relationships/image" Target="../media/image343.png"/><Relationship Id="rId24" Type="http://schemas.openxmlformats.org/officeDocument/2006/relationships/image" Target="../media/image50.png"/><Relationship Id="rId5" Type="http://schemas.openxmlformats.org/officeDocument/2006/relationships/image" Target="../media/image334.png"/><Relationship Id="rId15" Type="http://schemas.openxmlformats.org/officeDocument/2006/relationships/image" Target="../media/image38.png"/><Relationship Id="rId23" Type="http://schemas.openxmlformats.org/officeDocument/2006/relationships/image" Target="../media/image49.png"/><Relationship Id="rId28" Type="http://schemas.openxmlformats.org/officeDocument/2006/relationships/image" Target="../media/image54.png"/><Relationship Id="rId10" Type="http://schemas.openxmlformats.org/officeDocument/2006/relationships/image" Target="../media/image333.png"/><Relationship Id="rId19" Type="http://schemas.openxmlformats.org/officeDocument/2006/relationships/image" Target="../media/image46.png"/><Relationship Id="rId4" Type="http://schemas.openxmlformats.org/officeDocument/2006/relationships/image" Target="../media/image34.png"/><Relationship Id="rId9" Type="http://schemas.openxmlformats.org/officeDocument/2006/relationships/image" Target="../media/image321.png"/><Relationship Id="rId14" Type="http://schemas.openxmlformats.org/officeDocument/2006/relationships/image" Target="../media/image37.png"/><Relationship Id="rId22" Type="http://schemas.openxmlformats.org/officeDocument/2006/relationships/image" Target="../media/image483.png"/><Relationship Id="rId27" Type="http://schemas.openxmlformats.org/officeDocument/2006/relationships/image" Target="../media/image53.png"/><Relationship Id="rId30" Type="http://schemas.openxmlformats.org/officeDocument/2006/relationships/image" Target="../media/image5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65.png"/><Relationship Id="rId18" Type="http://schemas.openxmlformats.org/officeDocument/2006/relationships/image" Target="../media/image70.png"/><Relationship Id="rId26" Type="http://schemas.openxmlformats.org/officeDocument/2006/relationships/image" Target="../media/image78.png"/><Relationship Id="rId3" Type="http://schemas.openxmlformats.org/officeDocument/2006/relationships/image" Target="../media/image57.png"/><Relationship Id="rId21" Type="http://schemas.openxmlformats.org/officeDocument/2006/relationships/image" Target="../media/image73.png"/><Relationship Id="rId7" Type="http://schemas.openxmlformats.org/officeDocument/2006/relationships/image" Target="../media/image35.png"/><Relationship Id="rId12" Type="http://schemas.openxmlformats.org/officeDocument/2006/relationships/image" Target="../media/image64.png"/><Relationship Id="rId17" Type="http://schemas.openxmlformats.org/officeDocument/2006/relationships/image" Target="../media/image69.png"/><Relationship Id="rId25" Type="http://schemas.openxmlformats.org/officeDocument/2006/relationships/image" Target="../media/image28.png"/><Relationship Id="rId2" Type="http://schemas.openxmlformats.org/officeDocument/2006/relationships/image" Target="../media/image56.png"/><Relationship Id="rId16" Type="http://schemas.openxmlformats.org/officeDocument/2006/relationships/image" Target="../media/image68.png"/><Relationship Id="rId20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11" Type="http://schemas.openxmlformats.org/officeDocument/2006/relationships/image" Target="../media/image63.png"/><Relationship Id="rId24" Type="http://schemas.openxmlformats.org/officeDocument/2006/relationships/image" Target="../media/image76.png"/><Relationship Id="rId5" Type="http://schemas.openxmlformats.org/officeDocument/2006/relationships/image" Target="../media/image59.png"/><Relationship Id="rId15" Type="http://schemas.openxmlformats.org/officeDocument/2006/relationships/image" Target="../media/image67.png"/><Relationship Id="rId23" Type="http://schemas.openxmlformats.org/officeDocument/2006/relationships/image" Target="../media/image75.png"/><Relationship Id="rId10" Type="http://schemas.openxmlformats.org/officeDocument/2006/relationships/image" Target="../media/image62.png"/><Relationship Id="rId19" Type="http://schemas.openxmlformats.org/officeDocument/2006/relationships/image" Target="../media/image71.png"/><Relationship Id="rId4" Type="http://schemas.openxmlformats.org/officeDocument/2006/relationships/image" Target="../media/image58.png"/><Relationship Id="rId9" Type="http://schemas.openxmlformats.org/officeDocument/2006/relationships/image" Target="../media/image61.png"/><Relationship Id="rId14" Type="http://schemas.openxmlformats.org/officeDocument/2006/relationships/image" Target="../media/image66.png"/><Relationship Id="rId22" Type="http://schemas.openxmlformats.org/officeDocument/2006/relationships/image" Target="../media/image74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8.png"/><Relationship Id="rId18" Type="http://schemas.openxmlformats.org/officeDocument/2006/relationships/image" Target="../media/image60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microsoft.com/office/2007/relationships/hdphoto" Target="../media/hdphoto4.wdp"/><Relationship Id="rId17" Type="http://schemas.openxmlformats.org/officeDocument/2006/relationships/image" Target="../media/image12.png"/><Relationship Id="rId2" Type="http://schemas.openxmlformats.org/officeDocument/2006/relationships/image" Target="../media/image1.png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15" Type="http://schemas.openxmlformats.org/officeDocument/2006/relationships/image" Target="../media/image9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6.png"/><Relationship Id="rId14" Type="http://schemas.microsoft.com/office/2007/relationships/hdphoto" Target="../media/hdphoto5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1.png"/><Relationship Id="rId3" Type="http://schemas.openxmlformats.org/officeDocument/2006/relationships/image" Target="../media/image361.png"/><Relationship Id="rId7" Type="http://schemas.openxmlformats.org/officeDocument/2006/relationships/image" Target="../media/image382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2.png"/><Relationship Id="rId5" Type="http://schemas.openxmlformats.org/officeDocument/2006/relationships/image" Target="../media/image160.png"/><Relationship Id="rId10" Type="http://schemas.openxmlformats.org/officeDocument/2006/relationships/image" Target="../media/image390.png"/><Relationship Id="rId4" Type="http://schemas.openxmlformats.org/officeDocument/2006/relationships/image" Target="../media/image220.png"/><Relationship Id="rId9" Type="http://schemas.openxmlformats.org/officeDocument/2006/relationships/image" Target="../media/image24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492.png"/><Relationship Id="rId3" Type="http://schemas.openxmlformats.org/officeDocument/2006/relationships/image" Target="../media/image77.png"/><Relationship Id="rId7" Type="http://schemas.openxmlformats.org/officeDocument/2006/relationships/image" Target="../media/image102.png"/><Relationship Id="rId12" Type="http://schemas.openxmlformats.org/officeDocument/2006/relationships/image" Target="../media/image81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6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2.png"/><Relationship Id="rId11" Type="http://schemas.openxmlformats.org/officeDocument/2006/relationships/image" Target="../media/image28.png"/><Relationship Id="rId5" Type="http://schemas.openxmlformats.org/officeDocument/2006/relationships/image" Target="../media/image79.png"/><Relationship Id="rId15" Type="http://schemas.openxmlformats.org/officeDocument/2006/relationships/image" Target="../media/image502.png"/><Relationship Id="rId10" Type="http://schemas.openxmlformats.org/officeDocument/2006/relationships/image" Target="../media/image460.png"/><Relationship Id="rId4" Type="http://schemas.openxmlformats.org/officeDocument/2006/relationships/image" Target="../media/image332.png"/><Relationship Id="rId9" Type="http://schemas.openxmlformats.org/officeDocument/2006/relationships/image" Target="../media/image26.png"/><Relationship Id="rId14" Type="http://schemas.openxmlformats.org/officeDocument/2006/relationships/image" Target="../media/image11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0.png"/><Relationship Id="rId39" Type="http://schemas.openxmlformats.org/officeDocument/2006/relationships/image" Target="../media/image611.png"/><Relationship Id="rId3" Type="http://schemas.openxmlformats.org/officeDocument/2006/relationships/image" Target="../media/image26.png"/><Relationship Id="rId42" Type="http://schemas.openxmlformats.org/officeDocument/2006/relationships/image" Target="../media/image95.png"/><Relationship Id="rId7" Type="http://schemas.openxmlformats.org/officeDocument/2006/relationships/image" Target="../media/image514.png"/><Relationship Id="rId12" Type="http://schemas.openxmlformats.org/officeDocument/2006/relationships/image" Target="../media/image86.png"/><Relationship Id="rId2" Type="http://schemas.openxmlformats.org/officeDocument/2006/relationships/notesSlide" Target="../notesSlides/notesSlide6.xml"/><Relationship Id="rId41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11" Type="http://schemas.openxmlformats.org/officeDocument/2006/relationships/image" Target="../media/image85.png"/><Relationship Id="rId40" Type="http://schemas.openxmlformats.org/officeDocument/2006/relationships/image" Target="../media/image92.png"/><Relationship Id="rId5" Type="http://schemas.openxmlformats.org/officeDocument/2006/relationships/image" Target="../media/image622.png"/><Relationship Id="rId10" Type="http://schemas.openxmlformats.org/officeDocument/2006/relationships/image" Target="../media/image28.png"/><Relationship Id="rId44" Type="http://schemas.openxmlformats.org/officeDocument/2006/relationships/image" Target="../media/image661.png"/><Relationship Id="rId4" Type="http://schemas.openxmlformats.org/officeDocument/2006/relationships/image" Target="../media/image82.png"/><Relationship Id="rId9" Type="http://schemas.openxmlformats.org/officeDocument/2006/relationships/image" Target="../media/image84.png"/><Relationship Id="rId14" Type="http://schemas.openxmlformats.org/officeDocument/2006/relationships/image" Target="../media/image331.png"/><Relationship Id="rId43" Type="http://schemas.openxmlformats.org/officeDocument/2006/relationships/image" Target="../media/image65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320.png"/><Relationship Id="rId18" Type="http://schemas.openxmlformats.org/officeDocument/2006/relationships/image" Target="../media/image790.png"/><Relationship Id="rId3" Type="http://schemas.openxmlformats.org/officeDocument/2006/relationships/image" Target="../media/image16.png"/><Relationship Id="rId7" Type="http://schemas.openxmlformats.org/officeDocument/2006/relationships/image" Target="../media/image300.png"/><Relationship Id="rId12" Type="http://schemas.openxmlformats.org/officeDocument/2006/relationships/image" Target="../media/image772.png"/><Relationship Id="rId17" Type="http://schemas.openxmlformats.org/officeDocument/2006/relationships/image" Target="../media/image360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35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0.png"/><Relationship Id="rId5" Type="http://schemas.openxmlformats.org/officeDocument/2006/relationships/image" Target="../media/image1510.png"/><Relationship Id="rId15" Type="http://schemas.openxmlformats.org/officeDocument/2006/relationships/image" Target="../media/image340.png"/><Relationship Id="rId9" Type="http://schemas.microsoft.com/office/2007/relationships/hdphoto" Target="../media/hdphoto7.wdp"/><Relationship Id="rId14" Type="http://schemas.openxmlformats.org/officeDocument/2006/relationships/image" Target="../media/image77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8" Type="http://schemas.openxmlformats.org/officeDocument/2006/relationships/image" Target="../media/image550.png"/><Relationship Id="rId3" Type="http://schemas.openxmlformats.org/officeDocument/2006/relationships/image" Target="../media/image16.png"/><Relationship Id="rId21" Type="http://schemas.openxmlformats.org/officeDocument/2006/relationships/image" Target="../media/image740.png"/><Relationship Id="rId7" Type="http://schemas.openxmlformats.org/officeDocument/2006/relationships/image" Target="../media/image691.png"/><Relationship Id="rId12" Type="http://schemas.openxmlformats.org/officeDocument/2006/relationships/image" Target="../media/image772.png"/><Relationship Id="rId17" Type="http://schemas.openxmlformats.org/officeDocument/2006/relationships/image" Target="../media/image360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701.png"/><Relationship Id="rId20" Type="http://schemas.openxmlformats.org/officeDocument/2006/relationships/image" Target="../media/image7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0.png"/><Relationship Id="rId5" Type="http://schemas.openxmlformats.org/officeDocument/2006/relationships/image" Target="../media/image1510.png"/><Relationship Id="rId15" Type="http://schemas.openxmlformats.org/officeDocument/2006/relationships/image" Target="../media/image340.png"/><Relationship Id="rId19" Type="http://schemas.openxmlformats.org/officeDocument/2006/relationships/image" Target="../media/image721.png"/><Relationship Id="rId9" Type="http://schemas.microsoft.com/office/2007/relationships/hdphoto" Target="../media/hdphoto7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jpeg"/><Relationship Id="rId5" Type="http://schemas.openxmlformats.org/officeDocument/2006/relationships/image" Target="../media/image90.jpeg"/><Relationship Id="rId4" Type="http://schemas.openxmlformats.org/officeDocument/2006/relationships/image" Target="../media/image8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1.png"/><Relationship Id="rId13" Type="http://schemas.openxmlformats.org/officeDocument/2006/relationships/image" Target="../media/image98.png"/><Relationship Id="rId3" Type="http://schemas.openxmlformats.org/officeDocument/2006/relationships/image" Target="../media/image292.png"/><Relationship Id="rId7" Type="http://schemas.openxmlformats.org/officeDocument/2006/relationships/image" Target="../media/image1320.png"/><Relationship Id="rId12" Type="http://schemas.openxmlformats.org/officeDocument/2006/relationships/image" Target="../media/image9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94.jpeg"/><Relationship Id="rId5" Type="http://schemas.openxmlformats.org/officeDocument/2006/relationships/image" Target="../media/image96.png"/><Relationship Id="rId10" Type="http://schemas.openxmlformats.org/officeDocument/2006/relationships/image" Target="../media/image93.emf"/><Relationship Id="rId4" Type="http://schemas.openxmlformats.org/officeDocument/2006/relationships/image" Target="../media/image93.png"/><Relationship Id="rId9" Type="http://schemas.openxmlformats.org/officeDocument/2006/relationships/image" Target="../media/image9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emf"/><Relationship Id="rId13" Type="http://schemas.openxmlformats.org/officeDocument/2006/relationships/image" Target="../media/image100.png"/><Relationship Id="rId3" Type="http://schemas.openxmlformats.org/officeDocument/2006/relationships/image" Target="../media/image292.png"/><Relationship Id="rId7" Type="http://schemas.openxmlformats.org/officeDocument/2006/relationships/image" Target="../media/image1410.png"/><Relationship Id="rId12" Type="http://schemas.openxmlformats.org/officeDocument/2006/relationships/image" Target="../media/image8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0.png"/><Relationship Id="rId5" Type="http://schemas.openxmlformats.org/officeDocument/2006/relationships/image" Target="../media/image105.png"/><Relationship Id="rId10" Type="http://schemas.openxmlformats.org/officeDocument/2006/relationships/image" Target="../media/image106.png"/><Relationship Id="rId4" Type="http://schemas.openxmlformats.org/officeDocument/2006/relationships/image" Target="../media/image104.png"/><Relationship Id="rId9" Type="http://schemas.openxmlformats.org/officeDocument/2006/relationships/image" Target="../media/image26.png"/><Relationship Id="rId14" Type="http://schemas.openxmlformats.org/officeDocument/2006/relationships/image" Target="../media/image10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3.png"/><Relationship Id="rId13" Type="http://schemas.microsoft.com/office/2007/relationships/hdphoto" Target="../media/hdphoto9.wdp"/><Relationship Id="rId3" Type="http://schemas.openxmlformats.org/officeDocument/2006/relationships/image" Target="../media/image157.png"/><Relationship Id="rId7" Type="http://schemas.openxmlformats.org/officeDocument/2006/relationships/image" Target="../media/image162.png"/><Relationship Id="rId12" Type="http://schemas.openxmlformats.org/officeDocument/2006/relationships/image" Target="../media/image10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1.png"/><Relationship Id="rId11" Type="http://schemas.microsoft.com/office/2007/relationships/hdphoto" Target="../media/hdphoto8.wdp"/><Relationship Id="rId5" Type="http://schemas.openxmlformats.org/officeDocument/2006/relationships/image" Target="../media/image990.png"/><Relationship Id="rId10" Type="http://schemas.openxmlformats.org/officeDocument/2006/relationships/image" Target="../media/image107.png"/><Relationship Id="rId4" Type="http://schemas.openxmlformats.org/officeDocument/2006/relationships/image" Target="../media/image158.png"/><Relationship Id="rId9" Type="http://schemas.openxmlformats.org/officeDocument/2006/relationships/image" Target="../media/image164.png"/><Relationship Id="rId1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18" Type="http://schemas.openxmlformats.org/officeDocument/2006/relationships/image" Target="../media/image164.png"/><Relationship Id="rId3" Type="http://schemas.openxmlformats.org/officeDocument/2006/relationships/image" Target="../media/image157.png"/><Relationship Id="rId7" Type="http://schemas.openxmlformats.org/officeDocument/2006/relationships/image" Target="../media/image163.png"/><Relationship Id="rId12" Type="http://schemas.microsoft.com/office/2007/relationships/hdphoto" Target="../media/hdphoto9.wdp"/><Relationship Id="rId17" Type="http://schemas.openxmlformats.org/officeDocument/2006/relationships/image" Target="../media/image168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158.png"/><Relationship Id="rId20" Type="http://schemas.openxmlformats.org/officeDocument/2006/relationships/image" Target="../media/image10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2.png"/><Relationship Id="rId11" Type="http://schemas.openxmlformats.org/officeDocument/2006/relationships/image" Target="../media/image108.png"/><Relationship Id="rId15" Type="http://schemas.openxmlformats.org/officeDocument/2006/relationships/image" Target="../media/image167.png"/><Relationship Id="rId10" Type="http://schemas.openxmlformats.org/officeDocument/2006/relationships/image" Target="../media/image26.png"/><Relationship Id="rId19" Type="http://schemas.openxmlformats.org/officeDocument/2006/relationships/image" Target="../media/image990.png"/><Relationship Id="rId9" Type="http://schemas.microsoft.com/office/2007/relationships/hdphoto" Target="../media/hdphoto8.wdp"/><Relationship Id="rId14" Type="http://schemas.openxmlformats.org/officeDocument/2006/relationships/image" Target="../media/image1200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image" Target="../media/image1200.png"/><Relationship Id="rId18" Type="http://schemas.openxmlformats.org/officeDocument/2006/relationships/image" Target="../media/image171.png"/><Relationship Id="rId26" Type="http://schemas.openxmlformats.org/officeDocument/2006/relationships/image" Target="../media/image157.png"/><Relationship Id="rId21" Type="http://schemas.openxmlformats.org/officeDocument/2006/relationships/image" Target="../media/image173.png"/><Relationship Id="rId7" Type="http://schemas.openxmlformats.org/officeDocument/2006/relationships/image" Target="../media/image107.png"/><Relationship Id="rId17" Type="http://schemas.openxmlformats.org/officeDocument/2006/relationships/image" Target="../media/image168.png"/><Relationship Id="rId25" Type="http://schemas.openxmlformats.org/officeDocument/2006/relationships/image" Target="../media/image164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169.png"/><Relationship Id="rId20" Type="http://schemas.openxmlformats.org/officeDocument/2006/relationships/image" Target="../media/image1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3.png"/><Relationship Id="rId11" Type="http://schemas.microsoft.com/office/2007/relationships/hdphoto" Target="../media/hdphoto9.wdp"/><Relationship Id="rId24" Type="http://schemas.openxmlformats.org/officeDocument/2006/relationships/image" Target="../media/image176.png"/><Relationship Id="rId5" Type="http://schemas.openxmlformats.org/officeDocument/2006/relationships/image" Target="../media/image162.png"/><Relationship Id="rId15" Type="http://schemas.openxmlformats.org/officeDocument/2006/relationships/image" Target="../media/image1190.png"/><Relationship Id="rId23" Type="http://schemas.openxmlformats.org/officeDocument/2006/relationships/image" Target="../media/image175.png"/><Relationship Id="rId28" Type="http://schemas.openxmlformats.org/officeDocument/2006/relationships/image" Target="../media/image1001.png"/><Relationship Id="rId10" Type="http://schemas.openxmlformats.org/officeDocument/2006/relationships/image" Target="../media/image108.png"/><Relationship Id="rId19" Type="http://schemas.openxmlformats.org/officeDocument/2006/relationships/image" Target="../media/image158.png"/><Relationship Id="rId9" Type="http://schemas.openxmlformats.org/officeDocument/2006/relationships/image" Target="../media/image26.png"/><Relationship Id="rId14" Type="http://schemas.openxmlformats.org/officeDocument/2006/relationships/image" Target="../media/image167.png"/><Relationship Id="rId22" Type="http://schemas.openxmlformats.org/officeDocument/2006/relationships/image" Target="../media/image174.png"/><Relationship Id="rId27" Type="http://schemas.openxmlformats.org/officeDocument/2006/relationships/image" Target="../media/image99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185.png"/><Relationship Id="rId18" Type="http://schemas.openxmlformats.org/officeDocument/2006/relationships/image" Target="../media/image188.png"/><Relationship Id="rId3" Type="http://schemas.openxmlformats.org/officeDocument/2006/relationships/image" Target="../media/image177.png"/><Relationship Id="rId21" Type="http://schemas.openxmlformats.org/officeDocument/2006/relationships/image" Target="../media/image1060.png"/><Relationship Id="rId7" Type="http://schemas.microsoft.com/office/2007/relationships/hdphoto" Target="../media/hdphoto8.wdp"/><Relationship Id="rId12" Type="http://schemas.openxmlformats.org/officeDocument/2006/relationships/image" Target="../media/image184.png"/><Relationship Id="rId17" Type="http://schemas.openxmlformats.org/officeDocument/2006/relationships/image" Target="../media/image187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164.png"/><Relationship Id="rId20" Type="http://schemas.openxmlformats.org/officeDocument/2006/relationships/image" Target="../media/image10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5" Type="http://schemas.openxmlformats.org/officeDocument/2006/relationships/image" Target="../media/image109.png"/><Relationship Id="rId15" Type="http://schemas.openxmlformats.org/officeDocument/2006/relationships/image" Target="../media/image186.png"/><Relationship Id="rId19" Type="http://schemas.openxmlformats.org/officeDocument/2006/relationships/image" Target="../media/image110.png"/><Relationship Id="rId4" Type="http://schemas.openxmlformats.org/officeDocument/2006/relationships/image" Target="../media/image178.png"/><Relationship Id="rId9" Type="http://schemas.openxmlformats.org/officeDocument/2006/relationships/image" Target="../media/image181.png"/><Relationship Id="rId14" Type="http://schemas.openxmlformats.org/officeDocument/2006/relationships/image" Target="../media/image1260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image" Target="../media/image1070.png"/><Relationship Id="rId18" Type="http://schemas.microsoft.com/office/2007/relationships/hdphoto" Target="../media/hdphoto9.wdp"/><Relationship Id="rId26" Type="http://schemas.openxmlformats.org/officeDocument/2006/relationships/image" Target="../media/image1050.png"/><Relationship Id="rId3" Type="http://schemas.openxmlformats.org/officeDocument/2006/relationships/image" Target="../media/image177.png"/><Relationship Id="rId21" Type="http://schemas.openxmlformats.org/officeDocument/2006/relationships/image" Target="../media/image116.png"/><Relationship Id="rId7" Type="http://schemas.openxmlformats.org/officeDocument/2006/relationships/image" Target="../media/image107.png"/><Relationship Id="rId12" Type="http://schemas.openxmlformats.org/officeDocument/2006/relationships/image" Target="../media/image178.png"/><Relationship Id="rId17" Type="http://schemas.openxmlformats.org/officeDocument/2006/relationships/image" Target="../media/image108.png"/><Relationship Id="rId25" Type="http://schemas.openxmlformats.org/officeDocument/2006/relationships/image" Target="../media/image186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164.png"/><Relationship Id="rId20" Type="http://schemas.openxmlformats.org/officeDocument/2006/relationships/image" Target="../media/image1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png"/><Relationship Id="rId24" Type="http://schemas.openxmlformats.org/officeDocument/2006/relationships/image" Target="../media/image1260.png"/><Relationship Id="rId5" Type="http://schemas.openxmlformats.org/officeDocument/2006/relationships/image" Target="../media/image191.png"/><Relationship Id="rId15" Type="http://schemas.openxmlformats.org/officeDocument/2006/relationships/image" Target="../media/image195.png"/><Relationship Id="rId23" Type="http://schemas.openxmlformats.org/officeDocument/2006/relationships/image" Target="../media/image181.png"/><Relationship Id="rId19" Type="http://schemas.openxmlformats.org/officeDocument/2006/relationships/image" Target="../media/image196.png"/><Relationship Id="rId4" Type="http://schemas.openxmlformats.org/officeDocument/2006/relationships/image" Target="../media/image111.png"/><Relationship Id="rId9" Type="http://schemas.openxmlformats.org/officeDocument/2006/relationships/image" Target="../media/image26.png"/><Relationship Id="rId14" Type="http://schemas.openxmlformats.org/officeDocument/2006/relationships/image" Target="../media/image194.png"/><Relationship Id="rId22" Type="http://schemas.openxmlformats.org/officeDocument/2006/relationships/image" Target="../media/image117.png"/><Relationship Id="rId27" Type="http://schemas.openxmlformats.org/officeDocument/2006/relationships/image" Target="../media/image106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9.png"/><Relationship Id="rId13" Type="http://schemas.openxmlformats.org/officeDocument/2006/relationships/image" Target="../media/image202.png"/><Relationship Id="rId18" Type="http://schemas.openxmlformats.org/officeDocument/2006/relationships/image" Target="../media/image177.png"/><Relationship Id="rId3" Type="http://schemas.openxmlformats.org/officeDocument/2006/relationships/image" Target="../media/image178.png"/><Relationship Id="rId21" Type="http://schemas.openxmlformats.org/officeDocument/2006/relationships/image" Target="../media/image1060.png"/><Relationship Id="rId7" Type="http://schemas.openxmlformats.org/officeDocument/2006/relationships/image" Target="../media/image186.png"/><Relationship Id="rId12" Type="http://schemas.openxmlformats.org/officeDocument/2006/relationships/image" Target="../media/image201.png"/><Relationship Id="rId17" Type="http://schemas.openxmlformats.org/officeDocument/2006/relationships/image" Target="../media/image115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114.png"/><Relationship Id="rId20" Type="http://schemas.openxmlformats.org/officeDocument/2006/relationships/image" Target="../media/image10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200.png"/><Relationship Id="rId5" Type="http://schemas.microsoft.com/office/2007/relationships/hdphoto" Target="../media/hdphoto8.wdp"/><Relationship Id="rId15" Type="http://schemas.openxmlformats.org/officeDocument/2006/relationships/image" Target="../media/image203.png"/><Relationship Id="rId19" Type="http://schemas.openxmlformats.org/officeDocument/2006/relationships/image" Target="../media/image181.png"/><Relationship Id="rId4" Type="http://schemas.openxmlformats.org/officeDocument/2006/relationships/image" Target="../media/image107.png"/><Relationship Id="rId14" Type="http://schemas.openxmlformats.org/officeDocument/2006/relationships/image" Target="../media/image16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9.png"/><Relationship Id="rId13" Type="http://schemas.openxmlformats.org/officeDocument/2006/relationships/image" Target="../media/image207.png"/><Relationship Id="rId18" Type="http://schemas.openxmlformats.org/officeDocument/2006/relationships/image" Target="../media/image1060.png"/><Relationship Id="rId3" Type="http://schemas.openxmlformats.org/officeDocument/2006/relationships/image" Target="../media/image178.png"/><Relationship Id="rId7" Type="http://schemas.openxmlformats.org/officeDocument/2006/relationships/image" Target="../media/image186.png"/><Relationship Id="rId12" Type="http://schemas.openxmlformats.org/officeDocument/2006/relationships/image" Target="../media/image206.png"/><Relationship Id="rId17" Type="http://schemas.openxmlformats.org/officeDocument/2006/relationships/image" Target="../media/image1050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1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164.png"/><Relationship Id="rId5" Type="http://schemas.microsoft.com/office/2007/relationships/hdphoto" Target="../media/hdphoto8.wdp"/><Relationship Id="rId15" Type="http://schemas.openxmlformats.org/officeDocument/2006/relationships/image" Target="../media/image177.png"/><Relationship Id="rId4" Type="http://schemas.openxmlformats.org/officeDocument/2006/relationships/image" Target="../media/image107.png"/><Relationship Id="rId14" Type="http://schemas.openxmlformats.org/officeDocument/2006/relationships/image" Target="../media/image11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NUL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91.png"/><Relationship Id="rId5" Type="http://schemas.openxmlformats.org/officeDocument/2006/relationships/image" Target="../media/image1180.png"/><Relationship Id="rId4" Type="http://schemas.openxmlformats.org/officeDocument/2006/relationships/image" Target="../media/image117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0.png"/><Relationship Id="rId13" Type="http://schemas.openxmlformats.org/officeDocument/2006/relationships/image" Target="../media/image131.png"/><Relationship Id="rId3" Type="http://schemas.openxmlformats.org/officeDocument/2006/relationships/image" Target="../media/image220.png"/><Relationship Id="rId7" Type="http://schemas.openxmlformats.org/officeDocument/2006/relationships/image" Target="../media/image1000.png"/><Relationship Id="rId12" Type="http://schemas.openxmlformats.org/officeDocument/2006/relationships/image" Target="../media/image130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0.png"/><Relationship Id="rId11" Type="http://schemas.openxmlformats.org/officeDocument/2006/relationships/image" Target="../media/image129.png"/><Relationship Id="rId5" Type="http://schemas.openxmlformats.org/officeDocument/2006/relationships/image" Target="../media/image241.png"/><Relationship Id="rId15" Type="http://schemas.openxmlformats.org/officeDocument/2006/relationships/image" Target="../media/image1810.png"/><Relationship Id="rId10" Type="http://schemas.openxmlformats.org/officeDocument/2006/relationships/image" Target="../media/image128.png"/><Relationship Id="rId4" Type="http://schemas.openxmlformats.org/officeDocument/2006/relationships/image" Target="../media/image231.png"/><Relationship Id="rId9" Type="http://schemas.openxmlformats.org/officeDocument/2006/relationships/image" Target="../media/image127.png"/><Relationship Id="rId14" Type="http://schemas.openxmlformats.org/officeDocument/2006/relationships/image" Target="../media/image13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0.png"/><Relationship Id="rId13" Type="http://schemas.openxmlformats.org/officeDocument/2006/relationships/image" Target="../media/image5400.png"/><Relationship Id="rId18" Type="http://schemas.openxmlformats.org/officeDocument/2006/relationships/image" Target="../media/image121.png"/><Relationship Id="rId3" Type="http://schemas.openxmlformats.org/officeDocument/2006/relationships/image" Target="../media/image491.png"/><Relationship Id="rId7" Type="http://schemas.openxmlformats.org/officeDocument/2006/relationships/image" Target="../media/image480.png"/><Relationship Id="rId12" Type="http://schemas.openxmlformats.org/officeDocument/2006/relationships/image" Target="../media/image5300.png"/><Relationship Id="rId17" Type="http://schemas.openxmlformats.org/officeDocument/2006/relationships/image" Target="../media/image1201.png"/><Relationship Id="rId2" Type="http://schemas.openxmlformats.org/officeDocument/2006/relationships/image" Target="../media/image1141.png"/><Relationship Id="rId16" Type="http://schemas.openxmlformats.org/officeDocument/2006/relationships/image" Target="../media/image11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0.png"/><Relationship Id="rId11" Type="http://schemas.openxmlformats.org/officeDocument/2006/relationships/image" Target="../media/image371.png"/><Relationship Id="rId5" Type="http://schemas.openxmlformats.org/officeDocument/2006/relationships/image" Target="../media/image511.png"/><Relationship Id="rId15" Type="http://schemas.openxmlformats.org/officeDocument/2006/relationships/image" Target="../media/image1160.png"/><Relationship Id="rId10" Type="http://schemas.openxmlformats.org/officeDocument/2006/relationships/image" Target="../media/image510.png"/><Relationship Id="rId19" Type="http://schemas.openxmlformats.org/officeDocument/2006/relationships/image" Target="../media/image5200.png"/><Relationship Id="rId4" Type="http://schemas.openxmlformats.org/officeDocument/2006/relationships/image" Target="../media/image501.png"/><Relationship Id="rId9" Type="http://schemas.openxmlformats.org/officeDocument/2006/relationships/image" Target="../media/image500.png"/><Relationship Id="rId14" Type="http://schemas.openxmlformats.org/officeDocument/2006/relationships/image" Target="../media/image115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0.png"/><Relationship Id="rId13" Type="http://schemas.openxmlformats.org/officeDocument/2006/relationships/image" Target="../media/image1270.png"/><Relationship Id="rId3" Type="http://schemas.openxmlformats.org/officeDocument/2006/relationships/image" Target="../media/image1220.png"/><Relationship Id="rId7" Type="http://schemas.openxmlformats.org/officeDocument/2006/relationships/image" Target="../media/image480.png"/><Relationship Id="rId12" Type="http://schemas.openxmlformats.org/officeDocument/2006/relationships/image" Target="../media/image1261.png"/><Relationship Id="rId17" Type="http://schemas.openxmlformats.org/officeDocument/2006/relationships/image" Target="../media/image1310.png"/><Relationship Id="rId2" Type="http://schemas.openxmlformats.org/officeDocument/2006/relationships/image" Target="../media/image1211.png"/><Relationship Id="rId16" Type="http://schemas.openxmlformats.org/officeDocument/2006/relationships/image" Target="../media/image130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0.png"/><Relationship Id="rId11" Type="http://schemas.openxmlformats.org/officeDocument/2006/relationships/image" Target="../media/image1251.png"/><Relationship Id="rId5" Type="http://schemas.openxmlformats.org/officeDocument/2006/relationships/image" Target="../media/image1240.png"/><Relationship Id="rId15" Type="http://schemas.openxmlformats.org/officeDocument/2006/relationships/image" Target="../media/image1290.png"/><Relationship Id="rId10" Type="http://schemas.openxmlformats.org/officeDocument/2006/relationships/image" Target="../media/image510.png"/><Relationship Id="rId4" Type="http://schemas.openxmlformats.org/officeDocument/2006/relationships/image" Target="../media/image1230.png"/><Relationship Id="rId9" Type="http://schemas.openxmlformats.org/officeDocument/2006/relationships/image" Target="../media/image500.png"/><Relationship Id="rId14" Type="http://schemas.openxmlformats.org/officeDocument/2006/relationships/image" Target="../media/image128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13" Type="http://schemas.openxmlformats.org/officeDocument/2006/relationships/image" Target="../media/image143.png"/><Relationship Id="rId18" Type="http://schemas.openxmlformats.org/officeDocument/2006/relationships/image" Target="../media/image148.png"/><Relationship Id="rId26" Type="http://schemas.openxmlformats.org/officeDocument/2006/relationships/image" Target="../media/image152.png"/><Relationship Id="rId3" Type="http://schemas.openxmlformats.org/officeDocument/2006/relationships/image" Target="../media/image133.png"/><Relationship Id="rId21" Type="http://schemas.openxmlformats.org/officeDocument/2006/relationships/image" Target="../media/image1150.png"/><Relationship Id="rId7" Type="http://schemas.openxmlformats.org/officeDocument/2006/relationships/image" Target="../media/image137.png"/><Relationship Id="rId12" Type="http://schemas.openxmlformats.org/officeDocument/2006/relationships/image" Target="../media/image142.png"/><Relationship Id="rId17" Type="http://schemas.openxmlformats.org/officeDocument/2006/relationships/image" Target="../media/image147.png"/><Relationship Id="rId25" Type="http://schemas.openxmlformats.org/officeDocument/2006/relationships/image" Target="../media/image121.png"/><Relationship Id="rId2" Type="http://schemas.openxmlformats.org/officeDocument/2006/relationships/image" Target="../media/image1322.png"/><Relationship Id="rId16" Type="http://schemas.openxmlformats.org/officeDocument/2006/relationships/image" Target="../media/image146.png"/><Relationship Id="rId20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6.png"/><Relationship Id="rId11" Type="http://schemas.openxmlformats.org/officeDocument/2006/relationships/image" Target="../media/image141.png"/><Relationship Id="rId24" Type="http://schemas.openxmlformats.org/officeDocument/2006/relationships/image" Target="../media/image1201.png"/><Relationship Id="rId5" Type="http://schemas.openxmlformats.org/officeDocument/2006/relationships/image" Target="../media/image135.png"/><Relationship Id="rId15" Type="http://schemas.openxmlformats.org/officeDocument/2006/relationships/image" Target="../media/image145.png"/><Relationship Id="rId23" Type="http://schemas.openxmlformats.org/officeDocument/2006/relationships/image" Target="../media/image151.png"/><Relationship Id="rId28" Type="http://schemas.openxmlformats.org/officeDocument/2006/relationships/image" Target="../media/image154.png"/><Relationship Id="rId10" Type="http://schemas.openxmlformats.org/officeDocument/2006/relationships/image" Target="../media/image1141.png"/><Relationship Id="rId19" Type="http://schemas.openxmlformats.org/officeDocument/2006/relationships/image" Target="../media/image149.png"/><Relationship Id="rId4" Type="http://schemas.openxmlformats.org/officeDocument/2006/relationships/image" Target="../media/image134.png"/><Relationship Id="rId9" Type="http://schemas.openxmlformats.org/officeDocument/2006/relationships/image" Target="../media/image140.png"/><Relationship Id="rId14" Type="http://schemas.openxmlformats.org/officeDocument/2006/relationships/image" Target="../media/image144.png"/><Relationship Id="rId22" Type="http://schemas.openxmlformats.org/officeDocument/2006/relationships/image" Target="../media/image1160.png"/><Relationship Id="rId27" Type="http://schemas.openxmlformats.org/officeDocument/2006/relationships/image" Target="../media/image15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0.png"/><Relationship Id="rId13" Type="http://schemas.openxmlformats.org/officeDocument/2006/relationships/image" Target="../media/image1270.png"/><Relationship Id="rId3" Type="http://schemas.openxmlformats.org/officeDocument/2006/relationships/image" Target="../media/image1220.png"/><Relationship Id="rId7" Type="http://schemas.openxmlformats.org/officeDocument/2006/relationships/image" Target="../media/image480.png"/><Relationship Id="rId12" Type="http://schemas.openxmlformats.org/officeDocument/2006/relationships/image" Target="../media/image1261.png"/><Relationship Id="rId17" Type="http://schemas.openxmlformats.org/officeDocument/2006/relationships/image" Target="../media/image1310.png"/><Relationship Id="rId2" Type="http://schemas.openxmlformats.org/officeDocument/2006/relationships/image" Target="../media/image125.png"/><Relationship Id="rId16" Type="http://schemas.openxmlformats.org/officeDocument/2006/relationships/image" Target="../media/image130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0.png"/><Relationship Id="rId11" Type="http://schemas.openxmlformats.org/officeDocument/2006/relationships/image" Target="../media/image1250.png"/><Relationship Id="rId5" Type="http://schemas.openxmlformats.org/officeDocument/2006/relationships/image" Target="../media/image1240.png"/><Relationship Id="rId15" Type="http://schemas.openxmlformats.org/officeDocument/2006/relationships/image" Target="../media/image1290.png"/><Relationship Id="rId10" Type="http://schemas.openxmlformats.org/officeDocument/2006/relationships/image" Target="../media/image510.png"/><Relationship Id="rId4" Type="http://schemas.openxmlformats.org/officeDocument/2006/relationships/image" Target="../media/image1230.png"/><Relationship Id="rId9" Type="http://schemas.openxmlformats.org/officeDocument/2006/relationships/image" Target="../media/image500.png"/><Relationship Id="rId14" Type="http://schemas.openxmlformats.org/officeDocument/2006/relationships/image" Target="../media/image128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61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0.png"/><Relationship Id="rId13" Type="http://schemas.openxmlformats.org/officeDocument/2006/relationships/image" Target="../media/image1270.png"/><Relationship Id="rId3" Type="http://schemas.openxmlformats.org/officeDocument/2006/relationships/image" Target="../media/image1220.png"/><Relationship Id="rId7" Type="http://schemas.openxmlformats.org/officeDocument/2006/relationships/image" Target="../media/image480.png"/><Relationship Id="rId12" Type="http://schemas.openxmlformats.org/officeDocument/2006/relationships/image" Target="../media/image1261.png"/><Relationship Id="rId17" Type="http://schemas.openxmlformats.org/officeDocument/2006/relationships/image" Target="../media/image1310.png"/><Relationship Id="rId2" Type="http://schemas.openxmlformats.org/officeDocument/2006/relationships/image" Target="../media/image155.png"/><Relationship Id="rId16" Type="http://schemas.openxmlformats.org/officeDocument/2006/relationships/image" Target="../media/image130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0.png"/><Relationship Id="rId11" Type="http://schemas.openxmlformats.org/officeDocument/2006/relationships/image" Target="../media/image1250.png"/><Relationship Id="rId5" Type="http://schemas.openxmlformats.org/officeDocument/2006/relationships/image" Target="../media/image1240.png"/><Relationship Id="rId15" Type="http://schemas.openxmlformats.org/officeDocument/2006/relationships/image" Target="../media/image1290.png"/><Relationship Id="rId10" Type="http://schemas.openxmlformats.org/officeDocument/2006/relationships/image" Target="../media/image510.png"/><Relationship Id="rId4" Type="http://schemas.openxmlformats.org/officeDocument/2006/relationships/image" Target="../media/image1230.png"/><Relationship Id="rId9" Type="http://schemas.openxmlformats.org/officeDocument/2006/relationships/image" Target="../media/image500.png"/><Relationship Id="rId14" Type="http://schemas.openxmlformats.org/officeDocument/2006/relationships/image" Target="../media/image1280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dl.acm.org/doi/10.1145/3266291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90.png"/><Relationship Id="rId18" Type="http://schemas.openxmlformats.org/officeDocument/2006/relationships/image" Target="../media/image161.png"/><Relationship Id="rId3" Type="http://schemas.openxmlformats.org/officeDocument/2006/relationships/image" Target="../media/image93.emf"/><Relationship Id="rId7" Type="http://schemas.openxmlformats.org/officeDocument/2006/relationships/image" Target="../media/image158.jpeg"/><Relationship Id="rId12" Type="http://schemas.openxmlformats.org/officeDocument/2006/relationships/image" Target="../media/image541.png"/><Relationship Id="rId17" Type="http://schemas.openxmlformats.org/officeDocument/2006/relationships/image" Target="../media/image159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165.png"/><Relationship Id="rId20" Type="http://schemas.openxmlformats.org/officeDocument/2006/relationships/image" Target="../media/image1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11" Type="http://schemas.openxmlformats.org/officeDocument/2006/relationships/image" Target="../media/image470.png"/><Relationship Id="rId5" Type="http://schemas.openxmlformats.org/officeDocument/2006/relationships/image" Target="../media/image157.jpeg"/><Relationship Id="rId10" Type="http://schemas.openxmlformats.org/officeDocument/2006/relationships/image" Target="../media/image1460.png"/><Relationship Id="rId19" Type="http://schemas.openxmlformats.org/officeDocument/2006/relationships/image" Target="../media/image166.png"/><Relationship Id="rId4" Type="http://schemas.openxmlformats.org/officeDocument/2006/relationships/image" Target="../media/image156.jpeg"/><Relationship Id="rId9" Type="http://schemas.openxmlformats.org/officeDocument/2006/relationships/image" Target="../media/image1311.png"/><Relationship Id="rId14" Type="http://schemas.openxmlformats.org/officeDocument/2006/relationships/image" Target="../media/image550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2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1.jpeg"/><Relationship Id="rId4" Type="http://schemas.openxmlformats.org/officeDocument/2006/relationships/image" Target="../media/image12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eg"/><Relationship Id="rId2" Type="http://schemas.openxmlformats.org/officeDocument/2006/relationships/image" Target="../media/image9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8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3.png"/><Relationship Id="rId4" Type="http://schemas.openxmlformats.org/officeDocument/2006/relationships/image" Target="../media/image182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jp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1.png"/><Relationship Id="rId13" Type="http://schemas.openxmlformats.org/officeDocument/2006/relationships/image" Target="../media/image1440.png"/><Relationship Id="rId3" Type="http://schemas.openxmlformats.org/officeDocument/2006/relationships/image" Target="../media/image1330.png"/><Relationship Id="rId7" Type="http://schemas.openxmlformats.org/officeDocument/2006/relationships/image" Target="../media/image1370.png"/><Relationship Id="rId12" Type="http://schemas.openxmlformats.org/officeDocument/2006/relationships/image" Target="../media/image1430.png"/><Relationship Id="rId2" Type="http://schemas.openxmlformats.org/officeDocument/2006/relationships/image" Target="../media/image1321.png"/><Relationship Id="rId16" Type="http://schemas.openxmlformats.org/officeDocument/2006/relationships/image" Target="../media/image148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60.png"/><Relationship Id="rId11" Type="http://schemas.openxmlformats.org/officeDocument/2006/relationships/image" Target="../media/image1420.png"/><Relationship Id="rId5" Type="http://schemas.openxmlformats.org/officeDocument/2006/relationships/image" Target="../media/image1350.png"/><Relationship Id="rId15" Type="http://schemas.openxmlformats.org/officeDocument/2006/relationships/image" Target="../media/image1470.png"/><Relationship Id="rId10" Type="http://schemas.openxmlformats.org/officeDocument/2006/relationships/image" Target="../media/image1411.png"/><Relationship Id="rId4" Type="http://schemas.openxmlformats.org/officeDocument/2006/relationships/image" Target="../media/image1340.png"/><Relationship Id="rId9" Type="http://schemas.openxmlformats.org/officeDocument/2006/relationships/image" Target="../media/image1400.png"/><Relationship Id="rId14" Type="http://schemas.openxmlformats.org/officeDocument/2006/relationships/image" Target="../media/image1450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Lecture 10 – </a:t>
            </a:r>
            <a:r>
              <a:rPr lang="en-US" dirty="0" err="1"/>
              <a:t>Diffie</a:t>
            </a:r>
            <a:r>
              <a:rPr lang="en-US" dirty="0"/>
              <a:t>-Hellman III,</a:t>
            </a:r>
            <a:br>
              <a:rPr lang="en-US" dirty="0"/>
            </a:br>
            <a:r>
              <a:rPr lang="en-US" dirty="0"/>
              <a:t>PKE, KEM, </a:t>
            </a:r>
            <a:r>
              <a:rPr lang="en-US" dirty="0" err="1"/>
              <a:t>ElGamal</a:t>
            </a:r>
            <a:r>
              <a:rPr lang="en-US" dirty="0"/>
              <a:t>, Noise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TEK4500</a:t>
            </a:r>
          </a:p>
          <a:p>
            <a:r>
              <a:rPr lang="nb-NO"/>
              <a:t>21.10.2026 </a:t>
            </a:r>
            <a:endParaRPr lang="nb-NO" dirty="0"/>
          </a:p>
          <a:p>
            <a:r>
              <a:rPr lang="nb-NO" dirty="0"/>
              <a:t>Håkon Jacobsen</a:t>
            </a:r>
          </a:p>
          <a:p>
            <a:r>
              <a:rPr lang="nb-NO" dirty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0064171" y="4085686"/>
            <a:ext cx="1646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/>
              <a:t>Key </a:t>
            </a:r>
            <a:r>
              <a:rPr lang="nb-NO" dirty="0" err="1"/>
              <a:t>exchange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260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Public-key encryption</a:t>
            </a:r>
          </a:p>
        </p:txBody>
      </p:sp>
      <p:pic>
        <p:nvPicPr>
          <p:cNvPr id="6146" name="Picture 2" descr="World Africa Asia · Free vector graphic on Pixaba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295" y="2329559"/>
            <a:ext cx="2567305" cy="2567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rocodile Dundee - Wikisimpsons, the Simpsons Wiki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74AEDA"/>
              </a:clrFrom>
              <a:clrTo>
                <a:srgbClr val="74AED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98" b="100000" l="5907" r="9746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935" y="3240239"/>
            <a:ext cx="951865" cy="1381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57434" y="1218245"/>
            <a:ext cx="804438" cy="1497842"/>
          </a:xfrm>
          <a:prstGeom prst="rect">
            <a:avLst/>
          </a:prstGeom>
        </p:spPr>
      </p:pic>
      <p:pic>
        <p:nvPicPr>
          <p:cNvPr id="6166" name="Picture 22" descr="Curved Arrow - Cliparts.co | Curved arrow, Private island ...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88954">
            <a:off x="4067124" y="3100661"/>
            <a:ext cx="4446589" cy="2704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6" descr="Brady Portable Group Lock Box, Metal: Industrial Lockout ..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72" b="100000" l="585" r="98246">
                        <a14:backgroundMark x1="47368" y1="37736" x2="47368" y2="37736"/>
                        <a14:backgroundMark x1="86550" y1="42453" x2="86550" y2="42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935" y="4621849"/>
            <a:ext cx="847286" cy="1050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https://static.grainger.com/rp/s/is/image/Grainger/2XU60_AS03?$mdmain$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000" b="98667" l="8000" r="92667">
                        <a14:foregroundMark x1="25000" y1="60000" x2="45000" y2="80000"/>
                        <a14:foregroundMark x1="28333" y1="7000" x2="20667" y2="13333"/>
                        <a14:foregroundMark x1="73667" y1="74667" x2="83333" y2="92667"/>
                        <a14:foregroundMark x1="68333" y1="68667" x2="74667" y2="80333"/>
                        <a14:foregroundMark x1="56000" y1="55667" x2="60000" y2="65000"/>
                        <a14:foregroundMark x1="60000" y1="64333" x2="60667" y2="66333"/>
                        <a14:foregroundMark x1="61667" y1="50333" x2="65667" y2="50000"/>
                        <a14:foregroundMark x1="23667" y1="66667" x2="32000" y2="75333"/>
                        <a14:foregroundMark x1="68667" y1="70667" x2="69333" y2="73333"/>
                        <a14:foregroundMark x1="78000" y1="88333" x2="82333" y2="94333"/>
                        <a14:foregroundMark x1="62000" y1="47000" x2="64667" y2="47000"/>
                        <a14:backgroundMark x1="55000" y1="60333" x2="56667" y2="66000"/>
                        <a14:backgroundMark x1="63000" y1="53000" x2="65333" y2="53000"/>
                        <a14:backgroundMark x1="55333" y1="47667" x2="55667" y2="4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214" t="45991"/>
          <a:stretch/>
        </p:blipFill>
        <p:spPr bwMode="auto">
          <a:xfrm>
            <a:off x="9512650" y="4482380"/>
            <a:ext cx="226141" cy="278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8" descr="Royalty Free Vintage Envelope With Handwritten Letter Clip ...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412" b="93301" l="4902" r="94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739" y="1370861"/>
            <a:ext cx="711106" cy="711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8" descr="Royalty Free Vintage Envelope With Handwritten Letter Clip ...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4412" b="93301" l="4902" r="94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995" y="3231550"/>
            <a:ext cx="698814" cy="698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01" r="26189"/>
          <a:stretch/>
        </p:blipFill>
        <p:spPr>
          <a:xfrm>
            <a:off x="9213064" y="4249397"/>
            <a:ext cx="237693" cy="441798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250" b="90000" l="0" r="92250">
                        <a14:foregroundMark x1="78250" y1="34000" x2="79750" y2="43000"/>
                        <a14:foregroundMark x1="73750" y1="24000" x2="78000" y2="28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038" y="1225477"/>
            <a:ext cx="1119287" cy="111928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250" b="90000" l="0" r="92250">
                        <a14:foregroundMark x1="78250" y1="34000" x2="79750" y2="43000"/>
                        <a14:foregroundMark x1="73750" y1="24000" x2="78000" y2="28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618" y="4603549"/>
            <a:ext cx="1119287" cy="11192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5809" y="3930364"/>
            <a:ext cx="1518036" cy="1518036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743" y="2454097"/>
            <a:ext cx="261990" cy="26199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2733" y="2781356"/>
            <a:ext cx="261990" cy="26199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743" y="3050402"/>
            <a:ext cx="261990" cy="26199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3828" y="3109244"/>
            <a:ext cx="261990" cy="26199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877" y="3474976"/>
            <a:ext cx="261990" cy="26199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118" y="3661272"/>
            <a:ext cx="261990" cy="26199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118" y="4061313"/>
            <a:ext cx="261990" cy="26199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957" y="3958666"/>
            <a:ext cx="261990" cy="26199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904" y="3580957"/>
            <a:ext cx="261990" cy="261990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512" y="3013118"/>
            <a:ext cx="261990" cy="26199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719" y="3318165"/>
            <a:ext cx="261990" cy="261990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354" y="3580155"/>
            <a:ext cx="261990" cy="26199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344" y="3399282"/>
            <a:ext cx="261990" cy="26199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8349" y="3181397"/>
            <a:ext cx="261990" cy="261990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561" y="2851023"/>
            <a:ext cx="261990" cy="261990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640" y="4410193"/>
            <a:ext cx="261990" cy="261990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9866" y="3786462"/>
            <a:ext cx="261990" cy="26199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101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Public-key encryption (PKE) – syntax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23392" y="1206636"/>
                <a:ext cx="1020886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600" b="0" dirty="0"/>
                  <a:t>A </a:t>
                </a:r>
                <a:r>
                  <a:rPr lang="nb-NO" sz="1600" b="1" dirty="0"/>
                  <a:t>PKE </a:t>
                </a:r>
                <a:r>
                  <a:rPr lang="nb-NO" sz="1600" dirty="0"/>
                  <a:t>is a tuple</a:t>
                </a:r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PKE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KeyGen</m:t>
                        </m:r>
                        <m:r>
                          <a:rPr lang="nb-NO" sz="1600" b="0" i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Enc</m:t>
                        </m:r>
                        <m:r>
                          <a:rPr lang="nb-NO" sz="1600" b="0" i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Dec</m:t>
                        </m:r>
                      </m:e>
                    </m:d>
                  </m:oMath>
                </a14:m>
                <a:r>
                  <a:rPr lang="en-US" sz="1600" dirty="0"/>
                  <a:t> of algorithms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06636"/>
                <a:ext cx="10208869" cy="338554"/>
              </a:xfrm>
              <a:prstGeom prst="rect">
                <a:avLst/>
              </a:prstGeom>
              <a:blipFill rotWithShape="0">
                <a:blip r:embed="rId2"/>
                <a:stretch>
                  <a:fillRect l="-299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23392" y="2192803"/>
                <a:ext cx="225043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𝑝𝑘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KeyGen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2192803"/>
                <a:ext cx="2250437" cy="338554"/>
              </a:xfrm>
              <a:prstGeom prst="rect">
                <a:avLst/>
              </a:prstGeom>
              <a:blipFill>
                <a:blip r:embed="rId3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222213" y="1823471"/>
                <a:ext cx="289367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16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16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2213" y="1823471"/>
                <a:ext cx="2893671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222213" y="2288485"/>
                <a:ext cx="208262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𝑝𝑘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2213" y="2288485"/>
                <a:ext cx="2082627" cy="338554"/>
              </a:xfrm>
              <a:prstGeom prst="rect">
                <a:avLst/>
              </a:prstGeom>
              <a:blipFill rotWithShape="0">
                <a:blip r:embed="rId5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008042" y="1823471"/>
                <a:ext cx="345306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Dec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∪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⊥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8042" y="1823471"/>
                <a:ext cx="3453061" cy="33855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008042" y="2284316"/>
                <a:ext cx="26532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⊥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8042" y="2284316"/>
                <a:ext cx="2653259" cy="338554"/>
              </a:xfrm>
              <a:prstGeom prst="rect">
                <a:avLst/>
              </a:prstGeom>
              <a:blipFill rotWithShape="0">
                <a:blip r:embed="rId7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623392" y="1817934"/>
                <a:ext cx="289367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KeyGen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16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16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</m:oMath>
                  </m:oMathPara>
                </a14:m>
                <a:endParaRPr lang="en-US" sz="160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817934"/>
                <a:ext cx="2893671" cy="338554"/>
              </a:xfrm>
              <a:prstGeom prst="rect">
                <a:avLst/>
              </a:prstGeom>
              <a:blipFill rotWithShape="0">
                <a:blip r:embed="rId8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ounded Rectangle 47"/>
              <p:cNvSpPr/>
              <p:nvPr/>
            </p:nvSpPr>
            <p:spPr bwMode="auto">
              <a:xfrm>
                <a:off x="2999931" y="3494172"/>
                <a:ext cx="5455789" cy="1136782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2000" tIns="45720" rIns="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600" b="1" dirty="0"/>
                  <a:t>Correctness: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∀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𝑠𝑘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𝑝𝑘</m:t>
                        </m:r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↞</m:t>
                    </m:r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KeyGen</m:t>
                    </m:r>
                  </m:oMath>
                </a14:m>
                <a:r>
                  <a:rPr lang="en-US" sz="1600" dirty="0"/>
                  <a:t> and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sz="1600" dirty="0"/>
                  <a:t>: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000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Enc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8" name="Rounded 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99931" y="3494172"/>
                <a:ext cx="5455789" cy="1136782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23166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02337" cy="457200"/>
          </a:xfrm>
        </p:spPr>
        <p:txBody>
          <a:bodyPr/>
          <a:lstStyle/>
          <a:p>
            <a:r>
              <a:rPr lang="en-US" dirty="0"/>
              <a:t>PKE-security: IND-CPA 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7894986" y="3733393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val Callout 36"/>
              <p:cNvSpPr/>
              <p:nvPr/>
            </p:nvSpPr>
            <p:spPr bwMode="auto">
              <a:xfrm>
                <a:off x="5908187" y="3953396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7" name="Oval Callout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08187" y="3953396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5"/>
                <a:stretch>
                  <a:fillRect/>
                </a:stretch>
              </a:blip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170207" y="3398522"/>
                <a:ext cx="325730" cy="276999"/>
              </a:xfrm>
              <a:prstGeom prst="rect">
                <a:avLst/>
              </a:prstGeom>
              <a:noFill/>
              <a:ln>
                <a:noFill/>
                <a:headEnd type="none" w="med" len="med"/>
                <a:tailEnd type="triangle" w="med" len="med"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𝑝𝑘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0207" y="3398522"/>
                <a:ext cx="325730" cy="276999"/>
              </a:xfrm>
              <a:prstGeom prst="rect">
                <a:avLst/>
              </a:prstGeom>
              <a:blipFill>
                <a:blip r:embed="rId6"/>
                <a:stretch>
                  <a:fillRect l="-24074" t="-2222" r="-20370" b="-37778"/>
                </a:stretch>
              </a:blipFill>
              <a:ln>
                <a:noFill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ounded Rectangle 11"/>
              <p:cNvSpPr/>
              <p:nvPr/>
            </p:nvSpPr>
            <p:spPr bwMode="auto">
              <a:xfrm>
                <a:off x="5397469" y="5328208"/>
                <a:ext cx="6196937" cy="1066179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600" b="1" dirty="0"/>
                  <a:t>Definition: </a:t>
                </a:r>
                <a:r>
                  <a:rPr lang="nb-NO" sz="1600" dirty="0"/>
                  <a:t>The </a:t>
                </a:r>
                <a:r>
                  <a:rPr lang="nb-NO" sz="1600" b="1" dirty="0"/>
                  <a:t>IND-CPA advantage</a:t>
                </a:r>
                <a:r>
                  <a:rPr lang="nb-NO" sz="1600" dirty="0"/>
                  <a:t> </a:t>
                </a:r>
                <a:r>
                  <a:rPr lang="nb-NO" sz="1600" dirty="0" err="1"/>
                  <a:t>of</a:t>
                </a:r>
                <a:r>
                  <a:rPr lang="nb-NO" sz="1600" dirty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600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PKE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limUpp>
                        <m:limUp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2⋅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2 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Rounded 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97469" y="5328208"/>
                <a:ext cx="6196937" cy="1066179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/>
          <p:cNvGrpSpPr/>
          <p:nvPr/>
        </p:nvGrpSpPr>
        <p:grpSpPr>
          <a:xfrm>
            <a:off x="8322883" y="1491289"/>
            <a:ext cx="260556" cy="964723"/>
            <a:chOff x="6256129" y="1519117"/>
            <a:chExt cx="260556" cy="964723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577" b="100000" l="0" r="100000">
                          <a14:foregroundMark x1="40928" y1="9235" x2="35443" y2="9668"/>
                          <a14:foregroundMark x1="34599" y1="6926" x2="31435" y2="8225"/>
                          <a14:foregroundMark x1="31646" y1="7359" x2="26371" y2="8514"/>
                          <a14:foregroundMark x1="27004" y1="3896" x2="39873" y2="2020"/>
                          <a14:foregroundMark x1="27426" y1="18759" x2="23629" y2="30880"/>
                          <a14:foregroundMark x1="35443" y1="43867" x2="35654" y2="41991"/>
                          <a14:foregroundMark x1="32911" y1="46032" x2="32911" y2="44733"/>
                          <a14:foregroundMark x1="31224" y1="1154" x2="36287" y2="433"/>
                          <a14:foregroundMark x1="87131" y1="79654" x2="86920" y2="76335"/>
                          <a14:foregroundMark x1="82489" y1="92496" x2="82489" y2="924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811" y="2138361"/>
              <a:ext cx="236301" cy="34547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/>
                <p:cNvSpPr/>
                <p:nvPr/>
              </p:nvSpPr>
              <p:spPr>
                <a:xfrm>
                  <a:off x="6256129" y="1519117"/>
                  <a:ext cx="260556" cy="58477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600" dirty="0"/>
                    <a:t> </a:t>
                  </a:r>
                  <a14:m>
                    <m:oMath xmlns:m="http://schemas.openxmlformats.org/officeDocument/2006/math">
                      <m:r>
                        <a:rPr lang="nb-NO" sz="16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19" name="Rectangle 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56129" y="1519117"/>
                  <a:ext cx="260556" cy="58477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0" name="Straight Arrow Connector 19"/>
          <p:cNvCxnSpPr/>
          <p:nvPr/>
        </p:nvCxnSpPr>
        <p:spPr bwMode="auto">
          <a:xfrm>
            <a:off x="6916850" y="3157684"/>
            <a:ext cx="900311" cy="62721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/>
          <p:nvPr/>
        </p:nvCxnSpPr>
        <p:spPr bwMode="auto">
          <a:xfrm flipH="1">
            <a:off x="8848983" y="3159612"/>
            <a:ext cx="784862" cy="63797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922097" y="1409525"/>
            <a:ext cx="2910152" cy="3240852"/>
            <a:chOff x="4325554" y="1447800"/>
            <a:chExt cx="2910152" cy="3240852"/>
          </a:xfrm>
        </p:grpSpPr>
        <p:grpSp>
          <p:nvGrpSpPr>
            <p:cNvPr id="22" name="Group 21"/>
            <p:cNvGrpSpPr/>
            <p:nvPr/>
          </p:nvGrpSpPr>
          <p:grpSpPr>
            <a:xfrm>
              <a:off x="4325554" y="1447800"/>
              <a:ext cx="2910152" cy="3240852"/>
              <a:chOff x="838492" y="1488602"/>
              <a:chExt cx="2523833" cy="349712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Rectangle 22"/>
                  <p:cNvSpPr/>
                  <p:nvPr/>
                </p:nvSpPr>
                <p:spPr bwMode="auto">
                  <a:xfrm>
                    <a:off x="838492" y="1488602"/>
                    <a:ext cx="2523833" cy="388371"/>
                  </a:xfrm>
                  <a:prstGeom prst="rect">
                    <a:avLst/>
                  </a:prstGeom>
                  <a:solidFill>
                    <a:srgbClr val="85FFE0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1600" b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𝐄𝐱</m:t>
                          </m:r>
                          <m:sSubSup>
                            <m:sSubSupPr>
                              <m:ctrlPr>
                                <a:rPr lang="nb-NO" sz="16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𝐩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PKE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ind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­­–</m:t>
                              </m:r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cpa</m:t>
                              </m:r>
                            </m:sup>
                          </m:sSubSup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oMath>
                      </m:oMathPara>
                    </a14:m>
                    <a:endParaRPr lang="nb-NO" sz="1600" b="1" dirty="0"/>
                  </a:p>
                </p:txBody>
              </p:sp>
            </mc:Choice>
            <mc:Fallback xmlns="">
              <p:sp>
                <p:nvSpPr>
                  <p:cNvPr id="23" name="Rectangle 2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38492" y="1488602"/>
                    <a:ext cx="2523833" cy="388371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b="-4839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Rectangle 23"/>
                  <p:cNvSpPr/>
                  <p:nvPr/>
                </p:nvSpPr>
                <p:spPr bwMode="auto">
                  <a:xfrm>
                    <a:off x="838492" y="1873734"/>
                    <a:ext cx="2523833" cy="3111990"/>
                  </a:xfrm>
                  <a:prstGeom prst="rect">
                    <a:avLst/>
                  </a:prstGeom>
                  <a:solidFill>
                    <a:srgbClr val="F2F2F2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266700" indent="-266700" fontAlgn="base">
                      <a:lnSpc>
                        <a:spcPts val="2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14:m>
                      <m:oMath xmlns:m="http://schemas.openxmlformats.org/officeDocument/2006/math">
                        <m:r>
                          <a:rPr lang="nb-NO" sz="14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↞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oMath>
                    </a14:m>
                    <a:endPara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marL="266700" indent="-266700" fontAlgn="base">
                      <a:lnSpc>
                        <a:spcPts val="2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d>
                          <m:d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e>
                        </m:d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↞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PKE</m:t>
                        </m:r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KeyGen</m:t>
                        </m:r>
                      </m:oMath>
                    </a14:m>
                    <a:endPara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marL="266700" indent="-266700" fontAlgn="base">
                      <a:lnSpc>
                        <a:spcPts val="2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′←</m:t>
                        </m:r>
                        <m:sSup>
                          <m:sSup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sup>
                        </m:sSup>
                        <m:d>
                          <m:d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𝑝𝑘</m:t>
                            </m:r>
                          </m:e>
                        </m:d>
                      </m:oMath>
                    </a14:m>
                    <a:endPara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marL="266700" indent="-266700" fontAlgn="base">
                      <a:lnSpc>
                        <a:spcPts val="2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400" b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𝐫𝐞𝐭𝐮𝐫𝐧</m:t>
                        </m:r>
                        <m:r>
                          <a:rPr lang="nb-NO" sz="1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limUpp>
                          <m:limUpp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limUpp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</m:e>
                          <m:lim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?</m:t>
                            </m:r>
                          </m:lim>
                        </m:limUpp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a14:m>
                    <a:endPara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marL="266700" indent="-266700" fontAlgn="base">
                      <a:lnSpc>
                        <a:spcPts val="2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endPara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fontAlgn="base">
                      <a:lnSpc>
                        <a:spcPts val="2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ℰ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marL="266700" indent="-266700" fontAlgn="base">
                      <a:lnSpc>
                        <a:spcPts val="2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endPara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marL="266700" indent="-266700" fontAlgn="base">
                      <a:lnSpc>
                        <a:spcPts val="2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←</m:t>
                        </m:r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PKE</m:t>
                        </m:r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sSub>
                          <m:sSub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Enc</m:t>
                            </m:r>
                          </m:e>
                          <m:sub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𝑝𝑘</m:t>
                            </m:r>
                          </m:sub>
                        </m:sSub>
                        <m:d>
                          <m:d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a14:m>
                    <a:endParaRPr lang="nb-NO" sz="1400" i="1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marL="266700" indent="-266700" fontAlgn="base">
                      <a:lnSpc>
                        <a:spcPts val="2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↞</m:t>
                        </m:r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𝒞</m:t>
                        </m:r>
                        <m:d>
                          <m:d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</m:d>
                          </m:e>
                        </m:d>
                      </m:oMath>
                    </a14:m>
                    <a:endParaRPr lang="nb-NO" sz="1400" i="1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marL="266700" indent="-266700" fontAlgn="base">
                      <a:lnSpc>
                        <a:spcPts val="2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:r>
                      <a:rPr lang="nb-NO" sz="1400" b="1" dirty="0" err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return</a:t>
                    </a: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oMath>
                    </a14:m>
                    <a:endPara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4" name="Rectangle 2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38492" y="1873734"/>
                    <a:ext cx="2523833" cy="3111990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208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7" name="Straight Connector 6"/>
            <p:cNvCxnSpPr/>
            <p:nvPr/>
          </p:nvCxnSpPr>
          <p:spPr bwMode="auto">
            <a:xfrm>
              <a:off x="4414943" y="3509564"/>
              <a:ext cx="2088182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9" name="Group 38"/>
          <p:cNvGrpSpPr/>
          <p:nvPr/>
        </p:nvGrpSpPr>
        <p:grpSpPr>
          <a:xfrm>
            <a:off x="5397469" y="1434319"/>
            <a:ext cx="2497518" cy="1554864"/>
            <a:chOff x="570634" y="1149202"/>
            <a:chExt cx="3117840" cy="337100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ectangle 39"/>
                <p:cNvSpPr/>
                <p:nvPr/>
              </p:nvSpPr>
              <p:spPr bwMode="auto">
                <a:xfrm>
                  <a:off x="570634" y="1149202"/>
                  <a:ext cx="3117840" cy="757422"/>
                </a:xfrm>
                <a:prstGeom prst="rect">
                  <a:avLst/>
                </a:prstGeom>
                <a:solidFill>
                  <a:srgbClr val="D6D6F5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1400" b="1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World</m:t>
                        </m:r>
                        <m:r>
                          <m:rPr>
                            <m:nor/>
                          </m:rPr>
                          <a:rPr lang="en-US" sz="1400" b="1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0</m:t>
                        </m:r>
                      </m:oMath>
                    </m:oMathPara>
                  </a14:m>
                  <a:endParaRPr lang="en-US" sz="1400" b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0" name="Rectangle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0634" y="1149202"/>
                  <a:ext cx="3117840" cy="757422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ectangle 40"/>
                <p:cNvSpPr/>
                <p:nvPr/>
              </p:nvSpPr>
              <p:spPr bwMode="auto">
                <a:xfrm>
                  <a:off x="570634" y="1906624"/>
                  <a:ext cx="3117839" cy="2613586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Input </a:t>
                  </a:r>
                  <a14:m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</m:oMath>
                  </a14:m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:</a:t>
                  </a:r>
                  <a:endParaRPr lang="nb-NO" sz="1400" b="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b="0" dirty="0">
                      <a:ea typeface="Cambria Math" panose="02040503050406030204" pitchFamily="18" charset="0"/>
                    </a:rPr>
                    <a:t>   </a:t>
                  </a:r>
                  <a14:m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PKE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Enc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𝑝𝑘</m:t>
                          </m:r>
                        </m:sub>
                      </m:sSub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a14:m>
                  <a:endPara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 </a:t>
                  </a:r>
                  <a:r>
                    <a:rPr lang="nb-NO" sz="1400" b="1" dirty="0" err="1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return</a:t>
                  </a:r>
                  <a:r>
                    <a:rPr lang="nb-NO" sz="14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</m:oMath>
                  </a14:m>
                  <a:endParaRPr lang="nb-NO" sz="1400" dirty="0">
                    <a:latin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400" dirty="0">
                    <a:latin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400" dirty="0">
                    <a:latin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1" name="Rectangle 4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0634" y="1906624"/>
                  <a:ext cx="3117839" cy="2613586"/>
                </a:xfrm>
                <a:prstGeom prst="rect">
                  <a:avLst/>
                </a:prstGeom>
                <a:blipFill>
                  <a:blip r:embed="rId16"/>
                  <a:stretch>
                    <a:fillRect l="-484" t="-1000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Group 41"/>
          <p:cNvGrpSpPr/>
          <p:nvPr/>
        </p:nvGrpSpPr>
        <p:grpSpPr>
          <a:xfrm>
            <a:off x="9011336" y="1434319"/>
            <a:ext cx="2498177" cy="1554864"/>
            <a:chOff x="838491" y="1149202"/>
            <a:chExt cx="3118663" cy="337101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ctangle 42"/>
                <p:cNvSpPr/>
                <p:nvPr/>
              </p:nvSpPr>
              <p:spPr bwMode="auto">
                <a:xfrm>
                  <a:off x="838491" y="1149202"/>
                  <a:ext cx="3118663" cy="757423"/>
                </a:xfrm>
                <a:prstGeom prst="rect">
                  <a:avLst/>
                </a:prstGeom>
                <a:solidFill>
                  <a:srgbClr val="FCB4A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1400" b="1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World</m:t>
                        </m:r>
                        <m:r>
                          <m:rPr>
                            <m:nor/>
                          </m:rPr>
                          <a:rPr lang="en-US" sz="1400" b="1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1</m:t>
                        </m:r>
                      </m:oMath>
                    </m:oMathPara>
                  </a14:m>
                  <a:endParaRPr lang="en-US" sz="1400" b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3" name="Rectangle 4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1" y="1149202"/>
                  <a:ext cx="3118663" cy="757423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ectangle 43"/>
                <p:cNvSpPr/>
                <p:nvPr/>
              </p:nvSpPr>
              <p:spPr bwMode="auto">
                <a:xfrm>
                  <a:off x="838491" y="1906625"/>
                  <a:ext cx="3118663" cy="2613587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Input </a:t>
                  </a:r>
                  <a14:m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</m:oMath>
                  </a14:m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: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dirty="0">
                      <a:ea typeface="Cambria Math" panose="02040503050406030204" pitchFamily="18" charset="0"/>
                    </a:rPr>
                    <a:t>   </a:t>
                  </a:r>
                  <a14:m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</m:acc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𝒞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</m:oMath>
                  </a14:m>
                  <a:endParaRPr lang="nb-NO" sz="1400" b="0" i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 </a:t>
                  </a:r>
                  <a:r>
                    <a:rPr lang="nb-NO" sz="1400" b="1" dirty="0" err="1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return</a:t>
                  </a:r>
                  <a:r>
                    <a:rPr lang="nb-NO" sz="14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</m:acc>
                    </m:oMath>
                  </a14:m>
                  <a:endParaRPr lang="nb-NO" sz="1400" i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4" name="Rectangle 4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1" y="1906625"/>
                  <a:ext cx="3118663" cy="2613587"/>
                </a:xfrm>
                <a:prstGeom prst="rect">
                  <a:avLst/>
                </a:prstGeom>
                <a:blipFill>
                  <a:blip r:embed="rId18"/>
                  <a:stretch>
                    <a:fillRect l="-484" t="-1000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9571628" y="3365669"/>
                <a:ext cx="218807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rgbClr val="C00000"/>
                    </a:solidFill>
                  </a:rPr>
                  <a:t>set of all possible ciphertexts for plaintexts of length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</m:oMath>
                </a14:m>
                <a:endParaRPr lang="en-US" sz="12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1628" y="3365669"/>
                <a:ext cx="2188078" cy="461665"/>
              </a:xfrm>
              <a:prstGeom prst="rect">
                <a:avLst/>
              </a:prstGeom>
              <a:blipFill>
                <a:blip r:embed="rId19"/>
                <a:stretch>
                  <a:fillRect t="-1316"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 bwMode="auto">
          <a:xfrm flipH="1" flipV="1">
            <a:off x="9934725" y="2275033"/>
            <a:ext cx="325699" cy="103498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stealth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436971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Public-key encryption: </a:t>
            </a:r>
            <a:r>
              <a:rPr lang="en-US" dirty="0" err="1"/>
              <a:t>ElGamal</a:t>
            </a:r>
            <a:r>
              <a:rPr lang="en-US" dirty="0"/>
              <a:t> </a:t>
            </a:r>
          </a:p>
        </p:txBody>
      </p:sp>
      <p:cxnSp>
        <p:nvCxnSpPr>
          <p:cNvPr id="14" name="Straight Arrow Connector 13"/>
          <p:cNvCxnSpPr/>
          <p:nvPr/>
        </p:nvCxnSpPr>
        <p:spPr bwMode="auto">
          <a:xfrm flipV="1">
            <a:off x="4284448" y="2781046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28050" y="2018709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474039" y="4319923"/>
                <a:ext cx="1443537" cy="2431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i="1">
                              <a:noFill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4319923"/>
                <a:ext cx="1443537" cy="243143"/>
              </a:xfrm>
              <a:prstGeom prst="rect">
                <a:avLst/>
              </a:prstGeom>
              <a:blipFill rotWithShape="0">
                <a:blip r:embed="rId3"/>
                <a:stretch>
                  <a:fillRect l="-42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474039" y="4652827"/>
                <a:ext cx="134479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4652827"/>
                <a:ext cx="1344792" cy="215444"/>
              </a:xfrm>
              <a:prstGeom prst="rect">
                <a:avLst/>
              </a:prstGeom>
              <a:blipFill rotWithShape="0">
                <a:blip r:embed="rId4"/>
                <a:stretch>
                  <a:fillRect l="-4545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474039" y="4025453"/>
                <a:ext cx="62177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4025453"/>
                <a:ext cx="621773" cy="215444"/>
              </a:xfrm>
              <a:prstGeom prst="rect">
                <a:avLst/>
              </a:prstGeom>
              <a:blipFill>
                <a:blip r:embed="rId5"/>
                <a:stretch>
                  <a:fillRect l="-9804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631168" y="2440307"/>
                <a:ext cx="18953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1168" y="2440307"/>
                <a:ext cx="189539" cy="246221"/>
              </a:xfrm>
              <a:prstGeom prst="rect">
                <a:avLst/>
              </a:prstGeom>
              <a:blipFill>
                <a:blip r:embed="rId6"/>
                <a:stretch>
                  <a:fillRect l="-22581" r="-19355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967044" y="4682404"/>
                <a:ext cx="134799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7044" y="4682404"/>
                <a:ext cx="1347998" cy="215444"/>
              </a:xfrm>
              <a:prstGeom prst="rect">
                <a:avLst/>
              </a:prstGeom>
              <a:blipFill rotWithShape="0">
                <a:blip r:embed="rId7"/>
                <a:stretch>
                  <a:fillRect l="-4525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967044" y="4365380"/>
                <a:ext cx="1429237" cy="2431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1400" i="1" smtClean="0">
                          <a:noFill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i="1">
                              <a:noFill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7044" y="4365380"/>
                <a:ext cx="1429237" cy="243143"/>
              </a:xfrm>
              <a:prstGeom prst="rect">
                <a:avLst/>
              </a:prstGeom>
              <a:blipFill rotWithShape="0">
                <a:blip r:embed="rId8"/>
                <a:stretch>
                  <a:fillRect l="-42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7" name="Picture 3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576" y="2143053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5539315" y="3987316"/>
                <a:ext cx="37324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9315" y="3987316"/>
                <a:ext cx="373244" cy="33855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/>
          <p:cNvCxnSpPr/>
          <p:nvPr/>
        </p:nvCxnSpPr>
        <p:spPr bwMode="auto">
          <a:xfrm flipV="1">
            <a:off x="4301332" y="4338181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2715439" y="1678539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5439" y="1678539"/>
                <a:ext cx="380373" cy="246221"/>
              </a:xfrm>
              <a:prstGeom prst="rect">
                <a:avLst/>
              </a:prstGeom>
              <a:blipFill>
                <a:blip r:embed="rId12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Arrow Connector 41"/>
          <p:cNvCxnSpPr/>
          <p:nvPr/>
        </p:nvCxnSpPr>
        <p:spPr bwMode="auto">
          <a:xfrm flipH="1">
            <a:off x="4246348" y="3399999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535751" y="3090583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16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5751" y="3090583"/>
                <a:ext cx="380373" cy="246221"/>
              </a:xfrm>
              <a:prstGeom prst="rect">
                <a:avLst/>
              </a:prstGeom>
              <a:blipFill rotWithShape="0">
                <a:blip r:embed="rId13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/>
          <p:cNvSpPr txBox="1"/>
          <p:nvPr/>
        </p:nvSpPr>
        <p:spPr>
          <a:xfrm>
            <a:off x="2060675" y="5252691"/>
            <a:ext cx="22654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</a:rPr>
              <a:t>Symmetric encryption scheme</a:t>
            </a:r>
          </a:p>
        </p:txBody>
      </p:sp>
      <p:cxnSp>
        <p:nvCxnSpPr>
          <p:cNvPr id="47" name="Straight Arrow Connector 46"/>
          <p:cNvCxnSpPr/>
          <p:nvPr/>
        </p:nvCxnSpPr>
        <p:spPr bwMode="auto">
          <a:xfrm flipH="1" flipV="1">
            <a:off x="2953570" y="4907770"/>
            <a:ext cx="37675" cy="35133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7989693" y="4059988"/>
                <a:ext cx="626775" cy="2192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9693" y="4059988"/>
                <a:ext cx="626775" cy="219227"/>
              </a:xfrm>
              <a:prstGeom prst="rect">
                <a:avLst/>
              </a:prstGeom>
              <a:blipFill>
                <a:blip r:embed="rId14"/>
                <a:stretch>
                  <a:fillRect l="-9804" b="-2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7989693" y="3731963"/>
                <a:ext cx="118987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1400" b="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9693" y="3731963"/>
                <a:ext cx="1189878" cy="215444"/>
              </a:xfrm>
              <a:prstGeom prst="rect">
                <a:avLst/>
              </a:prstGeom>
              <a:blipFill>
                <a:blip r:embed="rId15"/>
                <a:stretch>
                  <a:fillRect l="-5641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382897" y="1209250"/>
                <a:ext cx="819634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1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𝑮</m:t>
                      </m:r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nb-NO" sz="16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sz="1600" b="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2897" y="1209250"/>
                <a:ext cx="819634" cy="246221"/>
              </a:xfrm>
              <a:prstGeom prst="rect">
                <a:avLst/>
              </a:prstGeom>
              <a:blipFill>
                <a:blip r:embed="rId16"/>
                <a:stretch>
                  <a:fillRect b="-2439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474039" y="3670226"/>
                <a:ext cx="119346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1400" b="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3670226"/>
                <a:ext cx="1193468" cy="215444"/>
              </a:xfrm>
              <a:prstGeom prst="rect">
                <a:avLst/>
              </a:prstGeom>
              <a:blipFill>
                <a:blip r:embed="rId29"/>
                <a:stretch>
                  <a:fillRect l="-4082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3915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6" grpId="0"/>
      <p:bldP spid="32" grpId="0"/>
      <p:bldP spid="40" grpId="0"/>
      <p:bldP spid="46" grpId="0"/>
      <p:bldP spid="4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2E496F33-F3E5-9B8B-2C08-EE9F050204D6}"/>
              </a:ext>
            </a:extLst>
          </p:cNvPr>
          <p:cNvGrpSpPr/>
          <p:nvPr/>
        </p:nvGrpSpPr>
        <p:grpSpPr>
          <a:xfrm>
            <a:off x="7601586" y="3933345"/>
            <a:ext cx="2039744" cy="1386072"/>
            <a:chOff x="838492" y="1533361"/>
            <a:chExt cx="2523833" cy="225874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FBA0FE1B-380C-C2A6-9BB5-A67C7134A89A}"/>
                    </a:ext>
                  </a:extLst>
                </p:cNvPr>
                <p:cNvSpPr/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𝐃𝐞𝐜</m:t>
                        </m:r>
                        <m:d>
                          <m:dPr>
                            <m:ctrlPr>
                              <a:rPr lang="nb-NO" sz="14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𝑠𝑘</m:t>
                            </m:r>
                            <m:r>
                              <a:rPr lang="nb-NO" sz="14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,</m:t>
                            </m:r>
                            <m:d>
                              <m:dPr>
                                <m:ctrlPr>
                                  <a:rPr lang="nb-NO" sz="14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4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nb-NO" sz="1400" i="1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,</m:t>
                                </m:r>
                                <m:r>
                                  <a:rPr lang="nb-NO" sz="1400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𝐶</m:t>
                                </m:r>
                              </m:e>
                            </m:d>
                          </m:e>
                        </m:d>
                      </m:oMath>
                    </m:oMathPara>
                  </a14:m>
                  <a:endParaRPr lang="en-US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FBA0FE1B-380C-C2A6-9BB5-A67C7134A89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F5211330-ACFC-A06F-5026-74A1AF84AFCD}"/>
                    </a:ext>
                  </a:extLst>
                </p:cNvPr>
                <p:cNvSpPr/>
                <p:nvPr/>
              </p:nvSpPr>
              <p:spPr bwMode="auto">
                <a:xfrm>
                  <a:off x="838492" y="2036277"/>
                  <a:ext cx="2523833" cy="175582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  <a:endParaRPr lang="nb-NO" sz="1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mbria Math" panose="02040503050406030204" pitchFamily="18" charset="0"/>
                  </a:endParaRP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  <a:r>
                    <a:rPr lang="nb-NO" sz="1400" b="1" dirty="0" err="1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Cambria Math" panose="02040503050406030204" pitchFamily="18" charset="0"/>
                    </a:rPr>
                    <a:t>return</a:t>
                  </a:r>
                  <a:r>
                    <a:rPr lang="nb-NO" sz="1400" b="1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a14:m>
                  <a:endParaRPr lang="nb-NO" sz="1400" dirty="0">
                    <a:solidFill>
                      <a:schemeClr val="bg1">
                        <a:lumMod val="95000"/>
                      </a:schemeClr>
                    </a:solidFill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F5211330-ACFC-A06F-5026-74A1AF84AFC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036277"/>
                  <a:ext cx="2523833" cy="1755829"/>
                </a:xfrm>
                <a:prstGeom prst="rect">
                  <a:avLst/>
                </a:prstGeom>
                <a:blipFill>
                  <a:blip r:embed="rId3"/>
                  <a:stretch>
                    <a:fillRect l="-593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A5B7197-98BF-C491-4BED-627A7FD6C8F8}"/>
              </a:ext>
            </a:extLst>
          </p:cNvPr>
          <p:cNvGrpSpPr/>
          <p:nvPr/>
        </p:nvGrpSpPr>
        <p:grpSpPr>
          <a:xfrm>
            <a:off x="2047226" y="3261490"/>
            <a:ext cx="2039744" cy="2057931"/>
            <a:chOff x="838492" y="1533361"/>
            <a:chExt cx="2523833" cy="335360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C7D8A5A0-B7C1-7496-EACA-54672CB3A2C8}"/>
                    </a:ext>
                  </a:extLst>
                </p:cNvPr>
                <p:cNvSpPr/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𝐄𝐧𝐜</m:t>
                        </m:r>
                        <m:d>
                          <m:dPr>
                            <m:ctrlPr>
                              <a:rPr lang="nb-NO" sz="14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𝑝𝑘</m:t>
                            </m:r>
                            <m:r>
                              <a:rPr lang="nb-NO" sz="14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,</m:t>
                            </m:r>
                            <m:r>
                              <a:rPr lang="nb-NO" sz="14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US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C7D8A5A0-B7C1-7496-EACA-54672CB3A2C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blipFill>
                  <a:blip r:embed="rId4"/>
                  <a:stretch>
                    <a:fillRect b="-5455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C4DAE140-E082-ED27-4E07-C840A68FCC2C}"/>
                    </a:ext>
                  </a:extLst>
                </p:cNvPr>
                <p:cNvSpPr/>
                <p:nvPr/>
              </p:nvSpPr>
              <p:spPr bwMode="auto">
                <a:xfrm>
                  <a:off x="838492" y="2036277"/>
                  <a:ext cx="2523833" cy="2850691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  <a:endParaRPr lang="nb-NO" sz="1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mbria Math" panose="02040503050406030204" pitchFamily="18" charset="0"/>
                  </a:endParaRP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  <a:r>
                    <a:rPr lang="nb-NO" sz="1400" b="1" dirty="0" err="1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Cambria Math" panose="02040503050406030204" pitchFamily="18" charset="0"/>
                    </a:rPr>
                    <a:t>return</a:t>
                  </a:r>
                  <a:r>
                    <a:rPr lang="nb-NO" sz="14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a14:m>
                  <a:r>
                    <a:rPr lang="nb-NO" sz="14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C4DAE140-E082-ED27-4E07-C840A68FCC2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036277"/>
                  <a:ext cx="2523833" cy="2850691"/>
                </a:xfrm>
                <a:prstGeom prst="rect">
                  <a:avLst/>
                </a:prstGeom>
                <a:blipFill>
                  <a:blip r:embed="rId5"/>
                  <a:stretch>
                    <a:fillRect l="-595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B01B6FF-04DA-2C11-7E53-6BF84DEE068C}"/>
              </a:ext>
            </a:extLst>
          </p:cNvPr>
          <p:cNvGrpSpPr/>
          <p:nvPr/>
        </p:nvGrpSpPr>
        <p:grpSpPr>
          <a:xfrm>
            <a:off x="7601586" y="984070"/>
            <a:ext cx="2297162" cy="1444636"/>
            <a:chOff x="838492" y="1533361"/>
            <a:chExt cx="2523833" cy="235418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96BC36E6-D42B-3E5B-CDCF-791BA7BAB331}"/>
                    </a:ext>
                  </a:extLst>
                </p:cNvPr>
                <p:cNvSpPr/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𝐊𝐞𝐲𝐆𝐞𝐧</m:t>
                        </m:r>
                      </m:oMath>
                    </m:oMathPara>
                  </a14:m>
                  <a:endParaRPr lang="en-US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56" name="Rectangle 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3571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53802DE6-17E3-10F1-7CFC-0AC5EA46902C}"/>
                    </a:ext>
                  </a:extLst>
                </p:cNvPr>
                <p:cNvSpPr/>
                <p:nvPr/>
              </p:nvSpPr>
              <p:spPr bwMode="auto">
                <a:xfrm>
                  <a:off x="838492" y="2036277"/>
                  <a:ext cx="2523833" cy="1851265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  <a:endParaRPr lang="nb-NO" sz="1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mbria Math" panose="02040503050406030204" pitchFamily="18" charset="0"/>
                  </a:endParaRPr>
                </a:p>
                <a:p>
                  <a:pPr marL="176213" indent="-176213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  <a:r>
                    <a:rPr lang="nb-NO" sz="1400" b="1" dirty="0" err="1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Cambria Math" panose="02040503050406030204" pitchFamily="18" charset="0"/>
                    </a:rPr>
                    <a:t>return</a:t>
                  </a:r>
                  <a:r>
                    <a:rPr lang="nb-NO" sz="14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𝑝𝑘</m:t>
                          </m:r>
                        </m:e>
                      </m:d>
                    </m:oMath>
                  </a14:m>
                  <a:r>
                    <a:rPr lang="nb-NO" sz="14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 </a:t>
                  </a:r>
                </a:p>
              </p:txBody>
            </p:sp>
          </mc:Choice>
          <mc:Fallback xmlns="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53802DE6-17E3-10F1-7CFC-0AC5EA46902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036277"/>
                  <a:ext cx="2523833" cy="1851265"/>
                </a:xfrm>
                <a:prstGeom prst="rect">
                  <a:avLst/>
                </a:prstGeom>
                <a:blipFill>
                  <a:blip r:embed="rId7"/>
                  <a:stretch>
                    <a:fillRect l="-528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Public-key encryption: </a:t>
            </a:r>
            <a:r>
              <a:rPr lang="en-US" dirty="0" err="1"/>
              <a:t>ElGamal</a:t>
            </a:r>
            <a:r>
              <a:rPr lang="en-US" dirty="0"/>
              <a:t> </a:t>
            </a:r>
          </a:p>
        </p:txBody>
      </p:sp>
      <p:cxnSp>
        <p:nvCxnSpPr>
          <p:cNvPr id="14" name="Straight Arrow Connector 13"/>
          <p:cNvCxnSpPr/>
          <p:nvPr/>
        </p:nvCxnSpPr>
        <p:spPr bwMode="auto">
          <a:xfrm flipV="1">
            <a:off x="4284448" y="2781046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28050" y="2018709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474039" y="4319923"/>
                <a:ext cx="1443537" cy="2431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i="1">
                              <a:noFill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4319923"/>
                <a:ext cx="1443537" cy="243143"/>
              </a:xfrm>
              <a:prstGeom prst="rect">
                <a:avLst/>
              </a:prstGeom>
              <a:blipFill>
                <a:blip r:embed="rId9"/>
                <a:stretch>
                  <a:fillRect l="-421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474039" y="4652827"/>
                <a:ext cx="134479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4652827"/>
                <a:ext cx="1344792" cy="215444"/>
              </a:xfrm>
              <a:prstGeom prst="rect">
                <a:avLst/>
              </a:prstGeom>
              <a:blipFill>
                <a:blip r:embed="rId10"/>
                <a:stretch>
                  <a:fillRect l="-4545" b="-555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474039" y="4025453"/>
                <a:ext cx="62177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4025453"/>
                <a:ext cx="621773" cy="215444"/>
              </a:xfrm>
              <a:prstGeom prst="rect">
                <a:avLst/>
              </a:prstGeom>
              <a:blipFill>
                <a:blip r:embed="rId11"/>
                <a:stretch>
                  <a:fillRect l="-9804" b="-25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631168" y="2440307"/>
                <a:ext cx="18953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1168" y="2440307"/>
                <a:ext cx="189539" cy="246221"/>
              </a:xfrm>
              <a:prstGeom prst="rect">
                <a:avLst/>
              </a:prstGeom>
              <a:blipFill>
                <a:blip r:embed="rId12"/>
                <a:stretch>
                  <a:fillRect l="-22581" r="-19355" b="-731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967044" y="4682404"/>
                <a:ext cx="134799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7044" y="4682404"/>
                <a:ext cx="1347998" cy="215444"/>
              </a:xfrm>
              <a:prstGeom prst="rect">
                <a:avLst/>
              </a:prstGeom>
              <a:blipFill>
                <a:blip r:embed="rId13"/>
                <a:stretch>
                  <a:fillRect l="-4525" b="-857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967044" y="4365380"/>
                <a:ext cx="1429237" cy="2431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1400" i="1" smtClean="0">
                          <a:noFill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i="1">
                              <a:noFill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7044" y="4365380"/>
                <a:ext cx="1429237" cy="243143"/>
              </a:xfrm>
              <a:prstGeom prst="rect">
                <a:avLst/>
              </a:prstGeom>
              <a:blipFill>
                <a:blip r:embed="rId14"/>
                <a:stretch>
                  <a:fillRect l="-427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5539315" y="3987316"/>
                <a:ext cx="37324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9315" y="3987316"/>
                <a:ext cx="373244" cy="33855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/>
          <p:cNvCxnSpPr/>
          <p:nvPr/>
        </p:nvCxnSpPr>
        <p:spPr bwMode="auto">
          <a:xfrm flipV="1">
            <a:off x="4301332" y="4338181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2715439" y="1678539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5439" y="1678539"/>
                <a:ext cx="380373" cy="246221"/>
              </a:xfrm>
              <a:prstGeom prst="rect">
                <a:avLst/>
              </a:prstGeom>
              <a:blipFill>
                <a:blip r:embed="rId16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Arrow Connector 41"/>
          <p:cNvCxnSpPr/>
          <p:nvPr/>
        </p:nvCxnSpPr>
        <p:spPr bwMode="auto">
          <a:xfrm flipH="1">
            <a:off x="4246348" y="1992617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535751" y="1683201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16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5751" y="1683201"/>
                <a:ext cx="380373" cy="246221"/>
              </a:xfrm>
              <a:prstGeom prst="rect">
                <a:avLst/>
              </a:prstGeom>
              <a:blipFill>
                <a:blip r:embed="rId17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8384025" y="1706450"/>
                <a:ext cx="626775" cy="2192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4025" y="1706450"/>
                <a:ext cx="626775" cy="219227"/>
              </a:xfrm>
              <a:prstGeom prst="rect">
                <a:avLst/>
              </a:prstGeom>
              <a:blipFill>
                <a:blip r:embed="rId18"/>
                <a:stretch>
                  <a:fillRect l="-9709" b="-25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8384025" y="1404893"/>
                <a:ext cx="118987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1400" b="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4025" y="1404893"/>
                <a:ext cx="1189878" cy="215444"/>
              </a:xfrm>
              <a:prstGeom prst="rect">
                <a:avLst/>
              </a:prstGeom>
              <a:blipFill>
                <a:blip r:embed="rId19"/>
                <a:stretch>
                  <a:fillRect l="-5102" b="-8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382897" y="1209250"/>
                <a:ext cx="819634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1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𝑮</m:t>
                      </m:r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nb-NO" sz="16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sz="1600" b="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2897" y="1209250"/>
                <a:ext cx="819634" cy="246221"/>
              </a:xfrm>
              <a:prstGeom prst="rect">
                <a:avLst/>
              </a:prstGeom>
              <a:blipFill>
                <a:blip r:embed="rId20"/>
                <a:stretch>
                  <a:fillRect b="-2439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474039" y="3670226"/>
                <a:ext cx="119346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1400" b="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3670226"/>
                <a:ext cx="1193468" cy="215444"/>
              </a:xfrm>
              <a:prstGeom prst="rect">
                <a:avLst/>
              </a:prstGeom>
              <a:blipFill>
                <a:blip r:embed="rId21"/>
                <a:stretch>
                  <a:fillRect l="-4082" b="-857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A8BD5CD-CC09-A097-C1D9-42CDA0F95651}"/>
                  </a:ext>
                </a:extLst>
              </p:cNvPr>
              <p:cNvSpPr txBox="1"/>
              <p:nvPr/>
            </p:nvSpPr>
            <p:spPr>
              <a:xfrm>
                <a:off x="1155254" y="1176603"/>
                <a:ext cx="1346202" cy="2506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𝑮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A8BD5CD-CC09-A097-C1D9-42CDA0F956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5254" y="1176603"/>
                <a:ext cx="1346202" cy="250646"/>
              </a:xfrm>
              <a:prstGeom prst="rect">
                <a:avLst/>
              </a:prstGeom>
              <a:blipFill>
                <a:blip r:embed="rId22"/>
                <a:stretch>
                  <a:fillRect l="-5455" b="-975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1085AFD3-6DA4-E61E-68F7-C091D5D27FD1}"/>
                  </a:ext>
                </a:extLst>
              </p:cNvPr>
              <p:cNvSpPr/>
              <p:nvPr/>
            </p:nvSpPr>
            <p:spPr>
              <a:xfrm>
                <a:off x="5697301" y="2394140"/>
                <a:ext cx="44909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1600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1085AFD3-6DA4-E61E-68F7-C091D5D27F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7301" y="2394140"/>
                <a:ext cx="449097" cy="338554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BFB8717-5050-E180-068E-724D62312814}"/>
                  </a:ext>
                </a:extLst>
              </p:cNvPr>
              <p:cNvSpPr txBox="1"/>
              <p:nvPr/>
            </p:nvSpPr>
            <p:spPr>
              <a:xfrm>
                <a:off x="7947223" y="1396769"/>
                <a:ext cx="42223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𝑠𝑘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BFB8717-5050-E180-068E-724D623128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7223" y="1396769"/>
                <a:ext cx="422231" cy="215444"/>
              </a:xfrm>
              <a:prstGeom prst="rect">
                <a:avLst/>
              </a:prstGeom>
              <a:blipFill>
                <a:blip r:embed="rId24"/>
                <a:stretch>
                  <a:fillRect l="-15942" b="-1142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C928142-041C-4B8B-F065-D71CCA786D45}"/>
                  </a:ext>
                </a:extLst>
              </p:cNvPr>
              <p:cNvSpPr txBox="1"/>
              <p:nvPr/>
            </p:nvSpPr>
            <p:spPr>
              <a:xfrm>
                <a:off x="7945763" y="1714438"/>
                <a:ext cx="43826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𝑝𝑘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C928142-041C-4B8B-F065-D71CCA786D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5763" y="1714438"/>
                <a:ext cx="438262" cy="215444"/>
              </a:xfrm>
              <a:prstGeom prst="rect">
                <a:avLst/>
              </a:prstGeom>
              <a:blipFill>
                <a:blip r:embed="rId25"/>
                <a:stretch>
                  <a:fillRect l="-18056" b="-33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7" name="Picture 36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576" y="2143053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6A511C1-8F5D-CFC9-6EA3-81D6BAAC2606}"/>
                  </a:ext>
                </a:extLst>
              </p:cNvPr>
              <p:cNvSpPr txBox="1"/>
              <p:nvPr/>
            </p:nvSpPr>
            <p:spPr>
              <a:xfrm>
                <a:off x="1990333" y="5644390"/>
                <a:ext cx="176997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 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1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6A511C1-8F5D-CFC9-6EA3-81D6BAAC26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0333" y="5644390"/>
                <a:ext cx="1769972" cy="246221"/>
              </a:xfrm>
              <a:prstGeom prst="rect">
                <a:avLst/>
              </a:prstGeom>
              <a:blipFill>
                <a:blip r:embed="rId27"/>
                <a:stretch>
                  <a:fillRect l="-3780" b="-75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71E5EDA-C43B-9C68-A935-A3E2CDB7364E}"/>
                  </a:ext>
                </a:extLst>
              </p:cNvPr>
              <p:cNvSpPr txBox="1"/>
              <p:nvPr/>
            </p:nvSpPr>
            <p:spPr>
              <a:xfrm>
                <a:off x="875945" y="6065784"/>
                <a:ext cx="3240759" cy="2506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1400" dirty="0" err="1">
                    <a:solidFill>
                      <a:srgbClr val="C00000"/>
                    </a:solidFill>
                  </a:rPr>
                  <a:t>a</a:t>
                </a:r>
                <a:r>
                  <a:rPr lang="nb-NO" sz="1400" b="0" dirty="0" err="1">
                    <a:solidFill>
                      <a:srgbClr val="C00000"/>
                    </a:solidFill>
                  </a:rPr>
                  <a:t>ctually</a:t>
                </a:r>
                <a:r>
                  <a:rPr lang="nb-NO" sz="1400" b="0" dirty="0">
                    <a:solidFill>
                      <a:srgbClr val="C00000"/>
                    </a:solidFill>
                  </a:rPr>
                  <a:t> </a:t>
                </a:r>
                <a:r>
                  <a:rPr lang="nb-NO" sz="1400" b="0" dirty="0" err="1">
                    <a:solidFill>
                      <a:srgbClr val="C00000"/>
                    </a:solidFill>
                  </a:rPr>
                  <a:t>want</a:t>
                </a:r>
                <a:r>
                  <a:rPr lang="nb-NO" sz="1400" dirty="0">
                    <a:solidFill>
                      <a:srgbClr val="C00000"/>
                    </a:solidFill>
                  </a:rPr>
                  <a:t> </a:t>
                </a:r>
                <a:r>
                  <a:rPr lang="nb-NO" sz="1400" b="0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Σ</m:t>
                    </m:r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 </m:t>
                    </m:r>
                    <m:r>
                      <m:rPr>
                        <m:sty m:val="p"/>
                      </m:rPr>
                      <a:rPr lang="nb-NO" sz="1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Enc</m:t>
                    </m:r>
                    <m:r>
                      <a:rPr lang="nb-NO" sz="1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ℳ</m:t>
                    </m:r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nb-NO" sz="16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𝒞</m:t>
                    </m:r>
                  </m:oMath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71E5EDA-C43B-9C68-A935-A3E2CDB736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945" y="6065784"/>
                <a:ext cx="3240759" cy="250646"/>
              </a:xfrm>
              <a:prstGeom prst="rect">
                <a:avLst/>
              </a:prstGeom>
              <a:blipFill>
                <a:blip r:embed="rId28"/>
                <a:stretch>
                  <a:fillRect l="-3390" t="-9756" r="-942" b="-4146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1DBC695-9A2B-7EE8-3A5A-ED61524989A4}"/>
                  </a:ext>
                </a:extLst>
              </p:cNvPr>
              <p:cNvSpPr txBox="1"/>
              <p:nvPr/>
            </p:nvSpPr>
            <p:spPr>
              <a:xfrm>
                <a:off x="4246548" y="3830498"/>
                <a:ext cx="5898226" cy="28051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ElGamal IND-CPA security:</a:t>
                </a:r>
              </a:p>
              <a:p>
                <a:pPr marL="285750" indent="-285750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marL="285750" indent="-285750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DLOG + DH must be hard</a:t>
                </a:r>
              </a:p>
              <a:p>
                <a:pPr marL="285750" indent="-285750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sz="1600" dirty="0"/>
                  <a:t> must be IND-CPA secure</a:t>
                </a:r>
              </a:p>
              <a:p>
                <a:pPr marL="285750" indent="-285750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chemeClr val="accent2"/>
                    </a:solidFill>
                  </a:rPr>
                  <a:t>Is this enough?</a:t>
                </a:r>
                <a:br>
                  <a:rPr lang="en-US" sz="1600" dirty="0">
                    <a:solidFill>
                      <a:schemeClr val="accent2"/>
                    </a:solidFill>
                  </a:rPr>
                </a:br>
                <a:br>
                  <a:rPr lang="en-US" sz="1600" dirty="0">
                    <a:solidFill>
                      <a:schemeClr val="accent2"/>
                    </a:solidFill>
                  </a:rPr>
                </a:br>
                <a:endParaRPr lang="en-US" sz="1600" dirty="0">
                  <a:solidFill>
                    <a:schemeClr val="accent2"/>
                  </a:solidFill>
                </a:endParaRPr>
              </a:p>
              <a:p>
                <a:pPr marL="285750" indent="-285750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sz="1600" b="1" dirty="0">
                    <a:solidFill>
                      <a:srgbClr val="FF0000"/>
                    </a:solidFill>
                  </a:rPr>
                  <a:t>No:</a:t>
                </a:r>
                <a:r>
                  <a:rPr lang="en-US" sz="1600" dirty="0">
                    <a:solidFill>
                      <a:schemeClr val="accent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 only guarantees security if </a:t>
                </a:r>
                <a:r>
                  <a:rPr lang="en-US" sz="1600" dirty="0"/>
                  <a:t>the</a:t>
                </a:r>
                <a:r>
                  <a:rPr lang="en-US" sz="1600" dirty="0">
                    <a:solidFill>
                      <a:schemeClr val="tx1"/>
                    </a:solidFill>
                  </a:rPr>
                  <a:t> key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 is </a:t>
                </a:r>
                <a:br>
                  <a:rPr lang="en-US" sz="1600" dirty="0">
                    <a:solidFill>
                      <a:schemeClr val="tx1"/>
                    </a:solidFill>
                  </a:rPr>
                </a:br>
                <a:r>
                  <a:rPr lang="en-US" sz="1600" i="1" dirty="0">
                    <a:solidFill>
                      <a:schemeClr val="tx1"/>
                    </a:solidFill>
                  </a:rPr>
                  <a:t>independent </a:t>
                </a:r>
                <a:r>
                  <a:rPr lang="en-US" sz="1600" dirty="0">
                    <a:solidFill>
                      <a:schemeClr val="tx1"/>
                    </a:solidFill>
                  </a:rPr>
                  <a:t>and </a:t>
                </a:r>
                <a:r>
                  <a:rPr lang="en-US" sz="1600" i="1" dirty="0">
                    <a:solidFill>
                      <a:schemeClr val="tx1"/>
                    </a:solidFill>
                  </a:rPr>
                  <a:t>uniformly </a:t>
                </a:r>
                <a:r>
                  <a:rPr lang="en-US" sz="1600" dirty="0">
                    <a:solidFill>
                      <a:schemeClr val="tx1"/>
                    </a:solidFill>
                  </a:rPr>
                  <a:t>distributed in the group </a:t>
                </a:r>
                <a14:m>
                  <m:oMath xmlns:m="http://schemas.openxmlformats.org/officeDocument/2006/math">
                    <m:r>
                      <a:rPr lang="nb-NO" sz="16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𝑮</m:t>
                    </m:r>
                  </m:oMath>
                </a14:m>
                <a:br>
                  <a:rPr lang="en-US" sz="1600" dirty="0">
                    <a:solidFill>
                      <a:schemeClr val="tx1"/>
                    </a:solidFill>
                  </a:rPr>
                </a:br>
                <a:endParaRPr lang="en-US" sz="1600" dirty="0">
                  <a:solidFill>
                    <a:schemeClr val="tx1"/>
                  </a:solidFill>
                </a:endParaRPr>
              </a:p>
              <a:p>
                <a:pPr>
                  <a:buClr>
                    <a:schemeClr val="tx1"/>
                  </a:buClr>
                </a:pPr>
                <a:r>
                  <a:rPr lang="en-US" sz="1600" dirty="0"/>
                  <a:t>     </a:t>
                </a:r>
                <a:r>
                  <a:rPr lang="en-US" sz="1600" dirty="0">
                    <a:solidFill>
                      <a:schemeClr val="tx1"/>
                    </a:solidFill>
                  </a:rPr>
                  <a:t>…but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 </a:t>
                </a:r>
                <a:r>
                  <a:rPr lang="en-US" sz="1600" i="1" dirty="0">
                    <a:solidFill>
                      <a:schemeClr val="tx1"/>
                    </a:solidFill>
                  </a:rPr>
                  <a:t>isn't </a:t>
                </a:r>
                <a:r>
                  <a:rPr lang="en-US" sz="1600" dirty="0">
                    <a:solidFill>
                      <a:schemeClr val="tx1"/>
                    </a:solidFill>
                  </a:rPr>
                  <a:t>uniformly distributed in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𝑮</m:t>
                    </m:r>
                  </m:oMath>
                </a14:m>
                <a:r>
                  <a:rPr lang="en-US" sz="1600" i="1" dirty="0">
                    <a:solidFill>
                      <a:schemeClr val="tx1"/>
                    </a:solidFill>
                  </a:rPr>
                  <a:t>!</a:t>
                </a: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1DBC695-9A2B-7EE8-3A5A-ED61524989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6548" y="3830498"/>
                <a:ext cx="5898226" cy="2805192"/>
              </a:xfrm>
              <a:prstGeom prst="rect">
                <a:avLst/>
              </a:prstGeom>
              <a:blipFill>
                <a:blip r:embed="rId29"/>
                <a:stretch>
                  <a:fillRect l="-620" t="-651" b="-173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EF39442-6C00-2FC7-5759-5EC1B25431D8}"/>
                  </a:ext>
                </a:extLst>
              </p:cNvPr>
              <p:cNvSpPr txBox="1"/>
              <p:nvPr/>
            </p:nvSpPr>
            <p:spPr>
              <a:xfrm>
                <a:off x="6096000" y="1204189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16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EF39442-6C00-2FC7-5759-5EC1B25431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1204189"/>
                <a:ext cx="380373" cy="246221"/>
              </a:xfrm>
              <a:prstGeom prst="rect">
                <a:avLst/>
              </a:prstGeom>
              <a:blipFill>
                <a:blip r:embed="rId30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693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3" grpId="0"/>
      <p:bldP spid="3" grpId="0"/>
      <p:bldP spid="5" grpId="0"/>
      <p:bldP spid="9" grpId="0"/>
      <p:bldP spid="10" grpId="0"/>
      <p:bldP spid="22" grpId="0"/>
      <p:bldP spid="29" grpId="0"/>
      <p:bldP spid="3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A91CCAF7-AEE4-2F93-E6D2-CCC21547F02E}"/>
              </a:ext>
            </a:extLst>
          </p:cNvPr>
          <p:cNvGrpSpPr/>
          <p:nvPr/>
        </p:nvGrpSpPr>
        <p:grpSpPr>
          <a:xfrm>
            <a:off x="7601586" y="984070"/>
            <a:ext cx="2297162" cy="1444636"/>
            <a:chOff x="838492" y="1533361"/>
            <a:chExt cx="2523833" cy="235418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AE70085A-6F11-946D-09B8-5F887834C43D}"/>
                    </a:ext>
                  </a:extLst>
                </p:cNvPr>
                <p:cNvSpPr/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𝐊𝐞𝐲𝐆𝐞𝐧</m:t>
                        </m:r>
                      </m:oMath>
                    </m:oMathPara>
                  </a14:m>
                  <a:endParaRPr lang="en-US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56" name="Rectangle 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3571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74CB4ED9-2E7E-3111-6B4F-356B38DEA07D}"/>
                    </a:ext>
                  </a:extLst>
                </p:cNvPr>
                <p:cNvSpPr/>
                <p:nvPr/>
              </p:nvSpPr>
              <p:spPr bwMode="auto">
                <a:xfrm>
                  <a:off x="838492" y="2036277"/>
                  <a:ext cx="2523833" cy="1851265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  <a:endParaRPr lang="nb-NO" sz="1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mbria Math" panose="02040503050406030204" pitchFamily="18" charset="0"/>
                  </a:endParaRPr>
                </a:p>
                <a:p>
                  <a:pPr marL="176213" indent="-176213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  <a:r>
                    <a:rPr lang="nb-NO" sz="1400" b="1" dirty="0" err="1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Cambria Math" panose="02040503050406030204" pitchFamily="18" charset="0"/>
                    </a:rPr>
                    <a:t>return</a:t>
                  </a:r>
                  <a:r>
                    <a:rPr lang="nb-NO" sz="14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𝑝𝑘</m:t>
                          </m:r>
                        </m:e>
                      </m:d>
                    </m:oMath>
                  </a14:m>
                  <a:r>
                    <a:rPr lang="nb-NO" sz="14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 </a:t>
                  </a:r>
                </a:p>
              </p:txBody>
            </p:sp>
          </mc:Choice>
          <mc:Fallback xmlns="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74CB4ED9-2E7E-3111-6B4F-356B38DEA07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036277"/>
                  <a:ext cx="2523833" cy="1851265"/>
                </a:xfrm>
                <a:prstGeom prst="rect">
                  <a:avLst/>
                </a:prstGeom>
                <a:blipFill>
                  <a:blip r:embed="rId7"/>
                  <a:stretch>
                    <a:fillRect l="-528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496F33-F3E5-9B8B-2C08-EE9F050204D6}"/>
              </a:ext>
            </a:extLst>
          </p:cNvPr>
          <p:cNvGrpSpPr/>
          <p:nvPr/>
        </p:nvGrpSpPr>
        <p:grpSpPr>
          <a:xfrm>
            <a:off x="7601586" y="3933345"/>
            <a:ext cx="2039744" cy="1386072"/>
            <a:chOff x="838492" y="1533361"/>
            <a:chExt cx="2523833" cy="225874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FBA0FE1B-380C-C2A6-9BB5-A67C7134A89A}"/>
                    </a:ext>
                  </a:extLst>
                </p:cNvPr>
                <p:cNvSpPr/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𝐃𝐞𝐜</m:t>
                        </m:r>
                        <m:d>
                          <m:dPr>
                            <m:ctrlPr>
                              <a:rPr lang="nb-NO" sz="14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𝑠𝑘</m:t>
                            </m:r>
                            <m:r>
                              <a:rPr lang="nb-NO" sz="14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,</m:t>
                            </m:r>
                            <m:d>
                              <m:dPr>
                                <m:ctrlPr>
                                  <a:rPr lang="nb-NO" sz="14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4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nb-NO" sz="1400" i="1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,</m:t>
                                </m:r>
                                <m:r>
                                  <a:rPr lang="nb-NO" sz="1400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𝐶</m:t>
                                </m:r>
                              </m:e>
                            </m:d>
                          </m:e>
                        </m:d>
                      </m:oMath>
                    </m:oMathPara>
                  </a14:m>
                  <a:endParaRPr lang="en-US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FBA0FE1B-380C-C2A6-9BB5-A67C7134A89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F5211330-ACFC-A06F-5026-74A1AF84AFCD}"/>
                    </a:ext>
                  </a:extLst>
                </p:cNvPr>
                <p:cNvSpPr/>
                <p:nvPr/>
              </p:nvSpPr>
              <p:spPr bwMode="auto">
                <a:xfrm>
                  <a:off x="838492" y="2036277"/>
                  <a:ext cx="2523833" cy="175582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  <a:endParaRPr lang="nb-NO" sz="1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mbria Math" panose="02040503050406030204" pitchFamily="18" charset="0"/>
                  </a:endParaRP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  <a:r>
                    <a:rPr lang="nb-NO" sz="1400" b="1" dirty="0" err="1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Cambria Math" panose="02040503050406030204" pitchFamily="18" charset="0"/>
                    </a:rPr>
                    <a:t>return</a:t>
                  </a:r>
                  <a:r>
                    <a:rPr lang="nb-NO" sz="1400" b="1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a14:m>
                  <a:endParaRPr lang="nb-NO" sz="1400" dirty="0">
                    <a:solidFill>
                      <a:schemeClr val="bg1">
                        <a:lumMod val="95000"/>
                      </a:schemeClr>
                    </a:solidFill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F5211330-ACFC-A06F-5026-74A1AF84AFC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036277"/>
                  <a:ext cx="2523833" cy="1755829"/>
                </a:xfrm>
                <a:prstGeom prst="rect">
                  <a:avLst/>
                </a:prstGeom>
                <a:blipFill>
                  <a:blip r:embed="rId3"/>
                  <a:stretch>
                    <a:fillRect l="-593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A5B7197-98BF-C491-4BED-627A7FD6C8F8}"/>
              </a:ext>
            </a:extLst>
          </p:cNvPr>
          <p:cNvGrpSpPr/>
          <p:nvPr/>
        </p:nvGrpSpPr>
        <p:grpSpPr>
          <a:xfrm>
            <a:off x="2047226" y="3261490"/>
            <a:ext cx="2039744" cy="2057931"/>
            <a:chOff x="838492" y="1533361"/>
            <a:chExt cx="2523833" cy="335360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C7D8A5A0-B7C1-7496-EACA-54672CB3A2C8}"/>
                    </a:ext>
                  </a:extLst>
                </p:cNvPr>
                <p:cNvSpPr/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𝐄𝐧𝐜</m:t>
                        </m:r>
                        <m:d>
                          <m:dPr>
                            <m:ctrlPr>
                              <a:rPr lang="nb-NO" sz="14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𝑝𝑘</m:t>
                            </m:r>
                            <m:r>
                              <a:rPr lang="nb-NO" sz="14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,</m:t>
                            </m:r>
                            <m:r>
                              <a:rPr lang="nb-NO" sz="1400" b="0" i="1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US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C7D8A5A0-B7C1-7496-EACA-54672CB3A2C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blipFill>
                  <a:blip r:embed="rId4"/>
                  <a:stretch>
                    <a:fillRect b="-5455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C4DAE140-E082-ED27-4E07-C840A68FCC2C}"/>
                    </a:ext>
                  </a:extLst>
                </p:cNvPr>
                <p:cNvSpPr/>
                <p:nvPr/>
              </p:nvSpPr>
              <p:spPr bwMode="auto">
                <a:xfrm>
                  <a:off x="838492" y="2036277"/>
                  <a:ext cx="2523833" cy="2850691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  <a:endParaRPr lang="nb-NO" sz="1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mbria Math" panose="02040503050406030204" pitchFamily="18" charset="0"/>
                  </a:endParaRP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  <a:r>
                    <a:rPr lang="nb-NO" sz="1400" b="1" dirty="0" err="1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Cambria Math" panose="02040503050406030204" pitchFamily="18" charset="0"/>
                    </a:rPr>
                    <a:t>return</a:t>
                  </a:r>
                  <a:r>
                    <a:rPr lang="nb-NO" sz="14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a14:m>
                  <a:r>
                    <a:rPr lang="nb-NO" sz="14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C4DAE140-E082-ED27-4E07-C840A68FCC2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036277"/>
                  <a:ext cx="2523833" cy="2850691"/>
                </a:xfrm>
                <a:prstGeom prst="rect">
                  <a:avLst/>
                </a:prstGeom>
                <a:blipFill>
                  <a:blip r:embed="rId5"/>
                  <a:stretch>
                    <a:fillRect l="-595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Public-key encryption: Hashed-</a:t>
            </a:r>
            <a:r>
              <a:rPr lang="en-US" dirty="0" err="1"/>
              <a:t>ElGamal</a:t>
            </a:r>
            <a:r>
              <a:rPr lang="en-US" dirty="0"/>
              <a:t> </a:t>
            </a:r>
          </a:p>
        </p:txBody>
      </p:sp>
      <p:cxnSp>
        <p:nvCxnSpPr>
          <p:cNvPr id="14" name="Straight Arrow Connector 13"/>
          <p:cNvCxnSpPr/>
          <p:nvPr/>
        </p:nvCxnSpPr>
        <p:spPr bwMode="auto">
          <a:xfrm flipV="1">
            <a:off x="4284448" y="2781046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28050" y="2018709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474039" y="4319923"/>
                <a:ext cx="1729256" cy="2431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nb-NO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p>
                          </m:sSup>
                        </m:e>
                      </m:d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i="1">
                              <a:noFill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4319923"/>
                <a:ext cx="1729256" cy="243143"/>
              </a:xfrm>
              <a:prstGeom prst="rect">
                <a:avLst/>
              </a:prstGeom>
              <a:blipFill>
                <a:blip r:embed="rId9"/>
                <a:stretch>
                  <a:fillRect l="-352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474039" y="4652827"/>
                <a:ext cx="134479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4652827"/>
                <a:ext cx="1344792" cy="215444"/>
              </a:xfrm>
              <a:prstGeom prst="rect">
                <a:avLst/>
              </a:prstGeom>
              <a:blipFill>
                <a:blip r:embed="rId10"/>
                <a:stretch>
                  <a:fillRect l="-4545" b="-555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474039" y="4025453"/>
                <a:ext cx="62177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4025453"/>
                <a:ext cx="621773" cy="215444"/>
              </a:xfrm>
              <a:prstGeom prst="rect">
                <a:avLst/>
              </a:prstGeom>
              <a:blipFill>
                <a:blip r:embed="rId11"/>
                <a:stretch>
                  <a:fillRect l="-9804" b="-25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631168" y="2440307"/>
                <a:ext cx="18953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1168" y="2440307"/>
                <a:ext cx="189539" cy="246221"/>
              </a:xfrm>
              <a:prstGeom prst="rect">
                <a:avLst/>
              </a:prstGeom>
              <a:blipFill>
                <a:blip r:embed="rId12"/>
                <a:stretch>
                  <a:fillRect l="-22581" r="-19355" b="-731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967044" y="4682404"/>
                <a:ext cx="134799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7044" y="4682404"/>
                <a:ext cx="1347998" cy="215444"/>
              </a:xfrm>
              <a:prstGeom prst="rect">
                <a:avLst/>
              </a:prstGeom>
              <a:blipFill>
                <a:blip r:embed="rId13"/>
                <a:stretch>
                  <a:fillRect l="-4525" b="-857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967044" y="4365380"/>
                <a:ext cx="1727268" cy="2431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nb-NO" sz="14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</m:e>
                      </m:d>
                      <m:r>
                        <a:rPr lang="nb-NO" sz="1400" i="1" smtClean="0">
                          <a:noFill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i="1">
                              <a:noFill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7044" y="4365380"/>
                <a:ext cx="1727268" cy="243143"/>
              </a:xfrm>
              <a:prstGeom prst="rect">
                <a:avLst/>
              </a:prstGeom>
              <a:blipFill>
                <a:blip r:embed="rId14"/>
                <a:stretch>
                  <a:fillRect l="-3534" b="-25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2715439" y="1678539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5439" y="1678539"/>
                <a:ext cx="380373" cy="246221"/>
              </a:xfrm>
              <a:prstGeom prst="rect">
                <a:avLst/>
              </a:prstGeom>
              <a:blipFill>
                <a:blip r:embed="rId15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Arrow Connector 41"/>
          <p:cNvCxnSpPr/>
          <p:nvPr/>
        </p:nvCxnSpPr>
        <p:spPr bwMode="auto">
          <a:xfrm flipH="1">
            <a:off x="4246348" y="1992617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535751" y="1683201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16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5751" y="1683201"/>
                <a:ext cx="380373" cy="246221"/>
              </a:xfrm>
              <a:prstGeom prst="rect">
                <a:avLst/>
              </a:prstGeom>
              <a:blipFill>
                <a:blip r:embed="rId16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8384025" y="1706450"/>
                <a:ext cx="626775" cy="2192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4025" y="1706450"/>
                <a:ext cx="626775" cy="219227"/>
              </a:xfrm>
              <a:prstGeom prst="rect">
                <a:avLst/>
              </a:prstGeom>
              <a:blipFill>
                <a:blip r:embed="rId17"/>
                <a:stretch>
                  <a:fillRect l="-9709" b="-25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8384025" y="1404893"/>
                <a:ext cx="118987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1400" b="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4025" y="1404893"/>
                <a:ext cx="1189878" cy="215444"/>
              </a:xfrm>
              <a:prstGeom prst="rect">
                <a:avLst/>
              </a:prstGeom>
              <a:blipFill>
                <a:blip r:embed="rId18"/>
                <a:stretch>
                  <a:fillRect l="-5102" b="-8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382897" y="1209250"/>
                <a:ext cx="819634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1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𝑮</m:t>
                      </m:r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nb-NO" sz="16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sz="1600" b="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2897" y="1209250"/>
                <a:ext cx="819634" cy="246221"/>
              </a:xfrm>
              <a:prstGeom prst="rect">
                <a:avLst/>
              </a:prstGeom>
              <a:blipFill>
                <a:blip r:embed="rId19"/>
                <a:stretch>
                  <a:fillRect b="-2439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474039" y="3670226"/>
                <a:ext cx="119346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1400" b="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3670226"/>
                <a:ext cx="1193468" cy="215444"/>
              </a:xfrm>
              <a:prstGeom prst="rect">
                <a:avLst/>
              </a:prstGeom>
              <a:blipFill>
                <a:blip r:embed="rId20"/>
                <a:stretch>
                  <a:fillRect l="-4082" b="-857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A8BD5CD-CC09-A097-C1D9-42CDA0F95651}"/>
                  </a:ext>
                </a:extLst>
              </p:cNvPr>
              <p:cNvSpPr txBox="1"/>
              <p:nvPr/>
            </p:nvSpPr>
            <p:spPr>
              <a:xfrm>
                <a:off x="1155254" y="1176603"/>
                <a:ext cx="1346202" cy="2506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𝑮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A8BD5CD-CC09-A097-C1D9-42CDA0F956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5254" y="1176603"/>
                <a:ext cx="1346202" cy="250646"/>
              </a:xfrm>
              <a:prstGeom prst="rect">
                <a:avLst/>
              </a:prstGeom>
              <a:blipFill>
                <a:blip r:embed="rId21"/>
                <a:stretch>
                  <a:fillRect l="-5455" b="-975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1085AFD3-6DA4-E61E-68F7-C091D5D27FD1}"/>
                  </a:ext>
                </a:extLst>
              </p:cNvPr>
              <p:cNvSpPr/>
              <p:nvPr/>
            </p:nvSpPr>
            <p:spPr>
              <a:xfrm>
                <a:off x="5697301" y="2394140"/>
                <a:ext cx="44909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1600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1085AFD3-6DA4-E61E-68F7-C091D5D27F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7301" y="2394140"/>
                <a:ext cx="449097" cy="338554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BFB8717-5050-E180-068E-724D62312814}"/>
                  </a:ext>
                </a:extLst>
              </p:cNvPr>
              <p:cNvSpPr txBox="1"/>
              <p:nvPr/>
            </p:nvSpPr>
            <p:spPr>
              <a:xfrm>
                <a:off x="7947223" y="1396769"/>
                <a:ext cx="42223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𝑠𝑘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BFB8717-5050-E180-068E-724D623128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7223" y="1396769"/>
                <a:ext cx="422231" cy="215444"/>
              </a:xfrm>
              <a:prstGeom prst="rect">
                <a:avLst/>
              </a:prstGeom>
              <a:blipFill>
                <a:blip r:embed="rId23"/>
                <a:stretch>
                  <a:fillRect l="-15942" b="-1142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C928142-041C-4B8B-F065-D71CCA786D45}"/>
                  </a:ext>
                </a:extLst>
              </p:cNvPr>
              <p:cNvSpPr txBox="1"/>
              <p:nvPr/>
            </p:nvSpPr>
            <p:spPr>
              <a:xfrm>
                <a:off x="7945763" y="1714438"/>
                <a:ext cx="43826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𝑝𝑘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C928142-041C-4B8B-F065-D71CCA786D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5763" y="1714438"/>
                <a:ext cx="438262" cy="215444"/>
              </a:xfrm>
              <a:prstGeom prst="rect">
                <a:avLst/>
              </a:prstGeom>
              <a:blipFill>
                <a:blip r:embed="rId24"/>
                <a:stretch>
                  <a:fillRect l="-18056" b="-33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7" name="Picture 36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576" y="2143053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4">
                <a:extLst>
                  <a:ext uri="{FF2B5EF4-FFF2-40B4-BE49-F238E27FC236}">
                    <a16:creationId xmlns:a16="http://schemas.microsoft.com/office/drawing/2014/main" id="{381DD5E6-B3A4-24E1-3480-AF8EDB5AEB1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269034" y="2834193"/>
                <a:ext cx="5372009" cy="1551937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600" b="1" dirty="0"/>
                  <a:t> Theorem:</a:t>
                </a:r>
                <a:r>
                  <a:rPr lang="en-US" sz="1600" dirty="0"/>
                  <a:t> Hashed-</a:t>
                </a:r>
                <a:r>
                  <a:rPr lang="en-US" sz="1600" dirty="0" err="1"/>
                  <a:t>ElGamal</a:t>
                </a:r>
                <a:r>
                  <a:rPr lang="en-US" sz="1600" dirty="0"/>
                  <a:t> is IND-CPA secure if: </a:t>
                </a:r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en-US" sz="1600" dirty="0"/>
                  <a:t> DH-problem is hard in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𝑮</m:t>
                    </m:r>
                  </m:oMath>
                </a14:m>
                <a:endParaRPr lang="nb-NO" sz="1600" b="1" i="1" dirty="0"/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nb-NO" sz="16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sz="1600" dirty="0"/>
                  <a:t> is (one-time) IND-CPA secure</a:t>
                </a:r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nb-NO" sz="1600" dirty="0"/>
                  <a:t>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1600" dirty="0"/>
                  <a:t> is “perfect” (i.e., a </a:t>
                </a:r>
                <a:r>
                  <a:rPr lang="en-US" sz="1600" b="1" dirty="0"/>
                  <a:t>random oracle</a:t>
                </a:r>
                <a:r>
                  <a:rPr lang="en-US" sz="1600" dirty="0"/>
                  <a:t>)</a:t>
                </a:r>
              </a:p>
            </p:txBody>
          </p:sp>
        </mc:Choice>
        <mc:Fallback xmlns="">
          <p:sp>
            <p:nvSpPr>
              <p:cNvPr id="22" name="Content Placeholder 4">
                <a:extLst>
                  <a:ext uri="{FF2B5EF4-FFF2-40B4-BE49-F238E27FC236}">
                    <a16:creationId xmlns:a16="http://schemas.microsoft.com/office/drawing/2014/main" id="{381DD5E6-B3A4-24E1-3480-AF8EDB5AEB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69034" y="2834193"/>
                <a:ext cx="5372009" cy="1551937"/>
              </a:xfrm>
              <a:prstGeom prst="roundRect">
                <a:avLst/>
              </a:prstGeom>
              <a:blipFill>
                <a:blip r:embed="rId26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19635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Public-key encryption</a:t>
            </a:r>
          </a:p>
        </p:txBody>
      </p:sp>
      <p:pic>
        <p:nvPicPr>
          <p:cNvPr id="6146" name="Picture 2" descr="World Africa Asia · Free vector graphic on Pixaba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295" y="2329559"/>
            <a:ext cx="2567305" cy="2567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rocodile Dundee - Wikisimpsons, the Simpsons Wiki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74AEDA"/>
              </a:clrFrom>
              <a:clrTo>
                <a:srgbClr val="74AED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98" b="100000" l="5907" r="9746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935" y="3240239"/>
            <a:ext cx="951865" cy="1381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57434" y="1218245"/>
            <a:ext cx="804438" cy="1497842"/>
          </a:xfrm>
          <a:prstGeom prst="rect">
            <a:avLst/>
          </a:prstGeom>
        </p:spPr>
      </p:pic>
      <p:pic>
        <p:nvPicPr>
          <p:cNvPr id="6166" name="Picture 22" descr="Curved Arrow - Cliparts.co | Curved arrow, Private island ...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88954">
            <a:off x="4067124" y="3100661"/>
            <a:ext cx="4446589" cy="2704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6" descr="Brady Portable Group Lock Box, Metal: Industrial Lockout ..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72" b="100000" l="585" r="98246">
                        <a14:backgroundMark x1="47368" y1="37736" x2="47368" y2="37736"/>
                        <a14:backgroundMark x1="86550" y1="42453" x2="86550" y2="42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935" y="4621849"/>
            <a:ext cx="847286" cy="1050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https://static.grainger.com/rp/s/is/image/Grainger/2XU60_AS03?$mdmain$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000" b="98667" l="8000" r="92667">
                        <a14:foregroundMark x1="25000" y1="60000" x2="45000" y2="80000"/>
                        <a14:foregroundMark x1="28333" y1="7000" x2="20667" y2="13333"/>
                        <a14:foregroundMark x1="73667" y1="74667" x2="83333" y2="92667"/>
                        <a14:foregroundMark x1="68333" y1="68667" x2="74667" y2="80333"/>
                        <a14:foregroundMark x1="56000" y1="55667" x2="60000" y2="65000"/>
                        <a14:foregroundMark x1="60000" y1="64333" x2="60667" y2="66333"/>
                        <a14:foregroundMark x1="61667" y1="50333" x2="65667" y2="50000"/>
                        <a14:foregroundMark x1="23667" y1="66667" x2="32000" y2="75333"/>
                        <a14:foregroundMark x1="68667" y1="70667" x2="69333" y2="73333"/>
                        <a14:foregroundMark x1="78000" y1="88333" x2="82333" y2="94333"/>
                        <a14:foregroundMark x1="62000" y1="47000" x2="64667" y2="47000"/>
                        <a14:backgroundMark x1="55000" y1="60333" x2="56667" y2="66000"/>
                        <a14:backgroundMark x1="63000" y1="53000" x2="65333" y2="53000"/>
                        <a14:backgroundMark x1="55333" y1="47667" x2="55667" y2="4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214" t="45991"/>
          <a:stretch/>
        </p:blipFill>
        <p:spPr bwMode="auto">
          <a:xfrm>
            <a:off x="9512650" y="4482380"/>
            <a:ext cx="226141" cy="278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8" descr="Royalty Free Vintage Envelope With Handwritten Letter Clip ...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412" b="93301" l="4902" r="94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739" y="1370861"/>
            <a:ext cx="711106" cy="711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8" descr="Royalty Free Vintage Envelope With Handwritten Letter Clip ...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4412" b="93301" l="4902" r="94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995" y="3231550"/>
            <a:ext cx="698814" cy="698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01" r="26189"/>
          <a:stretch/>
        </p:blipFill>
        <p:spPr>
          <a:xfrm>
            <a:off x="9213064" y="4249397"/>
            <a:ext cx="237693" cy="4417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5809" y="3930364"/>
            <a:ext cx="1518036" cy="1518036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743" y="2454097"/>
            <a:ext cx="261990" cy="26199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2733" y="2781356"/>
            <a:ext cx="261990" cy="26199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743" y="3050402"/>
            <a:ext cx="261990" cy="26199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3828" y="3109244"/>
            <a:ext cx="261990" cy="26199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877" y="3474976"/>
            <a:ext cx="261990" cy="26199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118" y="3661272"/>
            <a:ext cx="261990" cy="26199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118" y="4061313"/>
            <a:ext cx="261990" cy="26199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957" y="3958666"/>
            <a:ext cx="261990" cy="26199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904" y="3580957"/>
            <a:ext cx="261990" cy="261990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512" y="3013118"/>
            <a:ext cx="261990" cy="26199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719" y="3318165"/>
            <a:ext cx="261990" cy="261990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354" y="3580155"/>
            <a:ext cx="261990" cy="26199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344" y="3399282"/>
            <a:ext cx="261990" cy="26199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8349" y="3181397"/>
            <a:ext cx="261990" cy="261990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561" y="2851023"/>
            <a:ext cx="261990" cy="261990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640" y="4410193"/>
            <a:ext cx="261990" cy="261990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9866" y="3786462"/>
            <a:ext cx="261990" cy="26199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462135" y="2905776"/>
            <a:ext cx="369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M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172664" y="1033579"/>
            <a:ext cx="369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M</a:t>
            </a: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281" y="2101277"/>
            <a:ext cx="953056" cy="953056"/>
          </a:xfrm>
          <a:prstGeom prst="rect">
            <a:avLst/>
          </a:prstGeom>
        </p:spPr>
      </p:pic>
      <p:grpSp>
        <p:nvGrpSpPr>
          <p:cNvPr id="36" name="Group 35"/>
          <p:cNvGrpSpPr/>
          <p:nvPr/>
        </p:nvGrpSpPr>
        <p:grpSpPr>
          <a:xfrm>
            <a:off x="5441231" y="2849502"/>
            <a:ext cx="2814238" cy="1135468"/>
            <a:chOff x="5441231" y="2849502"/>
            <a:chExt cx="2814238" cy="1135468"/>
          </a:xfrm>
        </p:grpSpPr>
        <p:grpSp>
          <p:nvGrpSpPr>
            <p:cNvPr id="51" name="Group 50"/>
            <p:cNvGrpSpPr/>
            <p:nvPr/>
          </p:nvGrpSpPr>
          <p:grpSpPr>
            <a:xfrm rot="1889233">
              <a:off x="5441231" y="2849502"/>
              <a:ext cx="2808018" cy="592931"/>
              <a:chOff x="3607870" y="2935079"/>
              <a:chExt cx="4901892" cy="592931"/>
            </a:xfrm>
          </p:grpSpPr>
          <p:sp>
            <p:nvSpPr>
              <p:cNvPr id="54" name="Can 53"/>
              <p:cNvSpPr/>
              <p:nvPr/>
            </p:nvSpPr>
            <p:spPr bwMode="auto">
              <a:xfrm rot="16200000">
                <a:off x="5895545" y="913793"/>
                <a:ext cx="592931" cy="4635503"/>
              </a:xfrm>
              <a:prstGeom prst="can">
                <a:avLst>
                  <a:gd name="adj" fmla="val 49096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AES-GCM++</a:t>
                </a:r>
              </a:p>
            </p:txBody>
          </p:sp>
          <p:cxnSp>
            <p:nvCxnSpPr>
              <p:cNvPr id="55" name="Straight Arrow Connector 54"/>
              <p:cNvCxnSpPr/>
              <p:nvPr/>
            </p:nvCxnSpPr>
            <p:spPr bwMode="auto">
              <a:xfrm rot="19710767">
                <a:off x="3607870" y="3160731"/>
                <a:ext cx="424969" cy="148442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53" name="Straight Arrow Connector 52"/>
            <p:cNvCxnSpPr/>
            <p:nvPr/>
          </p:nvCxnSpPr>
          <p:spPr bwMode="auto">
            <a:xfrm>
              <a:off x="8048716" y="3862174"/>
              <a:ext cx="206753" cy="122796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56" name="TextBox 55"/>
          <p:cNvSpPr txBox="1"/>
          <p:nvPr/>
        </p:nvSpPr>
        <p:spPr>
          <a:xfrm>
            <a:off x="9266195" y="2909870"/>
            <a:ext cx="290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976724" y="1037673"/>
            <a:ext cx="290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172664" y="984166"/>
            <a:ext cx="369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err="1">
                <a:solidFill>
                  <a:srgbClr val="C00000"/>
                </a:solidFill>
              </a:rPr>
              <a:t>X</a:t>
            </a:r>
            <a:endParaRPr lang="nb-NO" sz="2400" dirty="0">
              <a:solidFill>
                <a:srgbClr val="C0000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51796" y="2851023"/>
            <a:ext cx="369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err="1">
                <a:solidFill>
                  <a:srgbClr val="C00000"/>
                </a:solidFill>
              </a:rPr>
              <a:t>X</a:t>
            </a:r>
            <a:endParaRPr lang="nb-NO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554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  <p:bldP spid="59" grpId="0"/>
      <p:bldP spid="6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0064171" y="4085686"/>
            <a:ext cx="1646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/>
              <a:t>Key </a:t>
            </a:r>
            <a:r>
              <a:rPr lang="nb-NO" dirty="0" err="1"/>
              <a:t>exchange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Multiply 4"/>
          <p:cNvSpPr/>
          <p:nvPr/>
        </p:nvSpPr>
        <p:spPr bwMode="auto">
          <a:xfrm>
            <a:off x="4010025" y="3533517"/>
            <a:ext cx="3933825" cy="1561723"/>
          </a:xfrm>
          <a:prstGeom prst="mathMultiply">
            <a:avLst>
              <a:gd name="adj1" fmla="val 3326"/>
            </a:avLst>
          </a:prstGeom>
          <a:solidFill>
            <a:srgbClr val="FF0000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dirty="0">
              <a:ea typeface="Cambria Math" panose="020405030504060302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33551" y="4930627"/>
            <a:ext cx="21980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Key Encapsulation </a:t>
            </a:r>
            <a:br>
              <a:rPr lang="en-US" dirty="0"/>
            </a:br>
            <a:r>
              <a:rPr lang="en-US" dirty="0"/>
              <a:t>Mechanisms (KEM)</a:t>
            </a:r>
          </a:p>
        </p:txBody>
      </p:sp>
    </p:spTree>
    <p:extLst>
      <p:ext uri="{BB962C8B-B14F-4D97-AF65-F5344CB8AC3E}">
        <p14:creationId xmlns:p14="http://schemas.microsoft.com/office/powerpoint/2010/main" val="29590983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Encapsulation Mechanisms (KEM) – syntax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23392" y="1206636"/>
                <a:ext cx="1020886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600" b="0" dirty="0"/>
                  <a:t>A </a:t>
                </a:r>
                <a:r>
                  <a:rPr lang="nb-NO" sz="1600" b="1" dirty="0"/>
                  <a:t>KEM </a:t>
                </a:r>
                <a:r>
                  <a:rPr lang="nb-NO" sz="1600" dirty="0"/>
                  <a:t>is a </a:t>
                </a:r>
                <a:r>
                  <a:rPr lang="nb-NO" sz="1600" dirty="0" err="1"/>
                  <a:t>tuple</a:t>
                </a:r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KEM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KeyGen</m:t>
                        </m:r>
                        <m:r>
                          <a:rPr lang="nb-NO" sz="1600" b="0" i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Encaps</m:t>
                        </m:r>
                        <m:r>
                          <a:rPr lang="nb-NO" sz="1600" b="0" i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Decaps</m:t>
                        </m:r>
                      </m:e>
                    </m:d>
                  </m:oMath>
                </a14:m>
                <a:r>
                  <a:rPr lang="en-US" sz="1600" dirty="0"/>
                  <a:t> of algorithms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06636"/>
                <a:ext cx="10208869" cy="338554"/>
              </a:xfrm>
              <a:prstGeom prst="rect">
                <a:avLst/>
              </a:prstGeom>
              <a:blipFill>
                <a:blip r:embed="rId2"/>
                <a:stretch>
                  <a:fillRect l="-299" t="-5455" b="-2363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23392" y="2284316"/>
                <a:ext cx="289367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𝑑𝑘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𝑒𝑘</m:t>
                          </m:r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KeyGen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2284316"/>
                <a:ext cx="2893671" cy="338554"/>
              </a:xfrm>
              <a:prstGeom prst="rect">
                <a:avLst/>
              </a:prstGeom>
              <a:blipFill>
                <a:blip r:embed="rId3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222213" y="1823471"/>
                <a:ext cx="289367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Encaps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nb-NO" sz="16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ℰ𝒦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2213" y="1823471"/>
                <a:ext cx="2893671" cy="338554"/>
              </a:xfrm>
              <a:prstGeom prst="rect">
                <a:avLst/>
              </a:prstGeom>
              <a:blipFill rotWithShape="0">
                <a:blip r:embed="rId4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222213" y="2288485"/>
                <a:ext cx="42710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Encaps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𝑒𝑘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2213" y="2288485"/>
                <a:ext cx="4271060" cy="338554"/>
              </a:xfrm>
              <a:prstGeom prst="rect">
                <a:avLst/>
              </a:prstGeom>
              <a:blipFill>
                <a:blip r:embed="rId5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008042" y="1823471"/>
                <a:ext cx="345306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Decaps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𝒟𝒦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∪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⊥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8042" y="1823471"/>
                <a:ext cx="3453061" cy="338554"/>
              </a:xfrm>
              <a:prstGeom prst="rect">
                <a:avLst/>
              </a:prstGeom>
              <a:blipFill>
                <a:blip r:embed="rId6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008042" y="2284316"/>
                <a:ext cx="241611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Decaps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𝑑𝑘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⊥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8042" y="2284316"/>
                <a:ext cx="2416118" cy="338554"/>
              </a:xfrm>
              <a:prstGeom prst="rect">
                <a:avLst/>
              </a:prstGeom>
              <a:blipFill>
                <a:blip r:embed="rId7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TextBox 98"/>
              <p:cNvSpPr txBox="1"/>
              <p:nvPr/>
            </p:nvSpPr>
            <p:spPr>
              <a:xfrm>
                <a:off x="742755" y="3267463"/>
                <a:ext cx="343301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63525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𝒟𝒦</m:t>
                    </m:r>
                  </m:oMath>
                </a14:m>
                <a:r>
                  <a:rPr lang="en-US" sz="1600" dirty="0"/>
                  <a:t> – private key space</a:t>
                </a:r>
              </a:p>
              <a:p>
                <a:pPr marL="263525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ℰ</m:t>
                    </m:r>
                    <m:r>
                      <a:rPr lang="nb-NO" sz="1600" i="1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𝒦</m:t>
                    </m:r>
                  </m:oMath>
                </a14:m>
                <a:r>
                  <a:rPr lang="en-US" sz="1600" dirty="0">
                    <a:solidFill>
                      <a:schemeClr val="accent4"/>
                    </a:solidFill>
                  </a:rPr>
                  <a:t> </a:t>
                </a:r>
                <a:r>
                  <a:rPr lang="en-US" sz="1600" dirty="0"/>
                  <a:t>– public key space</a:t>
                </a:r>
              </a:p>
              <a:p>
                <a:pPr marL="263525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𝒦</m:t>
                    </m:r>
                  </m:oMath>
                </a14:m>
                <a:r>
                  <a:rPr lang="en-US" sz="1600" dirty="0"/>
                  <a:t> – symmetric key space</a:t>
                </a:r>
              </a:p>
              <a:p>
                <a:pPr marL="263525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𝒞</m:t>
                    </m:r>
                  </m:oMath>
                </a14:m>
                <a:r>
                  <a:rPr lang="en-US" sz="1600" dirty="0"/>
                  <a:t> – ciphertext space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99" name="TextBox 9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755" y="3267463"/>
                <a:ext cx="3433010" cy="1569660"/>
              </a:xfrm>
              <a:prstGeom prst="rect">
                <a:avLst/>
              </a:prstGeom>
              <a:blipFill rotWithShape="0">
                <a:blip r:embed="rId8"/>
                <a:stretch>
                  <a:fillRect l="-710" t="-1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623392" y="1817934"/>
                <a:ext cx="289367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KeyGen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16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ℰ𝒦</m:t>
                      </m:r>
                    </m:oMath>
                  </m:oMathPara>
                </a14:m>
                <a:endParaRPr lang="en-US" sz="160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817934"/>
                <a:ext cx="2893671" cy="338554"/>
              </a:xfrm>
              <a:prstGeom prst="rect">
                <a:avLst/>
              </a:prstGeom>
              <a:blipFill rotWithShape="0">
                <a:blip r:embed="rId9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2837402" y="4640438"/>
                <a:ext cx="5665561" cy="1136782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2000" tIns="45720" rIns="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sz="1600" b="1" dirty="0"/>
                  <a:t>Correctness: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∀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𝑑𝑘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𝑒𝑘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↞</m:t>
                    </m:r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KeyGen</m:t>
                    </m:r>
                  </m:oMath>
                </a14:m>
                <a:r>
                  <a:rPr lang="en-US" sz="1600" dirty="0"/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Encaps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𝑒𝑘</m:t>
                        </m:r>
                      </m:e>
                    </m:d>
                  </m:oMath>
                </a14:m>
                <a:endParaRPr lang="en-US" sz="1600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000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Decaps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𝑑𝑘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37402" y="4640438"/>
                <a:ext cx="5665561" cy="1136782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9397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45" grpId="0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7554637" y="3358011"/>
            <a:ext cx="2751414" cy="1347339"/>
            <a:chOff x="838492" y="1533361"/>
            <a:chExt cx="2523833" cy="21956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ectangle 39"/>
                <p:cNvSpPr/>
                <p:nvPr/>
              </p:nvSpPr>
              <p:spPr bwMode="auto">
                <a:xfrm>
                  <a:off x="838492" y="1533361"/>
                  <a:ext cx="2523833" cy="604357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nb-NO" sz="16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KEM</m:t>
                        </m:r>
                        <m:r>
                          <m:rPr>
                            <m:nor/>
                          </m:rPr>
                          <a:rPr lang="nb-NO" sz="16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nor/>
                          </m:rPr>
                          <a:rPr lang="nb-NO" sz="16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Dec</m:t>
                        </m:r>
                        <m:d>
                          <m:dPr>
                            <m:ctrlPr>
                              <a:rPr lang="nb-NO" sz="1600" b="1" i="1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𝑑𝑘</m:t>
                            </m:r>
                            <m:r>
                              <a:rPr lang="nb-NO" sz="1600" b="0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600" b="0" i="1">
                                <a:solidFill>
                                  <a:schemeClr val="accent6">
                                    <a:lumMod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nb-NO" sz="16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40" name="Rectangle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33361"/>
                  <a:ext cx="2523833" cy="60435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/>
                <p:cNvSpPr/>
                <p:nvPr/>
              </p:nvSpPr>
              <p:spPr bwMode="auto">
                <a:xfrm>
                  <a:off x="838492" y="2105713"/>
                  <a:ext cx="2523833" cy="1623274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6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  </a:t>
                  </a: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600" dirty="0">
                      <a:latin typeface="Cambria Math" panose="02040503050406030204" pitchFamily="18" charset="0"/>
                    </a:rPr>
                    <a:t> </a:t>
                  </a:r>
                  <a:r>
                    <a:rPr lang="nb-NO" sz="1600" b="1" dirty="0">
                      <a:latin typeface="Cambria Math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a14:m>
                  <a:endParaRPr lang="nb-NO" sz="16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2" name="Rectangle 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105713"/>
                  <a:ext cx="2523833" cy="1623274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661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7" name="Group 26"/>
          <p:cNvGrpSpPr/>
          <p:nvPr/>
        </p:nvGrpSpPr>
        <p:grpSpPr>
          <a:xfrm>
            <a:off x="1622586" y="3010881"/>
            <a:ext cx="2460306" cy="1675419"/>
            <a:chOff x="838492" y="1533361"/>
            <a:chExt cx="2523833" cy="265456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/>
                <p:cNvSpPr/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𝐊𝐄𝐌</m:t>
                        </m:r>
                        <m:r>
                          <a:rPr lang="nb-NO" sz="16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nb-NO" sz="16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𝐄𝐧𝐜𝐚𝐩𝐬</m:t>
                        </m:r>
                        <m:d>
                          <m:dPr>
                            <m:ctrlPr>
                              <a:rPr lang="nb-NO" sz="1600" b="1" i="1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𝑝𝑘</m:t>
                            </m:r>
                          </m:e>
                        </m:d>
                      </m:oMath>
                    </m:oMathPara>
                  </a14:m>
                  <a:endParaRPr lang="nb-NO" sz="16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28" name="Rectangle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blipFill>
                  <a:blip r:embed="rId5"/>
                  <a:stretch>
                    <a:fillRect b="-10526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/>
                <p:cNvSpPr/>
                <p:nvPr/>
              </p:nvSpPr>
              <p:spPr bwMode="auto">
                <a:xfrm>
                  <a:off x="838492" y="2036278"/>
                  <a:ext cx="2523833" cy="2151643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6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</a:p>
                <a:p>
                  <a:pPr marL="342900" indent="-3429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 startAt="2"/>
                  </a:pPr>
                  <a:r>
                    <a:rPr lang="nb-NO" sz="16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 </a:t>
                  </a:r>
                  <a:endParaRPr lang="nb-NO" sz="1600" dirty="0">
                    <a:latin typeface="Cambria Math" panose="02040503050406030204" pitchFamily="18" charset="0"/>
                  </a:endParaRP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 startAt="3"/>
                  </a:pPr>
                  <a:r>
                    <a:rPr lang="nb-NO" sz="1600" dirty="0">
                      <a:latin typeface="Cambria Math" panose="02040503050406030204" pitchFamily="18" charset="0"/>
                    </a:rPr>
                    <a:t> </a:t>
                  </a:r>
                  <a:r>
                    <a:rPr lang="nb-NO" sz="1600" b="1" dirty="0">
                      <a:latin typeface="Cambria Math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b="0" i="1" smtClean="0">
                              <a:solidFill>
                                <a:schemeClr val="accent6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a14:m>
                  <a:endParaRPr lang="nb-NO" sz="16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036278"/>
                  <a:ext cx="2523833" cy="2151643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739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3" name="Group 22"/>
          <p:cNvGrpSpPr/>
          <p:nvPr/>
        </p:nvGrpSpPr>
        <p:grpSpPr>
          <a:xfrm>
            <a:off x="7480484" y="1098875"/>
            <a:ext cx="3231059" cy="1136325"/>
            <a:chOff x="838492" y="1448402"/>
            <a:chExt cx="2523833" cy="243914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/>
                <p:cNvSpPr/>
                <p:nvPr/>
              </p:nvSpPr>
              <p:spPr bwMode="auto">
                <a:xfrm>
                  <a:off x="838492" y="1448402"/>
                  <a:ext cx="2523833" cy="614082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𝐊𝐄𝐌</m:t>
                        </m:r>
                        <m:r>
                          <a:rPr lang="nb-NO" sz="16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.</m:t>
                        </m:r>
                        <m:r>
                          <a:rPr lang="nb-NO" sz="16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𝐊𝐞𝐲𝐆𝐞𝐧</m:t>
                        </m:r>
                      </m:oMath>
                    </m:oMathPara>
                  </a14:m>
                  <a:endParaRPr lang="en-US" sz="1600" b="1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4" name="Rectangle 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448402"/>
                  <a:ext cx="2523833" cy="614082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20408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 bwMode="auto">
                <a:xfrm>
                  <a:off x="838492" y="2036277"/>
                  <a:ext cx="2523833" cy="1851265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6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 </a:t>
                  </a: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600" dirty="0">
                      <a:latin typeface="Cambria Math" panose="02040503050406030204" pitchFamily="18" charset="0"/>
                    </a:rPr>
                    <a:t> </a:t>
                  </a:r>
                  <a:r>
                    <a:rPr lang="nb-NO" sz="1600" b="1" dirty="0">
                      <a:latin typeface="Cambria Math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𝑑𝑘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i="1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𝑒𝑘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1600" i="1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𝑝𝑘</m:t>
                          </m:r>
                        </m:e>
                      </m:d>
                    </m:oMath>
                  </a14:m>
                  <a:r>
                    <a:rPr lang="nb-NO" sz="1600" b="1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  <a:r>
                    <a:rPr lang="nb-NO" sz="16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036277"/>
                  <a:ext cx="2523833" cy="1851265"/>
                </a:xfrm>
                <a:prstGeom prst="rect">
                  <a:avLst/>
                </a:prstGeom>
                <a:blipFill>
                  <a:blip r:embed="rId8"/>
                  <a:stretch>
                    <a:fillRect l="-564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KEM from PKE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>
            <a:off x="4390038" y="2438103"/>
            <a:ext cx="283943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4379376" y="3982825"/>
            <a:ext cx="283943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28050" y="2018709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406927" y="2112089"/>
                <a:ext cx="879737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𝑝𝑘</m:t>
                      </m:r>
                      <m:r>
                        <a:rPr lang="nb-NO" sz="16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 (=</m:t>
                      </m:r>
                      <m:r>
                        <a:rPr lang="nb-NO" sz="16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𝑒𝑘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b="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6927" y="2112089"/>
                <a:ext cx="879737" cy="246221"/>
              </a:xfrm>
              <a:prstGeom prst="rect">
                <a:avLst/>
              </a:prstGeom>
              <a:blipFill>
                <a:blip r:embed="rId10"/>
                <a:stretch>
                  <a:fillRect l="-10417" r="-10417" b="-341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7" name="Picture 3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576" y="2143053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7865062" y="1478946"/>
                <a:ext cx="217130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i="1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𝑝𝑘</m:t>
                          </m:r>
                        </m:e>
                      </m:d>
                      <m:r>
                        <a:rPr lang="nb-NO" sz="160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PKE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KeyGen</m:t>
                      </m:r>
                    </m:oMath>
                  </m:oMathPara>
                </a14:m>
                <a:endParaRPr lang="nb-NO" sz="1600" b="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5062" y="1478946"/>
                <a:ext cx="2171300" cy="246221"/>
              </a:xfrm>
              <a:prstGeom prst="rect">
                <a:avLst/>
              </a:prstGeom>
              <a:blipFill>
                <a:blip r:embed="rId12"/>
                <a:stretch>
                  <a:fillRect r="-281" b="-35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2030138" y="3815435"/>
                <a:ext cx="185473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PKE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6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𝑒𝑘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1600" b="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0138" y="3815435"/>
                <a:ext cx="1854739" cy="246221"/>
              </a:xfrm>
              <a:prstGeom prst="rect">
                <a:avLst/>
              </a:prstGeom>
              <a:blipFill rotWithShape="0">
                <a:blip r:embed="rId13"/>
                <a:stretch>
                  <a:fillRect l="-3618" r="-1316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5600108" y="3686030"/>
                <a:ext cx="1885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b="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0108" y="3686030"/>
                <a:ext cx="188577" cy="246221"/>
              </a:xfrm>
              <a:prstGeom prst="rect">
                <a:avLst/>
              </a:prstGeom>
              <a:blipFill rotWithShape="0">
                <a:blip r:embed="rId14"/>
                <a:stretch>
                  <a:fillRect l="-22581" r="-16129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7980670" y="3819380"/>
                <a:ext cx="187397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PKE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Dec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𝑑𝑘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1600" b="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0670" y="3819380"/>
                <a:ext cx="1873975" cy="246221"/>
              </a:xfrm>
              <a:prstGeom prst="rect">
                <a:avLst/>
              </a:prstGeom>
              <a:blipFill rotWithShape="0">
                <a:blip r:embed="rId15"/>
                <a:stretch>
                  <a:fillRect l="-3571" r="-974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028919" y="3440631"/>
                <a:ext cx="74699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</m:oMath>
                  </m:oMathPara>
                </a14:m>
                <a:endParaRPr lang="nb-NO" sz="1600" b="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8919" y="3440631"/>
                <a:ext cx="746999" cy="246221"/>
              </a:xfrm>
              <a:prstGeom prst="rect">
                <a:avLst/>
              </a:prstGeom>
              <a:blipFill>
                <a:blip r:embed="rId16"/>
                <a:stretch>
                  <a:fillRect l="-9836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9897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45" grpId="0"/>
      <p:bldP spid="41" grpId="0"/>
      <p:bldP spid="49" grpId="0"/>
      <p:bldP spid="47" grpId="0"/>
      <p:bldP spid="3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64C3D65-12C4-2342-3E12-03BDE7BA88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28050" y="2018709"/>
            <a:ext cx="524436" cy="976486"/>
          </a:xfrm>
          <a:prstGeom prst="rect">
            <a:avLst/>
          </a:prstGeom>
        </p:spPr>
      </p:pic>
      <p:grpSp>
        <p:nvGrpSpPr>
          <p:cNvPr id="39" name="Group 38"/>
          <p:cNvGrpSpPr/>
          <p:nvPr/>
        </p:nvGrpSpPr>
        <p:grpSpPr>
          <a:xfrm>
            <a:off x="7361222" y="2845755"/>
            <a:ext cx="2895903" cy="1960523"/>
            <a:chOff x="838492" y="1533361"/>
            <a:chExt cx="2523833" cy="319487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ectangle 39"/>
                <p:cNvSpPr/>
                <p:nvPr/>
              </p:nvSpPr>
              <p:spPr bwMode="auto">
                <a:xfrm>
                  <a:off x="838492" y="1533361"/>
                  <a:ext cx="2523833" cy="604357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nb-NO" sz="16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PKE</m:t>
                        </m:r>
                        <m:r>
                          <m:rPr>
                            <m:nor/>
                          </m:rPr>
                          <a:rPr lang="nb-NO" sz="16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nor/>
                          </m:rPr>
                          <a:rPr lang="nb-NO" sz="16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Dec</m:t>
                        </m:r>
                        <m:d>
                          <m:dPr>
                            <m:ctrlPr>
                              <a:rPr lang="nb-NO" sz="1600" b="1" i="1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𝑠𝑘</m:t>
                            </m:r>
                            <m:r>
                              <a:rPr lang="nb-NO" sz="1600" b="0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d>
                              <m:dPr>
                                <m:ctrlPr>
                                  <a:rPr lang="nb-NO" sz="1600" i="1">
                                    <a:solidFill>
                                      <a:schemeClr val="accent6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600" b="0" i="1">
                                    <a:solidFill>
                                      <a:schemeClr val="accent6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>
                                    <a:solidFill>
                                      <a:schemeClr val="accent6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nb-NO" sz="1600" b="0" i="1">
                                    <a:solidFill>
                                      <a:schemeClr val="accent6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nb-NO" sz="1600" b="0" i="1">
                                    <a:solidFill>
                                      <a:schemeClr val="accent6">
                                        <a:lumMod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e>
                            </m:d>
                          </m:e>
                        </m:d>
                      </m:oMath>
                    </m:oMathPara>
                  </a14:m>
                  <a:endParaRPr lang="nb-NO" sz="16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40" name="Rectangle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33361"/>
                  <a:ext cx="2523833" cy="604357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/>
                <p:cNvSpPr/>
                <p:nvPr/>
              </p:nvSpPr>
              <p:spPr bwMode="auto">
                <a:xfrm>
                  <a:off x="838492" y="2105711"/>
                  <a:ext cx="2523833" cy="2622521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66700" indent="-266700" fontAlgn="base">
                    <a:lnSpc>
                      <a:spcPct val="20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6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</a:p>
                <a:p>
                  <a:pPr marL="266700" indent="-266700" fontAlgn="base">
                    <a:lnSpc>
                      <a:spcPct val="20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6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 </a:t>
                  </a:r>
                </a:p>
                <a:p>
                  <a:pPr marL="266700" indent="-266700" fontAlgn="base">
                    <a:lnSpc>
                      <a:spcPct val="20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600" dirty="0">
                      <a:latin typeface="Cambria Math" panose="02040503050406030204" pitchFamily="18" charset="0"/>
                    </a:rPr>
                    <a:t> </a:t>
                  </a:r>
                  <a:r>
                    <a:rPr lang="nb-NO" sz="1600" b="1" dirty="0">
                      <a:latin typeface="Cambria Math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a14:m>
                  <a:endParaRPr lang="nb-NO" sz="16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2" name="Rectangle 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105711"/>
                  <a:ext cx="2523833" cy="2622521"/>
                </a:xfrm>
                <a:prstGeom prst="rect">
                  <a:avLst/>
                </a:prstGeom>
                <a:blipFill>
                  <a:blip r:embed="rId5"/>
                  <a:stretch>
                    <a:fillRect l="-839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7" name="Group 26"/>
          <p:cNvGrpSpPr/>
          <p:nvPr/>
        </p:nvGrpSpPr>
        <p:grpSpPr>
          <a:xfrm>
            <a:off x="1369693" y="2883227"/>
            <a:ext cx="2895903" cy="1923051"/>
            <a:chOff x="838492" y="1533361"/>
            <a:chExt cx="2523833" cy="324313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/>
                <p:cNvSpPr/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𝐏𝐊𝐄</m:t>
                        </m:r>
                        <m:r>
                          <a:rPr lang="nb-NO" sz="16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nb-NO" sz="16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𝐄𝐧𝐜</m:t>
                        </m:r>
                        <m:d>
                          <m:dPr>
                            <m:ctrlPr>
                              <a:rPr lang="nb-NO" sz="1600" b="1" i="1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𝑒𝑘</m:t>
                            </m:r>
                            <m:r>
                              <a:rPr lang="nb-NO" sz="1600" b="0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600" b="0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nb-NO" sz="16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28" name="Rectangle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/>
                <p:cNvSpPr/>
                <p:nvPr/>
              </p:nvSpPr>
              <p:spPr bwMode="auto">
                <a:xfrm>
                  <a:off x="838492" y="2036276"/>
                  <a:ext cx="2523833" cy="2740215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</a:pPr>
                  <a:endParaRPr lang="nb-NO" sz="900" dirty="0">
                    <a:solidFill>
                      <a:schemeClr val="bg1">
                        <a:lumMod val="95000"/>
                      </a:schemeClr>
                    </a:solidFill>
                    <a:latin typeface="Cambria Math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6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</a:pPr>
                  <a:endParaRPr lang="nb-NO" sz="1600" dirty="0">
                    <a:solidFill>
                      <a:schemeClr val="bg1">
                        <a:lumMod val="95000"/>
                      </a:schemeClr>
                    </a:solidFill>
                    <a:latin typeface="Cambria Math" panose="02040503050406030204" pitchFamily="18" charset="0"/>
                  </a:endParaRPr>
                </a:p>
                <a:p>
                  <a:pPr marL="342900" indent="-3429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 startAt="2"/>
                  </a:pPr>
                  <a:r>
                    <a:rPr lang="nb-NO" sz="16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 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</a:pPr>
                  <a:r>
                    <a:rPr lang="nb-NO" sz="1600" dirty="0">
                      <a:latin typeface="Cambria Math" panose="02040503050406030204" pitchFamily="18" charset="0"/>
                    </a:rPr>
                    <a:t> </a:t>
                  </a: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 startAt="3"/>
                  </a:pPr>
                  <a:r>
                    <a:rPr lang="nb-NO" sz="1600" dirty="0">
                      <a:latin typeface="Cambria Math" panose="02040503050406030204" pitchFamily="18" charset="0"/>
                    </a:rPr>
                    <a:t> </a:t>
                  </a:r>
                  <a:r>
                    <a:rPr lang="nb-NO" sz="1600" b="1" dirty="0">
                      <a:latin typeface="Cambria Math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solidFill>
                                <a:schemeClr val="accent6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accent6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solidFill>
                                    <a:schemeClr val="accent6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solidFill>
                                    <a:schemeClr val="accent6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p>
                              <m:r>
                                <a:rPr lang="nb-NO" sz="1600" b="0" i="1" smtClean="0">
                                  <a:solidFill>
                                    <a:schemeClr val="accent6">
                                      <a:lumMod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</m:oMath>
                  </a14:m>
                  <a:endParaRPr lang="nb-NO" sz="16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036276"/>
                  <a:ext cx="2523833" cy="2740215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839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3" name="Group 22"/>
          <p:cNvGrpSpPr/>
          <p:nvPr/>
        </p:nvGrpSpPr>
        <p:grpSpPr>
          <a:xfrm>
            <a:off x="7480484" y="1099521"/>
            <a:ext cx="3231059" cy="1135679"/>
            <a:chOff x="838492" y="1449789"/>
            <a:chExt cx="2523833" cy="243775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/>
                <p:cNvSpPr/>
                <p:nvPr/>
              </p:nvSpPr>
              <p:spPr bwMode="auto">
                <a:xfrm>
                  <a:off x="838492" y="1449789"/>
                  <a:ext cx="2523833" cy="612697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𝐏𝐊𝐄</m:t>
                        </m:r>
                        <m:r>
                          <a:rPr lang="nb-NO" sz="16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.</m:t>
                        </m:r>
                        <m:r>
                          <a:rPr lang="nb-NO" sz="1600" b="1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𝐊𝐞𝐲𝐆𝐞𝐧</m:t>
                        </m:r>
                      </m:oMath>
                    </m:oMathPara>
                  </a14:m>
                  <a:endParaRPr lang="en-US" sz="1600" b="1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4" name="Rectangle 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449789"/>
                  <a:ext cx="2523833" cy="612697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20408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 bwMode="auto">
                <a:xfrm>
                  <a:off x="838492" y="2036277"/>
                  <a:ext cx="2523833" cy="1851265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6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 </a:t>
                  </a: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bg1">
                        <a:lumMod val="65000"/>
                      </a:schemeClr>
                    </a:buClr>
                    <a:buFont typeface="+mj-lt"/>
                    <a:buAutoNum type="arabicPeriod"/>
                  </a:pPr>
                  <a:r>
                    <a:rPr lang="nb-NO" sz="1600" dirty="0">
                      <a:latin typeface="Cambria Math" panose="02040503050406030204" pitchFamily="18" charset="0"/>
                    </a:rPr>
                    <a:t> </a:t>
                  </a:r>
                  <a:r>
                    <a:rPr lang="nb-NO" sz="1600" b="1" dirty="0">
                      <a:latin typeface="Cambria Math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𝑑𝑘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i="1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𝑝𝑘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1600" i="1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𝑒𝑘</m:t>
                          </m:r>
                        </m:e>
                      </m:d>
                    </m:oMath>
                  </a14:m>
                  <a:r>
                    <a:rPr lang="nb-NO" sz="1600" b="1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  <a:r>
                    <a:rPr lang="nb-NO" sz="1600" dirty="0">
                      <a:solidFill>
                        <a:schemeClr val="bg1">
                          <a:lumMod val="95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036277"/>
                  <a:ext cx="2523833" cy="1851265"/>
                </a:xfrm>
                <a:prstGeom prst="rect">
                  <a:avLst/>
                </a:prstGeom>
                <a:blipFill>
                  <a:blip r:embed="rId9"/>
                  <a:stretch>
                    <a:fillRect l="-564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PKE from KEM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>
            <a:off x="4390038" y="2438103"/>
            <a:ext cx="283943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4390037" y="3513412"/>
            <a:ext cx="283943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7" name="Picture 3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576" y="2143053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7865062" y="1487655"/>
                <a:ext cx="223381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𝑑𝑘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i="1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𝑒𝑘</m:t>
                          </m:r>
                        </m:e>
                      </m:d>
                      <m:r>
                        <a:rPr lang="nb-NO" sz="160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KEM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KeyGen</m:t>
                      </m:r>
                    </m:oMath>
                  </m:oMathPara>
                </a14:m>
                <a:endParaRPr lang="nb-NO" sz="1600" b="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5062" y="1487655"/>
                <a:ext cx="2233817" cy="246221"/>
              </a:xfrm>
              <a:prstGeom prst="rect">
                <a:avLst/>
              </a:prstGeom>
              <a:blipFill>
                <a:blip r:embed="rId11"/>
                <a:stretch>
                  <a:fillRect r="-272" b="-35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1763806" y="3348414"/>
                <a:ext cx="237770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1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KEM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Encaps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6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𝑒𝑘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1600" b="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806" y="3348414"/>
                <a:ext cx="2377702" cy="246221"/>
              </a:xfrm>
              <a:prstGeom prst="rect">
                <a:avLst/>
              </a:prstGeom>
              <a:blipFill>
                <a:blip r:embed="rId12"/>
                <a:stretch>
                  <a:fillRect r="-769" b="-3414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5610769" y="3216617"/>
                <a:ext cx="1885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b="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0769" y="3216617"/>
                <a:ext cx="188577" cy="246221"/>
              </a:xfrm>
              <a:prstGeom prst="rect">
                <a:avLst/>
              </a:prstGeom>
              <a:blipFill rotWithShape="0">
                <a:blip r:embed="rId14"/>
                <a:stretch>
                  <a:fillRect l="-19355" r="-19355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2715439" y="1678539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5439" y="1678539"/>
                <a:ext cx="380373" cy="246221"/>
              </a:xfrm>
              <a:prstGeom prst="rect">
                <a:avLst/>
              </a:prstGeom>
              <a:blipFill>
                <a:blip r:embed="rId39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7778295" y="3399323"/>
                <a:ext cx="220259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KEM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Decaps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𝑠𝑘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1600" b="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8295" y="3399323"/>
                <a:ext cx="2202591" cy="246221"/>
              </a:xfrm>
              <a:prstGeom prst="rect">
                <a:avLst/>
              </a:prstGeom>
              <a:blipFill rotWithShape="0">
                <a:blip r:embed="rId40"/>
                <a:stretch>
                  <a:fillRect l="-3324" r="-831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Arrow Connector 50"/>
          <p:cNvCxnSpPr/>
          <p:nvPr/>
        </p:nvCxnSpPr>
        <p:spPr bwMode="auto">
          <a:xfrm>
            <a:off x="4390037" y="4035558"/>
            <a:ext cx="283943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1763806" y="3859713"/>
                <a:ext cx="149835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1600" b="0" i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′←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Enc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1600" b="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806" y="3859713"/>
                <a:ext cx="1498359" cy="246221"/>
              </a:xfrm>
              <a:prstGeom prst="rect">
                <a:avLst/>
              </a:prstGeom>
              <a:blipFill rotWithShape="0">
                <a:blip r:embed="rId41"/>
                <a:stretch>
                  <a:fillRect l="-5285" r="-1626" b="-341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5610769" y="3760024"/>
                <a:ext cx="2530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1600" b="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0769" y="3760024"/>
                <a:ext cx="253018" cy="246221"/>
              </a:xfrm>
              <a:prstGeom prst="rect">
                <a:avLst/>
              </a:prstGeom>
              <a:blipFill rotWithShape="0">
                <a:blip r:embed="rId42"/>
                <a:stretch>
                  <a:fillRect l="-14286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7779396" y="3883937"/>
                <a:ext cx="152214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Dec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1600" b="0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9396" y="3883937"/>
                <a:ext cx="1522148" cy="246221"/>
              </a:xfrm>
              <a:prstGeom prst="rect">
                <a:avLst/>
              </a:prstGeom>
              <a:blipFill>
                <a:blip r:embed="rId43"/>
                <a:stretch>
                  <a:fillRect l="-4400" r="-1600" b="-341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772975" y="5203937"/>
            <a:ext cx="29356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Symmetric encryption scheme</a:t>
            </a:r>
          </a:p>
        </p:txBody>
      </p:sp>
      <p:cxnSp>
        <p:nvCxnSpPr>
          <p:cNvPr id="6" name="Straight Arrow Connector 5"/>
          <p:cNvCxnSpPr/>
          <p:nvPr/>
        </p:nvCxnSpPr>
        <p:spPr bwMode="auto">
          <a:xfrm flipV="1">
            <a:off x="1763806" y="4164534"/>
            <a:ext cx="476976" cy="101180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Rounded Rectangle 9"/>
          <p:cNvSpPr/>
          <p:nvPr/>
        </p:nvSpPr>
        <p:spPr bwMode="auto">
          <a:xfrm>
            <a:off x="5285608" y="2018709"/>
            <a:ext cx="872897" cy="1626835"/>
          </a:xfrm>
          <a:prstGeom prst="round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735210" y="5022451"/>
            <a:ext cx="29356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KEM security is about this part</a:t>
            </a:r>
          </a:p>
        </p:txBody>
      </p:sp>
      <p:cxnSp>
        <p:nvCxnSpPr>
          <p:cNvPr id="70" name="Straight Arrow Connector 69"/>
          <p:cNvCxnSpPr/>
          <p:nvPr/>
        </p:nvCxnSpPr>
        <p:spPr bwMode="auto">
          <a:xfrm flipH="1" flipV="1">
            <a:off x="6158505" y="3757460"/>
            <a:ext cx="637997" cy="107195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624644" y="2112089"/>
                <a:ext cx="879737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𝑒𝑘</m:t>
                      </m:r>
                      <m:r>
                        <a:rPr lang="nb-NO" sz="16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 (=</m:t>
                      </m:r>
                      <m:r>
                        <a:rPr lang="nb-NO" sz="16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𝑝𝑘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b="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4644" y="2112089"/>
                <a:ext cx="879737" cy="246221"/>
              </a:xfrm>
              <a:prstGeom prst="rect">
                <a:avLst/>
              </a:prstGeom>
              <a:blipFill>
                <a:blip r:embed="rId44"/>
                <a:stretch>
                  <a:fillRect l="-5556" r="-10417" b="-341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0708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1" grpId="0"/>
      <p:bldP spid="49" grpId="0"/>
      <p:bldP spid="47" grpId="0"/>
      <p:bldP spid="52" grpId="0"/>
      <p:bldP spid="61" grpId="0"/>
      <p:bldP spid="68" grpId="0"/>
      <p:bldP spid="3" grpId="0"/>
      <p:bldP spid="10" grpId="0" animBg="1"/>
      <p:bldP spid="69" grpId="0"/>
      <p:bldP spid="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02337" cy="457200"/>
          </a:xfrm>
        </p:spPr>
        <p:txBody>
          <a:bodyPr/>
          <a:lstStyle/>
          <a:p>
            <a:r>
              <a:rPr lang="en-US" dirty="0"/>
              <a:t>KEM-security: IND-CPA 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7894986" y="3733393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val Callout 36"/>
              <p:cNvSpPr/>
              <p:nvPr/>
            </p:nvSpPr>
            <p:spPr bwMode="auto">
              <a:xfrm>
                <a:off x="5908187" y="3953396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7" name="Oval Callout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08187" y="3953396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5"/>
                <a:stretch>
                  <a:fillRect/>
                </a:stretch>
              </a:blip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170207" y="3398522"/>
                <a:ext cx="311304" cy="276999"/>
              </a:xfrm>
              <a:prstGeom prst="rect">
                <a:avLst/>
              </a:prstGeom>
              <a:noFill/>
              <a:ln>
                <a:noFill/>
                <a:headEnd type="none" w="med" len="med"/>
                <a:tailEnd type="triangle" w="med" len="med"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𝑒𝑘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0207" y="3398522"/>
                <a:ext cx="311304" cy="276999"/>
              </a:xfrm>
              <a:prstGeom prst="rect">
                <a:avLst/>
              </a:prstGeom>
              <a:blipFill>
                <a:blip r:embed="rId6"/>
                <a:stretch>
                  <a:fillRect l="-9804" r="-15686" b="-11111"/>
                </a:stretch>
              </a:blipFill>
              <a:ln>
                <a:noFill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ounded Rectangle 11"/>
              <p:cNvSpPr/>
              <p:nvPr/>
            </p:nvSpPr>
            <p:spPr bwMode="auto">
              <a:xfrm>
                <a:off x="5397469" y="5328208"/>
                <a:ext cx="6196937" cy="1066179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600" b="1" dirty="0"/>
                  <a:t>Definition: </a:t>
                </a:r>
                <a:r>
                  <a:rPr lang="nb-NO" sz="1600" dirty="0"/>
                  <a:t>The </a:t>
                </a:r>
                <a:r>
                  <a:rPr lang="nb-NO" sz="1600" b="1" dirty="0"/>
                  <a:t>IND-CPA advantage</a:t>
                </a:r>
                <a:r>
                  <a:rPr lang="nb-NO" sz="1600" dirty="0"/>
                  <a:t> </a:t>
                </a:r>
                <a:r>
                  <a:rPr lang="nb-NO" sz="1600" dirty="0" err="1"/>
                  <a:t>of</a:t>
                </a:r>
                <a:r>
                  <a:rPr lang="nb-NO" sz="1600" dirty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600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KEM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limUpp>
                        <m:limUp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2⋅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2 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Rounded 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97469" y="5328208"/>
                <a:ext cx="6196937" cy="1066179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/>
          <p:cNvGrpSpPr/>
          <p:nvPr/>
        </p:nvGrpSpPr>
        <p:grpSpPr>
          <a:xfrm>
            <a:off x="8274426" y="1732366"/>
            <a:ext cx="357470" cy="723646"/>
            <a:chOff x="6164897" y="1760194"/>
            <a:chExt cx="357470" cy="723646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577" b="100000" l="0" r="100000">
                          <a14:foregroundMark x1="40928" y1="9235" x2="35443" y2="9668"/>
                          <a14:foregroundMark x1="34599" y1="6926" x2="31435" y2="8225"/>
                          <a14:foregroundMark x1="31646" y1="7359" x2="26371" y2="8514"/>
                          <a14:foregroundMark x1="27004" y1="3896" x2="39873" y2="2020"/>
                          <a14:foregroundMark x1="27426" y1="18759" x2="23629" y2="30880"/>
                          <a14:foregroundMark x1="35443" y1="43867" x2="35654" y2="41991"/>
                          <a14:foregroundMark x1="32911" y1="46032" x2="32911" y2="44733"/>
                          <a14:foregroundMark x1="31224" y1="1154" x2="36287" y2="433"/>
                          <a14:foregroundMark x1="87131" y1="79654" x2="86920" y2="76335"/>
                          <a14:foregroundMark x1="82489" y1="92496" x2="82489" y2="924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811" y="2138361"/>
              <a:ext cx="236301" cy="34547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/>
                <p:cNvSpPr/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/>
                    <a:t> </a:t>
                  </a:r>
                  <a14:m>
                    <m:oMath xmlns:m="http://schemas.openxmlformats.org/officeDocument/2006/math">
                      <m:r>
                        <a:rPr lang="nb-NO" sz="16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922097" y="1409525"/>
            <a:ext cx="2910152" cy="3399877"/>
            <a:chOff x="4325554" y="1447800"/>
            <a:chExt cx="2910152" cy="3399877"/>
          </a:xfrm>
        </p:grpSpPr>
        <p:grpSp>
          <p:nvGrpSpPr>
            <p:cNvPr id="22" name="Group 21"/>
            <p:cNvGrpSpPr/>
            <p:nvPr/>
          </p:nvGrpSpPr>
          <p:grpSpPr>
            <a:xfrm>
              <a:off x="4325554" y="1447800"/>
              <a:ext cx="2910152" cy="3399877"/>
              <a:chOff x="838492" y="1488602"/>
              <a:chExt cx="2523833" cy="366872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Rectangle 22"/>
                  <p:cNvSpPr/>
                  <p:nvPr/>
                </p:nvSpPr>
                <p:spPr bwMode="auto">
                  <a:xfrm>
                    <a:off x="838492" y="1488602"/>
                    <a:ext cx="2523833" cy="388371"/>
                  </a:xfrm>
                  <a:prstGeom prst="rect">
                    <a:avLst/>
                  </a:prstGeom>
                  <a:solidFill>
                    <a:srgbClr val="85FFE0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1600" b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𝐄𝐱</m:t>
                          </m:r>
                          <m:sSubSup>
                            <m:sSubSupPr>
                              <m:ctrlPr>
                                <a:rPr lang="nb-NO" sz="16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𝐩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KEM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ind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­­–</m:t>
                              </m:r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cpa</m:t>
                              </m:r>
                            </m:sup>
                          </m:sSubSup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oMath>
                      </m:oMathPara>
                    </a14:m>
                    <a:endParaRPr lang="nb-NO" sz="1600" b="1" dirty="0"/>
                  </a:p>
                </p:txBody>
              </p:sp>
            </mc:Choice>
            <mc:Fallback xmlns="">
              <p:sp>
                <p:nvSpPr>
                  <p:cNvPr id="23" name="Rectangle 2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38492" y="1488602"/>
                    <a:ext cx="2523833" cy="388371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b="-4839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Rectangle 23"/>
                  <p:cNvSpPr/>
                  <p:nvPr/>
                </p:nvSpPr>
                <p:spPr bwMode="auto">
                  <a:xfrm>
                    <a:off x="838492" y="1873734"/>
                    <a:ext cx="2523833" cy="3283590"/>
                  </a:xfrm>
                  <a:prstGeom prst="rect">
                    <a:avLst/>
                  </a:prstGeom>
                  <a:solidFill>
                    <a:srgbClr val="F2F2F2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266700" indent="-266700" fontAlgn="base">
                      <a:lnSpc>
                        <a:spcPts val="2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14:m>
                      <m:oMath xmlns:m="http://schemas.openxmlformats.org/officeDocument/2006/math">
                        <m:r>
                          <a:rPr lang="nb-NO" sz="14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nb-NO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↞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oMath>
                    </a14:m>
                    <a:endPara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marL="266700" indent="-266700" fontAlgn="base">
                      <a:lnSpc>
                        <a:spcPts val="2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d>
                          <m:d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e>
                        </m:d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↞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KEM</m:t>
                        </m:r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KeyGen</m:t>
                        </m:r>
                      </m:oMath>
                    </a14:m>
                    <a:endPara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marL="266700" indent="-266700" fontAlgn="base">
                      <a:lnSpc>
                        <a:spcPts val="2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′←</m:t>
                        </m:r>
                        <m:sSup>
                          <m:sSup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  <m:d>
                              <m:dPr>
                                <m:ctrlPr>
                                  <a:rPr lang="nb-NO" sz="1400" i="1">
                                    <a:solidFill>
                                      <a:srgbClr val="F2F2F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400" i="1">
                                    <a:solidFill>
                                      <a:srgbClr val="F2F2F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.</m:t>
                                </m:r>
                              </m:e>
                            </m:d>
                          </m:sup>
                        </m:sSup>
                        <m:d>
                          <m:d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𝑒𝑘</m:t>
                            </m:r>
                          </m:e>
                        </m:d>
                      </m:oMath>
                    </a14:m>
                    <a:endPara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marL="266700" indent="-266700" fontAlgn="base">
                      <a:lnSpc>
                        <a:spcPts val="2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400" b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𝐫𝐞𝐭𝐮𝐫𝐧</m:t>
                        </m:r>
                        <m:r>
                          <a:rPr lang="nb-NO" sz="1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limUpp>
                          <m:limUpp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limUpp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</m:e>
                          <m:lim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?</m:t>
                            </m:r>
                          </m:lim>
                        </m:limUpp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a14:m>
                    <a:endPara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marL="266700" indent="-266700" fontAlgn="base">
                      <a:lnSpc>
                        <a:spcPts val="2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endPara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fontAlgn="base">
                      <a:lnSpc>
                        <a:spcPts val="2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ℰ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 )</m:t>
                          </m:r>
                        </m:oMath>
                      </m:oMathPara>
                    </a14:m>
                    <a:endPara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marL="266700" indent="-266700" fontAlgn="base">
                      <a:lnSpc>
                        <a:spcPts val="2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endPara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marL="266700" indent="-266700" fontAlgn="base">
                      <a:lnSpc>
                        <a:spcPts val="2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d>
                          <m:d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←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KEM</m:t>
                        </m:r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Enc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aps</m:t>
                        </m:r>
                        <m:d>
                          <m:d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e>
                        </m:d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oMath>
                    </a14:m>
                    <a:r>
                      <a:rPr lang="nb-NO" sz="1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</a:p>
                  <a:p>
                    <a:pPr marL="266700" indent="-266700" fontAlgn="base">
                      <a:lnSpc>
                        <a:spcPts val="2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↞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𝒦</m:t>
                        </m:r>
                      </m:oMath>
                    </a14:m>
                    <a:endParaRPr lang="nb-NO" sz="1400" i="1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marL="266700" indent="-266700" fontAlgn="base">
                      <a:lnSpc>
                        <a:spcPts val="2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b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↞</m:t>
                        </m:r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𝒞</m:t>
                        </m:r>
                        <m:d>
                          <m:d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</m:d>
                          </m:e>
                        </m:d>
                      </m:oMath>
                    </a14:m>
                    <a:endParaRPr lang="nb-NO" sz="1400" i="1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  <a:p>
                    <a:pPr marL="266700" indent="-266700" fontAlgn="base">
                      <a:lnSpc>
                        <a:spcPts val="2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:r>
                      <a:rPr lang="nb-NO" sz="1400" b="1" dirty="0" err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return</a:t>
                    </a:r>
                    <a:r>
                      <a: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d>
                          <m:d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a14:m>
                    <a:endPara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4" name="Rectangle 2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38492" y="1873734"/>
                    <a:ext cx="2523833" cy="3283590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l="-208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7" name="Straight Connector 6"/>
            <p:cNvCxnSpPr/>
            <p:nvPr/>
          </p:nvCxnSpPr>
          <p:spPr bwMode="auto">
            <a:xfrm>
              <a:off x="4388818" y="3499712"/>
              <a:ext cx="2088182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9" name="Group 38"/>
          <p:cNvGrpSpPr/>
          <p:nvPr/>
        </p:nvGrpSpPr>
        <p:grpSpPr>
          <a:xfrm>
            <a:off x="5397469" y="1251435"/>
            <a:ext cx="2497518" cy="1845700"/>
            <a:chOff x="570634" y="1149202"/>
            <a:chExt cx="3117840" cy="400155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ectangle 39"/>
                <p:cNvSpPr/>
                <p:nvPr/>
              </p:nvSpPr>
              <p:spPr bwMode="auto">
                <a:xfrm>
                  <a:off x="570634" y="1149202"/>
                  <a:ext cx="3117840" cy="757422"/>
                </a:xfrm>
                <a:prstGeom prst="rect">
                  <a:avLst/>
                </a:prstGeom>
                <a:solidFill>
                  <a:srgbClr val="D6D6F5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1400" b="1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World</m:t>
                        </m:r>
                        <m:r>
                          <m:rPr>
                            <m:nor/>
                          </m:rPr>
                          <a:rPr lang="en-US" sz="1400" b="1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0</m:t>
                        </m:r>
                      </m:oMath>
                    </m:oMathPara>
                  </a14:m>
                  <a:endParaRPr lang="en-US" sz="1400" b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0" name="Rectangle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0634" y="1149202"/>
                  <a:ext cx="3117840" cy="757422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ectangle 40"/>
                <p:cNvSpPr/>
                <p:nvPr/>
              </p:nvSpPr>
              <p:spPr bwMode="auto">
                <a:xfrm>
                  <a:off x="570634" y="1906624"/>
                  <a:ext cx="3117839" cy="3244131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Input:</a:t>
                  </a:r>
                  <a:endParaRPr lang="nb-NO" sz="1400" b="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b="0" dirty="0">
                      <a:ea typeface="Cambria Math" panose="02040503050406030204" pitchFamily="18" charset="0"/>
                    </a:rPr>
                    <a:t>  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KEM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Encaps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𝑒𝑘</m:t>
                          </m:r>
                        </m:e>
                      </m:d>
                    </m:oMath>
                  </a14:m>
                  <a:endPara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 </a:t>
                  </a:r>
                  <a:r>
                    <a:rPr lang="nb-NO" sz="1400" b="1" dirty="0" err="1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return</a:t>
                  </a:r>
                  <a:r>
                    <a:rPr lang="nb-NO" sz="14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a14:m>
                  <a:endParaRPr lang="nb-NO" sz="1400" dirty="0">
                    <a:latin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400" dirty="0">
                    <a:latin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400" dirty="0">
                    <a:latin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1" name="Rectangle 4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0634" y="1906624"/>
                  <a:ext cx="3117839" cy="3244131"/>
                </a:xfrm>
                <a:prstGeom prst="rect">
                  <a:avLst/>
                </a:prstGeom>
                <a:blipFill>
                  <a:blip r:embed="rId16"/>
                  <a:stretch>
                    <a:fillRect l="-484" t="-806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Group 41"/>
          <p:cNvGrpSpPr/>
          <p:nvPr/>
        </p:nvGrpSpPr>
        <p:grpSpPr>
          <a:xfrm>
            <a:off x="9011336" y="1251435"/>
            <a:ext cx="2498177" cy="1845700"/>
            <a:chOff x="838491" y="1149202"/>
            <a:chExt cx="3118663" cy="40015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ctangle 42"/>
                <p:cNvSpPr/>
                <p:nvPr/>
              </p:nvSpPr>
              <p:spPr bwMode="auto">
                <a:xfrm>
                  <a:off x="838491" y="1149202"/>
                  <a:ext cx="3118663" cy="757423"/>
                </a:xfrm>
                <a:prstGeom prst="rect">
                  <a:avLst/>
                </a:prstGeom>
                <a:solidFill>
                  <a:srgbClr val="FCB4A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1400" b="1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World</m:t>
                        </m:r>
                        <m:r>
                          <m:rPr>
                            <m:nor/>
                          </m:rPr>
                          <a:rPr lang="en-US" sz="1400" b="1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1</m:t>
                        </m:r>
                      </m:oMath>
                    </m:oMathPara>
                  </a14:m>
                  <a:endParaRPr lang="en-US" sz="1400" b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3" name="Rectangle 4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1" y="1149202"/>
                  <a:ext cx="3118663" cy="757423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ectangle 43"/>
                <p:cNvSpPr/>
                <p:nvPr/>
              </p:nvSpPr>
              <p:spPr bwMode="auto">
                <a:xfrm>
                  <a:off x="838491" y="1906625"/>
                  <a:ext cx="3118663" cy="3244131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Input: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dirty="0">
                      <a:ea typeface="Cambria Math" panose="02040503050406030204" pitchFamily="18" charset="0"/>
                    </a:rPr>
                    <a:t>   </a:t>
                  </a:r>
                  <a14:m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</m:acc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𝒞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</m:e>
                          </m:d>
                        </m:e>
                      </m:d>
                    </m:oMath>
                  </a14:m>
                  <a:endParaRPr lang="nb-NO" sz="1400" b="0" i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 </a:t>
                  </a:r>
                  <a:r>
                    <a:rPr lang="nb-NO" sz="1400" b="1" dirty="0" err="1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return</a:t>
                  </a:r>
                  <a:r>
                    <a:rPr lang="nb-NO" sz="14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nb-NO" sz="1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$,</m:t>
                          </m:r>
                          <m:acc>
                            <m:accPr>
                              <m:chr m:val="̃"/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e>
                          </m:acc>
                        </m:e>
                      </m:d>
                    </m:oMath>
                  </a14:m>
                  <a:endPara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4" name="Rectangle 4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1" y="1906625"/>
                  <a:ext cx="3118663" cy="3244131"/>
                </a:xfrm>
                <a:prstGeom prst="rect">
                  <a:avLst/>
                </a:prstGeom>
                <a:blipFill>
                  <a:blip r:embed="rId18"/>
                  <a:stretch>
                    <a:fillRect l="-484" t="-806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7" name="Straight Arrow Connector 26"/>
          <p:cNvCxnSpPr/>
          <p:nvPr/>
        </p:nvCxnSpPr>
        <p:spPr bwMode="auto">
          <a:xfrm>
            <a:off x="7167154" y="3332061"/>
            <a:ext cx="650007" cy="45283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Arrow Connector 27"/>
          <p:cNvCxnSpPr/>
          <p:nvPr/>
        </p:nvCxnSpPr>
        <p:spPr bwMode="auto">
          <a:xfrm flipH="1">
            <a:off x="8848983" y="3317105"/>
            <a:ext cx="591108" cy="48048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147519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02337" cy="457200"/>
          </a:xfrm>
        </p:spPr>
        <p:txBody>
          <a:bodyPr/>
          <a:lstStyle/>
          <a:p>
            <a:r>
              <a:rPr lang="en-US" dirty="0"/>
              <a:t>KEM-security: IND-CCA 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7894986" y="3733393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val Callout 36"/>
              <p:cNvSpPr/>
              <p:nvPr/>
            </p:nvSpPr>
            <p:spPr bwMode="auto">
              <a:xfrm>
                <a:off x="5908187" y="3953396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7" name="Oval Callout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08187" y="3953396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5"/>
                <a:stretch>
                  <a:fillRect/>
                </a:stretch>
              </a:blip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170207" y="3398522"/>
                <a:ext cx="311304" cy="276999"/>
              </a:xfrm>
              <a:prstGeom prst="rect">
                <a:avLst/>
              </a:prstGeom>
              <a:noFill/>
              <a:ln>
                <a:noFill/>
                <a:headEnd type="none" w="med" len="med"/>
                <a:tailEnd type="triangle" w="med" len="med"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𝑒𝑘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0207" y="3398522"/>
                <a:ext cx="311304" cy="276999"/>
              </a:xfrm>
              <a:prstGeom prst="rect">
                <a:avLst/>
              </a:prstGeom>
              <a:blipFill>
                <a:blip r:embed="rId6"/>
                <a:stretch>
                  <a:fillRect l="-9804" r="-15686" b="-11111"/>
                </a:stretch>
              </a:blipFill>
              <a:ln>
                <a:noFill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ounded Rectangle 11"/>
              <p:cNvSpPr/>
              <p:nvPr/>
            </p:nvSpPr>
            <p:spPr bwMode="auto">
              <a:xfrm>
                <a:off x="5397469" y="5328208"/>
                <a:ext cx="6196937" cy="1066179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600" b="1" dirty="0"/>
                  <a:t>Definition: </a:t>
                </a:r>
                <a:r>
                  <a:rPr lang="nb-NO" sz="1600" dirty="0"/>
                  <a:t>The </a:t>
                </a:r>
                <a:r>
                  <a:rPr lang="nb-NO" sz="1600" b="1" dirty="0"/>
                  <a:t>IND-CCA advantage</a:t>
                </a:r>
                <a:r>
                  <a:rPr lang="nb-NO" sz="1600" dirty="0"/>
                  <a:t> </a:t>
                </a:r>
                <a:r>
                  <a:rPr lang="nb-NO" sz="1600" dirty="0" err="1"/>
                  <a:t>of</a:t>
                </a:r>
                <a:r>
                  <a:rPr lang="nb-NO" sz="1600" dirty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600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KEM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a</m:t>
                          </m:r>
                        </m:sup>
                      </m:sSubSup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limUpp>
                        <m:limUp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2⋅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2 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Rounded 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97469" y="5328208"/>
                <a:ext cx="6196937" cy="1066179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/>
          <p:cNvGrpSpPr/>
          <p:nvPr/>
        </p:nvGrpSpPr>
        <p:grpSpPr>
          <a:xfrm>
            <a:off x="8274426" y="1732366"/>
            <a:ext cx="357470" cy="723646"/>
            <a:chOff x="6164897" y="1760194"/>
            <a:chExt cx="357470" cy="723646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577" b="100000" l="0" r="100000">
                          <a14:foregroundMark x1="40928" y1="9235" x2="35443" y2="9668"/>
                          <a14:foregroundMark x1="34599" y1="6926" x2="31435" y2="8225"/>
                          <a14:foregroundMark x1="31646" y1="7359" x2="26371" y2="8514"/>
                          <a14:foregroundMark x1="27004" y1="3896" x2="39873" y2="2020"/>
                          <a14:foregroundMark x1="27426" y1="18759" x2="23629" y2="30880"/>
                          <a14:foregroundMark x1="35443" y1="43867" x2="35654" y2="41991"/>
                          <a14:foregroundMark x1="32911" y1="46032" x2="32911" y2="44733"/>
                          <a14:foregroundMark x1="31224" y1="1154" x2="36287" y2="433"/>
                          <a14:foregroundMark x1="87131" y1="79654" x2="86920" y2="76335"/>
                          <a14:foregroundMark x1="82489" y1="92496" x2="82489" y2="924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811" y="2138361"/>
              <a:ext cx="236301" cy="34547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/>
                <p:cNvSpPr/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/>
                    <a:t> </a:t>
                  </a:r>
                  <a14:m>
                    <m:oMath xmlns:m="http://schemas.openxmlformats.org/officeDocument/2006/math">
                      <m:r>
                        <a:rPr lang="nb-NO" sz="16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  <p:grpSp>
        <p:nvGrpSpPr>
          <p:cNvPr id="39" name="Group 38"/>
          <p:cNvGrpSpPr/>
          <p:nvPr/>
        </p:nvGrpSpPr>
        <p:grpSpPr>
          <a:xfrm>
            <a:off x="5397469" y="1251435"/>
            <a:ext cx="2497518" cy="1845700"/>
            <a:chOff x="570634" y="1149202"/>
            <a:chExt cx="3117840" cy="400155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ectangle 39"/>
                <p:cNvSpPr/>
                <p:nvPr/>
              </p:nvSpPr>
              <p:spPr bwMode="auto">
                <a:xfrm>
                  <a:off x="570634" y="1149202"/>
                  <a:ext cx="3117840" cy="757422"/>
                </a:xfrm>
                <a:prstGeom prst="rect">
                  <a:avLst/>
                </a:prstGeom>
                <a:solidFill>
                  <a:srgbClr val="D6D6F5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1400" b="1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World</m:t>
                        </m:r>
                        <m:r>
                          <m:rPr>
                            <m:nor/>
                          </m:rPr>
                          <a:rPr lang="en-US" sz="1400" b="1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0</m:t>
                        </m:r>
                      </m:oMath>
                    </m:oMathPara>
                  </a14:m>
                  <a:endParaRPr lang="en-US" sz="1400" b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0" name="Rectangle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0634" y="1149202"/>
                  <a:ext cx="3117840" cy="757422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ectangle 40"/>
                <p:cNvSpPr/>
                <p:nvPr/>
              </p:nvSpPr>
              <p:spPr bwMode="auto">
                <a:xfrm>
                  <a:off x="570634" y="1906624"/>
                  <a:ext cx="3117839" cy="3244131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Input:</a:t>
                  </a:r>
                  <a:endParaRPr lang="nb-NO" sz="1400" b="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b="0" dirty="0">
                      <a:ea typeface="Cambria Math" panose="02040503050406030204" pitchFamily="18" charset="0"/>
                    </a:rPr>
                    <a:t>  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KEM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Encaps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𝑒𝑘</m:t>
                          </m:r>
                        </m:e>
                      </m:d>
                    </m:oMath>
                  </a14:m>
                  <a:endPara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 </a:t>
                  </a:r>
                  <a:r>
                    <a:rPr lang="nb-NO" sz="1400" b="1" dirty="0" err="1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return</a:t>
                  </a:r>
                  <a:r>
                    <a:rPr lang="nb-NO" sz="14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a14:m>
                  <a:endParaRPr lang="nb-NO" sz="1400" dirty="0">
                    <a:latin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400" dirty="0">
                    <a:latin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Input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</m:oMath>
                  </a14:m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: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 </a:t>
                  </a:r>
                  <a:r>
                    <a:rPr lang="nb-NO" sz="14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return</a:t>
                  </a: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KEM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Decaps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𝑑𝑘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a14:m>
                  <a:endParaRPr lang="nb-NO" sz="1400" dirty="0">
                    <a:latin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400" dirty="0">
                    <a:latin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1" name="Rectangle 4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0634" y="1906624"/>
                  <a:ext cx="3117839" cy="3244131"/>
                </a:xfrm>
                <a:prstGeom prst="rect">
                  <a:avLst/>
                </a:prstGeom>
                <a:blipFill>
                  <a:blip r:embed="rId16"/>
                  <a:stretch>
                    <a:fillRect l="-484" t="-806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Group 41"/>
          <p:cNvGrpSpPr/>
          <p:nvPr/>
        </p:nvGrpSpPr>
        <p:grpSpPr>
          <a:xfrm>
            <a:off x="9011336" y="1251435"/>
            <a:ext cx="2498177" cy="1845700"/>
            <a:chOff x="838491" y="1149202"/>
            <a:chExt cx="3118663" cy="40015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ctangle 42"/>
                <p:cNvSpPr/>
                <p:nvPr/>
              </p:nvSpPr>
              <p:spPr bwMode="auto">
                <a:xfrm>
                  <a:off x="838491" y="1149202"/>
                  <a:ext cx="3118663" cy="757423"/>
                </a:xfrm>
                <a:prstGeom prst="rect">
                  <a:avLst/>
                </a:prstGeom>
                <a:solidFill>
                  <a:srgbClr val="FCB4A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1400" b="1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World</m:t>
                        </m:r>
                        <m:r>
                          <m:rPr>
                            <m:nor/>
                          </m:rPr>
                          <a:rPr lang="en-US" sz="1400" b="1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1</m:t>
                        </m:r>
                      </m:oMath>
                    </m:oMathPara>
                  </a14:m>
                  <a:endParaRPr lang="en-US" sz="1400" b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3" name="Rectangle 4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1" y="1149202"/>
                  <a:ext cx="3118663" cy="757423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ectangle 43"/>
                <p:cNvSpPr/>
                <p:nvPr/>
              </p:nvSpPr>
              <p:spPr bwMode="auto">
                <a:xfrm>
                  <a:off x="838491" y="1906625"/>
                  <a:ext cx="3118663" cy="3244131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Input: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dirty="0">
                      <a:ea typeface="Cambria Math" panose="02040503050406030204" pitchFamily="18" charset="0"/>
                    </a:rPr>
                    <a:t>   </a:t>
                  </a:r>
                  <a14:m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</m:acc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𝒞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</m:e>
                          </m:d>
                        </m:e>
                      </m:d>
                    </m:oMath>
                  </a14:m>
                  <a:endParaRPr lang="nb-NO" sz="1400" b="0" i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 </a:t>
                  </a:r>
                  <a:r>
                    <a:rPr lang="nb-NO" sz="1400" b="1" dirty="0" err="1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return</a:t>
                  </a:r>
                  <a:r>
                    <a:rPr lang="nb-NO" sz="14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nb-NO" sz="1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$,</m:t>
                          </m:r>
                          <m:acc>
                            <m:accPr>
                              <m:chr m:val="̃"/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e>
                          </m:acc>
                        </m:e>
                      </m:d>
                    </m:oMath>
                  </a14:m>
                  <a:endPara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Input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</m:oMath>
                  </a14:m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: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 </a:t>
                  </a:r>
                  <a:r>
                    <a:rPr lang="nb-NO" sz="14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return</a:t>
                  </a: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KEM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Decaps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𝑑𝑘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a14:m>
                  <a:endPara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4" name="Rectangle 4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1" y="1906625"/>
                  <a:ext cx="3118663" cy="3244131"/>
                </a:xfrm>
                <a:prstGeom prst="rect">
                  <a:avLst/>
                </a:prstGeom>
                <a:blipFill>
                  <a:blip r:embed="rId18"/>
                  <a:stretch>
                    <a:fillRect l="-484" t="-806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7" name="Straight Arrow Connector 26"/>
          <p:cNvCxnSpPr/>
          <p:nvPr/>
        </p:nvCxnSpPr>
        <p:spPr bwMode="auto">
          <a:xfrm>
            <a:off x="7167154" y="3332061"/>
            <a:ext cx="650007" cy="45283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Arrow Connector 27"/>
          <p:cNvCxnSpPr/>
          <p:nvPr/>
        </p:nvCxnSpPr>
        <p:spPr bwMode="auto">
          <a:xfrm flipH="1">
            <a:off x="8848983" y="3317105"/>
            <a:ext cx="591108" cy="48048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" name="Group 1"/>
          <p:cNvGrpSpPr/>
          <p:nvPr/>
        </p:nvGrpSpPr>
        <p:grpSpPr>
          <a:xfrm>
            <a:off x="922097" y="1409525"/>
            <a:ext cx="2910152" cy="5219875"/>
            <a:chOff x="922097" y="1409525"/>
            <a:chExt cx="2910152" cy="5219875"/>
          </a:xfrm>
        </p:grpSpPr>
        <p:grpSp>
          <p:nvGrpSpPr>
            <p:cNvPr id="9" name="Group 8"/>
            <p:cNvGrpSpPr/>
            <p:nvPr/>
          </p:nvGrpSpPr>
          <p:grpSpPr>
            <a:xfrm>
              <a:off x="922097" y="1409525"/>
              <a:ext cx="2910152" cy="5219875"/>
              <a:chOff x="4325554" y="1447800"/>
              <a:chExt cx="2910152" cy="5219875"/>
            </a:xfrm>
          </p:grpSpPr>
          <p:grpSp>
            <p:nvGrpSpPr>
              <p:cNvPr id="22" name="Group 21"/>
              <p:cNvGrpSpPr/>
              <p:nvPr/>
            </p:nvGrpSpPr>
            <p:grpSpPr>
              <a:xfrm>
                <a:off x="4325554" y="1447800"/>
                <a:ext cx="2910152" cy="5219875"/>
                <a:chOff x="838492" y="1488602"/>
                <a:chExt cx="2523833" cy="5632635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" name="Rectangle 22"/>
                    <p:cNvSpPr/>
                    <p:nvPr/>
                  </p:nvSpPr>
                  <p:spPr bwMode="auto">
                    <a:xfrm>
                      <a:off x="838492" y="1488602"/>
                      <a:ext cx="2523833" cy="388371"/>
                    </a:xfrm>
                    <a:prstGeom prst="rect">
                      <a:avLst/>
                    </a:prstGeom>
                    <a:solidFill>
                      <a:srgbClr val="85FFE0"/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lang="nb-NO" sz="1600" b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𝐄𝐱</m:t>
                            </m:r>
                            <m:sSubSup>
                              <m:sSubSupPr>
                                <m:ctrlPr>
                                  <a:rPr lang="nb-NO" sz="16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nb-NO" sz="1600" b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𝐩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nb-NO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KEM</m:t>
                                </m:r>
                              </m:sub>
                              <m:sup>
                                <m:r>
                                  <m:rPr>
                                    <m:sty m:val="p"/>
                                  </m:rPr>
                                  <a:rPr lang="nb-NO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ind</m:t>
                                </m:r>
                                <m:r>
                                  <a:rPr lang="nb-NO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­­–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c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c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</m:t>
                                </m:r>
                              </m:sup>
                            </m:sSubSup>
                            <m:d>
                              <m:dPr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d>
                          </m:oMath>
                        </m:oMathPara>
                      </a14:m>
                      <a:endParaRPr lang="nb-NO" sz="1600" b="1" dirty="0"/>
                    </a:p>
                  </p:txBody>
                </p:sp>
              </mc:Choice>
              <mc:Fallback xmlns="">
                <p:sp>
                  <p:nvSpPr>
                    <p:cNvPr id="23" name="Rectangle 22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838492" y="1488602"/>
                      <a:ext cx="2523833" cy="388371"/>
                    </a:xfrm>
                    <a:prstGeom prst="rect">
                      <a:avLst/>
                    </a:prstGeom>
                    <a:blipFill>
                      <a:blip r:embed="rId19"/>
                      <a:stretch>
                        <a:fillRect b="-4839"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4" name="Rectangle 23"/>
                    <p:cNvSpPr/>
                    <p:nvPr/>
                  </p:nvSpPr>
                  <p:spPr bwMode="auto">
                    <a:xfrm>
                      <a:off x="838492" y="1873732"/>
                      <a:ext cx="2523833" cy="5247505"/>
                    </a:xfrm>
                    <a:prstGeom prst="rect">
                      <a:avLst/>
                    </a:prstGeom>
                    <a:solidFill>
                      <a:srgbClr val="F2F2F2"/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266700" indent="-266700" fontAlgn="base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14:m>
                        <m:oMath xmlns:m="http://schemas.openxmlformats.org/officeDocument/2006/math">
                          <m:r>
                            <a:rPr lang="nb-NO" sz="14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↞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oMath>
                      </a14:m>
                      <a:endPara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266700" indent="-266700" fontAlgn="base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Ciphertexts </a:t>
                      </a:r>
                      <a14:m>
                        <m:oMath xmlns:m="http://schemas.openxmlformats.org/officeDocument/2006/math"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←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e>
                          </m:d>
                        </m:oMath>
                      </a14:m>
                      <a:endPara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266700" indent="-266700" fontAlgn="base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d>
                            <m:d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↞</m:t>
                          </m:r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KEM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KeyGen</m:t>
                          </m:r>
                        </m:oMath>
                      </a14:m>
                      <a:endPara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266700" indent="-266700" fontAlgn="base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′←</m:t>
                          </m:r>
                          <m:sSup>
                            <m:sSup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ℰ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rgbClr val="F2F2F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F2F2F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.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𝒟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sup>
                          </m:sSup>
                          <m:d>
                            <m:d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𝑒𝑘</m:t>
                              </m:r>
                            </m:e>
                          </m:d>
                        </m:oMath>
                      </a14:m>
                      <a:endPara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266700" indent="-266700" fontAlgn="base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400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𝐫𝐞𝐭𝐮𝐫𝐧</m:t>
                          </m:r>
                          <m: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limUpp>
                            <m:limUpp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limUpp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</m:e>
                            <m:lim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?</m:t>
                              </m:r>
                            </m:lim>
                          </m:limUpp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oMath>
                      </a14:m>
                      <a:endPara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266700" indent="-266700" fontAlgn="base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endPara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fontAlgn="base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 )</m:t>
                            </m:r>
                          </m:oMath>
                        </m:oMathPara>
                      </a14:m>
                      <a:endPara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266700" indent="-266700" fontAlgn="base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endPara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266700" indent="-266700" fontAlgn="base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d>
                            <m:d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←</m:t>
                          </m:r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KEM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Enc</m:t>
                          </m:r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aps</m:t>
                          </m:r>
                          <m:d>
                            <m:d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oMath>
                      </a14:m>
                      <a:r>
                        <a:rPr lang="nb-NO" sz="1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</a:p>
                    <a:p>
                      <a:pPr marL="266700" indent="-266700" fontAlgn="base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sSub>
                            <m:sSub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↞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𝒦</m:t>
                          </m:r>
                        </m:oMath>
                      </a14:m>
                      <a:endParaRPr lang="nb-NO" sz="1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266700" indent="-266700" fontAlgn="base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b="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sSub>
                            <m:sSub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↞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𝒞</m:t>
                          </m:r>
                          <m:d>
                            <m:d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e>
                          </m:d>
                        </m:oMath>
                      </a14:m>
                      <a:endParaRPr lang="nb-NO" sz="1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266700" indent="-266700" fontAlgn="base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nb-NO" sz="14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Ciphertexts.Add</a:t>
                      </a:r>
                      <a14:m>
                        <m:oMath xmlns:m="http://schemas.openxmlformats.org/officeDocument/2006/math"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e>
                          </m:d>
                        </m:oMath>
                      </a14:m>
                      <a:endParaRPr lang="nb-NO" sz="1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266700" indent="-266700" fontAlgn="base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nb-NO" sz="1400" b="1" dirty="0" err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return</a:t>
                      </a:r>
                      <a:r>
                        <a:rPr lang="nb-NO" sz="1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d>
                            <m:d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e>
                          </m:d>
                        </m:oMath>
                      </a14:m>
                      <a:endPara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fontAlgn="base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endPara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𝒟</m:t>
                            </m:r>
                            <m:d>
                              <m:dPr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</m:d>
                          </m:oMath>
                        </m:oMathPara>
                      </a14:m>
                      <a:endPara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266700" indent="-2667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endPara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266700" indent="-2667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nb-NO" sz="1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if</a:t>
                      </a: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𝐶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∈</m:t>
                          </m:r>
                        </m:oMath>
                      </a14:m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Ciphertexts</a:t>
                      </a:r>
                      <a:r>
                        <a:rPr lang="nb-NO" sz="1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:</a:t>
                      </a:r>
                    </a:p>
                    <a:p>
                      <a:pPr marL="266700" indent="-2667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    </a:t>
                      </a:r>
                      <a:r>
                        <a:rPr lang="nb-NO" sz="1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return</a:t>
                      </a: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⊥</m:t>
                          </m:r>
                        </m:oMath>
                      </a14:m>
                      <a:endParaRPr lang="nb-NO" sz="1400" i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266700" indent="-2667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nb-NO" sz="14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return</a:t>
                      </a:r>
                      <a:r>
                        <a:rPr lang="nb-NO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KEM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Decaps</m:t>
                          </m:r>
                          <m:d>
                            <m:d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𝑑𝑘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oMath>
                      </a14:m>
                      <a:endParaRPr lang="nb-NO" sz="1400" dirty="0">
                        <a:latin typeface="Cambria Math" panose="02040503050406030204" pitchFamily="18" charset="0"/>
                      </a:endParaRPr>
                    </a:p>
                    <a:p>
                      <a:pPr fontAlgn="base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endPara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4" name="Rectangle 2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838492" y="1873732"/>
                      <a:ext cx="2523833" cy="5247505"/>
                    </a:xfrm>
                    <a:prstGeom prst="rect">
                      <a:avLst/>
                    </a:prstGeom>
                    <a:blipFill>
                      <a:blip r:embed="rId20"/>
                      <a:stretch>
                        <a:fillRect l="-208"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7" name="Straight Connector 6"/>
              <p:cNvCxnSpPr/>
              <p:nvPr/>
            </p:nvCxnSpPr>
            <p:spPr bwMode="auto">
              <a:xfrm>
                <a:off x="4388818" y="3756896"/>
                <a:ext cx="2088182" cy="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25" name="Straight Connector 24"/>
            <p:cNvCxnSpPr/>
            <p:nvPr/>
          </p:nvCxnSpPr>
          <p:spPr bwMode="auto">
            <a:xfrm>
              <a:off x="985361" y="5673151"/>
              <a:ext cx="2088182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8944752" y="3838871"/>
                <a:ext cx="263134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/>
                  <a:t>Restriction: </a:t>
                </a:r>
                <a:r>
                  <a:rPr lang="en-US" sz="1200" dirty="0"/>
                  <a:t>not allowed </a:t>
                </a:r>
                <a:r>
                  <a:rPr lang="nb-NO" sz="1200" dirty="0"/>
                  <a:t>to forward output from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200" b="0" i="0" smtClean="0">
                        <a:latin typeface="Cambria Math" panose="02040503050406030204" pitchFamily="18" charset="0"/>
                      </a:rPr>
                      <m:t>Encaps</m:t>
                    </m:r>
                  </m:oMath>
                </a14:m>
                <a:r>
                  <a:rPr lang="en-US" sz="1200" dirty="0"/>
                  <a:t> query 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200" b="0" i="0" smtClean="0">
                        <a:latin typeface="Cambria Math" panose="02040503050406030204" pitchFamily="18" charset="0"/>
                      </a:rPr>
                      <m:t>Decaps</m:t>
                    </m:r>
                  </m:oMath>
                </a14:m>
                <a:r>
                  <a:rPr lang="en-US" sz="1200" dirty="0"/>
                  <a:t> query </a:t>
                </a:r>
                <a:r>
                  <a:rPr lang="en-US" sz="1200" i="1" dirty="0"/>
                  <a:t>unmodified </a:t>
                </a:r>
                <a:endParaRPr lang="en-US" sz="12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4752" y="3838871"/>
                <a:ext cx="2631343" cy="646331"/>
              </a:xfrm>
              <a:prstGeom prst="rect">
                <a:avLst/>
              </a:prstGeom>
              <a:blipFill>
                <a:blip r:embed="rId21"/>
                <a:stretch>
                  <a:fillRect t="-1887" b="-5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5853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</a:t>
            </a:r>
            <a:r>
              <a:rPr lang="en-US" dirty="0" err="1"/>
              <a:t>Lavabit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237" y="1444625"/>
            <a:ext cx="7324725" cy="15811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599" y="3530536"/>
            <a:ext cx="5453063" cy="203728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8011" y="2856419"/>
            <a:ext cx="5508625" cy="199021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5369" y="1152561"/>
            <a:ext cx="1540360" cy="154036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95" t="10895" r="36746" b="27684"/>
          <a:stretch/>
        </p:blipFill>
        <p:spPr>
          <a:xfrm>
            <a:off x="623392" y="207656"/>
            <a:ext cx="533896" cy="658408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290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Lavabit</a:t>
            </a:r>
            <a:r>
              <a:rPr lang="en-US" dirty="0"/>
              <a:t> and KEMs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 flipV="1">
            <a:off x="4246548" y="2044403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 flipV="1">
            <a:off x="4265597" y="3599137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566664" y="1722041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𝑒𝑘</m:t>
                      </m:r>
                    </m:oMath>
                  </m:oMathPara>
                </a14:m>
                <a:endParaRPr lang="en-US" sz="1600" b="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6664" y="1722041"/>
                <a:ext cx="380373" cy="246221"/>
              </a:xfrm>
              <a:prstGeom prst="rect">
                <a:avLst/>
              </a:prstGeom>
              <a:blipFill rotWithShape="0">
                <a:blip r:embed="rId3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7820974" y="1585912"/>
                <a:ext cx="223381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𝑑𝑘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i="1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𝑒𝑘</m:t>
                          </m:r>
                        </m:e>
                      </m:d>
                      <m:r>
                        <a:rPr lang="nb-NO" sz="160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KEM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KeyGen</m:t>
                      </m:r>
                    </m:oMath>
                  </m:oMathPara>
                </a14:m>
                <a:endParaRPr lang="nb-NO" sz="1600" b="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0974" y="1585912"/>
                <a:ext cx="2233817" cy="246221"/>
              </a:xfrm>
              <a:prstGeom prst="rect">
                <a:avLst/>
              </a:prstGeom>
              <a:blipFill>
                <a:blip r:embed="rId4"/>
                <a:stretch>
                  <a:fillRect r="-546" b="-3170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1789549" y="3460664"/>
                <a:ext cx="237770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1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KEM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Encaps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6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𝑒𝑘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1600" b="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9549" y="3460664"/>
                <a:ext cx="2377702" cy="246221"/>
              </a:xfrm>
              <a:prstGeom prst="rect">
                <a:avLst/>
              </a:prstGeom>
              <a:blipFill>
                <a:blip r:embed="rId5"/>
                <a:stretch>
                  <a:fillRect r="-513" b="-35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5610769" y="3302342"/>
                <a:ext cx="1885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b="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0769" y="3302342"/>
                <a:ext cx="188577" cy="246221"/>
              </a:xfrm>
              <a:prstGeom prst="rect">
                <a:avLst/>
              </a:prstGeom>
              <a:blipFill rotWithShape="0">
                <a:blip r:embed="rId7"/>
                <a:stretch>
                  <a:fillRect l="-19355" r="-19355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7690073" y="3460665"/>
                <a:ext cx="222663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KEM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Decaps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𝑑𝑘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1600" b="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0073" y="3460665"/>
                <a:ext cx="2226635" cy="246221"/>
              </a:xfrm>
              <a:prstGeom prst="rect">
                <a:avLst/>
              </a:prstGeom>
              <a:blipFill rotWithShape="0">
                <a:blip r:embed="rId8"/>
                <a:stretch>
                  <a:fillRect l="-3005" r="-820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2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3559" y="1986543"/>
            <a:ext cx="709681" cy="709681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8115990" y="1935742"/>
            <a:ext cx="713039" cy="984595"/>
            <a:chOff x="7888684" y="2009907"/>
            <a:chExt cx="713039" cy="984595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888684" y="2009907"/>
              <a:ext cx="713039" cy="984595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795" t="10895" r="36746" b="27684"/>
            <a:stretch/>
          </p:blipFill>
          <p:spPr>
            <a:xfrm>
              <a:off x="8245316" y="2415549"/>
              <a:ext cx="247353" cy="305039"/>
            </a:xfrm>
            <a:prstGeom prst="rect">
              <a:avLst/>
            </a:prstGeom>
            <a:scene3d>
              <a:camera prst="isometricRightUp"/>
              <a:lightRig rig="threePt" dir="t"/>
            </a:scene3d>
          </p:spPr>
        </p:pic>
      </p:grpSp>
      <p:sp>
        <p:nvSpPr>
          <p:cNvPr id="4" name="TextBox 3"/>
          <p:cNvSpPr txBox="1"/>
          <p:nvPr/>
        </p:nvSpPr>
        <p:spPr>
          <a:xfrm>
            <a:off x="8829029" y="2231544"/>
            <a:ext cx="108767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lavabit.com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4125706" y="4576133"/>
            <a:ext cx="3323906" cy="322044"/>
            <a:chOff x="3063347" y="4768650"/>
            <a:chExt cx="5992844" cy="592931"/>
          </a:xfrm>
        </p:grpSpPr>
        <p:cxnSp>
          <p:nvCxnSpPr>
            <p:cNvPr id="29" name="Straight Arrow Connector 28"/>
            <p:cNvCxnSpPr/>
            <p:nvPr/>
          </p:nvCxnSpPr>
          <p:spPr bwMode="auto">
            <a:xfrm>
              <a:off x="3063347" y="5070676"/>
              <a:ext cx="5992844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30" name="Group 29"/>
            <p:cNvGrpSpPr/>
            <p:nvPr/>
          </p:nvGrpSpPr>
          <p:grpSpPr>
            <a:xfrm>
              <a:off x="3651279" y="4768650"/>
              <a:ext cx="4689156" cy="592931"/>
              <a:chOff x="3820607" y="2927465"/>
              <a:chExt cx="4689156" cy="592931"/>
            </a:xfrm>
          </p:grpSpPr>
          <p:sp>
            <p:nvSpPr>
              <p:cNvPr id="31" name="Can 30"/>
              <p:cNvSpPr/>
              <p:nvPr/>
            </p:nvSpPr>
            <p:spPr bwMode="auto">
              <a:xfrm rot="16200000">
                <a:off x="5895546" y="906179"/>
                <a:ext cx="592931" cy="4635503"/>
              </a:xfrm>
              <a:prstGeom prst="can">
                <a:avLst>
                  <a:gd name="adj" fmla="val 49096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TLS</a:t>
                </a:r>
                <a:endParaRPr kumimoji="0" lang="en-US" sz="160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endParaRPr>
              </a:p>
            </p:txBody>
          </p:sp>
          <p:cxnSp>
            <p:nvCxnSpPr>
              <p:cNvPr id="32" name="Straight Arrow Connector 31"/>
              <p:cNvCxnSpPr/>
              <p:nvPr/>
            </p:nvCxnSpPr>
            <p:spPr bwMode="auto">
              <a:xfrm>
                <a:off x="3820607" y="3229491"/>
                <a:ext cx="276788" cy="2054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957" y="6706573"/>
            <a:ext cx="2594812" cy="145958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298" y="4263394"/>
            <a:ext cx="1644358" cy="1656630"/>
          </a:xfrm>
          <a:prstGeom prst="rect">
            <a:avLst/>
          </a:prstGeom>
        </p:spPr>
      </p:pic>
      <p:sp>
        <p:nvSpPr>
          <p:cNvPr id="36" name="Oval 35"/>
          <p:cNvSpPr/>
          <p:nvPr/>
        </p:nvSpPr>
        <p:spPr bwMode="auto">
          <a:xfrm>
            <a:off x="7820974" y="1557479"/>
            <a:ext cx="393386" cy="327759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38" name="Straight Arrow Connector 37"/>
          <p:cNvCxnSpPr>
            <a:stCxn id="36" idx="4"/>
          </p:cNvCxnSpPr>
          <p:nvPr/>
        </p:nvCxnSpPr>
        <p:spPr bwMode="auto">
          <a:xfrm>
            <a:off x="8017667" y="1885238"/>
            <a:ext cx="650611" cy="23057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42161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</a:t>
            </a:r>
            <a:r>
              <a:rPr lang="en-US" dirty="0" err="1"/>
              <a:t>Lavabit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5576" y="1176332"/>
            <a:ext cx="4232868" cy="51435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95" t="10895" r="36746" b="27684"/>
          <a:stretch/>
        </p:blipFill>
        <p:spPr>
          <a:xfrm>
            <a:off x="623392" y="207656"/>
            <a:ext cx="533896" cy="658408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6528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secrecy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What </a:t>
            </a:r>
            <a:r>
              <a:rPr lang="en-US" dirty="0" err="1"/>
              <a:t>Lavabit's</a:t>
            </a:r>
            <a:r>
              <a:rPr lang="en-US" dirty="0"/>
              <a:t> solution lacked was </a:t>
            </a:r>
            <a:r>
              <a:rPr lang="en-US" b="1" dirty="0"/>
              <a:t>forward secrecy:</a:t>
            </a:r>
          </a:p>
          <a:p>
            <a:pPr>
              <a:buFont typeface="Arial" panose="020B0604020202020204" pitchFamily="34" charset="0"/>
              <a:buChar char="•"/>
            </a:pPr>
            <a:endParaRPr lang="en-US" b="1" dirty="0"/>
          </a:p>
          <a:p>
            <a:pPr>
              <a:buFont typeface="Arial" panose="020B0604020202020204" pitchFamily="34" charset="0"/>
              <a:buChar char="•"/>
            </a:pPr>
            <a:endParaRPr lang="en-US" b="1" dirty="0"/>
          </a:p>
          <a:p>
            <a:pPr>
              <a:buFont typeface="Arial" panose="020B0604020202020204" pitchFamily="34" charset="0"/>
              <a:buChar char="•"/>
            </a:pPr>
            <a:endParaRPr lang="en-US" b="1" dirty="0"/>
          </a:p>
          <a:p>
            <a:pPr>
              <a:buFont typeface="Arial" panose="020B0604020202020204" pitchFamily="34" charset="0"/>
              <a:buChar char="•"/>
            </a:pPr>
            <a:endParaRPr lang="en-US" b="1" dirty="0"/>
          </a:p>
          <a:p>
            <a:pPr>
              <a:buFont typeface="Arial" panose="020B0604020202020204" pitchFamily="34" charset="0"/>
              <a:buChar char="•"/>
            </a:pPr>
            <a:endParaRPr lang="en-US" b="1" dirty="0"/>
          </a:p>
          <a:p>
            <a:pPr>
              <a:buFont typeface="Arial" panose="020B0604020202020204" pitchFamily="34" charset="0"/>
              <a:buChar char="•"/>
            </a:pPr>
            <a:endParaRPr lang="en-US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But how is this possible?</a:t>
            </a:r>
          </a:p>
          <a:p>
            <a:pPr>
              <a:buFont typeface="Arial" panose="020B0604020202020204" pitchFamily="34" charset="0"/>
              <a:buChar char="•"/>
            </a:pPr>
            <a:endParaRPr lang="en-US" b="1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6" name="Rounded Rectangle 5"/>
          <p:cNvSpPr/>
          <p:nvPr/>
        </p:nvSpPr>
        <p:spPr bwMode="auto">
          <a:xfrm>
            <a:off x="2355671" y="2486760"/>
            <a:ext cx="6864958" cy="814751"/>
          </a:xfrm>
          <a:prstGeom prst="roundRect">
            <a:avLst/>
          </a:prstGeom>
          <a:solidFill>
            <a:srgbClr val="ECECFA"/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8000" tIns="108000" rIns="108000" bIns="10800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nb-NO" sz="1600" b="1" dirty="0"/>
              <a:t>Definition: </a:t>
            </a:r>
            <a:r>
              <a:rPr lang="nb-NO" sz="1600" dirty="0"/>
              <a:t>A system has </a:t>
            </a:r>
            <a:r>
              <a:rPr lang="en-US" sz="1600" b="1" dirty="0"/>
              <a:t>forward secrecy </a:t>
            </a:r>
            <a:r>
              <a:rPr lang="en-US" sz="1600" dirty="0"/>
              <a:t>if</a:t>
            </a:r>
            <a:r>
              <a:rPr lang="en-US" sz="1600" b="1" dirty="0"/>
              <a:t> </a:t>
            </a:r>
            <a:r>
              <a:rPr lang="en-US" sz="1600" dirty="0"/>
              <a:t>an attacker cannot obtain previously sent data, even if it obtains the parties' long-term keys</a:t>
            </a:r>
            <a:endParaRPr lang="en-US" sz="1600" b="1" dirty="0"/>
          </a:p>
          <a:p>
            <a:pPr marL="0" marR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30326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KEMs with forward secrecy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 flipV="1">
            <a:off x="4246548" y="2044403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 flipV="1">
            <a:off x="4291235" y="381321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566664" y="1722041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𝑒𝑘</m:t>
                      </m:r>
                    </m:oMath>
                  </m:oMathPara>
                </a14:m>
                <a:endParaRPr lang="en-US" sz="1600" b="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6664" y="1722041"/>
                <a:ext cx="380373" cy="246221"/>
              </a:xfrm>
              <a:prstGeom prst="rect">
                <a:avLst/>
              </a:prstGeom>
              <a:blipFill rotWithShape="0">
                <a:blip r:embed="rId3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7820974" y="1246658"/>
                <a:ext cx="223381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𝑑𝑘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i="1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𝑒𝑘</m:t>
                          </m:r>
                        </m:e>
                      </m:d>
                      <m:r>
                        <a:rPr lang="nb-NO" sz="1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KEM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KeyGen</m:t>
                      </m:r>
                    </m:oMath>
                  </m:oMathPara>
                </a14:m>
                <a:endParaRPr lang="nb-NO" sz="1600" b="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0974" y="1246658"/>
                <a:ext cx="2233817" cy="246221"/>
              </a:xfrm>
              <a:prstGeom prst="rect">
                <a:avLst/>
              </a:prstGeom>
              <a:blipFill>
                <a:blip r:embed="rId4"/>
                <a:stretch>
                  <a:fillRect r="-546" b="-35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1717195" y="3637357"/>
                <a:ext cx="237770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1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KEM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Encaps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6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𝑒𝑘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1600" b="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7195" y="3637357"/>
                <a:ext cx="2377702" cy="246221"/>
              </a:xfrm>
              <a:prstGeom prst="rect">
                <a:avLst/>
              </a:prstGeom>
              <a:blipFill>
                <a:blip r:embed="rId5"/>
                <a:stretch>
                  <a:fillRect r="-513" b="-35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5636407" y="3516420"/>
                <a:ext cx="18857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b="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6407" y="3516420"/>
                <a:ext cx="188577" cy="246221"/>
              </a:xfrm>
              <a:prstGeom prst="rect">
                <a:avLst/>
              </a:prstGeom>
              <a:blipFill rotWithShape="0">
                <a:blip r:embed="rId6"/>
                <a:stretch>
                  <a:fillRect l="-22581" r="-16129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7762048" y="3675558"/>
                <a:ext cx="222663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KEM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Decaps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𝑑𝑘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1600" b="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2048" y="3675558"/>
                <a:ext cx="2226635" cy="246221"/>
              </a:xfrm>
              <a:prstGeom prst="rect">
                <a:avLst/>
              </a:prstGeom>
              <a:blipFill rotWithShape="0">
                <a:blip r:embed="rId7"/>
                <a:stretch>
                  <a:fillRect l="-3005" r="-820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15990" y="1653638"/>
            <a:ext cx="605891" cy="836641"/>
          </a:xfrm>
          <a:prstGeom prst="rect">
            <a:avLst/>
          </a:prstGeom>
        </p:spPr>
      </p:pic>
      <p:grpSp>
        <p:nvGrpSpPr>
          <p:cNvPr id="28" name="Group 27"/>
          <p:cNvGrpSpPr/>
          <p:nvPr/>
        </p:nvGrpSpPr>
        <p:grpSpPr>
          <a:xfrm>
            <a:off x="4094897" y="4496249"/>
            <a:ext cx="3323906" cy="322044"/>
            <a:chOff x="3063347" y="4768650"/>
            <a:chExt cx="5992844" cy="592931"/>
          </a:xfrm>
        </p:grpSpPr>
        <p:cxnSp>
          <p:nvCxnSpPr>
            <p:cNvPr id="29" name="Straight Arrow Connector 28"/>
            <p:cNvCxnSpPr/>
            <p:nvPr/>
          </p:nvCxnSpPr>
          <p:spPr bwMode="auto">
            <a:xfrm>
              <a:off x="3063347" y="5070676"/>
              <a:ext cx="5992844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30" name="Group 29"/>
            <p:cNvGrpSpPr/>
            <p:nvPr/>
          </p:nvGrpSpPr>
          <p:grpSpPr>
            <a:xfrm>
              <a:off x="3651279" y="4768650"/>
              <a:ext cx="4689156" cy="592931"/>
              <a:chOff x="3820607" y="2927465"/>
              <a:chExt cx="4689156" cy="592931"/>
            </a:xfrm>
          </p:grpSpPr>
          <p:sp>
            <p:nvSpPr>
              <p:cNvPr id="31" name="Can 30"/>
              <p:cNvSpPr/>
              <p:nvPr/>
            </p:nvSpPr>
            <p:spPr bwMode="auto">
              <a:xfrm rot="16200000">
                <a:off x="5895546" y="906179"/>
                <a:ext cx="592931" cy="4635503"/>
              </a:xfrm>
              <a:prstGeom prst="can">
                <a:avLst>
                  <a:gd name="adj" fmla="val 49096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TLS</a:t>
                </a:r>
                <a:endParaRPr kumimoji="0" lang="en-US" sz="160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endParaRPr>
              </a:p>
            </p:txBody>
          </p:sp>
          <p:cxnSp>
            <p:nvCxnSpPr>
              <p:cNvPr id="32" name="Straight Arrow Connector 31"/>
              <p:cNvCxnSpPr/>
              <p:nvPr/>
            </p:nvCxnSpPr>
            <p:spPr bwMode="auto">
              <a:xfrm>
                <a:off x="3820607" y="3229491"/>
                <a:ext cx="276788" cy="2054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pic>
        <p:nvPicPr>
          <p:cNvPr id="27" name="Picture 2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7638026" y="2871472"/>
                <a:ext cx="223381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𝑑𝑘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i="1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𝑒𝑘</m:t>
                          </m:r>
                        </m:e>
                      </m:d>
                      <m:r>
                        <a:rPr lang="nb-NO" sz="160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KEM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KeyGen</m:t>
                      </m:r>
                    </m:oMath>
                  </m:oMathPara>
                </a14:m>
                <a:endParaRPr lang="nb-NO" sz="1600" b="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8026" y="2871472"/>
                <a:ext cx="2233817" cy="246221"/>
              </a:xfrm>
              <a:prstGeom prst="rect">
                <a:avLst/>
              </a:prstGeom>
              <a:blipFill>
                <a:blip r:embed="rId10"/>
                <a:stretch>
                  <a:fillRect r="-546" b="-35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/>
          <p:cNvCxnSpPr/>
          <p:nvPr/>
        </p:nvCxnSpPr>
        <p:spPr bwMode="auto">
          <a:xfrm flipH="1" flipV="1">
            <a:off x="4230322" y="3111653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5540508" y="2789290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𝑒𝑘</m:t>
                      </m:r>
                    </m:oMath>
                  </m:oMathPara>
                </a14:m>
                <a:endParaRPr lang="en-US" sz="1600" b="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0508" y="2789290"/>
                <a:ext cx="380373" cy="246221"/>
              </a:xfrm>
              <a:prstGeom prst="rect">
                <a:avLst/>
              </a:prstGeom>
              <a:blipFill rotWithShape="0">
                <a:blip r:embed="rId12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Freeform 11"/>
          <p:cNvSpPr/>
          <p:nvPr/>
        </p:nvSpPr>
        <p:spPr bwMode="auto">
          <a:xfrm>
            <a:off x="7858125" y="3245644"/>
            <a:ext cx="1103138" cy="1098637"/>
          </a:xfrm>
          <a:custGeom>
            <a:avLst/>
            <a:gdLst>
              <a:gd name="connsiteX0" fmla="*/ 0 w 564205"/>
              <a:gd name="connsiteY0" fmla="*/ 0 h 289223"/>
              <a:gd name="connsiteX1" fmla="*/ 116732 w 564205"/>
              <a:gd name="connsiteY1" fmla="*/ 252920 h 289223"/>
              <a:gd name="connsiteX2" fmla="*/ 564205 w 564205"/>
              <a:gd name="connsiteY2" fmla="*/ 282103 h 289223"/>
              <a:gd name="connsiteX0" fmla="*/ 0 w 564205"/>
              <a:gd name="connsiteY0" fmla="*/ 0 h 283702"/>
              <a:gd name="connsiteX1" fmla="*/ 208807 w 564205"/>
              <a:gd name="connsiteY1" fmla="*/ 214820 h 283702"/>
              <a:gd name="connsiteX2" fmla="*/ 564205 w 564205"/>
              <a:gd name="connsiteY2" fmla="*/ 282103 h 283702"/>
              <a:gd name="connsiteX0" fmla="*/ 0 w 580080"/>
              <a:gd name="connsiteY0" fmla="*/ 0 h 293290"/>
              <a:gd name="connsiteX1" fmla="*/ 224682 w 580080"/>
              <a:gd name="connsiteY1" fmla="*/ 224345 h 293290"/>
              <a:gd name="connsiteX2" fmla="*/ 580080 w 580080"/>
              <a:gd name="connsiteY2" fmla="*/ 291628 h 293290"/>
              <a:gd name="connsiteX0" fmla="*/ 0 w 580080"/>
              <a:gd name="connsiteY0" fmla="*/ 0 h 293290"/>
              <a:gd name="connsiteX1" fmla="*/ 224682 w 580080"/>
              <a:gd name="connsiteY1" fmla="*/ 224345 h 293290"/>
              <a:gd name="connsiteX2" fmla="*/ 580080 w 580080"/>
              <a:gd name="connsiteY2" fmla="*/ 291628 h 293290"/>
              <a:gd name="connsiteX0" fmla="*/ 0 w 580080"/>
              <a:gd name="connsiteY0" fmla="*/ 0 h 293052"/>
              <a:gd name="connsiteX1" fmla="*/ 199282 w 580080"/>
              <a:gd name="connsiteY1" fmla="*/ 217995 h 293052"/>
              <a:gd name="connsiteX2" fmla="*/ 580080 w 580080"/>
              <a:gd name="connsiteY2" fmla="*/ 291628 h 293052"/>
              <a:gd name="connsiteX0" fmla="*/ 0 w 781541"/>
              <a:gd name="connsiteY0" fmla="*/ 0 h 246169"/>
              <a:gd name="connsiteX1" fmla="*/ 199282 w 781541"/>
              <a:gd name="connsiteY1" fmla="*/ 217995 h 246169"/>
              <a:gd name="connsiteX2" fmla="*/ 781541 w 781541"/>
              <a:gd name="connsiteY2" fmla="*/ 237653 h 246169"/>
              <a:gd name="connsiteX0" fmla="*/ 0 w 781541"/>
              <a:gd name="connsiteY0" fmla="*/ 0 h 238414"/>
              <a:gd name="connsiteX1" fmla="*/ 252609 w 781541"/>
              <a:gd name="connsiteY1" fmla="*/ 135445 h 238414"/>
              <a:gd name="connsiteX2" fmla="*/ 781541 w 781541"/>
              <a:gd name="connsiteY2" fmla="*/ 237653 h 238414"/>
              <a:gd name="connsiteX0" fmla="*/ 0 w 769690"/>
              <a:gd name="connsiteY0" fmla="*/ 0 h 266812"/>
              <a:gd name="connsiteX1" fmla="*/ 252609 w 769690"/>
              <a:gd name="connsiteY1" fmla="*/ 135445 h 266812"/>
              <a:gd name="connsiteX2" fmla="*/ 769690 w 769690"/>
              <a:gd name="connsiteY2" fmla="*/ 266228 h 266812"/>
              <a:gd name="connsiteX0" fmla="*/ 0 w 769690"/>
              <a:gd name="connsiteY0" fmla="*/ 0 h 267004"/>
              <a:gd name="connsiteX1" fmla="*/ 234833 w 769690"/>
              <a:gd name="connsiteY1" fmla="*/ 160845 h 267004"/>
              <a:gd name="connsiteX2" fmla="*/ 769690 w 769690"/>
              <a:gd name="connsiteY2" fmla="*/ 266228 h 267004"/>
              <a:gd name="connsiteX0" fmla="*/ 0 w 769690"/>
              <a:gd name="connsiteY0" fmla="*/ 0 h 267155"/>
              <a:gd name="connsiteX1" fmla="*/ 222983 w 769690"/>
              <a:gd name="connsiteY1" fmla="*/ 173545 h 267155"/>
              <a:gd name="connsiteX2" fmla="*/ 769690 w 769690"/>
              <a:gd name="connsiteY2" fmla="*/ 266228 h 267155"/>
              <a:gd name="connsiteX0" fmla="*/ 0 w 769690"/>
              <a:gd name="connsiteY0" fmla="*/ 0 h 267155"/>
              <a:gd name="connsiteX1" fmla="*/ 222983 w 769690"/>
              <a:gd name="connsiteY1" fmla="*/ 173545 h 267155"/>
              <a:gd name="connsiteX2" fmla="*/ 769690 w 769690"/>
              <a:gd name="connsiteY2" fmla="*/ 266228 h 267155"/>
              <a:gd name="connsiteX0" fmla="*/ 0 w 739554"/>
              <a:gd name="connsiteY0" fmla="*/ 0 h 284213"/>
              <a:gd name="connsiteX1" fmla="*/ 222983 w 739554"/>
              <a:gd name="connsiteY1" fmla="*/ 173545 h 284213"/>
              <a:gd name="connsiteX2" fmla="*/ 739554 w 739554"/>
              <a:gd name="connsiteY2" fmla="*/ 283454 h 284213"/>
              <a:gd name="connsiteX0" fmla="*/ 0 w 739554"/>
              <a:gd name="connsiteY0" fmla="*/ 0 h 283454"/>
              <a:gd name="connsiteX1" fmla="*/ 222983 w 739554"/>
              <a:gd name="connsiteY1" fmla="*/ 173545 h 283454"/>
              <a:gd name="connsiteX2" fmla="*/ 739554 w 739554"/>
              <a:gd name="connsiteY2" fmla="*/ 283454 h 283454"/>
              <a:gd name="connsiteX0" fmla="*/ 0 w 739554"/>
              <a:gd name="connsiteY0" fmla="*/ 0 h 283454"/>
              <a:gd name="connsiteX1" fmla="*/ 156683 w 739554"/>
              <a:gd name="connsiteY1" fmla="*/ 156318 h 283454"/>
              <a:gd name="connsiteX2" fmla="*/ 739554 w 739554"/>
              <a:gd name="connsiteY2" fmla="*/ 283454 h 283454"/>
              <a:gd name="connsiteX0" fmla="*/ 0 w 739554"/>
              <a:gd name="connsiteY0" fmla="*/ 0 h 283454"/>
              <a:gd name="connsiteX1" fmla="*/ 156683 w 739554"/>
              <a:gd name="connsiteY1" fmla="*/ 156318 h 283454"/>
              <a:gd name="connsiteX2" fmla="*/ 739554 w 739554"/>
              <a:gd name="connsiteY2" fmla="*/ 283454 h 283454"/>
              <a:gd name="connsiteX0" fmla="*/ 0 w 739554"/>
              <a:gd name="connsiteY0" fmla="*/ 0 h 283454"/>
              <a:gd name="connsiteX1" fmla="*/ 138601 w 739554"/>
              <a:gd name="connsiteY1" fmla="*/ 156318 h 283454"/>
              <a:gd name="connsiteX2" fmla="*/ 739554 w 739554"/>
              <a:gd name="connsiteY2" fmla="*/ 283454 h 283454"/>
              <a:gd name="connsiteX0" fmla="*/ 0 w 739554"/>
              <a:gd name="connsiteY0" fmla="*/ 0 h 283454"/>
              <a:gd name="connsiteX1" fmla="*/ 138601 w 739554"/>
              <a:gd name="connsiteY1" fmla="*/ 156318 h 283454"/>
              <a:gd name="connsiteX2" fmla="*/ 739554 w 739554"/>
              <a:gd name="connsiteY2" fmla="*/ 283454 h 283454"/>
              <a:gd name="connsiteX0" fmla="*/ 0 w 739554"/>
              <a:gd name="connsiteY0" fmla="*/ 0 h 283454"/>
              <a:gd name="connsiteX1" fmla="*/ 138601 w 739554"/>
              <a:gd name="connsiteY1" fmla="*/ 156318 h 283454"/>
              <a:gd name="connsiteX2" fmla="*/ 739554 w 739554"/>
              <a:gd name="connsiteY2" fmla="*/ 283454 h 283454"/>
              <a:gd name="connsiteX0" fmla="*/ 0 w 739554"/>
              <a:gd name="connsiteY0" fmla="*/ 0 h 283454"/>
              <a:gd name="connsiteX1" fmla="*/ 192846 w 739554"/>
              <a:gd name="connsiteY1" fmla="*/ 171392 h 283454"/>
              <a:gd name="connsiteX2" fmla="*/ 739554 w 739554"/>
              <a:gd name="connsiteY2" fmla="*/ 283454 h 283454"/>
              <a:gd name="connsiteX0" fmla="*/ 0 w 739554"/>
              <a:gd name="connsiteY0" fmla="*/ 0 h 283454"/>
              <a:gd name="connsiteX1" fmla="*/ 192846 w 739554"/>
              <a:gd name="connsiteY1" fmla="*/ 171392 h 283454"/>
              <a:gd name="connsiteX2" fmla="*/ 739554 w 739554"/>
              <a:gd name="connsiteY2" fmla="*/ 283454 h 283454"/>
              <a:gd name="connsiteX0" fmla="*/ 0 w 739554"/>
              <a:gd name="connsiteY0" fmla="*/ 0 h 283454"/>
              <a:gd name="connsiteX1" fmla="*/ 192846 w 739554"/>
              <a:gd name="connsiteY1" fmla="*/ 171392 h 283454"/>
              <a:gd name="connsiteX2" fmla="*/ 739554 w 739554"/>
              <a:gd name="connsiteY2" fmla="*/ 283454 h 283454"/>
              <a:gd name="connsiteX0" fmla="*/ 0 w 739554"/>
              <a:gd name="connsiteY0" fmla="*/ 0 h 283454"/>
              <a:gd name="connsiteX1" fmla="*/ 192846 w 739554"/>
              <a:gd name="connsiteY1" fmla="*/ 171392 h 283454"/>
              <a:gd name="connsiteX2" fmla="*/ 739554 w 739554"/>
              <a:gd name="connsiteY2" fmla="*/ 283454 h 283454"/>
              <a:gd name="connsiteX0" fmla="*/ 0 w 702996"/>
              <a:gd name="connsiteY0" fmla="*/ 0 h 255164"/>
              <a:gd name="connsiteX1" fmla="*/ 192846 w 702996"/>
              <a:gd name="connsiteY1" fmla="*/ 171392 h 255164"/>
              <a:gd name="connsiteX2" fmla="*/ 702996 w 702996"/>
              <a:gd name="connsiteY2" fmla="*/ 255164 h 255164"/>
              <a:gd name="connsiteX0" fmla="*/ 0 w 702996"/>
              <a:gd name="connsiteY0" fmla="*/ 0 h 255164"/>
              <a:gd name="connsiteX1" fmla="*/ 192846 w 702996"/>
              <a:gd name="connsiteY1" fmla="*/ 171392 h 255164"/>
              <a:gd name="connsiteX2" fmla="*/ 702996 w 702996"/>
              <a:gd name="connsiteY2" fmla="*/ 255164 h 255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02996" h="255164">
                <a:moveTo>
                  <a:pt x="0" y="0"/>
                </a:moveTo>
                <a:cubicBezTo>
                  <a:pt x="46274" y="106126"/>
                  <a:pt x="75680" y="128865"/>
                  <a:pt x="192846" y="171392"/>
                </a:cubicBezTo>
                <a:cubicBezTo>
                  <a:pt x="310012" y="213919"/>
                  <a:pt x="473242" y="241417"/>
                  <a:pt x="702996" y="255164"/>
                </a:cubicBezTo>
              </a:path>
            </a:pathLst>
          </a:cu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721881" y="4123027"/>
            <a:ext cx="827366" cy="82736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3347" y="5151641"/>
            <a:ext cx="1485900" cy="1496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092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45" grpId="0"/>
      <p:bldP spid="47" grpId="0"/>
      <p:bldP spid="34" grpId="0"/>
      <p:bldP spid="34" grpId="1"/>
      <p:bldP spid="39" grpId="0"/>
      <p:bldP spid="12" grpId="0" animBg="1"/>
      <p:bldP spid="12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236372" y="5081588"/>
            <a:ext cx="7751762" cy="1776412"/>
          </a:xfrm>
        </p:spPr>
        <p:txBody>
          <a:bodyPr/>
          <a:lstStyle/>
          <a:p>
            <a:r>
              <a:rPr lang="en-US" dirty="0"/>
              <a:t>Attacking </a:t>
            </a:r>
            <a:r>
              <a:rPr lang="en-US" dirty="0" err="1"/>
              <a:t>Diffie</a:t>
            </a:r>
            <a:r>
              <a:rPr lang="en-US" dirty="0"/>
              <a:t>-Hellman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375" y="3067282"/>
            <a:ext cx="2016224" cy="11790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720" y="1991360"/>
            <a:ext cx="1896533" cy="284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3348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– man-in-the-middle attack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510072" y="1982499"/>
                <a:ext cx="7780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0072" y="1982499"/>
                <a:ext cx="778098" cy="276999"/>
              </a:xfrm>
              <a:prstGeom prst="rect">
                <a:avLst/>
              </a:prstGeom>
              <a:blipFill rotWithShape="0">
                <a:blip r:embed="rId3"/>
                <a:stretch>
                  <a:fillRect l="-6250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265213" y="2508538"/>
                <a:ext cx="1230618" cy="2819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281937"/>
              </a:xfrm>
              <a:prstGeom prst="rect">
                <a:avLst/>
              </a:prstGeom>
              <a:blipFill rotWithShape="0">
                <a:blip r:embed="rId4"/>
                <a:stretch>
                  <a:fillRect t="-4348" b="-28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214513" y="2708759"/>
                <a:ext cx="153593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4513" y="2708759"/>
                <a:ext cx="1535933" cy="276999"/>
              </a:xfrm>
              <a:prstGeom prst="rect">
                <a:avLst/>
              </a:prstGeom>
              <a:blipFill>
                <a:blip r:embed="rId5"/>
                <a:stretch>
                  <a:fillRect l="-3968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033533" y="2674312"/>
                <a:ext cx="153215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74312"/>
                <a:ext cx="1532151" cy="276999"/>
              </a:xfrm>
              <a:prstGeom prst="rect">
                <a:avLst/>
              </a:prstGeom>
              <a:blipFill>
                <a:blip r:embed="rId6"/>
                <a:stretch>
                  <a:fillRect l="-5578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544756" y="3399579"/>
                <a:ext cx="1473417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756" y="3399579"/>
                <a:ext cx="1473417" cy="281937"/>
              </a:xfrm>
              <a:prstGeom prst="rect">
                <a:avLst/>
              </a:prstGeom>
              <a:blipFill rotWithShape="0">
                <a:blip r:embed="rId7"/>
                <a:stretch>
                  <a:fillRect l="-5372" t="-4348" b="-28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375902" y="3399579"/>
                <a:ext cx="1454116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5902" y="3399579"/>
                <a:ext cx="1454116" cy="281937"/>
              </a:xfrm>
              <a:prstGeom prst="rect">
                <a:avLst/>
              </a:prstGeom>
              <a:blipFill rotWithShape="0">
                <a:blip r:embed="rId8"/>
                <a:stretch>
                  <a:fillRect l="-5439" t="-4348" b="-28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463417" y="1166552"/>
                <a:ext cx="8327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1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𝑮</m:t>
                      </m:r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000" b="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166552"/>
                <a:ext cx="832728" cy="276999"/>
              </a:xfrm>
              <a:prstGeom prst="rect">
                <a:avLst/>
              </a:prstGeom>
              <a:blipFill rotWithShape="0">
                <a:blip r:embed="rId9"/>
                <a:stretch>
                  <a:fillRect l="-9489" r="-4380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>
            <a:off x="5631324" y="3468480"/>
            <a:ext cx="782716" cy="993270"/>
          </a:xfrm>
          <a:prstGeom prst="rect">
            <a:avLst/>
          </a:prstGeom>
        </p:spPr>
      </p:pic>
      <p:cxnSp>
        <p:nvCxnSpPr>
          <p:cNvPr id="35" name="Straight Arrow Connector 34"/>
          <p:cNvCxnSpPr/>
          <p:nvPr/>
        </p:nvCxnSpPr>
        <p:spPr bwMode="auto">
          <a:xfrm flipH="1" flipV="1">
            <a:off x="4381501" y="285432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/>
          <p:nvPr/>
        </p:nvCxnSpPr>
        <p:spPr bwMode="auto">
          <a:xfrm flipV="1">
            <a:off x="4419600" y="235267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2352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510072" y="1982499"/>
                <a:ext cx="7780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0072" y="1982499"/>
                <a:ext cx="778098" cy="276999"/>
              </a:xfrm>
              <a:prstGeom prst="rect">
                <a:avLst/>
              </a:prstGeom>
              <a:blipFill rotWithShape="0">
                <a:blip r:embed="rId3"/>
                <a:stretch>
                  <a:fillRect l="-6250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– man-in-the-middle attack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544756" y="3399579"/>
                <a:ext cx="1473417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756" y="3399579"/>
                <a:ext cx="1473417" cy="281937"/>
              </a:xfrm>
              <a:prstGeom prst="rect">
                <a:avLst/>
              </a:prstGeom>
              <a:blipFill rotWithShape="0">
                <a:blip r:embed="rId6"/>
                <a:stretch>
                  <a:fillRect l="-5372" t="-4348" b="-28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375902" y="3399579"/>
                <a:ext cx="1454116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5902" y="3399579"/>
                <a:ext cx="1454116" cy="281937"/>
              </a:xfrm>
              <a:prstGeom prst="rect">
                <a:avLst/>
              </a:prstGeom>
              <a:blipFill rotWithShape="0">
                <a:blip r:embed="rId7"/>
                <a:stretch>
                  <a:fillRect l="-5439" t="-4348" b="-28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>
            <a:off x="5631324" y="3468480"/>
            <a:ext cx="782716" cy="993270"/>
          </a:xfrm>
          <a:prstGeom prst="rect">
            <a:avLst/>
          </a:prstGeom>
        </p:spPr>
      </p:pic>
      <p:sp>
        <p:nvSpPr>
          <p:cNvPr id="7" name="Multiply 6"/>
          <p:cNvSpPr/>
          <p:nvPr/>
        </p:nvSpPr>
        <p:spPr bwMode="auto">
          <a:xfrm>
            <a:off x="6212456" y="2027250"/>
            <a:ext cx="651760" cy="588076"/>
          </a:xfrm>
          <a:prstGeom prst="mathMultiply">
            <a:avLst>
              <a:gd name="adj1" fmla="val 9227"/>
            </a:avLst>
          </a:prstGeom>
          <a:solidFill>
            <a:srgbClr val="FF00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799179" y="3707355"/>
                <a:ext cx="21454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9179" y="3707355"/>
                <a:ext cx="214546" cy="307777"/>
              </a:xfrm>
              <a:prstGeom prst="rect">
                <a:avLst/>
              </a:prstGeom>
              <a:blipFill rotWithShape="0">
                <a:blip r:embed="rId14"/>
                <a:stretch>
                  <a:fillRect l="-27778"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 rot="20860872">
                <a:off x="7306711" y="2056289"/>
                <a:ext cx="7839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860872">
                <a:off x="7306711" y="2056289"/>
                <a:ext cx="783997" cy="276999"/>
              </a:xfrm>
              <a:prstGeom prst="rect">
                <a:avLst/>
              </a:prstGeom>
              <a:blipFill rotWithShape="0">
                <a:blip r:embed="rId15"/>
                <a:stretch>
                  <a:fillRect l="-4412" b="-69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Freeform 33"/>
          <p:cNvSpPr/>
          <p:nvPr/>
        </p:nvSpPr>
        <p:spPr bwMode="auto">
          <a:xfrm flipH="1">
            <a:off x="6392982" y="2330938"/>
            <a:ext cx="1794743" cy="1259757"/>
          </a:xfrm>
          <a:custGeom>
            <a:avLst/>
            <a:gdLst>
              <a:gd name="connsiteX0" fmla="*/ 2529840 w 2529840"/>
              <a:gd name="connsiteY0" fmla="*/ 1211580 h 1211580"/>
              <a:gd name="connsiteX1" fmla="*/ 1181100 w 2529840"/>
              <a:gd name="connsiteY1" fmla="*/ 868680 h 1211580"/>
              <a:gd name="connsiteX2" fmla="*/ 571500 w 2529840"/>
              <a:gd name="connsiteY2" fmla="*/ 182880 h 1211580"/>
              <a:gd name="connsiteX3" fmla="*/ 0 w 2529840"/>
              <a:gd name="connsiteY3" fmla="*/ 0 h 1211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9840" h="1211580">
                <a:moveTo>
                  <a:pt x="2529840" y="1211580"/>
                </a:moveTo>
                <a:cubicBezTo>
                  <a:pt x="2018665" y="1125855"/>
                  <a:pt x="1507490" y="1040130"/>
                  <a:pt x="1181100" y="868680"/>
                </a:cubicBezTo>
                <a:cubicBezTo>
                  <a:pt x="854710" y="697230"/>
                  <a:pt x="768350" y="327660"/>
                  <a:pt x="571500" y="182880"/>
                </a:cubicBezTo>
                <a:cubicBezTo>
                  <a:pt x="374650" y="38100"/>
                  <a:pt x="187325" y="19050"/>
                  <a:pt x="0" y="0"/>
                </a:cubicBezTo>
              </a:path>
            </a:pathLst>
          </a:custGeom>
          <a:noFill/>
          <a:ln w="19050" cap="flat" cmpd="sng" algn="ctr">
            <a:solidFill>
              <a:srgbClr val="EC1C24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Arrow Connector 42"/>
          <p:cNvCxnSpPr/>
          <p:nvPr/>
        </p:nvCxnSpPr>
        <p:spPr bwMode="auto">
          <a:xfrm flipV="1">
            <a:off x="8187725" y="3574910"/>
            <a:ext cx="1862418" cy="7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Arrow Connector 24"/>
          <p:cNvCxnSpPr/>
          <p:nvPr/>
        </p:nvCxnSpPr>
        <p:spPr bwMode="auto">
          <a:xfrm flipV="1">
            <a:off x="4419600" y="2352675"/>
            <a:ext cx="1907258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265213" y="2508538"/>
                <a:ext cx="1230618" cy="2819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281937"/>
              </a:xfrm>
              <a:prstGeom prst="rect">
                <a:avLst/>
              </a:prstGeom>
              <a:blipFill rotWithShape="0">
                <a:blip r:embed="rId16"/>
                <a:stretch>
                  <a:fillRect t="-4348" b="-28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/>
          <p:cNvCxnSpPr/>
          <p:nvPr/>
        </p:nvCxnSpPr>
        <p:spPr bwMode="auto">
          <a:xfrm flipH="1" flipV="1">
            <a:off x="4381501" y="285432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8328132" y="3967871"/>
                <a:ext cx="1542345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8132" y="3967871"/>
                <a:ext cx="1542345" cy="281937"/>
              </a:xfrm>
              <a:prstGeom prst="rect">
                <a:avLst/>
              </a:prstGeom>
              <a:blipFill rotWithShape="0">
                <a:blip r:embed="rId17"/>
                <a:stretch>
                  <a:fillRect l="-5138" t="-2174" b="-28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463417" y="1166552"/>
                <a:ext cx="8327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1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𝑮</m:t>
                      </m:r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000" b="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166552"/>
                <a:ext cx="832728" cy="276999"/>
              </a:xfrm>
              <a:prstGeom prst="rect">
                <a:avLst/>
              </a:prstGeom>
              <a:blipFill rotWithShape="0">
                <a:blip r:embed="rId18"/>
                <a:stretch>
                  <a:fillRect l="-9489" r="-4380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2214513" y="2708759"/>
                <a:ext cx="153593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4513" y="2708759"/>
                <a:ext cx="1535933" cy="276999"/>
              </a:xfrm>
              <a:prstGeom prst="rect">
                <a:avLst/>
              </a:prstGeom>
              <a:blipFill>
                <a:blip r:embed="rId19"/>
                <a:stretch>
                  <a:fillRect l="-3968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8033533" y="2674312"/>
                <a:ext cx="153215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74312"/>
                <a:ext cx="1532151" cy="276999"/>
              </a:xfrm>
              <a:prstGeom prst="rect">
                <a:avLst/>
              </a:prstGeom>
              <a:blipFill>
                <a:blip r:embed="rId20"/>
                <a:stretch>
                  <a:fillRect l="-5578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2316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2" grpId="0"/>
      <p:bldP spid="34" grpId="0" animBg="1"/>
      <p:bldP spid="4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– man-in-the-middle attack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544756" y="3399579"/>
                <a:ext cx="1473417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756" y="3399579"/>
                <a:ext cx="1473417" cy="281937"/>
              </a:xfrm>
              <a:prstGeom prst="rect">
                <a:avLst/>
              </a:prstGeom>
              <a:blipFill rotWithShape="0">
                <a:blip r:embed="rId5"/>
                <a:stretch>
                  <a:fillRect l="-5372" t="-4348" b="-28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375902" y="3399579"/>
                <a:ext cx="1454116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5902" y="3399579"/>
                <a:ext cx="1454116" cy="281937"/>
              </a:xfrm>
              <a:prstGeom prst="rect">
                <a:avLst/>
              </a:prstGeom>
              <a:blipFill rotWithShape="0">
                <a:blip r:embed="rId6"/>
                <a:stretch>
                  <a:fillRect l="-5439" t="-4348" b="-28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>
            <a:off x="5631324" y="3468480"/>
            <a:ext cx="782716" cy="9932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799179" y="3707355"/>
                <a:ext cx="21454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9179" y="3707355"/>
                <a:ext cx="214546" cy="307777"/>
              </a:xfrm>
              <a:prstGeom prst="rect">
                <a:avLst/>
              </a:prstGeom>
              <a:blipFill rotWithShape="0">
                <a:blip r:embed="rId13"/>
                <a:stretch>
                  <a:fillRect l="-27778"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 rot="20860872">
                <a:off x="7306711" y="2056289"/>
                <a:ext cx="7839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860872">
                <a:off x="7306711" y="2056289"/>
                <a:ext cx="783997" cy="276999"/>
              </a:xfrm>
              <a:prstGeom prst="rect">
                <a:avLst/>
              </a:prstGeom>
              <a:blipFill rotWithShape="0">
                <a:blip r:embed="rId14"/>
                <a:stretch>
                  <a:fillRect l="-4412" b="-69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Freeform 10"/>
          <p:cNvSpPr/>
          <p:nvPr/>
        </p:nvSpPr>
        <p:spPr bwMode="auto">
          <a:xfrm>
            <a:off x="3435400" y="2210948"/>
            <a:ext cx="2114468" cy="1305360"/>
          </a:xfrm>
          <a:custGeom>
            <a:avLst/>
            <a:gdLst>
              <a:gd name="connsiteX0" fmla="*/ 2529840 w 2529840"/>
              <a:gd name="connsiteY0" fmla="*/ 1211580 h 1211580"/>
              <a:gd name="connsiteX1" fmla="*/ 1181100 w 2529840"/>
              <a:gd name="connsiteY1" fmla="*/ 868680 h 1211580"/>
              <a:gd name="connsiteX2" fmla="*/ 571500 w 2529840"/>
              <a:gd name="connsiteY2" fmla="*/ 182880 h 1211580"/>
              <a:gd name="connsiteX3" fmla="*/ 0 w 2529840"/>
              <a:gd name="connsiteY3" fmla="*/ 0 h 1211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9840" h="1211580">
                <a:moveTo>
                  <a:pt x="2529840" y="1211580"/>
                </a:moveTo>
                <a:cubicBezTo>
                  <a:pt x="2018665" y="1125855"/>
                  <a:pt x="1507490" y="1040130"/>
                  <a:pt x="1181100" y="868680"/>
                </a:cubicBezTo>
                <a:cubicBezTo>
                  <a:pt x="854710" y="697230"/>
                  <a:pt x="768350" y="327660"/>
                  <a:pt x="571500" y="182880"/>
                </a:cubicBezTo>
                <a:cubicBezTo>
                  <a:pt x="374650" y="38100"/>
                  <a:pt x="187325" y="19050"/>
                  <a:pt x="0" y="0"/>
                </a:cubicBezTo>
              </a:path>
            </a:pathLst>
          </a:cu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161363" y="3707356"/>
                <a:ext cx="21916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nb-NO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1363" y="3707356"/>
                <a:ext cx="219163" cy="307777"/>
              </a:xfrm>
              <a:prstGeom prst="rect">
                <a:avLst/>
              </a:prstGeom>
              <a:blipFill rotWithShape="0">
                <a:blip r:embed="rId15"/>
                <a:stretch>
                  <a:fillRect l="-41667" r="-8333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 rot="1274082">
                <a:off x="3600101" y="2033890"/>
                <a:ext cx="78200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274082">
                <a:off x="3600101" y="2033890"/>
                <a:ext cx="782009" cy="276999"/>
              </a:xfrm>
              <a:prstGeom prst="rect">
                <a:avLst/>
              </a:prstGeom>
              <a:blipFill rotWithShape="0">
                <a:blip r:embed="rId16"/>
                <a:stretch>
                  <a:fillRect l="-5839" r="-730" b="-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Freeform 33"/>
          <p:cNvSpPr/>
          <p:nvPr/>
        </p:nvSpPr>
        <p:spPr bwMode="auto">
          <a:xfrm flipH="1">
            <a:off x="6392982" y="2330938"/>
            <a:ext cx="1794743" cy="1259757"/>
          </a:xfrm>
          <a:custGeom>
            <a:avLst/>
            <a:gdLst>
              <a:gd name="connsiteX0" fmla="*/ 2529840 w 2529840"/>
              <a:gd name="connsiteY0" fmla="*/ 1211580 h 1211580"/>
              <a:gd name="connsiteX1" fmla="*/ 1181100 w 2529840"/>
              <a:gd name="connsiteY1" fmla="*/ 868680 h 1211580"/>
              <a:gd name="connsiteX2" fmla="*/ 571500 w 2529840"/>
              <a:gd name="connsiteY2" fmla="*/ 182880 h 1211580"/>
              <a:gd name="connsiteX3" fmla="*/ 0 w 2529840"/>
              <a:gd name="connsiteY3" fmla="*/ 0 h 1211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9840" h="1211580">
                <a:moveTo>
                  <a:pt x="2529840" y="1211580"/>
                </a:moveTo>
                <a:cubicBezTo>
                  <a:pt x="2018665" y="1125855"/>
                  <a:pt x="1507490" y="1040130"/>
                  <a:pt x="1181100" y="868680"/>
                </a:cubicBezTo>
                <a:cubicBezTo>
                  <a:pt x="854710" y="697230"/>
                  <a:pt x="768350" y="327660"/>
                  <a:pt x="571500" y="182880"/>
                </a:cubicBezTo>
                <a:cubicBezTo>
                  <a:pt x="374650" y="38100"/>
                  <a:pt x="187325" y="19050"/>
                  <a:pt x="0" y="0"/>
                </a:cubicBezTo>
              </a:path>
            </a:pathLst>
          </a:custGeom>
          <a:noFill/>
          <a:ln w="19050" cap="flat" cmpd="sng" algn="ctr">
            <a:solidFill>
              <a:srgbClr val="EC1C24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8328132" y="3967871"/>
                <a:ext cx="1542345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8132" y="3967871"/>
                <a:ext cx="1542345" cy="281937"/>
              </a:xfrm>
              <a:prstGeom prst="rect">
                <a:avLst/>
              </a:prstGeom>
              <a:blipFill rotWithShape="0">
                <a:blip r:embed="rId17"/>
                <a:stretch>
                  <a:fillRect l="-5138" t="-2174" b="-28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2432734" y="3970629"/>
                <a:ext cx="15829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′′←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2734" y="3970629"/>
                <a:ext cx="1582997" cy="276999"/>
              </a:xfrm>
              <a:prstGeom prst="rect">
                <a:avLst/>
              </a:prstGeom>
              <a:blipFill rotWithShape="0">
                <a:blip r:embed="rId18"/>
                <a:stretch>
                  <a:fillRect l="-5769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Arrow Connector 42"/>
          <p:cNvCxnSpPr/>
          <p:nvPr/>
        </p:nvCxnSpPr>
        <p:spPr bwMode="auto">
          <a:xfrm flipV="1">
            <a:off x="8187725" y="3556248"/>
            <a:ext cx="1862418" cy="7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Straight Arrow Connector 43"/>
          <p:cNvCxnSpPr/>
          <p:nvPr/>
        </p:nvCxnSpPr>
        <p:spPr bwMode="auto">
          <a:xfrm flipV="1">
            <a:off x="2305283" y="3556248"/>
            <a:ext cx="1862418" cy="7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Arrow Connector 41"/>
          <p:cNvCxnSpPr/>
          <p:nvPr/>
        </p:nvCxnSpPr>
        <p:spPr bwMode="auto">
          <a:xfrm flipV="1">
            <a:off x="4419600" y="2352675"/>
            <a:ext cx="1907258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265213" y="2508538"/>
                <a:ext cx="1230618" cy="2819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281937"/>
              </a:xfrm>
              <a:prstGeom prst="rect">
                <a:avLst/>
              </a:prstGeom>
              <a:blipFill rotWithShape="0">
                <a:blip r:embed="rId19"/>
                <a:stretch>
                  <a:fillRect t="-4348" b="-28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Straight Arrow Connector 45"/>
          <p:cNvCxnSpPr/>
          <p:nvPr/>
        </p:nvCxnSpPr>
        <p:spPr bwMode="auto">
          <a:xfrm flipH="1">
            <a:off x="5305425" y="2857500"/>
            <a:ext cx="219075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115714" y="4783511"/>
                <a:ext cx="160813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5714" y="4783511"/>
                <a:ext cx="1608133" cy="276999"/>
              </a:xfrm>
              <a:prstGeom prst="rect">
                <a:avLst/>
              </a:prstGeom>
              <a:blipFill rotWithShape="0">
                <a:blip r:embed="rId20"/>
                <a:stretch>
                  <a:fillRect l="-4924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6528081" y="4783510"/>
                <a:ext cx="1544462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8081" y="4783510"/>
                <a:ext cx="1544462" cy="281937"/>
              </a:xfrm>
              <a:prstGeom prst="rect">
                <a:avLst/>
              </a:prstGeom>
              <a:blipFill rotWithShape="0">
                <a:blip r:embed="rId21"/>
                <a:stretch>
                  <a:fillRect l="-5534" t="-4348" b="-28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9" name="Group 48"/>
          <p:cNvGrpSpPr/>
          <p:nvPr/>
        </p:nvGrpSpPr>
        <p:grpSpPr>
          <a:xfrm>
            <a:off x="2955466" y="5717350"/>
            <a:ext cx="2720883" cy="322044"/>
            <a:chOff x="3286023" y="4768650"/>
            <a:chExt cx="5546917" cy="592931"/>
          </a:xfrm>
        </p:grpSpPr>
        <p:cxnSp>
          <p:nvCxnSpPr>
            <p:cNvPr id="50" name="Straight Arrow Connector 49"/>
            <p:cNvCxnSpPr/>
            <p:nvPr/>
          </p:nvCxnSpPr>
          <p:spPr bwMode="auto">
            <a:xfrm>
              <a:off x="3286023" y="5072730"/>
              <a:ext cx="554691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51" name="Group 50"/>
            <p:cNvGrpSpPr/>
            <p:nvPr/>
          </p:nvGrpSpPr>
          <p:grpSpPr>
            <a:xfrm>
              <a:off x="3651279" y="4768650"/>
              <a:ext cx="4689156" cy="592931"/>
              <a:chOff x="3820607" y="2927465"/>
              <a:chExt cx="4689156" cy="592931"/>
            </a:xfrm>
          </p:grpSpPr>
          <p:sp>
            <p:nvSpPr>
              <p:cNvPr id="52" name="Can 51"/>
              <p:cNvSpPr/>
              <p:nvPr/>
            </p:nvSpPr>
            <p:spPr bwMode="auto">
              <a:xfrm rot="16200000">
                <a:off x="5895546" y="906179"/>
                <a:ext cx="592931" cy="4635503"/>
              </a:xfrm>
              <a:prstGeom prst="can">
                <a:avLst>
                  <a:gd name="adj" fmla="val 49096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AES-GCM</a:t>
                </a:r>
                <a:r>
                  <a:rPr kumimoji="0" lang="en-US" sz="160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++</a:t>
                </a:r>
              </a:p>
            </p:txBody>
          </p:sp>
          <p:cxnSp>
            <p:nvCxnSpPr>
              <p:cNvPr id="53" name="Straight Arrow Connector 52"/>
              <p:cNvCxnSpPr/>
              <p:nvPr/>
            </p:nvCxnSpPr>
            <p:spPr bwMode="auto">
              <a:xfrm>
                <a:off x="3820607" y="3229491"/>
                <a:ext cx="276788" cy="2054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2583721" y="5700578"/>
                <a:ext cx="29482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3721" y="5700578"/>
                <a:ext cx="294824" cy="307777"/>
              </a:xfrm>
              <a:prstGeom prst="rect">
                <a:avLst/>
              </a:prstGeom>
              <a:blipFill rotWithShape="0">
                <a:blip r:embed="rId22"/>
                <a:stretch>
                  <a:fillRect l="-31250" r="-4167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5823727" y="5700578"/>
                <a:ext cx="29482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3727" y="5700578"/>
                <a:ext cx="294824" cy="307777"/>
              </a:xfrm>
              <a:prstGeom prst="rect">
                <a:avLst/>
              </a:prstGeom>
              <a:blipFill rotWithShape="0">
                <a:blip r:embed="rId23"/>
                <a:stretch>
                  <a:fillRect l="-28571" r="-4082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9028029" y="5700578"/>
                <a:ext cx="29482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8029" y="5700578"/>
                <a:ext cx="294824" cy="307777"/>
              </a:xfrm>
              <a:prstGeom prst="rect">
                <a:avLst/>
              </a:prstGeom>
              <a:blipFill rotWithShape="0">
                <a:blip r:embed="rId24"/>
                <a:stretch>
                  <a:fillRect l="-31250" r="-4167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5" name="Group 54"/>
          <p:cNvGrpSpPr/>
          <p:nvPr/>
        </p:nvGrpSpPr>
        <p:grpSpPr>
          <a:xfrm>
            <a:off x="6177478" y="5724221"/>
            <a:ext cx="2720883" cy="322044"/>
            <a:chOff x="3286023" y="4768649"/>
            <a:chExt cx="5546917" cy="592931"/>
          </a:xfrm>
        </p:grpSpPr>
        <p:cxnSp>
          <p:nvCxnSpPr>
            <p:cNvPr id="56" name="Straight Arrow Connector 55"/>
            <p:cNvCxnSpPr/>
            <p:nvPr/>
          </p:nvCxnSpPr>
          <p:spPr bwMode="auto">
            <a:xfrm>
              <a:off x="3286023" y="5072730"/>
              <a:ext cx="554691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57" name="Group 56"/>
            <p:cNvGrpSpPr/>
            <p:nvPr/>
          </p:nvGrpSpPr>
          <p:grpSpPr>
            <a:xfrm>
              <a:off x="3651279" y="4768649"/>
              <a:ext cx="4689157" cy="592931"/>
              <a:chOff x="3820607" y="2927464"/>
              <a:chExt cx="4689157" cy="592931"/>
            </a:xfrm>
          </p:grpSpPr>
          <p:sp>
            <p:nvSpPr>
              <p:cNvPr id="58" name="Can 57"/>
              <p:cNvSpPr/>
              <p:nvPr/>
            </p:nvSpPr>
            <p:spPr bwMode="auto">
              <a:xfrm rot="16200000">
                <a:off x="5895546" y="906178"/>
                <a:ext cx="592931" cy="4635504"/>
              </a:xfrm>
              <a:prstGeom prst="can">
                <a:avLst>
                  <a:gd name="adj" fmla="val 49096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AES-GCM</a:t>
                </a:r>
                <a:r>
                  <a:rPr kumimoji="0" lang="en-US" sz="160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++</a:t>
                </a:r>
              </a:p>
            </p:txBody>
          </p:sp>
          <p:cxnSp>
            <p:nvCxnSpPr>
              <p:cNvPr id="59" name="Straight Arrow Connector 58"/>
              <p:cNvCxnSpPr/>
              <p:nvPr/>
            </p:nvCxnSpPr>
            <p:spPr bwMode="auto">
              <a:xfrm>
                <a:off x="3820607" y="3229491"/>
                <a:ext cx="276788" cy="2054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cxnSp>
        <p:nvCxnSpPr>
          <p:cNvPr id="61" name="Straight Arrow Connector 60"/>
          <p:cNvCxnSpPr/>
          <p:nvPr/>
        </p:nvCxnSpPr>
        <p:spPr bwMode="auto">
          <a:xfrm>
            <a:off x="4179691" y="5091288"/>
            <a:ext cx="0" cy="5087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Straight Arrow Connector 69"/>
          <p:cNvCxnSpPr/>
          <p:nvPr/>
        </p:nvCxnSpPr>
        <p:spPr bwMode="auto">
          <a:xfrm>
            <a:off x="6674551" y="5124020"/>
            <a:ext cx="463802" cy="47598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463417" y="1166552"/>
                <a:ext cx="8327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1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𝑮</m:t>
                      </m:r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000" b="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166552"/>
                <a:ext cx="832728" cy="276999"/>
              </a:xfrm>
              <a:prstGeom prst="rect">
                <a:avLst/>
              </a:prstGeom>
              <a:blipFill rotWithShape="0">
                <a:blip r:embed="rId25"/>
                <a:stretch>
                  <a:fillRect l="-9489" r="-4380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62" name="Multiply 61"/>
          <p:cNvSpPr/>
          <p:nvPr/>
        </p:nvSpPr>
        <p:spPr bwMode="auto">
          <a:xfrm>
            <a:off x="6212456" y="2027250"/>
            <a:ext cx="651760" cy="588076"/>
          </a:xfrm>
          <a:prstGeom prst="mathMultiply">
            <a:avLst>
              <a:gd name="adj1" fmla="val 9227"/>
            </a:avLst>
          </a:prstGeom>
          <a:solidFill>
            <a:srgbClr val="FF00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63" name="Multiply 62"/>
          <p:cNvSpPr/>
          <p:nvPr/>
        </p:nvSpPr>
        <p:spPr bwMode="auto">
          <a:xfrm>
            <a:off x="4763459" y="2566824"/>
            <a:ext cx="651760" cy="588076"/>
          </a:xfrm>
          <a:prstGeom prst="mathMultiply">
            <a:avLst>
              <a:gd name="adj1" fmla="val 9227"/>
            </a:avLst>
          </a:prstGeom>
          <a:solidFill>
            <a:srgbClr val="FF00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5510072" y="1982499"/>
                <a:ext cx="7780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0072" y="1982499"/>
                <a:ext cx="778098" cy="276999"/>
              </a:xfrm>
              <a:prstGeom prst="rect">
                <a:avLst/>
              </a:prstGeom>
              <a:blipFill rotWithShape="0">
                <a:blip r:embed="rId26"/>
                <a:stretch>
                  <a:fillRect l="-6250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2214513" y="2708759"/>
                <a:ext cx="153593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4513" y="2708759"/>
                <a:ext cx="1535933" cy="276999"/>
              </a:xfrm>
              <a:prstGeom prst="rect">
                <a:avLst/>
              </a:prstGeom>
              <a:blipFill>
                <a:blip r:embed="rId27"/>
                <a:stretch>
                  <a:fillRect l="-3968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8033533" y="2674312"/>
                <a:ext cx="153215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74312"/>
                <a:ext cx="1532151" cy="276999"/>
              </a:xfrm>
              <a:prstGeom prst="rect">
                <a:avLst/>
              </a:prstGeom>
              <a:blipFill>
                <a:blip r:embed="rId28"/>
                <a:stretch>
                  <a:fillRect l="-5578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0831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6" grpId="0"/>
      <p:bldP spid="39" grpId="0"/>
      <p:bldP spid="41" grpId="0"/>
      <p:bldP spid="47" grpId="0"/>
      <p:bldP spid="48" grpId="0"/>
      <p:bldP spid="67" grpId="0"/>
      <p:bldP spid="68" grpId="0"/>
      <p:bldP spid="6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Noise-protocol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487232" y="1982499"/>
                <a:ext cx="7839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7232" y="1982499"/>
                <a:ext cx="783997" cy="276999"/>
              </a:xfrm>
              <a:prstGeom prst="rect">
                <a:avLst/>
              </a:prstGeom>
              <a:blipFill rotWithShape="0">
                <a:blip r:embed="rId3"/>
                <a:stretch>
                  <a:fillRect l="-5426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265213" y="2508538"/>
                <a:ext cx="123061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276999"/>
              </a:xfrm>
              <a:prstGeom prst="rect">
                <a:avLst/>
              </a:prstGeom>
              <a:blipFill rotWithShape="0">
                <a:blip r:embed="rId4"/>
                <a:stretch>
                  <a:fillRect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>
                <a:off x="2076077" y="3505794"/>
                <a:ext cx="20271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p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b="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6077" y="3505794"/>
                <a:ext cx="2027158" cy="276999"/>
              </a:xfrm>
              <a:prstGeom prst="rect">
                <a:avLst/>
              </a:prstGeom>
              <a:blipFill>
                <a:blip r:embed="rId5"/>
                <a:stretch>
                  <a:fillRect l="-4217" b="-869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p:cxnSp>
        <p:nvCxnSpPr>
          <p:cNvPr id="35" name="Straight Arrow Connector 34"/>
          <p:cNvCxnSpPr/>
          <p:nvPr/>
        </p:nvCxnSpPr>
        <p:spPr bwMode="auto">
          <a:xfrm flipH="1" flipV="1">
            <a:off x="4381501" y="285432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/>
          <p:nvPr/>
        </p:nvCxnSpPr>
        <p:spPr bwMode="auto">
          <a:xfrm flipV="1">
            <a:off x="4419600" y="235267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249126" y="1155587"/>
                <a:ext cx="56310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b="0" dirty="0"/>
                  <a:t>,</a:t>
                </a:r>
                <a:r>
                  <a:rPr lang="nb-NO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b="0" dirty="0"/>
                  <a:t>,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9126" y="1155587"/>
                <a:ext cx="563103" cy="276999"/>
              </a:xfrm>
              <a:prstGeom prst="rect">
                <a:avLst/>
              </a:prstGeom>
              <a:blipFill rotWithShape="0">
                <a:blip r:embed="rId9"/>
                <a:stretch>
                  <a:fillRect l="-25000" t="-28889" r="-14130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386562" y="4273445"/>
                <a:ext cx="429990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6562" y="4273445"/>
                <a:ext cx="429990" cy="281937"/>
              </a:xfrm>
              <a:prstGeom prst="rect">
                <a:avLst/>
              </a:prstGeom>
              <a:blipFill rotWithShape="0">
                <a:blip r:embed="rId12"/>
                <a:stretch>
                  <a:fillRect l="-20000" t="-2174" b="-28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957734" y="4273445"/>
                <a:ext cx="43492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7734" y="4273445"/>
                <a:ext cx="434927" cy="276999"/>
              </a:xfrm>
              <a:prstGeom prst="rect">
                <a:avLst/>
              </a:prstGeom>
              <a:blipFill rotWithShape="0">
                <a:blip r:embed="rId13"/>
                <a:stretch>
                  <a:fillRect l="-19444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8328537" y="971830"/>
            <a:ext cx="2798589" cy="468481"/>
            <a:chOff x="8328537" y="971830"/>
            <a:chExt cx="2798589" cy="46848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8328537" y="1158374"/>
                  <a:ext cx="784061" cy="28193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oMath>
                    </m:oMathPara>
                  </a14:m>
                  <a:endParaRPr lang="en-US" b="0" dirty="0"/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28537" y="1158374"/>
                  <a:ext cx="869854" cy="313291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l="-5594" t="-1961" r="-2098" b="-27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8" name="Straight Arrow Connector 27"/>
            <p:cNvCxnSpPr/>
            <p:nvPr/>
          </p:nvCxnSpPr>
          <p:spPr bwMode="auto">
            <a:xfrm flipH="1">
              <a:off x="9145726" y="1180415"/>
              <a:ext cx="338036" cy="1270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9" name="TextBox 28"/>
            <p:cNvSpPr txBox="1"/>
            <p:nvPr/>
          </p:nvSpPr>
          <p:spPr>
            <a:xfrm>
              <a:off x="9467094" y="971830"/>
              <a:ext cx="16600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</a:rPr>
                <a:t>Long-term key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732199" y="968893"/>
            <a:ext cx="2553873" cy="471313"/>
            <a:chOff x="732199" y="968893"/>
            <a:chExt cx="2553873" cy="47131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2507974" y="1163207"/>
                  <a:ext cx="77809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p>
                        </m:sSup>
                      </m:oMath>
                    </m:oMathPara>
                  </a14:m>
                  <a:endParaRPr lang="en-US" b="0" dirty="0"/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07974" y="1163207"/>
                  <a:ext cx="778098" cy="276999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l="-5469" b="-288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1" name="Straight Arrow Connector 30"/>
            <p:cNvCxnSpPr/>
            <p:nvPr/>
          </p:nvCxnSpPr>
          <p:spPr bwMode="auto">
            <a:xfrm>
              <a:off x="2169720" y="1183156"/>
              <a:ext cx="288415" cy="9296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2" name="TextBox 31"/>
            <p:cNvSpPr txBox="1"/>
            <p:nvPr/>
          </p:nvSpPr>
          <p:spPr>
            <a:xfrm>
              <a:off x="732199" y="968893"/>
              <a:ext cx="152834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>
                      <a:lumMod val="65000"/>
                    </a:schemeClr>
                  </a:solidFill>
                </a:rPr>
                <a:t>Long-term key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463417" y="1166552"/>
                <a:ext cx="8327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1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𝑮</m:t>
                      </m:r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000" b="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166552"/>
                <a:ext cx="832728" cy="276999"/>
              </a:xfrm>
              <a:prstGeom prst="rect">
                <a:avLst/>
              </a:prstGeom>
              <a:blipFill rotWithShape="0">
                <a:blip r:embed="rId16"/>
                <a:stretch>
                  <a:fillRect l="-9489" r="-4380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3396863" y="3861220"/>
            <a:ext cx="101213" cy="35177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Connector 35"/>
          <p:cNvCxnSpPr/>
          <p:nvPr/>
        </p:nvCxnSpPr>
        <p:spPr bwMode="auto">
          <a:xfrm>
            <a:off x="3815929" y="3861220"/>
            <a:ext cx="101213" cy="35177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9246823" y="4273445"/>
                <a:ext cx="429990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6823" y="4273445"/>
                <a:ext cx="429990" cy="281937"/>
              </a:xfrm>
              <a:prstGeom prst="rect">
                <a:avLst/>
              </a:prstGeom>
              <a:blipFill rotWithShape="0">
                <a:blip r:embed="rId17"/>
                <a:stretch>
                  <a:fillRect l="-20000" t="-2174" b="-28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9817995" y="4273445"/>
                <a:ext cx="43492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7995" y="4273445"/>
                <a:ext cx="434927" cy="276999"/>
              </a:xfrm>
              <a:prstGeom prst="rect">
                <a:avLst/>
              </a:prstGeom>
              <a:blipFill rotWithShape="0">
                <a:blip r:embed="rId18"/>
                <a:stretch>
                  <a:fillRect l="-19718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Connector 38"/>
          <p:cNvCxnSpPr/>
          <p:nvPr/>
        </p:nvCxnSpPr>
        <p:spPr bwMode="auto">
          <a:xfrm>
            <a:off x="9257124" y="3861220"/>
            <a:ext cx="101213" cy="35177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Connector 39"/>
          <p:cNvCxnSpPr/>
          <p:nvPr/>
        </p:nvCxnSpPr>
        <p:spPr bwMode="auto">
          <a:xfrm>
            <a:off x="9676190" y="3861220"/>
            <a:ext cx="101213" cy="35177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/>
              <p:cNvSpPr txBox="1"/>
              <p:nvPr/>
            </p:nvSpPr>
            <p:spPr>
              <a:xfrm>
                <a:off x="7905636" y="3498174"/>
                <a:ext cx="2036968" cy="3126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nb-NO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p>
                              <m:r>
                                <a:rPr lang="nb-NO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b="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5636" y="3498174"/>
                <a:ext cx="2036968" cy="312650"/>
              </a:xfrm>
              <a:prstGeom prst="rect">
                <a:avLst/>
              </a:prstGeom>
              <a:blipFill>
                <a:blip r:embed="rId19"/>
                <a:stretch>
                  <a:fillRect l="-4192" b="-196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2216244" y="2708759"/>
                <a:ext cx="153247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6244" y="2708759"/>
                <a:ext cx="1532471" cy="276999"/>
              </a:xfrm>
              <a:prstGeom prst="rect">
                <a:avLst/>
              </a:prstGeom>
              <a:blipFill>
                <a:blip r:embed="rId20"/>
                <a:stretch>
                  <a:fillRect l="-3984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8033533" y="2674312"/>
                <a:ext cx="153587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74312"/>
                <a:ext cx="1535870" cy="276999"/>
              </a:xfrm>
              <a:prstGeom prst="rect">
                <a:avLst/>
              </a:prstGeom>
              <a:blipFill>
                <a:blip r:embed="rId21"/>
                <a:stretch>
                  <a:fillRect l="-5556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4102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19" grpId="0"/>
      <p:bldP spid="25" grpId="0"/>
      <p:bldP spid="27" grpId="0"/>
      <p:bldP spid="37" grpId="0"/>
      <p:bldP spid="38" grpId="0"/>
      <p:bldP spid="3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5487232" y="1982499"/>
                <a:ext cx="7839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7232" y="1982499"/>
                <a:ext cx="783997" cy="276999"/>
              </a:xfrm>
              <a:prstGeom prst="rect">
                <a:avLst/>
              </a:prstGeom>
              <a:blipFill rotWithShape="0">
                <a:blip r:embed="rId3"/>
                <a:stretch>
                  <a:fillRect l="-5426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TextBox 56"/>
              <p:cNvSpPr txBox="1"/>
              <p:nvPr/>
            </p:nvSpPr>
            <p:spPr>
              <a:xfrm>
                <a:off x="1989835" y="4121103"/>
                <a:ext cx="220201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′←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p>
                              <m:r>
                                <a:rPr lang="nb-NO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nb-NO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  <m:sup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b="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9835" y="4121103"/>
                <a:ext cx="2202013" cy="276999"/>
              </a:xfrm>
              <a:prstGeom prst="rect">
                <a:avLst/>
              </a:prstGeom>
              <a:blipFill>
                <a:blip r:embed="rId4"/>
                <a:stretch>
                  <a:fillRect l="-4144" t="-2222" b="-13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5898942" y="5054784"/>
                <a:ext cx="505077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8942" y="5054784"/>
                <a:ext cx="505077" cy="313291"/>
              </a:xfrm>
              <a:prstGeom prst="rect">
                <a:avLst/>
              </a:prstGeom>
              <a:blipFill rotWithShape="0">
                <a:blip r:embed="rId5"/>
                <a:stretch>
                  <a:fillRect l="-18072" t="-1923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9" name="TextBox 58"/>
              <p:cNvSpPr txBox="1"/>
              <p:nvPr/>
            </p:nvSpPr>
            <p:spPr>
              <a:xfrm>
                <a:off x="7856095" y="4101291"/>
                <a:ext cx="2217145" cy="3126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′←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′,</m:t>
                          </m:r>
                          <m:r>
                            <a:rPr lang="nb-NO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nb-NO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p>
                                <m:sSupPr>
                                  <m:ctrlPr>
                                    <a:rPr lang="nb-NO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sup>
                              <m:r>
                                <a:rPr lang="nb-NO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b="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6095" y="4101291"/>
                <a:ext cx="2217145" cy="312650"/>
              </a:xfrm>
              <a:prstGeom prst="rect">
                <a:avLst/>
              </a:prstGeom>
              <a:blipFill>
                <a:blip r:embed="rId6"/>
                <a:stretch>
                  <a:fillRect l="-4132" b="-588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Noise-protocol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p:cxnSp>
        <p:nvCxnSpPr>
          <p:cNvPr id="29" name="Straight Arrow Connector 28"/>
          <p:cNvCxnSpPr/>
          <p:nvPr/>
        </p:nvCxnSpPr>
        <p:spPr bwMode="auto">
          <a:xfrm flipV="1">
            <a:off x="4419600" y="2352675"/>
            <a:ext cx="1907258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265213" y="2508538"/>
                <a:ext cx="123061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276999"/>
              </a:xfrm>
              <a:prstGeom prst="rect">
                <a:avLst/>
              </a:prstGeom>
              <a:blipFill rotWithShape="0">
                <a:blip r:embed="rId12"/>
                <a:stretch>
                  <a:fillRect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/>
          <p:cNvCxnSpPr/>
          <p:nvPr/>
        </p:nvCxnSpPr>
        <p:spPr bwMode="auto">
          <a:xfrm flipH="1">
            <a:off x="5305425" y="2857500"/>
            <a:ext cx="219075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 rot="20329030">
                <a:off x="7245093" y="2037469"/>
                <a:ext cx="907236" cy="3146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′=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329030">
                <a:off x="7245093" y="2037469"/>
                <a:ext cx="907236" cy="314638"/>
              </a:xfrm>
              <a:prstGeom prst="rect">
                <a:avLst/>
              </a:prstGeom>
              <a:blipFill>
                <a:blip r:embed="rId13"/>
                <a:stretch>
                  <a:fillRect l="-3797"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Freeform 39"/>
          <p:cNvSpPr/>
          <p:nvPr/>
        </p:nvSpPr>
        <p:spPr bwMode="auto">
          <a:xfrm>
            <a:off x="3435400" y="2210948"/>
            <a:ext cx="2114468" cy="1305360"/>
          </a:xfrm>
          <a:custGeom>
            <a:avLst/>
            <a:gdLst>
              <a:gd name="connsiteX0" fmla="*/ 2529840 w 2529840"/>
              <a:gd name="connsiteY0" fmla="*/ 1211580 h 1211580"/>
              <a:gd name="connsiteX1" fmla="*/ 1181100 w 2529840"/>
              <a:gd name="connsiteY1" fmla="*/ 868680 h 1211580"/>
              <a:gd name="connsiteX2" fmla="*/ 571500 w 2529840"/>
              <a:gd name="connsiteY2" fmla="*/ 182880 h 1211580"/>
              <a:gd name="connsiteX3" fmla="*/ 0 w 2529840"/>
              <a:gd name="connsiteY3" fmla="*/ 0 h 1211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9840" h="1211580">
                <a:moveTo>
                  <a:pt x="2529840" y="1211580"/>
                </a:moveTo>
                <a:cubicBezTo>
                  <a:pt x="2018665" y="1125855"/>
                  <a:pt x="1507490" y="1040130"/>
                  <a:pt x="1181100" y="868680"/>
                </a:cubicBezTo>
                <a:cubicBezTo>
                  <a:pt x="854710" y="697230"/>
                  <a:pt x="768350" y="327660"/>
                  <a:pt x="571500" y="182880"/>
                </a:cubicBezTo>
                <a:cubicBezTo>
                  <a:pt x="374650" y="38100"/>
                  <a:pt x="187325" y="19050"/>
                  <a:pt x="0" y="0"/>
                </a:cubicBezTo>
              </a:path>
            </a:pathLst>
          </a:cu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 rot="1690390">
                <a:off x="3508972" y="1995870"/>
                <a:ext cx="923586" cy="3146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90390">
                <a:off x="3508972" y="1995870"/>
                <a:ext cx="923586" cy="314638"/>
              </a:xfrm>
              <a:prstGeom prst="rect">
                <a:avLst/>
              </a:prstGeom>
              <a:blipFill rotWithShape="0">
                <a:blip r:embed="rId14"/>
                <a:stretch>
                  <a:fillRect l="-50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Freeform 42"/>
          <p:cNvSpPr/>
          <p:nvPr/>
        </p:nvSpPr>
        <p:spPr bwMode="auto">
          <a:xfrm flipH="1">
            <a:off x="6392982" y="2330938"/>
            <a:ext cx="1794743" cy="1259757"/>
          </a:xfrm>
          <a:custGeom>
            <a:avLst/>
            <a:gdLst>
              <a:gd name="connsiteX0" fmla="*/ 2529840 w 2529840"/>
              <a:gd name="connsiteY0" fmla="*/ 1211580 h 1211580"/>
              <a:gd name="connsiteX1" fmla="*/ 1181100 w 2529840"/>
              <a:gd name="connsiteY1" fmla="*/ 868680 h 1211580"/>
              <a:gd name="connsiteX2" fmla="*/ 571500 w 2529840"/>
              <a:gd name="connsiteY2" fmla="*/ 182880 h 1211580"/>
              <a:gd name="connsiteX3" fmla="*/ 0 w 2529840"/>
              <a:gd name="connsiteY3" fmla="*/ 0 h 1211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9840" h="1211580">
                <a:moveTo>
                  <a:pt x="2529840" y="1211580"/>
                </a:moveTo>
                <a:cubicBezTo>
                  <a:pt x="2018665" y="1125855"/>
                  <a:pt x="1507490" y="1040130"/>
                  <a:pt x="1181100" y="868680"/>
                </a:cubicBezTo>
                <a:cubicBezTo>
                  <a:pt x="854710" y="697230"/>
                  <a:pt x="768350" y="327660"/>
                  <a:pt x="571500" y="182880"/>
                </a:cubicBezTo>
                <a:cubicBezTo>
                  <a:pt x="374650" y="38100"/>
                  <a:pt x="187325" y="19050"/>
                  <a:pt x="0" y="0"/>
                </a:cubicBezTo>
              </a:path>
            </a:pathLst>
          </a:custGeom>
          <a:noFill/>
          <a:ln w="19050" cap="flat" cmpd="sng" algn="ctr">
            <a:solidFill>
              <a:srgbClr val="EC1C24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 bwMode="auto">
          <a:xfrm>
            <a:off x="3253155" y="4044865"/>
            <a:ext cx="435155" cy="425501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509534" y="5676146"/>
                <a:ext cx="286594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b="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Can't compute</a:t>
                </a:r>
                <a:r>
                  <a:rPr lang="nb-NO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nb-NO" b="0" i="1" dirty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nb-NO" b="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or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!</a:t>
                </a: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9534" y="5676146"/>
                <a:ext cx="2865943" cy="369332"/>
              </a:xfrm>
              <a:prstGeom prst="rect">
                <a:avLst/>
              </a:prstGeom>
              <a:blipFill rotWithShape="0">
                <a:blip r:embed="rId15"/>
                <a:stretch>
                  <a:fillRect l="-1915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5463417" y="1166552"/>
                <a:ext cx="8327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1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𝑮</m:t>
                      </m:r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000" b="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166552"/>
                <a:ext cx="832728" cy="276999"/>
              </a:xfrm>
              <a:prstGeom prst="rect">
                <a:avLst/>
              </a:prstGeom>
              <a:blipFill rotWithShape="0">
                <a:blip r:embed="rId16"/>
                <a:stretch>
                  <a:fillRect l="-9489" r="-4380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5" name="Picture 34">
            <a:extLst>
              <a:ext uri="{FF2B5EF4-FFF2-40B4-BE49-F238E27FC236}">
                <a16:creationId xmlns:a16="http://schemas.microsoft.com/office/drawing/2014/main" id="{7A7A7FF4-A1F2-4762-8775-516C9D74F803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>
            <a:off x="5631324" y="3468480"/>
            <a:ext cx="782716" cy="9932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CCE18DD7-7D64-423A-A8CA-4129963871B1}"/>
                  </a:ext>
                </a:extLst>
              </p:cNvPr>
              <p:cNvSpPr txBox="1"/>
              <p:nvPr/>
            </p:nvSpPr>
            <p:spPr>
              <a:xfrm>
                <a:off x="6577669" y="3707355"/>
                <a:ext cx="26904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CCE18DD7-7D64-423A-A8CA-4129963871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7669" y="3707355"/>
                <a:ext cx="269048" cy="276999"/>
              </a:xfrm>
              <a:prstGeom prst="rect">
                <a:avLst/>
              </a:prstGeom>
              <a:blipFill rotWithShape="0">
                <a:blip r:embed="rId19"/>
                <a:stretch>
                  <a:fillRect l="-2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FE87CBF-020C-41F3-8527-B6CE5500FFC2}"/>
                  </a:ext>
                </a:extLst>
              </p:cNvPr>
              <p:cNvSpPr txBox="1"/>
              <p:nvPr/>
            </p:nvSpPr>
            <p:spPr>
              <a:xfrm>
                <a:off x="5351457" y="3707355"/>
                <a:ext cx="27411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nb-NO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EFE87CBF-020C-41F3-8527-B6CE5500FF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1457" y="3707355"/>
                <a:ext cx="274114" cy="276999"/>
              </a:xfrm>
              <a:prstGeom prst="rect">
                <a:avLst/>
              </a:prstGeom>
              <a:blipFill rotWithShape="0">
                <a:blip r:embed="rId20"/>
                <a:stretch>
                  <a:fillRect l="-31111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076077" y="3502936"/>
                <a:ext cx="20271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p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b="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6077" y="3502936"/>
                <a:ext cx="2027158" cy="276999"/>
              </a:xfrm>
              <a:prstGeom prst="rect">
                <a:avLst/>
              </a:prstGeom>
              <a:blipFill>
                <a:blip r:embed="rId21"/>
                <a:stretch>
                  <a:fillRect l="-4217" b="-888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7905636" y="3498174"/>
                <a:ext cx="2036968" cy="3126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nb-NO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p>
                              <m:r>
                                <a:rPr lang="nb-NO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b="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5636" y="3498174"/>
                <a:ext cx="2036968" cy="312650"/>
              </a:xfrm>
              <a:prstGeom prst="rect">
                <a:avLst/>
              </a:prstGeom>
              <a:blipFill>
                <a:blip r:embed="rId22"/>
                <a:stretch>
                  <a:fillRect l="-4192" b="-196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/>
          <p:cNvCxnSpPr/>
          <p:nvPr/>
        </p:nvCxnSpPr>
        <p:spPr bwMode="auto">
          <a:xfrm flipV="1">
            <a:off x="7740564" y="3660847"/>
            <a:ext cx="2478879" cy="7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extBox 1"/>
          <p:cNvSpPr txBox="1"/>
          <p:nvPr/>
        </p:nvSpPr>
        <p:spPr>
          <a:xfrm>
            <a:off x="7182499" y="5010889"/>
            <a:ext cx="24949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adversary can't compute this due to DH/DLOG problem</a:t>
            </a:r>
          </a:p>
        </p:txBody>
      </p:sp>
      <p:cxnSp>
        <p:nvCxnSpPr>
          <p:cNvPr id="5" name="Straight Arrow Connector 4"/>
          <p:cNvCxnSpPr>
            <a:stCxn id="73" idx="3"/>
          </p:cNvCxnSpPr>
          <p:nvPr/>
        </p:nvCxnSpPr>
        <p:spPr bwMode="auto">
          <a:xfrm flipH="1">
            <a:off x="6495496" y="4336590"/>
            <a:ext cx="2617004" cy="83085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stealth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8" name="Straight Arrow Connector 47"/>
          <p:cNvCxnSpPr>
            <a:stCxn id="47" idx="5"/>
          </p:cNvCxnSpPr>
          <p:nvPr/>
        </p:nvCxnSpPr>
        <p:spPr bwMode="auto">
          <a:xfrm>
            <a:off x="3624583" y="4408053"/>
            <a:ext cx="2016569" cy="72483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stealth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3" name="Straight Arrow Connector 62"/>
          <p:cNvCxnSpPr/>
          <p:nvPr/>
        </p:nvCxnSpPr>
        <p:spPr bwMode="auto">
          <a:xfrm flipV="1">
            <a:off x="1878845" y="3660847"/>
            <a:ext cx="2478879" cy="7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6249126" y="1155587"/>
                <a:ext cx="56310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b="0" dirty="0"/>
                  <a:t>,</a:t>
                </a:r>
                <a:r>
                  <a:rPr lang="nb-NO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b="0" dirty="0"/>
                  <a:t>,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9126" y="1155587"/>
                <a:ext cx="563103" cy="276999"/>
              </a:xfrm>
              <a:prstGeom prst="rect">
                <a:avLst/>
              </a:prstGeom>
              <a:blipFill rotWithShape="0">
                <a:blip r:embed="rId23"/>
                <a:stretch>
                  <a:fillRect l="-25000" t="-28889" r="-14130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6" name="Group 55"/>
          <p:cNvGrpSpPr/>
          <p:nvPr/>
        </p:nvGrpSpPr>
        <p:grpSpPr>
          <a:xfrm>
            <a:off x="8328537" y="971830"/>
            <a:ext cx="2798589" cy="468481"/>
            <a:chOff x="8328537" y="971830"/>
            <a:chExt cx="2798589" cy="46848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TextBox 59"/>
                <p:cNvSpPr txBox="1"/>
                <p:nvPr/>
              </p:nvSpPr>
              <p:spPr>
                <a:xfrm>
                  <a:off x="8328537" y="1158374"/>
                  <a:ext cx="784061" cy="28193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oMath>
                    </m:oMathPara>
                  </a14:m>
                  <a:endParaRPr lang="en-US" b="0" dirty="0"/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28537" y="1158374"/>
                  <a:ext cx="869854" cy="313291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 l="-5594" t="-1961" r="-2098" b="-27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4" name="Straight Arrow Connector 63"/>
            <p:cNvCxnSpPr/>
            <p:nvPr/>
          </p:nvCxnSpPr>
          <p:spPr bwMode="auto">
            <a:xfrm flipH="1">
              <a:off x="9145726" y="1180415"/>
              <a:ext cx="338036" cy="1270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5" name="TextBox 64"/>
            <p:cNvSpPr txBox="1"/>
            <p:nvPr/>
          </p:nvSpPr>
          <p:spPr>
            <a:xfrm>
              <a:off x="9467094" y="971830"/>
              <a:ext cx="16600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</a:rPr>
                <a:t>Long-term key</a:t>
              </a: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732199" y="968893"/>
            <a:ext cx="2553873" cy="471313"/>
            <a:chOff x="732199" y="968893"/>
            <a:chExt cx="2553873" cy="47131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TextBox 66"/>
                <p:cNvSpPr txBox="1"/>
                <p:nvPr/>
              </p:nvSpPr>
              <p:spPr>
                <a:xfrm>
                  <a:off x="2507974" y="1163207"/>
                  <a:ext cx="77809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p>
                        </m:sSup>
                      </m:oMath>
                    </m:oMathPara>
                  </a14:m>
                  <a:endParaRPr lang="en-US" b="0" dirty="0"/>
                </a:p>
              </p:txBody>
            </p:sp>
          </mc:Choice>
          <mc:Fallback xmlns="">
            <p:sp>
              <p:nvSpPr>
                <p:cNvPr id="67" name="TextBox 6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07974" y="1163207"/>
                  <a:ext cx="778098" cy="276999"/>
                </a:xfrm>
                <a:prstGeom prst="rect">
                  <a:avLst/>
                </a:prstGeom>
                <a:blipFill rotWithShape="0">
                  <a:blip r:embed="rId25"/>
                  <a:stretch>
                    <a:fillRect l="-5469" b="-288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8" name="Straight Arrow Connector 67"/>
            <p:cNvCxnSpPr/>
            <p:nvPr/>
          </p:nvCxnSpPr>
          <p:spPr bwMode="auto">
            <a:xfrm>
              <a:off x="2169720" y="1183156"/>
              <a:ext cx="288415" cy="9296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9" name="TextBox 68"/>
            <p:cNvSpPr txBox="1"/>
            <p:nvPr/>
          </p:nvSpPr>
          <p:spPr>
            <a:xfrm>
              <a:off x="732199" y="968893"/>
              <a:ext cx="152834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>
                      <a:lumMod val="65000"/>
                    </a:schemeClr>
                  </a:solidFill>
                </a:rPr>
                <a:t>Long-term key</a:t>
              </a:r>
            </a:p>
          </p:txBody>
        </p:sp>
      </p:grpSp>
      <p:sp>
        <p:nvSpPr>
          <p:cNvPr id="70" name="Multiply 69"/>
          <p:cNvSpPr/>
          <p:nvPr/>
        </p:nvSpPr>
        <p:spPr bwMode="auto">
          <a:xfrm>
            <a:off x="6212456" y="2027250"/>
            <a:ext cx="651760" cy="588076"/>
          </a:xfrm>
          <a:prstGeom prst="mathMultiply">
            <a:avLst>
              <a:gd name="adj1" fmla="val 9227"/>
            </a:avLst>
          </a:prstGeom>
          <a:solidFill>
            <a:srgbClr val="FF00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71" name="Multiply 70"/>
          <p:cNvSpPr/>
          <p:nvPr/>
        </p:nvSpPr>
        <p:spPr bwMode="auto">
          <a:xfrm>
            <a:off x="4763459" y="2566824"/>
            <a:ext cx="651760" cy="588076"/>
          </a:xfrm>
          <a:prstGeom prst="mathMultiply">
            <a:avLst>
              <a:gd name="adj1" fmla="val 9227"/>
            </a:avLst>
          </a:prstGeom>
          <a:solidFill>
            <a:srgbClr val="FF00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73" name="Oval 72"/>
          <p:cNvSpPr/>
          <p:nvPr/>
        </p:nvSpPr>
        <p:spPr bwMode="auto">
          <a:xfrm rot="1369528">
            <a:off x="9095084" y="4044865"/>
            <a:ext cx="435155" cy="425501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2216244" y="2708759"/>
                <a:ext cx="153247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6244" y="2708759"/>
                <a:ext cx="1532471" cy="276999"/>
              </a:xfrm>
              <a:prstGeom prst="rect">
                <a:avLst/>
              </a:prstGeom>
              <a:blipFill>
                <a:blip r:embed="rId26"/>
                <a:stretch>
                  <a:fillRect l="-3984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8033533" y="2674312"/>
                <a:ext cx="153587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74312"/>
                <a:ext cx="1535870" cy="276999"/>
              </a:xfrm>
              <a:prstGeom prst="rect">
                <a:avLst/>
              </a:prstGeom>
              <a:blipFill>
                <a:blip r:embed="rId27"/>
                <a:stretch>
                  <a:fillRect l="-5556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4710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39" grpId="0"/>
      <p:bldP spid="40" grpId="0" animBg="1"/>
      <p:bldP spid="42" grpId="0"/>
      <p:bldP spid="43" grpId="0" animBg="1"/>
      <p:bldP spid="47" grpId="0" animBg="1"/>
      <p:bldP spid="49" grpId="0"/>
      <p:bldP spid="36" grpId="0"/>
      <p:bldP spid="37" grpId="0"/>
      <p:bldP spid="2" grpId="0"/>
      <p:bldP spid="7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Noise-protocol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265213" y="2508538"/>
                <a:ext cx="123061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276999"/>
              </a:xfrm>
              <a:prstGeom prst="rect">
                <a:avLst/>
              </a:prstGeom>
              <a:blipFill rotWithShape="0">
                <a:blip r:embed="rId3"/>
                <a:stretch>
                  <a:fillRect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p:cxnSp>
        <p:nvCxnSpPr>
          <p:cNvPr id="35" name="Straight Arrow Connector 34"/>
          <p:cNvCxnSpPr/>
          <p:nvPr/>
        </p:nvCxnSpPr>
        <p:spPr bwMode="auto">
          <a:xfrm flipH="1" flipV="1">
            <a:off x="4381501" y="285432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/>
          <p:nvPr/>
        </p:nvCxnSpPr>
        <p:spPr bwMode="auto">
          <a:xfrm flipV="1">
            <a:off x="4419600" y="235267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507974" y="1163207"/>
                <a:ext cx="7780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7974" y="1163207"/>
                <a:ext cx="778098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5469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328537" y="1158374"/>
                <a:ext cx="784061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8537" y="1158374"/>
                <a:ext cx="784061" cy="281937"/>
              </a:xfrm>
              <a:prstGeom prst="rect">
                <a:avLst/>
              </a:prstGeom>
              <a:blipFill rotWithShape="0">
                <a:blip r:embed="rId8"/>
                <a:stretch>
                  <a:fillRect l="-5426" t="-2174" r="-1550" b="-28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/>
          <p:cNvCxnSpPr/>
          <p:nvPr/>
        </p:nvCxnSpPr>
        <p:spPr bwMode="auto">
          <a:xfrm flipH="1">
            <a:off x="9214867" y="1217904"/>
            <a:ext cx="338036" cy="1270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9536235" y="1009319"/>
            <a:ext cx="1660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Long-term key</a:t>
            </a:r>
          </a:p>
        </p:txBody>
      </p:sp>
      <p:cxnSp>
        <p:nvCxnSpPr>
          <p:cNvPr id="31" name="Straight Arrow Connector 30"/>
          <p:cNvCxnSpPr/>
          <p:nvPr/>
        </p:nvCxnSpPr>
        <p:spPr bwMode="auto">
          <a:xfrm>
            <a:off x="2158108" y="1217284"/>
            <a:ext cx="288415" cy="929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TextBox 31"/>
          <p:cNvSpPr txBox="1"/>
          <p:nvPr/>
        </p:nvSpPr>
        <p:spPr>
          <a:xfrm>
            <a:off x="720587" y="1003021"/>
            <a:ext cx="15283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Long-term key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1005225" y="5202747"/>
                <a:ext cx="2691186" cy="3126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225" y="5202747"/>
                <a:ext cx="2691186" cy="312650"/>
              </a:xfrm>
              <a:prstGeom prst="rect">
                <a:avLst/>
              </a:prstGeom>
              <a:blipFill rotWithShape="0">
                <a:blip r:embed="rId11"/>
                <a:stretch>
                  <a:fillRect l="-3175" b="-17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005225" y="4752673"/>
                <a:ext cx="2285113" cy="3126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225" y="4752673"/>
                <a:ext cx="2285113" cy="312650"/>
              </a:xfrm>
              <a:prstGeom prst="rect">
                <a:avLst/>
              </a:prstGeom>
              <a:blipFill rotWithShape="0">
                <a:blip r:embed="rId12"/>
                <a:stretch>
                  <a:fillRect l="-3733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005225" y="5652822"/>
                <a:ext cx="3143617" cy="3126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225" y="5652822"/>
                <a:ext cx="3143617" cy="312650"/>
              </a:xfrm>
              <a:prstGeom prst="rect">
                <a:avLst/>
              </a:prstGeom>
              <a:blipFill rotWithShape="0">
                <a:blip r:embed="rId13"/>
                <a:stretch>
                  <a:fillRect l="-2713" b="-17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/>
          <p:cNvSpPr txBox="1"/>
          <p:nvPr/>
        </p:nvSpPr>
        <p:spPr>
          <a:xfrm>
            <a:off x="4991100" y="4741995"/>
            <a:ext cx="57679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static</a:t>
            </a:r>
            <a:r>
              <a:rPr lang="en-US" sz="1600" dirty="0"/>
              <a:t>-</a:t>
            </a:r>
            <a:r>
              <a:rPr lang="en-US" sz="1600" dirty="0">
                <a:solidFill>
                  <a:schemeClr val="accent2"/>
                </a:solidFill>
              </a:rPr>
              <a:t>ephemeral</a:t>
            </a:r>
            <a:r>
              <a:rPr lang="en-US" sz="1600" dirty="0"/>
              <a:t>, </a:t>
            </a:r>
            <a:r>
              <a:rPr lang="en-US" sz="1600" dirty="0">
                <a:solidFill>
                  <a:srgbClr val="FF0000"/>
                </a:solidFill>
              </a:rPr>
              <a:t>ephemeral</a:t>
            </a:r>
            <a:r>
              <a:rPr lang="en-US" sz="1600" dirty="0"/>
              <a:t>-</a:t>
            </a:r>
            <a:r>
              <a:rPr lang="en-US" sz="1600" dirty="0">
                <a:solidFill>
                  <a:schemeClr val="accent2"/>
                </a:solidFill>
              </a:rPr>
              <a:t>static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991100" y="5197409"/>
            <a:ext cx="57679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static</a:t>
            </a:r>
            <a:r>
              <a:rPr lang="en-US" sz="1600" dirty="0"/>
              <a:t>-</a:t>
            </a:r>
            <a:r>
              <a:rPr lang="en-US" sz="1600" dirty="0">
                <a:solidFill>
                  <a:schemeClr val="accent2"/>
                </a:solidFill>
              </a:rPr>
              <a:t>ephemeral</a:t>
            </a:r>
            <a:r>
              <a:rPr lang="en-US" sz="1600" dirty="0"/>
              <a:t>, </a:t>
            </a:r>
            <a:r>
              <a:rPr lang="en-US" sz="1600" dirty="0">
                <a:solidFill>
                  <a:srgbClr val="FF0000"/>
                </a:solidFill>
              </a:rPr>
              <a:t>ephemeral</a:t>
            </a:r>
            <a:r>
              <a:rPr lang="en-US" sz="1600" dirty="0"/>
              <a:t>-</a:t>
            </a:r>
            <a:r>
              <a:rPr lang="en-US" sz="1600" dirty="0">
                <a:solidFill>
                  <a:schemeClr val="accent2"/>
                </a:solidFill>
              </a:rPr>
              <a:t>static</a:t>
            </a:r>
            <a:r>
              <a:rPr lang="en-US" sz="1600" dirty="0"/>
              <a:t>, </a:t>
            </a:r>
            <a:r>
              <a:rPr lang="en-US" sz="1600" dirty="0">
                <a:solidFill>
                  <a:srgbClr val="FF0000"/>
                </a:solidFill>
              </a:rPr>
              <a:t>ephemeral</a:t>
            </a:r>
            <a:r>
              <a:rPr lang="en-US" sz="1600" dirty="0"/>
              <a:t>-</a:t>
            </a:r>
            <a:r>
              <a:rPr lang="en-US" sz="1600" dirty="0">
                <a:solidFill>
                  <a:schemeClr val="accent2"/>
                </a:solidFill>
              </a:rPr>
              <a:t>ephemeral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991100" y="5652822"/>
            <a:ext cx="67585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static</a:t>
            </a:r>
            <a:r>
              <a:rPr lang="en-US" sz="1600" dirty="0"/>
              <a:t>-</a:t>
            </a:r>
            <a:r>
              <a:rPr lang="en-US" sz="1600" dirty="0">
                <a:solidFill>
                  <a:schemeClr val="accent2"/>
                </a:solidFill>
              </a:rPr>
              <a:t>static</a:t>
            </a:r>
            <a:r>
              <a:rPr lang="en-US" sz="1600" dirty="0"/>
              <a:t>, </a:t>
            </a:r>
            <a:r>
              <a:rPr lang="en-US" sz="1600" dirty="0">
                <a:solidFill>
                  <a:srgbClr val="FF0000"/>
                </a:solidFill>
              </a:rPr>
              <a:t>static</a:t>
            </a:r>
            <a:r>
              <a:rPr lang="en-US" sz="1600" dirty="0"/>
              <a:t>-</a:t>
            </a:r>
            <a:r>
              <a:rPr lang="en-US" sz="1600" dirty="0">
                <a:solidFill>
                  <a:schemeClr val="accent2"/>
                </a:solidFill>
              </a:rPr>
              <a:t>ephemeral</a:t>
            </a:r>
            <a:r>
              <a:rPr lang="en-US" sz="1600" dirty="0"/>
              <a:t>, </a:t>
            </a:r>
            <a:r>
              <a:rPr lang="en-US" sz="1600" dirty="0">
                <a:solidFill>
                  <a:srgbClr val="FF0000"/>
                </a:solidFill>
              </a:rPr>
              <a:t>ephemeral</a:t>
            </a:r>
            <a:r>
              <a:rPr lang="en-US" sz="1600" dirty="0"/>
              <a:t>-</a:t>
            </a:r>
            <a:r>
              <a:rPr lang="en-US" sz="1600" dirty="0">
                <a:solidFill>
                  <a:schemeClr val="accent2"/>
                </a:solidFill>
              </a:rPr>
              <a:t>static</a:t>
            </a:r>
            <a:r>
              <a:rPr lang="en-US" sz="1600" dirty="0"/>
              <a:t>,</a:t>
            </a:r>
            <a:r>
              <a:rPr lang="en-US" sz="1600" dirty="0">
                <a:solidFill>
                  <a:schemeClr val="accent6"/>
                </a:solidFill>
              </a:rPr>
              <a:t> </a:t>
            </a:r>
            <a:r>
              <a:rPr lang="en-US" sz="1600" dirty="0">
                <a:solidFill>
                  <a:srgbClr val="FF0000"/>
                </a:solidFill>
              </a:rPr>
              <a:t>ephemeral</a:t>
            </a:r>
            <a:r>
              <a:rPr lang="en-US" sz="1600" dirty="0">
                <a:solidFill>
                  <a:schemeClr val="accent2"/>
                </a:solidFill>
              </a:rPr>
              <a:t>-ephemeral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23392" y="3810651"/>
            <a:ext cx="3096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Many alternatives: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463417" y="1166552"/>
                <a:ext cx="8327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1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𝑮</m:t>
                      </m:r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000" b="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166552"/>
                <a:ext cx="832728" cy="276999"/>
              </a:xfrm>
              <a:prstGeom prst="rect">
                <a:avLst/>
              </a:prstGeom>
              <a:blipFill rotWithShape="0">
                <a:blip r:embed="rId14"/>
                <a:stretch>
                  <a:fillRect l="-9489" r="-4380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005225" y="4302599"/>
                <a:ext cx="2285113" cy="3126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225" y="4302599"/>
                <a:ext cx="2285113" cy="312650"/>
              </a:xfrm>
              <a:prstGeom prst="rect">
                <a:avLst/>
              </a:prstGeom>
              <a:blipFill rotWithShape="0">
                <a:blip r:embed="rId15"/>
                <a:stretch>
                  <a:fillRect l="-3733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/>
          <p:cNvSpPr txBox="1"/>
          <p:nvPr/>
        </p:nvSpPr>
        <p:spPr>
          <a:xfrm>
            <a:off x="4991100" y="4286581"/>
            <a:ext cx="57679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static</a:t>
            </a:r>
            <a:r>
              <a:rPr lang="en-US" sz="1600" dirty="0"/>
              <a:t>-</a:t>
            </a:r>
            <a:r>
              <a:rPr lang="en-US" sz="1600" dirty="0">
                <a:solidFill>
                  <a:schemeClr val="accent2"/>
                </a:solidFill>
              </a:rPr>
              <a:t>static</a:t>
            </a:r>
            <a:r>
              <a:rPr lang="en-US" sz="1600" dirty="0"/>
              <a:t>, </a:t>
            </a:r>
            <a:r>
              <a:rPr lang="en-US" sz="1600" dirty="0">
                <a:solidFill>
                  <a:srgbClr val="FF0000"/>
                </a:solidFill>
              </a:rPr>
              <a:t>ephemeral</a:t>
            </a:r>
            <a:r>
              <a:rPr lang="en-US" sz="1600" dirty="0"/>
              <a:t>-</a:t>
            </a:r>
            <a:r>
              <a:rPr lang="en-US" sz="1600" dirty="0">
                <a:solidFill>
                  <a:schemeClr val="accent2"/>
                </a:solidFill>
              </a:rPr>
              <a:t>ephemeral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8614396" y="3952689"/>
            <a:ext cx="3111799" cy="1193009"/>
            <a:chOff x="8614396" y="3952689"/>
            <a:chExt cx="3111799" cy="1193009"/>
          </a:xfrm>
        </p:grpSpPr>
        <p:sp>
          <p:nvSpPr>
            <p:cNvPr id="3" name="TextBox 2"/>
            <p:cNvSpPr txBox="1"/>
            <p:nvPr/>
          </p:nvSpPr>
          <p:spPr>
            <a:xfrm>
              <a:off x="8614396" y="4023708"/>
              <a:ext cx="13190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C00000"/>
                  </a:solidFill>
                </a:rPr>
                <a:t>Used inside</a:t>
              </a: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3444" y="3952689"/>
              <a:ext cx="461176" cy="454588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25" t="25893" r="17708" b="26747"/>
            <a:stretch/>
          </p:blipFill>
          <p:spPr>
            <a:xfrm>
              <a:off x="10475900" y="3952689"/>
              <a:ext cx="1250295" cy="454588"/>
            </a:xfrm>
            <a:prstGeom prst="roundRect">
              <a:avLst/>
            </a:prstGeom>
          </p:spPr>
        </p:pic>
        <p:cxnSp>
          <p:nvCxnSpPr>
            <p:cNvPr id="38" name="Straight Arrow Connector 37"/>
            <p:cNvCxnSpPr/>
            <p:nvPr/>
          </p:nvCxnSpPr>
          <p:spPr bwMode="auto">
            <a:xfrm flipH="1">
              <a:off x="8614396" y="4407277"/>
              <a:ext cx="583995" cy="73842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42" name="Oval 41"/>
          <p:cNvSpPr/>
          <p:nvPr/>
        </p:nvSpPr>
        <p:spPr bwMode="auto">
          <a:xfrm>
            <a:off x="5265213" y="1723707"/>
            <a:ext cx="1258348" cy="1420809"/>
          </a:xfrm>
          <a:prstGeom prst="ellipse">
            <a:avLst/>
          </a:prstGeom>
          <a:noFill/>
          <a:ln w="1905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5967832" y="3139671"/>
            <a:ext cx="15283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ephemeral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53123" y="1326531"/>
            <a:ext cx="8547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(static)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725725" y="1272209"/>
            <a:ext cx="8547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(static)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487232" y="1982499"/>
                <a:ext cx="7839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7232" y="1982499"/>
                <a:ext cx="783997" cy="276999"/>
              </a:xfrm>
              <a:prstGeom prst="rect">
                <a:avLst/>
              </a:prstGeom>
              <a:blipFill rotWithShape="0">
                <a:blip r:embed="rId18"/>
                <a:stretch>
                  <a:fillRect l="-5426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249126" y="1155587"/>
                <a:ext cx="56310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b="0" dirty="0"/>
                  <a:t>,</a:t>
                </a:r>
                <a:r>
                  <a:rPr lang="nb-NO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b="0" dirty="0"/>
                  <a:t>,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9126" y="1155587"/>
                <a:ext cx="563103" cy="276999"/>
              </a:xfrm>
              <a:prstGeom prst="rect">
                <a:avLst/>
              </a:prstGeom>
              <a:blipFill rotWithShape="0">
                <a:blip r:embed="rId19"/>
                <a:stretch>
                  <a:fillRect l="-25000" t="-28889" r="-14130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2216244" y="2708759"/>
                <a:ext cx="153247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6244" y="2708759"/>
                <a:ext cx="1532471" cy="276999"/>
              </a:xfrm>
              <a:prstGeom prst="rect">
                <a:avLst/>
              </a:prstGeom>
              <a:blipFill>
                <a:blip r:embed="rId20"/>
                <a:stretch>
                  <a:fillRect l="-3984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8033533" y="2674312"/>
                <a:ext cx="153587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74312"/>
                <a:ext cx="1535870" cy="276999"/>
              </a:xfrm>
              <a:prstGeom prst="rect">
                <a:avLst/>
              </a:prstGeom>
              <a:blipFill>
                <a:blip r:embed="rId21"/>
                <a:stretch>
                  <a:fillRect l="-5556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9630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6" grpId="0"/>
      <p:bldP spid="37" grpId="0"/>
      <p:bldP spid="39" grpId="0"/>
      <p:bldP spid="40" grpId="0"/>
      <p:bldP spid="47" grpId="0"/>
      <p:bldP spid="42" grpId="0" animBg="1"/>
      <p:bldP spid="49" grpId="0"/>
      <p:bldP spid="50" grpId="0"/>
      <p:bldP spid="5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secrecy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265213" y="2508538"/>
                <a:ext cx="123061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276999"/>
              </a:xfrm>
              <a:prstGeom prst="rect">
                <a:avLst/>
              </a:prstGeom>
              <a:blipFill rotWithShape="0">
                <a:blip r:embed="rId3"/>
                <a:stretch>
                  <a:fillRect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p:cxnSp>
        <p:nvCxnSpPr>
          <p:cNvPr id="35" name="Straight Arrow Connector 34"/>
          <p:cNvCxnSpPr/>
          <p:nvPr/>
        </p:nvCxnSpPr>
        <p:spPr bwMode="auto">
          <a:xfrm flipH="1" flipV="1">
            <a:off x="4381501" y="285432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/>
          <p:nvPr/>
        </p:nvCxnSpPr>
        <p:spPr bwMode="auto">
          <a:xfrm flipV="1">
            <a:off x="4419600" y="235267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507974" y="1163207"/>
                <a:ext cx="7780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7974" y="1163207"/>
                <a:ext cx="778098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5469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328537" y="1158374"/>
                <a:ext cx="784061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8537" y="1158374"/>
                <a:ext cx="784061" cy="281937"/>
              </a:xfrm>
              <a:prstGeom prst="rect">
                <a:avLst/>
              </a:prstGeom>
              <a:blipFill rotWithShape="0">
                <a:blip r:embed="rId8"/>
                <a:stretch>
                  <a:fillRect l="-5426" t="-2174" r="-1550" b="-28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/>
          <p:cNvCxnSpPr/>
          <p:nvPr/>
        </p:nvCxnSpPr>
        <p:spPr bwMode="auto">
          <a:xfrm flipH="1">
            <a:off x="9214867" y="1217904"/>
            <a:ext cx="338036" cy="1270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9536235" y="1009319"/>
            <a:ext cx="1660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Long-term key</a:t>
            </a:r>
          </a:p>
        </p:txBody>
      </p:sp>
      <p:cxnSp>
        <p:nvCxnSpPr>
          <p:cNvPr id="31" name="Straight Arrow Connector 30"/>
          <p:cNvCxnSpPr/>
          <p:nvPr/>
        </p:nvCxnSpPr>
        <p:spPr bwMode="auto">
          <a:xfrm>
            <a:off x="2158108" y="1217284"/>
            <a:ext cx="288415" cy="929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TextBox 31"/>
          <p:cNvSpPr txBox="1"/>
          <p:nvPr/>
        </p:nvSpPr>
        <p:spPr>
          <a:xfrm>
            <a:off x="720587" y="1003021"/>
            <a:ext cx="15283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Long-term key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463417" y="1166552"/>
                <a:ext cx="8327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1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𝑮</m:t>
                      </m:r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000" b="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166552"/>
                <a:ext cx="832728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9489" r="-4380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839922" y="3423750"/>
                <a:ext cx="2022670" cy="2779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9922" y="3423750"/>
                <a:ext cx="2022670" cy="277961"/>
              </a:xfrm>
              <a:prstGeom prst="rect">
                <a:avLst/>
              </a:prstGeom>
              <a:blipFill rotWithShape="0">
                <a:blip r:embed="rId12"/>
                <a:stretch>
                  <a:fillRect l="-3614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7864802" y="3423750"/>
                <a:ext cx="2022670" cy="2779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4802" y="3423750"/>
                <a:ext cx="2022670" cy="277961"/>
              </a:xfrm>
              <a:prstGeom prst="rect">
                <a:avLst/>
              </a:prstGeom>
              <a:blipFill rotWithShape="0">
                <a:blip r:embed="rId13"/>
                <a:stretch>
                  <a:fillRect l="-3313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8" name="Group 47"/>
          <p:cNvGrpSpPr/>
          <p:nvPr/>
        </p:nvGrpSpPr>
        <p:grpSpPr>
          <a:xfrm>
            <a:off x="4295934" y="3937388"/>
            <a:ext cx="3323906" cy="322044"/>
            <a:chOff x="3063347" y="4768650"/>
            <a:chExt cx="5992844" cy="592931"/>
          </a:xfrm>
        </p:grpSpPr>
        <p:cxnSp>
          <p:nvCxnSpPr>
            <p:cNvPr id="49" name="Straight Arrow Connector 48"/>
            <p:cNvCxnSpPr/>
            <p:nvPr/>
          </p:nvCxnSpPr>
          <p:spPr bwMode="auto">
            <a:xfrm>
              <a:off x="3063347" y="5070676"/>
              <a:ext cx="5992844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50" name="Group 49"/>
            <p:cNvGrpSpPr/>
            <p:nvPr/>
          </p:nvGrpSpPr>
          <p:grpSpPr>
            <a:xfrm>
              <a:off x="3651279" y="4768650"/>
              <a:ext cx="4689156" cy="592931"/>
              <a:chOff x="3820607" y="2927465"/>
              <a:chExt cx="4689156" cy="592931"/>
            </a:xfrm>
          </p:grpSpPr>
          <p:sp>
            <p:nvSpPr>
              <p:cNvPr id="51" name="Can 50"/>
              <p:cNvSpPr/>
              <p:nvPr/>
            </p:nvSpPr>
            <p:spPr bwMode="auto">
              <a:xfrm rot="16200000">
                <a:off x="5895546" y="906179"/>
                <a:ext cx="592931" cy="4635503"/>
              </a:xfrm>
              <a:prstGeom prst="can">
                <a:avLst>
                  <a:gd name="adj" fmla="val 49096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AES-GCM</a:t>
                </a:r>
                <a:r>
                  <a:rPr kumimoji="0" lang="en-US" sz="160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++</a:t>
                </a:r>
              </a:p>
            </p:txBody>
          </p:sp>
          <p:cxnSp>
            <p:nvCxnSpPr>
              <p:cNvPr id="52" name="Straight Arrow Connector 51"/>
              <p:cNvCxnSpPr/>
              <p:nvPr/>
            </p:nvCxnSpPr>
            <p:spPr bwMode="auto">
              <a:xfrm>
                <a:off x="3820607" y="3229491"/>
                <a:ext cx="276788" cy="2054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55" name="Oval 54"/>
          <p:cNvSpPr/>
          <p:nvPr/>
        </p:nvSpPr>
        <p:spPr bwMode="auto">
          <a:xfrm>
            <a:off x="3073939" y="1134291"/>
            <a:ext cx="264535" cy="238861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57" name="Straight Arrow Connector 56"/>
          <p:cNvCxnSpPr>
            <a:stCxn id="55" idx="4"/>
          </p:cNvCxnSpPr>
          <p:nvPr/>
        </p:nvCxnSpPr>
        <p:spPr bwMode="auto">
          <a:xfrm>
            <a:off x="3206207" y="1373152"/>
            <a:ext cx="2467705" cy="331645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5" name="Straight Arrow Connector 64"/>
          <p:cNvCxnSpPr/>
          <p:nvPr/>
        </p:nvCxnSpPr>
        <p:spPr bwMode="auto">
          <a:xfrm>
            <a:off x="5116250" y="4373709"/>
            <a:ext cx="430814" cy="41343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Straight Arrow Connector 67"/>
          <p:cNvCxnSpPr/>
          <p:nvPr/>
        </p:nvCxnSpPr>
        <p:spPr bwMode="auto">
          <a:xfrm>
            <a:off x="5659623" y="4357646"/>
            <a:ext cx="115585" cy="2649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" name="Straight Arrow Connector 70"/>
          <p:cNvCxnSpPr/>
          <p:nvPr/>
        </p:nvCxnSpPr>
        <p:spPr bwMode="auto">
          <a:xfrm flipH="1">
            <a:off x="6090671" y="4341453"/>
            <a:ext cx="140192" cy="2828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/>
          <p:nvPr/>
        </p:nvCxnSpPr>
        <p:spPr bwMode="auto">
          <a:xfrm flipH="1">
            <a:off x="6250151" y="4383054"/>
            <a:ext cx="280033" cy="30861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8" name="Straight Arrow Connector 77"/>
          <p:cNvCxnSpPr/>
          <p:nvPr/>
        </p:nvCxnSpPr>
        <p:spPr bwMode="auto">
          <a:xfrm flipH="1">
            <a:off x="6397005" y="4376928"/>
            <a:ext cx="480383" cy="41021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7" name="Oval 86"/>
          <p:cNvSpPr/>
          <p:nvPr/>
        </p:nvSpPr>
        <p:spPr bwMode="auto">
          <a:xfrm>
            <a:off x="3417490" y="3402518"/>
            <a:ext cx="277400" cy="238861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916312" y="4297274"/>
            <a:ext cx="36733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</a:rPr>
              <a:t>Can't compute!</a:t>
            </a:r>
          </a:p>
          <a:p>
            <a:pPr algn="ctr"/>
            <a:r>
              <a:rPr lang="en-US" sz="1600" dirty="0">
                <a:solidFill>
                  <a:srgbClr val="C00000"/>
                </a:solidFill>
              </a:rPr>
              <a:t>(Need to solve DH or DLOG problem)</a:t>
            </a:r>
          </a:p>
        </p:txBody>
      </p:sp>
      <p:cxnSp>
        <p:nvCxnSpPr>
          <p:cNvPr id="90" name="Straight Arrow Connector 89"/>
          <p:cNvCxnSpPr/>
          <p:nvPr/>
        </p:nvCxnSpPr>
        <p:spPr bwMode="auto">
          <a:xfrm flipV="1">
            <a:off x="3140952" y="3673133"/>
            <a:ext cx="378536" cy="70558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5213" y="4775181"/>
            <a:ext cx="1491743" cy="150287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487232" y="1982499"/>
                <a:ext cx="7839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7232" y="1982499"/>
                <a:ext cx="783997" cy="276999"/>
              </a:xfrm>
              <a:prstGeom prst="rect">
                <a:avLst/>
              </a:prstGeom>
              <a:blipFill rotWithShape="0">
                <a:blip r:embed="rId15"/>
                <a:stretch>
                  <a:fillRect l="-5426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6249126" y="1155587"/>
                <a:ext cx="56310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b="0" dirty="0"/>
                  <a:t>,</a:t>
                </a:r>
                <a:r>
                  <a:rPr lang="nb-NO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b="0" dirty="0"/>
                  <a:t>,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9126" y="1155587"/>
                <a:ext cx="563103" cy="276999"/>
              </a:xfrm>
              <a:prstGeom prst="rect">
                <a:avLst/>
              </a:prstGeom>
              <a:blipFill rotWithShape="0">
                <a:blip r:embed="rId16"/>
                <a:stretch>
                  <a:fillRect l="-25000" t="-28889" r="-14130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Oval 46"/>
          <p:cNvSpPr/>
          <p:nvPr/>
        </p:nvSpPr>
        <p:spPr bwMode="auto">
          <a:xfrm>
            <a:off x="5265213" y="1723707"/>
            <a:ext cx="1258348" cy="1420809"/>
          </a:xfrm>
          <a:prstGeom prst="ellipse">
            <a:avLst/>
          </a:prstGeom>
          <a:noFill/>
          <a:ln w="1905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5967832" y="3139671"/>
            <a:ext cx="15283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ephemeral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53123" y="1326531"/>
            <a:ext cx="8547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(static)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725725" y="1272209"/>
            <a:ext cx="8547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(static)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2216244" y="2708759"/>
                <a:ext cx="153247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6244" y="2708759"/>
                <a:ext cx="1532471" cy="276999"/>
              </a:xfrm>
              <a:prstGeom prst="rect">
                <a:avLst/>
              </a:prstGeom>
              <a:blipFill>
                <a:blip r:embed="rId17"/>
                <a:stretch>
                  <a:fillRect l="-3984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8033533" y="2674312"/>
                <a:ext cx="153587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↞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74312"/>
                <a:ext cx="1535870" cy="276999"/>
              </a:xfrm>
              <a:prstGeom prst="rect">
                <a:avLst/>
              </a:prstGeom>
              <a:blipFill>
                <a:blip r:embed="rId18"/>
                <a:stretch>
                  <a:fillRect l="-5556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0841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87" grpId="0" animBg="1"/>
      <p:bldP spid="8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861" y="1818466"/>
            <a:ext cx="4292278" cy="32210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263458" y="5405088"/>
            <a:ext cx="76650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Conspiracies…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6304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Juniper Networks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8622209" cy="47244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Juniper Networks: big manufacturer of network equipment (routers, VPNs, firewalls, etc.)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400" dirty="0"/>
              <a:t>Major customers: </a:t>
            </a:r>
            <a:r>
              <a:rPr lang="en-US" sz="1400" dirty="0" err="1"/>
              <a:t>telcos</a:t>
            </a:r>
            <a:r>
              <a:rPr lang="en-US" sz="1400" dirty="0"/>
              <a:t>, banks, US DoD   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b="1" dirty="0"/>
              <a:t>2015: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Hackers obtained access to source code repository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Only made one change:	</a:t>
            </a:r>
            <a:br>
              <a:rPr lang="en-US" sz="1600" dirty="0"/>
            </a:br>
            <a:endParaRPr lang="en-US" sz="1400" dirty="0"/>
          </a:p>
          <a:p>
            <a:pPr marL="0" indent="0"/>
            <a:r>
              <a:rPr lang="en-US" sz="1400" dirty="0"/>
              <a:t>           </a:t>
            </a:r>
            <a:r>
              <a:rPr lang="en-US" sz="1100" dirty="0">
                <a:solidFill>
                  <a:schemeClr val="accent5">
                    <a:lumMod val="60000"/>
                    <a:lumOff val="40000"/>
                  </a:schemeClr>
                </a:solidFill>
                <a:latin typeface="Consolas" panose="020B0609020204030204" pitchFamily="49" charset="0"/>
              </a:rPr>
              <a:t>--- </a:t>
            </a:r>
            <a:r>
              <a:rPr lang="en-US" sz="11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Consolas" panose="020B0609020204030204" pitchFamily="49" charset="0"/>
              </a:rPr>
              <a:t>Qx</a:t>
            </a:r>
            <a:r>
              <a:rPr lang="en-US" sz="1100" dirty="0">
                <a:solidFill>
                  <a:schemeClr val="accent5">
                    <a:lumMod val="60000"/>
                    <a:lumOff val="40000"/>
                  </a:schemeClr>
                </a:solidFill>
                <a:latin typeface="Consolas" panose="020B0609020204030204" pitchFamily="49" charset="0"/>
              </a:rPr>
              <a:t> = 2c55e5e45edf713dc43475effe8813a60326a64d9ba3d2e39cb639b0f3b0ad10 </a:t>
            </a:r>
          </a:p>
          <a:p>
            <a:pPr marL="0" indent="0"/>
            <a:r>
              <a:rPr lang="en-US" sz="1100" dirty="0">
                <a:latin typeface="Consolas" panose="020B0609020204030204" pitchFamily="49" charset="0"/>
              </a:rPr>
              <a:t>       </a:t>
            </a:r>
            <a:r>
              <a:rPr lang="en-US" sz="1100" dirty="0">
                <a:solidFill>
                  <a:srgbClr val="00B050"/>
                </a:solidFill>
                <a:latin typeface="Consolas" panose="020B0609020204030204" pitchFamily="49" charset="0"/>
              </a:rPr>
              <a:t>+++ </a:t>
            </a:r>
            <a:r>
              <a:rPr lang="en-US" sz="1100" dirty="0" err="1">
                <a:solidFill>
                  <a:srgbClr val="00B050"/>
                </a:solidFill>
                <a:latin typeface="Consolas" panose="020B0609020204030204" pitchFamily="49" charset="0"/>
              </a:rPr>
              <a:t>Qx</a:t>
            </a:r>
            <a:r>
              <a:rPr lang="en-US" sz="1100" dirty="0">
                <a:solidFill>
                  <a:srgbClr val="00B050"/>
                </a:solidFill>
                <a:latin typeface="Consolas" panose="020B0609020204030204" pitchFamily="49" charset="0"/>
              </a:rPr>
              <a:t> = 9585320eeaf81044f20d55030a035b11bece81c785e6c933e4a8a131f6578107</a:t>
            </a:r>
            <a:r>
              <a:rPr lang="en-US" sz="1100" dirty="0"/>
              <a:t>	</a:t>
            </a:r>
          </a:p>
          <a:p>
            <a:pPr marL="0" indent="0"/>
            <a:endParaRPr lang="en-US" sz="1600" dirty="0"/>
          </a:p>
        </p:txBody>
      </p:sp>
      <p:pic>
        <p:nvPicPr>
          <p:cNvPr id="10" name="Content Placeholder 1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17" y="1503037"/>
            <a:ext cx="3176258" cy="2117505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17" y="3359887"/>
            <a:ext cx="3542310" cy="1310654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1789569" y="2909765"/>
            <a:ext cx="4754106" cy="900246"/>
            <a:chOff x="1789569" y="2909765"/>
            <a:chExt cx="4754106" cy="900246"/>
          </a:xfrm>
        </p:grpSpPr>
        <p:sp>
          <p:nvSpPr>
            <p:cNvPr id="2" name="Rectangle 1"/>
            <p:cNvSpPr/>
            <p:nvPr/>
          </p:nvSpPr>
          <p:spPr>
            <a:xfrm>
              <a:off x="1789569" y="2909765"/>
              <a:ext cx="4754106" cy="9002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050" b="1" dirty="0"/>
                <a:t>IMPORTANT JUNIPER SECURITY ANNOUNCEMENT</a:t>
              </a:r>
            </a:p>
            <a:p>
              <a:endParaRPr lang="en-US" sz="1050" dirty="0"/>
            </a:p>
            <a:p>
              <a:r>
                <a:rPr lang="en-US" sz="1050" dirty="0"/>
                <a:t>During a recent internal code review, Juniper discovered unauthorized code in </a:t>
              </a:r>
              <a:r>
                <a:rPr lang="en-US" sz="1050" dirty="0" err="1"/>
                <a:t>ScreenOS</a:t>
              </a:r>
              <a:r>
                <a:rPr lang="en-US" sz="1050" dirty="0"/>
                <a:t> that could allow a knowledgeable attacker to gain administrative access to </a:t>
              </a:r>
              <a:r>
                <a:rPr lang="en-US" sz="1050" dirty="0" err="1"/>
                <a:t>NetScreen</a:t>
              </a:r>
              <a:r>
                <a:rPr lang="en-US" sz="1050" b="1" dirty="0"/>
                <a:t>®</a:t>
              </a:r>
              <a:r>
                <a:rPr lang="en-US" sz="1050" dirty="0"/>
                <a:t> devices and to decrypt VPN connections. </a:t>
              </a:r>
            </a:p>
          </p:txBody>
        </p:sp>
        <p:sp>
          <p:nvSpPr>
            <p:cNvPr id="4" name="Rectangle 3"/>
            <p:cNvSpPr/>
            <p:nvPr/>
          </p:nvSpPr>
          <p:spPr bwMode="auto">
            <a:xfrm>
              <a:off x="5231490" y="3263563"/>
              <a:ext cx="1166135" cy="192649"/>
            </a:xfrm>
            <a:prstGeom prst="rect">
              <a:avLst/>
            </a:prstGeom>
            <a:solidFill>
              <a:srgbClr val="FFFF66">
                <a:alpha val="54000"/>
              </a:srgb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1871071" y="3427893"/>
              <a:ext cx="788310" cy="192649"/>
            </a:xfrm>
            <a:prstGeom prst="rect">
              <a:avLst/>
            </a:prstGeom>
            <a:solidFill>
              <a:srgbClr val="FFFF66">
                <a:alpha val="54000"/>
              </a:srgb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</p:grp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82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PRNG standardization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3298" y="1113062"/>
            <a:ext cx="4180759" cy="54256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0769" y="1113062"/>
            <a:ext cx="4182717" cy="542265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Rectangle 11"/>
          <p:cNvSpPr/>
          <p:nvPr/>
        </p:nvSpPr>
        <p:spPr bwMode="auto">
          <a:xfrm>
            <a:off x="7748587" y="5816263"/>
            <a:ext cx="1843087" cy="165437"/>
          </a:xfrm>
          <a:prstGeom prst="rect">
            <a:avLst/>
          </a:prstGeom>
          <a:solidFill>
            <a:srgbClr val="FFFF66">
              <a:alpha val="54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07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Elliptic curves summary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623393" y="1027586"/>
                <a:ext cx="7472858" cy="5068415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/>
                  <a:t> point on elliptic curve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800" dirty="0"/>
                  <a:t> are elements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Points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800" dirty="0"/>
                  <a:t> can be added to get another point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Special case: add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800" dirty="0"/>
                  <a:t> to itself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800" dirty="0"/>
                  <a:t> times</a:t>
                </a:r>
                <a:br>
                  <a:rPr lang="en-US" sz="1800" dirty="0"/>
                </a:br>
                <a:br>
                  <a:rPr lang="en-US" sz="1800" dirty="0"/>
                </a:br>
                <a:r>
                  <a:rPr lang="en-US" sz="1800" dirty="0"/>
                  <a:t>	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𝑛𝑃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+…+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DLOG problem: given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𝑛𝑃</m:t>
                    </m:r>
                  </m:oMath>
                </a14:m>
                <a:r>
                  <a:rPr lang="en-US" sz="1800" dirty="0"/>
                  <a:t>, find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800" dirty="0"/>
                  <a:t>  (for </a:t>
                </a:r>
                <a:r>
                  <a:rPr lang="en-US" sz="1800" b="1" dirty="0"/>
                  <a:t>secret</a:t>
                </a:r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800" dirty="0"/>
                  <a:t>)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3" y="1027586"/>
                <a:ext cx="7472858" cy="5068415"/>
              </a:xfrm>
              <a:blipFill rotWithShape="0">
                <a:blip r:embed="rId2"/>
                <a:stretch>
                  <a:fillRect l="-4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  <p:grpSp>
        <p:nvGrpSpPr>
          <p:cNvPr id="16" name="Group 15"/>
          <p:cNvGrpSpPr>
            <a:grpSpLocks noChangeAspect="1"/>
          </p:cNvGrpSpPr>
          <p:nvPr/>
        </p:nvGrpSpPr>
        <p:grpSpPr>
          <a:xfrm>
            <a:off x="7184571" y="1662449"/>
            <a:ext cx="3609241" cy="3633977"/>
            <a:chOff x="3532045" y="1195923"/>
            <a:chExt cx="4752368" cy="4785002"/>
          </a:xfrm>
        </p:grpSpPr>
        <p:grpSp>
          <p:nvGrpSpPr>
            <p:cNvPr id="17" name="Group 16"/>
            <p:cNvGrpSpPr/>
            <p:nvPr/>
          </p:nvGrpSpPr>
          <p:grpSpPr>
            <a:xfrm>
              <a:off x="3897284" y="1195923"/>
              <a:ext cx="4052392" cy="4785002"/>
              <a:chOff x="4832232" y="561256"/>
              <a:chExt cx="4052392" cy="4785002"/>
            </a:xfrm>
          </p:grpSpPr>
          <p:pic>
            <p:nvPicPr>
              <p:cNvPr id="28" name="Picture 27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8648" t="344" r="-196" b="13191"/>
              <a:stretch/>
            </p:blipFill>
            <p:spPr>
              <a:xfrm>
                <a:off x="4832232" y="561256"/>
                <a:ext cx="4052392" cy="4785002"/>
              </a:xfrm>
              <a:prstGeom prst="rect">
                <a:avLst/>
              </a:prstGeom>
            </p:spPr>
          </p:pic>
          <p:sp>
            <p:nvSpPr>
              <p:cNvPr id="29" name="Rectangle 28"/>
              <p:cNvSpPr/>
              <p:nvPr/>
            </p:nvSpPr>
            <p:spPr bwMode="auto">
              <a:xfrm>
                <a:off x="6527035" y="5089084"/>
                <a:ext cx="238125" cy="257174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b="1" dirty="0"/>
              </a:p>
            </p:txBody>
          </p:sp>
        </p:grpSp>
        <p:cxnSp>
          <p:nvCxnSpPr>
            <p:cNvPr id="18" name="Straight Connector 17"/>
            <p:cNvCxnSpPr/>
            <p:nvPr/>
          </p:nvCxnSpPr>
          <p:spPr bwMode="auto">
            <a:xfrm flipV="1">
              <a:off x="3532045" y="1666876"/>
              <a:ext cx="4573729" cy="2749425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9" name="Flowchart: Connector 18"/>
            <p:cNvSpPr>
              <a:spLocks noChangeAspect="1"/>
            </p:cNvSpPr>
            <p:nvPr/>
          </p:nvSpPr>
          <p:spPr bwMode="auto">
            <a:xfrm>
              <a:off x="6089129" y="2785111"/>
              <a:ext cx="118506" cy="118507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b="1" dirty="0"/>
            </a:p>
          </p:txBody>
        </p:sp>
        <p:sp>
          <p:nvSpPr>
            <p:cNvPr id="20" name="Flowchart: Connector 19"/>
            <p:cNvSpPr>
              <a:spLocks noChangeAspect="1"/>
            </p:cNvSpPr>
            <p:nvPr/>
          </p:nvSpPr>
          <p:spPr bwMode="auto">
            <a:xfrm>
              <a:off x="4209778" y="3908377"/>
              <a:ext cx="118506" cy="118507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3794908" y="4196704"/>
                  <a:ext cx="474324" cy="4863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94908" y="4196704"/>
                  <a:ext cx="474324" cy="486314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5903019" y="2874222"/>
                  <a:ext cx="474324" cy="4863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03019" y="2874222"/>
                  <a:ext cx="474324" cy="486314"/>
                </a:xfrm>
                <a:prstGeom prst="rect">
                  <a:avLst/>
                </a:prstGeom>
                <a:blipFill>
                  <a:blip r:embed="rId5"/>
                  <a:stretch>
                    <a:fillRect l="-3390" b="-11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" name="Straight Connector 22"/>
            <p:cNvCxnSpPr/>
            <p:nvPr/>
          </p:nvCxnSpPr>
          <p:spPr bwMode="auto">
            <a:xfrm flipV="1">
              <a:off x="7048500" y="1466850"/>
              <a:ext cx="0" cy="4380725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2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4" name="Flowchart: Connector 23"/>
            <p:cNvSpPr>
              <a:spLocks noChangeAspect="1"/>
            </p:cNvSpPr>
            <p:nvPr/>
          </p:nvSpPr>
          <p:spPr bwMode="auto">
            <a:xfrm>
              <a:off x="6982400" y="5059208"/>
              <a:ext cx="118506" cy="118507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b="1" dirty="0"/>
            </a:p>
          </p:txBody>
        </p:sp>
        <p:sp>
          <p:nvSpPr>
            <p:cNvPr id="25" name="Flowchart: Connector 24"/>
            <p:cNvSpPr>
              <a:spLocks noChangeAspect="1"/>
            </p:cNvSpPr>
            <p:nvPr/>
          </p:nvSpPr>
          <p:spPr bwMode="auto">
            <a:xfrm>
              <a:off x="6995514" y="2229643"/>
              <a:ext cx="118506" cy="118507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7094635" y="4735926"/>
                  <a:ext cx="1189778" cy="4863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94635" y="4735926"/>
                  <a:ext cx="1189778" cy="486314"/>
                </a:xfrm>
                <a:prstGeom prst="rect">
                  <a:avLst/>
                </a:prstGeom>
                <a:blipFill>
                  <a:blip r:embed="rId6"/>
                  <a:stretch>
                    <a:fillRect b="-11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5435911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 bwMode="auto">
              <a:xfrm>
                <a:off x="4870763" y="2649878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70763" y="2649878"/>
                <a:ext cx="543209" cy="44361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 bwMode="auto">
              <a:xfrm>
                <a:off x="3538395" y="2649878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38395" y="2649878"/>
                <a:ext cx="543209" cy="44361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 bwMode="auto">
              <a:xfrm>
                <a:off x="6203131" y="2649878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03131" y="2649878"/>
                <a:ext cx="543209" cy="4436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/>
          <p:cNvCxnSpPr>
            <a:stCxn id="24" idx="3"/>
            <a:endCxn id="23" idx="1"/>
          </p:cNvCxnSpPr>
          <p:nvPr/>
        </p:nvCxnSpPr>
        <p:spPr bwMode="auto">
          <a:xfrm>
            <a:off x="4081604" y="2871688"/>
            <a:ext cx="789159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Arrow Connector 26"/>
          <p:cNvCxnSpPr>
            <a:stCxn id="23" idx="3"/>
            <a:endCxn id="25" idx="1"/>
          </p:cNvCxnSpPr>
          <p:nvPr/>
        </p:nvCxnSpPr>
        <p:spPr bwMode="auto">
          <a:xfrm>
            <a:off x="5413972" y="2871688"/>
            <a:ext cx="789159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 bwMode="auto">
              <a:xfrm>
                <a:off x="7535498" y="2649878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35498" y="2649878"/>
                <a:ext cx="543209" cy="44361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/>
          <p:cNvCxnSpPr>
            <a:stCxn id="25" idx="3"/>
            <a:endCxn id="28" idx="1"/>
          </p:cNvCxnSpPr>
          <p:nvPr/>
        </p:nvCxnSpPr>
        <p:spPr bwMode="auto">
          <a:xfrm>
            <a:off x="6746340" y="2871688"/>
            <a:ext cx="78915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 bwMode="auto">
              <a:xfrm>
                <a:off x="3538395" y="3850973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0070C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38395" y="3850973"/>
                <a:ext cx="543209" cy="44361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Arrow Connector 30"/>
          <p:cNvCxnSpPr>
            <a:stCxn id="24" idx="2"/>
            <a:endCxn id="30" idx="0"/>
          </p:cNvCxnSpPr>
          <p:nvPr/>
        </p:nvCxnSpPr>
        <p:spPr bwMode="auto">
          <a:xfrm>
            <a:off x="3810000" y="3093497"/>
            <a:ext cx="0" cy="75747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 bwMode="auto">
              <a:xfrm>
                <a:off x="4870763" y="3850973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0070C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70763" y="3850973"/>
                <a:ext cx="543209" cy="44361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/>
          <p:cNvCxnSpPr>
            <a:stCxn id="23" idx="2"/>
            <a:endCxn id="32" idx="0"/>
          </p:cNvCxnSpPr>
          <p:nvPr/>
        </p:nvCxnSpPr>
        <p:spPr bwMode="auto">
          <a:xfrm>
            <a:off x="5142368" y="3093497"/>
            <a:ext cx="0" cy="75747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 bwMode="auto">
              <a:xfrm>
                <a:off x="6203131" y="3850973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0070C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03131" y="3850973"/>
                <a:ext cx="543209" cy="44361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/>
          <p:cNvCxnSpPr>
            <a:stCxn id="25" idx="2"/>
            <a:endCxn id="34" idx="0"/>
          </p:cNvCxnSpPr>
          <p:nvPr/>
        </p:nvCxnSpPr>
        <p:spPr bwMode="auto">
          <a:xfrm>
            <a:off x="6474736" y="3093497"/>
            <a:ext cx="0" cy="75747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 bwMode="auto">
              <a:xfrm>
                <a:off x="4240791" y="2414487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nb-NO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40791" y="2414487"/>
                <a:ext cx="543209" cy="443619"/>
              </a:xfrm>
              <a:prstGeom prst="rect">
                <a:avLst/>
              </a:prstGeom>
              <a:blipFill>
                <a:blip r:embed="rId9"/>
                <a:stretch>
                  <a:fillRect l="-22472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5567879" y="2414486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nb-NO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7879" y="2414486"/>
                <a:ext cx="543209" cy="443619"/>
              </a:xfrm>
              <a:prstGeom prst="rect">
                <a:avLst/>
              </a:prstGeom>
              <a:blipFill>
                <a:blip r:embed="rId10"/>
                <a:stretch>
                  <a:fillRect l="-21348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 bwMode="auto">
              <a:xfrm>
                <a:off x="6869314" y="2414485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nb-NO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69314" y="2414485"/>
                <a:ext cx="543209" cy="443619"/>
              </a:xfrm>
              <a:prstGeom prst="rect">
                <a:avLst/>
              </a:prstGeom>
              <a:blipFill>
                <a:blip r:embed="rId11"/>
                <a:stretch>
                  <a:fillRect l="-22472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3149629" y="3249667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49629" y="3249667"/>
                <a:ext cx="543209" cy="443619"/>
              </a:xfrm>
              <a:prstGeom prst="rect">
                <a:avLst/>
              </a:prstGeom>
              <a:blipFill>
                <a:blip r:embed="rId12"/>
                <a:stretch>
                  <a:fillRect l="-21348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 bwMode="auto">
              <a:xfrm>
                <a:off x="4481997" y="3249667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81997" y="3249667"/>
                <a:ext cx="543209" cy="443619"/>
              </a:xfrm>
              <a:prstGeom prst="rect">
                <a:avLst/>
              </a:prstGeom>
              <a:blipFill>
                <a:blip r:embed="rId13"/>
                <a:stretch>
                  <a:fillRect l="-20225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5814365" y="3249667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nb-NO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14365" y="3249667"/>
                <a:ext cx="543209" cy="443619"/>
              </a:xfrm>
              <a:prstGeom prst="rect">
                <a:avLst/>
              </a:prstGeom>
              <a:blipFill>
                <a:blip r:embed="rId14"/>
                <a:stretch>
                  <a:fillRect l="-21348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7807102" y="3249668"/>
                <a:ext cx="9868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7102" y="3249668"/>
                <a:ext cx="986828" cy="4616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83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28" grpId="0"/>
      <p:bldP spid="30" grpId="0"/>
      <p:bldP spid="32" grpId="0"/>
      <p:bldP spid="34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264482" y="3201242"/>
                <a:ext cx="712853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    </m:t>
                          </m:r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4482" y="3201242"/>
                <a:ext cx="712853" cy="33855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EC DRBG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>
                <a:spLocks noChangeAspect="1"/>
              </p:cNvSpPr>
              <p:nvPr/>
            </p:nvSpPr>
            <p:spPr bwMode="auto">
              <a:xfrm>
                <a:off x="3471459" y="2616388"/>
                <a:ext cx="1206675" cy="305488"/>
              </a:xfrm>
              <a:prstGeom prst="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71459" y="2616388"/>
                <a:ext cx="1206675" cy="30548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>
                <a:spLocks noChangeAspect="1"/>
              </p:cNvSpPr>
              <p:nvPr/>
            </p:nvSpPr>
            <p:spPr bwMode="auto">
              <a:xfrm>
                <a:off x="5539863" y="2616387"/>
                <a:ext cx="1206675" cy="305488"/>
              </a:xfrm>
              <a:prstGeom prst="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9863" y="2616387"/>
                <a:ext cx="1206675" cy="30548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>
                <a:spLocks noChangeAspect="1"/>
              </p:cNvSpPr>
              <p:nvPr/>
            </p:nvSpPr>
            <p:spPr bwMode="auto">
              <a:xfrm>
                <a:off x="7608266" y="2616386"/>
                <a:ext cx="1206675" cy="305488"/>
              </a:xfrm>
              <a:prstGeom prst="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08266" y="2616386"/>
                <a:ext cx="1206675" cy="305488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>
            <a:grpSpLocks noChangeAspect="1"/>
          </p:cNvGrpSpPr>
          <p:nvPr/>
        </p:nvGrpSpPr>
        <p:grpSpPr>
          <a:xfrm>
            <a:off x="3471464" y="3819166"/>
            <a:ext cx="1206669" cy="305489"/>
            <a:chOff x="8220076" y="2399163"/>
            <a:chExt cx="1267949" cy="362140"/>
          </a:xfrm>
          <a:solidFill>
            <a:srgbClr val="EEECFE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ound Same Side Corner Rectangle 32"/>
                <p:cNvSpPr/>
                <p:nvPr/>
              </p:nvSpPr>
              <p:spPr bwMode="auto">
                <a:xfrm rot="16200000">
                  <a:off x="8432670" y="2186569"/>
                  <a:ext cx="362139" cy="787327"/>
                </a:xfrm>
                <a:prstGeom prst="rect">
                  <a:avLst/>
                </a:prstGeom>
                <a:noFill/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vert" wrap="square" lIns="91440" tIns="45720" rIns="91440" bIns="45720" numCol="1" rtlCol="0" anchor="b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3" name="Round Same Side Corner Rectangle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8432670" y="2186569"/>
                  <a:ext cx="362139" cy="787327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ound Same Side Corner Rectangle 33"/>
                <p:cNvSpPr/>
                <p:nvPr/>
              </p:nvSpPr>
              <p:spPr bwMode="auto">
                <a:xfrm rot="5400000">
                  <a:off x="8752853" y="2026131"/>
                  <a:ext cx="362137" cy="1108207"/>
                </a:xfrm>
                <a:prstGeom prst="rect">
                  <a:avLst/>
                </a:prstGeom>
                <a:grpFill/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4" name="Round Same Side Corner 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8752853" y="2026131"/>
                  <a:ext cx="362137" cy="1108207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5" name="Group 34"/>
          <p:cNvGrpSpPr>
            <a:grpSpLocks noChangeAspect="1"/>
          </p:cNvGrpSpPr>
          <p:nvPr/>
        </p:nvGrpSpPr>
        <p:grpSpPr>
          <a:xfrm>
            <a:off x="5539863" y="3819166"/>
            <a:ext cx="1206675" cy="305489"/>
            <a:chOff x="8220076" y="2399163"/>
            <a:chExt cx="1267956" cy="36214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ound Same Side Corner Rectangle 35"/>
                <p:cNvSpPr/>
                <p:nvPr/>
              </p:nvSpPr>
              <p:spPr bwMode="auto">
                <a:xfrm rot="16200000">
                  <a:off x="8432670" y="2186569"/>
                  <a:ext cx="362139" cy="787327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vert" wrap="square" lIns="91440" tIns="45720" rIns="91440" bIns="45720" numCol="1" rtlCol="0" anchor="b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6" name="Round Same Side Corner Rectangle 3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8432670" y="2186569"/>
                  <a:ext cx="362139" cy="787327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ound Same Side Corner Rectangle 36"/>
                <p:cNvSpPr/>
                <p:nvPr/>
              </p:nvSpPr>
              <p:spPr bwMode="auto">
                <a:xfrm rot="5400000">
                  <a:off x="8752859" y="2026130"/>
                  <a:ext cx="362138" cy="1108209"/>
                </a:xfrm>
                <a:prstGeom prst="rect">
                  <a:avLst/>
                </a:prstGeom>
                <a:solidFill>
                  <a:srgbClr val="EEECFE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7" name="Round Same Side Corner Rectangle 3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8752859" y="2026130"/>
                  <a:ext cx="362138" cy="1108209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8" name="Group 37"/>
          <p:cNvGrpSpPr>
            <a:grpSpLocks noChangeAspect="1"/>
          </p:cNvGrpSpPr>
          <p:nvPr/>
        </p:nvGrpSpPr>
        <p:grpSpPr>
          <a:xfrm>
            <a:off x="7608265" y="3819164"/>
            <a:ext cx="1206675" cy="305489"/>
            <a:chOff x="8220076" y="2399163"/>
            <a:chExt cx="1267956" cy="36214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ound Same Side Corner Rectangle 38"/>
                <p:cNvSpPr/>
                <p:nvPr/>
              </p:nvSpPr>
              <p:spPr bwMode="auto">
                <a:xfrm rot="16200000">
                  <a:off x="8432670" y="2186569"/>
                  <a:ext cx="362139" cy="787327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vert" wrap="square" lIns="91440" tIns="45720" rIns="91440" bIns="45720" numCol="1" rtlCol="0" anchor="b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9" name="Round Same Side Corner Rectangle 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8432670" y="2186569"/>
                  <a:ext cx="362139" cy="787327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ound Same Side Corner Rectangle 39"/>
                <p:cNvSpPr/>
                <p:nvPr/>
              </p:nvSpPr>
              <p:spPr bwMode="auto">
                <a:xfrm rot="5400000">
                  <a:off x="8752859" y="2026130"/>
                  <a:ext cx="362138" cy="1108209"/>
                </a:xfrm>
                <a:prstGeom prst="rect">
                  <a:avLst/>
                </a:prstGeom>
                <a:solidFill>
                  <a:srgbClr val="EEECFE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0" name="Round Same Side Corner Rectangle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8752859" y="2026130"/>
                  <a:ext cx="362138" cy="1108209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41" name="Straight Arrow Connector 40"/>
          <p:cNvCxnSpPr>
            <a:cxnSpLocks noChangeAspect="1"/>
          </p:cNvCxnSpPr>
          <p:nvPr/>
        </p:nvCxnSpPr>
        <p:spPr bwMode="auto">
          <a:xfrm>
            <a:off x="4119666" y="2921875"/>
            <a:ext cx="0" cy="8972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>
            <a:cxnSpLocks noChangeAspect="1"/>
          </p:cNvCxnSpPr>
          <p:nvPr/>
        </p:nvCxnSpPr>
        <p:spPr bwMode="auto">
          <a:xfrm>
            <a:off x="6151832" y="2921875"/>
            <a:ext cx="0" cy="8972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/>
          <p:cNvCxnSpPr>
            <a:cxnSpLocks noChangeAspect="1"/>
          </p:cNvCxnSpPr>
          <p:nvPr/>
        </p:nvCxnSpPr>
        <p:spPr bwMode="auto">
          <a:xfrm>
            <a:off x="8215208" y="2921874"/>
            <a:ext cx="0" cy="8972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>
                <a:spLocks noChangeAspect="1"/>
              </p:cNvSpPr>
              <p:nvPr/>
            </p:nvSpPr>
            <p:spPr bwMode="auto">
              <a:xfrm>
                <a:off x="3569657" y="3192727"/>
                <a:ext cx="333913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69657" y="3192727"/>
                <a:ext cx="333913" cy="374221"/>
              </a:xfrm>
              <a:prstGeom prst="rect">
                <a:avLst/>
              </a:prstGeom>
              <a:blipFill>
                <a:blip r:embed="rId11"/>
                <a:stretch>
                  <a:fillRect l="-22222" r="-7407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/>
          <p:cNvCxnSpPr>
            <a:cxnSpLocks noChangeAspect="1"/>
          </p:cNvCxnSpPr>
          <p:nvPr/>
        </p:nvCxnSpPr>
        <p:spPr bwMode="auto">
          <a:xfrm flipV="1">
            <a:off x="4678134" y="2769131"/>
            <a:ext cx="861728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Arrow Connector 54"/>
          <p:cNvCxnSpPr>
            <a:cxnSpLocks noChangeAspect="1"/>
          </p:cNvCxnSpPr>
          <p:nvPr/>
        </p:nvCxnSpPr>
        <p:spPr bwMode="auto">
          <a:xfrm flipV="1">
            <a:off x="6746538" y="2769130"/>
            <a:ext cx="861728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cxnSpLocks noChangeAspect="1"/>
          </p:cNvCxnSpPr>
          <p:nvPr/>
        </p:nvCxnSpPr>
        <p:spPr bwMode="auto">
          <a:xfrm flipV="1">
            <a:off x="8814942" y="2769129"/>
            <a:ext cx="861728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>
                <a:spLocks noChangeAspect="1"/>
              </p:cNvSpPr>
              <p:nvPr/>
            </p:nvSpPr>
            <p:spPr>
              <a:xfrm>
                <a:off x="9267651" y="3183406"/>
                <a:ext cx="8324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7651" y="3183406"/>
                <a:ext cx="832453" cy="400110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7" name="TextBox 106"/>
          <p:cNvSpPr txBox="1"/>
          <p:nvPr/>
        </p:nvSpPr>
        <p:spPr>
          <a:xfrm>
            <a:off x="2131406" y="2603599"/>
            <a:ext cx="1639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256 bit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1753166" y="3802630"/>
            <a:ext cx="1639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keep 240 bits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/>
              <p:cNvSpPr txBox="1"/>
              <p:nvPr/>
            </p:nvSpPr>
            <p:spPr>
              <a:xfrm>
                <a:off x="707422" y="1134878"/>
                <a:ext cx="38947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: </m:t>
                    </m:r>
                  </m:oMath>
                </a14:m>
                <a:r>
                  <a:rPr lang="en-US" sz="1600" b="1" dirty="0"/>
                  <a:t>public </a:t>
                </a:r>
                <a:r>
                  <a:rPr lang="en-US" sz="1600" dirty="0"/>
                  <a:t>points on an elliptic curve </a:t>
                </a:r>
              </a:p>
            </p:txBody>
          </p:sp>
        </mc:Choice>
        <mc:Fallback xmlns="">
          <p:sp>
            <p:nvSpPr>
              <p:cNvPr id="109" name="TextBox 10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422" y="1134878"/>
                <a:ext cx="3894768" cy="338554"/>
              </a:xfrm>
              <a:prstGeom prst="rect">
                <a:avLst/>
              </a:prstGeom>
              <a:blipFill rotWithShape="0">
                <a:blip r:embed="rId13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>
                <a:spLocks noChangeAspect="1"/>
              </p:cNvSpPr>
              <p:nvPr/>
            </p:nvSpPr>
            <p:spPr bwMode="auto">
              <a:xfrm>
                <a:off x="5405204" y="3192727"/>
                <a:ext cx="681038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1" i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05204" y="3192727"/>
                <a:ext cx="681038" cy="374221"/>
              </a:xfrm>
              <a:prstGeom prst="rect">
                <a:avLst/>
              </a:prstGeom>
              <a:blipFill>
                <a:blip r:embed="rId14"/>
                <a:stretch>
                  <a:fillRect l="-5405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>
                <a:spLocks noChangeAspect="1"/>
              </p:cNvSpPr>
              <p:nvPr/>
            </p:nvSpPr>
            <p:spPr bwMode="auto">
              <a:xfrm>
                <a:off x="7493518" y="3192727"/>
                <a:ext cx="681038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1" i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93518" y="3192727"/>
                <a:ext cx="681038" cy="374221"/>
              </a:xfrm>
              <a:prstGeom prst="rect">
                <a:avLst/>
              </a:prstGeom>
              <a:blipFill>
                <a:blip r:embed="rId15"/>
                <a:stretch>
                  <a:fillRect l="-4464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>
                <a:spLocks noChangeAspect="1"/>
              </p:cNvSpPr>
              <p:nvPr/>
            </p:nvSpPr>
            <p:spPr bwMode="auto">
              <a:xfrm>
                <a:off x="4813653" y="2333909"/>
                <a:ext cx="681038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1" i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13653" y="2333909"/>
                <a:ext cx="681038" cy="374221"/>
              </a:xfrm>
              <a:prstGeom prst="rect">
                <a:avLst/>
              </a:prstGeom>
              <a:blipFill>
                <a:blip r:embed="rId16"/>
                <a:stretch>
                  <a:fillRect l="-6306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>
                <a:spLocks noChangeAspect="1"/>
              </p:cNvSpPr>
              <p:nvPr/>
            </p:nvSpPr>
            <p:spPr bwMode="auto">
              <a:xfrm>
                <a:off x="6857550" y="2333909"/>
                <a:ext cx="681038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7550" y="2333909"/>
                <a:ext cx="681038" cy="374221"/>
              </a:xfrm>
              <a:prstGeom prst="rect">
                <a:avLst/>
              </a:prstGeom>
              <a:blipFill>
                <a:blip r:embed="rId17"/>
                <a:stretch>
                  <a:fillRect l="-5357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>
                <a:spLocks noChangeAspect="1"/>
              </p:cNvSpPr>
              <p:nvPr/>
            </p:nvSpPr>
            <p:spPr bwMode="auto">
              <a:xfrm>
                <a:off x="8927132" y="2333909"/>
                <a:ext cx="681038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1" i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27132" y="2333909"/>
                <a:ext cx="681038" cy="374221"/>
              </a:xfrm>
              <a:prstGeom prst="rect">
                <a:avLst/>
              </a:prstGeom>
              <a:blipFill>
                <a:blip r:embed="rId18"/>
                <a:stretch>
                  <a:fillRect l="-5357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96054" y="1650333"/>
                <a:ext cx="484380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1" i="0" dirty="0" smtClean="0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nb-NO" sz="16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⋅</m:t>
                        </m:r>
                      </m:e>
                    </m:d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 : </m:t>
                    </m:r>
                  </m:oMath>
                </a14:m>
                <a:r>
                  <a:rPr lang="en-US" sz="1600" dirty="0"/>
                  <a:t>x-coordinate of elliptic curve point (256 bits)</a:t>
                </a: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054" y="1650333"/>
                <a:ext cx="4843807" cy="338554"/>
              </a:xfrm>
              <a:prstGeom prst="rect">
                <a:avLst/>
              </a:prstGeom>
              <a:blipFill rotWithShape="0">
                <a:blip r:embed="rId19"/>
                <a:stretch>
                  <a:fillRect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65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8" grpId="0" animBg="1"/>
      <p:bldP spid="29" grpId="0" animBg="1"/>
      <p:bldP spid="51" grpId="0"/>
      <p:bldP spid="93" grpId="0"/>
      <p:bldP spid="108" grpId="0"/>
      <p:bldP spid="44" grpId="0"/>
      <p:bldP spid="46" grpId="0"/>
      <p:bldP spid="47" grpId="0"/>
      <p:bldP spid="48" grpId="0"/>
      <p:bldP spid="49" grpId="0"/>
      <p:bldP spid="5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EC DRBG – something's fishy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ontent Placeholder 43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5520996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Dual EC is </a:t>
                </a:r>
                <a:r>
                  <a:rPr lang="en-US" sz="1600" i="1" dirty="0"/>
                  <a:t>slow</a:t>
                </a:r>
                <a:r>
                  <a:rPr lang="en-US" sz="1600" dirty="0"/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Orders of magnitude slower than HMAC/AES-CTR based alternatives </a:t>
                </a:r>
              </a:p>
              <a:p>
                <a:pPr marL="0" indent="0"/>
                <a:endParaRPr lang="en-US" sz="1600" b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2006 </a:t>
                </a:r>
                <a:r>
                  <a:rPr lang="en-US" sz="1600" dirty="0"/>
                  <a:t>– Kristian </a:t>
                </a:r>
                <a:r>
                  <a:rPr lang="en-US" sz="1600" dirty="0" err="1"/>
                  <a:t>Gjøsteen</a:t>
                </a:r>
                <a:r>
                  <a:rPr lang="en-US" sz="1600" dirty="0"/>
                  <a:t>: Dual EC is </a:t>
                </a:r>
                <a:r>
                  <a:rPr lang="en-US" sz="1600" i="1" dirty="0"/>
                  <a:t>not </a:t>
                </a:r>
                <a:r>
                  <a:rPr lang="en-US" sz="1600" dirty="0"/>
                  <a:t>a good PRNG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Can distinguish output from random with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400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4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DualEC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prg</m:t>
                        </m:r>
                      </m:sup>
                    </m:sSubSup>
                    <m:d>
                      <m:d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𝐾𝐺</m:t>
                        </m:r>
                      </m:e>
                    </m:d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≈0.0011</m:t>
                    </m:r>
                  </m:oMath>
                </a14:m>
                <a:r>
                  <a:rPr lang="en-US" sz="1400" dirty="0"/>
                  <a:t>     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Slightly improved by </a:t>
                </a:r>
                <a:r>
                  <a:rPr lang="en-US" sz="1400" dirty="0" err="1"/>
                  <a:t>Schoenmakers</a:t>
                </a:r>
                <a:r>
                  <a:rPr lang="en-US" sz="1400" dirty="0"/>
                  <a:t> and </a:t>
                </a:r>
                <a:r>
                  <a:rPr lang="en-US" sz="1400" dirty="0" err="1"/>
                  <a:t>Sidorenko</a:t>
                </a:r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2007 </a:t>
                </a:r>
                <a:r>
                  <a:rPr lang="en-US" sz="1600" dirty="0"/>
                  <a:t>– </a:t>
                </a:r>
                <a:r>
                  <a:rPr lang="en-US" sz="1600" dirty="0" err="1">
                    <a:solidFill>
                      <a:srgbClr val="FF0000"/>
                    </a:solidFill>
                  </a:rPr>
                  <a:t>Shumow</a:t>
                </a:r>
                <a:r>
                  <a:rPr lang="en-US" sz="1600" dirty="0">
                    <a:solidFill>
                      <a:srgbClr val="FF0000"/>
                    </a:solidFill>
                  </a:rPr>
                  <a:t> and Ferguson: Dual EC can be </a:t>
                </a:r>
                <a:r>
                  <a:rPr lang="en-US" sz="1600" i="1" dirty="0" err="1">
                    <a:solidFill>
                      <a:srgbClr val="FF0000"/>
                    </a:solidFill>
                  </a:rPr>
                  <a:t>backdoored</a:t>
                </a:r>
                <a:endParaRPr lang="en-US" sz="1600" i="1" dirty="0">
                  <a:solidFill>
                    <a:srgbClr val="FF0000"/>
                  </a:solidFill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400" b="0" dirty="0"/>
                  <a:t>What if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4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400" dirty="0"/>
                  <a:t> for a </a:t>
                </a:r>
                <a:r>
                  <a:rPr lang="en-US" sz="1400" i="1" dirty="0"/>
                  <a:t>secret</a:t>
                </a:r>
                <a:r>
                  <a:rPr lang="en-US" sz="1400" dirty="0"/>
                  <a:t>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1400" dirty="0"/>
                  <a:t> only you know?</a:t>
                </a:r>
              </a:p>
            </p:txBody>
          </p:sp>
        </mc:Choice>
        <mc:Fallback xmlns="">
          <p:sp>
            <p:nvSpPr>
              <p:cNvPr id="44" name="Content Placeholder 4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5520996"/>
              </a:xfrm>
              <a:blipFill>
                <a:blip r:embed="rId2"/>
                <a:stretch>
                  <a:fillRect l="-219" t="-3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35</a:t>
            </a:fld>
            <a:endParaRPr lang="en-US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A71782B-0921-BBD4-C7E0-BBD39106EED3}"/>
              </a:ext>
            </a:extLst>
          </p:cNvPr>
          <p:cNvGrpSpPr/>
          <p:nvPr/>
        </p:nvGrpSpPr>
        <p:grpSpPr>
          <a:xfrm>
            <a:off x="7026591" y="1915666"/>
            <a:ext cx="4734038" cy="1264095"/>
            <a:chOff x="7026591" y="1915666"/>
            <a:chExt cx="4734038" cy="1264095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0C661B6E-A280-848D-1C63-3139610A4FF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081441" y="1915666"/>
              <a:ext cx="4679188" cy="1264095"/>
              <a:chOff x="3414500" y="4679639"/>
              <a:chExt cx="6628645" cy="179074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Rectangle 7">
                    <a:extLst>
                      <a:ext uri="{FF2B5EF4-FFF2-40B4-BE49-F238E27FC236}">
                        <a16:creationId xmlns:a16="http://schemas.microsoft.com/office/drawing/2014/main" id="{8137AE47-E51B-6CD1-9966-2EABDDC4421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3414500" y="4962118"/>
                    <a:ext cx="1206675" cy="305488"/>
                  </a:xfrm>
                  <a:prstGeom prst="rect">
                    <a:avLst/>
                  </a:prstGeom>
                  <a:solidFill>
                    <a:srgbClr val="FFDFDA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b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8" name="Rectangle 7">
                    <a:extLst>
                      <a:ext uri="{FF2B5EF4-FFF2-40B4-BE49-F238E27FC236}">
                        <a16:creationId xmlns:a16="http://schemas.microsoft.com/office/drawing/2014/main" id="{8137AE47-E51B-6CD1-9966-2EABDDC4421E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3414500" y="4962118"/>
                    <a:ext cx="1206675" cy="305488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Rectangle 8">
                    <a:extLst>
                      <a:ext uri="{FF2B5EF4-FFF2-40B4-BE49-F238E27FC236}">
                        <a16:creationId xmlns:a16="http://schemas.microsoft.com/office/drawing/2014/main" id="{28CE34A2-B91B-F7AA-6BFF-01FF0DC4844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482904" y="4962117"/>
                    <a:ext cx="1206675" cy="305488"/>
                  </a:xfrm>
                  <a:prstGeom prst="rect">
                    <a:avLst/>
                  </a:prstGeom>
                  <a:solidFill>
                    <a:srgbClr val="FFDFDA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b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9" name="Rectangle 8">
                    <a:extLst>
                      <a:ext uri="{FF2B5EF4-FFF2-40B4-BE49-F238E27FC236}">
                        <a16:creationId xmlns:a16="http://schemas.microsoft.com/office/drawing/2014/main" id="{28CE34A2-B91B-F7AA-6BFF-01FF0DC4844E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482904" y="4962117"/>
                    <a:ext cx="1206675" cy="305488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Rectangle 9">
                    <a:extLst>
                      <a:ext uri="{FF2B5EF4-FFF2-40B4-BE49-F238E27FC236}">
                        <a16:creationId xmlns:a16="http://schemas.microsoft.com/office/drawing/2014/main" id="{30BFB2F5-93D5-CD10-CD02-2F073578E9A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551307" y="4962116"/>
                    <a:ext cx="1206675" cy="305488"/>
                  </a:xfrm>
                  <a:prstGeom prst="rect">
                    <a:avLst/>
                  </a:prstGeom>
                  <a:solidFill>
                    <a:srgbClr val="FFDFDA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b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0" name="Rectangle 9">
                    <a:extLst>
                      <a:ext uri="{FF2B5EF4-FFF2-40B4-BE49-F238E27FC236}">
                        <a16:creationId xmlns:a16="http://schemas.microsoft.com/office/drawing/2014/main" id="{30BFB2F5-93D5-CD10-CD02-2F073578E9AD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551307" y="4962116"/>
                    <a:ext cx="1206675" cy="305488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90B97733-8FFA-AB15-6CE0-AFD80EA52839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414505" y="6164896"/>
                <a:ext cx="1206669" cy="305489"/>
                <a:chOff x="8220076" y="2399163"/>
                <a:chExt cx="1267949" cy="362140"/>
              </a:xfrm>
              <a:solidFill>
                <a:srgbClr val="EEECFE"/>
              </a:solidFill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2" name="Round Same Side Corner Rectangle 32">
                      <a:extLst>
                        <a:ext uri="{FF2B5EF4-FFF2-40B4-BE49-F238E27FC236}">
                          <a16:creationId xmlns:a16="http://schemas.microsoft.com/office/drawing/2014/main" id="{CB4FF44B-F31D-1373-9D34-1F35F66B7C60}"/>
                        </a:ext>
                      </a:extLst>
                    </p:cNvPr>
                    <p:cNvSpPr/>
                    <p:nvPr/>
                  </p:nvSpPr>
                  <p:spPr bwMode="auto">
                    <a:xfrm rot="16200000">
                      <a:off x="8432670" y="2186569"/>
                      <a:ext cx="362139" cy="787327"/>
                    </a:xfrm>
                    <a:prstGeom prst="rect">
                      <a:avLst/>
                    </a:prstGeom>
                    <a:noFill/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vert" wrap="square" lIns="91440" tIns="45720" rIns="91440" bIns="45720" numCol="1" rtlCol="0" anchor="b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oMath>
                        </m:oMathPara>
                      </a14:m>
                      <a:endParaRPr lang="en-US" sz="1200" dirty="0"/>
                    </a:p>
                  </p:txBody>
                </p:sp>
              </mc:Choice>
              <mc:Fallback xmlns="">
                <p:sp>
                  <p:nvSpPr>
                    <p:cNvPr id="33" name="Round Same Side Corner Rectangle 32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16200000">
                      <a:off x="8432670" y="2186569"/>
                      <a:ext cx="362139" cy="787327"/>
                    </a:xfrm>
                    <a:prstGeom prst="rect">
                      <a:avLst/>
                    </a:prstGeom>
                    <a:blipFill rotWithShape="0">
                      <a:blip r:embed="rId6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" name="Round Same Side Corner Rectangle 33">
                      <a:extLst>
                        <a:ext uri="{FF2B5EF4-FFF2-40B4-BE49-F238E27FC236}">
                          <a16:creationId xmlns:a16="http://schemas.microsoft.com/office/drawing/2014/main" id="{A1EB3732-C4EC-4FAE-A231-D1F75643C742}"/>
                        </a:ext>
                      </a:extLst>
                    </p:cNvPr>
                    <p:cNvSpPr/>
                    <p:nvPr/>
                  </p:nvSpPr>
                  <p:spPr bwMode="auto">
                    <a:xfrm rot="5400000">
                      <a:off x="8752853" y="2026131"/>
                      <a:ext cx="362137" cy="1108207"/>
                    </a:xfrm>
                    <a:prstGeom prst="rect">
                      <a:avLst/>
                    </a:prstGeom>
                    <a:grpFill/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vert270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200" dirty="0"/>
                    </a:p>
                  </p:txBody>
                </p:sp>
              </mc:Choice>
              <mc:Fallback xmlns="">
                <p:sp>
                  <p:nvSpPr>
                    <p:cNvPr id="34" name="Round Same Side Corner Rectangle 3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5400000">
                      <a:off x="8752853" y="2026131"/>
                      <a:ext cx="362137" cy="1108207"/>
                    </a:xfrm>
                    <a:prstGeom prst="rect">
                      <a:avLst/>
                    </a:prstGeom>
                    <a:blipFill rotWithShape="0">
                      <a:blip r:embed="rId7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FA10CB25-322F-98A4-25A8-6094E1F693C6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482904" y="6164896"/>
                <a:ext cx="1206675" cy="305489"/>
                <a:chOff x="8220076" y="2399163"/>
                <a:chExt cx="1267956" cy="362141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" name="Round Same Side Corner Rectangle 35">
                      <a:extLst>
                        <a:ext uri="{FF2B5EF4-FFF2-40B4-BE49-F238E27FC236}">
                          <a16:creationId xmlns:a16="http://schemas.microsoft.com/office/drawing/2014/main" id="{4A2A708B-B229-E7CA-AEEB-11DF5AAFA3EE}"/>
                        </a:ext>
                      </a:extLst>
                    </p:cNvPr>
                    <p:cNvSpPr/>
                    <p:nvPr/>
                  </p:nvSpPr>
                  <p:spPr bwMode="auto">
                    <a:xfrm rot="16200000">
                      <a:off x="8432670" y="2186569"/>
                      <a:ext cx="362139" cy="78732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vert" wrap="square" lIns="91440" tIns="45720" rIns="91440" bIns="45720" numCol="1" rtlCol="0" anchor="b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oMath>
                        </m:oMathPara>
                      </a14:m>
                      <a:endParaRPr lang="en-US" sz="1200" dirty="0"/>
                    </a:p>
                  </p:txBody>
                </p:sp>
              </mc:Choice>
              <mc:Fallback xmlns="">
                <p:sp>
                  <p:nvSpPr>
                    <p:cNvPr id="36" name="Round Same Side Corner Rectangle 3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16200000">
                      <a:off x="8432670" y="2186569"/>
                      <a:ext cx="362139" cy="787327"/>
                    </a:xfrm>
                    <a:prstGeom prst="rect">
                      <a:avLst/>
                    </a:prstGeom>
                    <a:blipFill rotWithShape="0">
                      <a:blip r:embed="rId8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6" name="Round Same Side Corner Rectangle 36">
                      <a:extLst>
                        <a:ext uri="{FF2B5EF4-FFF2-40B4-BE49-F238E27FC236}">
                          <a16:creationId xmlns:a16="http://schemas.microsoft.com/office/drawing/2014/main" id="{BA66667E-B188-AD8A-0B41-0FEFBD9921B7}"/>
                        </a:ext>
                      </a:extLst>
                    </p:cNvPr>
                    <p:cNvSpPr/>
                    <p:nvPr/>
                  </p:nvSpPr>
                  <p:spPr bwMode="auto">
                    <a:xfrm rot="5400000">
                      <a:off x="8752859" y="2026130"/>
                      <a:ext cx="362138" cy="1108209"/>
                    </a:xfrm>
                    <a:prstGeom prst="rect">
                      <a:avLst/>
                    </a:prstGeom>
                    <a:solidFill>
                      <a:srgbClr val="EEECFE"/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vert270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200" dirty="0"/>
                    </a:p>
                  </p:txBody>
                </p:sp>
              </mc:Choice>
              <mc:Fallback xmlns="">
                <p:sp>
                  <p:nvSpPr>
                    <p:cNvPr id="37" name="Round Same Side Corner Rectangle 36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5400000">
                      <a:off x="8752859" y="2026130"/>
                      <a:ext cx="362138" cy="1108209"/>
                    </a:xfrm>
                    <a:prstGeom prst="rect">
                      <a:avLst/>
                    </a:prstGeom>
                    <a:blipFill rotWithShape="0">
                      <a:blip r:embed="rId9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B5E8F800-9F60-F46F-6B6C-7CA793EFB76B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7551306" y="6164894"/>
                <a:ext cx="1206675" cy="305489"/>
                <a:chOff x="8220076" y="2399163"/>
                <a:chExt cx="1267956" cy="362141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8" name="Round Same Side Corner Rectangle 38">
                      <a:extLst>
                        <a:ext uri="{FF2B5EF4-FFF2-40B4-BE49-F238E27FC236}">
                          <a16:creationId xmlns:a16="http://schemas.microsoft.com/office/drawing/2014/main" id="{85DFE9F5-4DCA-8785-96CE-13D579AEFCA4}"/>
                        </a:ext>
                      </a:extLst>
                    </p:cNvPr>
                    <p:cNvSpPr/>
                    <p:nvPr/>
                  </p:nvSpPr>
                  <p:spPr bwMode="auto">
                    <a:xfrm rot="16200000">
                      <a:off x="8432670" y="2186569"/>
                      <a:ext cx="362139" cy="78732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vert" wrap="square" lIns="91440" tIns="45720" rIns="91440" bIns="45720" numCol="1" rtlCol="0" anchor="b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oMath>
                        </m:oMathPara>
                      </a14:m>
                      <a:endParaRPr lang="en-US" sz="1200" dirty="0"/>
                    </a:p>
                  </p:txBody>
                </p:sp>
              </mc:Choice>
              <mc:Fallback xmlns="">
                <p:sp>
                  <p:nvSpPr>
                    <p:cNvPr id="39" name="Round Same Side Corner Rectangle 38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16200000">
                      <a:off x="8432670" y="2186569"/>
                      <a:ext cx="362139" cy="787327"/>
                    </a:xfrm>
                    <a:prstGeom prst="rect">
                      <a:avLst/>
                    </a:prstGeom>
                    <a:blipFill rotWithShape="0">
                      <a:blip r:embed="rId8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9" name="Round Same Side Corner Rectangle 39">
                      <a:extLst>
                        <a:ext uri="{FF2B5EF4-FFF2-40B4-BE49-F238E27FC236}">
                          <a16:creationId xmlns:a16="http://schemas.microsoft.com/office/drawing/2014/main" id="{DDA98751-5B4E-9BAD-4CE8-6F95E7DE1BCD}"/>
                        </a:ext>
                      </a:extLst>
                    </p:cNvPr>
                    <p:cNvSpPr/>
                    <p:nvPr/>
                  </p:nvSpPr>
                  <p:spPr bwMode="auto">
                    <a:xfrm rot="5400000">
                      <a:off x="8752859" y="2026130"/>
                      <a:ext cx="362138" cy="1108209"/>
                    </a:xfrm>
                    <a:prstGeom prst="rect">
                      <a:avLst/>
                    </a:prstGeom>
                    <a:solidFill>
                      <a:srgbClr val="EEECFE"/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vert270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200" dirty="0"/>
                    </a:p>
                  </p:txBody>
                </p:sp>
              </mc:Choice>
              <mc:Fallback xmlns="">
                <p:sp>
                  <p:nvSpPr>
                    <p:cNvPr id="40" name="Round Same Side Corner Rectangle 39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5400000">
                      <a:off x="8752859" y="2026130"/>
                      <a:ext cx="362138" cy="1108209"/>
                    </a:xfrm>
                    <a:prstGeom prst="rect">
                      <a:avLst/>
                    </a:prstGeom>
                    <a:blipFill rotWithShape="0">
                      <a:blip r:embed="rId10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034600FF-41D8-4481-09D6-05DB4CF564AF}"/>
                  </a:ext>
                </a:extLst>
              </p:cNvPr>
              <p:cNvCxnSpPr>
                <a:cxnSpLocks noChangeAspect="1"/>
              </p:cNvCxnSpPr>
              <p:nvPr/>
            </p:nvCxnSpPr>
            <p:spPr bwMode="auto">
              <a:xfrm>
                <a:off x="4062707" y="5267605"/>
                <a:ext cx="0" cy="897288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EC709B6C-1C51-65F3-D1BE-54A5ACE03A02}"/>
                  </a:ext>
                </a:extLst>
              </p:cNvPr>
              <p:cNvCxnSpPr>
                <a:cxnSpLocks noChangeAspect="1"/>
              </p:cNvCxnSpPr>
              <p:nvPr/>
            </p:nvCxnSpPr>
            <p:spPr bwMode="auto">
              <a:xfrm>
                <a:off x="6094873" y="5267605"/>
                <a:ext cx="0" cy="897288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9DE436AE-C99C-4770-76D0-0C7A37E1587D}"/>
                  </a:ext>
                </a:extLst>
              </p:cNvPr>
              <p:cNvCxnSpPr>
                <a:cxnSpLocks noChangeAspect="1"/>
              </p:cNvCxnSpPr>
              <p:nvPr/>
            </p:nvCxnSpPr>
            <p:spPr bwMode="auto">
              <a:xfrm>
                <a:off x="8158249" y="5267604"/>
                <a:ext cx="0" cy="897288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0876C0F7-D14E-5187-3AB9-B79CC28CEAE8}"/>
                  </a:ext>
                </a:extLst>
              </p:cNvPr>
              <p:cNvCxnSpPr>
                <a:cxnSpLocks noChangeAspect="1"/>
              </p:cNvCxnSpPr>
              <p:nvPr/>
            </p:nvCxnSpPr>
            <p:spPr bwMode="auto">
              <a:xfrm flipV="1">
                <a:off x="4621175" y="5114861"/>
                <a:ext cx="861728" cy="1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A10BBC91-609F-8B3C-CD22-95BA38794BF4}"/>
                  </a:ext>
                </a:extLst>
              </p:cNvPr>
              <p:cNvCxnSpPr>
                <a:cxnSpLocks noChangeAspect="1"/>
              </p:cNvCxnSpPr>
              <p:nvPr/>
            </p:nvCxnSpPr>
            <p:spPr bwMode="auto">
              <a:xfrm flipV="1">
                <a:off x="6689579" y="5114860"/>
                <a:ext cx="861728" cy="1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23CF639E-175B-580F-0EBD-3391DE2A1B63}"/>
                  </a:ext>
                </a:extLst>
              </p:cNvPr>
              <p:cNvCxnSpPr>
                <a:cxnSpLocks noChangeAspect="1"/>
              </p:cNvCxnSpPr>
              <p:nvPr/>
            </p:nvCxnSpPr>
            <p:spPr bwMode="auto">
              <a:xfrm flipV="1">
                <a:off x="8757983" y="5114859"/>
                <a:ext cx="861728" cy="1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4096F0EE-7998-C564-D311-A427C2D0B49C}"/>
                      </a:ext>
                    </a:extLst>
                  </p:cNvPr>
                  <p:cNvSpPr txBox="1">
                    <a:spLocks noChangeAspect="1"/>
                  </p:cNvSpPr>
                  <p:nvPr/>
                </p:nvSpPr>
                <p:spPr>
                  <a:xfrm>
                    <a:off x="9210692" y="5529135"/>
                    <a:ext cx="832453" cy="47960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⋯</m:t>
                          </m:r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4096F0EE-7998-C564-D311-A427C2D0B49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210692" y="5529135"/>
                    <a:ext cx="832453" cy="479603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0" name="Rectangle 29">
                    <a:extLst>
                      <a:ext uri="{FF2B5EF4-FFF2-40B4-BE49-F238E27FC236}">
                        <a16:creationId xmlns:a16="http://schemas.microsoft.com/office/drawing/2014/main" id="{65E133F6-8AA1-C0C7-632C-1BE3B570C76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348245" y="5538457"/>
                    <a:ext cx="681038" cy="374221"/>
                  </a:xfrm>
                  <a:prstGeom prst="rect">
                    <a:avLst/>
                  </a:prstGeom>
                  <a:noFill/>
                  <a:ln w="190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nb-NO" sz="1200" b="1" i="0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nb-NO" sz="120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</m:e>
                          </m:d>
                        </m:oMath>
                      </m:oMathPara>
                    </a14:m>
                    <a:endParaRPr lang="en-US" sz="1200" dirty="0">
                      <a:solidFill>
                        <a:srgbClr val="FF0000"/>
                      </a:solidFill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30" name="Rectangle 29">
                    <a:extLst>
                      <a:ext uri="{FF2B5EF4-FFF2-40B4-BE49-F238E27FC236}">
                        <a16:creationId xmlns:a16="http://schemas.microsoft.com/office/drawing/2014/main" id="{65E133F6-8AA1-C0C7-632C-1BE3B570C762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348245" y="5538457"/>
                    <a:ext cx="681038" cy="374221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8974"/>
                    </a:stretch>
                  </a:blipFill>
                  <a:ln w="190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Rectangle 30">
                    <a:extLst>
                      <a:ext uri="{FF2B5EF4-FFF2-40B4-BE49-F238E27FC236}">
                        <a16:creationId xmlns:a16="http://schemas.microsoft.com/office/drawing/2014/main" id="{06A0CBFF-FD9F-E717-6EBE-736BE6E7912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436559" y="5538457"/>
                    <a:ext cx="681038" cy="374221"/>
                  </a:xfrm>
                  <a:prstGeom prst="rect">
                    <a:avLst/>
                  </a:prstGeom>
                  <a:noFill/>
                  <a:ln w="190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nb-NO" sz="1200" b="1" i="0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nb-NO" sz="120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</m:e>
                          </m:d>
                        </m:oMath>
                      </m:oMathPara>
                    </a14:m>
                    <a:endParaRPr lang="en-US" sz="1200" dirty="0">
                      <a:solidFill>
                        <a:srgbClr val="FF0000"/>
                      </a:solidFill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31" name="Rectangle 30">
                    <a:extLst>
                      <a:ext uri="{FF2B5EF4-FFF2-40B4-BE49-F238E27FC236}">
                        <a16:creationId xmlns:a16="http://schemas.microsoft.com/office/drawing/2014/main" id="{06A0CBFF-FD9F-E717-6EBE-736BE6E7912C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436559" y="5538457"/>
                    <a:ext cx="681038" cy="374221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l="-7595"/>
                    </a:stretch>
                  </a:blipFill>
                  <a:ln w="190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" name="Rectangle 2">
                    <a:extLst>
                      <a:ext uri="{FF2B5EF4-FFF2-40B4-BE49-F238E27FC236}">
                        <a16:creationId xmlns:a16="http://schemas.microsoft.com/office/drawing/2014/main" id="{868CF269-E7DA-0760-EE4F-0C04B51AF7F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756694" y="4679639"/>
                    <a:ext cx="681038" cy="374221"/>
                  </a:xfrm>
                  <a:prstGeom prst="rect">
                    <a:avLst/>
                  </a:prstGeom>
                  <a:noFill/>
                  <a:ln w="190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nb-NO" sz="1200" b="1" i="0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nb-NO" sz="120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𝑄</m:t>
                              </m:r>
                            </m:e>
                          </m:d>
                        </m:oMath>
                      </m:oMathPara>
                    </a14:m>
                    <a:endParaRPr lang="en-US" sz="1200" dirty="0">
                      <a:solidFill>
                        <a:srgbClr val="FF0000"/>
                      </a:solidFill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3" name="Rectangle 2">
                    <a:extLst>
                      <a:ext uri="{FF2B5EF4-FFF2-40B4-BE49-F238E27FC236}">
                        <a16:creationId xmlns:a16="http://schemas.microsoft.com/office/drawing/2014/main" id="{868CF269-E7DA-0760-EE4F-0C04B51AF7F2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756694" y="4679639"/>
                    <a:ext cx="681038" cy="374221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l="-10127" b="-6818"/>
                    </a:stretch>
                  </a:blipFill>
                  <a:ln w="190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" name="Rectangle 5">
                    <a:extLst>
                      <a:ext uri="{FF2B5EF4-FFF2-40B4-BE49-F238E27FC236}">
                        <a16:creationId xmlns:a16="http://schemas.microsoft.com/office/drawing/2014/main" id="{59EB7409-7A91-FC48-5B55-3DD9BFED2B5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800591" y="4679639"/>
                    <a:ext cx="681038" cy="374221"/>
                  </a:xfrm>
                  <a:prstGeom prst="rect">
                    <a:avLst/>
                  </a:prstGeom>
                  <a:noFill/>
                  <a:ln w="190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nb-NO" sz="12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nb-NO" sz="120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𝑄</m:t>
                              </m:r>
                            </m:e>
                          </m:d>
                        </m:oMath>
                      </m:oMathPara>
                    </a14:m>
                    <a:endParaRPr lang="en-US" sz="12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6" name="Rectangle 5">
                    <a:extLst>
                      <a:ext uri="{FF2B5EF4-FFF2-40B4-BE49-F238E27FC236}">
                        <a16:creationId xmlns:a16="http://schemas.microsoft.com/office/drawing/2014/main" id="{59EB7409-7A91-FC48-5B55-3DD9BFED2B59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800591" y="4679639"/>
                    <a:ext cx="681038" cy="374221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l="-10127" b="-6818"/>
                    </a:stretch>
                  </a:blipFill>
                  <a:ln w="190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" name="Rectangle 6">
                    <a:extLst>
                      <a:ext uri="{FF2B5EF4-FFF2-40B4-BE49-F238E27FC236}">
                        <a16:creationId xmlns:a16="http://schemas.microsoft.com/office/drawing/2014/main" id="{841273B8-206A-41BB-71CE-AE9647A7D6C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870173" y="4679639"/>
                    <a:ext cx="681038" cy="374221"/>
                  </a:xfrm>
                  <a:prstGeom prst="rect">
                    <a:avLst/>
                  </a:prstGeom>
                  <a:noFill/>
                  <a:ln w="190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nb-NO" sz="1200" b="1" i="0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nb-NO" sz="120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𝑄</m:t>
                              </m:r>
                            </m:e>
                          </m:d>
                        </m:oMath>
                      </m:oMathPara>
                    </a14:m>
                    <a:endParaRPr lang="en-US" sz="1200" dirty="0">
                      <a:solidFill>
                        <a:srgbClr val="FF0000"/>
                      </a:solidFill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7" name="Rectangle 6">
                    <a:extLst>
                      <a:ext uri="{FF2B5EF4-FFF2-40B4-BE49-F238E27FC236}">
                        <a16:creationId xmlns:a16="http://schemas.microsoft.com/office/drawing/2014/main" id="{841273B8-206A-41BB-71CE-AE9647A7D6C3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870173" y="4679639"/>
                    <a:ext cx="681038" cy="374221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l="-8861" b="-6818"/>
                    </a:stretch>
                  </a:blipFill>
                  <a:ln w="190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18B9A92A-4B91-5456-1163-F02C113DDD3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026591" y="2517695"/>
                  <a:ext cx="480748" cy="264164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1" i="0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i="1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18B9A92A-4B91-5456-1163-F02C113DDD3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026591" y="2517695"/>
                  <a:ext cx="480748" cy="264164"/>
                </a:xfrm>
                <a:prstGeom prst="rect">
                  <a:avLst/>
                </a:prstGeom>
                <a:blipFill>
                  <a:blip r:embed="rId17"/>
                  <a:stretch>
                    <a:fillRect l="-8861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171106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EC DRBG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/>
              <p:cNvSpPr txBox="1"/>
              <p:nvPr/>
            </p:nvSpPr>
            <p:spPr>
              <a:xfrm>
                <a:off x="707422" y="1134878"/>
                <a:ext cx="38947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: </m:t>
                    </m:r>
                  </m:oMath>
                </a14:m>
                <a:r>
                  <a:rPr lang="en-US" sz="1600" b="1" dirty="0"/>
                  <a:t>public </a:t>
                </a:r>
                <a:r>
                  <a:rPr lang="en-US" sz="1600" dirty="0"/>
                  <a:t>points on an elliptic curve </a:t>
                </a:r>
              </a:p>
            </p:txBody>
          </p:sp>
        </mc:Choice>
        <mc:Fallback xmlns="">
          <p:sp>
            <p:nvSpPr>
              <p:cNvPr id="109" name="TextBox 10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422" y="1134878"/>
                <a:ext cx="3894768" cy="338554"/>
              </a:xfrm>
              <a:prstGeom prst="rect">
                <a:avLst/>
              </a:prstGeom>
              <a:blipFill>
                <a:blip r:embed="rId2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96055" y="1650333"/>
                <a:ext cx="38947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1" i="0" dirty="0" smtClean="0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nb-NO" sz="16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⋅</m:t>
                        </m:r>
                      </m:e>
                    </m:d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 : </m:t>
                    </m:r>
                  </m:oMath>
                </a14:m>
                <a:r>
                  <a:rPr lang="en-US" sz="1600" dirty="0"/>
                  <a:t>x-coordinate (256 bits)</a:t>
                </a: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055" y="1650333"/>
                <a:ext cx="3894768" cy="338554"/>
              </a:xfrm>
              <a:prstGeom prst="rect">
                <a:avLst/>
              </a:prstGeom>
              <a:blipFill>
                <a:blip r:embed="rId3"/>
                <a:stretch>
                  <a:fillRect t="-5455" b="-2363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5745723" y="1351108"/>
                <a:ext cx="126940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nb-NO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5723" y="1351108"/>
                <a:ext cx="1269402" cy="369332"/>
              </a:xfrm>
              <a:prstGeom prst="rect">
                <a:avLst/>
              </a:prstGeom>
              <a:blipFill>
                <a:blip r:embed="rId4"/>
                <a:stretch>
                  <a:fillRect b="-11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 bwMode="auto">
              <a:xfrm>
                <a:off x="3459643" y="5299026"/>
                <a:ext cx="380363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4">
                      <a:lumMod val="75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59643" y="5299026"/>
                <a:ext cx="380363" cy="443619"/>
              </a:xfrm>
              <a:prstGeom prst="rect">
                <a:avLst/>
              </a:prstGeom>
              <a:blipFill>
                <a:blip r:embed="rId5"/>
                <a:stretch>
                  <a:fillRect l="-30645" r="-3226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/>
              <p:cNvSpPr/>
              <p:nvPr/>
            </p:nvSpPr>
            <p:spPr bwMode="auto">
              <a:xfrm>
                <a:off x="3840006" y="5299029"/>
                <a:ext cx="1501634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nb-NO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nb-NO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40006" y="5299029"/>
                <a:ext cx="1501634" cy="44361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angle 58"/>
              <p:cNvSpPr/>
              <p:nvPr/>
            </p:nvSpPr>
            <p:spPr bwMode="auto">
              <a:xfrm>
                <a:off x="5108998" y="5299027"/>
                <a:ext cx="1501634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nb-NO">
                              <a:solidFill>
                                <a:schemeClr val="accent6">
                                  <a:lumMod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m:rPr>
                              <m:nor/>
                            </m:rPr>
                            <a:rPr lang="nb-NO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9" name="Rectangle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08998" y="5299027"/>
                <a:ext cx="1501634" cy="44361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/>
              <p:cNvSpPr/>
              <p:nvPr/>
            </p:nvSpPr>
            <p:spPr bwMode="auto">
              <a:xfrm>
                <a:off x="6377990" y="5299026"/>
                <a:ext cx="937210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>
                  <a:solidFill>
                    <a:schemeClr val="accent4">
                      <a:lumMod val="75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0" name="Rectangle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77990" y="5299026"/>
                <a:ext cx="937210" cy="44361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angle 60"/>
              <p:cNvSpPr/>
              <p:nvPr/>
            </p:nvSpPr>
            <p:spPr bwMode="auto">
              <a:xfrm>
                <a:off x="7520628" y="5190652"/>
                <a:ext cx="213729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groupChr>
                        <m:groupChrPr>
                          <m:chr m:val="→"/>
                          <m:vertJc m:val="bot"/>
                          <m:ctrlPr>
                            <a:rPr lang="nb-NO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nb-NO" b="1" i="0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nb-NO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brk m:alnAt="2"/>
                                </m:rPr>
                                <a:rPr lang="nb-NO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⋅</m:t>
                              </m:r>
                            </m:e>
                          </m:d>
                        </m:e>
                      </m:groupChr>
                      <m:sSub>
                        <m:sSub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       </m:t>
                          </m:r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4">
                      <a:lumMod val="75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1" name="Rectangle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20628" y="5190652"/>
                <a:ext cx="2137299" cy="44361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9AFCF188-371D-88E0-CBC9-E9D3BAEA6771}"/>
                  </a:ext>
                </a:extLst>
              </p:cNvPr>
              <p:cNvSpPr/>
              <p:nvPr/>
            </p:nvSpPr>
            <p:spPr>
              <a:xfrm>
                <a:off x="3264482" y="3201242"/>
                <a:ext cx="712853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    </m:t>
                          </m:r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9AFCF188-371D-88E0-CBC9-E9D3BAEA67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4482" y="3201242"/>
                <a:ext cx="712853" cy="3385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0C399AB3-BB87-D472-0729-BD33F42A6D1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71459" y="2616388"/>
                <a:ext cx="1206675" cy="305488"/>
              </a:xfrm>
              <a:prstGeom prst="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0C399AB3-BB87-D472-0729-BD33F42A6D1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71459" y="2616388"/>
                <a:ext cx="1206675" cy="30548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3420E85-70D7-3018-5D70-FD569BA28A6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39863" y="2616387"/>
                <a:ext cx="1206675" cy="305488"/>
              </a:xfrm>
              <a:prstGeom prst="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3420E85-70D7-3018-5D70-FD569BA28A6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9863" y="2616387"/>
                <a:ext cx="1206675" cy="30548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EACC9C9A-CC3B-C04C-3F67-EA1A439A1B7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608266" y="2616386"/>
                <a:ext cx="1206675" cy="305488"/>
              </a:xfrm>
              <a:prstGeom prst="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EACC9C9A-CC3B-C04C-3F67-EA1A439A1B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08266" y="2616386"/>
                <a:ext cx="1206675" cy="30548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 Same Side Corner Rectangle 32">
                <a:extLst>
                  <a:ext uri="{FF2B5EF4-FFF2-40B4-BE49-F238E27FC236}">
                    <a16:creationId xmlns:a16="http://schemas.microsoft.com/office/drawing/2014/main" id="{D914A53A-9341-0AE4-2449-68D1610C1405}"/>
                  </a:ext>
                </a:extLst>
              </p:cNvPr>
              <p:cNvSpPr/>
              <p:nvPr/>
            </p:nvSpPr>
            <p:spPr bwMode="auto">
              <a:xfrm rot="16200000">
                <a:off x="3693358" y="3597272"/>
                <a:ext cx="305488" cy="749275"/>
              </a:xfrm>
              <a:prstGeom prst="rect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Round Same Side Corner Rectangle 32">
                <a:extLst>
                  <a:ext uri="{FF2B5EF4-FFF2-40B4-BE49-F238E27FC236}">
                    <a16:creationId xmlns:a16="http://schemas.microsoft.com/office/drawing/2014/main" id="{D914A53A-9341-0AE4-2449-68D1610C14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6200000">
                <a:off x="3693358" y="3597272"/>
                <a:ext cx="305488" cy="7492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ound Same Side Corner Rectangle 33">
                <a:extLst>
                  <a:ext uri="{FF2B5EF4-FFF2-40B4-BE49-F238E27FC236}">
                    <a16:creationId xmlns:a16="http://schemas.microsoft.com/office/drawing/2014/main" id="{8D3C2C95-36F4-B16E-2CBA-B6C618A6B576}"/>
                  </a:ext>
                </a:extLst>
              </p:cNvPr>
              <p:cNvSpPr/>
              <p:nvPr/>
            </p:nvSpPr>
            <p:spPr bwMode="auto">
              <a:xfrm rot="5400000">
                <a:off x="3998066" y="3444588"/>
                <a:ext cx="305486" cy="1054647"/>
              </a:xfrm>
              <a:prstGeom prst="rect">
                <a:avLst/>
              </a:prstGeom>
              <a:solidFill>
                <a:srgbClr val="EEECFE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Round Same Side Corner Rectangle 33">
                <a:extLst>
                  <a:ext uri="{FF2B5EF4-FFF2-40B4-BE49-F238E27FC236}">
                    <a16:creationId xmlns:a16="http://schemas.microsoft.com/office/drawing/2014/main" id="{8D3C2C95-36F4-B16E-2CBA-B6C618A6B5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998066" y="3444588"/>
                <a:ext cx="305486" cy="105464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ound Same Side Corner Rectangle 35">
                <a:extLst>
                  <a:ext uri="{FF2B5EF4-FFF2-40B4-BE49-F238E27FC236}">
                    <a16:creationId xmlns:a16="http://schemas.microsoft.com/office/drawing/2014/main" id="{39974B3D-4A96-C995-883E-C01DE5AE27DD}"/>
                  </a:ext>
                </a:extLst>
              </p:cNvPr>
              <p:cNvSpPr/>
              <p:nvPr/>
            </p:nvSpPr>
            <p:spPr bwMode="auto">
              <a:xfrm rot="16200000">
                <a:off x="5761757" y="3597272"/>
                <a:ext cx="305487" cy="749275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4" name="Round Same Side Corner Rectangle 35">
                <a:extLst>
                  <a:ext uri="{FF2B5EF4-FFF2-40B4-BE49-F238E27FC236}">
                    <a16:creationId xmlns:a16="http://schemas.microsoft.com/office/drawing/2014/main" id="{39974B3D-4A96-C995-883E-C01DE5AE27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6200000">
                <a:off x="5761757" y="3597272"/>
                <a:ext cx="305487" cy="7492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ound Same Side Corner Rectangle 36">
                <a:extLst>
                  <a:ext uri="{FF2B5EF4-FFF2-40B4-BE49-F238E27FC236}">
                    <a16:creationId xmlns:a16="http://schemas.microsoft.com/office/drawing/2014/main" id="{46C34ECD-353E-650A-BA94-67805748C228}"/>
                  </a:ext>
                </a:extLst>
              </p:cNvPr>
              <p:cNvSpPr/>
              <p:nvPr/>
            </p:nvSpPr>
            <p:spPr bwMode="auto">
              <a:xfrm rot="5400000">
                <a:off x="6066471" y="3444587"/>
                <a:ext cx="305486" cy="1054649"/>
              </a:xfrm>
              <a:prstGeom prst="rect">
                <a:avLst/>
              </a:prstGeom>
              <a:solidFill>
                <a:srgbClr val="EEECFE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5" name="Round Same Side Corner Rectangle 36">
                <a:extLst>
                  <a:ext uri="{FF2B5EF4-FFF2-40B4-BE49-F238E27FC236}">
                    <a16:creationId xmlns:a16="http://schemas.microsoft.com/office/drawing/2014/main" id="{46C34ECD-353E-650A-BA94-67805748C2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066471" y="3444587"/>
                <a:ext cx="305486" cy="105464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ound Same Side Corner Rectangle 38">
                <a:extLst>
                  <a:ext uri="{FF2B5EF4-FFF2-40B4-BE49-F238E27FC236}">
                    <a16:creationId xmlns:a16="http://schemas.microsoft.com/office/drawing/2014/main" id="{E21E9A17-9AF7-01ED-D29D-5CDA8365E562}"/>
                  </a:ext>
                </a:extLst>
              </p:cNvPr>
              <p:cNvSpPr/>
              <p:nvPr/>
            </p:nvSpPr>
            <p:spPr bwMode="auto">
              <a:xfrm rot="16200000">
                <a:off x="7830159" y="3597270"/>
                <a:ext cx="305487" cy="749275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" wrap="square" lIns="91440" tIns="45720" rIns="91440" bIns="45720" numCol="1" rtlCol="0" anchor="b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" name="Round Same Side Corner Rectangle 38">
                <a:extLst>
                  <a:ext uri="{FF2B5EF4-FFF2-40B4-BE49-F238E27FC236}">
                    <a16:creationId xmlns:a16="http://schemas.microsoft.com/office/drawing/2014/main" id="{E21E9A17-9AF7-01ED-D29D-5CDA8365E56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6200000">
                <a:off x="7830159" y="3597270"/>
                <a:ext cx="305487" cy="7492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 Same Side Corner Rectangle 39">
                <a:extLst>
                  <a:ext uri="{FF2B5EF4-FFF2-40B4-BE49-F238E27FC236}">
                    <a16:creationId xmlns:a16="http://schemas.microsoft.com/office/drawing/2014/main" id="{7E9834CC-945B-F9FA-644F-6E7353CF717A}"/>
                  </a:ext>
                </a:extLst>
              </p:cNvPr>
              <p:cNvSpPr/>
              <p:nvPr/>
            </p:nvSpPr>
            <p:spPr bwMode="auto">
              <a:xfrm rot="5400000">
                <a:off x="8134873" y="3444585"/>
                <a:ext cx="305486" cy="1054649"/>
              </a:xfrm>
              <a:prstGeom prst="rect">
                <a:avLst/>
              </a:prstGeom>
              <a:solidFill>
                <a:srgbClr val="EEECFE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8" name="Round Same Side Corner Rectangle 39">
                <a:extLst>
                  <a:ext uri="{FF2B5EF4-FFF2-40B4-BE49-F238E27FC236}">
                    <a16:creationId xmlns:a16="http://schemas.microsoft.com/office/drawing/2014/main" id="{7E9834CC-945B-F9FA-644F-6E7353CF71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34873" y="3444585"/>
                <a:ext cx="305486" cy="105464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E2A7396-2E00-04B2-BF59-FF2ACE9DA5A7}"/>
              </a:ext>
            </a:extLst>
          </p:cNvPr>
          <p:cNvCxnSpPr>
            <a:cxnSpLocks noChangeAspect="1"/>
          </p:cNvCxnSpPr>
          <p:nvPr/>
        </p:nvCxnSpPr>
        <p:spPr bwMode="auto">
          <a:xfrm>
            <a:off x="4119666" y="2921875"/>
            <a:ext cx="0" cy="8972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ADA8504-245C-118D-5D25-D0FE130BBC25}"/>
              </a:ext>
            </a:extLst>
          </p:cNvPr>
          <p:cNvCxnSpPr>
            <a:cxnSpLocks noChangeAspect="1"/>
          </p:cNvCxnSpPr>
          <p:nvPr/>
        </p:nvCxnSpPr>
        <p:spPr bwMode="auto">
          <a:xfrm>
            <a:off x="6151832" y="2921875"/>
            <a:ext cx="0" cy="8972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AE9BB7B-D621-4575-7ABD-31BF91847ED4}"/>
              </a:ext>
            </a:extLst>
          </p:cNvPr>
          <p:cNvCxnSpPr>
            <a:cxnSpLocks noChangeAspect="1"/>
          </p:cNvCxnSpPr>
          <p:nvPr/>
        </p:nvCxnSpPr>
        <p:spPr bwMode="auto">
          <a:xfrm>
            <a:off x="8215208" y="2921874"/>
            <a:ext cx="0" cy="8972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BEEE29F-09F9-BE87-43F2-F01E1AFB2EE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569657" y="3192727"/>
                <a:ext cx="333913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BEEE29F-09F9-BE87-43F2-F01E1AFB2E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69657" y="3192727"/>
                <a:ext cx="333913" cy="374221"/>
              </a:xfrm>
              <a:prstGeom prst="rect">
                <a:avLst/>
              </a:prstGeom>
              <a:blipFill>
                <a:blip r:embed="rId19"/>
                <a:stretch>
                  <a:fillRect l="-22222" r="-7407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7395803-A1C6-1015-3C52-43A385120023}"/>
              </a:ext>
            </a:extLst>
          </p:cNvPr>
          <p:cNvCxnSpPr>
            <a:cxnSpLocks noChangeAspect="1"/>
          </p:cNvCxnSpPr>
          <p:nvPr/>
        </p:nvCxnSpPr>
        <p:spPr bwMode="auto">
          <a:xfrm flipV="1">
            <a:off x="4678134" y="2769131"/>
            <a:ext cx="861728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5E21523-C744-1A97-3F8D-E287CC3F23E9}"/>
              </a:ext>
            </a:extLst>
          </p:cNvPr>
          <p:cNvCxnSpPr>
            <a:cxnSpLocks noChangeAspect="1"/>
          </p:cNvCxnSpPr>
          <p:nvPr/>
        </p:nvCxnSpPr>
        <p:spPr bwMode="auto">
          <a:xfrm flipV="1">
            <a:off x="6746538" y="2769130"/>
            <a:ext cx="861728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C191EAC-7702-0A0A-68B4-924010AD0434}"/>
              </a:ext>
            </a:extLst>
          </p:cNvPr>
          <p:cNvCxnSpPr>
            <a:cxnSpLocks noChangeAspect="1"/>
          </p:cNvCxnSpPr>
          <p:nvPr/>
        </p:nvCxnSpPr>
        <p:spPr bwMode="auto">
          <a:xfrm flipV="1">
            <a:off x="8814942" y="2769129"/>
            <a:ext cx="861728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1783B6A-CD41-B77A-AD5D-00C73EC1DC99}"/>
                  </a:ext>
                </a:extLst>
              </p:cNvPr>
              <p:cNvSpPr txBox="1">
                <a:spLocks noChangeAspect="1"/>
              </p:cNvSpPr>
              <p:nvPr/>
            </p:nvSpPr>
            <p:spPr>
              <a:xfrm>
                <a:off x="9267651" y="3183406"/>
                <a:ext cx="8324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1783B6A-CD41-B77A-AD5D-00C73EC1DC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7651" y="3183406"/>
                <a:ext cx="832453" cy="40011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EE6760ED-311E-0BA8-46C5-12F5D9E4C3A2}"/>
              </a:ext>
            </a:extLst>
          </p:cNvPr>
          <p:cNvSpPr txBox="1"/>
          <p:nvPr/>
        </p:nvSpPr>
        <p:spPr>
          <a:xfrm>
            <a:off x="2131406" y="2603599"/>
            <a:ext cx="1639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256 bit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96ABC0C-A23F-D473-EC26-E49568D0810B}"/>
              </a:ext>
            </a:extLst>
          </p:cNvPr>
          <p:cNvSpPr txBox="1"/>
          <p:nvPr/>
        </p:nvSpPr>
        <p:spPr>
          <a:xfrm>
            <a:off x="1753166" y="3802630"/>
            <a:ext cx="1639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keep 240 bits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F06218A-41A4-0A66-0A93-5CA1CAB2EC3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405204" y="3192727"/>
                <a:ext cx="681038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1" i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F06218A-41A4-0A66-0A93-5CA1CAB2EC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05204" y="3192727"/>
                <a:ext cx="681038" cy="374221"/>
              </a:xfrm>
              <a:prstGeom prst="rect">
                <a:avLst/>
              </a:prstGeom>
              <a:blipFill>
                <a:blip r:embed="rId21"/>
                <a:stretch>
                  <a:fillRect l="-5405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7E9EADE4-86F2-DADB-37AD-7F699398F1C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493518" y="3192727"/>
                <a:ext cx="681038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1" i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7E9EADE4-86F2-DADB-37AD-7F699398F1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93518" y="3192727"/>
                <a:ext cx="681038" cy="374221"/>
              </a:xfrm>
              <a:prstGeom prst="rect">
                <a:avLst/>
              </a:prstGeom>
              <a:blipFill>
                <a:blip r:embed="rId22"/>
                <a:stretch>
                  <a:fillRect l="-4464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81935D9B-D4CD-8697-A8AE-233C443648E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813653" y="2333909"/>
                <a:ext cx="681038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1" i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81935D9B-D4CD-8697-A8AE-233C443648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13653" y="2333909"/>
                <a:ext cx="681038" cy="374221"/>
              </a:xfrm>
              <a:prstGeom prst="rect">
                <a:avLst/>
              </a:prstGeom>
              <a:blipFill>
                <a:blip r:embed="rId23"/>
                <a:stretch>
                  <a:fillRect l="-6306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2F8396CD-CD1B-A25D-1769-3F8B970DF8E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857550" y="2333909"/>
                <a:ext cx="681038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2F8396CD-CD1B-A25D-1769-3F8B970DF8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7550" y="2333909"/>
                <a:ext cx="681038" cy="374221"/>
              </a:xfrm>
              <a:prstGeom prst="rect">
                <a:avLst/>
              </a:prstGeom>
              <a:blipFill>
                <a:blip r:embed="rId24"/>
                <a:stretch>
                  <a:fillRect l="-5357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BCCE0488-31C4-CA57-6251-F1816F2E2A0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927132" y="2333909"/>
                <a:ext cx="681038" cy="374221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1" i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𝐱</m:t>
                      </m:r>
                      <m:d>
                        <m:dPr>
                          <m:ctrlPr>
                            <a:rPr lang="nb-NO" sz="160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BCCE0488-31C4-CA57-6251-F1816F2E2A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27132" y="2333909"/>
                <a:ext cx="681038" cy="374221"/>
              </a:xfrm>
              <a:prstGeom prst="rect">
                <a:avLst/>
              </a:prstGeom>
              <a:blipFill>
                <a:blip r:embed="rId25"/>
                <a:stretch>
                  <a:fillRect l="-5357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76BD840B-C2E3-3CE9-AB73-D1C50A9E0FD9}"/>
                  </a:ext>
                </a:extLst>
              </p:cNvPr>
              <p:cNvSpPr/>
              <p:nvPr/>
            </p:nvSpPr>
            <p:spPr bwMode="auto">
              <a:xfrm>
                <a:off x="3803191" y="4272161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  <m: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4">
                      <a:lumMod val="75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76BD840B-C2E3-3CE9-AB73-D1C50A9E0F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03191" y="4272161"/>
                <a:ext cx="543209" cy="443619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0D1F6D5E-EE98-5CB4-8E34-7C85D994B99E}"/>
                  </a:ext>
                </a:extLst>
              </p:cNvPr>
              <p:cNvSpPr/>
              <p:nvPr/>
            </p:nvSpPr>
            <p:spPr bwMode="auto">
              <a:xfrm>
                <a:off x="5914500" y="4272161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  <m: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4">
                      <a:lumMod val="75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0D1F6D5E-EE98-5CB4-8E34-7C85D994B9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14500" y="4272161"/>
                <a:ext cx="543209" cy="443619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4DC4E12F-8137-488F-5C0F-5CCABB0DE82D}"/>
                  </a:ext>
                </a:extLst>
              </p:cNvPr>
              <p:cNvSpPr/>
              <p:nvPr/>
            </p:nvSpPr>
            <p:spPr bwMode="auto">
              <a:xfrm>
                <a:off x="7950068" y="4274515"/>
                <a:ext cx="543209" cy="443619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  <m: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4">
                      <a:lumMod val="75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4DC4E12F-8137-488F-5C0F-5CCABB0DE8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50068" y="4274515"/>
                <a:ext cx="543209" cy="443619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0069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6D6F4"/>
                                      </p:to>
                                    </p:animClr>
                                    <p:set>
                                      <p:cBhvr>
                                        <p:cTn id="11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1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6D6F4"/>
                                      </p:to>
                                    </p:animClr>
                                    <p:set>
                                      <p:cBhvr>
                                        <p:cTn id="15" dur="1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1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6D6F4"/>
                                      </p:to>
                                    </p:animClr>
                                    <p:set>
                                      <p:cBhvr>
                                        <p:cTn id="19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11" grpId="0" animBg="1"/>
      <p:bldP spid="14" grpId="0" animBg="1"/>
      <p:bldP spid="17" grpId="0" animBg="1"/>
      <p:bldP spid="64" grpId="0"/>
      <p:bldP spid="65" grpId="0"/>
      <p:bldP spid="6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EC DRBG – something's fishy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ontent Placeholder 43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5520996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Dual EC is </a:t>
                </a:r>
                <a:r>
                  <a:rPr lang="en-US" sz="1600" i="1" dirty="0"/>
                  <a:t>slow</a:t>
                </a:r>
                <a:r>
                  <a:rPr lang="en-US" sz="1600" dirty="0"/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Orders of magnitude slower than HMAC/AES-CTR based alternatives </a:t>
                </a:r>
              </a:p>
              <a:p>
                <a:pPr marL="0" indent="0"/>
                <a:endParaRPr lang="en-US" sz="1600" b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2006 </a:t>
                </a:r>
                <a:r>
                  <a:rPr lang="en-US" sz="1600" dirty="0"/>
                  <a:t>– Kristian </a:t>
                </a:r>
                <a:r>
                  <a:rPr lang="en-US" sz="1600" dirty="0" err="1"/>
                  <a:t>Gjøsteen</a:t>
                </a:r>
                <a:r>
                  <a:rPr lang="en-US" sz="1600" dirty="0"/>
                  <a:t>: Dual EC is </a:t>
                </a:r>
                <a:r>
                  <a:rPr lang="en-US" sz="1600" i="1" dirty="0"/>
                  <a:t>not </a:t>
                </a:r>
                <a:r>
                  <a:rPr lang="en-US" sz="1600" dirty="0"/>
                  <a:t>a good PRNG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Can distinguish output from random with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400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4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DualEC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prg</m:t>
                        </m:r>
                      </m:sup>
                    </m:sSubSup>
                    <m:d>
                      <m:d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𝐾𝐺</m:t>
                        </m:r>
                      </m:e>
                    </m:d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≈0.0011</m:t>
                    </m:r>
                  </m:oMath>
                </a14:m>
                <a:r>
                  <a:rPr lang="en-US" sz="1400" dirty="0"/>
                  <a:t>     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Slightly improved by </a:t>
                </a:r>
                <a:r>
                  <a:rPr lang="en-US" sz="1400" dirty="0" err="1"/>
                  <a:t>Schoenmakers</a:t>
                </a:r>
                <a:r>
                  <a:rPr lang="en-US" sz="1400" dirty="0"/>
                  <a:t> and </a:t>
                </a:r>
                <a:r>
                  <a:rPr lang="en-US" sz="1400" dirty="0" err="1"/>
                  <a:t>Sidorenko</a:t>
                </a:r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2007 </a:t>
                </a:r>
                <a:r>
                  <a:rPr lang="en-US" sz="1600" dirty="0"/>
                  <a:t>– </a:t>
                </a:r>
                <a:r>
                  <a:rPr lang="en-US" sz="1600" dirty="0" err="1">
                    <a:solidFill>
                      <a:srgbClr val="FF0000"/>
                    </a:solidFill>
                  </a:rPr>
                  <a:t>Shumow</a:t>
                </a:r>
                <a:r>
                  <a:rPr lang="en-US" sz="1600" dirty="0">
                    <a:solidFill>
                      <a:srgbClr val="FF0000"/>
                    </a:solidFill>
                  </a:rPr>
                  <a:t> and Ferguson: Dual EC can be </a:t>
                </a:r>
                <a:r>
                  <a:rPr lang="en-US" sz="1600" i="1" dirty="0" err="1">
                    <a:solidFill>
                      <a:srgbClr val="FF0000"/>
                    </a:solidFill>
                  </a:rPr>
                  <a:t>backdoored</a:t>
                </a:r>
                <a:endParaRPr lang="en-US" sz="1600" i="1" dirty="0">
                  <a:solidFill>
                    <a:srgbClr val="FF0000"/>
                  </a:solidFill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400" b="0" dirty="0"/>
                  <a:t>What if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4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400" dirty="0"/>
                  <a:t> for a </a:t>
                </a:r>
                <a:r>
                  <a:rPr lang="en-US" sz="1400" i="1" dirty="0"/>
                  <a:t>secret</a:t>
                </a:r>
                <a:r>
                  <a:rPr lang="en-US" sz="1400" dirty="0"/>
                  <a:t> </a:t>
                </a:r>
                <a14:m>
                  <m:oMath xmlns:m="http://schemas.openxmlformats.org/officeDocument/2006/math">
                    <m:r>
                      <a:rPr lang="nb-NO" sz="1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1400" dirty="0"/>
                  <a:t> only you know?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If you know full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400" dirty="0"/>
                  <a:t>, compute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𝑘</m:t>
                    </m:r>
                    <m:d>
                      <m:dPr>
                        <m:ctrlPr>
                          <a:rPr lang="nb-NO" sz="140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d>
                    <m:r>
                      <a:rPr lang="nb-NO" sz="14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nb-NO" sz="14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d>
                    <m:r>
                      <a:rPr lang="nb-NO" sz="14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  </m:t>
                    </m:r>
                    <m:groupChr>
                      <m:groupChrPr>
                        <m:chr m:val="→"/>
                        <m:vertJc m:val="bot"/>
                        <m:ctrlPr>
                          <a:rPr lang="nb-NO" sz="1400" b="1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nb-NO" sz="1400" b="1"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brk m:alnAt="2"/>
                              </m:rPr>
                              <a:rPr lang="nb-NO" sz="1400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</m:e>
                        </m:d>
                      </m:e>
                    </m:groupChr>
                    <m:r>
                      <a:rPr lang="nb-NO" sz="1400" i="1">
                        <a:latin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Because of truncation: need to guess top 16 bits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≈2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sup>
                    </m:sSup>
                  </m:oMath>
                </a14:m>
                <a:r>
                  <a:rPr lang="en-US" sz="1400" dirty="0"/>
                  <a:t> additional work)</a:t>
                </a:r>
              </a:p>
              <a:p>
                <a:pPr marL="474663" lvl="1" indent="0"/>
                <a:endParaRPr lang="en-US" sz="1400" dirty="0"/>
              </a:p>
            </p:txBody>
          </p:sp>
        </mc:Choice>
        <mc:Fallback>
          <p:sp>
            <p:nvSpPr>
              <p:cNvPr id="44" name="Content Placeholder 4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5520996"/>
              </a:xfrm>
              <a:blipFill>
                <a:blip r:embed="rId2"/>
                <a:stretch>
                  <a:fillRect l="-219" t="-33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37</a:t>
            </a:fld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304496B-BCD5-1912-81BF-B5E61B605046}"/>
              </a:ext>
            </a:extLst>
          </p:cNvPr>
          <p:cNvGrpSpPr/>
          <p:nvPr/>
        </p:nvGrpSpPr>
        <p:grpSpPr>
          <a:xfrm>
            <a:off x="7026591" y="1915666"/>
            <a:ext cx="4734038" cy="1264095"/>
            <a:chOff x="7026591" y="1915666"/>
            <a:chExt cx="4734038" cy="1264095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C42F8ADF-D215-BDCD-BF9D-CC4DC3C64F7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081441" y="1915666"/>
              <a:ext cx="4679188" cy="1264095"/>
              <a:chOff x="3414500" y="4679639"/>
              <a:chExt cx="6628645" cy="179074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" name="Rectangle 6">
                    <a:extLst>
                      <a:ext uri="{FF2B5EF4-FFF2-40B4-BE49-F238E27FC236}">
                        <a16:creationId xmlns:a16="http://schemas.microsoft.com/office/drawing/2014/main" id="{E9A315A3-BA35-8925-BC83-E0C69703B33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3414500" y="4962118"/>
                    <a:ext cx="1206675" cy="305488"/>
                  </a:xfrm>
                  <a:prstGeom prst="rect">
                    <a:avLst/>
                  </a:prstGeom>
                  <a:solidFill>
                    <a:srgbClr val="FFDFDA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b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7" name="Rectangle 6">
                    <a:extLst>
                      <a:ext uri="{FF2B5EF4-FFF2-40B4-BE49-F238E27FC236}">
                        <a16:creationId xmlns:a16="http://schemas.microsoft.com/office/drawing/2014/main" id="{E9A315A3-BA35-8925-BC83-E0C69703B33E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3414500" y="4962118"/>
                    <a:ext cx="1206675" cy="305488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Rectangle 7">
                    <a:extLst>
                      <a:ext uri="{FF2B5EF4-FFF2-40B4-BE49-F238E27FC236}">
                        <a16:creationId xmlns:a16="http://schemas.microsoft.com/office/drawing/2014/main" id="{4D1001D5-E4AC-F24A-6834-44AA8C7DEB1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482904" y="4962117"/>
                    <a:ext cx="1206675" cy="305488"/>
                  </a:xfrm>
                  <a:prstGeom prst="rect">
                    <a:avLst/>
                  </a:prstGeom>
                  <a:solidFill>
                    <a:srgbClr val="FFDFDA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b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8" name="Rectangle 7">
                    <a:extLst>
                      <a:ext uri="{FF2B5EF4-FFF2-40B4-BE49-F238E27FC236}">
                        <a16:creationId xmlns:a16="http://schemas.microsoft.com/office/drawing/2014/main" id="{4D1001D5-E4AC-F24A-6834-44AA8C7DEB1E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482904" y="4962117"/>
                    <a:ext cx="1206675" cy="305488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Rectangle 8">
                    <a:extLst>
                      <a:ext uri="{FF2B5EF4-FFF2-40B4-BE49-F238E27FC236}">
                        <a16:creationId xmlns:a16="http://schemas.microsoft.com/office/drawing/2014/main" id="{F1ADC77E-D358-CFFF-3DF9-E941A939AF2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551307" y="4962116"/>
                    <a:ext cx="1206675" cy="305488"/>
                  </a:xfrm>
                  <a:prstGeom prst="rect">
                    <a:avLst/>
                  </a:prstGeom>
                  <a:solidFill>
                    <a:srgbClr val="FFDFDA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b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9" name="Rectangle 8">
                    <a:extLst>
                      <a:ext uri="{FF2B5EF4-FFF2-40B4-BE49-F238E27FC236}">
                        <a16:creationId xmlns:a16="http://schemas.microsoft.com/office/drawing/2014/main" id="{F1ADC77E-D358-CFFF-3DF9-E941A939AF2D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551307" y="4962116"/>
                    <a:ext cx="1206675" cy="305488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8411608F-4F3E-268E-8B8A-057366C16C25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414505" y="6164896"/>
                <a:ext cx="1206669" cy="305489"/>
                <a:chOff x="8220076" y="2399163"/>
                <a:chExt cx="1267949" cy="362140"/>
              </a:xfrm>
              <a:solidFill>
                <a:srgbClr val="EEECFE"/>
              </a:solidFill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9" name="Round Same Side Corner Rectangle 32">
                      <a:extLst>
                        <a:ext uri="{FF2B5EF4-FFF2-40B4-BE49-F238E27FC236}">
                          <a16:creationId xmlns:a16="http://schemas.microsoft.com/office/drawing/2014/main" id="{74F3E6DD-1233-39FA-9F97-BE8773B4E339}"/>
                        </a:ext>
                      </a:extLst>
                    </p:cNvPr>
                    <p:cNvSpPr/>
                    <p:nvPr/>
                  </p:nvSpPr>
                  <p:spPr bwMode="auto">
                    <a:xfrm rot="16200000">
                      <a:off x="8432670" y="2186569"/>
                      <a:ext cx="362139" cy="787327"/>
                    </a:xfrm>
                    <a:prstGeom prst="rect">
                      <a:avLst/>
                    </a:prstGeom>
                    <a:noFill/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vert" wrap="square" lIns="91440" tIns="45720" rIns="91440" bIns="45720" numCol="1" rtlCol="0" anchor="b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oMath>
                        </m:oMathPara>
                      </a14:m>
                      <a:endParaRPr lang="en-US" sz="1200" dirty="0"/>
                    </a:p>
                  </p:txBody>
                </p:sp>
              </mc:Choice>
              <mc:Fallback xmlns="">
                <p:sp>
                  <p:nvSpPr>
                    <p:cNvPr id="33" name="Round Same Side Corner Rectangle 32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16200000">
                      <a:off x="8432670" y="2186569"/>
                      <a:ext cx="362139" cy="787327"/>
                    </a:xfrm>
                    <a:prstGeom prst="rect">
                      <a:avLst/>
                    </a:prstGeom>
                    <a:blipFill rotWithShape="0">
                      <a:blip r:embed="rId6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0" name="Round Same Side Corner Rectangle 33">
                      <a:extLst>
                        <a:ext uri="{FF2B5EF4-FFF2-40B4-BE49-F238E27FC236}">
                          <a16:creationId xmlns:a16="http://schemas.microsoft.com/office/drawing/2014/main" id="{E641E5D6-865E-9452-0661-D4FD098267F7}"/>
                        </a:ext>
                      </a:extLst>
                    </p:cNvPr>
                    <p:cNvSpPr/>
                    <p:nvPr/>
                  </p:nvSpPr>
                  <p:spPr bwMode="auto">
                    <a:xfrm rot="5400000">
                      <a:off x="8752853" y="2026131"/>
                      <a:ext cx="362137" cy="1108207"/>
                    </a:xfrm>
                    <a:prstGeom prst="rect">
                      <a:avLst/>
                    </a:prstGeom>
                    <a:grpFill/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vert270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200" dirty="0"/>
                    </a:p>
                  </p:txBody>
                </p:sp>
              </mc:Choice>
              <mc:Fallback xmlns="">
                <p:sp>
                  <p:nvSpPr>
                    <p:cNvPr id="34" name="Round Same Side Corner Rectangle 3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5400000">
                      <a:off x="8752853" y="2026131"/>
                      <a:ext cx="362137" cy="1108207"/>
                    </a:xfrm>
                    <a:prstGeom prst="rect">
                      <a:avLst/>
                    </a:prstGeom>
                    <a:blipFill rotWithShape="0">
                      <a:blip r:embed="rId7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5C9A918D-8C3B-A7EC-0B4E-24BBE4AFFA3B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482904" y="6164896"/>
                <a:ext cx="1206675" cy="305489"/>
                <a:chOff x="8220076" y="2399163"/>
                <a:chExt cx="1267956" cy="362141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7" name="Round Same Side Corner Rectangle 35">
                      <a:extLst>
                        <a:ext uri="{FF2B5EF4-FFF2-40B4-BE49-F238E27FC236}">
                          <a16:creationId xmlns:a16="http://schemas.microsoft.com/office/drawing/2014/main" id="{D01A9DF4-323F-9CC4-B5F3-ACBFBA9E97AA}"/>
                        </a:ext>
                      </a:extLst>
                    </p:cNvPr>
                    <p:cNvSpPr/>
                    <p:nvPr/>
                  </p:nvSpPr>
                  <p:spPr bwMode="auto">
                    <a:xfrm rot="16200000">
                      <a:off x="8432670" y="2186569"/>
                      <a:ext cx="362139" cy="78732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vert" wrap="square" lIns="91440" tIns="45720" rIns="91440" bIns="45720" numCol="1" rtlCol="0" anchor="b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oMath>
                        </m:oMathPara>
                      </a14:m>
                      <a:endParaRPr lang="en-US" sz="1200" dirty="0"/>
                    </a:p>
                  </p:txBody>
                </p:sp>
              </mc:Choice>
              <mc:Fallback xmlns="">
                <p:sp>
                  <p:nvSpPr>
                    <p:cNvPr id="36" name="Round Same Side Corner Rectangle 3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16200000">
                      <a:off x="8432670" y="2186569"/>
                      <a:ext cx="362139" cy="787327"/>
                    </a:xfrm>
                    <a:prstGeom prst="rect">
                      <a:avLst/>
                    </a:prstGeom>
                    <a:blipFill rotWithShape="0">
                      <a:blip r:embed="rId8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8" name="Round Same Side Corner Rectangle 36">
                      <a:extLst>
                        <a:ext uri="{FF2B5EF4-FFF2-40B4-BE49-F238E27FC236}">
                          <a16:creationId xmlns:a16="http://schemas.microsoft.com/office/drawing/2014/main" id="{E35A5C20-6AF5-BCC5-B8F3-F4B0FF957EC2}"/>
                        </a:ext>
                      </a:extLst>
                    </p:cNvPr>
                    <p:cNvSpPr/>
                    <p:nvPr/>
                  </p:nvSpPr>
                  <p:spPr bwMode="auto">
                    <a:xfrm rot="5400000">
                      <a:off x="8752859" y="2026130"/>
                      <a:ext cx="362138" cy="1108209"/>
                    </a:xfrm>
                    <a:prstGeom prst="rect">
                      <a:avLst/>
                    </a:prstGeom>
                    <a:solidFill>
                      <a:srgbClr val="EEECFE"/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vert270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200" dirty="0"/>
                    </a:p>
                  </p:txBody>
                </p:sp>
              </mc:Choice>
              <mc:Fallback xmlns="">
                <p:sp>
                  <p:nvSpPr>
                    <p:cNvPr id="37" name="Round Same Side Corner Rectangle 36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5400000">
                      <a:off x="8752859" y="2026130"/>
                      <a:ext cx="362138" cy="1108209"/>
                    </a:xfrm>
                    <a:prstGeom prst="rect">
                      <a:avLst/>
                    </a:prstGeom>
                    <a:blipFill rotWithShape="0">
                      <a:blip r:embed="rId9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49CAEEF0-AB97-6BCC-8B87-BC2A34571142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7551306" y="6164894"/>
                <a:ext cx="1206675" cy="305489"/>
                <a:chOff x="8220076" y="2399163"/>
                <a:chExt cx="1267956" cy="362141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5" name="Round Same Side Corner Rectangle 38">
                      <a:extLst>
                        <a:ext uri="{FF2B5EF4-FFF2-40B4-BE49-F238E27FC236}">
                          <a16:creationId xmlns:a16="http://schemas.microsoft.com/office/drawing/2014/main" id="{69C21AD4-9E62-5D13-BCEC-EC53C51F45BF}"/>
                        </a:ext>
                      </a:extLst>
                    </p:cNvPr>
                    <p:cNvSpPr/>
                    <p:nvPr/>
                  </p:nvSpPr>
                  <p:spPr bwMode="auto">
                    <a:xfrm rot="16200000">
                      <a:off x="8432670" y="2186569"/>
                      <a:ext cx="362139" cy="78732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vert" wrap="square" lIns="91440" tIns="45720" rIns="91440" bIns="45720" numCol="1" rtlCol="0" anchor="b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oMath>
                        </m:oMathPara>
                      </a14:m>
                      <a:endParaRPr lang="en-US" sz="1200" dirty="0"/>
                    </a:p>
                  </p:txBody>
                </p:sp>
              </mc:Choice>
              <mc:Fallback xmlns="">
                <p:sp>
                  <p:nvSpPr>
                    <p:cNvPr id="39" name="Round Same Side Corner Rectangle 38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16200000">
                      <a:off x="8432670" y="2186569"/>
                      <a:ext cx="362139" cy="787327"/>
                    </a:xfrm>
                    <a:prstGeom prst="rect">
                      <a:avLst/>
                    </a:prstGeom>
                    <a:blipFill rotWithShape="0">
                      <a:blip r:embed="rId8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6" name="Round Same Side Corner Rectangle 39">
                      <a:extLst>
                        <a:ext uri="{FF2B5EF4-FFF2-40B4-BE49-F238E27FC236}">
                          <a16:creationId xmlns:a16="http://schemas.microsoft.com/office/drawing/2014/main" id="{AB25D21F-30BB-8A1D-5CD4-16211B68E7B8}"/>
                        </a:ext>
                      </a:extLst>
                    </p:cNvPr>
                    <p:cNvSpPr/>
                    <p:nvPr/>
                  </p:nvSpPr>
                  <p:spPr bwMode="auto">
                    <a:xfrm rot="5400000">
                      <a:off x="8752859" y="2026130"/>
                      <a:ext cx="362138" cy="1108209"/>
                    </a:xfrm>
                    <a:prstGeom prst="rect">
                      <a:avLst/>
                    </a:prstGeom>
                    <a:solidFill>
                      <a:srgbClr val="EEECFE"/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vert270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200" dirty="0"/>
                    </a:p>
                  </p:txBody>
                </p:sp>
              </mc:Choice>
              <mc:Fallback xmlns="">
                <p:sp>
                  <p:nvSpPr>
                    <p:cNvPr id="40" name="Round Same Side Corner Rectangle 39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5400000">
                      <a:off x="8752859" y="2026130"/>
                      <a:ext cx="362138" cy="1108209"/>
                    </a:xfrm>
                    <a:prstGeom prst="rect">
                      <a:avLst/>
                    </a:prstGeom>
                    <a:blipFill rotWithShape="0">
                      <a:blip r:embed="rId10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C43C1D43-B2BB-D01E-9AEB-C5CBB1D8EE9B}"/>
                  </a:ext>
                </a:extLst>
              </p:cNvPr>
              <p:cNvCxnSpPr>
                <a:cxnSpLocks noChangeAspect="1"/>
              </p:cNvCxnSpPr>
              <p:nvPr/>
            </p:nvCxnSpPr>
            <p:spPr bwMode="auto">
              <a:xfrm>
                <a:off x="4062707" y="5267605"/>
                <a:ext cx="0" cy="897288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64F04EC1-F42E-3492-19D5-BC3EC2671483}"/>
                  </a:ext>
                </a:extLst>
              </p:cNvPr>
              <p:cNvCxnSpPr>
                <a:cxnSpLocks noChangeAspect="1"/>
              </p:cNvCxnSpPr>
              <p:nvPr/>
            </p:nvCxnSpPr>
            <p:spPr bwMode="auto">
              <a:xfrm>
                <a:off x="6094873" y="5267605"/>
                <a:ext cx="0" cy="897288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67EA2A5B-493E-6E97-F077-A6495090C05A}"/>
                  </a:ext>
                </a:extLst>
              </p:cNvPr>
              <p:cNvCxnSpPr>
                <a:cxnSpLocks noChangeAspect="1"/>
              </p:cNvCxnSpPr>
              <p:nvPr/>
            </p:nvCxnSpPr>
            <p:spPr bwMode="auto">
              <a:xfrm>
                <a:off x="8158249" y="5267604"/>
                <a:ext cx="0" cy="897288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27EE0465-3E60-D7B9-2EED-636107E119F7}"/>
                  </a:ext>
                </a:extLst>
              </p:cNvPr>
              <p:cNvCxnSpPr>
                <a:cxnSpLocks noChangeAspect="1"/>
              </p:cNvCxnSpPr>
              <p:nvPr/>
            </p:nvCxnSpPr>
            <p:spPr bwMode="auto">
              <a:xfrm flipV="1">
                <a:off x="4621175" y="5114861"/>
                <a:ext cx="861728" cy="1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210D7DE7-55BA-D88C-365F-5C27104EFBB7}"/>
                  </a:ext>
                </a:extLst>
              </p:cNvPr>
              <p:cNvCxnSpPr>
                <a:cxnSpLocks noChangeAspect="1"/>
              </p:cNvCxnSpPr>
              <p:nvPr/>
            </p:nvCxnSpPr>
            <p:spPr bwMode="auto">
              <a:xfrm flipV="1">
                <a:off x="6689579" y="5114860"/>
                <a:ext cx="861728" cy="1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D55DA93A-FDDF-3F89-852F-92B2039A7A4F}"/>
                  </a:ext>
                </a:extLst>
              </p:cNvPr>
              <p:cNvCxnSpPr>
                <a:cxnSpLocks noChangeAspect="1"/>
              </p:cNvCxnSpPr>
              <p:nvPr/>
            </p:nvCxnSpPr>
            <p:spPr bwMode="auto">
              <a:xfrm flipV="1">
                <a:off x="8757983" y="5114859"/>
                <a:ext cx="861728" cy="1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C9B11C6C-85CB-B8E8-87E7-5ABBA0AB032E}"/>
                      </a:ext>
                    </a:extLst>
                  </p:cNvPr>
                  <p:cNvSpPr txBox="1">
                    <a:spLocks noChangeAspect="1"/>
                  </p:cNvSpPr>
                  <p:nvPr/>
                </p:nvSpPr>
                <p:spPr>
                  <a:xfrm>
                    <a:off x="9210692" y="5529135"/>
                    <a:ext cx="832453" cy="47960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⋯</m:t>
                          </m:r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C9B11C6C-85CB-B8E8-87E7-5ABBA0AB032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210692" y="5529135"/>
                    <a:ext cx="832453" cy="479603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Rectangle 19">
                    <a:extLst>
                      <a:ext uri="{FF2B5EF4-FFF2-40B4-BE49-F238E27FC236}">
                        <a16:creationId xmlns:a16="http://schemas.microsoft.com/office/drawing/2014/main" id="{7E3F2DFB-9F1D-FBB6-49DD-1D4E683DDF5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348245" y="5538457"/>
                    <a:ext cx="681038" cy="374221"/>
                  </a:xfrm>
                  <a:prstGeom prst="rect">
                    <a:avLst/>
                  </a:prstGeom>
                  <a:noFill/>
                  <a:ln w="190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nb-NO" sz="1200" b="1" i="0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nb-NO" sz="120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</m:e>
                          </m:d>
                        </m:oMath>
                      </m:oMathPara>
                    </a14:m>
                    <a:endParaRPr lang="en-US" sz="1200" dirty="0">
                      <a:solidFill>
                        <a:srgbClr val="FF0000"/>
                      </a:solidFill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0" name="Rectangle 19">
                    <a:extLst>
                      <a:ext uri="{FF2B5EF4-FFF2-40B4-BE49-F238E27FC236}">
                        <a16:creationId xmlns:a16="http://schemas.microsoft.com/office/drawing/2014/main" id="{7E3F2DFB-9F1D-FBB6-49DD-1D4E683DDF59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348245" y="5538457"/>
                    <a:ext cx="681038" cy="374221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8974"/>
                    </a:stretch>
                  </a:blipFill>
                  <a:ln w="190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Rectangle 20">
                    <a:extLst>
                      <a:ext uri="{FF2B5EF4-FFF2-40B4-BE49-F238E27FC236}">
                        <a16:creationId xmlns:a16="http://schemas.microsoft.com/office/drawing/2014/main" id="{B2A4B4C8-4EF3-939A-7E1D-819119DBD80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436559" y="5538457"/>
                    <a:ext cx="681038" cy="374221"/>
                  </a:xfrm>
                  <a:prstGeom prst="rect">
                    <a:avLst/>
                  </a:prstGeom>
                  <a:noFill/>
                  <a:ln w="190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nb-NO" sz="1200" b="1" i="0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nb-NO" sz="120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</m:e>
                          </m:d>
                        </m:oMath>
                      </m:oMathPara>
                    </a14:m>
                    <a:endParaRPr lang="en-US" sz="1200" dirty="0">
                      <a:solidFill>
                        <a:srgbClr val="FF0000"/>
                      </a:solidFill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1" name="Rectangle 20">
                    <a:extLst>
                      <a:ext uri="{FF2B5EF4-FFF2-40B4-BE49-F238E27FC236}">
                        <a16:creationId xmlns:a16="http://schemas.microsoft.com/office/drawing/2014/main" id="{B2A4B4C8-4EF3-939A-7E1D-819119DBD80D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436559" y="5538457"/>
                    <a:ext cx="681038" cy="374221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l="-7595"/>
                    </a:stretch>
                  </a:blipFill>
                  <a:ln w="190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Rectangle 21">
                    <a:extLst>
                      <a:ext uri="{FF2B5EF4-FFF2-40B4-BE49-F238E27FC236}">
                        <a16:creationId xmlns:a16="http://schemas.microsoft.com/office/drawing/2014/main" id="{F2EED381-496D-55AA-874F-68026EAC576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756694" y="4679639"/>
                    <a:ext cx="681038" cy="374221"/>
                  </a:xfrm>
                  <a:prstGeom prst="rect">
                    <a:avLst/>
                  </a:prstGeom>
                  <a:noFill/>
                  <a:ln w="190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nb-NO" sz="1200" b="1" i="0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nb-NO" sz="120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𝑄</m:t>
                              </m:r>
                            </m:e>
                          </m:d>
                        </m:oMath>
                      </m:oMathPara>
                    </a14:m>
                    <a:endParaRPr lang="en-US" sz="1200" dirty="0">
                      <a:solidFill>
                        <a:srgbClr val="FF0000"/>
                      </a:solidFill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2" name="Rectangle 21">
                    <a:extLst>
                      <a:ext uri="{FF2B5EF4-FFF2-40B4-BE49-F238E27FC236}">
                        <a16:creationId xmlns:a16="http://schemas.microsoft.com/office/drawing/2014/main" id="{F2EED381-496D-55AA-874F-68026EAC5768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756694" y="4679639"/>
                    <a:ext cx="681038" cy="374221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l="-10127" b="-6818"/>
                    </a:stretch>
                  </a:blipFill>
                  <a:ln w="190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Rectangle 22">
                    <a:extLst>
                      <a:ext uri="{FF2B5EF4-FFF2-40B4-BE49-F238E27FC236}">
                        <a16:creationId xmlns:a16="http://schemas.microsoft.com/office/drawing/2014/main" id="{AAA8C168-BEEE-2DFC-E6E0-9209FABB53C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800591" y="4679639"/>
                    <a:ext cx="681038" cy="374221"/>
                  </a:xfrm>
                  <a:prstGeom prst="rect">
                    <a:avLst/>
                  </a:prstGeom>
                  <a:noFill/>
                  <a:ln w="190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nb-NO" sz="12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nb-NO" sz="120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𝑄</m:t>
                              </m:r>
                            </m:e>
                          </m:d>
                        </m:oMath>
                      </m:oMathPara>
                    </a14:m>
                    <a:endParaRPr lang="en-US" sz="12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3" name="Rectangle 22">
                    <a:extLst>
                      <a:ext uri="{FF2B5EF4-FFF2-40B4-BE49-F238E27FC236}">
                        <a16:creationId xmlns:a16="http://schemas.microsoft.com/office/drawing/2014/main" id="{AAA8C168-BEEE-2DFC-E6E0-9209FABB53C3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800591" y="4679639"/>
                    <a:ext cx="681038" cy="374221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l="-10127" b="-6818"/>
                    </a:stretch>
                  </a:blipFill>
                  <a:ln w="190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Rectangle 23">
                    <a:extLst>
                      <a:ext uri="{FF2B5EF4-FFF2-40B4-BE49-F238E27FC236}">
                        <a16:creationId xmlns:a16="http://schemas.microsoft.com/office/drawing/2014/main" id="{22924D20-91F6-63F8-0391-76BCBD565A8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870173" y="4679639"/>
                    <a:ext cx="681038" cy="374221"/>
                  </a:xfrm>
                  <a:prstGeom prst="rect">
                    <a:avLst/>
                  </a:prstGeom>
                  <a:noFill/>
                  <a:ln w="190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nb-NO" sz="1200" b="1" i="0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nb-NO" sz="120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𝑄</m:t>
                              </m:r>
                            </m:e>
                          </m:d>
                        </m:oMath>
                      </m:oMathPara>
                    </a14:m>
                    <a:endParaRPr lang="en-US" sz="1200" dirty="0">
                      <a:solidFill>
                        <a:srgbClr val="FF0000"/>
                      </a:solidFill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4" name="Rectangle 23">
                    <a:extLst>
                      <a:ext uri="{FF2B5EF4-FFF2-40B4-BE49-F238E27FC236}">
                        <a16:creationId xmlns:a16="http://schemas.microsoft.com/office/drawing/2014/main" id="{22924D20-91F6-63F8-0391-76BCBD565A87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870173" y="4679639"/>
                    <a:ext cx="681038" cy="374221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l="-8861" b="-6818"/>
                    </a:stretch>
                  </a:blipFill>
                  <a:ln w="190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97AA915D-F4DD-C108-8CAF-64A58F9D3E4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026591" y="2517695"/>
                  <a:ext cx="480748" cy="264164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1" i="0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i="1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97AA915D-F4DD-C108-8CAF-64A58F9D3E4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026591" y="2517695"/>
                  <a:ext cx="480748" cy="264164"/>
                </a:xfrm>
                <a:prstGeom prst="rect">
                  <a:avLst/>
                </a:prstGeom>
                <a:blipFill>
                  <a:blip r:embed="rId17"/>
                  <a:stretch>
                    <a:fillRect l="-8861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361216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Where does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𝑸</m:t>
                    </m:r>
                  </m:oMath>
                </a14:m>
                <a:r>
                  <a:rPr lang="en-US" dirty="0"/>
                  <a:t> (and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𝑷</m:t>
                    </m:r>
                  </m:oMath>
                </a14:m>
                <a:r>
                  <a:rPr lang="en-US" dirty="0"/>
                  <a:t>) come from?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095" t="-21333" b="-4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3284" y="1202607"/>
            <a:ext cx="4116216" cy="53467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1495421" y="1534480"/>
            <a:ext cx="522922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latin typeface="Courier New" panose="02070309020205020404" pitchFamily="49" charset="0"/>
              </a:rPr>
              <a:t>From: John Kelsey [mailto:john.kelsey@nist.gov]</a:t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Sent: Wednesday, October 27, 2004 11:17 AM</a:t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To: Don Johnson</a:t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Subject: Minding our Ps and Qs in </a:t>
            </a:r>
            <a:r>
              <a:rPr lang="en-US" sz="800" dirty="0" err="1">
                <a:latin typeface="Courier New" panose="02070309020205020404" pitchFamily="49" charset="0"/>
              </a:rPr>
              <a:t>Dual_EC</a:t>
            </a:r>
            <a:endParaRPr lang="en-US" sz="800" dirty="0">
              <a:latin typeface="Courier New" panose="02070309020205020404" pitchFamily="49" charset="0"/>
            </a:endParaRPr>
          </a:p>
          <a:p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Do you know where Q comes from in </a:t>
            </a:r>
            <a:r>
              <a:rPr lang="en-US" sz="800" dirty="0" err="1">
                <a:latin typeface="Courier New" panose="02070309020205020404" pitchFamily="49" charset="0"/>
              </a:rPr>
              <a:t>Dual_EC_DRBG</a:t>
            </a:r>
            <a:r>
              <a:rPr lang="en-US" sz="800" dirty="0">
                <a:latin typeface="Courier New" panose="02070309020205020404" pitchFamily="49" charset="0"/>
              </a:rPr>
              <a:t>?</a:t>
            </a:r>
            <a:br>
              <a:rPr lang="en-US" sz="800" dirty="0"/>
            </a:br>
            <a:endParaRPr lang="en-US" sz="800" dirty="0"/>
          </a:p>
          <a:p>
            <a:r>
              <a:rPr lang="en-US" sz="800" dirty="0">
                <a:latin typeface="Courier New" panose="02070309020205020404" pitchFamily="49" charset="0"/>
              </a:rPr>
              <a:t>Thanks,</a:t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-Joh</a:t>
            </a:r>
          </a:p>
          <a:p>
            <a:endParaRPr lang="en-US" sz="800" dirty="0">
              <a:latin typeface="Courier New" panose="02070309020205020404" pitchFamily="49" charset="0"/>
            </a:endParaRPr>
          </a:p>
          <a:p>
            <a:endParaRPr lang="en-US" sz="800" dirty="0"/>
          </a:p>
        </p:txBody>
      </p:sp>
      <p:sp>
        <p:nvSpPr>
          <p:cNvPr id="8" name="Rectangle 7"/>
          <p:cNvSpPr/>
          <p:nvPr/>
        </p:nvSpPr>
        <p:spPr>
          <a:xfrm>
            <a:off x="1495421" y="2884946"/>
            <a:ext cx="5229225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latin typeface="Courier New" panose="02070309020205020404" pitchFamily="49" charset="0"/>
              </a:rPr>
              <a:t>----------------------------------------------------------------</a:t>
            </a:r>
          </a:p>
          <a:p>
            <a:endParaRPr lang="en-US" sz="800" dirty="0">
              <a:latin typeface="Courier New" panose="02070309020205020404" pitchFamily="49" charset="0"/>
            </a:endParaRPr>
          </a:p>
          <a:p>
            <a:endParaRPr lang="en-US" sz="800" dirty="0">
              <a:latin typeface="Courier New" panose="02070309020205020404" pitchFamily="49" charset="0"/>
            </a:endParaRPr>
          </a:p>
          <a:p>
            <a:r>
              <a:rPr lang="en-US" sz="800" dirty="0">
                <a:latin typeface="Courier New" panose="02070309020205020404" pitchFamily="49" charset="0"/>
              </a:rPr>
              <a:t>Subject: RE: Minding our Ps and Qs in </a:t>
            </a:r>
            <a:r>
              <a:rPr lang="en-US" sz="800" dirty="0" err="1">
                <a:latin typeface="Courier New" panose="02070309020205020404" pitchFamily="49" charset="0"/>
              </a:rPr>
              <a:t>Dual_EC</a:t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From: "Don Johnson" &lt;DJohnson@cygnacom.com&gt;</a:t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Date: Wed, October 27, 2004 11:42 am</a:t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To: "John Kelsey" &lt;john.kelsey@nist.gov&gt;</a:t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John,</a:t>
            </a:r>
            <a:br>
              <a:rPr lang="en-US" sz="800" dirty="0"/>
            </a:br>
            <a:endParaRPr lang="en-US" sz="800" dirty="0"/>
          </a:p>
          <a:p>
            <a:r>
              <a:rPr lang="en-US" sz="800" dirty="0">
                <a:latin typeface="Courier New" panose="02070309020205020404" pitchFamily="49" charset="0"/>
              </a:rPr>
              <a:t>P=G.</a:t>
            </a:r>
            <a:br>
              <a:rPr lang="en-US" sz="800" dirty="0"/>
            </a:br>
            <a:endParaRPr lang="en-US" sz="800" dirty="0"/>
          </a:p>
          <a:p>
            <a:r>
              <a:rPr lang="en-US" sz="800" dirty="0">
                <a:latin typeface="Courier New" panose="02070309020205020404" pitchFamily="49" charset="0"/>
              </a:rPr>
              <a:t>Q is (in essence) the public key for some random private key.</a:t>
            </a:r>
            <a:br>
              <a:rPr lang="en-US" sz="800" dirty="0"/>
            </a:br>
            <a:endParaRPr lang="en-US" sz="800" dirty="0"/>
          </a:p>
          <a:p>
            <a:r>
              <a:rPr lang="en-US" sz="800" dirty="0">
                <a:latin typeface="Courier New" panose="02070309020205020404" pitchFamily="49" charset="0"/>
              </a:rPr>
              <a:t>It could also be generated like a(</a:t>
            </a:r>
            <a:r>
              <a:rPr lang="en-US" sz="800" dirty="0" err="1">
                <a:latin typeface="Courier New" panose="02070309020205020404" pitchFamily="49" charset="0"/>
              </a:rPr>
              <a:t>nother</a:t>
            </a:r>
            <a:r>
              <a:rPr lang="en-US" sz="800" dirty="0">
                <a:latin typeface="Courier New" panose="02070309020205020404" pitchFamily="49" charset="0"/>
              </a:rPr>
              <a:t>) canonical G, but NSA kyboshed</a:t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this idea, and I was not allowed to publicly discuss it, just in case you</a:t>
            </a:r>
            <a:br>
              <a:rPr lang="en-US" sz="800" dirty="0"/>
            </a:br>
            <a:r>
              <a:rPr lang="en-US" sz="800" dirty="0">
                <a:latin typeface="Courier New" panose="02070309020205020404" pitchFamily="49" charset="0"/>
              </a:rPr>
              <a:t>may think of going there.</a:t>
            </a:r>
            <a:br>
              <a:rPr lang="en-US" sz="800" dirty="0"/>
            </a:br>
            <a:endParaRPr lang="en-US" sz="800" dirty="0"/>
          </a:p>
          <a:p>
            <a:r>
              <a:rPr lang="en-US" sz="800" dirty="0">
                <a:latin typeface="Courier New" panose="02070309020205020404" pitchFamily="49" charset="0"/>
              </a:rPr>
              <a:t>Don B. Johnson</a:t>
            </a:r>
            <a:br>
              <a:rPr lang="en-US" sz="800" dirty="0"/>
            </a:br>
            <a:endParaRPr lang="en-US" sz="800" dirty="0"/>
          </a:p>
        </p:txBody>
      </p:sp>
      <p:sp>
        <p:nvSpPr>
          <p:cNvPr id="4" name="Rectangle 3"/>
          <p:cNvSpPr/>
          <p:nvPr/>
        </p:nvSpPr>
        <p:spPr bwMode="auto">
          <a:xfrm>
            <a:off x="7668689" y="4857750"/>
            <a:ext cx="2885011" cy="904876"/>
          </a:xfrm>
          <a:prstGeom prst="rect">
            <a:avLst/>
          </a:prstGeom>
          <a:solidFill>
            <a:srgbClr val="FFFFAC">
              <a:alpha val="60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697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EC DRBG – something's fishy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ontent Placeholder 43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5520996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Dual EC is </a:t>
                </a:r>
                <a:r>
                  <a:rPr lang="en-US" sz="1600" i="1" dirty="0"/>
                  <a:t>slow</a:t>
                </a:r>
                <a:r>
                  <a:rPr lang="en-US" sz="1600" dirty="0"/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Orders of magnitude slower than HMAC/AES-CTR based alternatives </a:t>
                </a:r>
              </a:p>
              <a:p>
                <a:pPr marL="0" indent="0"/>
                <a:endParaRPr lang="en-US" sz="1600" b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2006 </a:t>
                </a:r>
                <a:r>
                  <a:rPr lang="en-US" sz="1600" dirty="0"/>
                  <a:t>– Kristian </a:t>
                </a:r>
                <a:r>
                  <a:rPr lang="en-US" sz="1600" dirty="0" err="1"/>
                  <a:t>Gjøsteen</a:t>
                </a:r>
                <a:r>
                  <a:rPr lang="en-US" sz="1600" dirty="0"/>
                  <a:t>: Dual EC is </a:t>
                </a:r>
                <a:r>
                  <a:rPr lang="en-US" sz="1600" i="1" dirty="0"/>
                  <a:t>not </a:t>
                </a:r>
                <a:r>
                  <a:rPr lang="en-US" sz="1600" dirty="0"/>
                  <a:t>a good PRNG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Can distinguish output from random with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400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400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DualEC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prg</m:t>
                        </m:r>
                      </m:sup>
                    </m:sSubSup>
                    <m:d>
                      <m:d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𝐾𝐺</m:t>
                        </m:r>
                      </m:e>
                    </m:d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≈0.0011</m:t>
                    </m:r>
                  </m:oMath>
                </a14:m>
                <a:r>
                  <a:rPr lang="en-US" sz="1400" dirty="0"/>
                  <a:t>     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Slightly improved by </a:t>
                </a:r>
                <a:r>
                  <a:rPr lang="en-US" sz="1400" dirty="0" err="1"/>
                  <a:t>Schoenmakers</a:t>
                </a:r>
                <a:r>
                  <a:rPr lang="en-US" sz="1400" dirty="0"/>
                  <a:t> and </a:t>
                </a:r>
                <a:r>
                  <a:rPr lang="en-US" sz="1400" dirty="0" err="1"/>
                  <a:t>Sidorenko</a:t>
                </a:r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2007 </a:t>
                </a:r>
                <a:r>
                  <a:rPr lang="en-US" sz="1600" dirty="0"/>
                  <a:t>– </a:t>
                </a:r>
                <a:r>
                  <a:rPr lang="en-US" sz="1600" dirty="0" err="1">
                    <a:solidFill>
                      <a:srgbClr val="FF0000"/>
                    </a:solidFill>
                  </a:rPr>
                  <a:t>Shumow</a:t>
                </a:r>
                <a:r>
                  <a:rPr lang="en-US" sz="1600" dirty="0">
                    <a:solidFill>
                      <a:srgbClr val="FF0000"/>
                    </a:solidFill>
                  </a:rPr>
                  <a:t> and Ferguson: Dual EC can be </a:t>
                </a:r>
                <a:r>
                  <a:rPr lang="en-US" sz="1600" i="1" dirty="0" err="1">
                    <a:solidFill>
                      <a:srgbClr val="FF0000"/>
                    </a:solidFill>
                  </a:rPr>
                  <a:t>backdoored</a:t>
                </a:r>
                <a:endParaRPr lang="en-US" sz="1600" i="1" dirty="0">
                  <a:solidFill>
                    <a:srgbClr val="FF0000"/>
                  </a:solidFill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400" b="0" dirty="0"/>
                  <a:t>What if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4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400" dirty="0"/>
                  <a:t> for a </a:t>
                </a:r>
                <a:r>
                  <a:rPr lang="en-US" sz="1400" i="1" dirty="0"/>
                  <a:t>secret</a:t>
                </a:r>
                <a:r>
                  <a:rPr lang="en-US" sz="1400" dirty="0"/>
                  <a:t> </a:t>
                </a:r>
                <a14:m>
                  <m:oMath xmlns:m="http://schemas.openxmlformats.org/officeDocument/2006/math">
                    <m:r>
                      <a:rPr lang="nb-NO" sz="1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1400" dirty="0"/>
                  <a:t> only you know?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If you know full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sz="1400" i="1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400" dirty="0"/>
                  <a:t>, compute </a:t>
                </a:r>
                <a14:m>
                  <m:oMath xmlns:m="http://schemas.openxmlformats.org/officeDocument/2006/math">
                    <m:r>
                      <a:rPr lang="nb-NO" sz="1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𝑘</m:t>
                    </m:r>
                    <m:d>
                      <m:dPr>
                        <m:ctrlPr>
                          <a:rPr lang="nb-NO" sz="1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nb-NO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d>
                    <m:r>
                      <a:rPr lang="nb-NO" sz="1400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nb-NO" sz="1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d>
                    <m:r>
                      <a:rPr lang="nb-NO" sz="1400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sz="1400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  </m:t>
                    </m:r>
                    <m:groupChr>
                      <m:groupChrPr>
                        <m:chr m:val="→"/>
                        <m:vertJc m:val="bot"/>
                        <m:ctrlPr>
                          <a:rPr lang="nb-NO" sz="1400" b="1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nb-NO" sz="1400" b="1"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brk m:alnAt="2"/>
                              </m:rPr>
                              <a:rPr lang="nb-NO" sz="1400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</m:e>
                        </m:d>
                      </m:e>
                    </m:groupChr>
                    <m:r>
                      <a:rPr lang="nb-NO" sz="1400" i="1">
                        <a:latin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Because of truncation: need to guess top 16 bits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≈2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sup>
                    </m:sSup>
                  </m:oMath>
                </a14:m>
                <a:r>
                  <a:rPr lang="en-US" sz="1400" dirty="0"/>
                  <a:t> additional work)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2007</a:t>
                </a:r>
                <a:r>
                  <a:rPr lang="en-US" sz="1600" dirty="0"/>
                  <a:t> – NIST adds appendix to standard on how to create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600" dirty="0"/>
                  <a:t> and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600" dirty="0"/>
                  <a:t> yourself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Continues to recommend existing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400" dirty="0"/>
                  <a:t> and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400" dirty="0"/>
                  <a:t> 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Most cryptographers: who cares? No one is going to use Dual EC anyway…</a:t>
                </a:r>
                <a:endParaRPr lang="en-US" sz="1600" b="1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600" b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2013</a:t>
                </a:r>
                <a:r>
                  <a:rPr lang="en-US" sz="1600" dirty="0"/>
                  <a:t> – Edward Snowden leak: a project called </a:t>
                </a:r>
                <a:r>
                  <a:rPr lang="en-US" sz="1600" dirty="0" err="1"/>
                  <a:t>Bullrun</a:t>
                </a:r>
                <a:r>
                  <a:rPr lang="en-US" sz="1600" dirty="0"/>
                  <a:t> exists within the NSA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Purpose: "</a:t>
                </a:r>
                <a:r>
                  <a:rPr lang="en-US" sz="1200" i="1" dirty="0"/>
                  <a:t>Insert vulnerabilities into commercial encryption systems, IT systems, networks, and endpoint communications devices used by targets.</a:t>
                </a:r>
                <a:r>
                  <a:rPr lang="en-US" sz="1400" dirty="0"/>
                  <a:t>"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Turns out Juniper Networks made Dual EC their PRNG in </a:t>
                </a:r>
                <a:r>
                  <a:rPr lang="en-US" sz="1400" dirty="0" err="1"/>
                  <a:t>ScreenOS</a:t>
                </a:r>
                <a:r>
                  <a:rPr lang="en-US" sz="1400" dirty="0"/>
                  <a:t> from 2008!</a:t>
                </a:r>
              </a:p>
            </p:txBody>
          </p:sp>
        </mc:Choice>
        <mc:Fallback>
          <p:sp>
            <p:nvSpPr>
              <p:cNvPr id="44" name="Content Placeholder 4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5520996"/>
              </a:xfrm>
              <a:blipFill>
                <a:blip r:embed="rId2"/>
                <a:stretch>
                  <a:fillRect l="-219" t="-331" b="-265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39</a:t>
            </a:fld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4902D73-EC04-8653-CFB6-134FBABD074A}"/>
              </a:ext>
            </a:extLst>
          </p:cNvPr>
          <p:cNvGrpSpPr/>
          <p:nvPr/>
        </p:nvGrpSpPr>
        <p:grpSpPr>
          <a:xfrm>
            <a:off x="7026591" y="1915666"/>
            <a:ext cx="4734038" cy="1264095"/>
            <a:chOff x="7026591" y="1915666"/>
            <a:chExt cx="4734038" cy="1264095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05D8AB1-0B49-9565-D12A-723821A371C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081441" y="1915666"/>
              <a:ext cx="4679188" cy="1264095"/>
              <a:chOff x="3414500" y="4679639"/>
              <a:chExt cx="6628645" cy="179074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" name="Rectangle 6">
                    <a:extLst>
                      <a:ext uri="{FF2B5EF4-FFF2-40B4-BE49-F238E27FC236}">
                        <a16:creationId xmlns:a16="http://schemas.microsoft.com/office/drawing/2014/main" id="{80098D5D-B277-C8A1-17FD-3EC2B538853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3414500" y="4962118"/>
                    <a:ext cx="1206675" cy="305488"/>
                  </a:xfrm>
                  <a:prstGeom prst="rect">
                    <a:avLst/>
                  </a:prstGeom>
                  <a:solidFill>
                    <a:srgbClr val="FFDFDA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b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7" name="Rectangle 6">
                    <a:extLst>
                      <a:ext uri="{FF2B5EF4-FFF2-40B4-BE49-F238E27FC236}">
                        <a16:creationId xmlns:a16="http://schemas.microsoft.com/office/drawing/2014/main" id="{E9A315A3-BA35-8925-BC83-E0C69703B33E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3414500" y="4962118"/>
                    <a:ext cx="1206675" cy="305488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Rectangle 7">
                    <a:extLst>
                      <a:ext uri="{FF2B5EF4-FFF2-40B4-BE49-F238E27FC236}">
                        <a16:creationId xmlns:a16="http://schemas.microsoft.com/office/drawing/2014/main" id="{ACCEF3F8-3631-7E86-4887-9E8BE03ED96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482904" y="4962117"/>
                    <a:ext cx="1206675" cy="305488"/>
                  </a:xfrm>
                  <a:prstGeom prst="rect">
                    <a:avLst/>
                  </a:prstGeom>
                  <a:solidFill>
                    <a:srgbClr val="FFDFDA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b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8" name="Rectangle 7">
                    <a:extLst>
                      <a:ext uri="{FF2B5EF4-FFF2-40B4-BE49-F238E27FC236}">
                        <a16:creationId xmlns:a16="http://schemas.microsoft.com/office/drawing/2014/main" id="{4D1001D5-E4AC-F24A-6834-44AA8C7DEB1E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482904" y="4962117"/>
                    <a:ext cx="1206675" cy="305488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Rectangle 8">
                    <a:extLst>
                      <a:ext uri="{FF2B5EF4-FFF2-40B4-BE49-F238E27FC236}">
                        <a16:creationId xmlns:a16="http://schemas.microsoft.com/office/drawing/2014/main" id="{E3618212-0151-12AD-4A2B-6EEFE4872AE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551307" y="4962116"/>
                    <a:ext cx="1206675" cy="305488"/>
                  </a:xfrm>
                  <a:prstGeom prst="rect">
                    <a:avLst/>
                  </a:prstGeom>
                  <a:solidFill>
                    <a:srgbClr val="FFDFDA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b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9" name="Rectangle 8">
                    <a:extLst>
                      <a:ext uri="{FF2B5EF4-FFF2-40B4-BE49-F238E27FC236}">
                        <a16:creationId xmlns:a16="http://schemas.microsoft.com/office/drawing/2014/main" id="{F1ADC77E-D358-CFFF-3DF9-E941A939AF2D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551307" y="4962116"/>
                    <a:ext cx="1206675" cy="305488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2910188A-05F6-6194-E594-189208665146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414505" y="6164896"/>
                <a:ext cx="1206669" cy="305489"/>
                <a:chOff x="8220076" y="2399163"/>
                <a:chExt cx="1267949" cy="362140"/>
              </a:xfrm>
              <a:solidFill>
                <a:srgbClr val="EEECFE"/>
              </a:solidFill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9" name="Round Same Side Corner Rectangle 32">
                      <a:extLst>
                        <a:ext uri="{FF2B5EF4-FFF2-40B4-BE49-F238E27FC236}">
                          <a16:creationId xmlns:a16="http://schemas.microsoft.com/office/drawing/2014/main" id="{0A61F177-3129-6859-C85D-ECFDA57C544C}"/>
                        </a:ext>
                      </a:extLst>
                    </p:cNvPr>
                    <p:cNvSpPr/>
                    <p:nvPr/>
                  </p:nvSpPr>
                  <p:spPr bwMode="auto">
                    <a:xfrm rot="16200000">
                      <a:off x="8432670" y="2186569"/>
                      <a:ext cx="362139" cy="787327"/>
                    </a:xfrm>
                    <a:prstGeom prst="rect">
                      <a:avLst/>
                    </a:prstGeom>
                    <a:noFill/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vert" wrap="square" lIns="91440" tIns="45720" rIns="91440" bIns="45720" numCol="1" rtlCol="0" anchor="b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oMath>
                        </m:oMathPara>
                      </a14:m>
                      <a:endParaRPr lang="en-US" sz="1200" dirty="0"/>
                    </a:p>
                  </p:txBody>
                </p:sp>
              </mc:Choice>
              <mc:Fallback xmlns="">
                <p:sp>
                  <p:nvSpPr>
                    <p:cNvPr id="33" name="Round Same Side Corner Rectangle 32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16200000">
                      <a:off x="8432670" y="2186569"/>
                      <a:ext cx="362139" cy="787327"/>
                    </a:xfrm>
                    <a:prstGeom prst="rect">
                      <a:avLst/>
                    </a:prstGeom>
                    <a:blipFill rotWithShape="0">
                      <a:blip r:embed="rId6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0" name="Round Same Side Corner Rectangle 33">
                      <a:extLst>
                        <a:ext uri="{FF2B5EF4-FFF2-40B4-BE49-F238E27FC236}">
                          <a16:creationId xmlns:a16="http://schemas.microsoft.com/office/drawing/2014/main" id="{82FA8C9E-D077-A530-9EF5-3EFCF5E57FBA}"/>
                        </a:ext>
                      </a:extLst>
                    </p:cNvPr>
                    <p:cNvSpPr/>
                    <p:nvPr/>
                  </p:nvSpPr>
                  <p:spPr bwMode="auto">
                    <a:xfrm rot="5400000">
                      <a:off x="8752853" y="2026131"/>
                      <a:ext cx="362137" cy="1108207"/>
                    </a:xfrm>
                    <a:prstGeom prst="rect">
                      <a:avLst/>
                    </a:prstGeom>
                    <a:grpFill/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vert270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200" dirty="0"/>
                    </a:p>
                  </p:txBody>
                </p:sp>
              </mc:Choice>
              <mc:Fallback xmlns="">
                <p:sp>
                  <p:nvSpPr>
                    <p:cNvPr id="34" name="Round Same Side Corner Rectangle 3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5400000">
                      <a:off x="8752853" y="2026131"/>
                      <a:ext cx="362137" cy="1108207"/>
                    </a:xfrm>
                    <a:prstGeom prst="rect">
                      <a:avLst/>
                    </a:prstGeom>
                    <a:blipFill rotWithShape="0">
                      <a:blip r:embed="rId7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D46A4EAD-9B66-40AB-B946-961833374EC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482904" y="6164896"/>
                <a:ext cx="1206675" cy="305489"/>
                <a:chOff x="8220076" y="2399163"/>
                <a:chExt cx="1267956" cy="362141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7" name="Round Same Side Corner Rectangle 35">
                      <a:extLst>
                        <a:ext uri="{FF2B5EF4-FFF2-40B4-BE49-F238E27FC236}">
                          <a16:creationId xmlns:a16="http://schemas.microsoft.com/office/drawing/2014/main" id="{E2F39DBE-701B-6A9B-C090-F37FE65F3A6A}"/>
                        </a:ext>
                      </a:extLst>
                    </p:cNvPr>
                    <p:cNvSpPr/>
                    <p:nvPr/>
                  </p:nvSpPr>
                  <p:spPr bwMode="auto">
                    <a:xfrm rot="16200000">
                      <a:off x="8432670" y="2186569"/>
                      <a:ext cx="362139" cy="78732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vert" wrap="square" lIns="91440" tIns="45720" rIns="91440" bIns="45720" numCol="1" rtlCol="0" anchor="b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oMath>
                        </m:oMathPara>
                      </a14:m>
                      <a:endParaRPr lang="en-US" sz="1200" dirty="0"/>
                    </a:p>
                  </p:txBody>
                </p:sp>
              </mc:Choice>
              <mc:Fallback xmlns="">
                <p:sp>
                  <p:nvSpPr>
                    <p:cNvPr id="36" name="Round Same Side Corner Rectangle 3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16200000">
                      <a:off x="8432670" y="2186569"/>
                      <a:ext cx="362139" cy="787327"/>
                    </a:xfrm>
                    <a:prstGeom prst="rect">
                      <a:avLst/>
                    </a:prstGeom>
                    <a:blipFill rotWithShape="0">
                      <a:blip r:embed="rId8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8" name="Round Same Side Corner Rectangle 36">
                      <a:extLst>
                        <a:ext uri="{FF2B5EF4-FFF2-40B4-BE49-F238E27FC236}">
                          <a16:creationId xmlns:a16="http://schemas.microsoft.com/office/drawing/2014/main" id="{E186B78E-7ED7-E86C-0470-82D47BB049AF}"/>
                        </a:ext>
                      </a:extLst>
                    </p:cNvPr>
                    <p:cNvSpPr/>
                    <p:nvPr/>
                  </p:nvSpPr>
                  <p:spPr bwMode="auto">
                    <a:xfrm rot="5400000">
                      <a:off x="8752859" y="2026130"/>
                      <a:ext cx="362138" cy="1108209"/>
                    </a:xfrm>
                    <a:prstGeom prst="rect">
                      <a:avLst/>
                    </a:prstGeom>
                    <a:solidFill>
                      <a:srgbClr val="EEECFE"/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vert270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200" dirty="0"/>
                    </a:p>
                  </p:txBody>
                </p:sp>
              </mc:Choice>
              <mc:Fallback xmlns="">
                <p:sp>
                  <p:nvSpPr>
                    <p:cNvPr id="37" name="Round Same Side Corner Rectangle 36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5400000">
                      <a:off x="8752859" y="2026130"/>
                      <a:ext cx="362138" cy="1108209"/>
                    </a:xfrm>
                    <a:prstGeom prst="rect">
                      <a:avLst/>
                    </a:prstGeom>
                    <a:blipFill rotWithShape="0">
                      <a:blip r:embed="rId9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0F2EF0B5-160C-CE58-2DAB-0A06F416B8F5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7551306" y="6164894"/>
                <a:ext cx="1206675" cy="305489"/>
                <a:chOff x="8220076" y="2399163"/>
                <a:chExt cx="1267956" cy="362141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5" name="Round Same Side Corner Rectangle 38">
                      <a:extLst>
                        <a:ext uri="{FF2B5EF4-FFF2-40B4-BE49-F238E27FC236}">
                          <a16:creationId xmlns:a16="http://schemas.microsoft.com/office/drawing/2014/main" id="{FFF5C69C-6DD3-3045-C5AE-7B7951422F8B}"/>
                        </a:ext>
                      </a:extLst>
                    </p:cNvPr>
                    <p:cNvSpPr/>
                    <p:nvPr/>
                  </p:nvSpPr>
                  <p:spPr bwMode="auto">
                    <a:xfrm rot="16200000">
                      <a:off x="8432670" y="2186569"/>
                      <a:ext cx="362139" cy="78732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vert" wrap="square" lIns="91440" tIns="45720" rIns="91440" bIns="45720" numCol="1" rtlCol="0" anchor="b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oMath>
                        </m:oMathPara>
                      </a14:m>
                      <a:endParaRPr lang="en-US" sz="1200" dirty="0"/>
                    </a:p>
                  </p:txBody>
                </p:sp>
              </mc:Choice>
              <mc:Fallback xmlns="">
                <p:sp>
                  <p:nvSpPr>
                    <p:cNvPr id="39" name="Round Same Side Corner Rectangle 38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16200000">
                      <a:off x="8432670" y="2186569"/>
                      <a:ext cx="362139" cy="787327"/>
                    </a:xfrm>
                    <a:prstGeom prst="rect">
                      <a:avLst/>
                    </a:prstGeom>
                    <a:blipFill rotWithShape="0">
                      <a:blip r:embed="rId8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6" name="Round Same Side Corner Rectangle 39">
                      <a:extLst>
                        <a:ext uri="{FF2B5EF4-FFF2-40B4-BE49-F238E27FC236}">
                          <a16:creationId xmlns:a16="http://schemas.microsoft.com/office/drawing/2014/main" id="{A47DD7F8-8574-60A4-1BE2-29A79786BC26}"/>
                        </a:ext>
                      </a:extLst>
                    </p:cNvPr>
                    <p:cNvSpPr/>
                    <p:nvPr/>
                  </p:nvSpPr>
                  <p:spPr bwMode="auto">
                    <a:xfrm rot="5400000">
                      <a:off x="8752859" y="2026130"/>
                      <a:ext cx="362138" cy="1108209"/>
                    </a:xfrm>
                    <a:prstGeom prst="rect">
                      <a:avLst/>
                    </a:prstGeom>
                    <a:solidFill>
                      <a:srgbClr val="EEECFE"/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vert270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200" dirty="0"/>
                    </a:p>
                  </p:txBody>
                </p:sp>
              </mc:Choice>
              <mc:Fallback xmlns="">
                <p:sp>
                  <p:nvSpPr>
                    <p:cNvPr id="40" name="Round Same Side Corner Rectangle 39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5400000">
                      <a:off x="8752859" y="2026130"/>
                      <a:ext cx="362138" cy="1108209"/>
                    </a:xfrm>
                    <a:prstGeom prst="rect">
                      <a:avLst/>
                    </a:prstGeom>
                    <a:blipFill rotWithShape="0">
                      <a:blip r:embed="rId10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4423A9A5-05C4-F13E-231E-DE4A59E3A9A5}"/>
                  </a:ext>
                </a:extLst>
              </p:cNvPr>
              <p:cNvCxnSpPr>
                <a:cxnSpLocks noChangeAspect="1"/>
              </p:cNvCxnSpPr>
              <p:nvPr/>
            </p:nvCxnSpPr>
            <p:spPr bwMode="auto">
              <a:xfrm>
                <a:off x="4062707" y="5267605"/>
                <a:ext cx="0" cy="897288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74217BE1-2256-2FC3-3DBA-E633F864421A}"/>
                  </a:ext>
                </a:extLst>
              </p:cNvPr>
              <p:cNvCxnSpPr>
                <a:cxnSpLocks noChangeAspect="1"/>
              </p:cNvCxnSpPr>
              <p:nvPr/>
            </p:nvCxnSpPr>
            <p:spPr bwMode="auto">
              <a:xfrm>
                <a:off x="6094873" y="5267605"/>
                <a:ext cx="0" cy="897288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15FEA83A-1EB6-25E8-EC47-E17BFCB9ABC5}"/>
                  </a:ext>
                </a:extLst>
              </p:cNvPr>
              <p:cNvCxnSpPr>
                <a:cxnSpLocks noChangeAspect="1"/>
              </p:cNvCxnSpPr>
              <p:nvPr/>
            </p:nvCxnSpPr>
            <p:spPr bwMode="auto">
              <a:xfrm>
                <a:off x="8158249" y="5267604"/>
                <a:ext cx="0" cy="897288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583CD4A8-1D58-3651-0745-E17DDDCA7FC7}"/>
                  </a:ext>
                </a:extLst>
              </p:cNvPr>
              <p:cNvCxnSpPr>
                <a:cxnSpLocks noChangeAspect="1"/>
              </p:cNvCxnSpPr>
              <p:nvPr/>
            </p:nvCxnSpPr>
            <p:spPr bwMode="auto">
              <a:xfrm flipV="1">
                <a:off x="4621175" y="5114861"/>
                <a:ext cx="861728" cy="1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CDDDD514-D978-2DBA-6954-88F3F199BE04}"/>
                  </a:ext>
                </a:extLst>
              </p:cNvPr>
              <p:cNvCxnSpPr>
                <a:cxnSpLocks noChangeAspect="1"/>
              </p:cNvCxnSpPr>
              <p:nvPr/>
            </p:nvCxnSpPr>
            <p:spPr bwMode="auto">
              <a:xfrm flipV="1">
                <a:off x="6689579" y="5114860"/>
                <a:ext cx="861728" cy="1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65DDFFAE-2516-146C-2337-E1EE18652DFE}"/>
                  </a:ext>
                </a:extLst>
              </p:cNvPr>
              <p:cNvCxnSpPr>
                <a:cxnSpLocks noChangeAspect="1"/>
              </p:cNvCxnSpPr>
              <p:nvPr/>
            </p:nvCxnSpPr>
            <p:spPr bwMode="auto">
              <a:xfrm flipV="1">
                <a:off x="8757983" y="5114859"/>
                <a:ext cx="861728" cy="1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C34E2390-C648-8E06-66A7-3DE850D814A1}"/>
                      </a:ext>
                    </a:extLst>
                  </p:cNvPr>
                  <p:cNvSpPr txBox="1">
                    <a:spLocks noChangeAspect="1"/>
                  </p:cNvSpPr>
                  <p:nvPr/>
                </p:nvSpPr>
                <p:spPr>
                  <a:xfrm>
                    <a:off x="9210692" y="5529135"/>
                    <a:ext cx="832453" cy="47960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⋯</m:t>
                          </m:r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C9B11C6C-85CB-B8E8-87E7-5ABBA0AB032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210692" y="5529135"/>
                    <a:ext cx="832453" cy="479603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Rectangle 19">
                    <a:extLst>
                      <a:ext uri="{FF2B5EF4-FFF2-40B4-BE49-F238E27FC236}">
                        <a16:creationId xmlns:a16="http://schemas.microsoft.com/office/drawing/2014/main" id="{451DF1DB-DF51-4F89-B778-03E15EECE50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348245" y="5538457"/>
                    <a:ext cx="681038" cy="374221"/>
                  </a:xfrm>
                  <a:prstGeom prst="rect">
                    <a:avLst/>
                  </a:prstGeom>
                  <a:noFill/>
                  <a:ln w="190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nb-NO" sz="1200" b="1" i="0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nb-NO" sz="120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</m:e>
                          </m:d>
                        </m:oMath>
                      </m:oMathPara>
                    </a14:m>
                    <a:endParaRPr lang="en-US" sz="1200" dirty="0">
                      <a:solidFill>
                        <a:srgbClr val="FF0000"/>
                      </a:solidFill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0" name="Rectangle 19">
                    <a:extLst>
                      <a:ext uri="{FF2B5EF4-FFF2-40B4-BE49-F238E27FC236}">
                        <a16:creationId xmlns:a16="http://schemas.microsoft.com/office/drawing/2014/main" id="{7E3F2DFB-9F1D-FBB6-49DD-1D4E683DDF59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348245" y="5538457"/>
                    <a:ext cx="681038" cy="374221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8974"/>
                    </a:stretch>
                  </a:blipFill>
                  <a:ln w="190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Rectangle 20">
                    <a:extLst>
                      <a:ext uri="{FF2B5EF4-FFF2-40B4-BE49-F238E27FC236}">
                        <a16:creationId xmlns:a16="http://schemas.microsoft.com/office/drawing/2014/main" id="{AB0F9853-31A0-2FA9-EFD3-D47DB61FF8B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436559" y="5538457"/>
                    <a:ext cx="681038" cy="374221"/>
                  </a:xfrm>
                  <a:prstGeom prst="rect">
                    <a:avLst/>
                  </a:prstGeom>
                  <a:noFill/>
                  <a:ln w="190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nb-NO" sz="1200" b="1" i="0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nb-NO" sz="120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</m:e>
                          </m:d>
                        </m:oMath>
                      </m:oMathPara>
                    </a14:m>
                    <a:endParaRPr lang="en-US" sz="1200" dirty="0">
                      <a:solidFill>
                        <a:srgbClr val="FF0000"/>
                      </a:solidFill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1" name="Rectangle 20">
                    <a:extLst>
                      <a:ext uri="{FF2B5EF4-FFF2-40B4-BE49-F238E27FC236}">
                        <a16:creationId xmlns:a16="http://schemas.microsoft.com/office/drawing/2014/main" id="{B2A4B4C8-4EF3-939A-7E1D-819119DBD80D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436559" y="5538457"/>
                    <a:ext cx="681038" cy="374221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l="-7595"/>
                    </a:stretch>
                  </a:blipFill>
                  <a:ln w="190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Rectangle 21">
                    <a:extLst>
                      <a:ext uri="{FF2B5EF4-FFF2-40B4-BE49-F238E27FC236}">
                        <a16:creationId xmlns:a16="http://schemas.microsoft.com/office/drawing/2014/main" id="{80FE6558-13B8-3AFF-9284-63DA5C95211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756694" y="4679639"/>
                    <a:ext cx="681038" cy="374221"/>
                  </a:xfrm>
                  <a:prstGeom prst="rect">
                    <a:avLst/>
                  </a:prstGeom>
                  <a:noFill/>
                  <a:ln w="190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nb-NO" sz="1200" b="1" i="0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nb-NO" sz="120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𝑄</m:t>
                              </m:r>
                            </m:e>
                          </m:d>
                        </m:oMath>
                      </m:oMathPara>
                    </a14:m>
                    <a:endParaRPr lang="en-US" sz="1200" dirty="0">
                      <a:solidFill>
                        <a:srgbClr val="FF0000"/>
                      </a:solidFill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2" name="Rectangle 21">
                    <a:extLst>
                      <a:ext uri="{FF2B5EF4-FFF2-40B4-BE49-F238E27FC236}">
                        <a16:creationId xmlns:a16="http://schemas.microsoft.com/office/drawing/2014/main" id="{F2EED381-496D-55AA-874F-68026EAC5768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756694" y="4679639"/>
                    <a:ext cx="681038" cy="374221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l="-10127" b="-6818"/>
                    </a:stretch>
                  </a:blipFill>
                  <a:ln w="190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Rectangle 22">
                    <a:extLst>
                      <a:ext uri="{FF2B5EF4-FFF2-40B4-BE49-F238E27FC236}">
                        <a16:creationId xmlns:a16="http://schemas.microsoft.com/office/drawing/2014/main" id="{14A7875E-E4B4-9910-FCAA-D345BF77182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800591" y="4679639"/>
                    <a:ext cx="681038" cy="374221"/>
                  </a:xfrm>
                  <a:prstGeom prst="rect">
                    <a:avLst/>
                  </a:prstGeom>
                  <a:noFill/>
                  <a:ln w="190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nb-NO" sz="12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nb-NO" sz="120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𝑄</m:t>
                              </m:r>
                            </m:e>
                          </m:d>
                        </m:oMath>
                      </m:oMathPara>
                    </a14:m>
                    <a:endParaRPr lang="en-US" sz="12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3" name="Rectangle 22">
                    <a:extLst>
                      <a:ext uri="{FF2B5EF4-FFF2-40B4-BE49-F238E27FC236}">
                        <a16:creationId xmlns:a16="http://schemas.microsoft.com/office/drawing/2014/main" id="{AAA8C168-BEEE-2DFC-E6E0-9209FABB53C3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800591" y="4679639"/>
                    <a:ext cx="681038" cy="374221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l="-10127" b="-6818"/>
                    </a:stretch>
                  </a:blipFill>
                  <a:ln w="190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Rectangle 23">
                    <a:extLst>
                      <a:ext uri="{FF2B5EF4-FFF2-40B4-BE49-F238E27FC236}">
                        <a16:creationId xmlns:a16="http://schemas.microsoft.com/office/drawing/2014/main" id="{695A702A-E1AB-634F-000D-E963377350E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870173" y="4679639"/>
                    <a:ext cx="681038" cy="374221"/>
                  </a:xfrm>
                  <a:prstGeom prst="rect">
                    <a:avLst/>
                  </a:prstGeom>
                  <a:noFill/>
                  <a:ln w="190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nb-NO" sz="1200" b="1" i="0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nb-NO" sz="120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𝑄</m:t>
                              </m:r>
                            </m:e>
                          </m:d>
                        </m:oMath>
                      </m:oMathPara>
                    </a14:m>
                    <a:endParaRPr lang="en-US" sz="1200" dirty="0">
                      <a:solidFill>
                        <a:srgbClr val="FF0000"/>
                      </a:solidFill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4" name="Rectangle 23">
                    <a:extLst>
                      <a:ext uri="{FF2B5EF4-FFF2-40B4-BE49-F238E27FC236}">
                        <a16:creationId xmlns:a16="http://schemas.microsoft.com/office/drawing/2014/main" id="{22924D20-91F6-63F8-0391-76BCBD565A87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870173" y="4679639"/>
                    <a:ext cx="681038" cy="374221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l="-8861" b="-6818"/>
                    </a:stretch>
                  </a:blipFill>
                  <a:ln w="190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1AFE85F5-1DBA-8697-F6E6-5E81368638E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026591" y="2517695"/>
                  <a:ext cx="480748" cy="264164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1" i="0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i="1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rgbClr val="FF0000"/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97AA915D-F4DD-C108-8CAF-64A58F9D3E4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026591" y="2517695"/>
                  <a:ext cx="480748" cy="264164"/>
                </a:xfrm>
                <a:prstGeom prst="rect">
                  <a:avLst/>
                </a:prstGeom>
                <a:blipFill>
                  <a:blip r:embed="rId17"/>
                  <a:stretch>
                    <a:fillRect l="-8861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862676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Juniper PRNG</a:t>
            </a:r>
          </a:p>
        </p:txBody>
      </p:sp>
      <p:sp>
        <p:nvSpPr>
          <p:cNvPr id="4" name="Rectangle 3"/>
          <p:cNvSpPr/>
          <p:nvPr/>
        </p:nvSpPr>
        <p:spPr>
          <a:xfrm>
            <a:off x="3356932" y="2237986"/>
            <a:ext cx="5478136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 err="1"/>
              <a:t>ScreenOS</a:t>
            </a:r>
            <a:r>
              <a:rPr lang="en-US" sz="1400" dirty="0"/>
              <a:t> does make use of the </a:t>
            </a:r>
            <a:r>
              <a:rPr lang="en-US" sz="1400" dirty="0" err="1"/>
              <a:t>Dual_EC_DRBG</a:t>
            </a:r>
            <a:r>
              <a:rPr lang="en-US" sz="1400" dirty="0"/>
              <a:t> standard, </a:t>
            </a:r>
            <a:br>
              <a:rPr lang="en-US" sz="1400" dirty="0"/>
            </a:br>
            <a:r>
              <a:rPr lang="en-US" sz="1400" dirty="0"/>
              <a:t>but is designed to not use </a:t>
            </a:r>
            <a:r>
              <a:rPr lang="en-US" sz="1400" dirty="0" err="1"/>
              <a:t>Dual_EC_DBRG</a:t>
            </a:r>
            <a:r>
              <a:rPr lang="en-US" sz="1400" dirty="0"/>
              <a:t> as its primary random number generator. </a:t>
            </a:r>
            <a:r>
              <a:rPr lang="en-US" sz="1400" dirty="0" err="1"/>
              <a:t>ScreenOS</a:t>
            </a:r>
            <a:r>
              <a:rPr lang="en-US" sz="1400" dirty="0"/>
              <a:t> uses it in a way that should not be vulnerable to the possible issue that has been brought to light. Instead of using the NIST recommended curve points it uses self-generated basis points and then takes the output as an input to FIPS/ANSI X.9.31 PRNG, which is the random number generator used in </a:t>
            </a:r>
            <a:r>
              <a:rPr lang="en-US" sz="1400" dirty="0" err="1"/>
              <a:t>ScreenOS</a:t>
            </a:r>
            <a:r>
              <a:rPr lang="en-US" sz="1400" dirty="0"/>
              <a:t> cryptographic operations.</a:t>
            </a:r>
          </a:p>
          <a:p>
            <a:pPr algn="just"/>
            <a:endParaRPr lang="en-US" sz="1400" dirty="0"/>
          </a:p>
          <a:p>
            <a:pPr algn="r"/>
            <a:r>
              <a:rPr lang="en-US" sz="1400" dirty="0"/>
              <a:t>	</a:t>
            </a:r>
          </a:p>
          <a:p>
            <a:pPr algn="r"/>
            <a:r>
              <a:rPr lang="en-US" sz="1400" dirty="0"/>
              <a:t>Juniper Knowledge Base Article KB28205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 bwMode="auto">
          <a:xfrm>
            <a:off x="3345237" y="2497394"/>
            <a:ext cx="5478136" cy="639096"/>
          </a:xfrm>
          <a:prstGeom prst="rect">
            <a:avLst/>
          </a:prstGeom>
          <a:solidFill>
            <a:schemeClr val="accent3">
              <a:alpha val="38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1379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Juniper PRNG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507473" y="1346346"/>
            <a:ext cx="4608000" cy="503554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</a:pPr>
            <a:endParaRPr lang="en-US" sz="1100" dirty="0">
              <a:solidFill>
                <a:schemeClr val="accent2"/>
              </a:solidFill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char 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seed[8], key[24], block[8];</a:t>
            </a:r>
            <a:r>
              <a:rPr lang="en-US" sz="11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      </a:t>
            </a:r>
            <a:r>
              <a:rPr lang="en-US" sz="11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// X9.31 vars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int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1100" dirty="0" err="1">
                <a:latin typeface="Consolas" panose="020B0609020204030204" pitchFamily="49" charset="0"/>
                <a:ea typeface="Cambria Math" panose="02040503050406030204" pitchFamily="18" charset="0"/>
              </a:rPr>
              <a:t>calls_since_reseed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, index;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char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output[32]; 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void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1100" dirty="0" err="1">
                <a:latin typeface="Consolas" panose="020B0609020204030204" pitchFamily="49" charset="0"/>
                <a:ea typeface="Cambria Math" panose="02040503050406030204" pitchFamily="18" charset="0"/>
              </a:rPr>
              <a:t>prng_reseed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(</a:t>
            </a:r>
            <a:r>
              <a:rPr lang="en-US" sz="11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void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) {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index = 0;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1100" dirty="0" err="1">
                <a:latin typeface="Consolas" panose="020B0609020204030204" pitchFamily="49" charset="0"/>
                <a:ea typeface="Cambria Math" panose="02040503050406030204" pitchFamily="18" charset="0"/>
              </a:rPr>
              <a:t>dual_ec_generate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(output, 32);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1100" dirty="0" err="1">
                <a:latin typeface="Consolas" panose="020B0609020204030204" pitchFamily="49" charset="0"/>
                <a:ea typeface="Cambria Math" panose="02040503050406030204" pitchFamily="18" charset="0"/>
              </a:rPr>
              <a:t>memcpy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(seed, output, 8);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index = 8;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1100" dirty="0" err="1">
                <a:latin typeface="Consolas" panose="020B0609020204030204" pitchFamily="49" charset="0"/>
                <a:ea typeface="Cambria Math" panose="02040503050406030204" pitchFamily="18" charset="0"/>
              </a:rPr>
              <a:t>memcpy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(key, &amp;output[index], 24);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index = 32;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}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void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1100" dirty="0" err="1">
                <a:latin typeface="Consolas" panose="020B0609020204030204" pitchFamily="49" charset="0"/>
                <a:ea typeface="Cambria Math" panose="02040503050406030204" pitchFamily="18" charset="0"/>
              </a:rPr>
              <a:t>prng_generate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(</a:t>
            </a:r>
            <a:r>
              <a:rPr lang="en-US" sz="11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void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) {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index = 0;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1100" dirty="0" err="1">
                <a:latin typeface="Consolas" panose="020B0609020204030204" pitchFamily="49" charset="0"/>
                <a:ea typeface="Cambria Math" panose="02040503050406030204" pitchFamily="18" charset="0"/>
              </a:rPr>
              <a:t>prng_reseed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();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11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for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(; index &lt; 32; index += 8) {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  ...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  x9_31_generate_block(seed, key, block);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  ...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  </a:t>
            </a:r>
            <a:r>
              <a:rPr lang="en-US" sz="1100" dirty="0" err="1">
                <a:latin typeface="Consolas" panose="020B0609020204030204" pitchFamily="49" charset="0"/>
                <a:ea typeface="Cambria Math" panose="02040503050406030204" pitchFamily="18" charset="0"/>
              </a:rPr>
              <a:t>memcpy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(&amp;output[index], block, 8);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}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}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1265382" y="1346346"/>
            <a:ext cx="4608000" cy="503554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</a:pPr>
            <a:endParaRPr lang="en-US" sz="1100" dirty="0">
              <a:solidFill>
                <a:schemeClr val="accent2"/>
              </a:solidFill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char 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seed[8], key[24], block[8];</a:t>
            </a:r>
            <a:r>
              <a:rPr lang="en-US" sz="11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        </a:t>
            </a:r>
            <a:r>
              <a:rPr lang="en-US" sz="11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// X9.31 vars</a:t>
            </a:r>
            <a:endParaRPr lang="en-US" sz="1100" dirty="0"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 err="1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int</a:t>
            </a:r>
            <a:r>
              <a:rPr lang="en-US" sz="11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1100" dirty="0" err="1">
                <a:latin typeface="Consolas" panose="020B0609020204030204" pitchFamily="49" charset="0"/>
                <a:ea typeface="Cambria Math" panose="02040503050406030204" pitchFamily="18" charset="0"/>
              </a:rPr>
              <a:t>calls_since_reseed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;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void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1100" dirty="0" err="1">
                <a:latin typeface="Consolas" panose="020B0609020204030204" pitchFamily="49" charset="0"/>
                <a:ea typeface="Cambria Math" panose="02040503050406030204" pitchFamily="18" charset="0"/>
              </a:rPr>
              <a:t>prng_reseed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(</a:t>
            </a:r>
            <a:r>
              <a:rPr lang="en-US" sz="11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void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) {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1100" dirty="0" err="1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int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index = 0;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   char </a:t>
            </a:r>
            <a:r>
              <a:rPr lang="en-US" sz="1100" dirty="0" err="1">
                <a:latin typeface="Consolas" panose="020B0609020204030204" pitchFamily="49" charset="0"/>
                <a:ea typeface="Cambria Math" panose="02040503050406030204" pitchFamily="18" charset="0"/>
              </a:rPr>
              <a:t>tmp_output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[32]; 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1100" dirty="0" err="1">
                <a:latin typeface="Consolas" panose="020B0609020204030204" pitchFamily="49" charset="0"/>
                <a:ea typeface="Cambria Math" panose="02040503050406030204" pitchFamily="18" charset="0"/>
              </a:rPr>
              <a:t>system_rng_generate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(</a:t>
            </a:r>
            <a:r>
              <a:rPr lang="en-US" sz="1100" dirty="0" err="1">
                <a:latin typeface="Consolas" panose="020B0609020204030204" pitchFamily="49" charset="0"/>
                <a:ea typeface="Cambria Math" panose="02040503050406030204" pitchFamily="18" charset="0"/>
              </a:rPr>
              <a:t>tmp_output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, 32);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1100" dirty="0" err="1">
                <a:latin typeface="Consolas" panose="020B0609020204030204" pitchFamily="49" charset="0"/>
                <a:ea typeface="Cambria Math" panose="02040503050406030204" pitchFamily="18" charset="0"/>
              </a:rPr>
              <a:t>memcpy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(seed, </a:t>
            </a:r>
            <a:r>
              <a:rPr lang="en-US" sz="1100" dirty="0" err="1">
                <a:latin typeface="Consolas" panose="020B0609020204030204" pitchFamily="49" charset="0"/>
                <a:ea typeface="Cambria Math" panose="02040503050406030204" pitchFamily="18" charset="0"/>
              </a:rPr>
              <a:t>tmp_output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, 8);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index = 8;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1100" dirty="0" err="1">
                <a:latin typeface="Consolas" panose="020B0609020204030204" pitchFamily="49" charset="0"/>
                <a:ea typeface="Cambria Math" panose="02040503050406030204" pitchFamily="18" charset="0"/>
              </a:rPr>
              <a:t>memcpy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(key, &amp;</a:t>
            </a:r>
            <a:r>
              <a:rPr lang="en-US" sz="1100" dirty="0" err="1">
                <a:latin typeface="Consolas" panose="020B0609020204030204" pitchFamily="49" charset="0"/>
                <a:ea typeface="Cambria Math" panose="02040503050406030204" pitchFamily="18" charset="0"/>
              </a:rPr>
              <a:t>tmp_output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[index], 24)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index = 32;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1100" dirty="0" err="1">
                <a:latin typeface="Consolas" panose="020B0609020204030204" pitchFamily="49" charset="0"/>
                <a:ea typeface="Cambria Math" panose="02040503050406030204" pitchFamily="18" charset="0"/>
              </a:rPr>
              <a:t>calls_since_reseed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= 0;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}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endParaRPr lang="en-US" sz="1100" dirty="0">
              <a:solidFill>
                <a:schemeClr val="accent2"/>
              </a:solidFill>
              <a:latin typeface="Consolas" panose="020B0609020204030204" pitchFamily="49" charset="0"/>
              <a:ea typeface="Cambria Math" panose="02040503050406030204" pitchFamily="18" charset="0"/>
            </a:endParaRP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void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1100" dirty="0" err="1">
                <a:latin typeface="Consolas" panose="020B0609020204030204" pitchFamily="49" charset="0"/>
                <a:ea typeface="Cambria Math" panose="02040503050406030204" pitchFamily="18" charset="0"/>
              </a:rPr>
              <a:t>prng_generate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(</a:t>
            </a:r>
            <a:r>
              <a:rPr lang="en-US" sz="11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char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*output ) {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1100" dirty="0" err="1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int</a:t>
            </a:r>
            <a:r>
              <a:rPr lang="en-US" sz="11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index = 0;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1100" dirty="0" err="1">
                <a:latin typeface="Consolas" panose="020B0609020204030204" pitchFamily="49" charset="0"/>
                <a:ea typeface="Cambria Math" panose="02040503050406030204" pitchFamily="18" charset="0"/>
              </a:rPr>
              <a:t>calls_since_reseed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++;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11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if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(</a:t>
            </a:r>
            <a:r>
              <a:rPr lang="en-US" sz="1100" dirty="0" err="1">
                <a:latin typeface="Consolas" panose="020B0609020204030204" pitchFamily="49" charset="0"/>
                <a:ea typeface="Cambria Math" panose="02040503050406030204" pitchFamily="18" charset="0"/>
              </a:rPr>
              <a:t>calls_since_reseed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&gt; 10 000) 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  </a:t>
            </a:r>
            <a:r>
              <a:rPr lang="en-US" sz="1100" dirty="0" err="1">
                <a:latin typeface="Consolas" panose="020B0609020204030204" pitchFamily="49" charset="0"/>
                <a:ea typeface="Cambria Math" panose="02040503050406030204" pitchFamily="18" charset="0"/>
              </a:rPr>
              <a:t>prng_reseed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();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</a:t>
            </a:r>
            <a:r>
              <a:rPr lang="en-US" sz="1100" dirty="0">
                <a:solidFill>
                  <a:schemeClr val="accent2"/>
                </a:solidFill>
                <a:latin typeface="Consolas" panose="020B0609020204030204" pitchFamily="49" charset="0"/>
                <a:ea typeface="Cambria Math" panose="02040503050406030204" pitchFamily="18" charset="0"/>
              </a:rPr>
              <a:t>for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(; index &lt; 20; index += 8) {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  ...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  x9_31_generate_block(seed, key, block);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  ...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  </a:t>
            </a:r>
            <a:r>
              <a:rPr lang="en-US" sz="1100" dirty="0" err="1">
                <a:latin typeface="Consolas" panose="020B0609020204030204" pitchFamily="49" charset="0"/>
                <a:ea typeface="Cambria Math" panose="02040503050406030204" pitchFamily="18" charset="0"/>
              </a:rPr>
              <a:t>memcpy</a:t>
            </a: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(&amp;output[index], block, 8);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   }</a:t>
            </a:r>
          </a:p>
          <a:p>
            <a:pPr marL="354013" indent="-354013" fontAlgn="base">
              <a:spcBef>
                <a:spcPct val="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+mj-lt"/>
              <a:buAutoNum type="arabicPeriod"/>
            </a:pPr>
            <a:r>
              <a:rPr lang="en-US" sz="1100" dirty="0">
                <a:latin typeface="Consolas" panose="020B0609020204030204" pitchFamily="49" charset="0"/>
                <a:ea typeface="Cambria Math" panose="02040503050406030204" pitchFamily="18" charset="0"/>
              </a:rPr>
              <a:t>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48586" y="1007792"/>
            <a:ext cx="17257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/>
              <a:t>ScreenOS</a:t>
            </a:r>
            <a:r>
              <a:rPr lang="en-US" sz="1600" b="1" dirty="0"/>
              <a:t> v.6.2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21657" y="1007792"/>
            <a:ext cx="16954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/>
              <a:t>ScreenOS</a:t>
            </a:r>
            <a:r>
              <a:rPr lang="en-US" sz="1600" b="1" dirty="0"/>
              <a:t> v.6.1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33166" y="1689332"/>
            <a:ext cx="1301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</a:rPr>
              <a:t>global variable</a:t>
            </a:r>
          </a:p>
        </p:txBody>
      </p:sp>
      <p:sp>
        <p:nvSpPr>
          <p:cNvPr id="27" name="Rounded Rectangle 26"/>
          <p:cNvSpPr/>
          <p:nvPr/>
        </p:nvSpPr>
        <p:spPr bwMode="auto">
          <a:xfrm>
            <a:off x="7296779" y="1893239"/>
            <a:ext cx="835797" cy="191731"/>
          </a:xfrm>
          <a:prstGeom prst="round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389314" y="1841788"/>
            <a:ext cx="16454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4"/>
                </a:solidFill>
              </a:rPr>
              <a:t>global shared buffer</a:t>
            </a:r>
          </a:p>
        </p:txBody>
      </p:sp>
      <p:sp>
        <p:nvSpPr>
          <p:cNvPr id="35" name="Rounded Rectangle 34"/>
          <p:cNvSpPr/>
          <p:nvPr/>
        </p:nvSpPr>
        <p:spPr bwMode="auto">
          <a:xfrm>
            <a:off x="8458607" y="2739714"/>
            <a:ext cx="529714" cy="176212"/>
          </a:xfrm>
          <a:prstGeom prst="round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36" name="Rounded Rectangle 35"/>
          <p:cNvSpPr/>
          <p:nvPr/>
        </p:nvSpPr>
        <p:spPr bwMode="auto">
          <a:xfrm>
            <a:off x="7831932" y="5748308"/>
            <a:ext cx="1113800" cy="186911"/>
          </a:xfrm>
          <a:prstGeom prst="round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37" name="Rounded Rectangle 36"/>
          <p:cNvSpPr/>
          <p:nvPr/>
        </p:nvSpPr>
        <p:spPr bwMode="auto">
          <a:xfrm>
            <a:off x="2586498" y="5748309"/>
            <a:ext cx="583524" cy="186910"/>
          </a:xfrm>
          <a:prstGeom prst="round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accent4"/>
              </a:solidFill>
              <a:ea typeface="Cambria Math" panose="02040503050406030204" pitchFamily="18" charset="0"/>
            </a:endParaRPr>
          </a:p>
        </p:txBody>
      </p:sp>
      <p:sp>
        <p:nvSpPr>
          <p:cNvPr id="38" name="Rounded Rectangle 37"/>
          <p:cNvSpPr/>
          <p:nvPr/>
        </p:nvSpPr>
        <p:spPr bwMode="auto">
          <a:xfrm>
            <a:off x="3508845" y="3901053"/>
            <a:ext cx="615480" cy="192683"/>
          </a:xfrm>
          <a:prstGeom prst="round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accent4"/>
              </a:solidFill>
              <a:ea typeface="Cambria Math" panose="02040503050406030204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634441" y="2139879"/>
            <a:ext cx="13721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</a:rPr>
              <a:t>local variable</a:t>
            </a:r>
          </a:p>
        </p:txBody>
      </p:sp>
      <p:cxnSp>
        <p:nvCxnSpPr>
          <p:cNvPr id="41" name="Straight Arrow Connector 40"/>
          <p:cNvCxnSpPr/>
          <p:nvPr/>
        </p:nvCxnSpPr>
        <p:spPr bwMode="auto">
          <a:xfrm flipV="1">
            <a:off x="3081545" y="4171473"/>
            <a:ext cx="131935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TextBox 45"/>
          <p:cNvSpPr txBox="1"/>
          <p:nvPr/>
        </p:nvSpPr>
        <p:spPr>
          <a:xfrm>
            <a:off x="2972737" y="3622880"/>
            <a:ext cx="1732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4"/>
                </a:solidFill>
              </a:rPr>
              <a:t>caller-supplied buffer</a:t>
            </a:r>
          </a:p>
        </p:txBody>
      </p:sp>
      <p:cxnSp>
        <p:nvCxnSpPr>
          <p:cNvPr id="47" name="Straight Arrow Connector 46"/>
          <p:cNvCxnSpPr/>
          <p:nvPr/>
        </p:nvCxnSpPr>
        <p:spPr bwMode="auto">
          <a:xfrm>
            <a:off x="3383280" y="5602666"/>
            <a:ext cx="420833" cy="44613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0" name="TextBox 49"/>
          <p:cNvSpPr txBox="1"/>
          <p:nvPr/>
        </p:nvSpPr>
        <p:spPr>
          <a:xfrm>
            <a:off x="3028873" y="6021554"/>
            <a:ext cx="25485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1">
                    <a:lumMod val="75000"/>
                  </a:schemeClr>
                </a:solidFill>
              </a:rPr>
              <a:t>Dual EC output masked by this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172499" y="6492091"/>
            <a:ext cx="73128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Source:</a:t>
            </a:r>
            <a:r>
              <a:rPr lang="en-US" sz="1000" i="1" dirty="0"/>
              <a:t> Where did I leave my keys? Lessons from the Juniper Dual EC incident </a:t>
            </a:r>
            <a:r>
              <a:rPr lang="en-US" sz="1000" i="1" dirty="0">
                <a:hlinkClick r:id="rId3"/>
              </a:rPr>
              <a:t>https://dl.acm.org/doi/10.1145/3266291</a:t>
            </a:r>
            <a:r>
              <a:rPr lang="en-US" sz="1000" i="1" dirty="0"/>
              <a:t> </a:t>
            </a:r>
          </a:p>
          <a:p>
            <a:r>
              <a:rPr lang="en-US" sz="1000" i="1" dirty="0"/>
              <a:t> 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9173469" y="6023824"/>
            <a:ext cx="19156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1">
                    <a:lumMod val="75000"/>
                  </a:schemeClr>
                </a:solidFill>
              </a:rPr>
              <a:t>…means this is skipped!</a:t>
            </a:r>
          </a:p>
        </p:txBody>
      </p:sp>
      <p:cxnSp>
        <p:nvCxnSpPr>
          <p:cNvPr id="31" name="Straight Arrow Connector 30"/>
          <p:cNvCxnSpPr/>
          <p:nvPr/>
        </p:nvCxnSpPr>
        <p:spPr bwMode="auto">
          <a:xfrm flipV="1">
            <a:off x="8493400" y="4827748"/>
            <a:ext cx="422954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933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TextBox 31"/>
          <p:cNvSpPr txBox="1"/>
          <p:nvPr/>
        </p:nvSpPr>
        <p:spPr>
          <a:xfrm>
            <a:off x="8945732" y="4673269"/>
            <a:ext cx="17189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9933"/>
                </a:solidFill>
              </a:rPr>
              <a:t>called unconditionally </a:t>
            </a:r>
          </a:p>
        </p:txBody>
      </p:sp>
      <p:cxnSp>
        <p:nvCxnSpPr>
          <p:cNvPr id="42" name="Straight Arrow Connector 41"/>
          <p:cNvCxnSpPr/>
          <p:nvPr/>
        </p:nvCxnSpPr>
        <p:spPr bwMode="auto">
          <a:xfrm flipV="1">
            <a:off x="3306112" y="4844886"/>
            <a:ext cx="347456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9933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3" name="TextBox 42"/>
          <p:cNvSpPr txBox="1"/>
          <p:nvPr/>
        </p:nvSpPr>
        <p:spPr>
          <a:xfrm>
            <a:off x="3636274" y="4692391"/>
            <a:ext cx="1952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9933"/>
                </a:solidFill>
              </a:rPr>
              <a:t>only called conditionally </a:t>
            </a:r>
          </a:p>
        </p:txBody>
      </p:sp>
      <p:cxnSp>
        <p:nvCxnSpPr>
          <p:cNvPr id="49" name="Straight Arrow Connector 48"/>
          <p:cNvCxnSpPr>
            <a:cxnSpLocks/>
          </p:cNvCxnSpPr>
          <p:nvPr/>
        </p:nvCxnSpPr>
        <p:spPr bwMode="auto">
          <a:xfrm>
            <a:off x="9321849" y="1964320"/>
            <a:ext cx="411317" cy="67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9" name="Freeform 58"/>
          <p:cNvSpPr/>
          <p:nvPr/>
        </p:nvSpPr>
        <p:spPr bwMode="auto">
          <a:xfrm>
            <a:off x="8054526" y="3492031"/>
            <a:ext cx="343478" cy="1546694"/>
          </a:xfrm>
          <a:custGeom>
            <a:avLst/>
            <a:gdLst>
              <a:gd name="connsiteX0" fmla="*/ 0 w 365125"/>
              <a:gd name="connsiteY0" fmla="*/ 0 h 882650"/>
              <a:gd name="connsiteX1" fmla="*/ 288925 w 365125"/>
              <a:gd name="connsiteY1" fmla="*/ 307975 h 882650"/>
              <a:gd name="connsiteX2" fmla="*/ 365125 w 365125"/>
              <a:gd name="connsiteY2" fmla="*/ 882650 h 882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5125" h="882650">
                <a:moveTo>
                  <a:pt x="0" y="0"/>
                </a:moveTo>
                <a:cubicBezTo>
                  <a:pt x="114035" y="80433"/>
                  <a:pt x="228071" y="160867"/>
                  <a:pt x="288925" y="307975"/>
                </a:cubicBezTo>
                <a:cubicBezTo>
                  <a:pt x="349779" y="455083"/>
                  <a:pt x="357452" y="668866"/>
                  <a:pt x="365125" y="882650"/>
                </a:cubicBezTo>
              </a:path>
            </a:pathLst>
          </a:cu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stealth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Arrow Connector 32"/>
          <p:cNvCxnSpPr/>
          <p:nvPr/>
        </p:nvCxnSpPr>
        <p:spPr bwMode="auto">
          <a:xfrm flipV="1">
            <a:off x="3107094" y="2304596"/>
            <a:ext cx="1476812" cy="71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TextBox 57"/>
          <p:cNvSpPr txBox="1"/>
          <p:nvPr/>
        </p:nvSpPr>
        <p:spPr>
          <a:xfrm>
            <a:off x="4501203" y="4029767"/>
            <a:ext cx="13721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</a:rPr>
              <a:t>local variable</a:t>
            </a:r>
          </a:p>
        </p:txBody>
      </p:sp>
      <p:cxnSp>
        <p:nvCxnSpPr>
          <p:cNvPr id="72" name="Straight Arrow Connector 71"/>
          <p:cNvCxnSpPr/>
          <p:nvPr/>
        </p:nvCxnSpPr>
        <p:spPr bwMode="auto">
          <a:xfrm>
            <a:off x="8181889" y="1980288"/>
            <a:ext cx="120742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4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6" name="Rounded Rectangle 75"/>
          <p:cNvSpPr/>
          <p:nvPr/>
        </p:nvSpPr>
        <p:spPr bwMode="auto">
          <a:xfrm>
            <a:off x="7194498" y="5313170"/>
            <a:ext cx="3343962" cy="708384"/>
          </a:xfrm>
          <a:prstGeom prst="round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88" name="Rounded Rectangle 87"/>
          <p:cNvSpPr/>
          <p:nvPr/>
        </p:nvSpPr>
        <p:spPr bwMode="auto">
          <a:xfrm>
            <a:off x="8125079" y="2915968"/>
            <a:ext cx="529714" cy="162297"/>
          </a:xfrm>
          <a:prstGeom prst="round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89" name="Rounded Rectangle 88"/>
          <p:cNvSpPr/>
          <p:nvPr/>
        </p:nvSpPr>
        <p:spPr bwMode="auto">
          <a:xfrm>
            <a:off x="8073319" y="3233971"/>
            <a:ext cx="1100150" cy="189949"/>
          </a:xfrm>
          <a:prstGeom prst="round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101" name="Rounded Rectangle 100"/>
          <p:cNvSpPr/>
          <p:nvPr/>
        </p:nvSpPr>
        <p:spPr bwMode="auto">
          <a:xfrm>
            <a:off x="7116650" y="3066130"/>
            <a:ext cx="529714" cy="176212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102" name="Rounded Rectangle 101"/>
          <p:cNvSpPr/>
          <p:nvPr/>
        </p:nvSpPr>
        <p:spPr bwMode="auto">
          <a:xfrm>
            <a:off x="7116650" y="3391858"/>
            <a:ext cx="529714" cy="176212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103" name="Rounded Rectangle 102"/>
          <p:cNvSpPr/>
          <p:nvPr/>
        </p:nvSpPr>
        <p:spPr bwMode="auto">
          <a:xfrm>
            <a:off x="7107007" y="4076754"/>
            <a:ext cx="529714" cy="176212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106" name="Rounded Rectangle 105"/>
          <p:cNvSpPr/>
          <p:nvPr/>
        </p:nvSpPr>
        <p:spPr bwMode="auto">
          <a:xfrm>
            <a:off x="7669876" y="5076970"/>
            <a:ext cx="462700" cy="176212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634441" y="2323587"/>
            <a:ext cx="1017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4"/>
                </a:solidFill>
              </a:rPr>
              <a:t>local buffer</a:t>
            </a:r>
          </a:p>
        </p:txBody>
      </p:sp>
      <p:cxnSp>
        <p:nvCxnSpPr>
          <p:cNvPr id="45" name="Straight Arrow Connector 44"/>
          <p:cNvCxnSpPr/>
          <p:nvPr/>
        </p:nvCxnSpPr>
        <p:spPr bwMode="auto">
          <a:xfrm>
            <a:off x="3508845" y="2475176"/>
            <a:ext cx="1103509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4"/>
            </a:solidFill>
            <a:prstDash val="solid"/>
            <a:round/>
            <a:headEnd type="stealth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2" name="Rounded Rectangle 51"/>
          <p:cNvSpPr/>
          <p:nvPr/>
        </p:nvSpPr>
        <p:spPr bwMode="auto">
          <a:xfrm>
            <a:off x="2293144" y="2391642"/>
            <a:ext cx="1090135" cy="183312"/>
          </a:xfrm>
          <a:prstGeom prst="round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accent4"/>
              </a:solidFill>
              <a:ea typeface="Cambria Math" panose="02040503050406030204" pitchFamily="18" charset="0"/>
            </a:endParaRPr>
          </a:p>
        </p:txBody>
      </p:sp>
      <p:sp>
        <p:nvSpPr>
          <p:cNvPr id="53" name="Rounded Rectangle 52"/>
          <p:cNvSpPr/>
          <p:nvPr/>
        </p:nvSpPr>
        <p:spPr bwMode="auto">
          <a:xfrm>
            <a:off x="3444218" y="2572572"/>
            <a:ext cx="813458" cy="165233"/>
          </a:xfrm>
          <a:prstGeom prst="round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accent4"/>
              </a:solidFill>
              <a:ea typeface="Cambria Math" panose="02040503050406030204" pitchFamily="18" charset="0"/>
            </a:endParaRPr>
          </a:p>
        </p:txBody>
      </p:sp>
      <p:sp>
        <p:nvSpPr>
          <p:cNvPr id="54" name="Rounded Rectangle 53"/>
          <p:cNvSpPr/>
          <p:nvPr/>
        </p:nvSpPr>
        <p:spPr bwMode="auto">
          <a:xfrm>
            <a:off x="2899383" y="2758421"/>
            <a:ext cx="813458" cy="154228"/>
          </a:xfrm>
          <a:prstGeom prst="round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accent4"/>
              </a:solidFill>
              <a:ea typeface="Cambria Math" panose="02040503050406030204" pitchFamily="18" charset="0"/>
            </a:endParaRPr>
          </a:p>
        </p:txBody>
      </p:sp>
      <p:sp>
        <p:nvSpPr>
          <p:cNvPr id="55" name="Rounded Rectangle 54"/>
          <p:cNvSpPr/>
          <p:nvPr/>
        </p:nvSpPr>
        <p:spPr bwMode="auto">
          <a:xfrm>
            <a:off x="8733465" y="1729452"/>
            <a:ext cx="529714" cy="176212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3" name="Rounded Rectangle 53">
            <a:extLst>
              <a:ext uri="{FF2B5EF4-FFF2-40B4-BE49-F238E27FC236}">
                <a16:creationId xmlns:a16="http://schemas.microsoft.com/office/drawing/2014/main" id="{11C71981-B011-BE20-A574-99E843771038}"/>
              </a:ext>
            </a:extLst>
          </p:cNvPr>
          <p:cNvSpPr/>
          <p:nvPr/>
        </p:nvSpPr>
        <p:spPr bwMode="auto">
          <a:xfrm>
            <a:off x="2806607" y="3064985"/>
            <a:ext cx="1435827" cy="186217"/>
          </a:xfrm>
          <a:prstGeom prst="round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accent4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9002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19" grpId="0"/>
      <p:bldP spid="27" grpId="0" animBg="1"/>
      <p:bldP spid="34" grpId="0"/>
      <p:bldP spid="35" grpId="0" animBg="1"/>
      <p:bldP spid="36" grpId="0" animBg="1"/>
      <p:bldP spid="37" grpId="0" animBg="1"/>
      <p:bldP spid="38" grpId="0" animBg="1"/>
      <p:bldP spid="40" grpId="0"/>
      <p:bldP spid="46" grpId="0"/>
      <p:bldP spid="50" grpId="0"/>
      <p:bldP spid="28" grpId="0"/>
      <p:bldP spid="32" grpId="0"/>
      <p:bldP spid="43" grpId="0"/>
      <p:bldP spid="59" grpId="0" animBg="1"/>
      <p:bldP spid="58" grpId="0"/>
      <p:bldP spid="76" grpId="0" animBg="1"/>
      <p:bldP spid="88" grpId="0" animBg="1"/>
      <p:bldP spid="89" grpId="0" animBg="1"/>
      <p:bldP spid="101" grpId="0" animBg="1"/>
      <p:bldP spid="102" grpId="0" animBg="1"/>
      <p:bldP spid="103" grpId="0" animBg="1"/>
      <p:bldP spid="106" grpId="0" animBg="1"/>
      <p:bldP spid="44" grpId="0"/>
      <p:bldP spid="52" grpId="0" animBg="1"/>
      <p:bldP spid="53" grpId="0" animBg="1"/>
      <p:bldP spid="54" grpId="0" animBg="1"/>
      <p:bldP spid="55" grpId="0" animBg="1"/>
      <p:bldP spid="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IKEv2 / IPsec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>
            <a:off x="4381501" y="320922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4381501" y="2695645"/>
            <a:ext cx="307195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5119" y="2028873"/>
            <a:ext cx="698016" cy="963851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968709" y="2109831"/>
            <a:ext cx="834842" cy="702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04361" y="2326313"/>
            <a:ext cx="1662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client nonce,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379696" y="2326313"/>
            <a:ext cx="582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x</a:t>
            </a:r>
            <a:r>
              <a:rPr lang="en-US" dirty="0" err="1"/>
              <a:t>G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4765819" y="2844562"/>
            <a:ext cx="1662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server nonce,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379696" y="2836674"/>
            <a:ext cx="582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accent2"/>
                </a:solidFill>
              </a:rPr>
              <a:t>y</a:t>
            </a:r>
            <a:r>
              <a:rPr lang="en-US" dirty="0" err="1"/>
              <a:t>G</a:t>
            </a:r>
            <a:endParaRPr lang="en-US" dirty="0"/>
          </a:p>
        </p:txBody>
      </p:sp>
      <p:cxnSp>
        <p:nvCxnSpPr>
          <p:cNvPr id="48" name="Straight Arrow Connector 47"/>
          <p:cNvCxnSpPr/>
          <p:nvPr/>
        </p:nvCxnSpPr>
        <p:spPr bwMode="auto">
          <a:xfrm flipH="1">
            <a:off x="4381501" y="4236387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Straight Arrow Connector 48"/>
          <p:cNvCxnSpPr/>
          <p:nvPr/>
        </p:nvCxnSpPr>
        <p:spPr bwMode="auto">
          <a:xfrm>
            <a:off x="4381501" y="3722807"/>
            <a:ext cx="307195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2" name="TextBox 51"/>
          <p:cNvSpPr txBox="1"/>
          <p:nvPr/>
        </p:nvSpPr>
        <p:spPr>
          <a:xfrm>
            <a:off x="4786764" y="3386004"/>
            <a:ext cx="2260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client authentication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765820" y="3907473"/>
            <a:ext cx="2429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server authentication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7845810" y="1652310"/>
            <a:ext cx="1545625" cy="1242856"/>
            <a:chOff x="8160053" y="3056448"/>
            <a:chExt cx="1545625" cy="1242856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60053" y="3727423"/>
              <a:ext cx="1545625" cy="571881"/>
            </a:xfrm>
            <a:prstGeom prst="rect">
              <a:avLst/>
            </a:prstGeom>
          </p:spPr>
        </p:pic>
        <p:pic>
          <p:nvPicPr>
            <p:cNvPr id="55" name="Content Placeholder 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60053" y="3056448"/>
              <a:ext cx="1424876" cy="949917"/>
            </a:xfrm>
            <a:prstGeom prst="rect">
              <a:avLst/>
            </a:prstGeom>
            <a:ln/>
          </p:spPr>
        </p:pic>
      </p:grpSp>
      <p:cxnSp>
        <p:nvCxnSpPr>
          <p:cNvPr id="56" name="Straight Arrow Connector 55"/>
          <p:cNvCxnSpPr/>
          <p:nvPr/>
        </p:nvCxnSpPr>
        <p:spPr bwMode="auto">
          <a:xfrm flipH="1">
            <a:off x="5865091" y="3232366"/>
            <a:ext cx="563274" cy="147765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/>
          <p:nvPr/>
        </p:nvCxnSpPr>
        <p:spPr bwMode="auto">
          <a:xfrm>
            <a:off x="5420229" y="3269462"/>
            <a:ext cx="278064" cy="142209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TextBox 57"/>
          <p:cNvSpPr txBox="1"/>
          <p:nvPr/>
        </p:nvSpPr>
        <p:spPr>
          <a:xfrm>
            <a:off x="4728870" y="4808094"/>
            <a:ext cx="26122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Created by Juniper PRNG</a:t>
            </a:r>
          </a:p>
        </p:txBody>
      </p:sp>
      <p:cxnSp>
        <p:nvCxnSpPr>
          <p:cNvPr id="61" name="Straight Arrow Connector 60"/>
          <p:cNvCxnSpPr/>
          <p:nvPr/>
        </p:nvCxnSpPr>
        <p:spPr bwMode="auto">
          <a:xfrm flipH="1" flipV="1">
            <a:off x="4867921" y="1619829"/>
            <a:ext cx="1588152" cy="140297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4" name="Straight Arrow Connector 63"/>
          <p:cNvCxnSpPr/>
          <p:nvPr/>
        </p:nvCxnSpPr>
        <p:spPr bwMode="auto">
          <a:xfrm flipH="1" flipV="1">
            <a:off x="4977083" y="1619828"/>
            <a:ext cx="1479873" cy="89097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7" name="TextBox 66"/>
          <p:cNvSpPr txBox="1"/>
          <p:nvPr/>
        </p:nvSpPr>
        <p:spPr>
          <a:xfrm>
            <a:off x="2755858" y="1284680"/>
            <a:ext cx="5328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Knowledge of any of these allows deriving traffic encryption key</a:t>
            </a:r>
          </a:p>
        </p:txBody>
      </p:sp>
      <p:cxnSp>
        <p:nvCxnSpPr>
          <p:cNvPr id="71" name="Straight Arrow Connector 70"/>
          <p:cNvCxnSpPr/>
          <p:nvPr/>
        </p:nvCxnSpPr>
        <p:spPr bwMode="auto">
          <a:xfrm flipH="1">
            <a:off x="4062450" y="3244655"/>
            <a:ext cx="914635" cy="55417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4" name="TextBox 73"/>
          <p:cNvSpPr txBox="1"/>
          <p:nvPr/>
        </p:nvSpPr>
        <p:spPr>
          <a:xfrm>
            <a:off x="2152417" y="3900178"/>
            <a:ext cx="212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Juniper v6.2: 32 bytes</a:t>
            </a:r>
          </a:p>
        </p:txBody>
      </p:sp>
      <p:grpSp>
        <p:nvGrpSpPr>
          <p:cNvPr id="80" name="Group 79"/>
          <p:cNvGrpSpPr/>
          <p:nvPr/>
        </p:nvGrpSpPr>
        <p:grpSpPr>
          <a:xfrm>
            <a:off x="8305119" y="3115733"/>
            <a:ext cx="803564" cy="1040621"/>
            <a:chOff x="8486279" y="3143851"/>
            <a:chExt cx="803564" cy="1040621"/>
          </a:xfrm>
        </p:grpSpPr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86279" y="3143851"/>
              <a:ext cx="712438" cy="795916"/>
            </a:xfrm>
            <a:prstGeom prst="rect">
              <a:avLst/>
            </a:prstGeom>
          </p:spPr>
        </p:pic>
        <p:sp>
          <p:nvSpPr>
            <p:cNvPr id="79" name="TextBox 78"/>
            <p:cNvSpPr txBox="1"/>
            <p:nvPr/>
          </p:nvSpPr>
          <p:spPr>
            <a:xfrm>
              <a:off x="8486279" y="3907473"/>
              <a:ext cx="8035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2"/>
                  </a:solidFill>
                </a:rPr>
                <a:t>Dual EC</a:t>
              </a: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2152417" y="3636044"/>
            <a:ext cx="2122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Juniper v6.1: 20 bytes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368190" y="6210909"/>
            <a:ext cx="618997" cy="268357"/>
            <a:chOff x="1368190" y="6210909"/>
            <a:chExt cx="618997" cy="268357"/>
          </a:xfrm>
        </p:grpSpPr>
        <p:grpSp>
          <p:nvGrpSpPr>
            <p:cNvPr id="5" name="Group 4"/>
            <p:cNvGrpSpPr/>
            <p:nvPr/>
          </p:nvGrpSpPr>
          <p:grpSpPr>
            <a:xfrm>
              <a:off x="1368190" y="6210909"/>
              <a:ext cx="522004" cy="89054"/>
              <a:chOff x="9134688" y="5621184"/>
              <a:chExt cx="1093685" cy="89054"/>
            </a:xfrm>
          </p:grpSpPr>
          <p:cxnSp>
            <p:nvCxnSpPr>
              <p:cNvPr id="84" name="Straight Connector 83"/>
              <p:cNvCxnSpPr/>
              <p:nvPr/>
            </p:nvCxnSpPr>
            <p:spPr bwMode="auto">
              <a:xfrm flipV="1">
                <a:off x="9136050" y="5665309"/>
                <a:ext cx="1090961" cy="804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5" name="Straight Connector 84"/>
              <p:cNvCxnSpPr/>
              <p:nvPr/>
            </p:nvCxnSpPr>
            <p:spPr bwMode="auto">
              <a:xfrm flipV="1">
                <a:off x="10227011" y="5621184"/>
                <a:ext cx="1362" cy="89054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6" name="Straight Connector 85"/>
              <p:cNvCxnSpPr/>
              <p:nvPr/>
            </p:nvCxnSpPr>
            <p:spPr bwMode="auto">
              <a:xfrm flipV="1">
                <a:off x="9134688" y="5621184"/>
                <a:ext cx="1362" cy="89054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6" name="TextBox 5"/>
            <p:cNvSpPr txBox="1"/>
            <p:nvPr/>
          </p:nvSpPr>
          <p:spPr>
            <a:xfrm>
              <a:off x="1368190" y="6263822"/>
              <a:ext cx="61899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20 bytes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722FBD1-139A-626A-8125-CEBBDF830A80}"/>
              </a:ext>
            </a:extLst>
          </p:cNvPr>
          <p:cNvGrpSpPr/>
          <p:nvPr/>
        </p:nvGrpSpPr>
        <p:grpSpPr>
          <a:xfrm>
            <a:off x="954994" y="4749967"/>
            <a:ext cx="3426507" cy="1281639"/>
            <a:chOff x="954994" y="4749967"/>
            <a:chExt cx="3426507" cy="1281639"/>
          </a:xfrm>
        </p:grpSpPr>
        <p:grpSp>
          <p:nvGrpSpPr>
            <p:cNvPr id="4" name="Group 3"/>
            <p:cNvGrpSpPr/>
            <p:nvPr/>
          </p:nvGrpSpPr>
          <p:grpSpPr>
            <a:xfrm>
              <a:off x="1026577" y="4749967"/>
              <a:ext cx="3354924" cy="1281639"/>
              <a:chOff x="920435" y="5158103"/>
              <a:chExt cx="3354924" cy="128163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4" name="Rectangle 33"/>
                  <p:cNvSpPr>
                    <a:spLocks noChangeAspect="1"/>
                  </p:cNvSpPr>
                  <p:nvPr/>
                </p:nvSpPr>
                <p:spPr bwMode="auto">
                  <a:xfrm>
                    <a:off x="920435" y="5360274"/>
                    <a:ext cx="863619" cy="218638"/>
                  </a:xfrm>
                  <a:prstGeom prst="rect">
                    <a:avLst/>
                  </a:prstGeom>
                  <a:solidFill>
                    <a:srgbClr val="FFDFDA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b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34" name="Rectangle 3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920435" y="5360274"/>
                    <a:ext cx="863619" cy="218638"/>
                  </a:xfrm>
                  <a:prstGeom prst="rect">
                    <a:avLst/>
                  </a:prstGeom>
                  <a:blipFill rotWithShape="0">
                    <a:blip r:embed="rId9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Rectangle 34"/>
                  <p:cNvSpPr>
                    <a:spLocks noChangeAspect="1"/>
                  </p:cNvSpPr>
                  <p:nvPr/>
                </p:nvSpPr>
                <p:spPr bwMode="auto">
                  <a:xfrm>
                    <a:off x="2400794" y="5360273"/>
                    <a:ext cx="863619" cy="218638"/>
                  </a:xfrm>
                  <a:prstGeom prst="rect">
                    <a:avLst/>
                  </a:prstGeom>
                  <a:solidFill>
                    <a:srgbClr val="FFDFDA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b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35" name="Rectangle 3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2400794" y="5360273"/>
                    <a:ext cx="863619" cy="218638"/>
                  </a:xfrm>
                  <a:prstGeom prst="rect">
                    <a:avLst/>
                  </a:prstGeom>
                  <a:blipFill rotWithShape="0">
                    <a:blip r:embed="rId10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38" name="Group 37"/>
              <p:cNvGrpSpPr>
                <a:grpSpLocks noChangeAspect="1"/>
              </p:cNvGrpSpPr>
              <p:nvPr/>
            </p:nvGrpSpPr>
            <p:grpSpPr>
              <a:xfrm>
                <a:off x="920439" y="6221103"/>
                <a:ext cx="863613" cy="218639"/>
                <a:chOff x="8220076" y="2399163"/>
                <a:chExt cx="1267947" cy="362140"/>
              </a:xfrm>
              <a:solidFill>
                <a:srgbClr val="EEECFE"/>
              </a:solidFill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3" name="Round Same Side Corner Rectangle 32"/>
                    <p:cNvSpPr/>
                    <p:nvPr/>
                  </p:nvSpPr>
                  <p:spPr bwMode="auto">
                    <a:xfrm rot="16200000">
                      <a:off x="8432670" y="2186569"/>
                      <a:ext cx="362139" cy="787327"/>
                    </a:xfrm>
                    <a:prstGeom prst="rect">
                      <a:avLst/>
                    </a:prstGeom>
                    <a:noFill/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vert" wrap="square" lIns="91440" tIns="45720" rIns="91440" bIns="45720" numCol="1" rtlCol="0" anchor="b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oMath>
                        </m:oMathPara>
                      </a14:m>
                      <a:endParaRPr lang="en-US" sz="1200" dirty="0"/>
                    </a:p>
                  </p:txBody>
                </p:sp>
              </mc:Choice>
              <mc:Fallback xmlns="">
                <p:sp>
                  <p:nvSpPr>
                    <p:cNvPr id="33" name="Round Same Side Corner Rectangle 32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16200000">
                      <a:off x="8432670" y="2186569"/>
                      <a:ext cx="362139" cy="787327"/>
                    </a:xfrm>
                    <a:prstGeom prst="rect">
                      <a:avLst/>
                    </a:prstGeom>
                    <a:blipFill rotWithShape="0">
                      <a:blip r:embed="rId11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5" name="Round Same Side Corner Rectangle 33"/>
                    <p:cNvSpPr/>
                    <p:nvPr/>
                  </p:nvSpPr>
                  <p:spPr bwMode="auto">
                    <a:xfrm rot="5400000">
                      <a:off x="8752851" y="2026131"/>
                      <a:ext cx="362138" cy="1108206"/>
                    </a:xfrm>
                    <a:prstGeom prst="rect">
                      <a:avLst/>
                    </a:prstGeom>
                    <a:grpFill/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vert270" wrap="square" lIns="91440" tIns="45720" rIns="10800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200" dirty="0"/>
                    </a:p>
                  </p:txBody>
                </p:sp>
              </mc:Choice>
              <mc:Fallback xmlns="">
                <p:sp>
                  <p:nvSpPr>
                    <p:cNvPr id="71" name="Round Same Side Corner Rectangle 3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5400000">
                      <a:off x="8752851" y="2026131"/>
                      <a:ext cx="362138" cy="1108206"/>
                    </a:xfrm>
                    <a:prstGeom prst="rect">
                      <a:avLst/>
                    </a:prstGeom>
                    <a:blipFill rotWithShape="0">
                      <a:blip r:embed="rId12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39" name="Group 38"/>
              <p:cNvGrpSpPr>
                <a:grpSpLocks noChangeAspect="1"/>
              </p:cNvGrpSpPr>
              <p:nvPr/>
            </p:nvGrpSpPr>
            <p:grpSpPr>
              <a:xfrm>
                <a:off x="2400794" y="6221103"/>
                <a:ext cx="863619" cy="218639"/>
                <a:chOff x="8220076" y="2399163"/>
                <a:chExt cx="1267956" cy="362141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0" name="Round Same Side Corner Rectangle 35"/>
                    <p:cNvSpPr/>
                    <p:nvPr/>
                  </p:nvSpPr>
                  <p:spPr bwMode="auto">
                    <a:xfrm rot="16200000">
                      <a:off x="8432670" y="2186569"/>
                      <a:ext cx="362139" cy="78732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vert" wrap="square" lIns="91440" tIns="45720" rIns="91440" bIns="45720" numCol="1" rtlCol="0" anchor="b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oMath>
                        </m:oMathPara>
                      </a14:m>
                      <a:endParaRPr lang="en-US" sz="1200" dirty="0"/>
                    </a:p>
                  </p:txBody>
                </p:sp>
              </mc:Choice>
              <mc:Fallback xmlns="">
                <p:sp>
                  <p:nvSpPr>
                    <p:cNvPr id="36" name="Round Same Side Corner Rectangle 3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16200000">
                      <a:off x="8432670" y="2186569"/>
                      <a:ext cx="362139" cy="787327"/>
                    </a:xfrm>
                    <a:prstGeom prst="rect">
                      <a:avLst/>
                    </a:prstGeom>
                    <a:blipFill rotWithShape="0">
                      <a:blip r:embed="rId13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2" name="Round Same Side Corner Rectangle 36"/>
                    <p:cNvSpPr/>
                    <p:nvPr/>
                  </p:nvSpPr>
                  <p:spPr bwMode="auto">
                    <a:xfrm rot="5400000">
                      <a:off x="8752859" y="2026130"/>
                      <a:ext cx="362138" cy="1108209"/>
                    </a:xfrm>
                    <a:prstGeom prst="rect">
                      <a:avLst/>
                    </a:prstGeom>
                    <a:solidFill>
                      <a:srgbClr val="EEECFE"/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vert270" wrap="square" lIns="91440" tIns="45720" rIns="10800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200" dirty="0"/>
                    </a:p>
                  </p:txBody>
                </p:sp>
              </mc:Choice>
              <mc:Fallback xmlns="">
                <p:sp>
                  <p:nvSpPr>
                    <p:cNvPr id="69" name="Round Same Side Corner Rectangle 36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5400000">
                      <a:off x="8752859" y="2026130"/>
                      <a:ext cx="362138" cy="1108209"/>
                    </a:xfrm>
                    <a:prstGeom prst="rect">
                      <a:avLst/>
                    </a:prstGeom>
                    <a:blipFill rotWithShape="0">
                      <a:blip r:embed="rId14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41" name="Straight Arrow Connector 40"/>
              <p:cNvCxnSpPr>
                <a:cxnSpLocks noChangeAspect="1"/>
              </p:cNvCxnSpPr>
              <p:nvPr/>
            </p:nvCxnSpPr>
            <p:spPr bwMode="auto">
              <a:xfrm>
                <a:off x="1384357" y="5578911"/>
                <a:ext cx="0" cy="642190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2" name="Straight Arrow Connector 41"/>
              <p:cNvCxnSpPr>
                <a:cxnSpLocks noChangeAspect="1"/>
              </p:cNvCxnSpPr>
              <p:nvPr/>
            </p:nvCxnSpPr>
            <p:spPr bwMode="auto">
              <a:xfrm>
                <a:off x="2838781" y="5578911"/>
                <a:ext cx="0" cy="642190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6" name="Straight Arrow Connector 45"/>
              <p:cNvCxnSpPr>
                <a:cxnSpLocks noChangeAspect="1"/>
              </p:cNvCxnSpPr>
              <p:nvPr/>
            </p:nvCxnSpPr>
            <p:spPr bwMode="auto">
              <a:xfrm flipV="1">
                <a:off x="1784054" y="5469592"/>
                <a:ext cx="616740" cy="1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0" name="Straight Arrow Connector 49"/>
              <p:cNvCxnSpPr>
                <a:cxnSpLocks noChangeAspect="1"/>
              </p:cNvCxnSpPr>
              <p:nvPr/>
            </p:nvCxnSpPr>
            <p:spPr bwMode="auto">
              <a:xfrm flipV="1">
                <a:off x="3264412" y="5469591"/>
                <a:ext cx="616740" cy="1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9" name="TextBox 58"/>
                  <p:cNvSpPr txBox="1">
                    <a:spLocks noChangeAspect="1"/>
                  </p:cNvSpPr>
                  <p:nvPr/>
                </p:nvSpPr>
                <p:spPr>
                  <a:xfrm>
                    <a:off x="3679572" y="5747118"/>
                    <a:ext cx="595787" cy="305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⋯</m:t>
                          </m:r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59" name="TextBox 5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79572" y="5747118"/>
                    <a:ext cx="595787" cy="305775"/>
                  </a:xfrm>
                  <a:prstGeom prst="rect">
                    <a:avLst/>
                  </a:prstGeom>
                  <a:blipFill rotWithShape="0">
                    <a:blip r:embed="rId1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60" name="Rectangle 59"/>
                  <p:cNvSpPr>
                    <a:spLocks noChangeAspect="1"/>
                  </p:cNvSpPr>
                  <p:nvPr/>
                </p:nvSpPr>
                <p:spPr bwMode="auto">
                  <a:xfrm>
                    <a:off x="2304418" y="5772760"/>
                    <a:ext cx="487420" cy="267830"/>
                  </a:xfrm>
                  <a:prstGeom prst="rect">
                    <a:avLst/>
                  </a:prstGeom>
                  <a:noFill/>
                  <a:ln w="190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nb-NO" sz="12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nb-NO" sz="120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</m:e>
                          </m:d>
                        </m:oMath>
                      </m:oMathPara>
                    </a14:m>
                    <a:endParaRPr lang="en-US" sz="12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ea typeface="Cambria Math" panose="02040503050406030204" pitchFamily="18" charset="0"/>
                    </a:endParaRPr>
                  </a:p>
                </p:txBody>
              </p:sp>
            </mc:Choice>
            <mc:Fallback>
              <p:sp>
                <p:nvSpPr>
                  <p:cNvPr id="60" name="Rectangle 5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2304418" y="5772760"/>
                    <a:ext cx="487420" cy="267830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 l="-7500"/>
                    </a:stretch>
                  </a:blipFill>
                  <a:ln w="190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63" name="Rectangle 62"/>
                  <p:cNvSpPr>
                    <a:spLocks noChangeAspect="1"/>
                  </p:cNvSpPr>
                  <p:nvPr/>
                </p:nvSpPr>
                <p:spPr bwMode="auto">
                  <a:xfrm>
                    <a:off x="1881045" y="5158103"/>
                    <a:ext cx="487420" cy="267830"/>
                  </a:xfrm>
                  <a:prstGeom prst="rect">
                    <a:avLst/>
                  </a:prstGeom>
                  <a:noFill/>
                  <a:ln w="190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nb-NO" sz="12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nb-NO" sz="120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𝑄</m:t>
                              </m:r>
                            </m:e>
                          </m:d>
                        </m:oMath>
                      </m:oMathPara>
                    </a14:m>
                    <a:endParaRPr lang="en-US" sz="12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ea typeface="Cambria Math" panose="02040503050406030204" pitchFamily="18" charset="0"/>
                    </a:endParaRPr>
                  </a:p>
                </p:txBody>
              </p:sp>
            </mc:Choice>
            <mc:Fallback>
              <p:sp>
                <p:nvSpPr>
                  <p:cNvPr id="63" name="Rectangle 6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1881045" y="5158103"/>
                    <a:ext cx="487420" cy="267830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 l="-8750" b="-6818"/>
                    </a:stretch>
                  </a:blipFill>
                  <a:ln w="190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65" name="Rectangle 64"/>
                  <p:cNvSpPr>
                    <a:spLocks noChangeAspect="1"/>
                  </p:cNvSpPr>
                  <p:nvPr/>
                </p:nvSpPr>
                <p:spPr bwMode="auto">
                  <a:xfrm>
                    <a:off x="3343864" y="5158103"/>
                    <a:ext cx="487420" cy="267830"/>
                  </a:xfrm>
                  <a:prstGeom prst="rect">
                    <a:avLst/>
                  </a:prstGeom>
                  <a:noFill/>
                  <a:ln w="190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nb-NO" sz="12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nb-NO" sz="120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𝑄</m:t>
                              </m:r>
                            </m:e>
                          </m:d>
                        </m:oMath>
                      </m:oMathPara>
                    </a14:m>
                    <a:endParaRPr lang="en-US" sz="12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ea typeface="Cambria Math" panose="02040503050406030204" pitchFamily="18" charset="0"/>
                    </a:endParaRPr>
                  </a:p>
                </p:txBody>
              </p:sp>
            </mc:Choice>
            <mc:Fallback>
              <p:sp>
                <p:nvSpPr>
                  <p:cNvPr id="65" name="Rectangle 6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3343864" y="5158103"/>
                    <a:ext cx="487420" cy="267830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 l="-8750" b="-6818"/>
                    </a:stretch>
                  </a:blipFill>
                  <a:ln w="1905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2790471C-8F9E-1E6E-E24C-BA968448D55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954994" y="5357955"/>
                  <a:ext cx="487420" cy="267830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nb-NO" sz="1200" i="1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nb-NO" sz="1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2790471C-8F9E-1E6E-E24C-BA968448D55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54994" y="5357955"/>
                  <a:ext cx="487420" cy="267830"/>
                </a:xfrm>
                <a:prstGeom prst="rect">
                  <a:avLst/>
                </a:prstGeom>
                <a:blipFill>
                  <a:blip r:embed="rId20"/>
                  <a:stretch>
                    <a:fillRect l="-8750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560259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7" grpId="0"/>
      <p:bldP spid="74" grpId="0"/>
      <p:bldP spid="3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Juniper Networks backdoor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6628435" cy="47244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Juniper Networks: big manufacturer of network equipment (routers, VPNs, firewalls, etc.)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400" dirty="0"/>
              <a:t>Major customers: </a:t>
            </a:r>
            <a:r>
              <a:rPr lang="en-US" sz="1400" dirty="0" err="1"/>
              <a:t>telcos</a:t>
            </a:r>
            <a:r>
              <a:rPr lang="en-US" sz="1400" dirty="0"/>
              <a:t>, banks, US DoD   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b="1" dirty="0"/>
              <a:t>2015: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Hackers had obtained access to source code repository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Only one change:	</a:t>
            </a:r>
            <a:endParaRPr lang="en-US" sz="1400" dirty="0"/>
          </a:p>
          <a:p>
            <a:pPr marL="0" indent="0"/>
            <a:r>
              <a:rPr lang="en-US" sz="1400" dirty="0"/>
              <a:t>           </a:t>
            </a:r>
            <a:r>
              <a:rPr lang="en-US" sz="1100" dirty="0">
                <a:solidFill>
                  <a:schemeClr val="accent5">
                    <a:lumMod val="60000"/>
                    <a:lumOff val="40000"/>
                  </a:schemeClr>
                </a:solidFill>
                <a:latin typeface="Consolas" panose="020B0609020204030204" pitchFamily="49" charset="0"/>
              </a:rPr>
              <a:t>--- </a:t>
            </a:r>
            <a:r>
              <a:rPr lang="en-US" sz="11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Consolas" panose="020B0609020204030204" pitchFamily="49" charset="0"/>
              </a:rPr>
              <a:t>Qx</a:t>
            </a:r>
            <a:r>
              <a:rPr lang="en-US" sz="1100" dirty="0">
                <a:solidFill>
                  <a:schemeClr val="accent5">
                    <a:lumMod val="60000"/>
                    <a:lumOff val="40000"/>
                  </a:schemeClr>
                </a:solidFill>
                <a:latin typeface="Consolas" panose="020B0609020204030204" pitchFamily="49" charset="0"/>
              </a:rPr>
              <a:t> = 2c55e5e45edf713dc43475effe8813a60326a64d9ba3d2e39cb639b0f3b0ad10 </a:t>
            </a:r>
          </a:p>
          <a:p>
            <a:pPr marL="0" indent="0"/>
            <a:r>
              <a:rPr lang="en-US" sz="1100" dirty="0">
                <a:latin typeface="Consolas" panose="020B0609020204030204" pitchFamily="49" charset="0"/>
              </a:rPr>
              <a:t>       </a:t>
            </a:r>
            <a:r>
              <a:rPr lang="en-US" sz="1100" dirty="0">
                <a:solidFill>
                  <a:srgbClr val="00B050"/>
                </a:solidFill>
                <a:latin typeface="Consolas" panose="020B0609020204030204" pitchFamily="49" charset="0"/>
              </a:rPr>
              <a:t>+++ </a:t>
            </a:r>
            <a:r>
              <a:rPr lang="en-US" sz="1100" dirty="0" err="1">
                <a:solidFill>
                  <a:srgbClr val="00B050"/>
                </a:solidFill>
                <a:latin typeface="Consolas" panose="020B0609020204030204" pitchFamily="49" charset="0"/>
              </a:rPr>
              <a:t>Qx</a:t>
            </a:r>
            <a:r>
              <a:rPr lang="en-US" sz="1100" dirty="0">
                <a:solidFill>
                  <a:srgbClr val="00B050"/>
                </a:solidFill>
                <a:latin typeface="Consolas" panose="020B0609020204030204" pitchFamily="49" charset="0"/>
              </a:rPr>
              <a:t> = 9585320eeaf81044f20d55030a035b11bece81c785e6c933e4a8a131f6578107</a:t>
            </a:r>
            <a:r>
              <a:rPr lang="en-US" sz="1100" dirty="0"/>
              <a:t>	</a:t>
            </a:r>
          </a:p>
          <a:p>
            <a:pPr marL="0" indent="0"/>
            <a:endParaRPr lang="en-US" sz="1600" dirty="0"/>
          </a:p>
        </p:txBody>
      </p:sp>
      <p:pic>
        <p:nvPicPr>
          <p:cNvPr id="10" name="Content Placeholder 1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17" y="1503037"/>
            <a:ext cx="3176258" cy="2117505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16" y="3265908"/>
            <a:ext cx="3542310" cy="131065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789569" y="2909765"/>
            <a:ext cx="4754106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b="1" dirty="0"/>
              <a:t>IMPORTANT JUNIPER SECURITY ANNOUNCEMENT</a:t>
            </a:r>
          </a:p>
          <a:p>
            <a:endParaRPr lang="en-US" sz="1050" dirty="0"/>
          </a:p>
          <a:p>
            <a:r>
              <a:rPr lang="en-US" sz="1050" dirty="0"/>
              <a:t>During a recent internal code review, Juniper discovered unauthorized code in </a:t>
            </a:r>
            <a:r>
              <a:rPr lang="en-US" sz="1050" dirty="0" err="1"/>
              <a:t>ScreenOS</a:t>
            </a:r>
            <a:r>
              <a:rPr lang="en-US" sz="1050" dirty="0"/>
              <a:t> that could allow a knowledgeable attacker to gain administrative access to </a:t>
            </a:r>
            <a:r>
              <a:rPr lang="en-US" sz="1050" dirty="0" err="1"/>
              <a:t>NetScreen</a:t>
            </a:r>
            <a:r>
              <a:rPr lang="en-US" sz="1050" b="1" dirty="0"/>
              <a:t>®</a:t>
            </a:r>
            <a:r>
              <a:rPr lang="en-US" sz="1050" dirty="0"/>
              <a:t> devices and to decrypt VPN connections. 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5231490" y="3263563"/>
            <a:ext cx="1166135" cy="192649"/>
          </a:xfrm>
          <a:prstGeom prst="rect">
            <a:avLst/>
          </a:prstGeom>
          <a:solidFill>
            <a:srgbClr val="FFFF66">
              <a:alpha val="54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1871071" y="3427893"/>
            <a:ext cx="788310" cy="192649"/>
          </a:xfrm>
          <a:prstGeom prst="rect">
            <a:avLst/>
          </a:prstGeom>
          <a:solidFill>
            <a:srgbClr val="FFFF66">
              <a:alpha val="54000"/>
            </a:srgb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503916" y="5532582"/>
                <a:ext cx="295164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Juniper created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400" dirty="0"/>
                  <a:t> (yay! No NSA)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3916" y="5532582"/>
                <a:ext cx="2951647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620" t="-4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7567613" y="6079215"/>
            <a:ext cx="12429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Who dis?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>
            <a:off x="6891338" y="5562599"/>
            <a:ext cx="612578" cy="10958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/>
          <p:nvPr/>
        </p:nvCxnSpPr>
        <p:spPr bwMode="auto">
          <a:xfrm>
            <a:off x="6843713" y="5792879"/>
            <a:ext cx="723900" cy="37135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375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Juniper Networks backdoor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8"/>
              <p:cNvSpPr>
                <a:spLocks noGrp="1"/>
              </p:cNvSpPr>
              <p:nvPr>
                <p:ph sz="half" idx="1"/>
              </p:nvPr>
            </p:nvSpPr>
            <p:spPr>
              <a:xfrm>
                <a:off x="623391" y="1371600"/>
                <a:ext cx="6628435" cy="4724400"/>
              </a:xfrm>
            </p:spPr>
            <p:txBody>
              <a:bodyPr/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2008</a:t>
                </a:r>
                <a:r>
                  <a:rPr lang="en-US" sz="1600" dirty="0"/>
                  <a:t> – Juniper starts using Dual EC in </a:t>
                </a:r>
                <a:r>
                  <a:rPr lang="en-US" sz="1600" dirty="0" err="1"/>
                  <a:t>ScreenOS</a:t>
                </a:r>
                <a:endParaRPr lang="en-US" sz="16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2012 </a:t>
                </a:r>
                <a:r>
                  <a:rPr lang="en-US" sz="1600" dirty="0"/>
                  <a:t>– Someone hacks into Juniper's code repositories</a:t>
                </a:r>
              </a:p>
              <a:p>
                <a:pPr marL="703263"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Changes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400" dirty="0"/>
                  <a:t> point in Dual EC</a:t>
                </a:r>
              </a:p>
              <a:p>
                <a:pPr marL="703263" lvl="1">
                  <a:buFont typeface="Arial" panose="020B0604020202020204" pitchFamily="34" charset="0"/>
                  <a:buChar char="•"/>
                </a:pPr>
                <a:endParaRPr lang="en-US" sz="1400" dirty="0"/>
              </a:p>
              <a:p>
                <a:pPr marL="285750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marL="285750"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2015 </a:t>
                </a:r>
                <a:r>
                  <a:rPr lang="en-US" sz="1600" dirty="0"/>
                  <a:t>– Juniper discovers intrusion</a:t>
                </a:r>
              </a:p>
              <a:p>
                <a:pPr marL="703263"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Changes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400" dirty="0"/>
                  <a:t> back to its original value  </a:t>
                </a:r>
              </a:p>
            </p:txBody>
          </p:sp>
        </mc:Choice>
        <mc:Fallback xmlns="">
          <p:sp>
            <p:nvSpPr>
              <p:cNvPr id="9" name="Content Placeholder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623391" y="1371600"/>
                <a:ext cx="6628435" cy="4724400"/>
              </a:xfrm>
              <a:blipFill>
                <a:blip r:embed="rId3"/>
                <a:stretch>
                  <a:fillRect l="-368" t="-38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Content Placeholder 1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17" y="1503037"/>
            <a:ext cx="3176258" cy="2117505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16" y="3265908"/>
            <a:ext cx="3542310" cy="1310654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8001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TLS 1.2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>
            <a:off x="4381501" y="320922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4381501" y="2695645"/>
            <a:ext cx="307195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6843" y="1953550"/>
            <a:ext cx="763922" cy="105485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968709" y="2109831"/>
            <a:ext cx="834842" cy="702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0208" y="2336308"/>
            <a:ext cx="1662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client random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886036" y="2829900"/>
            <a:ext cx="2100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server random, </a:t>
            </a:r>
            <a:r>
              <a:rPr lang="en-US" dirty="0" err="1">
                <a:solidFill>
                  <a:schemeClr val="accent2"/>
                </a:solidFill>
              </a:rPr>
              <a:t>y</a:t>
            </a:r>
            <a:r>
              <a:rPr lang="en-US" dirty="0" err="1"/>
              <a:t>G</a:t>
            </a:r>
            <a:endParaRPr lang="en-US" dirty="0"/>
          </a:p>
        </p:txBody>
      </p:sp>
      <p:cxnSp>
        <p:nvCxnSpPr>
          <p:cNvPr id="49" name="Straight Arrow Connector 48"/>
          <p:cNvCxnSpPr/>
          <p:nvPr/>
        </p:nvCxnSpPr>
        <p:spPr bwMode="auto">
          <a:xfrm>
            <a:off x="4381501" y="3722807"/>
            <a:ext cx="307195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2" name="TextBox 51"/>
          <p:cNvSpPr txBox="1"/>
          <p:nvPr/>
        </p:nvSpPr>
        <p:spPr>
          <a:xfrm>
            <a:off x="5667527" y="3360150"/>
            <a:ext cx="542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x</a:t>
            </a:r>
            <a:r>
              <a:rPr lang="en-US" dirty="0" err="1"/>
              <a:t>G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784249" y="1761404"/>
            <a:ext cx="16546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Only 28 bytes </a:t>
            </a:r>
            <a:r>
              <a:rPr lang="en-US" sz="1400" dirty="0">
                <a:solidFill>
                  <a:srgbClr val="C00000"/>
                </a:solidFill>
                <a:sym typeface="Wingdings" panose="05000000000000000000" pitchFamily="2" charset="2"/>
              </a:rPr>
              <a:t> </a:t>
            </a:r>
            <a:endParaRPr lang="en-US" sz="1400" dirty="0">
              <a:solidFill>
                <a:srgbClr val="C00000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 flipV="1">
            <a:off x="6210148" y="2109831"/>
            <a:ext cx="116761" cy="22647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Arrow Connector 24"/>
          <p:cNvCxnSpPr/>
          <p:nvPr/>
        </p:nvCxnSpPr>
        <p:spPr bwMode="auto">
          <a:xfrm flipV="1">
            <a:off x="6326909" y="2109831"/>
            <a:ext cx="83127" cy="8088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7" name="Group 26"/>
          <p:cNvGrpSpPr/>
          <p:nvPr/>
        </p:nvGrpSpPr>
        <p:grpSpPr>
          <a:xfrm>
            <a:off x="8226402" y="3131479"/>
            <a:ext cx="803564" cy="1040621"/>
            <a:chOff x="8486279" y="3143851"/>
            <a:chExt cx="803564" cy="1040621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86279" y="3143851"/>
              <a:ext cx="712438" cy="795916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8486279" y="3907473"/>
              <a:ext cx="8035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2"/>
                  </a:solidFill>
                </a:rPr>
                <a:t>Dual EC</a:t>
              </a:r>
            </a:p>
          </p:txBody>
        </p:sp>
      </p:grp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094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Extended Random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23392" y="1027586"/>
            <a:ext cx="6324023" cy="506841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NSA: please make the TLS </a:t>
            </a:r>
            <a:r>
              <a:rPr lang="en-US" sz="1600" dirty="0" err="1"/>
              <a:t>nonces</a:t>
            </a:r>
            <a:r>
              <a:rPr lang="en-US" sz="1600" dirty="0"/>
              <a:t> bigger…for reasons ;-)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Implementing Extended Random makes </a:t>
            </a:r>
            <a:br>
              <a:rPr lang="en-US" sz="1600" dirty="0"/>
            </a:br>
            <a:r>
              <a:rPr lang="en-US" sz="1600" dirty="0"/>
              <a:t>exploiting Dual EC 10,000 times easier 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No real cryptographic justification exists</a:t>
            </a:r>
            <a:br>
              <a:rPr lang="en-US" sz="1600" dirty="0"/>
            </a:br>
            <a:r>
              <a:rPr lang="en-US" sz="1600" dirty="0"/>
              <a:t>for making them longer</a:t>
            </a:r>
            <a:br>
              <a:rPr lang="en-US" sz="1600" dirty="0"/>
            </a:br>
            <a:endParaRPr lang="en-US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4893" y="1062617"/>
            <a:ext cx="3946642" cy="238361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1392" y="2433719"/>
            <a:ext cx="3752045" cy="227486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4314" y="3362877"/>
            <a:ext cx="3936315" cy="241573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b="35250"/>
          <a:stretch/>
        </p:blipFill>
        <p:spPr>
          <a:xfrm>
            <a:off x="6052940" y="4827446"/>
            <a:ext cx="4214298" cy="155429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034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RSA Security – BSAFE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Turns out Juniper weren't the only ones using Dual EC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RSA Security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Big computer and network security company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Creator of BSAFE cryptographic library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474663" lvl="1" indent="0"/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2004</a:t>
            </a:r>
            <a:r>
              <a:rPr lang="en-US" sz="1800" dirty="0"/>
              <a:t> – accepted $10 million from the NSA in order to make Dual EC the </a:t>
            </a:r>
            <a:r>
              <a:rPr lang="en-US" sz="1800" i="1" dirty="0"/>
              <a:t>default</a:t>
            </a:r>
            <a:r>
              <a:rPr lang="en-US" sz="1800" dirty="0"/>
              <a:t> in BSAFE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2014 </a:t>
            </a:r>
            <a:r>
              <a:rPr lang="en-US" sz="1800" dirty="0"/>
              <a:t>– adapted the TLS Extended Random extension </a:t>
            </a:r>
            <a:endParaRPr lang="en-US" sz="18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919" y="1727827"/>
            <a:ext cx="3238789" cy="113631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43222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912" y="2000685"/>
            <a:ext cx="3898177" cy="340908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68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07F42810-DE01-95E6-E8E2-3076A79B8E17}"/>
              </a:ext>
            </a:extLst>
          </p:cNvPr>
          <p:cNvSpPr/>
          <p:nvPr/>
        </p:nvSpPr>
        <p:spPr bwMode="auto">
          <a:xfrm>
            <a:off x="733425" y="3638153"/>
            <a:ext cx="11027203" cy="410400"/>
          </a:xfrm>
          <a:prstGeom prst="rect">
            <a:avLst/>
          </a:prstGeom>
          <a:solidFill>
            <a:srgbClr val="F5F5F5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2F1BB70-E577-B900-E4FE-855F5001FE72}"/>
                  </a:ext>
                </a:extLst>
              </p:cNvPr>
              <p:cNvSpPr/>
              <p:nvPr/>
            </p:nvSpPr>
            <p:spPr bwMode="auto">
              <a:xfrm>
                <a:off x="733424" y="3638153"/>
                <a:ext cx="1495426" cy="409573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2F1BB70-E577-B900-E4FE-855F5001FE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3424" y="3638153"/>
                <a:ext cx="1495426" cy="40957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ctangle 52">
            <a:extLst>
              <a:ext uri="{FF2B5EF4-FFF2-40B4-BE49-F238E27FC236}">
                <a16:creationId xmlns:a16="http://schemas.microsoft.com/office/drawing/2014/main" id="{56ADE8EC-F662-4D88-1A2B-F1B52314D789}"/>
              </a:ext>
            </a:extLst>
          </p:cNvPr>
          <p:cNvSpPr/>
          <p:nvPr/>
        </p:nvSpPr>
        <p:spPr bwMode="auto">
          <a:xfrm>
            <a:off x="733425" y="4457299"/>
            <a:ext cx="11027203" cy="410400"/>
          </a:xfrm>
          <a:prstGeom prst="rect">
            <a:avLst/>
          </a:prstGeom>
          <a:solidFill>
            <a:srgbClr val="F5F5F5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245EC27-7024-9314-4733-EA0387EAA1D3}"/>
              </a:ext>
            </a:extLst>
          </p:cNvPr>
          <p:cNvSpPr/>
          <p:nvPr/>
        </p:nvSpPr>
        <p:spPr bwMode="auto">
          <a:xfrm>
            <a:off x="733425" y="2819006"/>
            <a:ext cx="11027203" cy="410400"/>
          </a:xfrm>
          <a:prstGeom prst="rect">
            <a:avLst/>
          </a:prstGeom>
          <a:solidFill>
            <a:srgbClr val="F5F5F5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NIST elliptic curves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CDD34415-FB53-7164-E086-D36CD2B22BF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7"/>
                <a:ext cx="11137237" cy="1486621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NIST standardized a number of elliptic curves (created by the NSA) in the 90's: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Most widely used: P-224, </a:t>
                </a:r>
                <a:r>
                  <a:rPr lang="en-US" b="1" dirty="0"/>
                  <a:t>P-256</a:t>
                </a:r>
                <a:r>
                  <a:rPr lang="en-US" dirty="0"/>
                  <a:t>, P-384, P-521</a:t>
                </a:r>
              </a:p>
              <a:p>
                <a:pPr marL="474663" lvl="1" indent="0"/>
                <a:br>
                  <a:rPr lang="en-US" dirty="0"/>
                </a:br>
                <a:r>
                  <a:rPr lang="en-US" dirty="0"/>
                  <a:t>		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: </m:t>
                    </m:r>
                  </m:oMath>
                </a14:m>
                <a:r>
                  <a:rPr lang="en-US" dirty="0"/>
                  <a:t>	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	     	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CDD34415-FB53-7164-E086-D36CD2B22BF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7"/>
                <a:ext cx="11137237" cy="1486621"/>
              </a:xfrm>
              <a:blipFill>
                <a:blip r:embed="rId3"/>
                <a:stretch>
                  <a:fillRect l="-493" t="-20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49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A6288F-C21A-6E46-F66B-24822A1F0293}"/>
              </a:ext>
            </a:extLst>
          </p:cNvPr>
          <p:cNvSpPr/>
          <p:nvPr/>
        </p:nvSpPr>
        <p:spPr bwMode="auto">
          <a:xfrm>
            <a:off x="733424" y="2409432"/>
            <a:ext cx="1495426" cy="409574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>
                <a:ea typeface="Cambria Math" panose="02040503050406030204" pitchFamily="18" charset="0"/>
              </a:rPr>
              <a:t>Parameter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19BCDB-292B-B037-5464-37934930FE7D}"/>
              </a:ext>
            </a:extLst>
          </p:cNvPr>
          <p:cNvSpPr/>
          <p:nvPr/>
        </p:nvSpPr>
        <p:spPr bwMode="auto">
          <a:xfrm>
            <a:off x="2228850" y="2409432"/>
            <a:ext cx="3867150" cy="409574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>
                <a:ea typeface="Cambria Math" panose="02040503050406030204" pitchFamily="18" charset="0"/>
              </a:rPr>
              <a:t>Value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296BF6-20FC-3CDB-0D3B-3B99C89ECEC1}"/>
              </a:ext>
            </a:extLst>
          </p:cNvPr>
          <p:cNvSpPr/>
          <p:nvPr/>
        </p:nvSpPr>
        <p:spPr bwMode="auto">
          <a:xfrm>
            <a:off x="6095999" y="2409432"/>
            <a:ext cx="5664629" cy="409574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>
                <a:ea typeface="Cambria Math" panose="02040503050406030204" pitchFamily="18" charset="0"/>
              </a:rPr>
              <a:t>Justification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CD4C202-55D6-8071-6929-3BAC132D6AB3}"/>
                  </a:ext>
                </a:extLst>
              </p:cNvPr>
              <p:cNvSpPr/>
              <p:nvPr/>
            </p:nvSpPr>
            <p:spPr bwMode="auto">
              <a:xfrm>
                <a:off x="733424" y="2819006"/>
                <a:ext cx="1495425" cy="409573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256</m:t>
                          </m:r>
                        </m:sub>
                      </m:sSub>
                    </m:oMath>
                  </m:oMathPara>
                </a14:m>
                <a:endParaRPr lang="en-US" sz="16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CD4C202-55D6-8071-6929-3BAC132D6A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3424" y="2819006"/>
                <a:ext cx="1495425" cy="40957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id="{6021CF4F-F194-3868-49A0-5AC7A5D6FFF1}"/>
              </a:ext>
            </a:extLst>
          </p:cNvPr>
          <p:cNvSpPr/>
          <p:nvPr/>
        </p:nvSpPr>
        <p:spPr bwMode="auto">
          <a:xfrm>
            <a:off x="2228850" y="2819006"/>
            <a:ext cx="3867150" cy="409573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latin typeface="Consolas" panose="020B0609020204030204" pitchFamily="49" charset="0"/>
              </a:rPr>
              <a:t>0xffffffff 00000001 00000000 00000000 </a:t>
            </a:r>
            <a:br>
              <a:rPr lang="en-US" sz="1100" dirty="0">
                <a:latin typeface="Consolas" panose="020B0609020204030204" pitchFamily="49" charset="0"/>
              </a:rPr>
            </a:br>
            <a:r>
              <a:rPr lang="en-US" sz="1100" dirty="0">
                <a:latin typeface="Consolas" panose="020B0609020204030204" pitchFamily="49" charset="0"/>
              </a:rPr>
              <a:t>  00000000 </a:t>
            </a:r>
            <a:r>
              <a:rPr lang="en-US" sz="1100" dirty="0" err="1">
                <a:latin typeface="Consolas" panose="020B0609020204030204" pitchFamily="49" charset="0"/>
              </a:rPr>
              <a:t>ffffffff</a:t>
            </a:r>
            <a:r>
              <a:rPr lang="en-US" sz="1100" dirty="0">
                <a:latin typeface="Consolas" panose="020B0609020204030204" pitchFamily="49" charset="0"/>
              </a:rPr>
              <a:t> </a:t>
            </a:r>
            <a:r>
              <a:rPr lang="en-US" sz="1100" dirty="0" err="1">
                <a:latin typeface="Consolas" panose="020B0609020204030204" pitchFamily="49" charset="0"/>
              </a:rPr>
              <a:t>ffffffff</a:t>
            </a:r>
            <a:r>
              <a:rPr lang="en-US" sz="1100" dirty="0">
                <a:latin typeface="Consolas" panose="020B0609020204030204" pitchFamily="49" charset="0"/>
              </a:rPr>
              <a:t> </a:t>
            </a:r>
            <a:r>
              <a:rPr lang="en-US" sz="1100" dirty="0" err="1">
                <a:latin typeface="Consolas" panose="020B0609020204030204" pitchFamily="49" charset="0"/>
              </a:rPr>
              <a:t>ffffffff</a:t>
            </a:r>
            <a:endParaRPr lang="en-US" sz="1050" dirty="0">
              <a:latin typeface="Consolas" panose="020B0609020204030204" pitchFamily="49" charset="0"/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C4742E6-C622-2E0F-1CD0-5E951EC9CD73}"/>
                  </a:ext>
                </a:extLst>
              </p:cNvPr>
              <p:cNvSpPr/>
              <p:nvPr/>
            </p:nvSpPr>
            <p:spPr bwMode="auto">
              <a:xfrm>
                <a:off x="6095999" y="2819006"/>
                <a:ext cx="5664629" cy="409573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dirty="0">
                    <a:ea typeface="Cambria Math" panose="02040503050406030204" pitchFamily="18" charset="0"/>
                  </a:rPr>
                  <a:t>Efficiency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1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1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256</m:t>
                        </m:r>
                      </m:sub>
                    </m:sSub>
                    <m:r>
                      <a:rPr lang="en-US" sz="11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11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2²⁵⁶ − 2²²⁴ + 2¹⁹² − 2³² − 1</m:t>
                    </m:r>
                  </m:oMath>
                </a14:m>
                <a:r>
                  <a:rPr lang="en-US" sz="1400" dirty="0">
                    <a:ea typeface="Cambria Math" panose="02040503050406030204" pitchFamily="18" charset="0"/>
                  </a:rPr>
                  <a:t> allows for fast modular reduction)</a:t>
                </a: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C4742E6-C622-2E0F-1CD0-5E951EC9CD7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5999" y="2819006"/>
                <a:ext cx="5664629" cy="409573"/>
              </a:xfrm>
              <a:prstGeom prst="rect">
                <a:avLst/>
              </a:prstGeom>
              <a:blipFill>
                <a:blip r:embed="rId5"/>
                <a:stretch>
                  <a:fillRect l="-323" r="-108" b="-2941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CACF431-4999-5A2F-0F08-235A38329112}"/>
                  </a:ext>
                </a:extLst>
              </p:cNvPr>
              <p:cNvSpPr/>
              <p:nvPr/>
            </p:nvSpPr>
            <p:spPr bwMode="auto">
              <a:xfrm>
                <a:off x="733424" y="3228580"/>
                <a:ext cx="1495425" cy="409573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  <m:d>
                            <m:dPr>
                              <m:ctrlPr>
                                <a:rPr lang="en-US" sz="16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600" b="1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1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𝒁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sz="1600" b="0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sz="1600" b="0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256</m:t>
                                      </m:r>
                                    </m:sub>
                                  </m:sSub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en-US" sz="16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CACF431-4999-5A2F-0F08-235A3832911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3424" y="3228580"/>
                <a:ext cx="1495425" cy="40957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>
            <a:extLst>
              <a:ext uri="{FF2B5EF4-FFF2-40B4-BE49-F238E27FC236}">
                <a16:creationId xmlns:a16="http://schemas.microsoft.com/office/drawing/2014/main" id="{984F5273-6C9D-AEF6-F06A-A50478A33BEE}"/>
              </a:ext>
            </a:extLst>
          </p:cNvPr>
          <p:cNvSpPr/>
          <p:nvPr/>
        </p:nvSpPr>
        <p:spPr bwMode="auto">
          <a:xfrm>
            <a:off x="2228850" y="3228580"/>
            <a:ext cx="3867150" cy="409573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latin typeface="Consolas" panose="020B0609020204030204" pitchFamily="49" charset="0"/>
              </a:rPr>
              <a:t>0xffffffff 00000000 </a:t>
            </a:r>
            <a:r>
              <a:rPr lang="en-US" sz="1100" dirty="0" err="1">
                <a:latin typeface="Consolas" panose="020B0609020204030204" pitchFamily="49" charset="0"/>
              </a:rPr>
              <a:t>ffffffff</a:t>
            </a:r>
            <a:r>
              <a:rPr lang="en-US" sz="1100" dirty="0">
                <a:latin typeface="Consolas" panose="020B0609020204030204" pitchFamily="49" charset="0"/>
              </a:rPr>
              <a:t> </a:t>
            </a:r>
            <a:r>
              <a:rPr lang="en-US" sz="1100" dirty="0" err="1">
                <a:latin typeface="Consolas" panose="020B0609020204030204" pitchFamily="49" charset="0"/>
              </a:rPr>
              <a:t>ffffffff</a:t>
            </a:r>
            <a:r>
              <a:rPr lang="en-US" sz="1100" dirty="0">
                <a:latin typeface="Consolas" panose="020B0609020204030204" pitchFamily="49" charset="0"/>
              </a:rPr>
              <a:t> </a:t>
            </a:r>
            <a:br>
              <a:rPr lang="en-US" sz="1100" dirty="0">
                <a:latin typeface="Consolas" panose="020B0609020204030204" pitchFamily="49" charset="0"/>
              </a:rPr>
            </a:br>
            <a:r>
              <a:rPr lang="en-US" sz="1100" dirty="0">
                <a:latin typeface="Consolas" panose="020B0609020204030204" pitchFamily="49" charset="0"/>
              </a:rPr>
              <a:t>  bce6faad a7179e84 f3b9cac2 fc632551 </a:t>
            </a:r>
            <a:endParaRPr lang="en-US" sz="1050" dirty="0">
              <a:latin typeface="Consolas" panose="020B0609020204030204" pitchFamily="49" charset="0"/>
              <a:ea typeface="Cambria Math" panose="02040503050406030204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D3E8209-6E3E-0211-BFA1-DACF873E38C8}"/>
              </a:ext>
            </a:extLst>
          </p:cNvPr>
          <p:cNvSpPr/>
          <p:nvPr/>
        </p:nvSpPr>
        <p:spPr bwMode="auto">
          <a:xfrm>
            <a:off x="6095999" y="3228580"/>
            <a:ext cx="5664629" cy="409573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ea typeface="Cambria Math" panose="02040503050406030204" pitchFamily="18" charset="0"/>
              </a:rPr>
              <a:t>Prime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4EABF542-1F56-8F1C-1B50-9AE59478199F}"/>
                  </a:ext>
                </a:extLst>
              </p:cNvPr>
              <p:cNvSpPr/>
              <p:nvPr/>
            </p:nvSpPr>
            <p:spPr bwMode="auto">
              <a:xfrm>
                <a:off x="2228850" y="3638153"/>
                <a:ext cx="3867150" cy="409573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4EABF542-1F56-8F1C-1B50-9AE5947819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28850" y="3638153"/>
                <a:ext cx="3867150" cy="40957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ctangle 32">
            <a:extLst>
              <a:ext uri="{FF2B5EF4-FFF2-40B4-BE49-F238E27FC236}">
                <a16:creationId xmlns:a16="http://schemas.microsoft.com/office/drawing/2014/main" id="{F1E60190-AB5C-F9EC-D7AE-5EF9A568733D}"/>
              </a:ext>
            </a:extLst>
          </p:cNvPr>
          <p:cNvSpPr/>
          <p:nvPr/>
        </p:nvSpPr>
        <p:spPr bwMode="auto">
          <a:xfrm>
            <a:off x="6095999" y="3638153"/>
            <a:ext cx="5664629" cy="409573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ea typeface="Cambria Math" panose="02040503050406030204" pitchFamily="18" charset="0"/>
              </a:rPr>
              <a:t>Efficiency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47F95FB1-8DE8-B468-A977-2CA6D57CB64C}"/>
                  </a:ext>
                </a:extLst>
              </p:cNvPr>
              <p:cNvSpPr/>
              <p:nvPr/>
            </p:nvSpPr>
            <p:spPr bwMode="auto">
              <a:xfrm>
                <a:off x="733424" y="4047726"/>
                <a:ext cx="1495426" cy="409573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1600" dirty="0">
                  <a:solidFill>
                    <a:schemeClr val="accent2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47F95FB1-8DE8-B468-A977-2CA6D57CB6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3424" y="4047726"/>
                <a:ext cx="1495426" cy="40957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>
            <a:extLst>
              <a:ext uri="{FF2B5EF4-FFF2-40B4-BE49-F238E27FC236}">
                <a16:creationId xmlns:a16="http://schemas.microsoft.com/office/drawing/2014/main" id="{7F8432FF-3569-4EF6-C2D4-B87C6AA11B66}"/>
              </a:ext>
            </a:extLst>
          </p:cNvPr>
          <p:cNvSpPr/>
          <p:nvPr/>
        </p:nvSpPr>
        <p:spPr bwMode="auto">
          <a:xfrm>
            <a:off x="2228850" y="4047726"/>
            <a:ext cx="3867150" cy="409573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chemeClr val="accent2"/>
                </a:solidFill>
                <a:latin typeface="Consolas" panose="020B0609020204030204" pitchFamily="49" charset="0"/>
              </a:rPr>
              <a:t>0x5ac635d8 aa3a93e7 b3ebbd55 769886bc</a:t>
            </a:r>
            <a:br>
              <a:rPr lang="en-US" sz="1100" dirty="0">
                <a:solidFill>
                  <a:schemeClr val="accent2"/>
                </a:solidFill>
                <a:latin typeface="Consolas" panose="020B0609020204030204" pitchFamily="49" charset="0"/>
              </a:rPr>
            </a:br>
            <a:r>
              <a:rPr lang="en-US" sz="1100" dirty="0">
                <a:solidFill>
                  <a:schemeClr val="accent2"/>
                </a:solidFill>
                <a:latin typeface="Consolas" panose="020B0609020204030204" pitchFamily="49" charset="0"/>
              </a:rPr>
              <a:t>  651d06b0 cc53b0f6 3bce3c3e 27d2604b</a:t>
            </a:r>
            <a:endParaRPr sz="1600" dirty="0">
              <a:solidFill>
                <a:schemeClr val="accent2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3168C8A-2C0B-3CC0-35F2-9C60D99084E1}"/>
              </a:ext>
            </a:extLst>
          </p:cNvPr>
          <p:cNvSpPr/>
          <p:nvPr/>
        </p:nvSpPr>
        <p:spPr bwMode="auto">
          <a:xfrm>
            <a:off x="6095999" y="4047726"/>
            <a:ext cx="5664629" cy="409573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ea typeface="Cambria Math" panose="02040503050406030204" pitchFamily="18" charset="0"/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317AFF56-02FE-8FA2-BEEC-AE1F363ABBAE}"/>
                  </a:ext>
                </a:extLst>
              </p:cNvPr>
              <p:cNvSpPr/>
              <p:nvPr/>
            </p:nvSpPr>
            <p:spPr bwMode="auto">
              <a:xfrm>
                <a:off x="733424" y="4457299"/>
                <a:ext cx="1495426" cy="409573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0" dirty="0">
                    <a:ea typeface="Cambria Math" panose="02040503050406030204" pitchFamily="18" charset="0"/>
                  </a:rPr>
                  <a:t>Generator</a:t>
                </a:r>
                <a:r>
                  <a:rPr lang="en-US" sz="1600" b="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317AFF56-02FE-8FA2-BEEC-AE1F363ABB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3424" y="4457299"/>
                <a:ext cx="1495426" cy="409573"/>
              </a:xfrm>
              <a:prstGeom prst="rect">
                <a:avLst/>
              </a:prstGeom>
              <a:blipFill>
                <a:blip r:embed="rId9"/>
                <a:stretch>
                  <a:fillRect l="-1220" b="-5970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angle 42">
            <a:extLst>
              <a:ext uri="{FF2B5EF4-FFF2-40B4-BE49-F238E27FC236}">
                <a16:creationId xmlns:a16="http://schemas.microsoft.com/office/drawing/2014/main" id="{F09BC469-06D4-FB91-DE85-0B55DF305A8F}"/>
              </a:ext>
            </a:extLst>
          </p:cNvPr>
          <p:cNvSpPr/>
          <p:nvPr/>
        </p:nvSpPr>
        <p:spPr bwMode="auto">
          <a:xfrm>
            <a:off x="2228850" y="4457299"/>
            <a:ext cx="3867150" cy="409573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latin typeface="Consolas" panose="020B0609020204030204" pitchFamily="49" charset="0"/>
              </a:rPr>
              <a:t> </a:t>
            </a:r>
            <a:r>
              <a:rPr lang="en-US" sz="1100" dirty="0" err="1">
                <a:latin typeface="Consolas" panose="020B0609020204030204" pitchFamily="49" charset="0"/>
              </a:rPr>
              <a:t>Qx</a:t>
            </a:r>
            <a:r>
              <a:rPr lang="en-US" sz="1100" dirty="0"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</a:rPr>
              <a:t>0x6b17d1f2 e12c4247 f8bce6e5 63a440f2 </a:t>
            </a:r>
            <a:br>
              <a:rPr lang="en-US" sz="11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</a:rPr>
            </a:br>
            <a:r>
              <a:rPr lang="en-US" sz="11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</a:rPr>
              <a:t>        77037d81 2deb33a0 f4a13945 d898c296</a:t>
            </a:r>
            <a:endParaRPr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901EB968-1954-64C0-AADD-251E048668D7}"/>
              </a:ext>
            </a:extLst>
          </p:cNvPr>
          <p:cNvSpPr/>
          <p:nvPr/>
        </p:nvSpPr>
        <p:spPr bwMode="auto">
          <a:xfrm>
            <a:off x="6095999" y="4457299"/>
            <a:ext cx="5664629" cy="409573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ea typeface="Cambria Math" panose="02040503050406030204" pitchFamily="18" charset="0"/>
              </a:rPr>
              <a:t>Not important (any generator will do, since the curve order is prime)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8C13C8F2-3846-0269-BD64-45D69BF0A246}"/>
              </a:ext>
            </a:extLst>
          </p:cNvPr>
          <p:cNvCxnSpPr/>
          <p:nvPr/>
        </p:nvCxnSpPr>
        <p:spPr bwMode="auto">
          <a:xfrm>
            <a:off x="733424" y="2799956"/>
            <a:ext cx="11027204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69A46E49-115E-71CC-1369-37C52895F666}"/>
                  </a:ext>
                </a:extLst>
              </p:cNvPr>
              <p:cNvSpPr txBox="1"/>
              <p:nvPr/>
            </p:nvSpPr>
            <p:spPr>
              <a:xfrm>
                <a:off x="771525" y="5046016"/>
                <a:ext cx="256222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How was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600" dirty="0"/>
                  <a:t> generated?</a:t>
                </a: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69A46E49-115E-71CC-1369-37C52895F6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525" y="5046016"/>
                <a:ext cx="2562225" cy="338554"/>
              </a:xfrm>
              <a:prstGeom prst="rect">
                <a:avLst/>
              </a:prstGeom>
              <a:blipFill>
                <a:blip r:embed="rId10"/>
                <a:stretch>
                  <a:fillRect l="-1429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39151CB7-B6A4-F34D-8A3D-AB7A88237078}"/>
                  </a:ext>
                </a:extLst>
              </p:cNvPr>
              <p:cNvSpPr txBox="1"/>
              <p:nvPr/>
            </p:nvSpPr>
            <p:spPr>
              <a:xfrm>
                <a:off x="3286125" y="5046016"/>
                <a:ext cx="44958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Chosen as the solution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=−27 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1600" b="0" i="0" smtClean="0">
                            <a:latin typeface="Cambria Math" panose="02040503050406030204" pitchFamily="18" charset="0"/>
                          </a:rPr>
                          <m:t>mod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39151CB7-B6A4-F34D-8A3D-AB7A882370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6125" y="5046016"/>
                <a:ext cx="4495800" cy="338554"/>
              </a:xfrm>
              <a:prstGeom prst="rect">
                <a:avLst/>
              </a:prstGeom>
              <a:blipFill>
                <a:blip r:embed="rId11"/>
                <a:stretch>
                  <a:fillRect l="-678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72625BC4-B5F1-E040-5990-1AC98C5D7FC9}"/>
                  </a:ext>
                </a:extLst>
              </p:cNvPr>
              <p:cNvSpPr txBox="1"/>
              <p:nvPr/>
            </p:nvSpPr>
            <p:spPr>
              <a:xfrm>
                <a:off x="761999" y="5443979"/>
                <a:ext cx="246697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How was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600" dirty="0"/>
                  <a:t> generated?</a:t>
                </a: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72625BC4-B5F1-E040-5990-1AC98C5D7F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999" y="5443979"/>
                <a:ext cx="2466975" cy="338554"/>
              </a:xfrm>
              <a:prstGeom prst="rect">
                <a:avLst/>
              </a:prstGeom>
              <a:blipFill>
                <a:blip r:embed="rId12"/>
                <a:stretch>
                  <a:fillRect l="-1235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387FEA2B-A193-D522-7685-38BCA364EC79}"/>
                  </a:ext>
                </a:extLst>
              </p:cNvPr>
              <p:cNvSpPr txBox="1"/>
              <p:nvPr/>
            </p:nvSpPr>
            <p:spPr>
              <a:xfrm>
                <a:off x="3286125" y="5443979"/>
                <a:ext cx="44958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Defined as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en-US" sz="1600" b="0" i="0" smtClean="0">
                        <a:latin typeface="Cambria Math" panose="02040503050406030204" pitchFamily="18" charset="0"/>
                      </a:rPr>
                      <m:t>SHA</m:t>
                    </m:r>
                    <m:r>
                      <a:rPr lang="en-US" sz="1600" b="0" i="0" smtClean="0">
                        <a:latin typeface="Cambria Math" panose="02040503050406030204" pitchFamily="18" charset="0"/>
                      </a:rPr>
                      <m:t>1(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𝑠𝑒𝑒𝑑</m:t>
                    </m:r>
                    <m:r>
                      <a:rPr lang="en-US" sz="1600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for some seed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𝑠𝑒𝑒𝑑</m:t>
                    </m:r>
                  </m:oMath>
                </a14:m>
                <a:endParaRPr lang="en-US" sz="1600" i="1" dirty="0"/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387FEA2B-A193-D522-7685-38BCA364EC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6125" y="5443979"/>
                <a:ext cx="4495800" cy="338554"/>
              </a:xfrm>
              <a:prstGeom prst="rect">
                <a:avLst/>
              </a:prstGeom>
              <a:blipFill>
                <a:blip r:embed="rId13"/>
                <a:stretch>
                  <a:fillRect l="-678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45D78D38-640F-5F3D-099D-44C18C288051}"/>
                  </a:ext>
                </a:extLst>
              </p:cNvPr>
              <p:cNvSpPr txBox="1"/>
              <p:nvPr/>
            </p:nvSpPr>
            <p:spPr>
              <a:xfrm>
                <a:off x="761999" y="5841942"/>
                <a:ext cx="257175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How was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𝑠𝑒𝑒𝑑</m:t>
                    </m:r>
                  </m:oMath>
                </a14:m>
                <a:r>
                  <a:rPr lang="en-US" sz="1600" dirty="0"/>
                  <a:t> generated?</a:t>
                </a: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45D78D38-640F-5F3D-099D-44C18C2880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999" y="5841942"/>
                <a:ext cx="2571751" cy="338554"/>
              </a:xfrm>
              <a:prstGeom prst="rect">
                <a:avLst/>
              </a:prstGeom>
              <a:blipFill>
                <a:blip r:embed="rId14"/>
                <a:stretch>
                  <a:fillRect l="-1185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TextBox 63">
            <a:extLst>
              <a:ext uri="{FF2B5EF4-FFF2-40B4-BE49-F238E27FC236}">
                <a16:creationId xmlns:a16="http://schemas.microsoft.com/office/drawing/2014/main" id="{F6B6EA31-899F-B9BE-55B5-9183912DB3DD}"/>
              </a:ext>
            </a:extLst>
          </p:cNvPr>
          <p:cNvSpPr txBox="1"/>
          <p:nvPr/>
        </p:nvSpPr>
        <p:spPr>
          <a:xfrm>
            <a:off x="3286124" y="5841942"/>
            <a:ext cx="59721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No one knows (not even the NSA themselves apparently)!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49085A85-3FE2-C9C7-C2FC-E11ED0305907}"/>
              </a:ext>
            </a:extLst>
          </p:cNvPr>
          <p:cNvCxnSpPr/>
          <p:nvPr/>
        </p:nvCxnSpPr>
        <p:spPr bwMode="auto">
          <a:xfrm>
            <a:off x="3286124" y="6016231"/>
            <a:ext cx="5450206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C5CEC659-005F-E6EB-34EA-4621734454D4}"/>
              </a:ext>
            </a:extLst>
          </p:cNvPr>
          <p:cNvSpPr txBox="1"/>
          <p:nvPr/>
        </p:nvSpPr>
        <p:spPr>
          <a:xfrm>
            <a:off x="3286124" y="6158710"/>
            <a:ext cx="42005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Claude AI found the answer a few days ago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0B94018F-A0A0-76E6-FA23-F4A6CE1755B0}"/>
                  </a:ext>
                </a:extLst>
              </p:cNvPr>
              <p:cNvSpPr txBox="1"/>
              <p:nvPr/>
            </p:nvSpPr>
            <p:spPr>
              <a:xfrm>
                <a:off x="7218044" y="6158710"/>
                <a:ext cx="456438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0" dirty="0"/>
                  <a:t>…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𝑠𝑒𝑒𝑑</m:t>
                    </m:r>
                  </m:oMath>
                </a14:m>
                <a:r>
                  <a:rPr lang="en-US" sz="1600" dirty="0"/>
                  <a:t> was basically </a:t>
                </a:r>
                <a:r>
                  <a:rPr lang="en-US" sz="1600" dirty="0">
                    <a:latin typeface="Consolas" panose="020B0609020204030204" pitchFamily="49" charset="0"/>
                  </a:rPr>
                  <a:t>lrand48(</a:t>
                </a:r>
                <a:r>
                  <a:rPr lang="en-US" sz="1600" dirty="0" err="1">
                    <a:latin typeface="Consolas" panose="020B0609020204030204" pitchFamily="49" charset="0"/>
                  </a:rPr>
                  <a:t>current_time</a:t>
                </a:r>
                <a:r>
                  <a:rPr lang="en-US" sz="1600" dirty="0">
                    <a:latin typeface="Consolas" panose="020B0609020204030204" pitchFamily="49" charset="0"/>
                  </a:rPr>
                  <a:t>)</a:t>
                </a:r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0B94018F-A0A0-76E6-FA23-F4A6CE1755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8044" y="6158710"/>
                <a:ext cx="4564380" cy="338554"/>
              </a:xfrm>
              <a:prstGeom prst="rect">
                <a:avLst/>
              </a:prstGeom>
              <a:blipFill>
                <a:blip r:embed="rId15"/>
                <a:stretch>
                  <a:fillRect l="-668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3F9A345E-47AF-8C97-24B2-8756307B27C3}"/>
                  </a:ext>
                </a:extLst>
              </p:cNvPr>
              <p:cNvSpPr txBox="1"/>
              <p:nvPr/>
            </p:nvSpPr>
            <p:spPr>
              <a:xfrm>
                <a:off x="8928313" y="5291143"/>
                <a:ext cx="3005177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1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11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1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11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←</m:t>
                      </m:r>
                      <m:sSub>
                        <m:sSubPr>
                          <m:ctrlPr>
                            <a:rPr lang="en-US" sz="11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10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25214903917</m:t>
                          </m:r>
                          <m:r>
                            <a:rPr lang="en-US" sz="11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US" sz="11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11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11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+11 (</m:t>
                      </m:r>
                      <m:r>
                        <m:rPr>
                          <m:sty m:val="p"/>
                        </m:rPr>
                        <a:rPr lang="en-US" sz="11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en-US" sz="11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11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11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31</m:t>
                          </m:r>
                        </m:sup>
                      </m:sSup>
                      <m:r>
                        <a:rPr lang="en-US" sz="11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1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3F9A345E-47AF-8C97-24B2-8756307B27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8313" y="5291143"/>
                <a:ext cx="3005177" cy="261610"/>
              </a:xfrm>
              <a:prstGeom prst="rect">
                <a:avLst/>
              </a:prstGeom>
              <a:blipFill>
                <a:blip r:embed="rId16"/>
                <a:stretch>
                  <a:fillRect b="-46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4844E4CC-22B9-CE2E-A52F-7403FCEB2DCF}"/>
              </a:ext>
            </a:extLst>
          </p:cNvPr>
          <p:cNvCxnSpPr/>
          <p:nvPr/>
        </p:nvCxnSpPr>
        <p:spPr bwMode="auto">
          <a:xfrm flipH="1">
            <a:off x="9753600" y="5610225"/>
            <a:ext cx="219075" cy="57027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stealth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70731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29" grpId="0" animBg="1"/>
      <p:bldP spid="53" grpId="0" animBg="1"/>
      <p:bldP spid="49" grpId="0" animBg="1"/>
      <p:bldP spid="5" grpId="0"/>
      <p:bldP spid="7" grpId="0"/>
      <p:bldP spid="9" grpId="0"/>
      <p:bldP spid="11" grpId="0" animBg="1"/>
      <p:bldP spid="13" grpId="0"/>
      <p:bldP spid="15" grpId="0"/>
      <p:bldP spid="23" grpId="0"/>
      <p:bldP spid="25" grpId="0"/>
      <p:bldP spid="27" grpId="0"/>
      <p:bldP spid="31" grpId="0"/>
      <p:bldP spid="33" grpId="0"/>
      <p:bldP spid="35" grpId="0"/>
      <p:bldP spid="37" grpId="0"/>
      <p:bldP spid="39" grpId="0"/>
      <p:bldP spid="41" grpId="0" animBg="1"/>
      <p:bldP spid="43" grpId="0"/>
      <p:bldP spid="45" grpId="0"/>
      <p:bldP spid="54" grpId="0"/>
      <p:bldP spid="56" grpId="0"/>
      <p:bldP spid="58" grpId="0"/>
      <p:bldP spid="60" grpId="0"/>
      <p:bldP spid="62" grpId="0"/>
      <p:bldP spid="64" grpId="0"/>
      <p:bldP spid="67" grpId="0"/>
      <p:bldP spid="68" grpId="0"/>
      <p:bldP spid="69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week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How to ensure keys are authentic?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Digital signatures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PKI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267114"/>
      </p:ext>
    </p:extLst>
  </p:cSld>
  <p:clrMapOvr>
    <a:masterClrMapping/>
  </p:clrMapOvr>
</p:sld>
</file>

<file path=ppt/theme/theme1.xml><?xml version="1.0" encoding="utf-8"?>
<a:theme xmlns:a="http://schemas.openxmlformats.org/drawingml/2006/main" name="2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17161</TotalTime>
  <Words>3850</Words>
  <Application>Microsoft Office PowerPoint</Application>
  <PresentationFormat>Widescreen</PresentationFormat>
  <Paragraphs>939</Paragraphs>
  <Slides>50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9" baseType="lpstr">
      <vt:lpstr>Arial</vt:lpstr>
      <vt:lpstr>Calibri</vt:lpstr>
      <vt:lpstr>Cambria</vt:lpstr>
      <vt:lpstr>Cambria Math</vt:lpstr>
      <vt:lpstr>Consolas</vt:lpstr>
      <vt:lpstr>Courier New</vt:lpstr>
      <vt:lpstr>Times New Roman</vt:lpstr>
      <vt:lpstr>Wingdings</vt:lpstr>
      <vt:lpstr>2_TEK4500-UIO</vt:lpstr>
      <vt:lpstr>Lecture 10 – Diffie-Hellman III, PKE, KEM, ElGamal, Noise</vt:lpstr>
      <vt:lpstr>Basic goals of cryptography</vt:lpstr>
      <vt:lpstr>Public-key encryption</vt:lpstr>
      <vt:lpstr>Public-key encryption (PKE) – syntax </vt:lpstr>
      <vt:lpstr>PKE-security: IND-CPA </vt:lpstr>
      <vt:lpstr>Public-key encryption: ElGamal </vt:lpstr>
      <vt:lpstr>Public-key encryption: ElGamal </vt:lpstr>
      <vt:lpstr>Public-key encryption: Hashed-ElGamal </vt:lpstr>
      <vt:lpstr>Public-key encryption</vt:lpstr>
      <vt:lpstr>Basic goals of cryptography</vt:lpstr>
      <vt:lpstr>Key Encapsulation Mechanisms (KEM) – syntax </vt:lpstr>
      <vt:lpstr>KEM from PKE</vt:lpstr>
      <vt:lpstr>PKE from KEM</vt:lpstr>
      <vt:lpstr>KEM-security: IND-CPA </vt:lpstr>
      <vt:lpstr>KEM-security: IND-CCA </vt:lpstr>
      <vt:lpstr>      Lavabit</vt:lpstr>
      <vt:lpstr>Lavabit and KEMs</vt:lpstr>
      <vt:lpstr>      Lavabit</vt:lpstr>
      <vt:lpstr>Forward secrecy</vt:lpstr>
      <vt:lpstr>KEMs with forward secrecy</vt:lpstr>
      <vt:lpstr>PowerPoint Presentation</vt:lpstr>
      <vt:lpstr>Diffie-Hellman – man-in-the-middle attack</vt:lpstr>
      <vt:lpstr>Diffie-Hellman – man-in-the-middle attack</vt:lpstr>
      <vt:lpstr>Diffie-Hellman – man-in-the-middle attack</vt:lpstr>
      <vt:lpstr>Noise-protocol</vt:lpstr>
      <vt:lpstr>Noise-protocol</vt:lpstr>
      <vt:lpstr>Noise-protocol</vt:lpstr>
      <vt:lpstr>Forward secrecy</vt:lpstr>
      <vt:lpstr>PowerPoint Presentation</vt:lpstr>
      <vt:lpstr>Juniper Networks</vt:lpstr>
      <vt:lpstr>PRNG standardization</vt:lpstr>
      <vt:lpstr>Elliptic curves summary</vt:lpstr>
      <vt:lpstr>PRNG</vt:lpstr>
      <vt:lpstr>Dual EC DRBG</vt:lpstr>
      <vt:lpstr>Dual EC DRBG – something's fishy</vt:lpstr>
      <vt:lpstr>Dual EC DRBG</vt:lpstr>
      <vt:lpstr>Dual EC DRBG – something's fishy</vt:lpstr>
      <vt:lpstr>Where does Q (and P) come from?</vt:lpstr>
      <vt:lpstr>Dual EC DRBG – something's fishy</vt:lpstr>
      <vt:lpstr>Juniper PRNG</vt:lpstr>
      <vt:lpstr>Juniper PRNG</vt:lpstr>
      <vt:lpstr>IKEv2 / IPsec</vt:lpstr>
      <vt:lpstr>Juniper Networks backdoor</vt:lpstr>
      <vt:lpstr>Juniper Networks backdoor</vt:lpstr>
      <vt:lpstr>TLS 1.2</vt:lpstr>
      <vt:lpstr>Extended Random</vt:lpstr>
      <vt:lpstr>RSA Security – BSAFE</vt:lpstr>
      <vt:lpstr>PowerPoint Presentation</vt:lpstr>
      <vt:lpstr>NIST elliptic curves</vt:lpstr>
      <vt:lpstr>Next week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Håkon Jacobsen</cp:lastModifiedBy>
  <cp:revision>847</cp:revision>
  <dcterms:created xsi:type="dcterms:W3CDTF">2020-06-02T10:31:43Z</dcterms:created>
  <dcterms:modified xsi:type="dcterms:W3CDTF">2026-10-21T12:35:14Z</dcterms:modified>
</cp:coreProperties>
</file>