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465" r:id="rId3"/>
    <p:sldId id="478" r:id="rId4"/>
    <p:sldId id="466" r:id="rId5"/>
    <p:sldId id="479" r:id="rId6"/>
    <p:sldId id="480" r:id="rId7"/>
    <p:sldId id="467" r:id="rId8"/>
    <p:sldId id="481" r:id="rId9"/>
    <p:sldId id="482" r:id="rId10"/>
    <p:sldId id="468" r:id="rId11"/>
    <p:sldId id="469" r:id="rId12"/>
    <p:sldId id="470" r:id="rId13"/>
    <p:sldId id="472" r:id="rId14"/>
    <p:sldId id="473" r:id="rId15"/>
    <p:sldId id="474" r:id="rId16"/>
    <p:sldId id="476" r:id="rId17"/>
    <p:sldId id="475" r:id="rId18"/>
    <p:sldId id="47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8827"/>
    <a:srgbClr val="A294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66" y="1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5565" y="1122363"/>
            <a:ext cx="858058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5565" y="3602038"/>
            <a:ext cx="8580579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2D5DF-618F-4B4E-B350-0EEB60B775F4}" type="datetimeFigureOut">
              <a:rPr lang="en-US" smtClean="0"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KJM 3110 </a:t>
            </a:r>
            <a:r>
              <a:rPr lang="nb-NO" dirty="0" err="1" smtClean="0"/>
              <a:t>Electrochemistry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7B29A-D61A-4906-9446-40A93956BD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155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2D5DF-618F-4B4E-B350-0EEB60B775F4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7B29A-D61A-4906-9446-40A93956B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79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2D5DF-618F-4B4E-B350-0EEB60B775F4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7B29A-D61A-4906-9446-40A93956B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760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FERMI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6467475"/>
            <a:ext cx="792162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de 7" descr="MN_KJEMI_A_ENG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6524625"/>
            <a:ext cx="230505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Bilde 8" descr="MN_KJEMI_A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" y="6453188"/>
            <a:ext cx="630238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[SMN]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5113" y="6524625"/>
            <a:ext cx="1068387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330128" cy="720080"/>
          </a:xfrm>
        </p:spPr>
        <p:txBody>
          <a:bodyPr/>
          <a:lstStyle>
            <a:lvl1pPr>
              <a:defRPr sz="280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39552" y="1628800"/>
            <a:ext cx="8394136" cy="4543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654239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2D5DF-618F-4B4E-B350-0EEB60B775F4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KJM3110 Electrochemistry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7B29A-D61A-4906-9446-40A93956BD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690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2D5DF-618F-4B4E-B350-0EEB60B775F4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7B29A-D61A-4906-9446-40A93956B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46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2D5DF-618F-4B4E-B350-0EEB60B775F4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7B29A-D61A-4906-9446-40A93956B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935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2D5DF-618F-4B4E-B350-0EEB60B775F4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7B29A-D61A-4906-9446-40A93956B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113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2D5DF-618F-4B4E-B350-0EEB60B775F4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7B29A-D61A-4906-9446-40A93956B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550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2D5DF-618F-4B4E-B350-0EEB60B775F4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7B29A-D61A-4906-9446-40A93956B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616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2D5DF-618F-4B4E-B350-0EEB60B775F4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7B29A-D61A-4906-9446-40A93956B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300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2D5DF-618F-4B4E-B350-0EEB60B775F4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7B29A-D61A-4906-9446-40A93956B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975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793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2D5DF-618F-4B4E-B350-0EEB60B775F4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17385" y="6344518"/>
            <a:ext cx="2817669" cy="3769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dirty="0" smtClean="0"/>
              <a:t>KJM3110 </a:t>
            </a:r>
            <a:r>
              <a:rPr lang="nb-NO" dirty="0" err="1" smtClean="0"/>
              <a:t>Electrochemistry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0290" y="6356351"/>
            <a:ext cx="415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7B29A-D61A-4906-9446-40A93956BDE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Bilde 7" descr="MN_KJEMI_A_ENG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3749" y="6387594"/>
            <a:ext cx="2422236" cy="327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3830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2525" y="523979"/>
            <a:ext cx="7765431" cy="412704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KJM 3110 Electrochemistry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Chapter </a:t>
            </a:r>
            <a:r>
              <a:rPr lang="en-US" dirty="0" smtClean="0"/>
              <a:t>14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Other interfaces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36374" y="5997039"/>
            <a:ext cx="3364509" cy="8609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0" y="5997039"/>
            <a:ext cx="8020050" cy="5905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2800" y="5549900"/>
            <a:ext cx="65199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smtClean="0"/>
              <a:t>Most </a:t>
            </a:r>
            <a:r>
              <a:rPr lang="nb-NO" sz="1600" dirty="0" err="1"/>
              <a:t>f</a:t>
            </a:r>
            <a:r>
              <a:rPr lang="nb-NO" sz="1600" dirty="0" err="1" smtClean="0"/>
              <a:t>igures</a:t>
            </a:r>
            <a:r>
              <a:rPr lang="nb-NO" sz="1600" dirty="0" smtClean="0"/>
              <a:t> from </a:t>
            </a:r>
            <a:r>
              <a:rPr lang="nb-NO" sz="1600" dirty="0" err="1" smtClean="0"/>
              <a:t>the</a:t>
            </a:r>
            <a:r>
              <a:rPr lang="nb-NO" sz="1600" dirty="0" smtClean="0"/>
              <a:t> </a:t>
            </a:r>
            <a:r>
              <a:rPr lang="nb-NO" sz="1600" dirty="0" err="1" smtClean="0"/>
              <a:t>textbook</a:t>
            </a:r>
            <a:r>
              <a:rPr lang="nb-NO" sz="1600" dirty="0" smtClean="0"/>
              <a:t> </a:t>
            </a:r>
            <a:r>
              <a:rPr lang="nb-NO" sz="1600" dirty="0" err="1" smtClean="0"/>
              <a:t>we</a:t>
            </a:r>
            <a:r>
              <a:rPr lang="nb-NO" sz="1600" dirty="0" smtClean="0"/>
              <a:t> </a:t>
            </a:r>
            <a:r>
              <a:rPr lang="nb-NO" sz="1600" dirty="0" err="1" smtClean="0"/>
              <a:t>use</a:t>
            </a:r>
            <a:r>
              <a:rPr lang="nb-NO" sz="1600" dirty="0" smtClean="0"/>
              <a:t> for </a:t>
            </a:r>
            <a:r>
              <a:rPr lang="nb-NO" sz="1600" dirty="0" err="1" smtClean="0"/>
              <a:t>the</a:t>
            </a:r>
            <a:r>
              <a:rPr lang="nb-NO" sz="1600" dirty="0" smtClean="0"/>
              <a:t> </a:t>
            </a:r>
            <a:r>
              <a:rPr lang="nb-NO" sz="1600" dirty="0" err="1" smtClean="0"/>
              <a:t>course</a:t>
            </a:r>
            <a:r>
              <a:rPr lang="nb-NO" sz="1600" dirty="0" smtClean="0"/>
              <a:t>, via </a:t>
            </a:r>
            <a:r>
              <a:rPr lang="nb-NO" sz="1600" dirty="0" err="1" smtClean="0"/>
              <a:t>its</a:t>
            </a:r>
            <a:r>
              <a:rPr lang="nb-NO" sz="1600" dirty="0" smtClean="0"/>
              <a:t> web </a:t>
            </a:r>
            <a:r>
              <a:rPr lang="nb-NO" sz="1600" dirty="0" err="1" smtClean="0"/>
              <a:t>resources</a:t>
            </a:r>
            <a:r>
              <a:rPr lang="nb-NO" sz="1600" dirty="0" smtClean="0"/>
              <a:t>: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6832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Aqueous</a:t>
            </a:r>
            <a:r>
              <a:rPr lang="nb-NO" dirty="0" smtClean="0"/>
              <a:t> </a:t>
            </a:r>
            <a:r>
              <a:rPr lang="nb-NO" dirty="0" err="1" smtClean="0"/>
              <a:t>vs</a:t>
            </a:r>
            <a:r>
              <a:rPr lang="nb-NO" dirty="0" smtClean="0"/>
              <a:t> </a:t>
            </a:r>
            <a:r>
              <a:rPr lang="nb-NO" dirty="0" err="1" smtClean="0"/>
              <a:t>organic</a:t>
            </a:r>
            <a:r>
              <a:rPr lang="nb-NO" dirty="0" smtClean="0"/>
              <a:t> </a:t>
            </a:r>
            <a:r>
              <a:rPr lang="nb-NO" dirty="0" err="1" smtClean="0"/>
              <a:t>liquids</a:t>
            </a:r>
            <a:endParaRPr lang="nb-NO" dirty="0" smtClean="0"/>
          </a:p>
          <a:p>
            <a:r>
              <a:rPr lang="nb-NO" dirty="0" err="1" smtClean="0"/>
              <a:t>Use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bipotentiostat</a:t>
            </a:r>
            <a:r>
              <a:rPr lang="nb-NO" dirty="0" smtClean="0"/>
              <a:t>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Interface </a:t>
            </a:r>
            <a:r>
              <a:rPr lang="nb-NO" dirty="0" err="1" smtClean="0"/>
              <a:t>between</a:t>
            </a:r>
            <a:r>
              <a:rPr lang="nb-NO" dirty="0" smtClean="0"/>
              <a:t> </a:t>
            </a:r>
            <a:r>
              <a:rPr lang="nb-NO" dirty="0" err="1" smtClean="0"/>
              <a:t>two</a:t>
            </a:r>
            <a:r>
              <a:rPr lang="nb-NO" dirty="0" smtClean="0"/>
              <a:t> </a:t>
            </a:r>
            <a:r>
              <a:rPr lang="nb-NO" dirty="0" err="1" smtClean="0"/>
              <a:t>immiscible</a:t>
            </a:r>
            <a:r>
              <a:rPr lang="nb-NO" dirty="0" smtClean="0"/>
              <a:t> </a:t>
            </a:r>
            <a:r>
              <a:rPr lang="nb-NO" dirty="0" err="1" smtClean="0"/>
              <a:t>electrolyte</a:t>
            </a:r>
            <a:r>
              <a:rPr lang="nb-NO" dirty="0" smtClean="0"/>
              <a:t> </a:t>
            </a:r>
            <a:r>
              <a:rPr lang="nb-NO" dirty="0" err="1" smtClean="0"/>
              <a:t>solutions</a:t>
            </a:r>
            <a:r>
              <a:rPr lang="nb-NO" dirty="0" smtClean="0"/>
              <a:t> (ITIES)</a:t>
            </a:r>
            <a:endParaRPr lang="en-GB" dirty="0"/>
          </a:p>
        </p:txBody>
      </p:sp>
      <p:pic>
        <p:nvPicPr>
          <p:cNvPr id="4" name="Picture 10" descr="D:\temp\DBJWEC001-216\WOST764\E-Book\14\14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987" y="2916426"/>
            <a:ext cx="6042025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158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995" y="365127"/>
            <a:ext cx="8989017" cy="945450"/>
          </a:xfrm>
        </p:spPr>
        <p:txBody>
          <a:bodyPr>
            <a:normAutofit fontScale="90000"/>
          </a:bodyPr>
          <a:lstStyle/>
          <a:p>
            <a:r>
              <a:rPr lang="nb-NO" dirty="0" err="1" smtClean="0"/>
              <a:t>Redox</a:t>
            </a:r>
            <a:r>
              <a:rPr lang="nb-NO" dirty="0" smtClean="0"/>
              <a:t> </a:t>
            </a:r>
            <a:r>
              <a:rPr lang="nb-NO" dirty="0" err="1" smtClean="0"/>
              <a:t>scales</a:t>
            </a:r>
            <a:r>
              <a:rPr lang="nb-NO" dirty="0" smtClean="0"/>
              <a:t> – SHE and </a:t>
            </a:r>
            <a:r>
              <a:rPr lang="nb-NO" dirty="0" err="1" smtClean="0"/>
              <a:t>ferrocene</a:t>
            </a:r>
            <a:r>
              <a:rPr lang="nb-NO" dirty="0" smtClean="0"/>
              <a:t> (C</a:t>
            </a:r>
            <a:r>
              <a:rPr lang="nb-NO" baseline="-25000" dirty="0" smtClean="0"/>
              <a:t>5</a:t>
            </a:r>
            <a:r>
              <a:rPr lang="nb-NO" dirty="0" smtClean="0"/>
              <a:t>H</a:t>
            </a:r>
            <a:r>
              <a:rPr lang="nb-NO" baseline="-25000" dirty="0" smtClean="0"/>
              <a:t>5</a:t>
            </a:r>
            <a:r>
              <a:rPr lang="nb-NO" dirty="0" smtClean="0"/>
              <a:t>)</a:t>
            </a:r>
            <a:r>
              <a:rPr lang="nb-NO" baseline="-25000" dirty="0" smtClean="0"/>
              <a:t>2</a:t>
            </a:r>
            <a:r>
              <a:rPr lang="nb-NO" dirty="0" smtClean="0"/>
              <a:t>Fe – for ITIES</a:t>
            </a:r>
            <a:endParaRPr lang="en-GB" dirty="0"/>
          </a:p>
        </p:txBody>
      </p:sp>
      <p:pic>
        <p:nvPicPr>
          <p:cNvPr id="4" name="Picture 11" descr="D:\temp\DBJWEC001-216\WOST764\E-Book\14\14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61" y="1451909"/>
            <a:ext cx="8408073" cy="5240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151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1478" y="1348353"/>
            <a:ext cx="2247782" cy="5222928"/>
          </a:xfrm>
        </p:spPr>
        <p:txBody>
          <a:bodyPr/>
          <a:lstStyle/>
          <a:p>
            <a:r>
              <a:rPr lang="nb-NO" dirty="0" smtClean="0"/>
              <a:t>Proton</a:t>
            </a:r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r>
              <a:rPr lang="nb-NO" dirty="0" smtClean="0"/>
              <a:t>Electron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225644"/>
            <a:ext cx="7886700" cy="719755"/>
          </a:xfrm>
        </p:spPr>
        <p:txBody>
          <a:bodyPr/>
          <a:lstStyle/>
          <a:p>
            <a:r>
              <a:rPr lang="nb-NO" dirty="0" smtClean="0"/>
              <a:t>ITIES ion and </a:t>
            </a:r>
            <a:r>
              <a:rPr lang="nb-NO" dirty="0" err="1" smtClean="0"/>
              <a:t>electron</a:t>
            </a:r>
            <a:r>
              <a:rPr lang="nb-NO" dirty="0" smtClean="0"/>
              <a:t> transfers</a:t>
            </a:r>
            <a:endParaRPr lang="en-GB" dirty="0"/>
          </a:p>
        </p:txBody>
      </p:sp>
      <p:pic>
        <p:nvPicPr>
          <p:cNvPr id="4" name="Picture 11" descr="D:\temp\DBJWEC001-216\WOST764\E-Book\14\14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260" y="1208868"/>
            <a:ext cx="6360552" cy="2567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D:\temp\DBJWEC001-216\WOST764\E-Book\14\14-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260" y="4228718"/>
            <a:ext cx="6360552" cy="2565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480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ITIES </a:t>
            </a:r>
            <a:r>
              <a:rPr lang="nb-NO" dirty="0" err="1" smtClean="0"/>
              <a:t>combined</a:t>
            </a:r>
            <a:r>
              <a:rPr lang="nb-NO" dirty="0" smtClean="0"/>
              <a:t> proton and </a:t>
            </a:r>
            <a:r>
              <a:rPr lang="nb-NO" dirty="0" err="1" smtClean="0"/>
              <a:t>electron</a:t>
            </a:r>
            <a:r>
              <a:rPr lang="nb-NO" dirty="0" smtClean="0"/>
              <a:t> transfers</a:t>
            </a:r>
            <a:endParaRPr lang="en-GB" dirty="0"/>
          </a:p>
        </p:txBody>
      </p:sp>
      <p:pic>
        <p:nvPicPr>
          <p:cNvPr id="4" name="Picture 11" descr="D:\temp\DBJWEC001-216\WOST764\E-Book\14\14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648" y="1825625"/>
            <a:ext cx="6259512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117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Zwitterion</a:t>
            </a:r>
            <a:endParaRPr lang="nb-NO" dirty="0" smtClean="0"/>
          </a:p>
          <a:p>
            <a:endParaRPr lang="nb-NO" dirty="0"/>
          </a:p>
          <a:p>
            <a:r>
              <a:rPr lang="nb-NO" dirty="0" smtClean="0"/>
              <a:t>Not curriculum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Phospholipid</a:t>
            </a:r>
            <a:r>
              <a:rPr lang="nb-NO" dirty="0" smtClean="0"/>
              <a:t>….</a:t>
            </a:r>
            <a:endParaRPr lang="en-GB" dirty="0"/>
          </a:p>
        </p:txBody>
      </p:sp>
      <p:pic>
        <p:nvPicPr>
          <p:cNvPr id="4" name="Picture 11" descr="D:\temp\DBJWEC001-216\WOST764\E-Book\14\14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922" y="499812"/>
            <a:ext cx="3230428" cy="5551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581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temp\DBJWEC001-216\WOST764\E-Book\14\14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012" y="2795183"/>
            <a:ext cx="1984338" cy="2237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193369"/>
            <a:ext cx="7886700" cy="4983594"/>
          </a:xfrm>
        </p:spPr>
        <p:txBody>
          <a:bodyPr>
            <a:normAutofit lnSpcReduction="10000"/>
          </a:bodyPr>
          <a:lstStyle/>
          <a:p>
            <a:r>
              <a:rPr lang="nb-NO" dirty="0" err="1" smtClean="0"/>
              <a:t>Electrolyte</a:t>
            </a:r>
            <a:r>
              <a:rPr lang="nb-NO" dirty="0" smtClean="0"/>
              <a:t> – </a:t>
            </a:r>
            <a:r>
              <a:rPr lang="nb-NO" dirty="0" err="1" smtClean="0"/>
              <a:t>insulator</a:t>
            </a:r>
            <a:r>
              <a:rPr lang="nb-NO" dirty="0" smtClean="0"/>
              <a:t> </a:t>
            </a:r>
            <a:r>
              <a:rPr lang="nb-NO" dirty="0" err="1" smtClean="0"/>
              <a:t>interface</a:t>
            </a:r>
            <a:endParaRPr lang="nb-NO" dirty="0" smtClean="0"/>
          </a:p>
          <a:p>
            <a:r>
              <a:rPr lang="nb-NO" dirty="0" smtClean="0"/>
              <a:t>No </a:t>
            </a:r>
            <a:r>
              <a:rPr lang="nb-NO" dirty="0" err="1" smtClean="0"/>
              <a:t>electrical</a:t>
            </a:r>
            <a:r>
              <a:rPr lang="nb-NO" dirty="0" smtClean="0"/>
              <a:t> </a:t>
            </a:r>
            <a:r>
              <a:rPr lang="nb-NO" dirty="0" err="1" smtClean="0"/>
              <a:t>current</a:t>
            </a:r>
            <a:r>
              <a:rPr lang="nb-NO" dirty="0" smtClean="0"/>
              <a:t> </a:t>
            </a:r>
            <a:r>
              <a:rPr lang="nb-NO" dirty="0" err="1" smtClean="0"/>
              <a:t>across</a:t>
            </a:r>
            <a:r>
              <a:rPr lang="nb-NO" dirty="0" smtClean="0"/>
              <a:t> </a:t>
            </a:r>
          </a:p>
          <a:p>
            <a:r>
              <a:rPr lang="nb-NO" dirty="0" err="1" smtClean="0"/>
              <a:t>But</a:t>
            </a:r>
            <a:r>
              <a:rPr lang="nb-NO" dirty="0" smtClean="0"/>
              <a:t> double </a:t>
            </a:r>
            <a:r>
              <a:rPr lang="nb-NO" dirty="0" err="1" smtClean="0"/>
              <a:t>layers</a:t>
            </a:r>
            <a:r>
              <a:rPr lang="nb-NO" dirty="0" smtClean="0"/>
              <a:t> form</a:t>
            </a:r>
          </a:p>
          <a:p>
            <a:r>
              <a:rPr lang="nb-NO" dirty="0" smtClean="0"/>
              <a:t>Scales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interface</a:t>
            </a:r>
            <a:r>
              <a:rPr lang="nb-NO" dirty="0" smtClean="0"/>
              <a:t> area: </a:t>
            </a:r>
            <a:r>
              <a:rPr lang="nb-NO" dirty="0" err="1" smtClean="0"/>
              <a:t>Porous</a:t>
            </a:r>
            <a:r>
              <a:rPr lang="nb-NO" dirty="0" smtClean="0"/>
              <a:t> materials, </a:t>
            </a:r>
            <a:r>
              <a:rPr lang="nb-NO" dirty="0" err="1" smtClean="0"/>
              <a:t>suspensions</a:t>
            </a:r>
            <a:r>
              <a:rPr lang="nb-NO" dirty="0" smtClean="0"/>
              <a:t>, etc.</a:t>
            </a:r>
          </a:p>
          <a:p>
            <a:endParaRPr lang="nb-NO" dirty="0"/>
          </a:p>
          <a:p>
            <a:r>
              <a:rPr lang="nb-NO" dirty="0" err="1" smtClean="0"/>
              <a:t>Silica</a:t>
            </a:r>
            <a:r>
              <a:rPr lang="nb-NO" dirty="0" smtClean="0"/>
              <a:t>: </a:t>
            </a:r>
          </a:p>
          <a:p>
            <a:pPr lvl="1"/>
            <a:r>
              <a:rPr lang="nb-NO" dirty="0" err="1" smtClean="0"/>
              <a:t>Terminating</a:t>
            </a:r>
            <a:r>
              <a:rPr lang="nb-NO" dirty="0" smtClean="0"/>
              <a:t> </a:t>
            </a:r>
            <a:r>
              <a:rPr lang="nb-NO" dirty="0" err="1" smtClean="0"/>
              <a:t>covalent</a:t>
            </a:r>
            <a:r>
              <a:rPr lang="nb-NO" dirty="0" smtClean="0"/>
              <a:t> O</a:t>
            </a:r>
          </a:p>
          <a:p>
            <a:pPr lvl="1"/>
            <a:r>
              <a:rPr lang="nb-NO" dirty="0" smtClean="0"/>
              <a:t>H</a:t>
            </a:r>
            <a:r>
              <a:rPr lang="nb-NO" baseline="-25000" dirty="0" smtClean="0"/>
              <a:t>2</a:t>
            </a:r>
            <a:r>
              <a:rPr lang="nb-NO" dirty="0" smtClean="0"/>
              <a:t>O </a:t>
            </a:r>
            <a:r>
              <a:rPr lang="nb-NO" dirty="0" err="1" smtClean="0"/>
              <a:t>adsorb</a:t>
            </a:r>
            <a:endParaRPr lang="nb-NO" dirty="0" smtClean="0"/>
          </a:p>
          <a:p>
            <a:pPr lvl="1"/>
            <a:r>
              <a:rPr lang="nb-NO" dirty="0" smtClean="0"/>
              <a:t>Protolyses </a:t>
            </a:r>
            <a:r>
              <a:rPr lang="nb-NO" dirty="0" err="1" smtClean="0"/>
              <a:t>weakly</a:t>
            </a:r>
            <a:r>
              <a:rPr lang="nb-NO" dirty="0" smtClean="0"/>
              <a:t> (</a:t>
            </a:r>
            <a:r>
              <a:rPr lang="nb-NO" dirty="0" err="1" smtClean="0"/>
              <a:t>Silica</a:t>
            </a:r>
            <a:r>
              <a:rPr lang="nb-NO" dirty="0" smtClean="0"/>
              <a:t> is </a:t>
            </a:r>
            <a:r>
              <a:rPr lang="nb-NO" dirty="0" err="1" smtClean="0"/>
              <a:t>weakly</a:t>
            </a:r>
            <a:r>
              <a:rPr lang="nb-NO" dirty="0" smtClean="0"/>
              <a:t> </a:t>
            </a:r>
            <a:r>
              <a:rPr lang="nb-NO" dirty="0" err="1" smtClean="0"/>
              <a:t>acidic</a:t>
            </a:r>
            <a:r>
              <a:rPr lang="nb-NO" dirty="0" smtClean="0"/>
              <a:t>)</a:t>
            </a:r>
          </a:p>
          <a:p>
            <a:pPr lvl="1"/>
            <a:endParaRPr lang="nb-NO" dirty="0"/>
          </a:p>
          <a:p>
            <a:r>
              <a:rPr lang="nb-NO" dirty="0" smtClean="0"/>
              <a:t>Glass</a:t>
            </a:r>
          </a:p>
          <a:p>
            <a:pPr lvl="1"/>
            <a:r>
              <a:rPr lang="nb-NO" dirty="0" err="1" smtClean="0"/>
              <a:t>Ionic</a:t>
            </a:r>
            <a:r>
              <a:rPr lang="nb-NO" dirty="0" smtClean="0"/>
              <a:t> alkali </a:t>
            </a:r>
            <a:r>
              <a:rPr lang="nb-NO" dirty="0" err="1" smtClean="0"/>
              <a:t>cations</a:t>
            </a:r>
            <a:r>
              <a:rPr lang="nb-NO" dirty="0" smtClean="0"/>
              <a:t> </a:t>
            </a:r>
            <a:r>
              <a:rPr lang="nb-NO" dirty="0" err="1" smtClean="0"/>
              <a:t>compenated</a:t>
            </a:r>
            <a:r>
              <a:rPr lang="nb-NO" dirty="0" smtClean="0"/>
              <a:t> by </a:t>
            </a:r>
            <a:r>
              <a:rPr lang="nb-NO" dirty="0" err="1" smtClean="0"/>
              <a:t>ionic</a:t>
            </a:r>
            <a:r>
              <a:rPr lang="nb-NO" dirty="0" smtClean="0"/>
              <a:t> </a:t>
            </a:r>
            <a:r>
              <a:rPr lang="nb-NO" dirty="0" err="1" smtClean="0"/>
              <a:t>terminating</a:t>
            </a:r>
            <a:r>
              <a:rPr lang="nb-NO" dirty="0" smtClean="0"/>
              <a:t> </a:t>
            </a:r>
            <a:r>
              <a:rPr lang="nb-NO" dirty="0" err="1" smtClean="0"/>
              <a:t>oxygen</a:t>
            </a:r>
            <a:endParaRPr lang="nb-NO" dirty="0" smtClean="0"/>
          </a:p>
          <a:p>
            <a:pPr lvl="1"/>
            <a:r>
              <a:rPr lang="nb-NO" dirty="0" err="1" smtClean="0"/>
              <a:t>Reduces</a:t>
            </a:r>
            <a:r>
              <a:rPr lang="nb-NO" dirty="0" smtClean="0"/>
              <a:t> </a:t>
            </a:r>
            <a:r>
              <a:rPr lang="nb-NO" dirty="0" err="1" smtClean="0"/>
              <a:t>acidity</a:t>
            </a:r>
            <a:endParaRPr lang="nb-NO" dirty="0" smtClean="0"/>
          </a:p>
          <a:p>
            <a:pPr lvl="1"/>
            <a:endParaRPr lang="nb-NO" dirty="0"/>
          </a:p>
          <a:p>
            <a:r>
              <a:rPr lang="nb-NO" dirty="0" err="1" smtClean="0"/>
              <a:t>Adsorption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cations</a:t>
            </a:r>
            <a:r>
              <a:rPr lang="nb-NO" dirty="0" smtClean="0"/>
              <a:t> like Al</a:t>
            </a:r>
            <a:r>
              <a:rPr lang="nb-NO" baseline="30000" dirty="0" smtClean="0"/>
              <a:t>3+</a:t>
            </a:r>
            <a:r>
              <a:rPr lang="nb-NO" dirty="0" smtClean="0"/>
              <a:t>  </a:t>
            </a:r>
            <a:r>
              <a:rPr lang="nb-NO" dirty="0" err="1" smtClean="0"/>
              <a:t>may</a:t>
            </a:r>
            <a:r>
              <a:rPr lang="nb-NO" dirty="0" smtClean="0"/>
              <a:t> </a:t>
            </a:r>
            <a:r>
              <a:rPr lang="nb-NO" dirty="0" err="1" smtClean="0"/>
              <a:t>reverse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charge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19755"/>
          </a:xfrm>
        </p:spPr>
        <p:txBody>
          <a:bodyPr/>
          <a:lstStyle/>
          <a:p>
            <a:r>
              <a:rPr lang="nb-NO" dirty="0" err="1" smtClean="0"/>
              <a:t>Electrokinetic</a:t>
            </a:r>
            <a:r>
              <a:rPr lang="nb-NO" dirty="0" smtClean="0"/>
              <a:t> </a:t>
            </a:r>
            <a:r>
              <a:rPr lang="nb-NO" dirty="0" err="1" smtClean="0"/>
              <a:t>phenomena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318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temp\DBJWEC001-216\WOST764\E-Book\14\14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380" y="632014"/>
            <a:ext cx="6546651" cy="265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6976" y="2262754"/>
            <a:ext cx="4711485" cy="4595246"/>
          </a:xfrm>
        </p:spPr>
        <p:txBody>
          <a:bodyPr>
            <a:normAutofit/>
          </a:bodyPr>
          <a:lstStyle/>
          <a:p>
            <a:r>
              <a:rPr lang="nb-NO" dirty="0" err="1" smtClean="0"/>
              <a:t>Friction</a:t>
            </a:r>
            <a:r>
              <a:rPr lang="nb-NO" dirty="0" smtClean="0"/>
              <a:t> </a:t>
            </a:r>
            <a:r>
              <a:rPr lang="nb-NO" dirty="0" err="1" smtClean="0"/>
              <a:t>between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positive double </a:t>
            </a:r>
            <a:r>
              <a:rPr lang="nb-NO" dirty="0" err="1" smtClean="0"/>
              <a:t>layer</a:t>
            </a:r>
            <a:r>
              <a:rPr lang="nb-NO" dirty="0" smtClean="0"/>
              <a:t> and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solution</a:t>
            </a:r>
            <a:r>
              <a:rPr lang="nb-NO" dirty="0" smtClean="0"/>
              <a:t> </a:t>
            </a:r>
            <a:r>
              <a:rPr lang="nb-NO" dirty="0" err="1" smtClean="0"/>
              <a:t>volume</a:t>
            </a:r>
            <a:endParaRPr lang="nb-NO" dirty="0" smtClean="0"/>
          </a:p>
          <a:p>
            <a:endParaRPr lang="nb-NO" dirty="0" smtClean="0"/>
          </a:p>
          <a:p>
            <a:r>
              <a:rPr lang="nb-NO" dirty="0" smtClean="0"/>
              <a:t>Volume rate v (m</a:t>
            </a:r>
            <a:r>
              <a:rPr lang="nb-NO" baseline="30000" dirty="0" smtClean="0"/>
              <a:t>3</a:t>
            </a:r>
            <a:r>
              <a:rPr lang="nb-NO" dirty="0" smtClean="0"/>
              <a:t>/s)</a:t>
            </a:r>
            <a:endParaRPr lang="nb-NO" dirty="0"/>
          </a:p>
          <a:p>
            <a:r>
              <a:rPr lang="nb-NO" dirty="0" smtClean="0"/>
              <a:t>Field </a:t>
            </a:r>
            <a:r>
              <a:rPr lang="nb-NO" dirty="0" err="1" smtClean="0"/>
              <a:t>X</a:t>
            </a:r>
            <a:r>
              <a:rPr lang="nb-NO" dirty="0" smtClean="0"/>
              <a:t>, radius R, </a:t>
            </a:r>
            <a:r>
              <a:rPr lang="nb-NO" dirty="0" err="1" smtClean="0"/>
              <a:t>viscosity</a:t>
            </a:r>
            <a:r>
              <a:rPr lang="nb-NO" dirty="0" smtClean="0"/>
              <a:t> </a:t>
            </a:r>
            <a:r>
              <a:rPr lang="el-GR" dirty="0" smtClean="0"/>
              <a:t>η</a:t>
            </a:r>
            <a:endParaRPr lang="nb-NO" dirty="0" smtClean="0"/>
          </a:p>
          <a:p>
            <a:endParaRPr lang="nb-NO" dirty="0"/>
          </a:p>
          <a:p>
            <a:r>
              <a:rPr lang="nb-NO" dirty="0" smtClean="0"/>
              <a:t>Zeta </a:t>
            </a:r>
            <a:r>
              <a:rPr lang="nb-NO" dirty="0" err="1" smtClean="0"/>
              <a:t>potential</a:t>
            </a:r>
            <a:r>
              <a:rPr lang="nb-NO" dirty="0" smtClean="0"/>
              <a:t> </a:t>
            </a:r>
            <a:r>
              <a:rPr lang="el-GR" dirty="0" smtClean="0"/>
              <a:t>ζ</a:t>
            </a:r>
            <a:r>
              <a:rPr lang="nb-NO" dirty="0" smtClean="0"/>
              <a:t> at </a:t>
            </a:r>
            <a:r>
              <a:rPr lang="nb-NO" dirty="0" err="1" smtClean="0"/>
              <a:t>the</a:t>
            </a:r>
            <a:r>
              <a:rPr lang="nb-NO" dirty="0" smtClean="0"/>
              <a:t> slip plane       </a:t>
            </a:r>
          </a:p>
          <a:p>
            <a:pPr lvl="1"/>
            <a:r>
              <a:rPr lang="nb-NO" dirty="0" smtClean="0"/>
              <a:t>(</a:t>
            </a:r>
            <a:r>
              <a:rPr lang="nb-NO" dirty="0"/>
              <a:t>zeta is </a:t>
            </a:r>
            <a:r>
              <a:rPr lang="el-GR" dirty="0" smtClean="0"/>
              <a:t>ζ</a:t>
            </a:r>
            <a:r>
              <a:rPr lang="nb-NO" dirty="0" smtClean="0"/>
              <a:t> in </a:t>
            </a:r>
            <a:r>
              <a:rPr lang="nb-NO" dirty="0" err="1" smtClean="0"/>
              <a:t>the</a:t>
            </a:r>
            <a:r>
              <a:rPr lang="nb-NO" dirty="0" smtClean="0"/>
              <a:t> font </a:t>
            </a:r>
            <a:r>
              <a:rPr lang="nb-NO" dirty="0" err="1" smtClean="0"/>
              <a:t>set</a:t>
            </a:r>
            <a:r>
              <a:rPr lang="nb-NO" dirty="0" smtClean="0"/>
              <a:t>, not like in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formula</a:t>
            </a:r>
            <a:r>
              <a:rPr lang="nb-NO" dirty="0" smtClean="0"/>
              <a:t> in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textbook</a:t>
            </a:r>
            <a:r>
              <a:rPr lang="nb-NO" dirty="0" smtClean="0"/>
              <a:t>)</a:t>
            </a:r>
          </a:p>
          <a:p>
            <a:pPr lvl="1"/>
            <a:r>
              <a:rPr lang="nb-NO" dirty="0" err="1" smtClean="0"/>
              <a:t>Similar</a:t>
            </a:r>
            <a:r>
              <a:rPr lang="nb-NO" dirty="0" smtClean="0"/>
              <a:t> to </a:t>
            </a:r>
            <a:r>
              <a:rPr lang="nb-NO" dirty="0" err="1" smtClean="0"/>
              <a:t>Helmhotz</a:t>
            </a:r>
            <a:r>
              <a:rPr lang="nb-NO" dirty="0" smtClean="0"/>
              <a:t> </a:t>
            </a:r>
            <a:r>
              <a:rPr lang="nb-NO" dirty="0" err="1" smtClean="0"/>
              <a:t>potential</a:t>
            </a:r>
            <a:r>
              <a:rPr lang="nb-NO" dirty="0" smtClean="0"/>
              <a:t>  </a:t>
            </a:r>
            <a:r>
              <a:rPr lang="el-GR" dirty="0" smtClean="0"/>
              <a:t>φ</a:t>
            </a:r>
            <a:r>
              <a:rPr lang="nb-NO" baseline="-25000" dirty="0" smtClean="0"/>
              <a:t>H</a:t>
            </a:r>
          </a:p>
          <a:p>
            <a:pPr lvl="1"/>
            <a:r>
              <a:rPr lang="nb-NO" dirty="0" err="1" smtClean="0"/>
              <a:t>Around</a:t>
            </a:r>
            <a:r>
              <a:rPr lang="nb-NO" dirty="0" smtClean="0"/>
              <a:t> -150 mV for glass, </a:t>
            </a:r>
            <a:r>
              <a:rPr lang="nb-NO" dirty="0" err="1" smtClean="0"/>
              <a:t>higher</a:t>
            </a:r>
            <a:r>
              <a:rPr lang="nb-NO" dirty="0" smtClean="0"/>
              <a:t> for </a:t>
            </a:r>
            <a:r>
              <a:rPr lang="nb-NO" dirty="0" err="1" smtClean="0"/>
              <a:t>silica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2671" y="365126"/>
            <a:ext cx="7886700" cy="533776"/>
          </a:xfrm>
        </p:spPr>
        <p:txBody>
          <a:bodyPr>
            <a:normAutofit fontScale="90000"/>
          </a:bodyPr>
          <a:lstStyle/>
          <a:p>
            <a:r>
              <a:rPr lang="nb-NO" dirty="0" err="1" smtClean="0"/>
              <a:t>Electroosmotic</a:t>
            </a:r>
            <a:r>
              <a:rPr lang="nb-NO" dirty="0" smtClean="0"/>
              <a:t> drag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3359" y="3120773"/>
            <a:ext cx="1828800" cy="6953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28461" y="3625619"/>
            <a:ext cx="4215539" cy="31393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Electroosmotic flow is laminar, but it does not have the quadratic dependence of</a:t>
            </a:r>
          </a:p>
          <a:p>
            <a:r>
              <a:rPr lang="en-US" dirty="0"/>
              <a:t>velocity on radius, as described on pages 161162, that is seen in </a:t>
            </a:r>
            <a:r>
              <a:rPr lang="en-US" dirty="0" err="1" smtClean="0"/>
              <a:t>Poiseuille</a:t>
            </a:r>
            <a:r>
              <a:rPr lang="en-US" dirty="0" smtClean="0"/>
              <a:t> (laminar) flow</a:t>
            </a:r>
            <a:r>
              <a:rPr lang="en-US" dirty="0"/>
              <a:t>. This </a:t>
            </a:r>
            <a:r>
              <a:rPr lang="en-US" dirty="0" smtClean="0"/>
              <a:t>is because electro-osmotic </a:t>
            </a:r>
            <a:r>
              <a:rPr lang="en-US" dirty="0"/>
              <a:t>flow is not pressure-driven; instead, it is induced by friction </a:t>
            </a:r>
            <a:r>
              <a:rPr lang="en-US" dirty="0" smtClean="0"/>
              <a:t>from the motion </a:t>
            </a:r>
            <a:r>
              <a:rPr lang="en-US" dirty="0"/>
              <a:t>of the field-driven sleeve. Thus the velocity profile is as shown in </a:t>
            </a:r>
            <a:r>
              <a:rPr lang="en-US" dirty="0" smtClean="0"/>
              <a:t>the Figure: it </a:t>
            </a:r>
            <a:r>
              <a:rPr lang="en-US" dirty="0"/>
              <a:t>is </a:t>
            </a:r>
            <a:r>
              <a:rPr lang="en-US" dirty="0" smtClean="0"/>
              <a:t>uniform apart </a:t>
            </a:r>
            <a:r>
              <a:rPr lang="en-US" dirty="0"/>
              <a:t>from within the narrow double-layer region.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418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3986" y="1084881"/>
            <a:ext cx="8391364" cy="5092082"/>
          </a:xfrm>
        </p:spPr>
        <p:txBody>
          <a:bodyPr/>
          <a:lstStyle/>
          <a:p>
            <a:r>
              <a:rPr lang="nb-NO" dirty="0" err="1" smtClean="0"/>
              <a:t>Electroosmotic</a:t>
            </a:r>
            <a:r>
              <a:rPr lang="nb-NO" dirty="0" smtClean="0"/>
              <a:t> </a:t>
            </a:r>
            <a:r>
              <a:rPr lang="nb-NO" dirty="0" err="1" smtClean="0"/>
              <a:t>flow</a:t>
            </a:r>
            <a:r>
              <a:rPr lang="nb-NO" dirty="0" smtClean="0"/>
              <a:t> by </a:t>
            </a:r>
            <a:r>
              <a:rPr lang="nb-NO" dirty="0" err="1" smtClean="0"/>
              <a:t>voltage</a:t>
            </a:r>
            <a:r>
              <a:rPr lang="nb-NO" dirty="0" smtClean="0"/>
              <a:t> or </a:t>
            </a:r>
            <a:r>
              <a:rPr lang="nb-NO" dirty="0" err="1" smtClean="0"/>
              <a:t>current</a:t>
            </a:r>
            <a:endParaRPr lang="nb-NO" dirty="0" smtClean="0"/>
          </a:p>
          <a:p>
            <a:r>
              <a:rPr lang="nb-NO" dirty="0" err="1" smtClean="0"/>
              <a:t>Electroosmotic</a:t>
            </a:r>
            <a:r>
              <a:rPr lang="nb-NO" dirty="0" smtClean="0"/>
              <a:t> </a:t>
            </a:r>
            <a:r>
              <a:rPr lang="nb-NO" dirty="0" err="1" smtClean="0"/>
              <a:t>pressure</a:t>
            </a:r>
            <a:r>
              <a:rPr lang="nb-NO" dirty="0" smtClean="0"/>
              <a:t> by </a:t>
            </a:r>
            <a:r>
              <a:rPr lang="nb-NO" dirty="0" err="1" smtClean="0"/>
              <a:t>voltage</a:t>
            </a:r>
            <a:r>
              <a:rPr lang="nb-NO" dirty="0" smtClean="0"/>
              <a:t> or </a:t>
            </a:r>
            <a:r>
              <a:rPr lang="nb-NO" dirty="0" err="1" smtClean="0"/>
              <a:t>current</a:t>
            </a:r>
            <a:endParaRPr lang="nb-NO" dirty="0" smtClean="0"/>
          </a:p>
          <a:p>
            <a:r>
              <a:rPr lang="nb-NO" dirty="0" err="1" smtClean="0"/>
              <a:t>Streaming</a:t>
            </a:r>
            <a:r>
              <a:rPr lang="nb-NO" dirty="0" smtClean="0"/>
              <a:t> </a:t>
            </a:r>
            <a:r>
              <a:rPr lang="nb-NO" dirty="0" err="1" smtClean="0"/>
              <a:t>potential</a:t>
            </a:r>
            <a:r>
              <a:rPr lang="nb-NO" dirty="0" smtClean="0"/>
              <a:t> or </a:t>
            </a:r>
            <a:r>
              <a:rPr lang="nb-NO" dirty="0" err="1" smtClean="0"/>
              <a:t>current</a:t>
            </a:r>
            <a:r>
              <a:rPr lang="nb-NO" dirty="0" smtClean="0"/>
              <a:t> by </a:t>
            </a:r>
            <a:r>
              <a:rPr lang="nb-NO" dirty="0" err="1" smtClean="0"/>
              <a:t>flow</a:t>
            </a:r>
            <a:r>
              <a:rPr lang="nb-NO" dirty="0" smtClean="0"/>
              <a:t> or </a:t>
            </a:r>
            <a:r>
              <a:rPr lang="nb-NO" dirty="0" err="1" smtClean="0"/>
              <a:t>pressure</a:t>
            </a:r>
            <a:endParaRPr lang="nb-NO" dirty="0" smtClean="0"/>
          </a:p>
          <a:p>
            <a:endParaRPr lang="nb-NO" dirty="0" smtClean="0"/>
          </a:p>
          <a:p>
            <a:r>
              <a:rPr lang="nb-NO" dirty="0" err="1" smtClean="0"/>
              <a:t>Universality</a:t>
            </a:r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r>
              <a:rPr lang="nb-NO" dirty="0" smtClean="0"/>
              <a:t>Lars Onsager </a:t>
            </a:r>
            <a:r>
              <a:rPr lang="nb-NO" dirty="0" err="1" smtClean="0"/>
              <a:t>reciprocal</a:t>
            </a:r>
            <a:r>
              <a:rPr lang="nb-NO" dirty="0" smtClean="0"/>
              <a:t> </a:t>
            </a:r>
            <a:r>
              <a:rPr lang="nb-NO" dirty="0" err="1" smtClean="0"/>
              <a:t>relations</a:t>
            </a:r>
            <a:endParaRPr lang="nb-NO" dirty="0" smtClean="0"/>
          </a:p>
          <a:p>
            <a:r>
              <a:rPr lang="nb-NO" dirty="0" smtClean="0"/>
              <a:t>Irreversible </a:t>
            </a:r>
            <a:r>
              <a:rPr lang="nb-NO" dirty="0" err="1" smtClean="0"/>
              <a:t>thermodynamics</a:t>
            </a:r>
            <a:r>
              <a:rPr lang="nb-NO" dirty="0" smtClean="0"/>
              <a:t> </a:t>
            </a:r>
          </a:p>
          <a:p>
            <a:endParaRPr lang="nb-NO" dirty="0"/>
          </a:p>
          <a:p>
            <a:r>
              <a:rPr lang="nb-NO" dirty="0" smtClean="0"/>
              <a:t>Nobel </a:t>
            </a:r>
            <a:r>
              <a:rPr lang="nb-NO" dirty="0" err="1" smtClean="0"/>
              <a:t>prize</a:t>
            </a:r>
            <a:r>
              <a:rPr lang="nb-NO" dirty="0" smtClean="0"/>
              <a:t> 1968</a:t>
            </a:r>
          </a:p>
          <a:p>
            <a:r>
              <a:rPr lang="nb-NO" dirty="0" smtClean="0"/>
              <a:t>«</a:t>
            </a:r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law</a:t>
            </a:r>
            <a:r>
              <a:rPr lang="nb-NO" dirty="0" smtClean="0"/>
              <a:t> of </a:t>
            </a:r>
            <a:r>
              <a:rPr lang="nb-NO" dirty="0" err="1" smtClean="0"/>
              <a:t>thermodynamics</a:t>
            </a:r>
            <a:r>
              <a:rPr lang="nb-NO" dirty="0" smtClean="0"/>
              <a:t>»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1620" y="183717"/>
            <a:ext cx="7886700" cy="719755"/>
          </a:xfrm>
        </p:spPr>
        <p:txBody>
          <a:bodyPr/>
          <a:lstStyle/>
          <a:p>
            <a:r>
              <a:rPr lang="nb-NO" dirty="0" err="1" smtClean="0"/>
              <a:t>Electroosmotic</a:t>
            </a:r>
            <a:r>
              <a:rPr lang="nb-NO" dirty="0" smtClean="0"/>
              <a:t> drag</a:t>
            </a:r>
            <a:endParaRPr lang="en-GB" dirty="0"/>
          </a:p>
        </p:txBody>
      </p:sp>
      <p:pic>
        <p:nvPicPr>
          <p:cNvPr id="4" name="Picture 4" descr="D:\temp\DBJWEC001-216\WOST764\E-Book\14\14-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728" y="4215539"/>
            <a:ext cx="4981952" cy="255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3637" y="2468801"/>
            <a:ext cx="427672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02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Ch</a:t>
            </a:r>
            <a:r>
              <a:rPr lang="nb-NO" dirty="0" smtClean="0"/>
              <a:t>. 14 </a:t>
            </a:r>
            <a:r>
              <a:rPr lang="nb-NO" dirty="0" err="1" smtClean="0"/>
              <a:t>Other</a:t>
            </a:r>
            <a:r>
              <a:rPr lang="nb-NO" dirty="0" smtClean="0"/>
              <a:t> </a:t>
            </a:r>
            <a:r>
              <a:rPr lang="nb-NO" dirty="0" err="1" smtClean="0"/>
              <a:t>interfaces</a:t>
            </a:r>
            <a:r>
              <a:rPr lang="nb-NO" dirty="0" smtClean="0"/>
              <a:t> - </a:t>
            </a:r>
            <a:r>
              <a:rPr lang="nb-NO" dirty="0" err="1" smtClean="0"/>
              <a:t>Summary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40" y="2038349"/>
            <a:ext cx="8842834" cy="321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19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Interface</a:t>
            </a:r>
          </a:p>
          <a:p>
            <a:pPr lvl="1"/>
            <a:endParaRPr lang="nb-NO" dirty="0" smtClean="0"/>
          </a:p>
          <a:p>
            <a:pPr lvl="1"/>
            <a:endParaRPr lang="nb-NO" dirty="0" smtClean="0"/>
          </a:p>
          <a:p>
            <a:pPr lvl="1"/>
            <a:endParaRPr lang="nb-NO" dirty="0"/>
          </a:p>
          <a:p>
            <a:pPr lvl="1"/>
            <a:endParaRPr lang="nb-NO" dirty="0" smtClean="0"/>
          </a:p>
          <a:p>
            <a:pPr lvl="1"/>
            <a:r>
              <a:rPr lang="nb-NO" dirty="0" smtClean="0"/>
              <a:t>Large </a:t>
            </a:r>
            <a:r>
              <a:rPr lang="nb-NO" dirty="0" err="1" smtClean="0"/>
              <a:t>capacitance</a:t>
            </a:r>
            <a:endParaRPr lang="nb-NO" dirty="0" smtClean="0"/>
          </a:p>
          <a:p>
            <a:pPr lvl="1"/>
            <a:endParaRPr lang="nb-NO" dirty="0" smtClean="0"/>
          </a:p>
          <a:p>
            <a:pPr lvl="1"/>
            <a:r>
              <a:rPr lang="nb-NO" dirty="0" err="1" smtClean="0"/>
              <a:t>Nonfaradaic</a:t>
            </a:r>
            <a:r>
              <a:rPr lang="nb-NO" dirty="0" smtClean="0"/>
              <a:t> </a:t>
            </a:r>
            <a:r>
              <a:rPr lang="nb-NO" dirty="0" err="1" smtClean="0"/>
              <a:t>currents</a:t>
            </a:r>
            <a:endParaRPr lang="nb-NO" dirty="0" smtClean="0"/>
          </a:p>
          <a:p>
            <a:pPr lvl="1"/>
            <a:endParaRPr lang="nb-NO" dirty="0"/>
          </a:p>
          <a:p>
            <a:pPr lvl="1"/>
            <a:endParaRPr lang="nb-NO" dirty="0" smtClean="0"/>
          </a:p>
          <a:p>
            <a:pPr lvl="1"/>
            <a:r>
              <a:rPr lang="nb-NO" dirty="0" err="1" smtClean="0"/>
              <a:t>Adsorption</a:t>
            </a:r>
            <a:endParaRPr lang="nb-NO" dirty="0" smtClean="0"/>
          </a:p>
          <a:p>
            <a:pPr lvl="1"/>
            <a:endParaRPr lang="nb-NO" dirty="0"/>
          </a:p>
          <a:p>
            <a:pPr marL="342900" lvl="1" indent="0">
              <a:buNone/>
            </a:pPr>
            <a:endParaRPr lang="nb-NO" dirty="0" smtClean="0"/>
          </a:p>
          <a:p>
            <a:pPr marL="342900" lvl="1" indent="0">
              <a:buNone/>
            </a:pPr>
            <a:r>
              <a:rPr lang="nb-NO" dirty="0"/>
              <a:t> </a:t>
            </a:r>
            <a:r>
              <a:rPr lang="nb-NO" dirty="0" smtClean="0"/>
              <a:t>                                            </a:t>
            </a:r>
            <a:r>
              <a:rPr lang="nb-NO" dirty="0" err="1" smtClean="0"/>
              <a:t>Next</a:t>
            </a:r>
            <a:r>
              <a:rPr lang="nb-NO" dirty="0" smtClean="0"/>
              <a:t> </a:t>
            </a:r>
            <a:r>
              <a:rPr lang="nb-NO" dirty="0" err="1" smtClean="0"/>
              <a:t>chapter</a:t>
            </a:r>
            <a:r>
              <a:rPr lang="nb-NO" dirty="0" smtClean="0"/>
              <a:t>: </a:t>
            </a:r>
            <a:r>
              <a:rPr lang="nb-NO" dirty="0" err="1" smtClean="0"/>
              <a:t>Other</a:t>
            </a:r>
            <a:r>
              <a:rPr lang="nb-NO" dirty="0" smtClean="0"/>
              <a:t> </a:t>
            </a:r>
            <a:r>
              <a:rPr lang="nb-NO" dirty="0" err="1" smtClean="0"/>
              <a:t>interfaces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Summary</a:t>
            </a:r>
            <a:r>
              <a:rPr lang="nb-NO" dirty="0" smtClean="0"/>
              <a:t> </a:t>
            </a:r>
            <a:r>
              <a:rPr lang="nb-NO" dirty="0" err="1" smtClean="0"/>
              <a:t>Ch</a:t>
            </a:r>
            <a:r>
              <a:rPr lang="nb-NO" dirty="0" smtClean="0"/>
              <a:t>. 13 The </a:t>
            </a:r>
            <a:r>
              <a:rPr lang="nb-NO" dirty="0" err="1" smtClean="0"/>
              <a:t>electrode</a:t>
            </a:r>
            <a:r>
              <a:rPr lang="nb-NO" dirty="0" smtClean="0"/>
              <a:t> </a:t>
            </a:r>
            <a:r>
              <a:rPr lang="nb-NO" dirty="0" err="1" smtClean="0"/>
              <a:t>interface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095" y="2546776"/>
            <a:ext cx="2007489" cy="350909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120448" y="2451681"/>
            <a:ext cx="2468880" cy="623550"/>
            <a:chOff x="1274064" y="2546776"/>
            <a:chExt cx="2468880" cy="623550"/>
          </a:xfrm>
        </p:grpSpPr>
        <p:sp>
          <p:nvSpPr>
            <p:cNvPr id="5" name="TextBox 4"/>
            <p:cNvSpPr txBox="1"/>
            <p:nvPr/>
          </p:nvSpPr>
          <p:spPr>
            <a:xfrm>
              <a:off x="1280160" y="2546776"/>
              <a:ext cx="2462784" cy="30777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nb-NO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onic</a:t>
              </a:r>
              <a:r>
                <a:rPr lang="nb-NO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nb-NO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conductor</a:t>
              </a:r>
              <a:endParaRPr lang="en-GB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74064" y="2862549"/>
              <a:ext cx="2462784" cy="30777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nb-NO" sz="1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etal</a:t>
              </a:r>
              <a:endParaRPr lang="en-GB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579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257301"/>
            <a:ext cx="7886700" cy="4419600"/>
          </a:xfrm>
        </p:spPr>
        <p:txBody>
          <a:bodyPr/>
          <a:lstStyle/>
          <a:p>
            <a:r>
              <a:rPr lang="nb-NO" dirty="0" smtClean="0"/>
              <a:t>So far: </a:t>
            </a:r>
          </a:p>
          <a:p>
            <a:endParaRPr lang="nb-NO" dirty="0"/>
          </a:p>
          <a:p>
            <a:pPr lvl="1"/>
            <a:r>
              <a:rPr lang="nb-NO" dirty="0" err="1" smtClean="0"/>
              <a:t>Working</a:t>
            </a:r>
            <a:r>
              <a:rPr lang="nb-NO" dirty="0" smtClean="0"/>
              <a:t> </a:t>
            </a:r>
            <a:r>
              <a:rPr lang="nb-NO" dirty="0" err="1" smtClean="0"/>
              <a:t>electrode</a:t>
            </a:r>
            <a:r>
              <a:rPr lang="nb-NO" dirty="0" smtClean="0"/>
              <a:t> is a metal (=is </a:t>
            </a:r>
            <a:r>
              <a:rPr lang="nb-NO" dirty="0" err="1" smtClean="0"/>
              <a:t>metallic</a:t>
            </a:r>
            <a:r>
              <a:rPr lang="nb-NO" dirty="0" smtClean="0"/>
              <a:t> (?))</a:t>
            </a:r>
          </a:p>
          <a:p>
            <a:pPr lvl="1"/>
            <a:endParaRPr lang="nb-NO" dirty="0"/>
          </a:p>
          <a:p>
            <a:pPr lvl="1"/>
            <a:r>
              <a:rPr lang="nb-NO" dirty="0" err="1" smtClean="0"/>
              <a:t>Always</a:t>
            </a:r>
            <a:r>
              <a:rPr lang="nb-NO" dirty="0" smtClean="0"/>
              <a:t> </a:t>
            </a:r>
            <a:r>
              <a:rPr lang="nb-NO" dirty="0" err="1" smtClean="0"/>
              <a:t>abundance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electrons</a:t>
            </a:r>
            <a:endParaRPr lang="nb-NO" dirty="0" smtClean="0"/>
          </a:p>
          <a:p>
            <a:pPr lvl="1"/>
            <a:endParaRPr lang="nb-NO" dirty="0"/>
          </a:p>
          <a:p>
            <a:pPr lvl="1"/>
            <a:r>
              <a:rPr lang="nb-NO" dirty="0" smtClean="0"/>
              <a:t>Or </a:t>
            </a:r>
            <a:r>
              <a:rPr lang="nb-NO" dirty="0" err="1" smtClean="0"/>
              <a:t>rather</a:t>
            </a:r>
            <a:r>
              <a:rPr lang="nb-NO" dirty="0" smtClean="0"/>
              <a:t>: …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lectrons</a:t>
            </a:r>
            <a:r>
              <a:rPr lang="nb-NO" dirty="0" smtClean="0"/>
              <a:t> and </a:t>
            </a:r>
            <a:r>
              <a:rPr lang="nb-NO" dirty="0" err="1" smtClean="0"/>
              <a:t>states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electrons</a:t>
            </a:r>
            <a:r>
              <a:rPr lang="nb-NO" dirty="0" smtClean="0"/>
              <a:t> </a:t>
            </a:r>
            <a:r>
              <a:rPr lang="nb-NO" dirty="0" err="1" smtClean="0"/>
              <a:t>can</a:t>
            </a:r>
            <a:r>
              <a:rPr lang="nb-NO" dirty="0" smtClean="0"/>
              <a:t> be in.</a:t>
            </a:r>
          </a:p>
          <a:p>
            <a:pPr lvl="1"/>
            <a:endParaRPr lang="nb-NO" dirty="0"/>
          </a:p>
          <a:p>
            <a:r>
              <a:rPr lang="nb-NO" dirty="0" err="1" smtClean="0"/>
              <a:t>Now</a:t>
            </a:r>
            <a:r>
              <a:rPr lang="nb-NO" dirty="0" smtClean="0"/>
              <a:t>, </a:t>
            </a:r>
            <a:r>
              <a:rPr lang="nb-NO" dirty="0" err="1" smtClean="0"/>
              <a:t>next</a:t>
            </a:r>
            <a:r>
              <a:rPr lang="nb-NO" dirty="0" smtClean="0"/>
              <a:t>: </a:t>
            </a:r>
          </a:p>
          <a:p>
            <a:endParaRPr lang="nb-NO" dirty="0"/>
          </a:p>
          <a:p>
            <a:pPr lvl="1"/>
            <a:r>
              <a:rPr lang="nb-NO" dirty="0" err="1" smtClean="0"/>
              <a:t>Working</a:t>
            </a:r>
            <a:r>
              <a:rPr lang="nb-NO" dirty="0" smtClean="0"/>
              <a:t> </a:t>
            </a:r>
            <a:r>
              <a:rPr lang="nb-NO" dirty="0" err="1" smtClean="0"/>
              <a:t>electrode</a:t>
            </a:r>
            <a:r>
              <a:rPr lang="nb-NO" dirty="0" smtClean="0"/>
              <a:t> is a </a:t>
            </a:r>
            <a:r>
              <a:rPr lang="nb-NO" dirty="0" err="1" smtClean="0"/>
              <a:t>semiconductor</a:t>
            </a:r>
            <a:endParaRPr lang="nb-NO" dirty="0" smtClean="0"/>
          </a:p>
          <a:p>
            <a:pPr lvl="1"/>
            <a:endParaRPr lang="nb-NO" dirty="0"/>
          </a:p>
          <a:p>
            <a:pPr lvl="1"/>
            <a:r>
              <a:rPr lang="nb-NO" dirty="0" smtClean="0"/>
              <a:t>Not </a:t>
            </a:r>
            <a:r>
              <a:rPr lang="nb-NO" dirty="0" err="1" smtClean="0"/>
              <a:t>necessarily</a:t>
            </a:r>
            <a:r>
              <a:rPr lang="nb-NO" dirty="0" smtClean="0"/>
              <a:t> </a:t>
            </a:r>
            <a:r>
              <a:rPr lang="nb-NO" dirty="0" err="1" smtClean="0"/>
              <a:t>any</a:t>
            </a:r>
            <a:r>
              <a:rPr lang="nb-NO" dirty="0" smtClean="0"/>
              <a:t> longer an </a:t>
            </a:r>
            <a:r>
              <a:rPr lang="nb-NO" dirty="0" err="1" smtClean="0"/>
              <a:t>abundance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electrons</a:t>
            </a:r>
            <a:r>
              <a:rPr lang="nb-NO" dirty="0" smtClean="0"/>
              <a:t>. Or </a:t>
            </a:r>
            <a:r>
              <a:rPr lang="nb-NO" dirty="0" err="1" smtClean="0"/>
              <a:t>states</a:t>
            </a:r>
            <a:r>
              <a:rPr lang="nb-NO" dirty="0" smtClean="0"/>
              <a:t>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27074"/>
          </a:xfrm>
        </p:spPr>
        <p:txBody>
          <a:bodyPr/>
          <a:lstStyle/>
          <a:p>
            <a:r>
              <a:rPr lang="nb-NO" dirty="0" err="1" smtClean="0"/>
              <a:t>Metallic</a:t>
            </a:r>
            <a:r>
              <a:rPr lang="nb-NO" dirty="0" smtClean="0"/>
              <a:t> </a:t>
            </a:r>
            <a:r>
              <a:rPr lang="nb-NO" dirty="0" err="1" smtClean="0"/>
              <a:t>electrodes</a:t>
            </a:r>
            <a:r>
              <a:rPr lang="nb-NO" dirty="0" smtClean="0"/>
              <a:t>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3475" y="5835586"/>
            <a:ext cx="2770021" cy="4986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276" y="5880101"/>
            <a:ext cx="277002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70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7350" y="288927"/>
            <a:ext cx="7886700" cy="485774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Semiconductor </a:t>
            </a:r>
            <a:r>
              <a:rPr lang="nb-NO" dirty="0" err="1" smtClean="0"/>
              <a:t>electrodes</a:t>
            </a:r>
            <a:r>
              <a:rPr lang="nb-NO" dirty="0" smtClean="0"/>
              <a:t> - </a:t>
            </a:r>
            <a:r>
              <a:rPr lang="nb-NO" dirty="0" err="1" smtClean="0"/>
              <a:t>overview</a:t>
            </a:r>
            <a:endParaRPr lang="en-GB" dirty="0"/>
          </a:p>
        </p:txBody>
      </p:sp>
      <p:pic>
        <p:nvPicPr>
          <p:cNvPr id="4" name="Picture 10" descr="D:\temp\DBJWEC001-216\WOST764\E-Book\14\14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0" y="1076809"/>
            <a:ext cx="4435475" cy="5638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175" y="5996052"/>
            <a:ext cx="2770021" cy="4986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3176" y="4518024"/>
            <a:ext cx="2770020" cy="409575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7800" y="952500"/>
            <a:ext cx="5168900" cy="5542156"/>
          </a:xfrm>
        </p:spPr>
        <p:txBody>
          <a:bodyPr>
            <a:normAutofit/>
          </a:bodyPr>
          <a:lstStyle/>
          <a:p>
            <a:r>
              <a:rPr lang="nb-NO" dirty="0" smtClean="0"/>
              <a:t>Semiconductor</a:t>
            </a:r>
          </a:p>
          <a:p>
            <a:pPr lvl="1"/>
            <a:r>
              <a:rPr lang="nb-NO" dirty="0" err="1" smtClean="0"/>
              <a:t>Lattice</a:t>
            </a:r>
            <a:endParaRPr lang="nb-NO" dirty="0" smtClean="0"/>
          </a:p>
          <a:p>
            <a:pPr lvl="1"/>
            <a:r>
              <a:rPr lang="nb-NO" dirty="0" err="1" smtClean="0">
                <a:solidFill>
                  <a:srgbClr val="FF0000"/>
                </a:solidFill>
              </a:rPr>
              <a:t>Valence</a:t>
            </a:r>
            <a:r>
              <a:rPr lang="nb-NO" dirty="0" smtClean="0">
                <a:solidFill>
                  <a:srgbClr val="FF0000"/>
                </a:solidFill>
              </a:rPr>
              <a:t> band = HOMO</a:t>
            </a:r>
          </a:p>
          <a:p>
            <a:pPr lvl="1"/>
            <a:r>
              <a:rPr lang="nb-NO" dirty="0" err="1" smtClean="0">
                <a:solidFill>
                  <a:srgbClr val="0070C0"/>
                </a:solidFill>
              </a:rPr>
              <a:t>Conduction</a:t>
            </a:r>
            <a:r>
              <a:rPr lang="nb-NO" dirty="0" smtClean="0">
                <a:solidFill>
                  <a:srgbClr val="0070C0"/>
                </a:solidFill>
              </a:rPr>
              <a:t> band = LUMO</a:t>
            </a:r>
          </a:p>
          <a:p>
            <a:pPr lvl="1"/>
            <a:r>
              <a:rPr lang="nb-NO" dirty="0" smtClean="0"/>
              <a:t>Band gap</a:t>
            </a:r>
          </a:p>
          <a:p>
            <a:pPr lvl="1"/>
            <a:r>
              <a:rPr lang="nb-NO" dirty="0" err="1" smtClean="0"/>
              <a:t>Fermio</a:t>
            </a:r>
            <a:r>
              <a:rPr lang="nb-NO" dirty="0" smtClean="0"/>
              <a:t> </a:t>
            </a:r>
            <a:r>
              <a:rPr lang="nb-NO" dirty="0" err="1" smtClean="0"/>
              <a:t>energy</a:t>
            </a:r>
            <a:r>
              <a:rPr lang="nb-NO" dirty="0" smtClean="0"/>
              <a:t> (</a:t>
            </a:r>
            <a:r>
              <a:rPr lang="nb-NO" dirty="0" err="1" smtClean="0"/>
              <a:t>chemical</a:t>
            </a:r>
            <a:r>
              <a:rPr lang="nb-NO" dirty="0" smtClean="0"/>
              <a:t> </a:t>
            </a:r>
            <a:r>
              <a:rPr lang="nb-NO" dirty="0" err="1" smtClean="0"/>
              <a:t>potential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electrons</a:t>
            </a:r>
            <a:r>
              <a:rPr lang="nb-NO" dirty="0" smtClean="0"/>
              <a:t>)</a:t>
            </a:r>
          </a:p>
          <a:p>
            <a:pPr lvl="1"/>
            <a:r>
              <a:rPr lang="nb-NO" dirty="0" err="1" smtClean="0"/>
              <a:t>Work</a:t>
            </a:r>
            <a:r>
              <a:rPr lang="nb-NO" dirty="0" smtClean="0"/>
              <a:t> </a:t>
            </a:r>
            <a:r>
              <a:rPr lang="nb-NO" dirty="0" err="1" smtClean="0"/>
              <a:t>function</a:t>
            </a:r>
            <a:r>
              <a:rPr lang="nb-NO" dirty="0" smtClean="0"/>
              <a:t> (to bring </a:t>
            </a:r>
            <a:r>
              <a:rPr lang="nb-NO" dirty="0" err="1" smtClean="0"/>
              <a:t>electrons</a:t>
            </a:r>
            <a:r>
              <a:rPr lang="nb-NO" dirty="0" smtClean="0"/>
              <a:t> to </a:t>
            </a:r>
            <a:r>
              <a:rPr lang="nb-NO" dirty="0" err="1" smtClean="0"/>
              <a:t>vacuum</a:t>
            </a:r>
            <a:r>
              <a:rPr lang="nb-NO" dirty="0" smtClean="0"/>
              <a:t>)</a:t>
            </a:r>
          </a:p>
          <a:p>
            <a:pPr lvl="1"/>
            <a:endParaRPr lang="nb-NO" dirty="0"/>
          </a:p>
          <a:p>
            <a:r>
              <a:rPr lang="nb-NO" dirty="0"/>
              <a:t>n</a:t>
            </a:r>
            <a:r>
              <a:rPr lang="nb-NO" dirty="0" smtClean="0"/>
              <a:t>-type </a:t>
            </a:r>
            <a:r>
              <a:rPr lang="nb-NO" dirty="0" err="1" smtClean="0"/>
              <a:t>semiconductor</a:t>
            </a:r>
            <a:endParaRPr lang="nb-NO" dirty="0" smtClean="0"/>
          </a:p>
          <a:p>
            <a:pPr lvl="1"/>
            <a:r>
              <a:rPr lang="nb-NO" dirty="0" smtClean="0"/>
              <a:t>Donor-</a:t>
            </a:r>
            <a:r>
              <a:rPr lang="nb-NO" dirty="0" err="1" smtClean="0"/>
              <a:t>doped</a:t>
            </a:r>
            <a:r>
              <a:rPr lang="nb-NO" dirty="0" smtClean="0"/>
              <a:t>  </a:t>
            </a:r>
            <a:r>
              <a:rPr lang="nb-NO" i="1" dirty="0" smtClean="0">
                <a:solidFill>
                  <a:srgbClr val="0070C0"/>
                </a:solidFill>
              </a:rPr>
              <a:t>n</a:t>
            </a:r>
            <a:r>
              <a:rPr lang="nb-NO" dirty="0" smtClean="0">
                <a:solidFill>
                  <a:srgbClr val="0070C0"/>
                </a:solidFill>
              </a:rPr>
              <a:t> = [e</a:t>
            </a:r>
            <a:r>
              <a:rPr lang="nb-NO" baseline="30000" dirty="0" smtClean="0">
                <a:solidFill>
                  <a:srgbClr val="0070C0"/>
                </a:solidFill>
              </a:rPr>
              <a:t>-</a:t>
            </a:r>
            <a:r>
              <a:rPr lang="nb-NO" dirty="0" smtClean="0">
                <a:solidFill>
                  <a:srgbClr val="0070C0"/>
                </a:solidFill>
              </a:rPr>
              <a:t>] = [D</a:t>
            </a:r>
            <a:r>
              <a:rPr lang="nb-NO" baseline="30000" dirty="0" smtClean="0">
                <a:solidFill>
                  <a:srgbClr val="0070C0"/>
                </a:solidFill>
              </a:rPr>
              <a:t>+</a:t>
            </a:r>
            <a:r>
              <a:rPr lang="nb-NO" dirty="0" smtClean="0">
                <a:solidFill>
                  <a:srgbClr val="0070C0"/>
                </a:solidFill>
              </a:rPr>
              <a:t>]</a:t>
            </a:r>
          </a:p>
          <a:p>
            <a:pPr lvl="1"/>
            <a:r>
              <a:rPr lang="nb-NO" dirty="0" smtClean="0"/>
              <a:t>Electrons e</a:t>
            </a:r>
            <a:r>
              <a:rPr lang="nb-NO" baseline="30000" dirty="0" smtClean="0"/>
              <a:t>-</a:t>
            </a:r>
            <a:r>
              <a:rPr lang="nb-NO" dirty="0" smtClean="0"/>
              <a:t> in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conduction</a:t>
            </a:r>
            <a:r>
              <a:rPr lang="nb-NO" dirty="0" smtClean="0"/>
              <a:t> band</a:t>
            </a:r>
          </a:p>
          <a:p>
            <a:pPr lvl="1"/>
            <a:endParaRPr lang="nb-NO" dirty="0" smtClean="0"/>
          </a:p>
          <a:p>
            <a:pPr lvl="1"/>
            <a:endParaRPr lang="nb-NO" dirty="0"/>
          </a:p>
          <a:p>
            <a:r>
              <a:rPr lang="nb-NO" dirty="0"/>
              <a:t>p</a:t>
            </a:r>
            <a:r>
              <a:rPr lang="nb-NO" dirty="0" smtClean="0"/>
              <a:t>-type </a:t>
            </a:r>
            <a:r>
              <a:rPr lang="nb-NO" dirty="0" err="1" smtClean="0"/>
              <a:t>semiconductor</a:t>
            </a:r>
            <a:endParaRPr lang="nb-NO" dirty="0" smtClean="0"/>
          </a:p>
          <a:p>
            <a:pPr lvl="1"/>
            <a:r>
              <a:rPr lang="nb-NO" dirty="0" err="1" smtClean="0"/>
              <a:t>Acceptor-doped</a:t>
            </a:r>
            <a:r>
              <a:rPr lang="nb-NO" dirty="0" smtClean="0"/>
              <a:t>     </a:t>
            </a:r>
            <a:r>
              <a:rPr lang="nb-NO" i="1" dirty="0" smtClean="0">
                <a:solidFill>
                  <a:srgbClr val="FF0000"/>
                </a:solidFill>
              </a:rPr>
              <a:t>p</a:t>
            </a:r>
            <a:r>
              <a:rPr lang="nb-NO" dirty="0" smtClean="0">
                <a:solidFill>
                  <a:srgbClr val="FF0000"/>
                </a:solidFill>
              </a:rPr>
              <a:t> </a:t>
            </a:r>
            <a:r>
              <a:rPr lang="nb-NO" dirty="0">
                <a:solidFill>
                  <a:srgbClr val="FF0000"/>
                </a:solidFill>
              </a:rPr>
              <a:t>= </a:t>
            </a:r>
            <a:r>
              <a:rPr lang="nb-NO" dirty="0" smtClean="0">
                <a:solidFill>
                  <a:srgbClr val="FF0000"/>
                </a:solidFill>
              </a:rPr>
              <a:t>[h</a:t>
            </a:r>
            <a:r>
              <a:rPr lang="nb-NO" baseline="30000" dirty="0" smtClean="0">
                <a:solidFill>
                  <a:srgbClr val="FF0000"/>
                </a:solidFill>
              </a:rPr>
              <a:t>+</a:t>
            </a:r>
            <a:r>
              <a:rPr lang="nb-NO" dirty="0" smtClean="0">
                <a:solidFill>
                  <a:srgbClr val="FF0000"/>
                </a:solidFill>
              </a:rPr>
              <a:t>] </a:t>
            </a:r>
            <a:r>
              <a:rPr lang="nb-NO" dirty="0">
                <a:solidFill>
                  <a:srgbClr val="FF0000"/>
                </a:solidFill>
              </a:rPr>
              <a:t>= </a:t>
            </a:r>
            <a:r>
              <a:rPr lang="nb-NO" dirty="0" smtClean="0">
                <a:solidFill>
                  <a:srgbClr val="FF0000"/>
                </a:solidFill>
              </a:rPr>
              <a:t>[A</a:t>
            </a:r>
            <a:r>
              <a:rPr lang="nb-NO" baseline="30000" dirty="0" smtClean="0">
                <a:solidFill>
                  <a:srgbClr val="FF0000"/>
                </a:solidFill>
              </a:rPr>
              <a:t>-</a:t>
            </a:r>
            <a:r>
              <a:rPr lang="nb-NO" dirty="0" smtClean="0">
                <a:solidFill>
                  <a:srgbClr val="FF0000"/>
                </a:solidFill>
              </a:rPr>
              <a:t>]</a:t>
            </a:r>
          </a:p>
          <a:p>
            <a:pPr lvl="1"/>
            <a:r>
              <a:rPr lang="nb-NO" dirty="0" smtClean="0"/>
              <a:t>Electron holes h</a:t>
            </a:r>
            <a:r>
              <a:rPr lang="nb-NO" baseline="30000" dirty="0" smtClean="0"/>
              <a:t>+</a:t>
            </a:r>
            <a:r>
              <a:rPr lang="nb-NO" dirty="0" smtClean="0"/>
              <a:t> in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valence</a:t>
            </a:r>
            <a:r>
              <a:rPr lang="nb-NO" dirty="0" smtClean="0"/>
              <a:t> band</a:t>
            </a:r>
          </a:p>
        </p:txBody>
      </p:sp>
    </p:spTree>
    <p:extLst>
      <p:ext uri="{BB962C8B-B14F-4D97-AF65-F5344CB8AC3E}">
        <p14:creationId xmlns:p14="http://schemas.microsoft.com/office/powerpoint/2010/main" val="324295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8600" y="113973"/>
            <a:ext cx="3835400" cy="3407736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2880" y="1155700"/>
            <a:ext cx="5125720" cy="55860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b="1" dirty="0" smtClean="0"/>
              <a:t>Electroneutrality</a:t>
            </a:r>
            <a:r>
              <a:rPr lang="nb-NO" dirty="0" smtClean="0"/>
              <a:t> in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semiconductor</a:t>
            </a:r>
            <a:r>
              <a:rPr lang="nb-NO" dirty="0" smtClean="0"/>
              <a:t> bulk</a:t>
            </a:r>
          </a:p>
          <a:p>
            <a:pPr marL="0" indent="0">
              <a:buNone/>
            </a:pPr>
            <a:r>
              <a:rPr lang="nb-NO" i="1" dirty="0" smtClean="0"/>
              <a:t>n</a:t>
            </a:r>
            <a:r>
              <a:rPr lang="nb-NO" dirty="0" smtClean="0"/>
              <a:t> + [A</a:t>
            </a:r>
            <a:r>
              <a:rPr lang="nb-NO" baseline="30000" dirty="0" smtClean="0"/>
              <a:t>-</a:t>
            </a:r>
            <a:r>
              <a:rPr lang="nb-NO" dirty="0" smtClean="0"/>
              <a:t>] = </a:t>
            </a:r>
            <a:r>
              <a:rPr lang="nb-NO" i="1" dirty="0" smtClean="0"/>
              <a:t>p</a:t>
            </a:r>
            <a:r>
              <a:rPr lang="nb-NO" dirty="0" smtClean="0"/>
              <a:t> + [D</a:t>
            </a:r>
            <a:r>
              <a:rPr lang="nb-NO" baseline="30000" dirty="0" smtClean="0"/>
              <a:t>+</a:t>
            </a:r>
            <a:r>
              <a:rPr lang="nb-NO" dirty="0" smtClean="0"/>
              <a:t>]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b="1" dirty="0" smtClean="0"/>
              <a:t>Bulk donor </a:t>
            </a:r>
            <a:r>
              <a:rPr lang="nb-NO" b="1" dirty="0" err="1" smtClean="0"/>
              <a:t>doped</a:t>
            </a:r>
            <a:r>
              <a:rPr lang="nb-NO" dirty="0" smtClean="0"/>
              <a:t> n-type </a:t>
            </a:r>
            <a:r>
              <a:rPr lang="nb-NO" dirty="0" err="1" smtClean="0"/>
              <a:t>conductor</a:t>
            </a:r>
            <a:endParaRPr lang="nb-NO" dirty="0" smtClean="0"/>
          </a:p>
          <a:p>
            <a:pPr marL="0" indent="0">
              <a:buNone/>
            </a:pPr>
            <a:r>
              <a:rPr lang="nb-NO" i="1" dirty="0"/>
              <a:t>n</a:t>
            </a:r>
            <a:r>
              <a:rPr lang="nb-NO" dirty="0"/>
              <a:t> </a:t>
            </a:r>
            <a:r>
              <a:rPr lang="nb-NO" dirty="0" smtClean="0"/>
              <a:t>≈ [</a:t>
            </a:r>
            <a:r>
              <a:rPr lang="nb-NO" dirty="0"/>
              <a:t>D</a:t>
            </a:r>
            <a:r>
              <a:rPr lang="nb-NO" baseline="30000" dirty="0" smtClean="0"/>
              <a:t>+</a:t>
            </a:r>
            <a:r>
              <a:rPr lang="nb-NO" dirty="0" smtClean="0"/>
              <a:t>]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b="1" dirty="0" err="1" smtClean="0"/>
              <a:t>Adsorption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anions in </a:t>
            </a:r>
            <a:r>
              <a:rPr lang="nb-NO" dirty="0" err="1" smtClean="0"/>
              <a:t>Helmholtz</a:t>
            </a:r>
            <a:r>
              <a:rPr lang="nb-NO" dirty="0" smtClean="0"/>
              <a:t> </a:t>
            </a:r>
            <a:r>
              <a:rPr lang="nb-NO" dirty="0" err="1" smtClean="0"/>
              <a:t>layer</a:t>
            </a: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     </a:t>
            </a:r>
            <a:r>
              <a:rPr lang="nb-NO" dirty="0" err="1" smtClean="0"/>
              <a:t>compensated</a:t>
            </a:r>
            <a:r>
              <a:rPr lang="nb-NO" dirty="0" smtClean="0"/>
              <a:t> by</a:t>
            </a:r>
            <a:endParaRPr lang="nb-NO" dirty="0"/>
          </a:p>
          <a:p>
            <a:pPr marL="0" indent="0">
              <a:buNone/>
            </a:pPr>
            <a:r>
              <a:rPr lang="nb-NO" dirty="0" smtClean="0"/>
              <a:t>positive </a:t>
            </a:r>
            <a:r>
              <a:rPr lang="nb-NO" dirty="0" err="1" smtClean="0"/>
              <a:t>space</a:t>
            </a:r>
            <a:r>
              <a:rPr lang="nb-NO" dirty="0" smtClean="0"/>
              <a:t> charge in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semiconductor</a:t>
            </a:r>
            <a:endParaRPr lang="nb-NO" dirty="0" smtClean="0"/>
          </a:p>
          <a:p>
            <a:pPr marL="0" indent="0">
              <a:buNone/>
            </a:pPr>
            <a:r>
              <a:rPr lang="nb-NO" dirty="0"/>
              <a:t> </a:t>
            </a:r>
            <a:r>
              <a:rPr lang="nb-NO" dirty="0" smtClean="0"/>
              <a:t>    by </a:t>
            </a:r>
          </a:p>
          <a:p>
            <a:pPr marL="0" indent="0">
              <a:buNone/>
            </a:pPr>
            <a:r>
              <a:rPr lang="nb-NO" dirty="0" err="1" smtClean="0"/>
              <a:t>depletion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electrons</a:t>
            </a:r>
            <a:endParaRPr lang="nb-NO" dirty="0" smtClean="0"/>
          </a:p>
          <a:p>
            <a:pPr marL="0" indent="0">
              <a:buNone/>
            </a:pPr>
            <a:r>
              <a:rPr lang="nb-NO" dirty="0" err="1"/>
              <a:t>e</a:t>
            </a:r>
            <a:r>
              <a:rPr lang="nb-NO" dirty="0" err="1" smtClean="0"/>
              <a:t>xcess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holes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b="1" dirty="0" smtClean="0"/>
              <a:t>Band </a:t>
            </a:r>
            <a:r>
              <a:rPr lang="nb-NO" b="1" dirty="0" err="1" smtClean="0"/>
              <a:t>bending</a:t>
            </a:r>
            <a:r>
              <a:rPr lang="nb-NO" b="1" dirty="0" smtClean="0"/>
              <a:t>:</a:t>
            </a:r>
            <a:r>
              <a:rPr lang="nb-NO" dirty="0" smtClean="0"/>
              <a:t> </a:t>
            </a:r>
          </a:p>
          <a:p>
            <a:pPr marL="0" indent="0">
              <a:buNone/>
            </a:pPr>
            <a:r>
              <a:rPr lang="nb-NO" dirty="0" err="1" smtClean="0"/>
              <a:t>Cause</a:t>
            </a:r>
            <a:r>
              <a:rPr lang="nb-NO" dirty="0" smtClean="0"/>
              <a:t>: </a:t>
            </a:r>
            <a:r>
              <a:rPr lang="nb-NO" dirty="0" err="1" smtClean="0"/>
              <a:t>Adsorption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one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ions (same as diffuse </a:t>
            </a:r>
            <a:r>
              <a:rPr lang="nb-NO" dirty="0" err="1" smtClean="0"/>
              <a:t>layer</a:t>
            </a:r>
            <a:r>
              <a:rPr lang="nb-NO" dirty="0" smtClean="0"/>
              <a:t> in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electrolyte</a:t>
            </a:r>
            <a:r>
              <a:rPr lang="nb-NO" dirty="0" smtClean="0"/>
              <a:t>) </a:t>
            </a:r>
          </a:p>
          <a:p>
            <a:pPr marL="0" indent="0">
              <a:buNone/>
            </a:pPr>
            <a:r>
              <a:rPr lang="nb-NO" dirty="0" smtClean="0"/>
              <a:t>Shape: Same </a:t>
            </a:r>
            <a:r>
              <a:rPr lang="nb-NO" dirty="0" err="1" smtClean="0"/>
              <a:t>origin</a:t>
            </a:r>
            <a:r>
              <a:rPr lang="nb-NO" dirty="0" smtClean="0"/>
              <a:t> (Poisson) as diffuse </a:t>
            </a:r>
            <a:r>
              <a:rPr lang="nb-NO" dirty="0" err="1" smtClean="0"/>
              <a:t>layer</a:t>
            </a:r>
            <a:r>
              <a:rPr lang="nb-NO" dirty="0" smtClean="0"/>
              <a:t> in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electrolyte</a:t>
            </a:r>
            <a:endParaRPr lang="nb-NO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9100" y="174933"/>
            <a:ext cx="8096250" cy="587374"/>
          </a:xfrm>
        </p:spPr>
        <p:txBody>
          <a:bodyPr/>
          <a:lstStyle/>
          <a:p>
            <a:r>
              <a:rPr lang="nb-NO" dirty="0"/>
              <a:t>n</a:t>
            </a:r>
            <a:r>
              <a:rPr lang="nb-NO" dirty="0" smtClean="0"/>
              <a:t>-type </a:t>
            </a:r>
            <a:r>
              <a:rPr lang="nb-NO" dirty="0" err="1" smtClean="0"/>
              <a:t>electrode</a:t>
            </a:r>
            <a:r>
              <a:rPr lang="nb-NO" dirty="0" smtClean="0"/>
              <a:t> – a </a:t>
            </a:r>
            <a:r>
              <a:rPr lang="nb-NO" dirty="0" err="1" smtClean="0"/>
              <a:t>closer</a:t>
            </a:r>
            <a:r>
              <a:rPr lang="nb-NO" dirty="0" smtClean="0"/>
              <a:t> </a:t>
            </a:r>
            <a:r>
              <a:rPr lang="nb-NO" dirty="0" err="1" smtClean="0"/>
              <a:t>look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587" y="3625600"/>
            <a:ext cx="3905231" cy="2616200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5308600" y="3771899"/>
            <a:ext cx="2683428" cy="887883"/>
            <a:chOff x="5308600" y="3771899"/>
            <a:chExt cx="2683428" cy="887883"/>
          </a:xfrm>
        </p:grpSpPr>
        <p:sp>
          <p:nvSpPr>
            <p:cNvPr id="6" name="Oval 5"/>
            <p:cNvSpPr/>
            <p:nvPr/>
          </p:nvSpPr>
          <p:spPr>
            <a:xfrm>
              <a:off x="5308600" y="4586630"/>
              <a:ext cx="95098" cy="731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5443184" y="4586630"/>
              <a:ext cx="95098" cy="731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5582101" y="4586630"/>
              <a:ext cx="95098" cy="731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5717964" y="4586630"/>
              <a:ext cx="95098" cy="731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5854962" y="4586630"/>
              <a:ext cx="95098" cy="731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/>
            <p:cNvSpPr/>
            <p:nvPr/>
          </p:nvSpPr>
          <p:spPr>
            <a:xfrm>
              <a:off x="5998420" y="4586630"/>
              <a:ext cx="95098" cy="731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/>
            <p:cNvSpPr/>
            <p:nvPr/>
          </p:nvSpPr>
          <p:spPr>
            <a:xfrm>
              <a:off x="6145492" y="4586630"/>
              <a:ext cx="95098" cy="731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/>
            <p:cNvSpPr/>
            <p:nvPr/>
          </p:nvSpPr>
          <p:spPr>
            <a:xfrm>
              <a:off x="6296946" y="4564684"/>
              <a:ext cx="95098" cy="731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/>
            <p:cNvSpPr/>
            <p:nvPr/>
          </p:nvSpPr>
          <p:spPr>
            <a:xfrm>
              <a:off x="6502591" y="4557369"/>
              <a:ext cx="95098" cy="731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6732273" y="4542738"/>
              <a:ext cx="95098" cy="731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/>
            <p:cNvSpPr/>
            <p:nvPr/>
          </p:nvSpPr>
          <p:spPr>
            <a:xfrm>
              <a:off x="7011791" y="4506161"/>
              <a:ext cx="95098" cy="731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7355605" y="4374488"/>
              <a:ext cx="95098" cy="731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/>
            <p:cNvSpPr/>
            <p:nvPr/>
          </p:nvSpPr>
          <p:spPr>
            <a:xfrm>
              <a:off x="7670159" y="4147716"/>
              <a:ext cx="95098" cy="731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/>
            <p:cNvSpPr/>
            <p:nvPr/>
          </p:nvSpPr>
          <p:spPr>
            <a:xfrm>
              <a:off x="7896930" y="3771899"/>
              <a:ext cx="95098" cy="731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280794" y="4860548"/>
            <a:ext cx="2711234" cy="927923"/>
            <a:chOff x="5280794" y="4860548"/>
            <a:chExt cx="2711234" cy="927923"/>
          </a:xfrm>
        </p:grpSpPr>
        <p:sp>
          <p:nvSpPr>
            <p:cNvPr id="21" name="Oval 20"/>
            <p:cNvSpPr/>
            <p:nvPr/>
          </p:nvSpPr>
          <p:spPr>
            <a:xfrm>
              <a:off x="7896930" y="4860548"/>
              <a:ext cx="95098" cy="7315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/>
            <p:cNvSpPr/>
            <p:nvPr/>
          </p:nvSpPr>
          <p:spPr>
            <a:xfrm>
              <a:off x="7849553" y="5001015"/>
              <a:ext cx="95098" cy="7315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/>
            <p:cNvSpPr/>
            <p:nvPr/>
          </p:nvSpPr>
          <p:spPr>
            <a:xfrm>
              <a:off x="7754455" y="5115473"/>
              <a:ext cx="95098" cy="7315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/>
            <p:cNvSpPr/>
            <p:nvPr/>
          </p:nvSpPr>
          <p:spPr>
            <a:xfrm>
              <a:off x="7622610" y="5276407"/>
              <a:ext cx="95098" cy="7315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/>
            <p:cNvSpPr/>
            <p:nvPr/>
          </p:nvSpPr>
          <p:spPr>
            <a:xfrm>
              <a:off x="7450703" y="5466602"/>
              <a:ext cx="95098" cy="7315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/>
            <p:cNvSpPr/>
            <p:nvPr/>
          </p:nvSpPr>
          <p:spPr>
            <a:xfrm>
              <a:off x="7166660" y="5605591"/>
              <a:ext cx="95098" cy="7315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/>
            <p:cNvSpPr/>
            <p:nvPr/>
          </p:nvSpPr>
          <p:spPr>
            <a:xfrm>
              <a:off x="6551562" y="5678743"/>
              <a:ext cx="95098" cy="7315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/>
          </p:nvSpPr>
          <p:spPr>
            <a:xfrm>
              <a:off x="5925338" y="5715319"/>
              <a:ext cx="95098" cy="7315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/>
            <p:cNvSpPr/>
            <p:nvPr/>
          </p:nvSpPr>
          <p:spPr>
            <a:xfrm>
              <a:off x="5280794" y="5715319"/>
              <a:ext cx="95098" cy="7315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8043079" y="3745380"/>
            <a:ext cx="958746" cy="2423764"/>
            <a:chOff x="8043079" y="3745380"/>
            <a:chExt cx="958746" cy="2423764"/>
          </a:xfrm>
        </p:grpSpPr>
        <p:sp>
          <p:nvSpPr>
            <p:cNvPr id="31" name="Oval 30"/>
            <p:cNvSpPr/>
            <p:nvPr/>
          </p:nvSpPr>
          <p:spPr>
            <a:xfrm>
              <a:off x="8046724" y="3745380"/>
              <a:ext cx="175565" cy="1755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smtClean="0"/>
                <a:t>-</a:t>
              </a:r>
              <a:endParaRPr lang="en-GB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8045509" y="4066025"/>
              <a:ext cx="175565" cy="1755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smtClean="0"/>
                <a:t>-</a:t>
              </a:r>
              <a:endParaRPr lang="en-GB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8051609" y="4313523"/>
              <a:ext cx="175565" cy="1755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smtClean="0"/>
                <a:t>-</a:t>
              </a:r>
              <a:endParaRPr lang="en-GB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8043079" y="4641484"/>
              <a:ext cx="175565" cy="1755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smtClean="0"/>
                <a:t>-</a:t>
              </a:r>
              <a:endParaRPr lang="en-GB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8052823" y="4921905"/>
              <a:ext cx="175565" cy="1755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smtClean="0"/>
                <a:t>-</a:t>
              </a:r>
              <a:endParaRPr lang="en-GB" dirty="0"/>
            </a:p>
          </p:txBody>
        </p:sp>
        <p:sp>
          <p:nvSpPr>
            <p:cNvPr id="37" name="Oval 36"/>
            <p:cNvSpPr/>
            <p:nvPr/>
          </p:nvSpPr>
          <p:spPr>
            <a:xfrm>
              <a:off x="8051608" y="5249867"/>
              <a:ext cx="175565" cy="1755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smtClean="0"/>
                <a:t>-</a:t>
              </a:r>
              <a:endParaRPr lang="en-GB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8057708" y="5599776"/>
              <a:ext cx="175565" cy="1755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smtClean="0"/>
                <a:t>-</a:t>
              </a:r>
              <a:endParaRPr lang="en-GB" dirty="0"/>
            </a:p>
          </p:txBody>
        </p:sp>
        <p:sp>
          <p:nvSpPr>
            <p:cNvPr id="39" name="Oval 38"/>
            <p:cNvSpPr/>
            <p:nvPr/>
          </p:nvSpPr>
          <p:spPr>
            <a:xfrm>
              <a:off x="8063808" y="5993579"/>
              <a:ext cx="175565" cy="1755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smtClean="0"/>
                <a:t>-</a:t>
              </a:r>
              <a:endParaRPr lang="en-GB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8374689" y="3771899"/>
              <a:ext cx="140662" cy="14782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smtClean="0"/>
                <a:t>+</a:t>
              </a:r>
              <a:endParaRPr lang="en-GB" dirty="0"/>
            </a:p>
          </p:txBody>
        </p:sp>
        <p:sp>
          <p:nvSpPr>
            <p:cNvPr id="41" name="Oval 40"/>
            <p:cNvSpPr/>
            <p:nvPr/>
          </p:nvSpPr>
          <p:spPr>
            <a:xfrm>
              <a:off x="8600115" y="4093761"/>
              <a:ext cx="140662" cy="14782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smtClean="0"/>
                <a:t>+</a:t>
              </a:r>
              <a:endParaRPr lang="en-GB" dirty="0"/>
            </a:p>
          </p:txBody>
        </p:sp>
        <p:sp>
          <p:nvSpPr>
            <p:cNvPr id="42" name="Oval 41"/>
            <p:cNvSpPr/>
            <p:nvPr/>
          </p:nvSpPr>
          <p:spPr>
            <a:xfrm>
              <a:off x="8379574" y="4340042"/>
              <a:ext cx="140662" cy="14782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smtClean="0"/>
                <a:t>+</a:t>
              </a:r>
              <a:endParaRPr lang="en-GB" dirty="0"/>
            </a:p>
          </p:txBody>
        </p:sp>
        <p:sp>
          <p:nvSpPr>
            <p:cNvPr id="43" name="Oval 42"/>
            <p:cNvSpPr/>
            <p:nvPr/>
          </p:nvSpPr>
          <p:spPr>
            <a:xfrm>
              <a:off x="8861163" y="4669220"/>
              <a:ext cx="140662" cy="14782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/>
                <a:t>+</a:t>
              </a:r>
              <a:endParaRPr lang="en-GB" dirty="0"/>
            </a:p>
          </p:txBody>
        </p:sp>
        <p:sp>
          <p:nvSpPr>
            <p:cNvPr id="44" name="Oval 43"/>
            <p:cNvSpPr/>
            <p:nvPr/>
          </p:nvSpPr>
          <p:spPr>
            <a:xfrm>
              <a:off x="8512162" y="4963676"/>
              <a:ext cx="140662" cy="14782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/>
                <a:t>+</a:t>
              </a:r>
              <a:endParaRPr lang="en-GB" dirty="0"/>
            </a:p>
          </p:txBody>
        </p:sp>
        <p:sp>
          <p:nvSpPr>
            <p:cNvPr id="45" name="Oval 44"/>
            <p:cNvSpPr/>
            <p:nvPr/>
          </p:nvSpPr>
          <p:spPr>
            <a:xfrm>
              <a:off x="8738805" y="5302514"/>
              <a:ext cx="140662" cy="14782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/>
                <a:t>+</a:t>
              </a:r>
              <a:endParaRPr lang="en-GB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8501989" y="5625988"/>
              <a:ext cx="140662" cy="14782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/>
                <a:t>+</a:t>
              </a:r>
              <a:endParaRPr lang="en-GB" dirty="0"/>
            </a:p>
          </p:txBody>
        </p:sp>
        <p:sp>
          <p:nvSpPr>
            <p:cNvPr id="47" name="Oval 46"/>
            <p:cNvSpPr/>
            <p:nvPr/>
          </p:nvSpPr>
          <p:spPr>
            <a:xfrm>
              <a:off x="8675030" y="6021315"/>
              <a:ext cx="140662" cy="14782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/>
                <a:t>+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00220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5979" y="1170431"/>
            <a:ext cx="3812583" cy="5544693"/>
          </a:xfrm>
        </p:spPr>
        <p:txBody>
          <a:bodyPr>
            <a:normAutofit fontScale="92500"/>
          </a:bodyPr>
          <a:lstStyle/>
          <a:p>
            <a:r>
              <a:rPr lang="nb-NO" dirty="0" smtClean="0"/>
              <a:t>How do </a:t>
            </a:r>
            <a:r>
              <a:rPr lang="nb-NO" dirty="0" err="1" smtClean="0"/>
              <a:t>the</a:t>
            </a:r>
            <a:r>
              <a:rPr lang="nb-NO" dirty="0" smtClean="0"/>
              <a:t> bands </a:t>
            </a:r>
            <a:r>
              <a:rPr lang="nb-NO" dirty="0" err="1" smtClean="0"/>
              <a:t>look</a:t>
            </a:r>
            <a:r>
              <a:rPr lang="nb-NO" dirty="0" smtClean="0"/>
              <a:t> </a:t>
            </a:r>
            <a:r>
              <a:rPr lang="nb-NO" dirty="0" err="1" smtClean="0"/>
              <a:t>before</a:t>
            </a:r>
            <a:r>
              <a:rPr lang="nb-NO" dirty="0" smtClean="0"/>
              <a:t> </a:t>
            </a:r>
            <a:r>
              <a:rPr lang="nb-NO" dirty="0" err="1" smtClean="0"/>
              <a:t>contact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electrolyte</a:t>
            </a:r>
            <a:r>
              <a:rPr lang="nb-NO" dirty="0" smtClean="0"/>
              <a:t>?</a:t>
            </a:r>
          </a:p>
          <a:p>
            <a:endParaRPr lang="nb-NO" dirty="0"/>
          </a:p>
          <a:p>
            <a:r>
              <a:rPr lang="nb-NO" dirty="0" err="1" smtClean="0"/>
              <a:t>Based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your</a:t>
            </a:r>
            <a:r>
              <a:rPr lang="nb-NO" dirty="0" smtClean="0"/>
              <a:t> </a:t>
            </a:r>
            <a:r>
              <a:rPr lang="nb-NO" dirty="0" err="1" smtClean="0"/>
              <a:t>memory</a:t>
            </a:r>
            <a:r>
              <a:rPr lang="nb-NO" dirty="0" smtClean="0"/>
              <a:t> and </a:t>
            </a:r>
            <a:r>
              <a:rPr lang="nb-NO" dirty="0" err="1" smtClean="0"/>
              <a:t>understanding</a:t>
            </a:r>
            <a:r>
              <a:rPr lang="nb-NO" dirty="0" smtClean="0"/>
              <a:t>,  </a:t>
            </a:r>
            <a:r>
              <a:rPr lang="nb-NO" dirty="0" err="1" smtClean="0"/>
              <a:t>populate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top</a:t>
            </a:r>
            <a:r>
              <a:rPr lang="nb-NO" dirty="0" smtClean="0"/>
              <a:t> </a:t>
            </a:r>
            <a:r>
              <a:rPr lang="nb-NO" dirty="0" err="1" smtClean="0"/>
              <a:t>figure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ions, </a:t>
            </a:r>
            <a:r>
              <a:rPr lang="nb-NO" dirty="0" err="1" smtClean="0"/>
              <a:t>electrons</a:t>
            </a:r>
            <a:r>
              <a:rPr lang="nb-NO" dirty="0" smtClean="0"/>
              <a:t>, and holes</a:t>
            </a:r>
          </a:p>
          <a:p>
            <a:endParaRPr lang="nb-NO" dirty="0" smtClean="0"/>
          </a:p>
          <a:p>
            <a:r>
              <a:rPr lang="nb-NO" dirty="0" err="1" smtClean="0"/>
              <a:t>Populate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bottom</a:t>
            </a:r>
            <a:r>
              <a:rPr lang="nb-NO" dirty="0" smtClean="0"/>
              <a:t> </a:t>
            </a:r>
            <a:r>
              <a:rPr lang="nb-NO" dirty="0" err="1" smtClean="0"/>
              <a:t>figure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ions, </a:t>
            </a:r>
            <a:r>
              <a:rPr lang="nb-NO" dirty="0" err="1" smtClean="0"/>
              <a:t>electrons</a:t>
            </a:r>
            <a:r>
              <a:rPr lang="nb-NO" dirty="0" smtClean="0"/>
              <a:t>, and holes</a:t>
            </a:r>
          </a:p>
          <a:p>
            <a:endParaRPr lang="nb-NO" dirty="0"/>
          </a:p>
          <a:p>
            <a:r>
              <a:rPr lang="nb-NO" dirty="0" smtClean="0"/>
              <a:t>How </a:t>
            </a:r>
            <a:r>
              <a:rPr lang="nb-NO" dirty="0" err="1" smtClean="0"/>
              <a:t>could</a:t>
            </a:r>
            <a:r>
              <a:rPr lang="nb-NO" dirty="0" smtClean="0"/>
              <a:t> </a:t>
            </a:r>
            <a:r>
              <a:rPr lang="nb-NO" dirty="0" err="1" smtClean="0"/>
              <a:t>we</a:t>
            </a:r>
            <a:r>
              <a:rPr lang="nb-NO" dirty="0" smtClean="0"/>
              <a:t> force </a:t>
            </a:r>
            <a:r>
              <a:rPr lang="nb-NO" dirty="0" err="1" smtClean="0"/>
              <a:t>the</a:t>
            </a:r>
            <a:r>
              <a:rPr lang="nb-NO" dirty="0" smtClean="0"/>
              <a:t> bands flat?</a:t>
            </a:r>
          </a:p>
          <a:p>
            <a:endParaRPr lang="nb-NO" dirty="0" smtClean="0"/>
          </a:p>
          <a:p>
            <a:r>
              <a:rPr lang="nb-NO" dirty="0" err="1" smtClean="0"/>
              <a:t>What</a:t>
            </a:r>
            <a:r>
              <a:rPr lang="nb-NO" dirty="0" smtClean="0"/>
              <a:t> is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i="1" dirty="0" smtClean="0"/>
              <a:t>flat-band </a:t>
            </a:r>
            <a:r>
              <a:rPr lang="nb-NO" i="1" dirty="0" err="1" smtClean="0"/>
              <a:t>potential</a:t>
            </a:r>
            <a:r>
              <a:rPr lang="nb-NO" dirty="0" smtClean="0"/>
              <a:t>?</a:t>
            </a:r>
          </a:p>
          <a:p>
            <a:endParaRPr lang="nb-NO" dirty="0" smtClean="0"/>
          </a:p>
          <a:p>
            <a:r>
              <a:rPr lang="nb-NO" dirty="0" err="1" smtClean="0"/>
              <a:t>Try</a:t>
            </a:r>
            <a:r>
              <a:rPr lang="nb-NO" dirty="0" smtClean="0"/>
              <a:t> to </a:t>
            </a:r>
            <a:r>
              <a:rPr lang="nb-NO" dirty="0" err="1" smtClean="0"/>
              <a:t>populate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valence</a:t>
            </a:r>
            <a:r>
              <a:rPr lang="nb-NO" dirty="0" smtClean="0"/>
              <a:t> bands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electrons</a:t>
            </a:r>
            <a:r>
              <a:rPr lang="nb-NO" dirty="0" smtClean="0"/>
              <a:t> </a:t>
            </a:r>
            <a:r>
              <a:rPr lang="nb-NO" dirty="0" err="1" smtClean="0"/>
              <a:t>instead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holes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17523"/>
          </a:xfrm>
        </p:spPr>
        <p:txBody>
          <a:bodyPr/>
          <a:lstStyle/>
          <a:p>
            <a:r>
              <a:rPr lang="nb-NO" dirty="0" err="1" smtClean="0">
                <a:solidFill>
                  <a:srgbClr val="FF0000"/>
                </a:solidFill>
              </a:rPr>
              <a:t>Exercise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4" name="Picture 10" descr="D:\temp\DBJWEC001-216\WOST764\E-Book\14\14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562" y="335340"/>
            <a:ext cx="5021613" cy="6383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620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177871"/>
            <a:ext cx="7886700" cy="1578653"/>
          </a:xfrm>
        </p:spPr>
        <p:txBody>
          <a:bodyPr/>
          <a:lstStyle/>
          <a:p>
            <a:r>
              <a:rPr lang="nb-NO" dirty="0"/>
              <a:t>n</a:t>
            </a:r>
            <a:r>
              <a:rPr lang="nb-NO" dirty="0" smtClean="0"/>
              <a:t>-type photoanode or p-type </a:t>
            </a:r>
            <a:r>
              <a:rPr lang="nb-NO" dirty="0" err="1" smtClean="0"/>
              <a:t>photocathode</a:t>
            </a:r>
            <a:r>
              <a:rPr lang="nb-NO" dirty="0" smtClean="0"/>
              <a:t> </a:t>
            </a:r>
          </a:p>
          <a:p>
            <a:r>
              <a:rPr lang="nb-NO" dirty="0" err="1" smtClean="0"/>
              <a:t>Suitable</a:t>
            </a:r>
            <a:r>
              <a:rPr lang="nb-NO" dirty="0" smtClean="0"/>
              <a:t> </a:t>
            </a:r>
            <a:r>
              <a:rPr lang="nb-NO" dirty="0" err="1" smtClean="0"/>
              <a:t>bandgap</a:t>
            </a:r>
            <a:endParaRPr lang="nb-NO" dirty="0" smtClean="0"/>
          </a:p>
          <a:p>
            <a:r>
              <a:rPr lang="nb-NO" dirty="0" smtClean="0"/>
              <a:t>Charge </a:t>
            </a:r>
            <a:r>
              <a:rPr lang="nb-NO" dirty="0" err="1" smtClean="0"/>
              <a:t>separation</a:t>
            </a:r>
            <a:endParaRPr lang="nb-NO" dirty="0" smtClean="0"/>
          </a:p>
          <a:p>
            <a:r>
              <a:rPr lang="nb-NO" dirty="0" smtClean="0"/>
              <a:t>Photoanode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12745"/>
          </a:xfrm>
        </p:spPr>
        <p:txBody>
          <a:bodyPr/>
          <a:lstStyle/>
          <a:p>
            <a:r>
              <a:rPr lang="nb-NO" dirty="0" smtClean="0"/>
              <a:t>Photoelectrochemical (PEC) </a:t>
            </a:r>
            <a:r>
              <a:rPr lang="nb-NO" dirty="0" err="1" smtClean="0"/>
              <a:t>cell</a:t>
            </a:r>
            <a:endParaRPr lang="en-GB" dirty="0"/>
          </a:p>
        </p:txBody>
      </p:sp>
      <p:pic>
        <p:nvPicPr>
          <p:cNvPr id="4" name="Picture 10" descr="D:\temp\DBJWEC001-216\WOST764\E-Book\14\14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057" y="3912697"/>
            <a:ext cx="4850696" cy="2800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7394" y="2932402"/>
            <a:ext cx="5372100" cy="361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1853" y="3365344"/>
            <a:ext cx="5295900" cy="371475"/>
          </a:xfrm>
          <a:prstGeom prst="rect">
            <a:avLst/>
          </a:prstGeom>
        </p:spPr>
      </p:pic>
      <p:pic>
        <p:nvPicPr>
          <p:cNvPr id="12290" name="Picture 2" descr="Photoelectrolysis Using Type-II Semiconductor Heterojunctions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47" y="3677417"/>
            <a:ext cx="3703503" cy="303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1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2955" y="2340247"/>
            <a:ext cx="8369086" cy="4091553"/>
          </a:xfrm>
        </p:spPr>
        <p:txBody>
          <a:bodyPr>
            <a:normAutofit lnSpcReduction="10000"/>
          </a:bodyPr>
          <a:lstStyle/>
          <a:p>
            <a:r>
              <a:rPr lang="nb-NO" dirty="0" err="1" smtClean="0"/>
              <a:t>Low</a:t>
            </a:r>
            <a:r>
              <a:rPr lang="nb-NO" dirty="0" smtClean="0"/>
              <a:t> </a:t>
            </a:r>
            <a:r>
              <a:rPr lang="nb-NO" dirty="0" err="1" smtClean="0"/>
              <a:t>efficiencies</a:t>
            </a:r>
            <a:endParaRPr lang="nb-NO" dirty="0" smtClean="0"/>
          </a:p>
          <a:p>
            <a:r>
              <a:rPr lang="nb-NO" dirty="0" smtClean="0"/>
              <a:t>Photocorrosion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electrodes</a:t>
            </a:r>
            <a:endParaRPr lang="nb-NO" dirty="0" smtClean="0"/>
          </a:p>
          <a:p>
            <a:endParaRPr lang="nb-NO" dirty="0"/>
          </a:p>
          <a:p>
            <a:r>
              <a:rPr lang="nb-NO" dirty="0" err="1" smtClean="0"/>
              <a:t>Cathode</a:t>
            </a:r>
            <a:r>
              <a:rPr lang="nb-NO" dirty="0" smtClean="0"/>
              <a:t> </a:t>
            </a:r>
            <a:r>
              <a:rPr lang="nb-NO" dirty="0" err="1" smtClean="0"/>
              <a:t>traditionally</a:t>
            </a:r>
            <a:r>
              <a:rPr lang="nb-NO" dirty="0" smtClean="0"/>
              <a:t> a noble (</a:t>
            </a:r>
            <a:r>
              <a:rPr lang="nb-NO" dirty="0" err="1" smtClean="0"/>
              <a:t>platinum</a:t>
            </a:r>
            <a:r>
              <a:rPr lang="nb-NO" dirty="0" smtClean="0"/>
              <a:t> </a:t>
            </a:r>
            <a:r>
              <a:rPr lang="nb-NO" dirty="0" err="1" smtClean="0"/>
              <a:t>group</a:t>
            </a:r>
            <a:r>
              <a:rPr lang="nb-NO" dirty="0" smtClean="0"/>
              <a:t>) metal</a:t>
            </a:r>
          </a:p>
          <a:p>
            <a:pPr lvl="1"/>
            <a:r>
              <a:rPr lang="nb-NO" dirty="0" smtClean="0"/>
              <a:t>Research: Non-noble metals, </a:t>
            </a:r>
            <a:r>
              <a:rPr lang="nb-NO" dirty="0" err="1" smtClean="0"/>
              <a:t>oxides</a:t>
            </a:r>
            <a:r>
              <a:rPr lang="nb-NO" dirty="0" smtClean="0"/>
              <a:t>. </a:t>
            </a:r>
            <a:r>
              <a:rPr lang="nb-NO" dirty="0" err="1" smtClean="0"/>
              <a:t>Enzymes</a:t>
            </a:r>
            <a:r>
              <a:rPr lang="nb-NO" dirty="0" smtClean="0"/>
              <a:t> </a:t>
            </a:r>
          </a:p>
          <a:p>
            <a:endParaRPr lang="nb-NO" dirty="0" smtClean="0"/>
          </a:p>
          <a:p>
            <a:r>
              <a:rPr lang="nb-NO" dirty="0" smtClean="0"/>
              <a:t>Sunlight </a:t>
            </a:r>
            <a:r>
              <a:rPr lang="nb-NO" dirty="0" err="1" smtClean="0"/>
              <a:t>cannot</a:t>
            </a:r>
            <a:r>
              <a:rPr lang="nb-NO" dirty="0" smtClean="0"/>
              <a:t> drive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reaction</a:t>
            </a:r>
            <a:r>
              <a:rPr lang="nb-NO" dirty="0" smtClean="0"/>
              <a:t> </a:t>
            </a:r>
            <a:r>
              <a:rPr lang="nb-NO" dirty="0" err="1" smtClean="0"/>
              <a:t>alone</a:t>
            </a:r>
            <a:r>
              <a:rPr lang="nb-NO" dirty="0" smtClean="0"/>
              <a:t>, just assist it</a:t>
            </a:r>
          </a:p>
          <a:p>
            <a:pPr lvl="1"/>
            <a:r>
              <a:rPr lang="nb-NO" dirty="0" smtClean="0"/>
              <a:t>Research: </a:t>
            </a:r>
            <a:r>
              <a:rPr lang="nb-NO" dirty="0" err="1" smtClean="0"/>
              <a:t>Combine</a:t>
            </a:r>
            <a:r>
              <a:rPr lang="nb-NO" dirty="0" smtClean="0"/>
              <a:t> photoanode and </a:t>
            </a:r>
            <a:r>
              <a:rPr lang="nb-NO" dirty="0" err="1" smtClean="0"/>
              <a:t>photocathode</a:t>
            </a:r>
            <a:r>
              <a:rPr lang="nb-NO" dirty="0" smtClean="0"/>
              <a:t>. </a:t>
            </a:r>
            <a:r>
              <a:rPr lang="nb-NO" dirty="0" err="1" smtClean="0"/>
              <a:t>Combine</a:t>
            </a:r>
            <a:r>
              <a:rPr lang="nb-NO" dirty="0" smtClean="0"/>
              <a:t> PV and PEC.</a:t>
            </a:r>
          </a:p>
          <a:p>
            <a:pPr lvl="1"/>
            <a:endParaRPr lang="nb-NO" dirty="0"/>
          </a:p>
          <a:p>
            <a:r>
              <a:rPr lang="nb-NO" dirty="0" err="1" smtClean="0"/>
              <a:t>Reduce</a:t>
            </a:r>
            <a:r>
              <a:rPr lang="nb-NO" dirty="0" smtClean="0"/>
              <a:t> CO</a:t>
            </a:r>
            <a:r>
              <a:rPr lang="nb-NO" baseline="-25000" dirty="0" smtClean="0"/>
              <a:t>2</a:t>
            </a:r>
            <a:r>
              <a:rPr lang="nb-NO" dirty="0" smtClean="0"/>
              <a:t> </a:t>
            </a:r>
            <a:r>
              <a:rPr lang="nb-NO" dirty="0" err="1" smtClean="0"/>
              <a:t>instead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H</a:t>
            </a:r>
            <a:r>
              <a:rPr lang="nb-NO" baseline="-25000" dirty="0" smtClean="0"/>
              <a:t>2</a:t>
            </a:r>
            <a:r>
              <a:rPr lang="nb-NO" dirty="0" smtClean="0"/>
              <a:t>O</a:t>
            </a:r>
            <a:endParaRPr lang="en-GB" dirty="0" smtClean="0"/>
          </a:p>
          <a:p>
            <a:pPr lvl="1"/>
            <a:endParaRPr lang="nb-NO" dirty="0"/>
          </a:p>
          <a:p>
            <a:r>
              <a:rPr lang="nb-NO" dirty="0" smtClean="0"/>
              <a:t>Solid-</a:t>
            </a:r>
            <a:r>
              <a:rPr lang="nb-NO" dirty="0" err="1" smtClean="0"/>
              <a:t>state</a:t>
            </a:r>
            <a:r>
              <a:rPr lang="nb-NO" dirty="0" smtClean="0"/>
              <a:t> </a:t>
            </a:r>
            <a:r>
              <a:rPr lang="nb-NO" dirty="0" err="1" smtClean="0"/>
              <a:t>electrolyte</a:t>
            </a:r>
            <a:r>
              <a:rPr lang="nb-NO" dirty="0" smtClean="0"/>
              <a:t> </a:t>
            </a:r>
            <a:r>
              <a:rPr lang="nb-NO" dirty="0" err="1" smtClean="0"/>
              <a:t>instead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aqueous</a:t>
            </a:r>
            <a:endParaRPr lang="nb-NO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04257"/>
          </a:xfrm>
        </p:spPr>
        <p:txBody>
          <a:bodyPr/>
          <a:lstStyle/>
          <a:p>
            <a:r>
              <a:rPr lang="nb-NO" dirty="0" smtClean="0"/>
              <a:t>PEC water splitting, </a:t>
            </a:r>
            <a:r>
              <a:rPr lang="nb-NO" dirty="0" err="1" smtClean="0"/>
              <a:t>artificial</a:t>
            </a:r>
            <a:r>
              <a:rPr lang="nb-NO" dirty="0" smtClean="0"/>
              <a:t> </a:t>
            </a:r>
            <a:r>
              <a:rPr lang="nb-NO" dirty="0" err="1" smtClean="0"/>
              <a:t>photosynthesis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189172"/>
            <a:ext cx="6867525" cy="438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763497"/>
            <a:ext cx="6562725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48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Artificial</a:t>
            </a:r>
            <a:r>
              <a:rPr lang="nb-NO" dirty="0" smtClean="0"/>
              <a:t> </a:t>
            </a:r>
            <a:r>
              <a:rPr lang="nb-NO" dirty="0" err="1" smtClean="0"/>
              <a:t>photosynthesis</a:t>
            </a:r>
            <a:r>
              <a:rPr lang="nb-NO" dirty="0" smtClean="0"/>
              <a:t> 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2202781"/>
            <a:ext cx="6191008" cy="4078680"/>
            <a:chOff x="0" y="2202781"/>
            <a:chExt cx="6191008" cy="4078680"/>
          </a:xfrm>
        </p:grpSpPr>
        <p:pic>
          <p:nvPicPr>
            <p:cNvPr id="14338" name="Picture 2" descr="https://journal.jp.fujitsu.com/en/2017/01/11/01/img/20170111_01_index_pic_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02781"/>
              <a:ext cx="6191008" cy="3847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402956" y="5912129"/>
              <a:ext cx="1544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 smtClean="0"/>
                <a:t>Fujitsu Journal</a:t>
              </a:r>
              <a:endParaRPr lang="en-GB" dirty="0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7397" y="2926467"/>
            <a:ext cx="3626603" cy="317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88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40259</TotalTime>
  <Words>725</Words>
  <Application>Microsoft Office PowerPoint</Application>
  <PresentationFormat>On-screen Show (4:3)</PresentationFormat>
  <Paragraphs>175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Office Theme</vt:lpstr>
      <vt:lpstr>KJM 3110 Electrochemistry    Chapter 14  Other interfaces</vt:lpstr>
      <vt:lpstr>Summary Ch. 13 The electrode interface</vt:lpstr>
      <vt:lpstr>Metallic electrodes </vt:lpstr>
      <vt:lpstr>Semiconductor electrodes - overview</vt:lpstr>
      <vt:lpstr>n-type electrode – a closer look</vt:lpstr>
      <vt:lpstr>Exercise</vt:lpstr>
      <vt:lpstr>Photoelectrochemical (PEC) cell</vt:lpstr>
      <vt:lpstr>PEC water splitting, artificial photosynthesis</vt:lpstr>
      <vt:lpstr>Artificial photosynthesis </vt:lpstr>
      <vt:lpstr>Interface between two immiscible electrolyte solutions (ITIES)</vt:lpstr>
      <vt:lpstr>Redox scales – SHE and ferrocene (C5H5)2Fe – for ITIES</vt:lpstr>
      <vt:lpstr>ITIES ion and electron transfers</vt:lpstr>
      <vt:lpstr>ITIES combined proton and electron transfers</vt:lpstr>
      <vt:lpstr>Phospholipid….</vt:lpstr>
      <vt:lpstr>Electrokinetic phenomena</vt:lpstr>
      <vt:lpstr>Electroosmotic drag</vt:lpstr>
      <vt:lpstr>Electroosmotic drag</vt:lpstr>
      <vt:lpstr>Ch. 14 Other interfaces - Summary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KJM 3110  Electrochemistry</dc:title>
  <dc:creator>Truls Norby</dc:creator>
  <cp:lastModifiedBy>Truls Norby</cp:lastModifiedBy>
  <cp:revision>442</cp:revision>
  <dcterms:created xsi:type="dcterms:W3CDTF">2020-01-18T04:32:08Z</dcterms:created>
  <dcterms:modified xsi:type="dcterms:W3CDTF">2020-04-03T09:36:15Z</dcterms:modified>
</cp:coreProperties>
</file>