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charts/chart3.xml" ContentType="application/vnd.openxmlformats-officedocument.drawingml.char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0" r:id="rId4"/>
    <p:sldId id="277" r:id="rId5"/>
    <p:sldId id="258" r:id="rId6"/>
    <p:sldId id="272" r:id="rId7"/>
    <p:sldId id="273" r:id="rId8"/>
    <p:sldId id="275" r:id="rId9"/>
    <p:sldId id="274" r:id="rId10"/>
    <p:sldId id="281" r:id="rId11"/>
    <p:sldId id="279" r:id="rId12"/>
    <p:sldId id="280" r:id="rId13"/>
    <p:sldId id="278" r:id="rId14"/>
    <p:sldId id="276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5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02" y="-48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ulsn\Documents\MENA1000\Deleksamen\MENA1000-Deleksamen-H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ulsn\Documents\MENA1000\Deleksamen\MENA1000-Deleksamen-H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ulsn\Documents\MENA1000\Eksamen\MENA1000-Eksamener-H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plotArea>
      <c:layout>
        <c:manualLayout>
          <c:layoutTarget val="inner"/>
          <c:xMode val="edge"/>
          <c:yMode val="edge"/>
          <c:x val="0.11328125000000012"/>
          <c:y val="6.4665199941812287E-2"/>
          <c:w val="0.85937500000000111"/>
          <c:h val="0.8198623564051186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'MENA-midterm'!$EQ$2:$EQ$46</c:f>
              <c:numCache>
                <c:formatCode>General</c:formatCode>
                <c:ptCount val="45"/>
                <c:pt idx="0">
                  <c:v>3</c:v>
                </c:pt>
                <c:pt idx="1">
                  <c:v>19</c:v>
                </c:pt>
                <c:pt idx="2">
                  <c:v>23</c:v>
                </c:pt>
                <c:pt idx="3">
                  <c:v>30</c:v>
                </c:pt>
                <c:pt idx="4">
                  <c:v>32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37</c:v>
                </c:pt>
                <c:pt idx="9">
                  <c:v>37</c:v>
                </c:pt>
                <c:pt idx="10">
                  <c:v>37</c:v>
                </c:pt>
                <c:pt idx="11">
                  <c:v>39</c:v>
                </c:pt>
                <c:pt idx="12">
                  <c:v>41</c:v>
                </c:pt>
                <c:pt idx="13">
                  <c:v>44</c:v>
                </c:pt>
                <c:pt idx="14">
                  <c:v>46</c:v>
                </c:pt>
                <c:pt idx="15">
                  <c:v>49</c:v>
                </c:pt>
                <c:pt idx="16">
                  <c:v>49</c:v>
                </c:pt>
                <c:pt idx="17">
                  <c:v>51</c:v>
                </c:pt>
                <c:pt idx="18">
                  <c:v>51</c:v>
                </c:pt>
                <c:pt idx="19">
                  <c:v>51</c:v>
                </c:pt>
                <c:pt idx="20">
                  <c:v>51</c:v>
                </c:pt>
                <c:pt idx="21">
                  <c:v>53</c:v>
                </c:pt>
                <c:pt idx="22">
                  <c:v>53</c:v>
                </c:pt>
                <c:pt idx="23">
                  <c:v>58</c:v>
                </c:pt>
                <c:pt idx="24">
                  <c:v>58</c:v>
                </c:pt>
                <c:pt idx="25">
                  <c:v>58</c:v>
                </c:pt>
                <c:pt idx="26">
                  <c:v>58</c:v>
                </c:pt>
                <c:pt idx="27">
                  <c:v>66</c:v>
                </c:pt>
                <c:pt idx="28">
                  <c:v>66</c:v>
                </c:pt>
                <c:pt idx="29">
                  <c:v>66</c:v>
                </c:pt>
                <c:pt idx="30">
                  <c:v>66</c:v>
                </c:pt>
                <c:pt idx="31">
                  <c:v>73</c:v>
                </c:pt>
                <c:pt idx="32">
                  <c:v>73</c:v>
                </c:pt>
                <c:pt idx="33">
                  <c:v>73</c:v>
                </c:pt>
                <c:pt idx="34">
                  <c:v>78</c:v>
                </c:pt>
                <c:pt idx="35">
                  <c:v>80</c:v>
                </c:pt>
                <c:pt idx="36">
                  <c:v>80</c:v>
                </c:pt>
                <c:pt idx="37">
                  <c:v>80</c:v>
                </c:pt>
                <c:pt idx="38">
                  <c:v>80</c:v>
                </c:pt>
                <c:pt idx="39">
                  <c:v>87</c:v>
                </c:pt>
                <c:pt idx="40">
                  <c:v>92</c:v>
                </c:pt>
                <c:pt idx="41">
                  <c:v>94</c:v>
                </c:pt>
                <c:pt idx="42">
                  <c:v>94</c:v>
                </c:pt>
                <c:pt idx="43">
                  <c:v>94</c:v>
                </c:pt>
                <c:pt idx="44">
                  <c:v>107</c:v>
                </c:pt>
              </c:numCache>
            </c:numRef>
          </c:val>
        </c:ser>
        <c:axId val="80753408"/>
        <c:axId val="80778752"/>
      </c:barChart>
      <c:catAx>
        <c:axId val="807534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80778752"/>
        <c:crosses val="autoZero"/>
        <c:auto val="1"/>
        <c:lblAlgn val="ctr"/>
        <c:lblOffset val="100"/>
        <c:tickLblSkip val="44"/>
        <c:tickMarkSkip val="1"/>
      </c:catAx>
      <c:valAx>
        <c:axId val="80778752"/>
        <c:scaling>
          <c:orientation val="minMax"/>
          <c:max val="100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8075340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plotArea>
      <c:layout>
        <c:manualLayout>
          <c:layoutTarget val="inner"/>
          <c:xMode val="edge"/>
          <c:yMode val="edge"/>
          <c:x val="3.2894807289112454E-2"/>
          <c:y val="8.0745464057441568E-2"/>
          <c:w val="0.87938784819560423"/>
          <c:h val="0.77950428763145363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'MENA-midterm'!$A$29:$A$34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'MENA-midterm'!$B$29:$B$34</c:f>
              <c:numCache>
                <c:formatCode>General</c:formatCode>
                <c:ptCount val="6"/>
                <c:pt idx="0">
                  <c:v>6</c:v>
                </c:pt>
                <c:pt idx="1">
                  <c:v>8</c:v>
                </c:pt>
                <c:pt idx="2">
                  <c:v>8</c:v>
                </c:pt>
                <c:pt idx="3">
                  <c:v>9</c:v>
                </c:pt>
                <c:pt idx="4">
                  <c:v>2</c:v>
                </c:pt>
                <c:pt idx="5">
                  <c:v>12</c:v>
                </c:pt>
              </c:numCache>
            </c:numRef>
          </c:val>
        </c:ser>
        <c:axId val="99039488"/>
        <c:axId val="124959360"/>
      </c:barChart>
      <c:catAx>
        <c:axId val="99039488"/>
        <c:scaling>
          <c:orientation val="maxMin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24959360"/>
        <c:crosses val="autoZero"/>
        <c:auto val="1"/>
        <c:lblAlgn val="ctr"/>
        <c:lblOffset val="100"/>
        <c:tickLblSkip val="1"/>
        <c:tickMarkSkip val="1"/>
      </c:catAx>
      <c:valAx>
        <c:axId val="124959360"/>
        <c:scaling>
          <c:orientation val="minMax"/>
        </c:scaling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9903948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4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hart>
    <c:plotArea>
      <c:layout>
        <c:manualLayout>
          <c:layoutTarget val="inner"/>
          <c:xMode val="edge"/>
          <c:yMode val="edge"/>
          <c:x val="9.2627684741704533E-2"/>
          <c:y val="7.8873347922188503E-2"/>
          <c:w val="0.79773230532651651"/>
          <c:h val="0.73802918412904961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Ordinær!$AO$78:$AT$78</c:f>
              <c:strCache>
                <c:ptCount val="6"/>
                <c:pt idx="0">
                  <c:v>F</c:v>
                </c:pt>
                <c:pt idx="1">
                  <c:v>E</c:v>
                </c:pt>
                <c:pt idx="2">
                  <c:v>D</c:v>
                </c:pt>
                <c:pt idx="3">
                  <c:v>C</c:v>
                </c:pt>
                <c:pt idx="4">
                  <c:v>B</c:v>
                </c:pt>
                <c:pt idx="5">
                  <c:v>A</c:v>
                </c:pt>
              </c:strCache>
            </c:strRef>
          </c:cat>
          <c:val>
            <c:numRef>
              <c:f>Ordinær!$AO$79:$AT$79</c:f>
              <c:numCache>
                <c:formatCode>General</c:formatCode>
                <c:ptCount val="6"/>
                <c:pt idx="0">
                  <c:v>9</c:v>
                </c:pt>
                <c:pt idx="1">
                  <c:v>2</c:v>
                </c:pt>
                <c:pt idx="2">
                  <c:v>7</c:v>
                </c:pt>
                <c:pt idx="3">
                  <c:v>4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</c:ser>
        <c:axId val="126948480"/>
        <c:axId val="126953344"/>
      </c:barChart>
      <c:catAx>
        <c:axId val="1269484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26953344"/>
        <c:crosses val="autoZero"/>
        <c:auto val="1"/>
        <c:lblAlgn val="ctr"/>
        <c:lblOffset val="100"/>
        <c:tickLblSkip val="1"/>
        <c:tickMarkSkip val="1"/>
      </c:catAx>
      <c:valAx>
        <c:axId val="12695334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2694848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1115391294424652"/>
          <c:y val="0.42816960555986888"/>
          <c:w val="7.372400756143678E-2"/>
          <c:h val="3.9436619718309897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50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b-NO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F767A21-DEF2-4AFB-B34A-9E7CA2E62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7C04D140-AB05-46D7-A5D9-9DDEDAF01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621024-ACEE-4138-9438-9B1A18C6C61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smtClean="0"/>
              <a:t>MEF 1000 omhandler særlig materialer og energi, men også indirekte helse&amp;medisin, IKT, transport, og miljø. 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A6A44-85DA-46B8-AF28-72B17C630F2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smtClean="0"/>
              <a:t>Skillet ikke entydig. Morgendagens konstruksjonsmaterialer vil ha funksjonelle egenskaper (og omvendt).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CF0DE-879C-4E26-8425-2066B9090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59134-D8A6-480D-8BF9-2CBF84D2F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AA06E-52B7-48DD-BCFD-7C8705527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EABB2-2514-4E61-A55F-A6F30CBBF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15693-724C-436B-92AD-502C478D3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D9EE-7C80-4627-91F7-CB8371293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413AE-863A-4F29-9D56-AE662C4A8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C36E8-10D3-440F-953D-5E444D02A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E4376-1681-47BA-8507-4D0B635FD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5493A-E0E4-4C07-BDD7-93CC66F95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8B412-1509-4E46-9D19-C37336FF2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0374F-8A69-4D0D-B811-DCFBC2208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775" y="6553200"/>
            <a:ext cx="396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A423270-0E09-4B6B-AC30-E1A944CB8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8" name="Picture 7" descr="uio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8200" y="152400"/>
            <a:ext cx="76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Word_97_-_2003_Document1.doc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truls.norby@kjemi.uio.n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io.no/studier/program/mena/index.x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.f.lindberg@smn.uio.no" TargetMode="External"/><Relationship Id="rId2" Type="http://schemas.openxmlformats.org/officeDocument/2006/relationships/hyperlink" Target="mailto:truls.norby@kjemi.uio.n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ddvar.dyrlie@kjemi.uio.no" TargetMode="External"/><Relationship Id="rId5" Type="http://schemas.openxmlformats.org/officeDocument/2006/relationships/hyperlink" Target="mailto:serena.margadonna@kjemi.uio.no" TargetMode="External"/><Relationship Id="rId4" Type="http://schemas.openxmlformats.org/officeDocument/2006/relationships/hyperlink" Target="mailto:jonas.sottmann@smn.uio.n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o.no/studier/emner/matnat/kjemi/MENA1000/h13/" TargetMode="External"/><Relationship Id="rId2" Type="http://schemas.openxmlformats.org/officeDocument/2006/relationships/hyperlink" Target="http://www.uio.no/studier/emner/matnat/kjemi/MENA100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onter.uio.no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52400" y="76200"/>
          <a:ext cx="5048250" cy="771525"/>
        </p:xfrm>
        <a:graphic>
          <a:graphicData uri="http://schemas.openxmlformats.org/presentationml/2006/ole">
            <p:oleObj spid="_x0000_s1026" name="Picture" r:id="rId3" imgW="5048259" imgH="771481" progId="Word.Picture.8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MENA 1000</a:t>
            </a:r>
            <a:endParaRPr lang="en-US" smtClean="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52400" y="4267200"/>
            <a:ext cx="2332038" cy="2282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kumimoji="1" lang="en-GB">
                <a:latin typeface="Arial" charset="0"/>
              </a:rPr>
              <a:t>Truls Norby</a:t>
            </a:r>
          </a:p>
          <a:p>
            <a:pPr eaLnBrk="0" hangingPunct="0"/>
            <a:r>
              <a:rPr kumimoji="1" lang="en-GB">
                <a:latin typeface="Arial" charset="0"/>
              </a:rPr>
              <a:t>Kjemisk institutt/</a:t>
            </a:r>
          </a:p>
          <a:p>
            <a:pPr eaLnBrk="0" hangingPunct="0"/>
            <a:r>
              <a:rPr kumimoji="1" lang="en-GB">
                <a:latin typeface="Arial" charset="0"/>
              </a:rPr>
              <a:t>Senter for Materialvitenskap og nanoteknologi (SMN)</a:t>
            </a:r>
          </a:p>
          <a:p>
            <a:pPr eaLnBrk="0" hangingPunct="0"/>
            <a:r>
              <a:rPr kumimoji="1" lang="en-GB">
                <a:latin typeface="Arial" charset="0"/>
              </a:rPr>
              <a:t>Universitetet i Oslo</a:t>
            </a:r>
          </a:p>
          <a:p>
            <a:pPr eaLnBrk="0" hangingPunct="0"/>
            <a:endParaRPr kumimoji="1" lang="nb-NO">
              <a:latin typeface="Arial" charset="0"/>
            </a:endParaRPr>
          </a:p>
          <a:p>
            <a:pPr eaLnBrk="0" hangingPunct="0"/>
            <a:r>
              <a:rPr kumimoji="1" lang="nb-NO">
                <a:latin typeface="Arial" charset="0"/>
              </a:rPr>
              <a:t>FERMIO</a:t>
            </a:r>
            <a:endParaRPr kumimoji="1" lang="en-GB">
              <a:latin typeface="Arial" charset="0"/>
            </a:endParaRPr>
          </a:p>
          <a:p>
            <a:pPr eaLnBrk="0" hangingPunct="0"/>
            <a:r>
              <a:rPr kumimoji="1" lang="en-GB">
                <a:latin typeface="Arial" charset="0"/>
              </a:rPr>
              <a:t>Forskningsparken</a:t>
            </a:r>
          </a:p>
          <a:p>
            <a:pPr eaLnBrk="0" hangingPunct="0"/>
            <a:r>
              <a:rPr kumimoji="1" lang="en-GB">
                <a:latin typeface="Arial" charset="0"/>
              </a:rPr>
              <a:t>Gaustadalleen 21</a:t>
            </a:r>
          </a:p>
          <a:p>
            <a:pPr eaLnBrk="0" hangingPunct="0"/>
            <a:r>
              <a:rPr kumimoji="1" lang="en-GB">
                <a:latin typeface="Arial" charset="0"/>
              </a:rPr>
              <a:t>N-0349 Oslo</a:t>
            </a:r>
          </a:p>
          <a:p>
            <a:pPr eaLnBrk="0" hangingPunct="0"/>
            <a:endParaRPr kumimoji="1" lang="en-GB">
              <a:latin typeface="Arial" charset="0"/>
            </a:endParaRPr>
          </a:p>
          <a:p>
            <a:pPr eaLnBrk="0" hangingPunct="0"/>
            <a:r>
              <a:rPr kumimoji="1" lang="en-GB">
                <a:latin typeface="Arial" charset="0"/>
              </a:rPr>
              <a:t>truls.norby@kjemi.uio.no</a:t>
            </a:r>
            <a:endParaRPr lang="en-GB" sz="1600">
              <a:latin typeface="Arial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6781800" y="3484563"/>
            <a:ext cx="2362200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nb-NO" sz="1600">
                <a:solidFill>
                  <a:srgbClr val="CC3399"/>
                </a:solidFill>
                <a:latin typeface="Arial" charset="0"/>
              </a:rPr>
              <a:t>Kurs-uke 1a 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nb-NO" sz="1600">
                <a:latin typeface="Arial" charset="0"/>
              </a:rPr>
              <a:t>Kursinformasjon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nb-NO" sz="1600">
                <a:latin typeface="Arial" charset="0"/>
              </a:rPr>
              <a:t>Kap. 1; Materialer og energi (innledning)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endParaRPr lang="nb-NO" sz="1600">
              <a:latin typeface="Arial" charset="0"/>
            </a:endParaRPr>
          </a:p>
        </p:txBody>
      </p:sp>
      <p:pic>
        <p:nvPicPr>
          <p:cNvPr id="1031" name="Picture 9" descr="proc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786188"/>
            <a:ext cx="426720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WordArt 10"/>
          <p:cNvSpPr>
            <a:spLocks noChangeArrowheads="1" noChangeShapeType="1"/>
          </p:cNvSpPr>
          <p:nvPr/>
        </p:nvSpPr>
        <p:spPr bwMode="auto">
          <a:xfrm>
            <a:off x="323850" y="1989138"/>
            <a:ext cx="86407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Impact"/>
              </a:rPr>
              <a:t>Materialer, energi og nanoteknologi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Litt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å</a:t>
            </a:r>
            <a:r>
              <a:rPr lang="en-GB" dirty="0" smtClean="0"/>
              <a:t> </a:t>
            </a:r>
            <a:r>
              <a:rPr lang="en-GB" dirty="0" err="1" smtClean="0"/>
              <a:t>studere</a:t>
            </a:r>
            <a:r>
              <a:rPr lang="en-GB" dirty="0" smtClean="0"/>
              <a:t> her…</a:t>
            </a:r>
            <a:r>
              <a:rPr lang="en-GB" dirty="0" err="1" smtClean="0"/>
              <a:t>på</a:t>
            </a:r>
            <a:r>
              <a:rPr lang="en-GB" dirty="0" smtClean="0"/>
              <a:t> UiO…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MENA1000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71600"/>
            <a:ext cx="8134672" cy="4724400"/>
          </a:xfrm>
        </p:spPr>
        <p:txBody>
          <a:bodyPr/>
          <a:lstStyle/>
          <a:p>
            <a:r>
              <a:rPr lang="en-GB" dirty="0" err="1" smtClean="0"/>
              <a:t>Hvem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dere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Hvem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jeg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Hvem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vi?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Hva</a:t>
            </a:r>
            <a:r>
              <a:rPr lang="en-GB" dirty="0" smtClean="0"/>
              <a:t> </a:t>
            </a:r>
            <a:r>
              <a:rPr lang="en-GB" dirty="0" err="1" smtClean="0"/>
              <a:t>skal</a:t>
            </a:r>
            <a:r>
              <a:rPr lang="en-GB" dirty="0" smtClean="0"/>
              <a:t> vi </a:t>
            </a:r>
            <a:r>
              <a:rPr lang="en-GB" dirty="0" err="1" smtClean="0"/>
              <a:t>gjøre</a:t>
            </a:r>
            <a:r>
              <a:rPr lang="en-GB" dirty="0" smtClean="0"/>
              <a:t> </a:t>
            </a:r>
            <a:r>
              <a:rPr lang="en-GB" dirty="0" err="1" smtClean="0"/>
              <a:t>sammen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Hvordan</a:t>
            </a:r>
            <a:r>
              <a:rPr lang="en-GB" dirty="0" smtClean="0"/>
              <a:t> </a:t>
            </a:r>
            <a:r>
              <a:rPr lang="en-GB" dirty="0" err="1" smtClean="0"/>
              <a:t>skal</a:t>
            </a:r>
            <a:r>
              <a:rPr lang="en-GB" dirty="0" smtClean="0"/>
              <a:t> vi </a:t>
            </a:r>
            <a:r>
              <a:rPr lang="en-GB" dirty="0" err="1" smtClean="0"/>
              <a:t>gjøre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pic>
        <p:nvPicPr>
          <p:cNvPr id="31746" name="Picture 2" descr="http://limitlessandfree.files.wordpress.com/2010/07/cartoon-xli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484784"/>
            <a:ext cx="5016557" cy="3762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51520" y="76200"/>
            <a:ext cx="8424936" cy="1143000"/>
          </a:xfrm>
        </p:spPr>
        <p:txBody>
          <a:bodyPr/>
          <a:lstStyle/>
          <a:p>
            <a:r>
              <a:rPr lang="en-GB" dirty="0" err="1" smtClean="0"/>
              <a:t>Deleksamen-resultatet</a:t>
            </a:r>
            <a:r>
              <a:rPr lang="en-GB" dirty="0" smtClean="0"/>
              <a:t> </a:t>
            </a:r>
            <a:r>
              <a:rPr lang="en-GB" dirty="0" smtClean="0"/>
              <a:t>H2012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prosent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oppnåelig</a:t>
            </a:r>
            <a:r>
              <a:rPr lang="en-GB" dirty="0" smtClean="0"/>
              <a:t>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403648" y="1484784"/>
          <a:ext cx="6408711" cy="5263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Dersom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hadde</a:t>
            </a:r>
            <a:r>
              <a:rPr lang="en-GB" dirty="0" smtClean="0"/>
              <a:t> </a:t>
            </a:r>
            <a:r>
              <a:rPr lang="en-GB" dirty="0" err="1" smtClean="0"/>
              <a:t>vært</a:t>
            </a:r>
            <a:r>
              <a:rPr lang="en-GB" dirty="0" smtClean="0"/>
              <a:t> </a:t>
            </a:r>
            <a:r>
              <a:rPr lang="en-GB" dirty="0" err="1" smtClean="0"/>
              <a:t>gitt</a:t>
            </a:r>
            <a:r>
              <a:rPr lang="en-GB" dirty="0" smtClean="0"/>
              <a:t> </a:t>
            </a:r>
            <a:r>
              <a:rPr lang="en-GB" dirty="0" err="1" smtClean="0"/>
              <a:t>karakter</a:t>
            </a:r>
            <a:r>
              <a:rPr lang="en-GB" dirty="0" smtClean="0"/>
              <a:t>…</a:t>
            </a:r>
            <a:endParaRPr lang="en-GB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539552" y="2564904"/>
          <a:ext cx="4032448" cy="360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7704" y="2564904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+mj-lt"/>
              </a:rPr>
              <a:t>Deleksamen</a:t>
            </a:r>
            <a:endParaRPr lang="en-GB" dirty="0"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88024" y="2564904"/>
            <a:ext cx="4175547" cy="3634903"/>
            <a:chOff x="4788024" y="2564904"/>
            <a:chExt cx="4175547" cy="3634903"/>
          </a:xfrm>
        </p:grpSpPr>
        <p:graphicFrame>
          <p:nvGraphicFramePr>
            <p:cNvPr id="5" name="Chart 4"/>
            <p:cNvGraphicFramePr>
              <a:graphicFrameLocks/>
            </p:cNvGraphicFramePr>
            <p:nvPr/>
          </p:nvGraphicFramePr>
          <p:xfrm>
            <a:off x="4788024" y="2564904"/>
            <a:ext cx="4175547" cy="36349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6012160" y="2564904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latin typeface="+mj-lt"/>
                </a:rPr>
                <a:t>Slutteksamen</a:t>
              </a:r>
              <a:endParaRPr lang="en-GB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88504"/>
          </a:xfrm>
        </p:spPr>
        <p:txBody>
          <a:bodyPr/>
          <a:lstStyle/>
          <a:p>
            <a:r>
              <a:rPr lang="en-GB" dirty="0" err="1" smtClean="0"/>
              <a:t>Hvordan</a:t>
            </a:r>
            <a:r>
              <a:rPr lang="en-GB" dirty="0" smtClean="0"/>
              <a:t> </a:t>
            </a:r>
            <a:r>
              <a:rPr lang="en-GB" dirty="0" err="1" smtClean="0"/>
              <a:t>skal</a:t>
            </a:r>
            <a:r>
              <a:rPr lang="en-GB" dirty="0" smtClean="0"/>
              <a:t> vi </a:t>
            </a:r>
            <a:r>
              <a:rPr lang="en-GB" dirty="0" err="1" smtClean="0"/>
              <a:t>lære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5976664"/>
          </a:xfrm>
        </p:spPr>
        <p:txBody>
          <a:bodyPr/>
          <a:lstStyle/>
          <a:p>
            <a:r>
              <a:rPr lang="en-GB" dirty="0" err="1" smtClean="0"/>
              <a:t>Læreboka</a:t>
            </a:r>
            <a:endParaRPr lang="en-GB" dirty="0" smtClean="0"/>
          </a:p>
          <a:p>
            <a:pPr lvl="1"/>
            <a:r>
              <a:rPr lang="en-GB" dirty="0" smtClean="0"/>
              <a:t>Les for </a:t>
            </a:r>
            <a:r>
              <a:rPr lang="en-GB" dirty="0" err="1" smtClean="0"/>
              <a:t>å</a:t>
            </a:r>
            <a:r>
              <a:rPr lang="en-GB" dirty="0" smtClean="0"/>
              <a:t> </a:t>
            </a:r>
            <a:r>
              <a:rPr lang="en-GB" dirty="0" err="1" smtClean="0"/>
              <a:t>forberede</a:t>
            </a:r>
            <a:r>
              <a:rPr lang="en-GB" dirty="0" smtClean="0"/>
              <a:t> deg </a:t>
            </a:r>
            <a:r>
              <a:rPr lang="en-GB" dirty="0" err="1" smtClean="0"/>
              <a:t>til</a:t>
            </a:r>
            <a:r>
              <a:rPr lang="en-GB" dirty="0" smtClean="0"/>
              <a:t> </a:t>
            </a:r>
            <a:r>
              <a:rPr lang="en-GB" dirty="0" err="1" smtClean="0"/>
              <a:t>forelesning</a:t>
            </a:r>
            <a:r>
              <a:rPr lang="en-GB" dirty="0" smtClean="0"/>
              <a:t>, </a:t>
            </a:r>
            <a:r>
              <a:rPr lang="en-GB" dirty="0" err="1" smtClean="0"/>
              <a:t>kollokvie</a:t>
            </a:r>
            <a:r>
              <a:rPr lang="en-GB" dirty="0" smtClean="0"/>
              <a:t>, </a:t>
            </a:r>
            <a:r>
              <a:rPr lang="en-GB" dirty="0" err="1" smtClean="0"/>
              <a:t>og</a:t>
            </a:r>
            <a:r>
              <a:rPr lang="en-GB" dirty="0" smtClean="0"/>
              <a:t> lab</a:t>
            </a:r>
          </a:p>
          <a:p>
            <a:endParaRPr lang="en-GB" dirty="0" smtClean="0"/>
          </a:p>
          <a:p>
            <a:r>
              <a:rPr lang="en-GB" dirty="0" err="1" smtClean="0"/>
              <a:t>Forelesninger</a:t>
            </a:r>
            <a:endParaRPr lang="en-GB" dirty="0" smtClean="0"/>
          </a:p>
          <a:p>
            <a:pPr lvl="1"/>
            <a:r>
              <a:rPr lang="en-GB" dirty="0" err="1" smtClean="0"/>
              <a:t>Jeg</a:t>
            </a:r>
            <a:r>
              <a:rPr lang="en-GB" dirty="0" smtClean="0"/>
              <a:t> </a:t>
            </a:r>
            <a:r>
              <a:rPr lang="en-GB" dirty="0" err="1" smtClean="0"/>
              <a:t>foreleser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meste</a:t>
            </a:r>
            <a:r>
              <a:rPr lang="en-GB" dirty="0" smtClean="0"/>
              <a:t>, men </a:t>
            </a:r>
            <a:r>
              <a:rPr lang="en-GB" dirty="0" err="1" smtClean="0"/>
              <a:t>prøver</a:t>
            </a:r>
            <a:r>
              <a:rPr lang="en-GB" dirty="0" smtClean="0"/>
              <a:t> </a:t>
            </a:r>
            <a:r>
              <a:rPr lang="en-GB" dirty="0" err="1" smtClean="0"/>
              <a:t>å</a:t>
            </a:r>
            <a:r>
              <a:rPr lang="en-GB" dirty="0" smtClean="0"/>
              <a:t> </a:t>
            </a:r>
            <a:r>
              <a:rPr lang="en-GB" dirty="0" err="1" smtClean="0"/>
              <a:t>fokusere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vanskelige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Læreboka</a:t>
            </a:r>
            <a:endParaRPr lang="en-GB" dirty="0" smtClean="0"/>
          </a:p>
          <a:p>
            <a:pPr lvl="1"/>
            <a:r>
              <a:rPr lang="en-GB" dirty="0" smtClean="0"/>
              <a:t>Les en gang </a:t>
            </a:r>
            <a:r>
              <a:rPr lang="en-GB" dirty="0" err="1" smtClean="0"/>
              <a:t>til</a:t>
            </a:r>
            <a:endParaRPr lang="en-GB" dirty="0" smtClean="0"/>
          </a:p>
          <a:p>
            <a:pPr lvl="1"/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surfe</a:t>
            </a:r>
            <a:r>
              <a:rPr lang="en-GB" dirty="0" smtClean="0"/>
              <a:t>, men </a:t>
            </a:r>
            <a:r>
              <a:rPr lang="en-GB" dirty="0" err="1" smtClean="0"/>
              <a:t>pløye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Kollokviene</a:t>
            </a:r>
            <a:endParaRPr lang="en-GB" dirty="0" smtClean="0"/>
          </a:p>
          <a:p>
            <a:pPr lvl="1"/>
            <a:r>
              <a:rPr lang="en-GB" dirty="0" err="1" smtClean="0"/>
              <a:t>Kom</a:t>
            </a:r>
            <a:r>
              <a:rPr lang="en-GB" dirty="0" smtClean="0"/>
              <a:t>!!!</a:t>
            </a:r>
          </a:p>
          <a:p>
            <a:endParaRPr lang="en-GB" dirty="0" smtClean="0"/>
          </a:p>
          <a:p>
            <a:r>
              <a:rPr lang="en-GB" dirty="0" smtClean="0"/>
              <a:t>Lab</a:t>
            </a:r>
          </a:p>
          <a:p>
            <a:pPr lvl="1"/>
            <a:r>
              <a:rPr lang="en-GB" dirty="0" err="1" smtClean="0"/>
              <a:t>Obligatorisk</a:t>
            </a:r>
            <a:endParaRPr lang="en-GB" dirty="0" smtClean="0"/>
          </a:p>
          <a:p>
            <a:pPr lvl="1"/>
            <a:r>
              <a:rPr lang="en-GB" dirty="0" err="1" smtClean="0"/>
              <a:t>Labhefte</a:t>
            </a:r>
            <a:r>
              <a:rPr lang="en-GB" dirty="0" smtClean="0"/>
              <a:t>, </a:t>
            </a:r>
            <a:r>
              <a:rPr lang="en-GB" dirty="0" err="1" smtClean="0"/>
              <a:t>forberede</a:t>
            </a:r>
            <a:r>
              <a:rPr lang="en-GB" dirty="0" smtClean="0"/>
              <a:t>, </a:t>
            </a:r>
            <a:r>
              <a:rPr lang="en-GB" dirty="0" err="1" smtClean="0"/>
              <a:t>gjøre</a:t>
            </a:r>
            <a:r>
              <a:rPr lang="en-GB" dirty="0" smtClean="0"/>
              <a:t>, </a:t>
            </a:r>
            <a:r>
              <a:rPr lang="en-GB" dirty="0" err="1" smtClean="0"/>
              <a:t>skrive</a:t>
            </a:r>
            <a:r>
              <a:rPr lang="en-GB" dirty="0" smtClean="0"/>
              <a:t> journal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5856" y="2636912"/>
            <a:ext cx="5760640" cy="3170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Belastning på et materiale fører til deformasjon, d.v.s. endringer i volum, fasong eller begge deler. Endringene forekommer i tre former: elastisk deformasjon som går tilbake når belastningen fjernes, plastisk deformasjon som forblir etter avlastning, og brudd som deler materialet i to eller flere biter. Parameterne som beskriver forholdet mellom deformasjon og belastningen, og hvilken belastning materialet tåler før deformasjonen endrer karakter, utgjør materialets mekaniske egenskaper</a:t>
            </a:r>
            <a:r>
              <a:rPr lang="nb-NO" sz="2000" dirty="0" smtClean="0"/>
              <a:t>.</a:t>
            </a:r>
            <a:endParaRPr lang="nb-NO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Materialer og fremskritt</a:t>
            </a:r>
            <a:endParaRPr lang="en-US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96975"/>
            <a:ext cx="4262438" cy="5280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Materialer har alltid vært en viktig faktor for menneskets ”fremskritt”: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survival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of the fittest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or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of the fattest?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Tidsaldre oppkalt etter den tidsalderens avanserte materialtype</a:t>
            </a:r>
            <a:endParaRPr lang="nb-NO" sz="16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Fremskritt og velferd er knyttet til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mat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helse&amp;medisin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informasjon&amp;kommunikasjon (IKT)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transport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energi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miljø…..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smtClean="0"/>
              <a:t>Og mange av disse er i stor grad knyttet til </a:t>
            </a:r>
            <a:r>
              <a:rPr lang="nb-NO" sz="1600" b="1" i="1" smtClean="0"/>
              <a:t>nye materialer</a:t>
            </a:r>
            <a:endParaRPr lang="en-US" sz="1600" b="1" i="1" smtClean="0"/>
          </a:p>
        </p:txBody>
      </p:sp>
      <p:pic>
        <p:nvPicPr>
          <p:cNvPr id="20482" name="Picture 2" descr="http://www.ironmountainmine.com/fred-flintstone-barney-rubble-c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20864"/>
            <a:ext cx="3600400" cy="2772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792480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" charset="0"/>
              </a:rPr>
              <a:t>Moderne samfunn og velferd krever energi. Hvor kommer den fra?</a:t>
            </a:r>
          </a:p>
        </p:txBody>
      </p:sp>
      <p:pic>
        <p:nvPicPr>
          <p:cNvPr id="14340" name="Picture 1" descr="http://www.energyliteracy.com/wp-content/uploads/2009/09/USenergyflowG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677863"/>
            <a:ext cx="6985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Energi (og miljø) for fremtiden</a:t>
            </a:r>
            <a:endParaRPr lang="en-US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4275138" cy="5314950"/>
          </a:xfrm>
        </p:spPr>
        <p:txBody>
          <a:bodyPr/>
          <a:lstStyle/>
          <a:p>
            <a:pPr eaLnBrk="1" hangingPunct="1"/>
            <a:r>
              <a:rPr lang="nb-NO" sz="1800" smtClean="0"/>
              <a:t>Bedre bruk av fossile energikilder</a:t>
            </a:r>
          </a:p>
          <a:p>
            <a:pPr lvl="1" eaLnBrk="1" hangingPunct="1"/>
            <a:r>
              <a:rPr lang="nb-NO" sz="1600" smtClean="0"/>
              <a:t>Bedre effektivitet</a:t>
            </a:r>
          </a:p>
          <a:p>
            <a:pPr lvl="1" eaLnBrk="1" hangingPunct="1"/>
            <a:r>
              <a:rPr lang="nb-NO" sz="1600" smtClean="0"/>
              <a:t>Mindre forurensning</a:t>
            </a:r>
          </a:p>
          <a:p>
            <a:pPr lvl="1" eaLnBrk="1" hangingPunct="1"/>
            <a:r>
              <a:rPr lang="nb-NO" sz="1600" smtClean="0"/>
              <a:t>CO</a:t>
            </a:r>
            <a:r>
              <a:rPr lang="nb-NO" sz="1600" baseline="-25000" smtClean="0"/>
              <a:t>2</a:t>
            </a:r>
            <a:r>
              <a:rPr lang="nb-NO" sz="1600" smtClean="0"/>
              <a:t>-håndtering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Overgang til fornybare energikilder</a:t>
            </a:r>
          </a:p>
          <a:p>
            <a:pPr lvl="1" eaLnBrk="1" hangingPunct="1"/>
            <a:r>
              <a:rPr lang="nb-NO" sz="1600" smtClean="0"/>
              <a:t>Direkte solenergi</a:t>
            </a:r>
          </a:p>
          <a:p>
            <a:pPr lvl="1" eaLnBrk="1" hangingPunct="1"/>
            <a:r>
              <a:rPr lang="nb-NO" sz="1600" smtClean="0"/>
              <a:t>Indirekte solenergi</a:t>
            </a:r>
          </a:p>
          <a:p>
            <a:pPr lvl="2" eaLnBrk="1" hangingPunct="1"/>
            <a:r>
              <a:rPr lang="nb-NO" sz="1400" smtClean="0"/>
              <a:t>Vannkraft</a:t>
            </a:r>
          </a:p>
          <a:p>
            <a:pPr lvl="2" eaLnBrk="1" hangingPunct="1"/>
            <a:r>
              <a:rPr lang="nb-NO" sz="1400" smtClean="0"/>
              <a:t>Bølgekraft</a:t>
            </a:r>
          </a:p>
          <a:p>
            <a:pPr lvl="2" eaLnBrk="1" hangingPunct="1"/>
            <a:r>
              <a:rPr lang="nb-NO" sz="1400" smtClean="0"/>
              <a:t>Vindkraft</a:t>
            </a:r>
          </a:p>
          <a:p>
            <a:pPr lvl="1" eaLnBrk="1" hangingPunct="1"/>
            <a:r>
              <a:rPr lang="nb-NO" sz="1600" smtClean="0"/>
              <a:t>Geovarme</a:t>
            </a:r>
          </a:p>
          <a:p>
            <a:pPr lvl="1" eaLnBrk="1" hangingPunct="1"/>
            <a:r>
              <a:rPr lang="nb-NO" sz="1600" smtClean="0"/>
              <a:t>Tidevannskraft</a:t>
            </a:r>
          </a:p>
          <a:p>
            <a:pPr lvl="1" eaLnBrk="1" hangingPunct="1"/>
            <a:r>
              <a:rPr lang="nb-NO" sz="1600" smtClean="0"/>
              <a:t>Kjernekraft?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Hydrogen som energibærer?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Tidsperspektiv?</a:t>
            </a:r>
            <a:endParaRPr lang="en-US" sz="1600" smtClean="0"/>
          </a:p>
        </p:txBody>
      </p:sp>
      <p:pic>
        <p:nvPicPr>
          <p:cNvPr id="15365" name="Picture 8" descr="H-samfun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213100"/>
            <a:ext cx="5437188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Hva er et materiale?</a:t>
            </a:r>
            <a:endParaRPr lang="en-US" smtClean="0"/>
          </a:p>
        </p:txBody>
      </p:sp>
      <p:sp>
        <p:nvSpPr>
          <p:cNvPr id="40964" name="WordArt 4" descr="White marble"/>
          <p:cNvSpPr>
            <a:spLocks noChangeArrowheads="1" noChangeShapeType="1" noTextEdit="1"/>
          </p:cNvSpPr>
          <p:nvPr/>
        </p:nvSpPr>
        <p:spPr bwMode="auto">
          <a:xfrm rot="-758448">
            <a:off x="1325563" y="2590800"/>
            <a:ext cx="9190037" cy="16621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0"/>
              </a:avLst>
            </a:prstTxWarp>
            <a:scene3d>
              <a:camera prst="legacyPerspectiveFront">
                <a:rot lat="19799994" lon="19439993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nb-NO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Impact"/>
              </a:rPr>
              <a:t>Et materiale er et fast stoff </a:t>
            </a:r>
          </a:p>
          <a:p>
            <a:pPr algn="ctr"/>
            <a:r>
              <a:rPr lang="nb-NO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Impact"/>
              </a:rPr>
              <a:t>som kan brukes til noe</a:t>
            </a:r>
            <a:endParaRPr lang="en-GB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2052" name="Picture 12" descr="iphone-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060575"/>
            <a:ext cx="2571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Konstruksjonsmaterialer og funksjonelle materialer</a:t>
            </a:r>
            <a:endParaRPr lang="en-US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Konstruksjonsmaterialer (strukturelle materialer)</a:t>
            </a:r>
          </a:p>
          <a:p>
            <a:pPr lvl="1" eaLnBrk="1" hangingPunct="1"/>
            <a:r>
              <a:rPr lang="nb-NO" sz="1600" smtClean="0"/>
              <a:t>Mekaniske egenskaper</a:t>
            </a:r>
          </a:p>
          <a:p>
            <a:pPr lvl="1" eaLnBrk="1" hangingPunct="1"/>
            <a:r>
              <a:rPr lang="nb-NO" sz="1600" smtClean="0"/>
              <a:t>Styrke</a:t>
            </a:r>
          </a:p>
          <a:p>
            <a:pPr lvl="1" eaLnBrk="1" hangingPunct="1"/>
            <a:r>
              <a:rPr lang="nb-NO" sz="1600" smtClean="0"/>
              <a:t>Utseende</a:t>
            </a:r>
            <a:endParaRPr lang="en-US" sz="1600" smtClean="0"/>
          </a:p>
        </p:txBody>
      </p:sp>
      <p:sp>
        <p:nvSpPr>
          <p:cNvPr id="205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Funksjonelle materialer</a:t>
            </a:r>
          </a:p>
          <a:p>
            <a:pPr lvl="1" eaLnBrk="1" hangingPunct="1"/>
            <a:r>
              <a:rPr lang="nb-NO" sz="1600" smtClean="0"/>
              <a:t>Fysikalske egenskaper</a:t>
            </a:r>
            <a:endParaRPr lang="en-US" sz="1600" smtClean="0"/>
          </a:p>
        </p:txBody>
      </p:sp>
      <p:pic>
        <p:nvPicPr>
          <p:cNvPr id="2056" name="Picture 7" descr="condeep_tow_4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019425"/>
            <a:ext cx="38100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4724400" y="2930525"/>
          <a:ext cx="2511425" cy="1641475"/>
        </p:xfrm>
        <a:graphic>
          <a:graphicData uri="http://schemas.openxmlformats.org/presentationml/2006/ole">
            <p:oleObj spid="_x0000_s2050" name="Document" r:id="rId6" imgW="3213720" imgH="2101320" progId="Word.Document.8">
              <p:embed/>
            </p:oleObj>
          </a:graphicData>
        </a:graphic>
      </p:graphicFrame>
      <p:pic>
        <p:nvPicPr>
          <p:cNvPr id="2057" name="Picture 10" descr="blaalas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463" y="4857750"/>
            <a:ext cx="2438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9" descr="airba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23038" y="4221163"/>
            <a:ext cx="251301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010400" cy="904875"/>
          </a:xfrm>
        </p:spPr>
        <p:txBody>
          <a:bodyPr/>
          <a:lstStyle/>
          <a:p>
            <a:pPr eaLnBrk="1" hangingPunct="1"/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4843463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dirty="0" smtClean="0"/>
              <a:t>Kurs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/>
              <a:t>10 studiepoeng (1/3 semester)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/>
              <a:t>Pensum</a:t>
            </a:r>
          </a:p>
          <a:p>
            <a:pPr lvl="2" eaLnBrk="1" hangingPunct="1">
              <a:lnSpc>
                <a:spcPct val="90000"/>
              </a:lnSpc>
            </a:pPr>
            <a:r>
              <a:rPr lang="nb-NO" dirty="0" smtClean="0"/>
              <a:t>Truls Norby: </a:t>
            </a:r>
            <a:r>
              <a:rPr lang="nb-NO" i="1" dirty="0" smtClean="0"/>
              <a:t>Materialer, energi og nanoteknologi </a:t>
            </a:r>
            <a:r>
              <a:rPr lang="nb-NO" dirty="0" smtClean="0"/>
              <a:t>kompendium </a:t>
            </a:r>
            <a:r>
              <a:rPr lang="nb-NO" dirty="0" smtClean="0"/>
              <a:t>2013, ca. 370 sider. Kjøp i </a:t>
            </a:r>
            <a:r>
              <a:rPr lang="nb-NO" dirty="0" err="1" smtClean="0"/>
              <a:t>Akademika</a:t>
            </a:r>
            <a:r>
              <a:rPr lang="nb-NO" dirty="0" smtClean="0"/>
              <a:t>.</a:t>
            </a:r>
            <a:endParaRPr lang="nb-NO" dirty="0" smtClean="0"/>
          </a:p>
          <a:p>
            <a:pPr lvl="2" eaLnBrk="1" hangingPunct="1">
              <a:lnSpc>
                <a:spcPct val="90000"/>
              </a:lnSpc>
            </a:pPr>
            <a:r>
              <a:rPr lang="nb-NO" dirty="0" smtClean="0"/>
              <a:t>Laboratorieøvelser i MENA 1000, kompendium, ca. 40 </a:t>
            </a:r>
            <a:r>
              <a:rPr lang="nb-NO" dirty="0" smtClean="0"/>
              <a:t>sider. Deles ut.</a:t>
            </a:r>
            <a:endParaRPr lang="nb-NO" dirty="0" smtClean="0"/>
          </a:p>
          <a:p>
            <a:pPr lvl="2" eaLnBrk="1" hangingPunct="1">
              <a:lnSpc>
                <a:spcPct val="90000"/>
              </a:lnSpc>
            </a:pPr>
            <a:r>
              <a:rPr lang="nb-NO" dirty="0" smtClean="0"/>
              <a:t>Materiale om </a:t>
            </a:r>
            <a:r>
              <a:rPr lang="nb-NO" dirty="0" smtClean="0"/>
              <a:t>programmering. På web.</a:t>
            </a:r>
            <a:endParaRPr lang="nb-NO" dirty="0" smtClean="0"/>
          </a:p>
          <a:p>
            <a:pPr lvl="1" eaLnBrk="1" hangingPunct="1">
              <a:lnSpc>
                <a:spcPct val="90000"/>
              </a:lnSpc>
            </a:pPr>
            <a:r>
              <a:rPr lang="nb-NO" dirty="0" smtClean="0"/>
              <a:t>Kursansvarlig: Truls Norby (</a:t>
            </a:r>
            <a:r>
              <a:rPr lang="nb-NO" dirty="0" err="1" smtClean="0">
                <a:hlinkClick r:id="rId2"/>
              </a:rPr>
              <a:t>truls.norby@kjemi.uio.no</a:t>
            </a:r>
            <a:r>
              <a:rPr lang="nb-NO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nb-NO" dirty="0" smtClean="0"/>
          </a:p>
          <a:p>
            <a:pPr eaLnBrk="1" hangingPunct="1">
              <a:lnSpc>
                <a:spcPct val="90000"/>
              </a:lnSpc>
            </a:pPr>
            <a:r>
              <a:rPr lang="nb-NO" dirty="0" smtClean="0"/>
              <a:t>Evaluering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/>
              <a:t>Obligatorisk midtveisevaluering (deleksamen)</a:t>
            </a:r>
          </a:p>
          <a:p>
            <a:pPr lvl="2" eaLnBrk="1" hangingPunct="1">
              <a:lnSpc>
                <a:spcPct val="90000"/>
              </a:lnSpc>
            </a:pPr>
            <a:r>
              <a:rPr lang="nb-NO" dirty="0" smtClean="0"/>
              <a:t>Teller </a:t>
            </a:r>
            <a:r>
              <a:rPr lang="nb-NO" dirty="0" smtClean="0"/>
              <a:t>10%</a:t>
            </a:r>
            <a:endParaRPr lang="nb-NO" b="1" dirty="0" smtClean="0"/>
          </a:p>
          <a:p>
            <a:pPr lvl="1" eaLnBrk="1" hangingPunct="1">
              <a:lnSpc>
                <a:spcPct val="90000"/>
              </a:lnSpc>
            </a:pPr>
            <a:r>
              <a:rPr lang="nb-NO" b="1" dirty="0" smtClean="0"/>
              <a:t>Skriftlig eksamen </a:t>
            </a:r>
          </a:p>
          <a:p>
            <a:pPr lvl="2" eaLnBrk="1" hangingPunct="1">
              <a:lnSpc>
                <a:spcPct val="90000"/>
              </a:lnSpc>
            </a:pPr>
            <a:r>
              <a:rPr lang="nb-NO" b="1" dirty="0" smtClean="0"/>
              <a:t>Teller </a:t>
            </a:r>
            <a:r>
              <a:rPr lang="nb-NO" b="1" dirty="0" smtClean="0"/>
              <a:t>90%</a:t>
            </a:r>
            <a:endParaRPr lang="en-US" dirty="0" smtClean="0"/>
          </a:p>
        </p:txBody>
      </p:sp>
      <p:pic>
        <p:nvPicPr>
          <p:cNvPr id="4101" name="Picture 513" descr="Forside-1-2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014413"/>
            <a:ext cx="384492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Metaller, plast, keramer</a:t>
            </a:r>
            <a:endParaRPr lang="en-US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4114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Metaller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Metalliske grunnstoffer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Legeringer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Duktile, leder varme og elektrisitet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Metallglans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Plast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Polymere organiske forbindelser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Myke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Isolerende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Keramer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Forskjellige definisjoner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Moderne versjon: Ikke-metalliske uorganiske faste forbindelser. Inkluderer glass.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Typisk harde, sprø.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Stor variasjon i sammensetninger og egenskaper</a:t>
            </a:r>
            <a:endParaRPr lang="en-US" sz="1400" smtClean="0"/>
          </a:p>
        </p:txBody>
      </p:sp>
      <p:pic>
        <p:nvPicPr>
          <p:cNvPr id="17413" name="Picture 4" descr="alumin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143000"/>
            <a:ext cx="19177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 descr="AdvancedCeramicsLt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921250"/>
            <a:ext cx="43434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Solcelle-av-pla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336925"/>
            <a:ext cx="22860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7" descr="all-metal-ge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105251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Kompositt- og hybridmaterialer</a:t>
            </a:r>
            <a:endParaRPr lang="en-US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3810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Komposittmaterialer består av flere faser (oftest av forskjellig klasse; metall, plast, keram);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Bedre egenskaper enn enkeltfasene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smtClean="0"/>
              <a:t>		eller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Prishensyn/enklere fremstilling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Eksempler: 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Fiberforsterket plast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Cermets (</a:t>
            </a:r>
            <a:r>
              <a:rPr lang="nb-NO" sz="1400" i="1" smtClean="0"/>
              <a:t>Cer</a:t>
            </a:r>
            <a:r>
              <a:rPr lang="nb-NO" sz="1400" smtClean="0"/>
              <a:t>amic+</a:t>
            </a:r>
            <a:r>
              <a:rPr lang="nb-NO" sz="1400" i="1" smtClean="0"/>
              <a:t>met</a:t>
            </a:r>
            <a:r>
              <a:rPr lang="nb-NO" sz="1400" smtClean="0"/>
              <a:t>al)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Armert betong</a:t>
            </a:r>
          </a:p>
          <a:p>
            <a:pPr lvl="2" eaLnBrk="1" hangingPunct="1">
              <a:lnSpc>
                <a:spcPct val="90000"/>
              </a:lnSpc>
            </a:pPr>
            <a:endParaRPr lang="nb-NO" sz="1400" smtClean="0"/>
          </a:p>
          <a:p>
            <a:pPr lvl="2" eaLnBrk="1" hangingPunct="1">
              <a:lnSpc>
                <a:spcPct val="90000"/>
              </a:lnSpc>
            </a:pPr>
            <a:endParaRPr lang="nb-NO" sz="14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Hybridmaterialer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Organiske og uorganiske komponenter i samme molekyl eller struktur. </a:t>
            </a:r>
          </a:p>
          <a:p>
            <a:pPr lvl="2" eaLnBrk="1" hangingPunct="1">
              <a:lnSpc>
                <a:spcPct val="90000"/>
              </a:lnSpc>
            </a:pPr>
            <a:endParaRPr lang="nb-NO" sz="1400" smtClean="0"/>
          </a:p>
        </p:txBody>
      </p:sp>
      <p:pic>
        <p:nvPicPr>
          <p:cNvPr id="18437" name="Picture 5" descr="hybridmateriale-uio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810000"/>
            <a:ext cx="34290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fig6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0" y="137160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Mikroteknologi</a:t>
            </a:r>
            <a:endParaRPr lang="en-US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196752"/>
            <a:ext cx="4345632" cy="5356448"/>
          </a:xfrm>
        </p:spPr>
        <p:txBody>
          <a:bodyPr/>
          <a:lstStyle/>
          <a:p>
            <a:pPr eaLnBrk="1" hangingPunct="1"/>
            <a:r>
              <a:rPr lang="nb-NO" sz="1800" dirty="0" smtClean="0"/>
              <a:t>Miniatyrisert og </a:t>
            </a:r>
            <a:r>
              <a:rPr lang="nb-NO" sz="1800" dirty="0" smtClean="0"/>
              <a:t>tettpakket </a:t>
            </a:r>
            <a:r>
              <a:rPr lang="nb-NO" sz="1800" dirty="0" smtClean="0"/>
              <a:t>teknologi</a:t>
            </a:r>
          </a:p>
          <a:p>
            <a:pPr lvl="1" eaLnBrk="1" hangingPunct="1"/>
            <a:r>
              <a:rPr lang="nb-NO" sz="1600" dirty="0" smtClean="0">
                <a:cs typeface="Times New Roman" pitchFamily="18" charset="0"/>
              </a:rPr>
              <a:t>føle (sensorer) </a:t>
            </a:r>
          </a:p>
          <a:p>
            <a:pPr lvl="1" eaLnBrk="1" hangingPunct="1"/>
            <a:r>
              <a:rPr lang="nb-NO" sz="1600" dirty="0" smtClean="0">
                <a:cs typeface="Times New Roman" pitchFamily="18" charset="0"/>
              </a:rPr>
              <a:t>huske (datalagre) </a:t>
            </a:r>
          </a:p>
          <a:p>
            <a:pPr lvl="1" eaLnBrk="1" hangingPunct="1"/>
            <a:r>
              <a:rPr lang="nb-NO" sz="1600" dirty="0" smtClean="0">
                <a:cs typeface="Times New Roman" pitchFamily="18" charset="0"/>
              </a:rPr>
              <a:t>tenke (prosessorer)</a:t>
            </a:r>
          </a:p>
          <a:p>
            <a:pPr lvl="1" eaLnBrk="1" hangingPunct="1"/>
            <a:r>
              <a:rPr lang="nb-NO" sz="1600" dirty="0" smtClean="0">
                <a:cs typeface="Times New Roman" pitchFamily="18" charset="0"/>
              </a:rPr>
              <a:t>handle (motorer og mekanikk)</a:t>
            </a:r>
          </a:p>
          <a:p>
            <a:pPr lvl="1" eaLnBrk="1" hangingPunct="1"/>
            <a:r>
              <a:rPr lang="nb-NO" sz="1600" dirty="0" smtClean="0">
                <a:cs typeface="Times New Roman" pitchFamily="18" charset="0"/>
              </a:rPr>
              <a:t>skaffe energi</a:t>
            </a:r>
          </a:p>
          <a:p>
            <a:pPr lvl="2" eaLnBrk="1" hangingPunct="1"/>
            <a:r>
              <a:rPr lang="nb-NO" sz="1400" dirty="0" smtClean="0">
                <a:cs typeface="Times New Roman" pitchFamily="18" charset="0"/>
              </a:rPr>
              <a:t>Solcelle</a:t>
            </a:r>
          </a:p>
          <a:p>
            <a:pPr lvl="2" eaLnBrk="1" hangingPunct="1"/>
            <a:r>
              <a:rPr lang="nb-NO" sz="1400" dirty="0" smtClean="0">
                <a:cs typeface="Times New Roman" pitchFamily="18" charset="0"/>
              </a:rPr>
              <a:t>Brenselcelle</a:t>
            </a:r>
          </a:p>
          <a:p>
            <a:pPr lvl="2" eaLnBrk="1" hangingPunct="1"/>
            <a:r>
              <a:rPr lang="nb-NO" sz="1400" dirty="0" smtClean="0">
                <a:cs typeface="Times New Roman" pitchFamily="18" charset="0"/>
              </a:rPr>
              <a:t>Termoelektrisk generator</a:t>
            </a:r>
            <a:endParaRPr lang="en-US" sz="1400" dirty="0" smtClean="0"/>
          </a:p>
        </p:txBody>
      </p:sp>
      <p:pic>
        <p:nvPicPr>
          <p:cNvPr id="19463" name="Picture 9" descr="airb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437112"/>
            <a:ext cx="287259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0" descr="Sensonor-tyre-pressure-SP12-dbc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149080"/>
            <a:ext cx="3096568" cy="232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11" descr="Given-M2A-fing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48200"/>
            <a:ext cx="16224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C:\Users\trulsn\Documents\MENA1000bok\Figurer\IC-3layer-Cu-IBM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836712"/>
            <a:ext cx="2743200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4894263" cy="1143000"/>
          </a:xfrm>
        </p:spPr>
        <p:txBody>
          <a:bodyPr/>
          <a:lstStyle/>
          <a:p>
            <a:pPr eaLnBrk="1" hangingPunct="1"/>
            <a:r>
              <a:rPr lang="nb-NO" smtClean="0"/>
              <a:t>Nanoteknologi</a:t>
            </a:r>
            <a:endParaRPr lang="en-US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4924425" cy="5257800"/>
          </a:xfrm>
        </p:spPr>
        <p:txBody>
          <a:bodyPr/>
          <a:lstStyle/>
          <a:p>
            <a:pPr eaLnBrk="1" hangingPunct="1"/>
            <a:r>
              <a:rPr lang="nb-NO" sz="1800" smtClean="0"/>
              <a:t>Naturen har alltid hatt nanoskopiske strukturer</a:t>
            </a:r>
          </a:p>
          <a:p>
            <a:pPr lvl="1" eaLnBrk="1" hangingPunct="1"/>
            <a:r>
              <a:rPr lang="nb-NO" sz="1600" smtClean="0"/>
              <a:t>Mineralsk</a:t>
            </a:r>
          </a:p>
          <a:p>
            <a:pPr lvl="2" eaLnBrk="1" hangingPunct="1"/>
            <a:r>
              <a:rPr lang="nb-NO" sz="1400" smtClean="0"/>
              <a:t>Bergarter, leire, jord</a:t>
            </a:r>
          </a:p>
          <a:p>
            <a:pPr lvl="1" eaLnBrk="1" hangingPunct="1"/>
            <a:r>
              <a:rPr lang="nb-NO" sz="1600" smtClean="0"/>
              <a:t>Biologiske</a:t>
            </a:r>
          </a:p>
          <a:p>
            <a:pPr lvl="2" eaLnBrk="1" hangingPunct="1"/>
            <a:r>
              <a:rPr lang="nb-NO" sz="1400" smtClean="0"/>
              <a:t>Organismer, vev, ben, DNA…</a:t>
            </a:r>
          </a:p>
          <a:p>
            <a:pPr lvl="1" eaLnBrk="1" hangingPunct="1"/>
            <a:r>
              <a:rPr lang="nb-NO" sz="1600" smtClean="0"/>
              <a:t>Noen av de beste og sterkeste materialer som er kjent er naturens egne</a:t>
            </a:r>
          </a:p>
          <a:p>
            <a:pPr lvl="2" eaLnBrk="1" hangingPunct="1"/>
            <a:r>
              <a:rPr lang="nb-NO" sz="1400" smtClean="0"/>
              <a:t>Skjell og andre skall (kompositt av mineralske og organiske stoffer)</a:t>
            </a:r>
          </a:p>
          <a:p>
            <a:pPr lvl="2" eaLnBrk="1" hangingPunct="1"/>
            <a:r>
              <a:rPr lang="nb-NO" sz="1400" smtClean="0"/>
              <a:t>tre og andre plantefibre,</a:t>
            </a:r>
          </a:p>
          <a:p>
            <a:pPr lvl="2" eaLnBrk="1" hangingPunct="1"/>
            <a:r>
              <a:rPr lang="nb-NO" sz="1400" smtClean="0"/>
              <a:t>edderkoppens tråd, osv.</a:t>
            </a:r>
          </a:p>
          <a:p>
            <a:pPr lvl="1" eaLnBrk="1" hangingPunct="1">
              <a:buFontTx/>
              <a:buNone/>
            </a:pPr>
            <a:r>
              <a:rPr lang="nb-NO" sz="1600" smtClean="0"/>
              <a:t>		  </a:t>
            </a:r>
          </a:p>
          <a:p>
            <a:pPr eaLnBrk="1" hangingPunct="1"/>
            <a:r>
              <a:rPr lang="nb-NO" sz="1800" smtClean="0"/>
              <a:t>Nanoteknologi er å beherske kunstig fremstilling av og egenskaper til strukturer på nanometerskala</a:t>
            </a:r>
          </a:p>
          <a:p>
            <a:pPr lvl="2" eaLnBrk="1" hangingPunct="1"/>
            <a:r>
              <a:rPr lang="nb-NO" sz="1400" smtClean="0"/>
              <a:t>Nye egenskaper</a:t>
            </a:r>
          </a:p>
          <a:p>
            <a:pPr lvl="2" eaLnBrk="1" hangingPunct="1"/>
            <a:r>
              <a:rPr lang="nb-NO" sz="1400" smtClean="0"/>
              <a:t>Hybridisering (biologisk – uorganisk)</a:t>
            </a:r>
          </a:p>
          <a:p>
            <a:pPr lvl="2" eaLnBrk="1" hangingPunct="1"/>
            <a:r>
              <a:rPr lang="nb-NO" sz="1400" smtClean="0"/>
              <a:t>Miniatyrisering</a:t>
            </a:r>
            <a:endParaRPr lang="en-US" sz="1400" smtClean="0"/>
          </a:p>
        </p:txBody>
      </p:sp>
      <p:pic>
        <p:nvPicPr>
          <p:cNvPr id="20485" name="Picture 9" descr="Nanofibers-and-human-hair-Espin-Techologies-I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952500"/>
            <a:ext cx="3071812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Carbon_Nanotubes-Wiki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3389313"/>
            <a:ext cx="3065462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C:\Users\trulsn\Documents\MENA1000bok\Figurer\Mercedes B Fuel cell H2 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765175"/>
            <a:ext cx="33512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21508" name="Picture 5" descr="atom-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19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04875"/>
          </a:xfrm>
        </p:spPr>
        <p:txBody>
          <a:bodyPr/>
          <a:lstStyle/>
          <a:p>
            <a:pPr eaLnBrk="1" hangingPunct="1"/>
            <a:r>
              <a:rPr lang="nb-NO" smtClean="0"/>
              <a:t>Materialer og energi</a:t>
            </a:r>
            <a:endParaRPr lang="en-US" smtClean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6913563" cy="5616575"/>
          </a:xfrm>
        </p:spPr>
        <p:txBody>
          <a:bodyPr/>
          <a:lstStyle/>
          <a:p>
            <a:pPr eaLnBrk="1" hangingPunct="1"/>
            <a:r>
              <a:rPr lang="nb-NO" sz="1800" smtClean="0"/>
              <a:t>Materialer er avgjørende for ny energiteknologi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Energi er avgjørende for naturen, og for materialer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Derfor skal vi </a:t>
            </a:r>
          </a:p>
          <a:p>
            <a:pPr lvl="1" eaLnBrk="1" hangingPunct="1"/>
            <a:r>
              <a:rPr lang="nb-NO" sz="1600" smtClean="0"/>
              <a:t>Starte med energi</a:t>
            </a:r>
          </a:p>
          <a:p>
            <a:pPr lvl="2" eaLnBrk="1" hangingPunct="1"/>
            <a:r>
              <a:rPr lang="nb-NO" sz="1400" smtClean="0"/>
              <a:t>Mekanikk</a:t>
            </a:r>
          </a:p>
          <a:p>
            <a:pPr lvl="2" eaLnBrk="1" hangingPunct="1"/>
            <a:r>
              <a:rPr lang="nb-NO" sz="1400" smtClean="0"/>
              <a:t>Termodynamikk</a:t>
            </a:r>
          </a:p>
          <a:p>
            <a:pPr lvl="1" eaLnBrk="1" hangingPunct="1"/>
            <a:r>
              <a:rPr lang="nb-NO" sz="1600" smtClean="0"/>
              <a:t>Lære om materialer</a:t>
            </a:r>
          </a:p>
          <a:p>
            <a:pPr lvl="2" eaLnBrk="1" hangingPunct="1"/>
            <a:r>
              <a:rPr lang="nb-NO" sz="1400" smtClean="0"/>
              <a:t>Sammensetning og bindinger</a:t>
            </a:r>
          </a:p>
          <a:p>
            <a:pPr lvl="2" eaLnBrk="1" hangingPunct="1"/>
            <a:r>
              <a:rPr lang="nb-NO" sz="1400" smtClean="0"/>
              <a:t>Struktur og mikrostruktur</a:t>
            </a:r>
          </a:p>
          <a:p>
            <a:pPr lvl="2" eaLnBrk="1" hangingPunct="1"/>
            <a:r>
              <a:rPr lang="nb-NO" sz="1400" smtClean="0"/>
              <a:t>Mekaniske egenskaper - konstruksjonsmaterialer</a:t>
            </a:r>
          </a:p>
          <a:p>
            <a:pPr lvl="2" eaLnBrk="1" hangingPunct="1"/>
            <a:r>
              <a:rPr lang="nb-NO" sz="1400" smtClean="0"/>
              <a:t>Funksjonelle egenskaper – funksjonelle materialer</a:t>
            </a:r>
          </a:p>
          <a:p>
            <a:pPr lvl="1" eaLnBrk="1" hangingPunct="1"/>
            <a:r>
              <a:rPr lang="nb-NO" sz="1600" smtClean="0"/>
              <a:t>Lære om energiteknologi</a:t>
            </a:r>
          </a:p>
          <a:p>
            <a:pPr lvl="2" eaLnBrk="1" hangingPunct="1"/>
            <a:r>
              <a:rPr lang="nb-NO" sz="1400" smtClean="0"/>
              <a:t>Fokus på ny teknologi og materialaspektet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Nanoteknologi – nye muligheter</a:t>
            </a:r>
          </a:p>
          <a:p>
            <a:pPr eaLnBrk="1" hangingPunct="1"/>
            <a:r>
              <a:rPr lang="en-US" sz="1800" smtClean="0"/>
              <a:t>ELSA og HMS</a:t>
            </a:r>
          </a:p>
        </p:txBody>
      </p:sp>
      <p:pic>
        <p:nvPicPr>
          <p:cNvPr id="21511" name="Picture 6" descr="galakse-andromeda-m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5913" y="2781300"/>
            <a:ext cx="24209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9" descr="Cross-section of the Siemens V84.2 gas turbine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5029200"/>
            <a:ext cx="33528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Kursbeskrivelse; innhold og mål</a:t>
            </a:r>
            <a:endParaRPr 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3551238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b="1" smtClean="0">
                <a:solidFill>
                  <a:srgbClr val="000000"/>
                </a:solidFill>
                <a:cs typeface="Arial" charset="0"/>
              </a:rPr>
              <a:t>Innhold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MENA1000 er et introduksjonsemne i materialvitenskap og en obligatorisk del av bachelorprogrammet </a:t>
            </a:r>
            <a:r>
              <a:rPr lang="nb-NO" sz="1600" smtClean="0">
                <a:hlinkClick r:id="rId2"/>
              </a:rPr>
              <a:t>Materialer, energi og nanoteknologi</a:t>
            </a:r>
            <a:r>
              <a:rPr lang="nb-NO" sz="1600" smtClean="0"/>
              <a:t>. Emnet gir nødvendig bakgrunn i fysikk og kjemi og har stor vekt på materialer for miljøvennlig energiteknologi og på nanoteknologi. MENA1000 kan være et nyttig og interessant valgfritt emne i andre studieprogrammer.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79838" y="1268413"/>
            <a:ext cx="5256212" cy="5113337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nb-NO" sz="1600" dirty="0" smtClean="0"/>
              <a:t>Vi skal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Etablere </a:t>
            </a:r>
            <a:r>
              <a:rPr lang="nb-NO" sz="1600" dirty="0" smtClean="0"/>
              <a:t>VGS Fysikk </a:t>
            </a:r>
            <a:r>
              <a:rPr lang="nb-NO" sz="1600" dirty="0" smtClean="0"/>
              <a:t>2 og Kjemi 2 nivå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Dekke noe av innledende KJM- og </a:t>
            </a:r>
            <a:r>
              <a:rPr lang="nb-NO" sz="1600" dirty="0" err="1" smtClean="0"/>
              <a:t>FYS-emner</a:t>
            </a:r>
            <a:r>
              <a:rPr lang="nb-NO" sz="1600" dirty="0" smtClean="0"/>
              <a:t> for å forberede videre KJM- og </a:t>
            </a:r>
            <a:r>
              <a:rPr lang="nb-NO" sz="1600" dirty="0" err="1" smtClean="0"/>
              <a:t>FYS-emner</a:t>
            </a:r>
            <a:r>
              <a:rPr lang="nb-NO" sz="1600" dirty="0" smtClean="0"/>
              <a:t>.</a:t>
            </a:r>
          </a:p>
          <a:p>
            <a:pPr lvl="1" eaLnBrk="1" hangingPunct="1"/>
            <a:endParaRPr lang="nb-NO" sz="1600" dirty="0" smtClean="0"/>
          </a:p>
          <a:p>
            <a:pPr lvl="1" eaLnBrk="1" hangingPunct="1">
              <a:buFontTx/>
              <a:buNone/>
            </a:pPr>
            <a:r>
              <a:rPr lang="nb-NO" sz="1600" dirty="0" smtClean="0"/>
              <a:t>	(Aktuell støttelitteratur er derfor pensumbøker i Fysikk 2 og Kjemi 2 og/eller innledende generelle kurs i fysikk og kjemi ved UiO)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Lære en god del grunnleggende og litt mer avansert fysikk og kjemi som danner et grunnlag for materialvitenskap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Se på mange anvendelser av materialer i bærekraftig energiteknologi og nanoteknologi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44488"/>
          </a:xfrm>
        </p:spPr>
        <p:txBody>
          <a:bodyPr/>
          <a:lstStyle/>
          <a:p>
            <a:r>
              <a:rPr lang="en-GB" dirty="0" err="1" smtClean="0"/>
              <a:t>Hva</a:t>
            </a:r>
            <a:r>
              <a:rPr lang="en-GB" dirty="0" smtClean="0"/>
              <a:t> </a:t>
            </a:r>
            <a:r>
              <a:rPr lang="en-GB" dirty="0" err="1" smtClean="0"/>
              <a:t>lærer</a:t>
            </a:r>
            <a:r>
              <a:rPr lang="en-GB" dirty="0" smtClean="0"/>
              <a:t> </a:t>
            </a:r>
            <a:r>
              <a:rPr lang="en-GB" dirty="0" err="1" smtClean="0"/>
              <a:t>du</a:t>
            </a:r>
            <a:r>
              <a:rPr lang="en-GB" dirty="0" smtClean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5832500"/>
          </a:xfrm>
        </p:spPr>
        <p:txBody>
          <a:bodyPr/>
          <a:lstStyle/>
          <a:p>
            <a:pPr>
              <a:defRPr/>
            </a:pPr>
            <a:r>
              <a:rPr lang="nb-NO" sz="1800" dirty="0" smtClean="0"/>
              <a:t>Etter å ha fullført emnet skal du ha følgende kompetanse:</a:t>
            </a:r>
          </a:p>
          <a:p>
            <a:pPr lvl="1">
              <a:defRPr/>
            </a:pPr>
            <a:r>
              <a:rPr lang="nb-NO" sz="1600" dirty="0" smtClean="0">
                <a:ea typeface="+mn-ea"/>
                <a:cs typeface="+mn-cs"/>
              </a:rPr>
              <a:t>Grunnleggende kunnskaper i fysikk: bevegelse, krefter, energi, gravitasjon, elektrisitet, magnetisme, elektromagnetisk stråling. Grunnleggende kunnskaper i kjemi: grunnstoffene, periodesystemet, bindinger, noe uorganisk og organisk stoffkjemi, termodynamikk og kjemiske likevekter</a:t>
            </a:r>
            <a:r>
              <a:rPr lang="nb-NO" sz="1600" dirty="0" smtClean="0">
                <a:ea typeface="+mn-ea"/>
                <a:cs typeface="+mn-cs"/>
              </a:rPr>
              <a:t>.</a:t>
            </a:r>
          </a:p>
          <a:p>
            <a:pPr lvl="1">
              <a:defRPr/>
            </a:pPr>
            <a:endParaRPr lang="nb-NO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nb-NO" sz="1600" dirty="0" smtClean="0">
                <a:ea typeface="+mn-ea"/>
                <a:cs typeface="+mn-cs"/>
              </a:rPr>
              <a:t>Innledende oversikt over viktige materialklasser, deres sammensetning, bindinger, struktur, defekter og bruksområder: konstruksjonsmaterialer og mekaniske egenskaper, funksjonelle materialer og fysikalske egenskaper (bl.a. optiske, elektriske, magnetiske og katalytiske).</a:t>
            </a:r>
          </a:p>
          <a:p>
            <a:pPr lvl="1">
              <a:defRPr/>
            </a:pPr>
            <a:endParaRPr lang="nb-NO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nb-NO" sz="1600" dirty="0" smtClean="0">
                <a:ea typeface="+mn-ea"/>
                <a:cs typeface="+mn-cs"/>
              </a:rPr>
              <a:t>Kunnskap </a:t>
            </a:r>
            <a:r>
              <a:rPr lang="nb-NO" sz="1600" dirty="0" smtClean="0">
                <a:ea typeface="+mn-ea"/>
                <a:cs typeface="+mn-cs"/>
              </a:rPr>
              <a:t>om fossile og fornybare energikilder, om konvertering, lagring og transport av energi, og om teknologi for å redusere forurensning og utslipp av </a:t>
            </a:r>
            <a:r>
              <a:rPr lang="nb-NO" sz="1600" dirty="0" smtClean="0">
                <a:ea typeface="+mn-ea"/>
                <a:cs typeface="+mn-cs"/>
              </a:rPr>
              <a:t>klimagasser.</a:t>
            </a:r>
          </a:p>
          <a:p>
            <a:pPr lvl="1">
              <a:defRPr/>
            </a:pPr>
            <a:endParaRPr lang="nb-NO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nb-NO" sz="1600" dirty="0" smtClean="0">
                <a:ea typeface="+mn-ea"/>
                <a:cs typeface="+mn-cs"/>
              </a:rPr>
              <a:t>Kunnskap </a:t>
            </a:r>
            <a:r>
              <a:rPr lang="nb-NO" sz="1600" dirty="0" smtClean="0">
                <a:ea typeface="+mn-ea"/>
                <a:cs typeface="+mn-cs"/>
              </a:rPr>
              <a:t>om hva nanoteknologi er og eksempler på prinsipper, verktøy, nanomaterialer, og anvendelser, inklusiv en kort innføring i helse, miljø og sikkerhet (HMS) og etiske, juridiske og samfunnsmessige aspekter (ELSA) rundt nanoteknologi.</a:t>
            </a:r>
          </a:p>
          <a:p>
            <a:pPr lvl="1">
              <a:defRPr/>
            </a:pPr>
            <a:endParaRPr lang="nb-NO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nb-NO" sz="1600" dirty="0" smtClean="0">
                <a:ea typeface="+mn-ea"/>
                <a:cs typeface="+mn-cs"/>
              </a:rPr>
              <a:t>Innledende </a:t>
            </a:r>
            <a:r>
              <a:rPr lang="nb-NO" sz="1600" dirty="0" smtClean="0">
                <a:ea typeface="+mn-ea"/>
                <a:cs typeface="+mn-cs"/>
              </a:rPr>
              <a:t>praktiske ferdigheter i utførelse og rapportering av fysiske eksperimenter og kjemisk laboratoriearbeid inklusiv syntese av et avansert materiale (høytemperatur superleder).</a:t>
            </a:r>
          </a:p>
          <a:p>
            <a:pPr>
              <a:defRPr/>
            </a:pPr>
            <a:endParaRPr lang="en-GB" sz="1800" dirty="0"/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17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010400" cy="1049338"/>
          </a:xfrm>
        </p:spPr>
        <p:txBody>
          <a:bodyPr/>
          <a:lstStyle/>
          <a:p>
            <a:pPr eaLnBrk="1" hangingPunct="1"/>
            <a:r>
              <a:rPr lang="nb-NO" smtClean="0"/>
              <a:t>MENA 1000 – Materialer, energi og nanoteknologi</a:t>
            </a:r>
            <a:br>
              <a:rPr lang="nb-NO" smtClean="0"/>
            </a:br>
            <a:r>
              <a:rPr lang="nb-NO" smtClean="0"/>
              <a:t>Undervisning</a:t>
            </a:r>
            <a:endParaRPr lang="en-US" smtClean="0"/>
          </a:p>
        </p:txBody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9388" y="990600"/>
            <a:ext cx="8640762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sz="1800" dirty="0" smtClean="0"/>
              <a:t>Forelesninger</a:t>
            </a:r>
          </a:p>
          <a:p>
            <a:pPr lvl="2" eaLnBrk="1" hangingPunct="1">
              <a:lnSpc>
                <a:spcPct val="80000"/>
              </a:lnSpc>
            </a:pPr>
            <a:r>
              <a:rPr lang="nb-NO" sz="1400" b="1" dirty="0" smtClean="0"/>
              <a:t>3</a:t>
            </a:r>
            <a:r>
              <a:rPr lang="nb-NO" sz="1400" dirty="0" smtClean="0"/>
              <a:t> timer/uke; mandager </a:t>
            </a:r>
            <a:r>
              <a:rPr lang="nb-NO" sz="1400" dirty="0" smtClean="0"/>
              <a:t>9</a:t>
            </a:r>
            <a:r>
              <a:rPr lang="nb-NO" sz="1400" dirty="0" smtClean="0"/>
              <a:t>.15-10.00 </a:t>
            </a:r>
            <a:r>
              <a:rPr lang="nb-NO" sz="1400" dirty="0" smtClean="0"/>
              <a:t>og onsdager </a:t>
            </a:r>
            <a:r>
              <a:rPr lang="nb-NO" sz="1400" dirty="0" smtClean="0"/>
              <a:t>14</a:t>
            </a:r>
            <a:r>
              <a:rPr lang="nb-NO" sz="1400" dirty="0" smtClean="0"/>
              <a:t>.15-16.00</a:t>
            </a:r>
            <a:r>
              <a:rPr lang="nb-NO" sz="1400" dirty="0" smtClean="0"/>
              <a:t>, begge i Lille Fysiske Auditorium, Fysikkbygningen</a:t>
            </a:r>
          </a:p>
          <a:p>
            <a:pPr lvl="2" eaLnBrk="1" hangingPunct="1">
              <a:lnSpc>
                <a:spcPct val="80000"/>
              </a:lnSpc>
            </a:pPr>
            <a:r>
              <a:rPr lang="nb-NO" sz="1400" dirty="0" smtClean="0"/>
              <a:t>Truls Norby (</a:t>
            </a:r>
            <a:r>
              <a:rPr lang="nb-NO" sz="1400" dirty="0" err="1" smtClean="0">
                <a:hlinkClick r:id="rId2"/>
              </a:rPr>
              <a:t>truls.norby@kjemi.uio.no</a:t>
            </a:r>
            <a:r>
              <a:rPr lang="nb-NO" sz="1400" dirty="0" smtClean="0"/>
              <a:t>) </a:t>
            </a:r>
          </a:p>
          <a:p>
            <a:pPr lvl="2" eaLnBrk="1" hangingPunct="1">
              <a:lnSpc>
                <a:spcPct val="80000"/>
              </a:lnSpc>
            </a:pPr>
            <a:r>
              <a:rPr lang="nb-NO" sz="1400" dirty="0" smtClean="0"/>
              <a:t>+ Gjesteforelesere</a:t>
            </a:r>
          </a:p>
          <a:p>
            <a:pPr lvl="1"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r>
              <a:rPr lang="nb-NO" sz="1800" dirty="0" smtClean="0"/>
              <a:t>Øvelser (kollokvier)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600" dirty="0" smtClean="0"/>
              <a:t>Regneøvelser</a:t>
            </a:r>
          </a:p>
          <a:p>
            <a:pPr lvl="2" eaLnBrk="1" hangingPunct="1">
              <a:lnSpc>
                <a:spcPct val="80000"/>
              </a:lnSpc>
            </a:pPr>
            <a:r>
              <a:rPr lang="nb-NO" sz="1400" dirty="0" smtClean="0"/>
              <a:t>2 timer/uke</a:t>
            </a:r>
          </a:p>
          <a:p>
            <a:pPr lvl="3" eaLnBrk="1" hangingPunct="1">
              <a:lnSpc>
                <a:spcPct val="80000"/>
              </a:lnSpc>
            </a:pPr>
            <a:r>
              <a:rPr lang="nb-NO" sz="1200" dirty="0" smtClean="0"/>
              <a:t>Gr. 1 </a:t>
            </a:r>
            <a:r>
              <a:rPr lang="nb-NO" sz="1200" dirty="0" smtClean="0"/>
              <a:t>onsdager 10.15-12.00 </a:t>
            </a:r>
            <a:r>
              <a:rPr lang="nb-NO" sz="1200" dirty="0" smtClean="0"/>
              <a:t>(FI Ø394)</a:t>
            </a:r>
          </a:p>
          <a:p>
            <a:pPr lvl="3" eaLnBrk="1" hangingPunct="1">
              <a:lnSpc>
                <a:spcPct val="80000"/>
              </a:lnSpc>
            </a:pPr>
            <a:r>
              <a:rPr lang="nb-NO" sz="1200" dirty="0" smtClean="0"/>
              <a:t>Gr. 2 </a:t>
            </a:r>
            <a:r>
              <a:rPr lang="nb-NO" sz="1200" dirty="0" smtClean="0"/>
              <a:t>fredager </a:t>
            </a:r>
            <a:r>
              <a:rPr lang="nb-NO" sz="1200" dirty="0" smtClean="0"/>
              <a:t>12.15-14.00 (FI Ø394)</a:t>
            </a:r>
          </a:p>
          <a:p>
            <a:pPr lvl="2" eaLnBrk="1" hangingPunct="1">
              <a:lnSpc>
                <a:spcPct val="80000"/>
              </a:lnSpc>
            </a:pPr>
            <a:r>
              <a:rPr lang="nb-NO" sz="1400" dirty="0" smtClean="0"/>
              <a:t>Per Lindberg (</a:t>
            </a:r>
            <a:r>
              <a:rPr lang="nb-NO" sz="1400" dirty="0" err="1" smtClean="0">
                <a:hlinkClick r:id="rId3"/>
              </a:rPr>
              <a:t>p.f.lindberg@smn.uio.no</a:t>
            </a:r>
            <a:r>
              <a:rPr lang="nb-NO" sz="1400" dirty="0" smtClean="0"/>
              <a:t>), </a:t>
            </a:r>
            <a:r>
              <a:rPr lang="nb-NO" sz="1400" dirty="0" smtClean="0">
                <a:solidFill>
                  <a:srgbClr val="FF0000"/>
                </a:solidFill>
              </a:rPr>
              <a:t>ansvarlig</a:t>
            </a:r>
            <a:r>
              <a:rPr lang="nb-NO" sz="1400" dirty="0" smtClean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nb-NO" sz="1400" dirty="0" smtClean="0"/>
              <a:t>Jonas </a:t>
            </a:r>
            <a:r>
              <a:rPr lang="nb-NO" sz="1400" dirty="0" smtClean="0"/>
              <a:t>Sottmann (</a:t>
            </a:r>
            <a:r>
              <a:rPr lang="nb-NO" sz="1400" dirty="0" err="1" smtClean="0">
                <a:hlinkClick r:id="rId4"/>
              </a:rPr>
              <a:t>jonas.sottmann@smn.uio.no</a:t>
            </a:r>
            <a:r>
              <a:rPr lang="nb-NO" sz="1400" dirty="0" smtClean="0"/>
              <a:t>)</a:t>
            </a:r>
            <a:endParaRPr lang="nb-NO" sz="1400" dirty="0" smtClean="0"/>
          </a:p>
          <a:p>
            <a:pPr lvl="2" eaLnBrk="1" hangingPunct="1">
              <a:lnSpc>
                <a:spcPct val="80000"/>
              </a:lnSpc>
            </a:pPr>
            <a:endParaRPr lang="nb-NO" sz="1400" dirty="0" smtClean="0"/>
          </a:p>
          <a:p>
            <a:pPr lvl="1" eaLnBrk="1" hangingPunct="1">
              <a:lnSpc>
                <a:spcPct val="80000"/>
              </a:lnSpc>
            </a:pPr>
            <a:r>
              <a:rPr lang="nb-NO" sz="1600" dirty="0" smtClean="0"/>
              <a:t>Laboratorieøvelser (obligatoriske), 5 timer, erstatter regneøvelser i 4 av ukene</a:t>
            </a:r>
          </a:p>
          <a:p>
            <a:pPr lvl="2" eaLnBrk="1" hangingPunct="1">
              <a:lnSpc>
                <a:spcPct val="80000"/>
              </a:lnSpc>
            </a:pPr>
            <a:r>
              <a:rPr lang="nb-NO" sz="1400" dirty="0" smtClean="0"/>
              <a:t>Lab 1 går i FV 225 </a:t>
            </a:r>
          </a:p>
          <a:p>
            <a:pPr lvl="2" eaLnBrk="1" hangingPunct="1">
              <a:lnSpc>
                <a:spcPct val="80000"/>
              </a:lnSpc>
            </a:pPr>
            <a:r>
              <a:rPr lang="nb-NO" sz="1400" dirty="0" smtClean="0"/>
              <a:t>uke 39, </a:t>
            </a:r>
            <a:r>
              <a:rPr lang="nb-NO" sz="1400" dirty="0" smtClean="0"/>
              <a:t>42, </a:t>
            </a:r>
            <a:r>
              <a:rPr lang="nb-NO" sz="1400" dirty="0" smtClean="0"/>
              <a:t>44, 46  </a:t>
            </a:r>
          </a:p>
          <a:p>
            <a:pPr lvl="3" eaLnBrk="1" hangingPunct="1">
              <a:lnSpc>
                <a:spcPct val="80000"/>
              </a:lnSpc>
            </a:pPr>
            <a:r>
              <a:rPr lang="nb-NO" sz="1200" dirty="0" smtClean="0"/>
              <a:t>Gr. 1 </a:t>
            </a:r>
            <a:r>
              <a:rPr lang="nb-NO" sz="1200" dirty="0" smtClean="0"/>
              <a:t>onsdager 8.15-13.00 </a:t>
            </a:r>
            <a:r>
              <a:rPr lang="nb-NO" sz="1200" dirty="0" smtClean="0"/>
              <a:t>(Første lab i FI FV225)</a:t>
            </a:r>
          </a:p>
          <a:p>
            <a:pPr lvl="3" eaLnBrk="1" hangingPunct="1">
              <a:lnSpc>
                <a:spcPct val="80000"/>
              </a:lnSpc>
            </a:pPr>
            <a:r>
              <a:rPr lang="nb-NO" sz="1200" dirty="0" smtClean="0"/>
              <a:t>Gr. 2 </a:t>
            </a:r>
            <a:r>
              <a:rPr lang="nb-NO" sz="1200" dirty="0" smtClean="0"/>
              <a:t>fredager12.15-17.00 </a:t>
            </a:r>
            <a:r>
              <a:rPr lang="nb-NO" sz="1200" dirty="0" smtClean="0"/>
              <a:t>(Første lab i FI FV225).  </a:t>
            </a:r>
          </a:p>
          <a:p>
            <a:pPr lvl="2" eaLnBrk="1" hangingPunct="1">
              <a:lnSpc>
                <a:spcPct val="80000"/>
              </a:lnSpc>
            </a:pPr>
            <a:r>
              <a:rPr lang="nb-NO" sz="1400" dirty="0" smtClean="0"/>
              <a:t>Jonas Sottmann (</a:t>
            </a:r>
            <a:r>
              <a:rPr lang="nb-NO" sz="1400" dirty="0" err="1" smtClean="0">
                <a:hlinkClick r:id="rId4"/>
              </a:rPr>
              <a:t>jonas.sottmann@smn.uio.no</a:t>
            </a:r>
            <a:r>
              <a:rPr lang="nb-NO" sz="1400" dirty="0" smtClean="0"/>
              <a:t>), </a:t>
            </a:r>
            <a:r>
              <a:rPr lang="nb-NO" sz="1400" dirty="0" smtClean="0">
                <a:solidFill>
                  <a:srgbClr val="FF0000"/>
                </a:solidFill>
              </a:rPr>
              <a:t>ansvarlig</a:t>
            </a:r>
          </a:p>
          <a:p>
            <a:pPr lvl="2" eaLnBrk="1" hangingPunct="1">
              <a:lnSpc>
                <a:spcPct val="80000"/>
              </a:lnSpc>
            </a:pPr>
            <a:r>
              <a:rPr lang="nb-NO" sz="1400" dirty="0" smtClean="0"/>
              <a:t>Per Lindberg (</a:t>
            </a:r>
            <a:r>
              <a:rPr lang="nb-NO" sz="1400" dirty="0" err="1" smtClean="0">
                <a:hlinkClick r:id="rId3"/>
              </a:rPr>
              <a:t>p.f.lindberg@smn.uio.no</a:t>
            </a:r>
            <a:r>
              <a:rPr lang="nb-NO" sz="1400" dirty="0" smtClean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nb-NO" sz="1400" dirty="0" err="1" smtClean="0"/>
              <a:t>Serena</a:t>
            </a:r>
            <a:r>
              <a:rPr lang="nb-NO" sz="1400" dirty="0" smtClean="0"/>
              <a:t> </a:t>
            </a:r>
            <a:r>
              <a:rPr lang="nb-NO" sz="1400" dirty="0" err="1" smtClean="0"/>
              <a:t>Margadonna</a:t>
            </a:r>
            <a:r>
              <a:rPr lang="nb-NO" sz="1400" dirty="0" smtClean="0"/>
              <a:t> (</a:t>
            </a:r>
            <a:r>
              <a:rPr lang="nb-NO" sz="1400" dirty="0" err="1" smtClean="0">
                <a:hlinkClick r:id="rId5"/>
              </a:rPr>
              <a:t>serena.margadonna@kjemi.uio.no</a:t>
            </a:r>
            <a:r>
              <a:rPr lang="nb-NO" sz="1400" dirty="0" smtClean="0"/>
              <a:t>) </a:t>
            </a:r>
            <a:r>
              <a:rPr lang="nb-NO" sz="1400" dirty="0" err="1" smtClean="0">
                <a:solidFill>
                  <a:srgbClr val="00B050"/>
                </a:solidFill>
              </a:rPr>
              <a:t>english</a:t>
            </a:r>
            <a:r>
              <a:rPr lang="nb-NO" sz="1400" dirty="0" smtClean="0">
                <a:solidFill>
                  <a:srgbClr val="00B050"/>
                </a:solidFill>
              </a:rPr>
              <a:t> </a:t>
            </a:r>
            <a:r>
              <a:rPr lang="nb-NO" sz="1400" dirty="0" err="1" smtClean="0">
                <a:solidFill>
                  <a:srgbClr val="00B050"/>
                </a:solidFill>
              </a:rPr>
              <a:t>spoken</a:t>
            </a:r>
            <a:endParaRPr lang="nb-NO" sz="1400" dirty="0" smtClean="0">
              <a:solidFill>
                <a:srgbClr val="00B050"/>
              </a:solidFill>
            </a:endParaRPr>
          </a:p>
          <a:p>
            <a:pPr lvl="2" eaLnBrk="1" hangingPunct="1">
              <a:lnSpc>
                <a:spcPct val="80000"/>
              </a:lnSpc>
            </a:pPr>
            <a:r>
              <a:rPr lang="nb-NO" sz="1400" dirty="0" smtClean="0"/>
              <a:t>Tekniker: Oddvar Dyrlie (</a:t>
            </a:r>
            <a:r>
              <a:rPr lang="nb-NO" sz="1400" dirty="0" err="1" smtClean="0">
                <a:hlinkClick r:id="rId6"/>
              </a:rPr>
              <a:t>oddvar.dyrlie@kjemi.uio.no</a:t>
            </a:r>
            <a:r>
              <a:rPr lang="nb-NO" sz="1400" dirty="0" smtClean="0"/>
              <a:t>)</a:t>
            </a:r>
          </a:p>
        </p:txBody>
      </p:sp>
      <p:sp>
        <p:nvSpPr>
          <p:cNvPr id="32772" name="WordArt 1028"/>
          <p:cNvSpPr>
            <a:spLocks noChangeArrowheads="1" noChangeShapeType="1" noTextEdit="1"/>
          </p:cNvSpPr>
          <p:nvPr/>
        </p:nvSpPr>
        <p:spPr bwMode="auto">
          <a:xfrm>
            <a:off x="6986588" y="6026150"/>
            <a:ext cx="1906587" cy="7159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Kjenn din veileder!</a:t>
            </a:r>
          </a:p>
        </p:txBody>
      </p:sp>
      <p:sp>
        <p:nvSpPr>
          <p:cNvPr id="32773" name="Text Box 1029"/>
          <p:cNvSpPr txBox="1">
            <a:spLocks noChangeArrowheads="1"/>
          </p:cNvSpPr>
          <p:nvPr/>
        </p:nvSpPr>
        <p:spPr bwMode="auto">
          <a:xfrm>
            <a:off x="7019925" y="4724400"/>
            <a:ext cx="2016125" cy="83185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nb-NO" dirty="0"/>
              <a:t>Innlevering og tilbakemeldinger via Fronter; </a:t>
            </a:r>
          </a:p>
          <a:p>
            <a:pPr>
              <a:defRPr/>
            </a:pPr>
            <a:r>
              <a:rPr lang="nb-NO" dirty="0" err="1"/>
              <a:t>fronter.uio.no</a:t>
            </a:r>
            <a:endParaRPr lang="nb-NO" dirty="0"/>
          </a:p>
          <a:p>
            <a:pPr>
              <a:defRPr/>
            </a:pPr>
            <a:r>
              <a:rPr lang="nb-NO" dirty="0"/>
              <a:t>Frister: 1 uke etter 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Lab-øvelser</a:t>
            </a:r>
            <a:endParaRPr lang="en-US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smtClean="0"/>
              <a:t>1. Energi og varme</a:t>
            </a:r>
          </a:p>
          <a:p>
            <a:pPr lvl="1" eaLnBrk="1" hangingPunct="1"/>
            <a:r>
              <a:rPr lang="nb-NO" smtClean="0"/>
              <a:t>Termodynamikk (entalpi, entropi, varme) og lys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2. Syntese</a:t>
            </a:r>
          </a:p>
          <a:p>
            <a:pPr lvl="1" eaLnBrk="1" hangingPunct="1"/>
            <a:r>
              <a:rPr lang="nb-NO" smtClean="0"/>
              <a:t>Syntese av en høytemperatur superleder YBa</a:t>
            </a:r>
            <a:r>
              <a:rPr lang="nb-NO" baseline="-25000" smtClean="0"/>
              <a:t>2</a:t>
            </a:r>
            <a:r>
              <a:rPr lang="nb-NO" smtClean="0"/>
              <a:t>Cu</a:t>
            </a:r>
            <a:r>
              <a:rPr lang="nb-NO" baseline="-25000" smtClean="0"/>
              <a:t>3</a:t>
            </a:r>
            <a:r>
              <a:rPr lang="nb-NO" smtClean="0"/>
              <a:t>O</a:t>
            </a:r>
            <a:r>
              <a:rPr lang="nb-NO" baseline="-25000" smtClean="0"/>
              <a:t>7-</a:t>
            </a:r>
            <a:r>
              <a:rPr lang="el-GR" baseline="-25000" smtClean="0"/>
              <a:t>δ</a:t>
            </a:r>
            <a:endParaRPr lang="nb-NO" baseline="-25000" smtClean="0"/>
          </a:p>
          <a:p>
            <a:pPr lvl="1" eaLnBrk="1" hangingPunct="1"/>
            <a:r>
              <a:rPr lang="nb-NO" smtClean="0"/>
              <a:t>Nanopartikler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3. Funksjonelle materialer</a:t>
            </a:r>
          </a:p>
          <a:p>
            <a:pPr lvl="1" eaLnBrk="1" hangingPunct="1"/>
            <a:r>
              <a:rPr lang="nb-NO" smtClean="0"/>
              <a:t>Elektriske egenskaper m.m.</a:t>
            </a:r>
          </a:p>
          <a:p>
            <a:pPr lvl="1" eaLnBrk="1" hangingPunct="1"/>
            <a:r>
              <a:rPr lang="nb-NO" smtClean="0"/>
              <a:t>Teste superlederen</a:t>
            </a:r>
          </a:p>
          <a:p>
            <a:pPr lvl="1" eaLnBrk="1" hangingPunct="1"/>
            <a:endParaRPr lang="nb-NO" smtClean="0"/>
          </a:p>
          <a:p>
            <a:pPr eaLnBrk="1" hangingPunct="1"/>
            <a:r>
              <a:rPr lang="nb-NO" smtClean="0"/>
              <a:t>4. Energikonvertering</a:t>
            </a:r>
          </a:p>
          <a:p>
            <a:pPr lvl="1" eaLnBrk="1" hangingPunct="1"/>
            <a:r>
              <a:rPr lang="nb-NO" smtClean="0"/>
              <a:t>Solcelle, elektrolysør, hydrogen, brenselcelle</a:t>
            </a:r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432048"/>
          </a:xfrm>
        </p:spPr>
        <p:txBody>
          <a:bodyPr/>
          <a:lstStyle/>
          <a:p>
            <a:pPr eaLnBrk="1" hangingPunct="1"/>
            <a:r>
              <a:rPr lang="nb-NO" sz="2000" dirty="0" smtClean="0"/>
              <a:t>MENA 1000 – Materialer, energi og nanoteknologi; plan </a:t>
            </a:r>
            <a:r>
              <a:rPr lang="nb-NO" sz="2000" dirty="0" smtClean="0"/>
              <a:t>H13</a:t>
            </a:r>
            <a:endParaRPr lang="en-GB" sz="1600" dirty="0" smtClean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6948264" cy="601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Bruk web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81075"/>
            <a:ext cx="7772400" cy="5327650"/>
          </a:xfrm>
        </p:spPr>
        <p:txBody>
          <a:bodyPr/>
          <a:lstStyle/>
          <a:p>
            <a:pPr eaLnBrk="1" hangingPunct="1"/>
            <a:r>
              <a:rPr lang="nb-NO" dirty="0" smtClean="0"/>
              <a:t>MENA1000 kurs- og semesterside</a:t>
            </a:r>
          </a:p>
          <a:p>
            <a:pPr eaLnBrk="1" hangingPunct="1"/>
            <a:endParaRPr lang="nb-NO" dirty="0" smtClean="0"/>
          </a:p>
          <a:p>
            <a:pPr lvl="1" eaLnBrk="1" hangingPunct="1">
              <a:buFontTx/>
              <a:buNone/>
            </a:pPr>
            <a:r>
              <a:rPr lang="nb-NO" dirty="0" smtClean="0">
                <a:hlinkClick r:id="rId2"/>
              </a:rPr>
              <a:t>http://www.uio.no/studier/emner/matnat/kjemi/MENA1000/</a:t>
            </a:r>
            <a:endParaRPr lang="nb-NO" dirty="0" smtClean="0"/>
          </a:p>
          <a:p>
            <a:pPr lvl="1" eaLnBrk="1" hangingPunct="1">
              <a:buFontTx/>
              <a:buNone/>
            </a:pPr>
            <a:endParaRPr lang="nb-NO" dirty="0" smtClean="0"/>
          </a:p>
          <a:p>
            <a:pPr lvl="1" eaLnBrk="1" hangingPunct="1">
              <a:buFontTx/>
              <a:buNone/>
            </a:pPr>
            <a:r>
              <a:rPr lang="nb-NO" dirty="0" smtClean="0">
                <a:hlinkClick r:id="rId3"/>
              </a:rPr>
              <a:t>http://</a:t>
            </a:r>
            <a:r>
              <a:rPr lang="nb-NO" dirty="0" smtClean="0">
                <a:hlinkClick r:id="rId3"/>
              </a:rPr>
              <a:t>www.uio.no/studier/emner/matnat/kjemi/MENA1000/h13/</a:t>
            </a:r>
            <a:r>
              <a:rPr lang="nb-NO" dirty="0" smtClean="0"/>
              <a:t> </a:t>
            </a:r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>
              <a:buNone/>
            </a:pPr>
            <a:r>
              <a:rPr lang="nb-NO" dirty="0" smtClean="0"/>
              <a:t>	</a:t>
            </a:r>
            <a:r>
              <a:rPr lang="nb-NO" dirty="0" smtClean="0"/>
              <a:t>…eller bare </a:t>
            </a:r>
            <a:r>
              <a:rPr lang="nb-NO" dirty="0" err="1" smtClean="0"/>
              <a:t>google</a:t>
            </a:r>
            <a:r>
              <a:rPr lang="nb-NO" dirty="0" smtClean="0"/>
              <a:t> ”MENA1000” </a:t>
            </a:r>
            <a:r>
              <a:rPr lang="nb-NO" dirty="0" smtClean="0">
                <a:sym typeface="Wingdings" pitchFamily="2" charset="2"/>
              </a:rPr>
              <a:t></a:t>
            </a:r>
            <a:endParaRPr lang="nb-NO" dirty="0" smtClean="0"/>
          </a:p>
          <a:p>
            <a:pPr lvl="1" eaLnBrk="1" hangingPunct="1">
              <a:buFontTx/>
              <a:buNone/>
            </a:pPr>
            <a:endParaRPr lang="nb-NO" dirty="0" smtClean="0"/>
          </a:p>
          <a:p>
            <a:pPr eaLnBrk="1" hangingPunct="1"/>
            <a:r>
              <a:rPr lang="nb-NO" dirty="0" smtClean="0"/>
              <a:t>Fronter (for informasjon, kommunikasjon, innlevering av </a:t>
            </a:r>
            <a:r>
              <a:rPr lang="nb-NO" dirty="0" err="1" smtClean="0"/>
              <a:t>labrapporter</a:t>
            </a:r>
            <a:r>
              <a:rPr lang="nb-NO" dirty="0" smtClean="0"/>
              <a:t> etc.)</a:t>
            </a:r>
          </a:p>
          <a:p>
            <a:pPr eaLnBrk="1" hangingPunct="1"/>
            <a:endParaRPr lang="nb-NO" dirty="0" smtClean="0"/>
          </a:p>
          <a:p>
            <a:pPr lvl="1" eaLnBrk="1" hangingPunct="1">
              <a:buFontTx/>
              <a:buNone/>
            </a:pPr>
            <a:r>
              <a:rPr lang="nb-NO" dirty="0" err="1" smtClean="0"/>
              <a:t>fronter.uio.no</a:t>
            </a:r>
            <a:r>
              <a:rPr lang="nb-NO" dirty="0" smtClean="0"/>
              <a:t> </a:t>
            </a:r>
          </a:p>
          <a:p>
            <a:pPr eaLnBrk="1" hangingPunct="1"/>
            <a:endParaRPr lang="nb-NO" dirty="0" smtClean="0"/>
          </a:p>
          <a:p>
            <a:pPr lvl="1" eaLnBrk="1" hangingPunct="1">
              <a:buFontTx/>
              <a:buNone/>
            </a:pPr>
            <a:r>
              <a:rPr lang="nb-NO" dirty="0" smtClean="0">
                <a:hlinkClick r:id="rId4"/>
              </a:rPr>
              <a:t>https://</a:t>
            </a:r>
            <a:r>
              <a:rPr lang="nb-NO" dirty="0" smtClean="0">
                <a:hlinkClick r:id="rId4"/>
              </a:rPr>
              <a:t>fronter.uio.no</a:t>
            </a:r>
            <a:r>
              <a:rPr lang="nb-NO" dirty="0" smtClean="0"/>
              <a:t> </a:t>
            </a:r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Programmering i MENA1000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569325" cy="5327650"/>
          </a:xfrm>
        </p:spPr>
        <p:txBody>
          <a:bodyPr/>
          <a:lstStyle/>
          <a:p>
            <a:pPr eaLnBrk="1" hangingPunct="1"/>
            <a:r>
              <a:rPr lang="en-GB" dirty="0" err="1" smtClean="0"/>
              <a:t>Dataprogrammer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programmering</a:t>
            </a:r>
            <a:r>
              <a:rPr lang="en-GB" dirty="0" smtClean="0"/>
              <a:t> </a:t>
            </a:r>
            <a:r>
              <a:rPr lang="en-GB" dirty="0" err="1" smtClean="0"/>
              <a:t>blir</a:t>
            </a:r>
            <a:r>
              <a:rPr lang="en-GB" dirty="0" smtClean="0"/>
              <a:t> </a:t>
            </a:r>
            <a:r>
              <a:rPr lang="en-GB" dirty="0" err="1" smtClean="0"/>
              <a:t>viktigere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forskning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undervisning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realfag</a:t>
            </a:r>
            <a:r>
              <a:rPr lang="en-GB" dirty="0" smtClean="0"/>
              <a:t>; </a:t>
            </a:r>
            <a:r>
              <a:rPr lang="en-GB" dirty="0" err="1" smtClean="0"/>
              <a:t>Derfor</a:t>
            </a:r>
            <a:r>
              <a:rPr lang="en-GB" dirty="0" smtClean="0"/>
              <a:t> MAT-INF1100 </a:t>
            </a:r>
            <a:r>
              <a:rPr lang="en-GB" dirty="0" err="1" smtClean="0"/>
              <a:t>og</a:t>
            </a:r>
            <a:r>
              <a:rPr lang="en-GB" dirty="0" smtClean="0"/>
              <a:t> INF1100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Programmering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MENA100 </a:t>
            </a:r>
            <a:r>
              <a:rPr lang="en-GB" dirty="0" err="1" smtClean="0"/>
              <a:t>kommer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</a:t>
            </a:r>
            <a:r>
              <a:rPr lang="en-GB" dirty="0" err="1" smtClean="0"/>
              <a:t>erstatning</a:t>
            </a:r>
            <a:r>
              <a:rPr lang="en-GB" dirty="0" smtClean="0"/>
              <a:t> for INF1100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Mål</a:t>
            </a:r>
            <a:r>
              <a:rPr lang="en-GB" dirty="0" smtClean="0"/>
              <a:t>: </a:t>
            </a:r>
            <a:r>
              <a:rPr lang="en-GB" dirty="0" err="1" smtClean="0"/>
              <a:t>Få</a:t>
            </a:r>
            <a:r>
              <a:rPr lang="en-GB" dirty="0" smtClean="0"/>
              <a:t> </a:t>
            </a:r>
            <a:r>
              <a:rPr lang="en-GB" dirty="0" err="1" smtClean="0"/>
              <a:t>alle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MENA </a:t>
            </a:r>
            <a:r>
              <a:rPr lang="en-GB" dirty="0" err="1" smtClean="0"/>
              <a:t>opp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et </a:t>
            </a:r>
            <a:r>
              <a:rPr lang="en-GB" dirty="0" err="1" smtClean="0"/>
              <a:t>minimumsnivå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programmering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Undervisning</a:t>
            </a:r>
            <a:r>
              <a:rPr lang="en-GB" dirty="0" smtClean="0"/>
              <a:t>, </a:t>
            </a:r>
            <a:r>
              <a:rPr lang="en-GB" dirty="0" err="1" smtClean="0"/>
              <a:t>lesestoff</a:t>
            </a:r>
            <a:r>
              <a:rPr lang="en-GB" dirty="0" smtClean="0"/>
              <a:t>, </a:t>
            </a:r>
            <a:r>
              <a:rPr lang="en-GB" dirty="0" err="1" smtClean="0"/>
              <a:t>oppgaver</a:t>
            </a:r>
            <a:r>
              <a:rPr lang="en-GB" dirty="0" smtClean="0"/>
              <a:t>….</a:t>
            </a:r>
            <a:r>
              <a:rPr lang="en-GB" dirty="0" err="1" smtClean="0"/>
              <a:t>integrert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MENA1000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“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pensum</a:t>
            </a:r>
            <a:r>
              <a:rPr lang="en-GB" dirty="0" smtClean="0"/>
              <a:t>” </a:t>
            </a:r>
            <a:r>
              <a:rPr lang="en-GB" dirty="0" err="1" smtClean="0"/>
              <a:t>eller</a:t>
            </a:r>
            <a:r>
              <a:rPr lang="en-GB" dirty="0" smtClean="0"/>
              <a:t> “</a:t>
            </a:r>
            <a:r>
              <a:rPr lang="en-GB" dirty="0" err="1" smtClean="0"/>
              <a:t>Pensum</a:t>
            </a:r>
            <a:r>
              <a:rPr lang="en-GB" dirty="0" smtClean="0"/>
              <a:t>”?</a:t>
            </a:r>
          </a:p>
          <a:p>
            <a:pPr lvl="1" eaLnBrk="1" hangingPunct="1">
              <a:buFontTx/>
              <a:buNone/>
            </a:pPr>
            <a:endParaRPr lang="en-GB" dirty="0" smtClean="0"/>
          </a:p>
          <a:p>
            <a:pPr eaLnBrk="1" hangingPunct="1"/>
            <a:r>
              <a:rPr lang="en-GB" dirty="0" err="1" smtClean="0"/>
              <a:t>Bruk</a:t>
            </a:r>
            <a:r>
              <a:rPr lang="en-GB" dirty="0" smtClean="0"/>
              <a:t> </a:t>
            </a:r>
            <a:r>
              <a:rPr lang="en-GB" dirty="0" err="1" smtClean="0"/>
              <a:t>websidene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INF1100!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Språk</a:t>
            </a:r>
            <a:r>
              <a:rPr lang="en-GB" dirty="0" smtClean="0"/>
              <a:t>: </a:t>
            </a:r>
            <a:r>
              <a:rPr lang="en-GB" i="1" dirty="0" smtClean="0"/>
              <a:t>Python</a:t>
            </a:r>
          </a:p>
        </p:txBody>
      </p:sp>
      <p:sp>
        <p:nvSpPr>
          <p:cNvPr id="5" name="Rectangle 4"/>
          <p:cNvSpPr/>
          <p:nvPr/>
        </p:nvSpPr>
        <p:spPr>
          <a:xfrm rot="20886974">
            <a:off x="4963829" y="4651123"/>
            <a:ext cx="362137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Materiale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på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web!</a:t>
            </a:r>
          </a:p>
          <a:p>
            <a:pPr algn="ctr"/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Programmere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på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web!</a:t>
            </a:r>
            <a:endParaRPr lang="en-US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Logg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inn!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66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3556</TotalTime>
  <Words>1410</Words>
  <Application>Microsoft Office PowerPoint</Application>
  <PresentationFormat>On-screen Show (4:3)</PresentationFormat>
  <Paragraphs>313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Default Design</vt:lpstr>
      <vt:lpstr>Picture</vt:lpstr>
      <vt:lpstr>Document</vt:lpstr>
      <vt:lpstr>MENA 1000</vt:lpstr>
      <vt:lpstr>MENA 1000 – Materialer, energi og nanoteknologi</vt:lpstr>
      <vt:lpstr>Kursbeskrivelse; innhold og mål</vt:lpstr>
      <vt:lpstr>Hva lærer du?</vt:lpstr>
      <vt:lpstr>MENA 1000 – Materialer, energi og nanoteknologi Undervisning</vt:lpstr>
      <vt:lpstr>Lab-øvelser</vt:lpstr>
      <vt:lpstr>MENA 1000 – Materialer, energi og nanoteknologi; plan H13</vt:lpstr>
      <vt:lpstr>Bruk web</vt:lpstr>
      <vt:lpstr>Programmering i MENA1000</vt:lpstr>
      <vt:lpstr>Litt om det å studere her…på UiO…og på MENA1000</vt:lpstr>
      <vt:lpstr>Deleksamen-resultatet H2012 i prosent av oppnåelig </vt:lpstr>
      <vt:lpstr>Dersom det hadde vært gitt karakter…</vt:lpstr>
      <vt:lpstr>Hvordan skal vi lære?</vt:lpstr>
      <vt:lpstr>Slide 14</vt:lpstr>
      <vt:lpstr>Materialer og fremskritt</vt:lpstr>
      <vt:lpstr>Slide 16</vt:lpstr>
      <vt:lpstr>Energi (og miljø) for fremtiden</vt:lpstr>
      <vt:lpstr>Hva er et materiale?</vt:lpstr>
      <vt:lpstr>Konstruksjonsmaterialer og funksjonelle materialer</vt:lpstr>
      <vt:lpstr>Metaller, plast, keramer</vt:lpstr>
      <vt:lpstr>Kompositt- og hybridmaterialer</vt:lpstr>
      <vt:lpstr>Mikroteknologi</vt:lpstr>
      <vt:lpstr>Nanoteknologi</vt:lpstr>
      <vt:lpstr>Materialer og energi</vt:lpstr>
    </vt:vector>
  </TitlesOfParts>
  <Company>UiO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Truls Norby</dc:creator>
  <cp:lastModifiedBy>trulsn</cp:lastModifiedBy>
  <cp:revision>90</cp:revision>
  <dcterms:created xsi:type="dcterms:W3CDTF">2003-05-03T22:01:05Z</dcterms:created>
  <dcterms:modified xsi:type="dcterms:W3CDTF">2013-08-18T20:51:34Z</dcterms:modified>
</cp:coreProperties>
</file>