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556" r:id="rId3"/>
    <p:sldId id="585" r:id="rId4"/>
    <p:sldId id="492" r:id="rId5"/>
    <p:sldId id="564" r:id="rId6"/>
    <p:sldId id="557" r:id="rId7"/>
    <p:sldId id="510" r:id="rId8"/>
    <p:sldId id="596" r:id="rId9"/>
    <p:sldId id="559" r:id="rId10"/>
    <p:sldId id="560" r:id="rId11"/>
    <p:sldId id="561" r:id="rId12"/>
    <p:sldId id="563" r:id="rId13"/>
    <p:sldId id="508" r:id="rId14"/>
    <p:sldId id="512" r:id="rId15"/>
    <p:sldId id="584" r:id="rId16"/>
    <p:sldId id="482" r:id="rId17"/>
    <p:sldId id="513" r:id="rId18"/>
    <p:sldId id="493" r:id="rId19"/>
    <p:sldId id="586" r:id="rId20"/>
    <p:sldId id="555" r:id="rId21"/>
    <p:sldId id="578" r:id="rId22"/>
    <p:sldId id="579" r:id="rId23"/>
    <p:sldId id="545" r:id="rId24"/>
    <p:sldId id="521" r:id="rId25"/>
    <p:sldId id="587" r:id="rId26"/>
    <p:sldId id="551" r:id="rId27"/>
    <p:sldId id="595" r:id="rId28"/>
    <p:sldId id="552" r:id="rId29"/>
    <p:sldId id="523" r:id="rId30"/>
    <p:sldId id="548" r:id="rId31"/>
    <p:sldId id="549" r:id="rId32"/>
    <p:sldId id="546" r:id="rId33"/>
    <p:sldId id="588" r:id="rId34"/>
    <p:sldId id="522" r:id="rId35"/>
    <p:sldId id="525" r:id="rId36"/>
    <p:sldId id="583" r:id="rId37"/>
    <p:sldId id="550" r:id="rId38"/>
    <p:sldId id="592" r:id="rId39"/>
    <p:sldId id="580" r:id="rId40"/>
    <p:sldId id="582" r:id="rId41"/>
    <p:sldId id="575" r:id="rId42"/>
    <p:sldId id="576" r:id="rId43"/>
    <p:sldId id="593" r:id="rId44"/>
    <p:sldId id="589" r:id="rId45"/>
    <p:sldId id="590" r:id="rId46"/>
    <p:sldId id="591" r:id="rId47"/>
    <p:sldId id="567" r:id="rId48"/>
    <p:sldId id="594" r:id="rId49"/>
    <p:sldId id="527" r:id="rId50"/>
    <p:sldId id="528" r:id="rId51"/>
    <p:sldId id="503" r:id="rId52"/>
  </p:sldIdLst>
  <p:sldSz cx="9144000" cy="6858000" type="screen4x3"/>
  <p:notesSz cx="6794500" cy="9906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a:srgbClr val="99CCFF"/>
    <a:srgbClr val="003366"/>
    <a:srgbClr val="000066"/>
    <a:srgbClr val="CCECFF"/>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73" d="100"/>
          <a:sy n="73" d="100"/>
        </p:scale>
        <p:origin x="-4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102" y="-4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23"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25"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AEEF72-72C5-431E-8C50-2212D2EDD1D9}" type="slidenum">
              <a:rPr lang="en-US"/>
              <a:pPr>
                <a:defRPr/>
              </a:pPr>
              <a:t>‹#›</a:t>
            </a:fld>
            <a:endParaRPr lang="en-US"/>
          </a:p>
        </p:txBody>
      </p:sp>
    </p:spTree>
    <p:extLst>
      <p:ext uri="{BB962C8B-B14F-4D97-AF65-F5344CB8AC3E}">
        <p14:creationId xmlns:p14="http://schemas.microsoft.com/office/powerpoint/2010/main" val="3762652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686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687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81993B-2A45-4FEE-9EC0-F2F90AEFF77F}" type="slidenum">
              <a:rPr lang="en-US"/>
              <a:pPr>
                <a:defRPr/>
              </a:pPr>
              <a:t>‹#›</a:t>
            </a:fld>
            <a:endParaRPr lang="en-US"/>
          </a:p>
        </p:txBody>
      </p:sp>
    </p:spTree>
    <p:extLst>
      <p:ext uri="{BB962C8B-B14F-4D97-AF65-F5344CB8AC3E}">
        <p14:creationId xmlns:p14="http://schemas.microsoft.com/office/powerpoint/2010/main" val="625167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86AD3C0-213D-46B9-88F8-0366AF7869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7B2437C-FE24-40BE-A343-5C2D7260DA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13FD482-3F4A-48BB-8933-6B77657A97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B662AEF-AEB6-4764-8525-36ADADE2423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3213FB4-D430-44FA-9E81-7037ABFA99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7C114CF-2CDD-4E07-BF30-B340E4AB2C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E575C73-9FF6-476C-B4BE-28140ABAFD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371069E-3DCA-4E99-9F61-3407DE922B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A3E9E80-E20D-464C-A4BB-9549B22C03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4AD6DFE-45FA-424B-9A5B-76E5F51CCE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3D10DC9-2F5A-4DDD-A8FE-C15080DC0D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917BDD2-59DB-420E-9AD5-624D1CBE7A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442B907-C5A9-4539-8BE0-89910F9F15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627313" y="6553200"/>
            <a:ext cx="3392487"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nb-NO"/>
              <a:t>MENA 1000 – Materialer, energi og nanoteknologi</a:t>
            </a:r>
            <a:endParaRPr lang="en-US"/>
          </a:p>
        </p:txBody>
      </p:sp>
      <p:sp>
        <p:nvSpPr>
          <p:cNvPr id="1030" name="Rectangle 6"/>
          <p:cNvSpPr>
            <a:spLocks noGrp="1" noChangeArrowheads="1"/>
          </p:cNvSpPr>
          <p:nvPr>
            <p:ph type="sldNum" sz="quarter" idx="4"/>
          </p:nvPr>
        </p:nvSpPr>
        <p:spPr bwMode="auto">
          <a:xfrm>
            <a:off x="8229600" y="64770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62E19D-5206-499E-8D3B-3243FEC502F2}" type="slidenum">
              <a:rPr lang="en-US"/>
              <a:pPr>
                <a:defRPr/>
              </a:pPr>
              <a:t>‹#›</a:t>
            </a:fld>
            <a:endParaRPr lang="en-US"/>
          </a:p>
        </p:txBody>
      </p:sp>
      <p:pic>
        <p:nvPicPr>
          <p:cNvPr id="2054" name="Picture 7" descr="uiologo"/>
          <p:cNvPicPr>
            <a:picLocks noChangeAspect="1" noChangeArrowheads="1"/>
          </p:cNvPicPr>
          <p:nvPr userDrawn="1"/>
        </p:nvPicPr>
        <p:blipFill>
          <a:blip r:embed="rId15" cstate="print"/>
          <a:srcRect/>
          <a:stretch>
            <a:fillRect/>
          </a:stretch>
        </p:blipFill>
        <p:spPr bwMode="auto">
          <a:xfrm>
            <a:off x="8458200" y="152400"/>
            <a:ext cx="762000"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1200">
          <a:solidFill>
            <a:schemeClr val="tx1"/>
          </a:solidFill>
          <a:latin typeface="+mn-lt"/>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2.xml"/><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2.xml"/><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trnmag.com/Photos/2002/080702/Ultimate%20memory%20demoed%20Image.html" TargetMode="Externa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video" Target="file:///C:\Users\trulsn\Documents\MENA1000\Forelesninger\nanowire-sensor-virus.avi" TargetMode="External"/><Relationship Id="rId5" Type="http://schemas.openxmlformats.org/officeDocument/2006/relationships/image" Target="../media/image78.png"/><Relationship Id="rId4" Type="http://schemas.openxmlformats.org/officeDocument/2006/relationships/image" Target="../media/image7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zyvex.com/nanotech/feynman.html"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6.xml"/><Relationship Id="rId4" Type="http://schemas.openxmlformats.org/officeDocument/2006/relationships/image" Target="../media/image82.jpe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no/imgres?imgurl=http://patentpending.blogs.com/patent_pending_blog/images/capture1119200411555_am.jpg&amp;imgrefurl=http://patentpending.blogs.com/patent_pending_blog/historical_patents/index.html&amp;h=425&amp;w=350&amp;sz=42&amp;hl=no&amp;start=9&amp;um=1&amp;tbnid=9EVgFH9oYQiLMM:&amp;tbnh=126&amp;tbnw=104&amp;prev=/images?q=Buckminster+Fuller&amp;svnum=10&amp;um=1&amp;hl=no&amp;rls=GGLJ,GGLJ:2006-39,GGLJ:no&amp;sa=N" TargetMode="External"/><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075" name="Rectangle 2"/>
          <p:cNvSpPr>
            <a:spLocks noGrp="1" noChangeArrowheads="1"/>
          </p:cNvSpPr>
          <p:nvPr>
            <p:ph type="ctrTitle"/>
          </p:nvPr>
        </p:nvSpPr>
        <p:spPr>
          <a:xfrm>
            <a:off x="755650" y="620713"/>
            <a:ext cx="7772400" cy="1143000"/>
          </a:xfrm>
        </p:spPr>
        <p:txBody>
          <a:bodyPr/>
          <a:lstStyle/>
          <a:p>
            <a:pPr eaLnBrk="1" hangingPunct="1"/>
            <a:r>
              <a:rPr lang="nb-NO" dirty="0" smtClean="0"/>
              <a:t>MENA 1000; Materialer, energi og nanoteknologi</a:t>
            </a:r>
            <a:br>
              <a:rPr lang="nb-NO" dirty="0" smtClean="0"/>
            </a:br>
            <a:r>
              <a:rPr lang="nb-NO" dirty="0" smtClean="0"/>
              <a:t/>
            </a:r>
            <a:br>
              <a:rPr lang="nb-NO" dirty="0" smtClean="0"/>
            </a:br>
            <a:r>
              <a:rPr lang="nb-NO" dirty="0" smtClean="0"/>
              <a:t>Kap. </a:t>
            </a:r>
            <a:r>
              <a:rPr lang="nb-NO" dirty="0" smtClean="0"/>
              <a:t>11    </a:t>
            </a:r>
            <a:r>
              <a:rPr lang="nb-NO" dirty="0" smtClean="0"/>
              <a:t>Nanoteknologi</a:t>
            </a:r>
            <a:endParaRPr lang="en-US" sz="4400" dirty="0" smtClean="0"/>
          </a:p>
        </p:txBody>
      </p:sp>
      <p:sp>
        <p:nvSpPr>
          <p:cNvPr id="3076" name="Rectangle 3"/>
          <p:cNvSpPr>
            <a:spLocks noGrp="1" noChangeArrowheads="1"/>
          </p:cNvSpPr>
          <p:nvPr>
            <p:ph type="subTitle" idx="1"/>
          </p:nvPr>
        </p:nvSpPr>
        <p:spPr>
          <a:xfrm>
            <a:off x="762000" y="2514600"/>
            <a:ext cx="7543800" cy="762000"/>
          </a:xfrm>
        </p:spPr>
        <p:txBody>
          <a:bodyPr/>
          <a:lstStyle/>
          <a:p>
            <a:pPr eaLnBrk="1" hangingPunct="1"/>
            <a:endParaRPr lang="nb-NO" smtClean="0"/>
          </a:p>
          <a:p>
            <a:pPr eaLnBrk="1" hangingPunct="1"/>
            <a:endParaRPr lang="en-US" sz="1400" smtClean="0"/>
          </a:p>
        </p:txBody>
      </p:sp>
      <p:sp>
        <p:nvSpPr>
          <p:cNvPr id="3077" name="Text Box 5"/>
          <p:cNvSpPr txBox="1">
            <a:spLocks noChangeArrowheads="1"/>
          </p:cNvSpPr>
          <p:nvPr/>
        </p:nvSpPr>
        <p:spPr bwMode="auto">
          <a:xfrm>
            <a:off x="76200" y="4419600"/>
            <a:ext cx="2590800" cy="2282825"/>
          </a:xfrm>
          <a:prstGeom prst="rect">
            <a:avLst/>
          </a:prstGeom>
          <a:noFill/>
          <a:ln w="12700">
            <a:noFill/>
            <a:miter lim="800000"/>
            <a:headEnd type="none" w="sm" len="sm"/>
            <a:tailEnd type="none" w="sm" len="sm"/>
          </a:ln>
        </p:spPr>
        <p:txBody>
          <a:bodyPr>
            <a:spAutoFit/>
          </a:bodyPr>
          <a:lstStyle/>
          <a:p>
            <a:pPr algn="l" eaLnBrk="0" hangingPunct="0"/>
            <a:r>
              <a:rPr kumimoji="1" lang="en-GB" sz="1200">
                <a:latin typeface="Arial" charset="0"/>
              </a:rPr>
              <a:t>Truls Norby</a:t>
            </a:r>
          </a:p>
          <a:p>
            <a:pPr algn="l" eaLnBrk="0" hangingPunct="0"/>
            <a:r>
              <a:rPr kumimoji="1" lang="en-GB" sz="1200">
                <a:latin typeface="Arial" charset="0"/>
              </a:rPr>
              <a:t>Kjemisk institutt/</a:t>
            </a:r>
          </a:p>
          <a:p>
            <a:pPr algn="l" eaLnBrk="0" hangingPunct="0"/>
            <a:r>
              <a:rPr kumimoji="1" lang="en-GB" sz="1200">
                <a:latin typeface="Arial" charset="0"/>
              </a:rPr>
              <a:t>Senter for Materialvitenskap og Nanoteknologi (SMN)</a:t>
            </a:r>
          </a:p>
          <a:p>
            <a:pPr algn="l" eaLnBrk="0" hangingPunct="0"/>
            <a:endParaRPr kumimoji="1" lang="en-GB" sz="1200">
              <a:latin typeface="Arial" charset="0"/>
            </a:endParaRPr>
          </a:p>
          <a:p>
            <a:pPr algn="l" eaLnBrk="0" hangingPunct="0"/>
            <a:r>
              <a:rPr kumimoji="1" lang="en-GB" sz="1200">
                <a:latin typeface="Arial" charset="0"/>
              </a:rPr>
              <a:t>Universitetet i Oslo</a:t>
            </a:r>
          </a:p>
          <a:p>
            <a:pPr algn="l" eaLnBrk="0" hangingPunct="0"/>
            <a:endParaRPr kumimoji="1" lang="en-GB" sz="1200">
              <a:latin typeface="Arial" charset="0"/>
            </a:endParaRPr>
          </a:p>
          <a:p>
            <a:pPr algn="l" eaLnBrk="0" hangingPunct="0"/>
            <a:r>
              <a:rPr kumimoji="1" lang="en-GB" sz="1200">
                <a:latin typeface="Arial" charset="0"/>
              </a:rPr>
              <a:t>FERMiO, Forskningsparken</a:t>
            </a:r>
          </a:p>
          <a:p>
            <a:pPr algn="l" eaLnBrk="0" hangingPunct="0"/>
            <a:r>
              <a:rPr kumimoji="1" lang="en-GB" sz="1200">
                <a:latin typeface="Arial" charset="0"/>
              </a:rPr>
              <a:t>Gaustadalleen 21</a:t>
            </a:r>
          </a:p>
          <a:p>
            <a:pPr algn="l" eaLnBrk="0" hangingPunct="0"/>
            <a:r>
              <a:rPr kumimoji="1" lang="en-GB" sz="1200">
                <a:latin typeface="Arial" charset="0"/>
              </a:rPr>
              <a:t>NO-0349 Oslo</a:t>
            </a:r>
          </a:p>
          <a:p>
            <a:pPr algn="l" eaLnBrk="0" hangingPunct="0"/>
            <a:endParaRPr kumimoji="1" lang="en-GB" sz="1200">
              <a:latin typeface="Arial" charset="0"/>
            </a:endParaRPr>
          </a:p>
          <a:p>
            <a:pPr algn="l" eaLnBrk="0" hangingPunct="0"/>
            <a:r>
              <a:rPr kumimoji="1" lang="en-GB" sz="1200">
                <a:latin typeface="Arial" charset="0"/>
              </a:rPr>
              <a:t>truls.norby@kjemi.uio.no</a:t>
            </a:r>
            <a:endParaRPr lang="en-GB" sz="1600">
              <a:latin typeface="Arial" charset="0"/>
            </a:endParaRPr>
          </a:p>
        </p:txBody>
      </p:sp>
      <p:sp>
        <p:nvSpPr>
          <p:cNvPr id="3078" name="Text Box 6"/>
          <p:cNvSpPr txBox="1">
            <a:spLocks noChangeArrowheads="1"/>
          </p:cNvSpPr>
          <p:nvPr/>
        </p:nvSpPr>
        <p:spPr bwMode="auto">
          <a:xfrm>
            <a:off x="6781800" y="2781300"/>
            <a:ext cx="2111375" cy="2924175"/>
          </a:xfrm>
          <a:prstGeom prst="rect">
            <a:avLst/>
          </a:prstGeom>
          <a:noFill/>
          <a:ln w="9525">
            <a:noFill/>
            <a:miter lim="800000"/>
            <a:headEnd/>
            <a:tailEnd/>
          </a:ln>
        </p:spPr>
        <p:txBody>
          <a:bodyPr>
            <a:spAutoFit/>
          </a:bodyPr>
          <a:lstStyle/>
          <a:p>
            <a:pPr marL="457200" indent="-457200" algn="l">
              <a:spcBef>
                <a:spcPct val="50000"/>
              </a:spcBef>
            </a:pPr>
            <a:r>
              <a:rPr lang="nb-NO" sz="1600">
                <a:solidFill>
                  <a:srgbClr val="CC3399"/>
                </a:solidFill>
                <a:latin typeface="Arial" charset="0"/>
              </a:rPr>
              <a:t>Historie</a:t>
            </a:r>
          </a:p>
          <a:p>
            <a:pPr marL="457200" indent="-457200" algn="l">
              <a:spcBef>
                <a:spcPct val="50000"/>
              </a:spcBef>
            </a:pPr>
            <a:r>
              <a:rPr lang="nb-NO" sz="1600">
                <a:solidFill>
                  <a:srgbClr val="CC3399"/>
                </a:solidFill>
                <a:latin typeface="Arial" charset="0"/>
              </a:rPr>
              <a:t>Konsepter</a:t>
            </a:r>
          </a:p>
          <a:p>
            <a:pPr marL="457200" indent="-457200" algn="l">
              <a:spcBef>
                <a:spcPct val="50000"/>
              </a:spcBef>
            </a:pPr>
            <a:r>
              <a:rPr lang="nb-NO" sz="1600">
                <a:solidFill>
                  <a:srgbClr val="CC3399"/>
                </a:solidFill>
                <a:latin typeface="Arial" charset="0"/>
              </a:rPr>
              <a:t>Verktøy</a:t>
            </a:r>
          </a:p>
          <a:p>
            <a:pPr marL="457200" indent="-457200" algn="l">
              <a:spcBef>
                <a:spcPct val="50000"/>
              </a:spcBef>
            </a:pPr>
            <a:r>
              <a:rPr lang="nb-NO" sz="1600">
                <a:solidFill>
                  <a:srgbClr val="CC3399"/>
                </a:solidFill>
                <a:latin typeface="Arial" charset="0"/>
              </a:rPr>
              <a:t>Definisjoner</a:t>
            </a:r>
          </a:p>
          <a:p>
            <a:pPr marL="457200" indent="-457200" algn="l">
              <a:spcBef>
                <a:spcPct val="50000"/>
              </a:spcBef>
            </a:pPr>
            <a:r>
              <a:rPr lang="nb-NO" sz="1600">
                <a:solidFill>
                  <a:srgbClr val="CC3399"/>
                </a:solidFill>
                <a:latin typeface="Arial" charset="0"/>
              </a:rPr>
              <a:t>Karbon </a:t>
            </a:r>
          </a:p>
          <a:p>
            <a:pPr marL="457200" indent="-457200" algn="l">
              <a:spcBef>
                <a:spcPct val="50000"/>
              </a:spcBef>
            </a:pPr>
            <a:r>
              <a:rPr lang="nb-NO" sz="1600">
                <a:solidFill>
                  <a:srgbClr val="CC3399"/>
                </a:solidFill>
                <a:latin typeface="Arial" charset="0"/>
              </a:rPr>
              <a:t>Eksempler</a:t>
            </a:r>
          </a:p>
          <a:p>
            <a:pPr marL="457200" indent="-457200" algn="l">
              <a:spcBef>
                <a:spcPct val="50000"/>
              </a:spcBef>
            </a:pPr>
            <a:r>
              <a:rPr lang="nb-NO" sz="1600">
                <a:solidFill>
                  <a:srgbClr val="CC3399"/>
                </a:solidFill>
                <a:latin typeface="Arial" charset="0"/>
              </a:rPr>
              <a:t>Bionano</a:t>
            </a:r>
          </a:p>
          <a:p>
            <a:pPr marL="457200" indent="-457200" algn="l">
              <a:spcBef>
                <a:spcPct val="50000"/>
              </a:spcBef>
            </a:pPr>
            <a:r>
              <a:rPr lang="nb-NO" sz="1600">
                <a:solidFill>
                  <a:srgbClr val="CC3399"/>
                </a:solidFill>
                <a:latin typeface="Arial" charset="0"/>
              </a:rPr>
              <a:t>ELSA</a:t>
            </a:r>
          </a:p>
        </p:txBody>
      </p:sp>
      <p:sp>
        <p:nvSpPr>
          <p:cNvPr id="3079" name="Rectangle 10"/>
          <p:cNvSpPr>
            <a:spLocks noChangeArrowheads="1"/>
          </p:cNvSpPr>
          <p:nvPr/>
        </p:nvSpPr>
        <p:spPr bwMode="auto">
          <a:xfrm>
            <a:off x="3773488" y="2886075"/>
            <a:ext cx="9144000" cy="0"/>
          </a:xfrm>
          <a:prstGeom prst="rect">
            <a:avLst/>
          </a:prstGeom>
          <a:noFill/>
          <a:ln w="9525">
            <a:noFill/>
            <a:miter lim="800000"/>
            <a:headEnd/>
            <a:tailEnd/>
          </a:ln>
        </p:spPr>
        <p:txBody>
          <a:bodyPr>
            <a:spAutoFit/>
          </a:bodyPr>
          <a:lstStyle/>
          <a:p>
            <a:endParaRPr lang="en-GB"/>
          </a:p>
        </p:txBody>
      </p:sp>
      <p:pic>
        <p:nvPicPr>
          <p:cNvPr id="3080" name="Picture 24" descr="abacus"/>
          <p:cNvPicPr>
            <a:picLocks noChangeAspect="1" noChangeArrowheads="1"/>
          </p:cNvPicPr>
          <p:nvPr/>
        </p:nvPicPr>
        <p:blipFill>
          <a:blip r:embed="rId2" cstate="print"/>
          <a:srcRect/>
          <a:stretch>
            <a:fillRect/>
          </a:stretch>
        </p:blipFill>
        <p:spPr bwMode="auto">
          <a:xfrm>
            <a:off x="2590800" y="2651125"/>
            <a:ext cx="3886200" cy="3749675"/>
          </a:xfrm>
          <a:prstGeom prst="rect">
            <a:avLst/>
          </a:prstGeom>
          <a:noFill/>
          <a:ln w="9525">
            <a:noFill/>
            <a:miter lim="800000"/>
            <a:headEnd/>
            <a:tailEnd/>
          </a:ln>
        </p:spPr>
      </p:pic>
      <p:sp>
        <p:nvSpPr>
          <p:cNvPr id="3081" name="Text Box 25"/>
          <p:cNvSpPr txBox="1">
            <a:spLocks noChangeArrowheads="1"/>
          </p:cNvSpPr>
          <p:nvPr/>
        </p:nvSpPr>
        <p:spPr bwMode="auto">
          <a:xfrm>
            <a:off x="1258888" y="2060575"/>
            <a:ext cx="6913562" cy="457200"/>
          </a:xfrm>
          <a:prstGeom prst="rect">
            <a:avLst/>
          </a:prstGeom>
          <a:noFill/>
          <a:ln w="9525">
            <a:noFill/>
            <a:miter lim="800000"/>
            <a:headEnd/>
            <a:tailEnd/>
          </a:ln>
        </p:spPr>
        <p:txBody>
          <a:bodyPr>
            <a:spAutoFit/>
          </a:bodyPr>
          <a:lstStyle/>
          <a:p>
            <a:pPr>
              <a:spcBef>
                <a:spcPct val="50000"/>
              </a:spcBef>
            </a:pPr>
            <a:r>
              <a:rPr lang="nb-NO">
                <a:solidFill>
                  <a:srgbClr val="CC0000"/>
                </a:solidFill>
                <a:latin typeface="Arial" charset="0"/>
              </a:rPr>
              <a:t>Nanovitenskap og –teknologi; nanoVT</a:t>
            </a:r>
            <a:endParaRPr lang="en-GB">
              <a:solidFill>
                <a:srgbClr val="CC0000"/>
              </a:solidFill>
              <a:latin typeface="Arial" charset="0"/>
            </a:endParaRPr>
          </a:p>
        </p:txBody>
      </p:sp>
      <p:sp>
        <p:nvSpPr>
          <p:cNvPr id="10" name="Slide Number Placeholder 9"/>
          <p:cNvSpPr>
            <a:spLocks noGrp="1"/>
          </p:cNvSpPr>
          <p:nvPr>
            <p:ph type="sldNum" sz="quarter" idx="11"/>
          </p:nvPr>
        </p:nvSpPr>
        <p:spPr/>
        <p:txBody>
          <a:bodyPr/>
          <a:lstStyle/>
          <a:p>
            <a:pPr>
              <a:defRPr/>
            </a:pPr>
            <a:fld id="{186AD3C0-213D-46B9-88F8-0366AF786906}"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831850"/>
          </a:xfrm>
        </p:spPr>
        <p:txBody>
          <a:bodyPr/>
          <a:lstStyle/>
          <a:p>
            <a:pPr eaLnBrk="1" hangingPunct="1"/>
            <a:r>
              <a:rPr lang="nb-NO" smtClean="0"/>
              <a:t>Spektroskopi og atomær oppløsning</a:t>
            </a:r>
          </a:p>
        </p:txBody>
      </p:sp>
      <p:sp>
        <p:nvSpPr>
          <p:cNvPr id="11267" name="Rectangle 3"/>
          <p:cNvSpPr>
            <a:spLocks noGrp="1" noChangeArrowheads="1"/>
          </p:cNvSpPr>
          <p:nvPr>
            <p:ph type="body" idx="1"/>
          </p:nvPr>
        </p:nvSpPr>
        <p:spPr>
          <a:xfrm>
            <a:off x="395288" y="908050"/>
            <a:ext cx="8280400" cy="1800225"/>
          </a:xfrm>
        </p:spPr>
        <p:txBody>
          <a:bodyPr/>
          <a:lstStyle/>
          <a:p>
            <a:pPr eaLnBrk="1" hangingPunct="1"/>
            <a:r>
              <a:rPr lang="nb-NO" sz="1800" smtClean="0"/>
              <a:t>Interaksjon mellom molekylære strukturer og mange typer stråling (Lys, IR, UV, elektroner…)</a:t>
            </a:r>
          </a:p>
          <a:p>
            <a:pPr eaLnBrk="1" hangingPunct="1"/>
            <a:r>
              <a:rPr lang="nb-NO" sz="1800" smtClean="0"/>
              <a:t>Gir karakteristiske energispektre (absorbsjon, transmisjon, refleksjon)</a:t>
            </a:r>
          </a:p>
          <a:p>
            <a:pPr eaLnBrk="1" hangingPunct="1"/>
            <a:r>
              <a:rPr lang="nb-NO" sz="1800" smtClean="0"/>
              <a:t>Gir opplysninger om atomers identitet, bindinger, elektronspinn…</a:t>
            </a:r>
          </a:p>
          <a:p>
            <a:pPr eaLnBrk="1" hangingPunct="1"/>
            <a:r>
              <a:rPr lang="nb-NO" sz="1800" smtClean="0"/>
              <a:t>Kombinasjonen med atomær oppløsning i mikroskopi</a:t>
            </a:r>
          </a:p>
        </p:txBody>
      </p:sp>
      <p:pic>
        <p:nvPicPr>
          <p:cNvPr id="11268" name="Picture 4" descr="Carbon-nanotubes SW with C82 and Er"/>
          <p:cNvPicPr>
            <a:picLocks noChangeAspect="1" noChangeArrowheads="1"/>
          </p:cNvPicPr>
          <p:nvPr/>
        </p:nvPicPr>
        <p:blipFill>
          <a:blip r:embed="rId2" cstate="print"/>
          <a:srcRect/>
          <a:stretch>
            <a:fillRect/>
          </a:stretch>
        </p:blipFill>
        <p:spPr bwMode="auto">
          <a:xfrm>
            <a:off x="468313" y="3141663"/>
            <a:ext cx="8496300" cy="3503612"/>
          </a:xfrm>
          <a:prstGeom prst="rect">
            <a:avLst/>
          </a:prstGeom>
          <a:noFill/>
          <a:ln w="9525">
            <a:noFill/>
            <a:miter lim="800000"/>
            <a:headEnd/>
            <a:tailEnd/>
          </a:ln>
        </p:spPr>
      </p:pic>
      <p:sp>
        <p:nvSpPr>
          <p:cNvPr id="502789" name="Text Box 5"/>
          <p:cNvSpPr txBox="1">
            <a:spLocks noChangeArrowheads="1"/>
          </p:cNvSpPr>
          <p:nvPr/>
        </p:nvSpPr>
        <p:spPr bwMode="auto">
          <a:xfrm>
            <a:off x="468313" y="2565400"/>
            <a:ext cx="8424862" cy="517525"/>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a:defRPr/>
            </a:pPr>
            <a:r>
              <a:rPr lang="nb-NO" sz="1400" dirty="0"/>
              <a:t>Til høyre: </a:t>
            </a:r>
            <a:r>
              <a:rPr lang="nb-NO" sz="1400" dirty="0" err="1"/>
              <a:t>TEM-bilde</a:t>
            </a:r>
            <a:r>
              <a:rPr lang="nb-NO" sz="1400" dirty="0"/>
              <a:t> av </a:t>
            </a:r>
            <a:r>
              <a:rPr lang="nb-NO" sz="1400" dirty="0" err="1"/>
              <a:t>envegget</a:t>
            </a:r>
            <a:r>
              <a:rPr lang="nb-NO" sz="1400" dirty="0"/>
              <a:t> </a:t>
            </a:r>
            <a:r>
              <a:rPr lang="nb-NO" sz="1400" dirty="0" err="1"/>
              <a:t>karbon-nanorør</a:t>
            </a:r>
            <a:r>
              <a:rPr lang="nb-NO" sz="1400" dirty="0"/>
              <a:t> med C</a:t>
            </a:r>
            <a:r>
              <a:rPr lang="nb-NO" sz="1400" baseline="-25000" dirty="0"/>
              <a:t>82</a:t>
            </a:r>
            <a:r>
              <a:rPr lang="nb-NO" sz="1400" dirty="0"/>
              <a:t>-baller og enkelte erbium(Er)-atomer. Serie til venstre: </a:t>
            </a:r>
            <a:r>
              <a:rPr lang="nb-NO" sz="1400" dirty="0" err="1"/>
              <a:t>Er-atomene</a:t>
            </a:r>
            <a:r>
              <a:rPr lang="nb-NO" sz="1400" dirty="0"/>
              <a:t> er fremhevet ved å bruke </a:t>
            </a:r>
            <a:r>
              <a:rPr lang="nb-NO" sz="1400" dirty="0" err="1"/>
              <a:t>elektron-energi-taps-spektroskopi</a:t>
            </a:r>
            <a:r>
              <a:rPr lang="nb-NO" sz="1400" dirty="0"/>
              <a:t>(EELS)-toppen til Er for avbildningen. </a:t>
            </a:r>
          </a:p>
        </p:txBody>
      </p:sp>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10</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nanowire-NIST-05EEEL013_SiNanowire_HR"/>
          <p:cNvPicPr>
            <a:picLocks noChangeAspect="1" noChangeArrowheads="1"/>
          </p:cNvPicPr>
          <p:nvPr/>
        </p:nvPicPr>
        <p:blipFill>
          <a:blip r:embed="rId2" cstate="print"/>
          <a:srcRect/>
          <a:stretch>
            <a:fillRect/>
          </a:stretch>
        </p:blipFill>
        <p:spPr bwMode="auto">
          <a:xfrm>
            <a:off x="5292725" y="549275"/>
            <a:ext cx="3095625" cy="1770063"/>
          </a:xfrm>
          <a:prstGeom prst="rect">
            <a:avLst/>
          </a:prstGeom>
          <a:noFill/>
          <a:ln w="9525">
            <a:noFill/>
            <a:miter lim="800000"/>
            <a:headEnd/>
            <a:tailEnd/>
          </a:ln>
        </p:spPr>
      </p:pic>
      <p:sp>
        <p:nvSpPr>
          <p:cNvPr id="12291" name="Rectangle 2"/>
          <p:cNvSpPr>
            <a:spLocks noGrp="1" noChangeArrowheads="1"/>
          </p:cNvSpPr>
          <p:nvPr>
            <p:ph type="title"/>
          </p:nvPr>
        </p:nvSpPr>
        <p:spPr>
          <a:xfrm>
            <a:off x="685800" y="76200"/>
            <a:ext cx="7772400" cy="688975"/>
          </a:xfrm>
        </p:spPr>
        <p:txBody>
          <a:bodyPr/>
          <a:lstStyle/>
          <a:p>
            <a:pPr eaLnBrk="1" hangingPunct="1"/>
            <a:r>
              <a:rPr lang="nb-NO" smtClean="0"/>
              <a:t>Fremstilling og manipulasjon av nanostrukturer</a:t>
            </a:r>
            <a:endParaRPr lang="en-GB" smtClean="0"/>
          </a:p>
        </p:txBody>
      </p:sp>
      <p:sp>
        <p:nvSpPr>
          <p:cNvPr id="12292" name="Rectangle 3"/>
          <p:cNvSpPr>
            <a:spLocks noGrp="1" noChangeArrowheads="1"/>
          </p:cNvSpPr>
          <p:nvPr>
            <p:ph type="body" sz="half" idx="1"/>
          </p:nvPr>
        </p:nvSpPr>
        <p:spPr>
          <a:xfrm>
            <a:off x="179388" y="1341438"/>
            <a:ext cx="4176712" cy="5256212"/>
          </a:xfrm>
        </p:spPr>
        <p:txBody>
          <a:bodyPr/>
          <a:lstStyle/>
          <a:p>
            <a:pPr eaLnBrk="1" hangingPunct="1"/>
            <a:r>
              <a:rPr lang="nb-NO" sz="1800" smtClean="0"/>
              <a:t>Top-down:</a:t>
            </a:r>
          </a:p>
          <a:p>
            <a:pPr lvl="1" eaLnBrk="1" hangingPunct="1"/>
            <a:r>
              <a:rPr lang="nb-NO" sz="1600" smtClean="0"/>
              <a:t>Litografiske metoder; elektronstrålelitografi</a:t>
            </a:r>
          </a:p>
          <a:p>
            <a:pPr lvl="2" eaLnBrk="1" hangingPunct="1"/>
            <a:r>
              <a:rPr lang="nb-NO" sz="1400" smtClean="0"/>
              <a:t>Avsette</a:t>
            </a:r>
          </a:p>
          <a:p>
            <a:pPr lvl="2" eaLnBrk="1" hangingPunct="1"/>
            <a:r>
              <a:rPr lang="nb-NO" sz="1400" smtClean="0"/>
              <a:t>Reagere</a:t>
            </a:r>
          </a:p>
          <a:p>
            <a:pPr lvl="2" eaLnBrk="1" hangingPunct="1"/>
            <a:r>
              <a:rPr lang="nb-NO" sz="1400" smtClean="0"/>
              <a:t>Etse</a:t>
            </a:r>
          </a:p>
          <a:p>
            <a:pPr lvl="1" eaLnBrk="1" hangingPunct="1"/>
            <a:r>
              <a:rPr lang="nb-NO" sz="1600" smtClean="0"/>
              <a:t>Skjæremetoder</a:t>
            </a:r>
          </a:p>
          <a:p>
            <a:pPr lvl="2" eaLnBrk="1" hangingPunct="1"/>
            <a:r>
              <a:rPr lang="nb-NO" sz="1400" smtClean="0"/>
              <a:t>Focused Ion Beam (FIB)</a:t>
            </a:r>
          </a:p>
          <a:p>
            <a:pPr eaLnBrk="1" hangingPunct="1"/>
            <a:endParaRPr lang="nb-NO" sz="1800" smtClean="0"/>
          </a:p>
          <a:p>
            <a:pPr eaLnBrk="1" hangingPunct="1"/>
            <a:r>
              <a:rPr lang="nb-NO" sz="1800" smtClean="0"/>
              <a:t>Bottom-up:</a:t>
            </a:r>
          </a:p>
          <a:p>
            <a:pPr lvl="1" eaLnBrk="1" hangingPunct="1"/>
            <a:r>
              <a:rPr lang="nb-NO" sz="1600" smtClean="0"/>
              <a:t>Chemical Vapour Deposition (CVD)</a:t>
            </a:r>
          </a:p>
          <a:p>
            <a:pPr lvl="1" eaLnBrk="1" hangingPunct="1"/>
            <a:r>
              <a:rPr lang="nb-NO" sz="1600" smtClean="0"/>
              <a:t>Lag-for-lag</a:t>
            </a:r>
          </a:p>
          <a:p>
            <a:pPr lvl="1" eaLnBrk="1" hangingPunct="1"/>
            <a:r>
              <a:rPr lang="nb-NO" sz="1600" smtClean="0"/>
              <a:t>Nanopartikler</a:t>
            </a:r>
          </a:p>
          <a:p>
            <a:pPr lvl="1" eaLnBrk="1" hangingPunct="1"/>
            <a:r>
              <a:rPr lang="nb-NO" sz="1600" smtClean="0"/>
              <a:t>Selvbyggende, selvrepliserende</a:t>
            </a:r>
          </a:p>
          <a:p>
            <a:pPr eaLnBrk="1" hangingPunct="1"/>
            <a:endParaRPr lang="nb-NO" sz="1800" smtClean="0"/>
          </a:p>
          <a:p>
            <a:pPr eaLnBrk="1" hangingPunct="1"/>
            <a:r>
              <a:rPr lang="nb-NO" sz="1800" smtClean="0"/>
              <a:t>Manipulering</a:t>
            </a:r>
          </a:p>
          <a:p>
            <a:pPr lvl="1" eaLnBrk="1" hangingPunct="1"/>
            <a:r>
              <a:rPr lang="nb-NO" sz="1600" smtClean="0"/>
              <a:t>SPM-manipulering av atomer</a:t>
            </a:r>
            <a:endParaRPr lang="en-GB" sz="1600" smtClean="0"/>
          </a:p>
        </p:txBody>
      </p:sp>
      <p:pic>
        <p:nvPicPr>
          <p:cNvPr id="12293" name="Picture 5" descr="alcvd_b1"/>
          <p:cNvPicPr>
            <a:picLocks noChangeAspect="1" noChangeArrowheads="1"/>
          </p:cNvPicPr>
          <p:nvPr/>
        </p:nvPicPr>
        <p:blipFill>
          <a:blip r:embed="rId3" cstate="print"/>
          <a:srcRect/>
          <a:stretch>
            <a:fillRect/>
          </a:stretch>
        </p:blipFill>
        <p:spPr bwMode="auto">
          <a:xfrm>
            <a:off x="5562600" y="2492375"/>
            <a:ext cx="3581400" cy="2443163"/>
          </a:xfrm>
          <a:prstGeom prst="rect">
            <a:avLst/>
          </a:prstGeom>
          <a:noFill/>
          <a:ln w="9525">
            <a:noFill/>
            <a:miter lim="800000"/>
            <a:headEnd/>
            <a:tailEnd/>
          </a:ln>
        </p:spPr>
      </p:pic>
      <p:pic>
        <p:nvPicPr>
          <p:cNvPr id="7" name="Picture 6" descr="Fib-el-YBCO"/>
          <p:cNvPicPr>
            <a:picLocks noChangeAspect="1" noChangeArrowheads="1"/>
          </p:cNvPicPr>
          <p:nvPr/>
        </p:nvPicPr>
        <p:blipFill>
          <a:blip r:embed="rId4" cstate="print"/>
          <a:srcRect/>
          <a:stretch>
            <a:fillRect/>
          </a:stretch>
        </p:blipFill>
        <p:spPr bwMode="auto">
          <a:xfrm>
            <a:off x="3341688" y="2205038"/>
            <a:ext cx="2176462" cy="2016125"/>
          </a:xfrm>
          <a:prstGeom prst="rect">
            <a:avLst/>
          </a:prstGeom>
          <a:noFill/>
          <a:ln w="9525">
            <a:noFill/>
            <a:miter lim="800000"/>
            <a:headEnd/>
            <a:tailEnd/>
          </a:ln>
        </p:spPr>
      </p:pic>
      <p:sp>
        <p:nvSpPr>
          <p:cNvPr id="8" name="TextBox 7"/>
          <p:cNvSpPr txBox="1"/>
          <p:nvPr/>
        </p:nvSpPr>
        <p:spPr>
          <a:xfrm>
            <a:off x="8388350" y="1557338"/>
            <a:ext cx="503238" cy="338137"/>
          </a:xfrm>
          <a:prstGeom prst="rect">
            <a:avLst/>
          </a:prstGeom>
          <a:noFill/>
        </p:spPr>
        <p:txBody>
          <a:bodyPr wrap="none">
            <a:spAutoFit/>
          </a:bodyPr>
          <a:lstStyle/>
          <a:p>
            <a:pPr>
              <a:defRPr/>
            </a:pPr>
            <a:r>
              <a:rPr lang="en-GB" sz="1600" dirty="0">
                <a:solidFill>
                  <a:schemeClr val="bg1"/>
                </a:solidFill>
                <a:latin typeface="+mn-lt"/>
              </a:rPr>
              <a:t>FIB</a:t>
            </a:r>
          </a:p>
        </p:txBody>
      </p:sp>
      <p:pic>
        <p:nvPicPr>
          <p:cNvPr id="9" name="Picture 7" descr="SPM-manipulation-CO-on-Cu(111)"/>
          <p:cNvPicPr>
            <a:picLocks noChangeAspect="1" noChangeArrowheads="1"/>
          </p:cNvPicPr>
          <p:nvPr/>
        </p:nvPicPr>
        <p:blipFill>
          <a:blip r:embed="rId5" cstate="print"/>
          <a:srcRect/>
          <a:stretch>
            <a:fillRect/>
          </a:stretch>
        </p:blipFill>
        <p:spPr bwMode="auto">
          <a:xfrm>
            <a:off x="4067175" y="4995863"/>
            <a:ext cx="2592388" cy="1862137"/>
          </a:xfrm>
          <a:prstGeom prst="rect">
            <a:avLst/>
          </a:prstGeom>
          <a:noFill/>
          <a:effectLst>
            <a:outerShdw blurRad="50800" dist="38100" dir="2700000" algn="tl" rotWithShape="0">
              <a:prstClr val="black">
                <a:alpha val="40000"/>
              </a:prstClr>
            </a:outerShdw>
          </a:effectLst>
        </p:spPr>
      </p:pic>
      <p:pic>
        <p:nvPicPr>
          <p:cNvPr id="12297" name="Picture 2"/>
          <p:cNvPicPr>
            <a:picLocks noChangeAspect="1" noChangeArrowheads="1"/>
          </p:cNvPicPr>
          <p:nvPr/>
        </p:nvPicPr>
        <p:blipFill>
          <a:blip r:embed="rId6" cstate="print"/>
          <a:srcRect/>
          <a:stretch>
            <a:fillRect/>
          </a:stretch>
        </p:blipFill>
        <p:spPr bwMode="auto">
          <a:xfrm>
            <a:off x="7308850" y="5084763"/>
            <a:ext cx="1560513" cy="1773237"/>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11</a:t>
            </a:fld>
            <a:endParaRPr lang="en-US"/>
          </a:p>
        </p:txBody>
      </p:sp>
      <p:sp>
        <p:nvSpPr>
          <p:cNvPr id="11" name="Footer Placeholder 10"/>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3315" name="Rectangle 2"/>
          <p:cNvSpPr>
            <a:spLocks noGrp="1" noChangeArrowheads="1"/>
          </p:cNvSpPr>
          <p:nvPr>
            <p:ph type="title"/>
          </p:nvPr>
        </p:nvSpPr>
        <p:spPr/>
        <p:txBody>
          <a:bodyPr/>
          <a:lstStyle/>
          <a:p>
            <a:pPr eaLnBrk="1" hangingPunct="1"/>
            <a:r>
              <a:rPr lang="nb-NO" smtClean="0"/>
              <a:t>Engines of Creation (1986)</a:t>
            </a:r>
            <a:endParaRPr lang="en-US" smtClean="0"/>
          </a:p>
        </p:txBody>
      </p:sp>
      <p:sp>
        <p:nvSpPr>
          <p:cNvPr id="13316" name="Rectangle 3"/>
          <p:cNvSpPr>
            <a:spLocks noGrp="1" noChangeArrowheads="1"/>
          </p:cNvSpPr>
          <p:nvPr>
            <p:ph type="body" sz="half" idx="1"/>
          </p:nvPr>
        </p:nvSpPr>
        <p:spPr>
          <a:xfrm>
            <a:off x="685800" y="1052513"/>
            <a:ext cx="5686425" cy="720725"/>
          </a:xfrm>
        </p:spPr>
        <p:txBody>
          <a:bodyPr/>
          <a:lstStyle/>
          <a:p>
            <a:pPr lvl="1" eaLnBrk="1" hangingPunct="1"/>
            <a:r>
              <a:rPr lang="nb-NO" sz="1600" smtClean="0">
                <a:cs typeface="Times New Roman" pitchFamily="18" charset="0"/>
              </a:rPr>
              <a:t>K. Eric Drexler:”Engines of Creation” (1986)</a:t>
            </a:r>
          </a:p>
          <a:p>
            <a:pPr lvl="1" eaLnBrk="1" hangingPunct="1"/>
            <a:r>
              <a:rPr lang="nb-NO" sz="1600" smtClean="0">
                <a:cs typeface="Times New Roman" pitchFamily="18" charset="0"/>
              </a:rPr>
              <a:t>Utløste debatt om ”nanobots”, ”The Grey Goo”, etc.</a:t>
            </a:r>
          </a:p>
        </p:txBody>
      </p:sp>
      <p:pic>
        <p:nvPicPr>
          <p:cNvPr id="13317" name="Picture 9" descr="user posted image"/>
          <p:cNvPicPr>
            <a:picLocks noChangeAspect="1" noChangeArrowheads="1"/>
          </p:cNvPicPr>
          <p:nvPr/>
        </p:nvPicPr>
        <p:blipFill>
          <a:blip r:embed="rId2" cstate="print"/>
          <a:srcRect/>
          <a:stretch>
            <a:fillRect/>
          </a:stretch>
        </p:blipFill>
        <p:spPr bwMode="auto">
          <a:xfrm>
            <a:off x="6659563" y="765175"/>
            <a:ext cx="1857375" cy="2952750"/>
          </a:xfrm>
          <a:prstGeom prst="rect">
            <a:avLst/>
          </a:prstGeom>
          <a:noFill/>
          <a:ln w="9525">
            <a:noFill/>
            <a:miter lim="800000"/>
            <a:headEnd/>
            <a:tailEnd/>
          </a:ln>
        </p:spPr>
      </p:pic>
      <p:pic>
        <p:nvPicPr>
          <p:cNvPr id="13318" name="Picture 16" descr="nanobots-in-brain-tim-fonseca"/>
          <p:cNvPicPr>
            <a:picLocks noChangeAspect="1" noChangeArrowheads="1"/>
          </p:cNvPicPr>
          <p:nvPr/>
        </p:nvPicPr>
        <p:blipFill>
          <a:blip r:embed="rId3" cstate="print"/>
          <a:srcRect/>
          <a:stretch>
            <a:fillRect/>
          </a:stretch>
        </p:blipFill>
        <p:spPr bwMode="auto">
          <a:xfrm>
            <a:off x="684213" y="2060575"/>
            <a:ext cx="5832475" cy="4368800"/>
          </a:xfrm>
          <a:prstGeom prst="rect">
            <a:avLst/>
          </a:prstGeom>
          <a:noFill/>
          <a:ln w="9525">
            <a:noFill/>
            <a:miter lim="800000"/>
            <a:headEnd/>
            <a:tailEnd/>
          </a:ln>
        </p:spPr>
      </p:pic>
      <p:pic>
        <p:nvPicPr>
          <p:cNvPr id="13319" name="Picture 17" descr="Drexler-nanorobotics"/>
          <p:cNvPicPr>
            <a:picLocks noChangeAspect="1" noChangeArrowheads="1"/>
          </p:cNvPicPr>
          <p:nvPr/>
        </p:nvPicPr>
        <p:blipFill>
          <a:blip r:embed="rId4" cstate="print"/>
          <a:srcRect/>
          <a:stretch>
            <a:fillRect/>
          </a:stretch>
        </p:blipFill>
        <p:spPr bwMode="auto">
          <a:xfrm>
            <a:off x="6659563" y="3848100"/>
            <a:ext cx="2362200" cy="259238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028" name="Rectangle 2"/>
          <p:cNvSpPr>
            <a:spLocks noGrp="1" noChangeArrowheads="1"/>
          </p:cNvSpPr>
          <p:nvPr>
            <p:ph type="title"/>
          </p:nvPr>
        </p:nvSpPr>
        <p:spPr/>
        <p:txBody>
          <a:bodyPr/>
          <a:lstStyle/>
          <a:p>
            <a:pPr eaLnBrk="1" hangingPunct="1"/>
            <a:r>
              <a:rPr lang="nb-NO" smtClean="0"/>
              <a:t>Clinton-administrasjonens nanoteknologi-initiativ (2000)</a:t>
            </a:r>
            <a:endParaRPr lang="en-US" smtClean="0"/>
          </a:p>
        </p:txBody>
      </p:sp>
      <p:sp>
        <p:nvSpPr>
          <p:cNvPr id="1029" name="Rectangle 3"/>
          <p:cNvSpPr>
            <a:spLocks noGrp="1" noChangeArrowheads="1"/>
          </p:cNvSpPr>
          <p:nvPr>
            <p:ph type="body" sz="half" idx="1"/>
          </p:nvPr>
        </p:nvSpPr>
        <p:spPr>
          <a:xfrm>
            <a:off x="685800" y="1371600"/>
            <a:ext cx="6118225" cy="4724400"/>
          </a:xfrm>
        </p:spPr>
        <p:txBody>
          <a:bodyPr/>
          <a:lstStyle/>
          <a:p>
            <a:pPr lvl="1" eaLnBrk="1" hangingPunct="1"/>
            <a:r>
              <a:rPr lang="en-US" sz="1600" smtClean="0">
                <a:cs typeface="Times New Roman" pitchFamily="18" charset="0"/>
              </a:rPr>
              <a:t>National Nanotechnology Initiative (NNI)</a:t>
            </a:r>
          </a:p>
        </p:txBody>
      </p:sp>
      <p:pic>
        <p:nvPicPr>
          <p:cNvPr id="1030" name="Picture 15" descr="Photo of William J. Clinton"/>
          <p:cNvPicPr>
            <a:picLocks noChangeAspect="1" noChangeArrowheads="1"/>
          </p:cNvPicPr>
          <p:nvPr/>
        </p:nvPicPr>
        <p:blipFill>
          <a:blip r:embed="rId3" cstate="print"/>
          <a:srcRect/>
          <a:stretch>
            <a:fillRect/>
          </a:stretch>
        </p:blipFill>
        <p:spPr bwMode="auto">
          <a:xfrm>
            <a:off x="7235825" y="1125538"/>
            <a:ext cx="1012825" cy="1655762"/>
          </a:xfrm>
          <a:prstGeom prst="rect">
            <a:avLst/>
          </a:prstGeom>
          <a:noFill/>
          <a:ln w="9525">
            <a:noFill/>
            <a:miter lim="800000"/>
            <a:headEnd/>
            <a:tailEnd/>
          </a:ln>
        </p:spPr>
      </p:pic>
      <p:graphicFrame>
        <p:nvGraphicFramePr>
          <p:cNvPr id="1026" name="Object 16"/>
          <p:cNvGraphicFramePr>
            <a:graphicFrameLocks noGrp="1" noChangeAspect="1"/>
          </p:cNvGraphicFramePr>
          <p:nvPr>
            <p:ph sz="half" idx="2"/>
          </p:nvPr>
        </p:nvGraphicFramePr>
        <p:xfrm>
          <a:off x="1262063" y="2740025"/>
          <a:ext cx="4894262" cy="3681413"/>
        </p:xfrm>
        <a:graphic>
          <a:graphicData uri="http://schemas.openxmlformats.org/presentationml/2006/ole">
            <mc:AlternateContent xmlns:mc="http://schemas.openxmlformats.org/markup-compatibility/2006">
              <mc:Choice xmlns:v="urn:schemas-microsoft-com:vml" Requires="v">
                <p:oleObj spid="_x0000_s1028" name="Chart" r:id="rId4" imgW="5543481" imgH="3981635" progId="MSGraph.Chart.8">
                  <p:embed followColorScheme="full"/>
                </p:oleObj>
              </mc:Choice>
              <mc:Fallback>
                <p:oleObj name="Chart" r:id="rId4" imgW="5543481" imgH="3981635" progId="MSGraph.Chart.8">
                  <p:embed followColorScheme="full"/>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063" y="2740025"/>
                        <a:ext cx="4894262" cy="368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1"/>
          </p:nvPr>
        </p:nvSpPr>
        <p:spPr/>
        <p:txBody>
          <a:bodyPr/>
          <a:lstStyle/>
          <a:p>
            <a:pPr>
              <a:defRPr/>
            </a:pPr>
            <a:fld id="{23213FB4-D430-44FA-9E81-7037ABFA99B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4339" name="Picture 4" descr="nanospeed-holmenkol"/>
          <p:cNvPicPr>
            <a:picLocks noChangeAspect="1" noChangeArrowheads="1"/>
          </p:cNvPicPr>
          <p:nvPr/>
        </p:nvPicPr>
        <p:blipFill>
          <a:blip r:embed="rId2" cstate="print"/>
          <a:srcRect/>
          <a:stretch>
            <a:fillRect/>
          </a:stretch>
        </p:blipFill>
        <p:spPr bwMode="auto">
          <a:xfrm>
            <a:off x="7466013" y="3657600"/>
            <a:ext cx="1643062" cy="1643063"/>
          </a:xfrm>
          <a:prstGeom prst="rect">
            <a:avLst/>
          </a:prstGeom>
          <a:noFill/>
          <a:ln w="9525">
            <a:noFill/>
            <a:miter lim="800000"/>
            <a:headEnd/>
            <a:tailEnd/>
          </a:ln>
        </p:spPr>
      </p:pic>
      <p:pic>
        <p:nvPicPr>
          <p:cNvPr id="14340" name="Picture 5" descr="nano-textile-proof-Holmenkol-87-textile-proof"/>
          <p:cNvPicPr>
            <a:picLocks noChangeAspect="1" noChangeArrowheads="1"/>
          </p:cNvPicPr>
          <p:nvPr/>
        </p:nvPicPr>
        <p:blipFill>
          <a:blip r:embed="rId3" cstate="print"/>
          <a:srcRect/>
          <a:stretch>
            <a:fillRect/>
          </a:stretch>
        </p:blipFill>
        <p:spPr bwMode="auto">
          <a:xfrm>
            <a:off x="6227763" y="2789238"/>
            <a:ext cx="1792287" cy="1792287"/>
          </a:xfrm>
          <a:prstGeom prst="rect">
            <a:avLst/>
          </a:prstGeom>
          <a:noFill/>
          <a:ln w="9525">
            <a:noFill/>
            <a:miter lim="800000"/>
            <a:headEnd/>
            <a:tailEnd/>
          </a:ln>
        </p:spPr>
      </p:pic>
      <p:sp>
        <p:nvSpPr>
          <p:cNvPr id="14341" name="Rectangle 2"/>
          <p:cNvSpPr>
            <a:spLocks noGrp="1" noChangeArrowheads="1"/>
          </p:cNvSpPr>
          <p:nvPr>
            <p:ph type="title"/>
          </p:nvPr>
        </p:nvSpPr>
        <p:spPr/>
        <p:txBody>
          <a:bodyPr/>
          <a:lstStyle/>
          <a:p>
            <a:pPr eaLnBrk="1" hangingPunct="1"/>
            <a:r>
              <a:rPr lang="nb-NO" smtClean="0"/>
              <a:t>Nanoteknologi i går, i dag og i morgen</a:t>
            </a:r>
            <a:endParaRPr lang="en-GB" smtClean="0"/>
          </a:p>
        </p:txBody>
      </p:sp>
      <p:sp>
        <p:nvSpPr>
          <p:cNvPr id="14342" name="Rectangle 3"/>
          <p:cNvSpPr>
            <a:spLocks noGrp="1" noChangeArrowheads="1"/>
          </p:cNvSpPr>
          <p:nvPr>
            <p:ph type="body" idx="1"/>
          </p:nvPr>
        </p:nvSpPr>
        <p:spPr>
          <a:xfrm>
            <a:off x="685800" y="1371600"/>
            <a:ext cx="7847013" cy="4724400"/>
          </a:xfrm>
        </p:spPr>
        <p:txBody>
          <a:bodyPr/>
          <a:lstStyle/>
          <a:p>
            <a:pPr eaLnBrk="1" hangingPunct="1">
              <a:lnSpc>
                <a:spcPct val="90000"/>
              </a:lnSpc>
            </a:pPr>
            <a:r>
              <a:rPr lang="nb-NO" sz="1800" smtClean="0"/>
              <a:t>I går: </a:t>
            </a:r>
          </a:p>
          <a:p>
            <a:pPr lvl="1" eaLnBrk="1" hangingPunct="1">
              <a:lnSpc>
                <a:spcPct val="90000"/>
              </a:lnSpc>
            </a:pPr>
            <a:r>
              <a:rPr lang="nb-NO" sz="1600" smtClean="0"/>
              <a:t>Mange ”gamle” polymerer ville i dag bli kalt nanoteknologi; Kevlar, nylon	</a:t>
            </a:r>
          </a:p>
          <a:p>
            <a:pPr lvl="1" eaLnBrk="1" hangingPunct="1">
              <a:lnSpc>
                <a:spcPct val="90000"/>
              </a:lnSpc>
            </a:pPr>
            <a:r>
              <a:rPr lang="nb-NO" sz="1600" smtClean="0"/>
              <a:t>Mange ”tradisjonelle” materialer er nanoskopiske; keramikk, legeringer, treverk</a:t>
            </a:r>
          </a:p>
          <a:p>
            <a:pPr lvl="1" eaLnBrk="1" hangingPunct="1">
              <a:lnSpc>
                <a:spcPct val="90000"/>
              </a:lnSpc>
            </a:pPr>
            <a:r>
              <a:rPr lang="nb-NO" sz="1600" smtClean="0"/>
              <a:t>Mat!?</a:t>
            </a:r>
          </a:p>
          <a:p>
            <a:pPr lvl="1" eaLnBrk="1" hangingPunct="1">
              <a:lnSpc>
                <a:spcPct val="90000"/>
              </a:lnSpc>
            </a:pPr>
            <a:r>
              <a:rPr lang="nb-NO" sz="1600" smtClean="0"/>
              <a:t>Batterier har lenge brukt nanokorn i elektrodene</a:t>
            </a:r>
          </a:p>
          <a:p>
            <a:pPr lvl="1" eaLnBrk="1" hangingPunct="1">
              <a:lnSpc>
                <a:spcPct val="90000"/>
              </a:lnSpc>
            </a:pPr>
            <a:r>
              <a:rPr lang="nb-NO" sz="1600" smtClean="0"/>
              <a:t>Solkrem!</a:t>
            </a:r>
          </a:p>
          <a:p>
            <a:pPr eaLnBrk="1" hangingPunct="1">
              <a:lnSpc>
                <a:spcPct val="90000"/>
              </a:lnSpc>
            </a:pPr>
            <a:r>
              <a:rPr lang="nb-NO" sz="1800" smtClean="0"/>
              <a:t>I dag: </a:t>
            </a:r>
          </a:p>
          <a:p>
            <a:pPr lvl="1" eaLnBrk="1" hangingPunct="1">
              <a:lnSpc>
                <a:spcPct val="90000"/>
              </a:lnSpc>
            </a:pPr>
            <a:r>
              <a:rPr lang="nb-NO" sz="1600" smtClean="0"/>
              <a:t>Datamaskiner miniatyriseres</a:t>
            </a:r>
          </a:p>
          <a:p>
            <a:pPr lvl="1" eaLnBrk="1" hangingPunct="1">
              <a:lnSpc>
                <a:spcPct val="90000"/>
              </a:lnSpc>
            </a:pPr>
            <a:r>
              <a:rPr lang="nb-NO" sz="1600" smtClean="0"/>
              <a:t>Nye og bedre batterier</a:t>
            </a:r>
          </a:p>
          <a:p>
            <a:pPr lvl="1" eaLnBrk="1" hangingPunct="1">
              <a:lnSpc>
                <a:spcPct val="90000"/>
              </a:lnSpc>
            </a:pPr>
            <a:r>
              <a:rPr lang="nb-NO" sz="1600" smtClean="0"/>
              <a:t>Nye og bedre solceller</a:t>
            </a:r>
          </a:p>
          <a:p>
            <a:pPr lvl="1" eaLnBrk="1" hangingPunct="1">
              <a:lnSpc>
                <a:spcPct val="90000"/>
              </a:lnSpc>
            </a:pPr>
            <a:r>
              <a:rPr lang="nb-NO" sz="1600" smtClean="0"/>
              <a:t>Smussavvisende tekstiler, selvrensende vinduer</a:t>
            </a:r>
          </a:p>
          <a:p>
            <a:pPr lvl="1" eaLnBrk="1" hangingPunct="1">
              <a:lnSpc>
                <a:spcPct val="90000"/>
              </a:lnSpc>
            </a:pPr>
            <a:r>
              <a:rPr lang="nb-NO" sz="1600" smtClean="0"/>
              <a:t>Skismuring!</a:t>
            </a:r>
          </a:p>
          <a:p>
            <a:pPr lvl="1" eaLnBrk="1" hangingPunct="1">
              <a:lnSpc>
                <a:spcPct val="90000"/>
              </a:lnSpc>
            </a:pPr>
            <a:r>
              <a:rPr lang="nb-NO" sz="1600" smtClean="0"/>
              <a:t>Nye og mer selektive – målsøkende – medisiner</a:t>
            </a:r>
          </a:p>
          <a:p>
            <a:pPr eaLnBrk="1" hangingPunct="1">
              <a:lnSpc>
                <a:spcPct val="90000"/>
              </a:lnSpc>
            </a:pPr>
            <a:r>
              <a:rPr lang="nb-NO" sz="1800" smtClean="0"/>
              <a:t>I morgen:</a:t>
            </a:r>
          </a:p>
          <a:p>
            <a:pPr lvl="1" eaLnBrk="1" hangingPunct="1">
              <a:lnSpc>
                <a:spcPct val="90000"/>
              </a:lnSpc>
            </a:pPr>
            <a:r>
              <a:rPr lang="nb-NO" sz="1600" smtClean="0"/>
              <a:t>Nye egenskaper, nanosensorer, medisinske gjennombrudd, ekstreme datamaskiner…..bare fantasien setter grenser</a:t>
            </a:r>
            <a:endParaRPr lang="en-GB" sz="1600" smtClean="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685800" y="76200"/>
            <a:ext cx="7772400" cy="5656263"/>
          </a:xfrm>
        </p:spPr>
        <p:txBody>
          <a:bodyPr/>
          <a:lstStyle/>
          <a:p>
            <a:pPr eaLnBrk="1" hangingPunct="1"/>
            <a:r>
              <a:rPr lang="en-GB" smtClean="0"/>
              <a:t>Nano</a:t>
            </a:r>
            <a:br>
              <a:rPr lang="en-GB" smtClean="0"/>
            </a:br>
            <a:r>
              <a:rPr lang="en-GB" smtClean="0"/>
              <a:t/>
            </a:r>
            <a:br>
              <a:rPr lang="en-GB" smtClean="0"/>
            </a:br>
            <a:r>
              <a:rPr lang="en-GB" smtClean="0"/>
              <a:t>Dimensjoner og definisjoner</a:t>
            </a:r>
          </a:p>
        </p:txBody>
      </p:sp>
      <p:sp>
        <p:nvSpPr>
          <p:cNvPr id="1536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6387" name="Rectangle 2"/>
          <p:cNvSpPr>
            <a:spLocks noGrp="1" noChangeArrowheads="1"/>
          </p:cNvSpPr>
          <p:nvPr>
            <p:ph type="title"/>
          </p:nvPr>
        </p:nvSpPr>
        <p:spPr>
          <a:xfrm>
            <a:off x="685800" y="76200"/>
            <a:ext cx="7772400" cy="685800"/>
          </a:xfrm>
        </p:spPr>
        <p:txBody>
          <a:bodyPr/>
          <a:lstStyle/>
          <a:p>
            <a:pPr eaLnBrk="1" hangingPunct="1"/>
            <a:r>
              <a:rPr lang="nb-NO" smtClean="0"/>
              <a:t>Nanoteknologi – dimensjoner og noen definisjoner</a:t>
            </a:r>
            <a:endParaRPr lang="en-US" smtClean="0"/>
          </a:p>
        </p:txBody>
      </p:sp>
      <p:sp>
        <p:nvSpPr>
          <p:cNvPr id="16388" name="Rectangle 3"/>
          <p:cNvSpPr>
            <a:spLocks noGrp="1" noChangeArrowheads="1"/>
          </p:cNvSpPr>
          <p:nvPr>
            <p:ph type="body" sz="half" idx="1"/>
          </p:nvPr>
        </p:nvSpPr>
        <p:spPr>
          <a:xfrm>
            <a:off x="304800" y="914400"/>
            <a:ext cx="4191000" cy="5486400"/>
          </a:xfrm>
        </p:spPr>
        <p:txBody>
          <a:bodyPr/>
          <a:lstStyle/>
          <a:p>
            <a:pPr eaLnBrk="1" hangingPunct="1"/>
            <a:r>
              <a:rPr lang="nb-NO" sz="1800" smtClean="0"/>
              <a:t>Nanos (gresk) = ”dverg”</a:t>
            </a:r>
          </a:p>
          <a:p>
            <a:pPr eaLnBrk="1" hangingPunct="1"/>
            <a:endParaRPr lang="nb-NO" sz="1800" smtClean="0"/>
          </a:p>
          <a:p>
            <a:pPr eaLnBrk="1" hangingPunct="1"/>
            <a:r>
              <a:rPr lang="nb-NO" sz="1800" smtClean="0"/>
              <a:t>1 nm = 10</a:t>
            </a:r>
            <a:r>
              <a:rPr lang="nb-NO" sz="1800" baseline="30000" smtClean="0"/>
              <a:t>-9</a:t>
            </a:r>
            <a:r>
              <a:rPr lang="nb-NO" sz="1800" smtClean="0"/>
              <a:t> m = 10 Å</a:t>
            </a:r>
          </a:p>
          <a:p>
            <a:pPr eaLnBrk="1" hangingPunct="1"/>
            <a:endParaRPr lang="nb-NO" sz="1800" b="1" smtClean="0"/>
          </a:p>
          <a:p>
            <a:pPr eaLnBrk="1" hangingPunct="1"/>
            <a:r>
              <a:rPr lang="nb-NO" sz="1800" b="1" smtClean="0"/>
              <a:t>Nanoteknologi omfatter strukturer på &lt; 30 nm (ca. 100 atomer)</a:t>
            </a:r>
          </a:p>
          <a:p>
            <a:pPr eaLnBrk="1" hangingPunct="1"/>
            <a:endParaRPr lang="nb-NO" sz="1800" smtClean="0"/>
          </a:p>
          <a:p>
            <a:pPr eaLnBrk="1" hangingPunct="1"/>
            <a:r>
              <a:rPr lang="nb-NO" sz="1800" smtClean="0"/>
              <a:t>Andre sier at nanoteknologi omfatter strukturer på 1-100 nm</a:t>
            </a:r>
          </a:p>
          <a:p>
            <a:pPr eaLnBrk="1" hangingPunct="1"/>
            <a:endParaRPr lang="nb-NO" sz="1800" smtClean="0"/>
          </a:p>
          <a:p>
            <a:pPr eaLnBrk="1" hangingPunct="1"/>
            <a:r>
              <a:rPr lang="nb-NO" sz="1800" smtClean="0"/>
              <a:t>Nanometerskalaen er skalaen naturen bruker til sine konstruksjoner</a:t>
            </a:r>
          </a:p>
          <a:p>
            <a:pPr lvl="1" eaLnBrk="1" hangingPunct="1"/>
            <a:r>
              <a:rPr lang="nb-NO" sz="1600" smtClean="0"/>
              <a:t>bio, mineral, biomineralsk </a:t>
            </a:r>
          </a:p>
        </p:txBody>
      </p:sp>
      <p:pic>
        <p:nvPicPr>
          <p:cNvPr id="16389" name="Picture 8" descr="Nano-definitions-length-scale"/>
          <p:cNvPicPr>
            <a:picLocks noChangeAspect="1" noChangeArrowheads="1"/>
          </p:cNvPicPr>
          <p:nvPr/>
        </p:nvPicPr>
        <p:blipFill>
          <a:blip r:embed="rId2" cstate="print"/>
          <a:srcRect/>
          <a:stretch>
            <a:fillRect/>
          </a:stretch>
        </p:blipFill>
        <p:spPr bwMode="auto">
          <a:xfrm>
            <a:off x="4495800" y="1616075"/>
            <a:ext cx="4572000" cy="1308100"/>
          </a:xfrm>
          <a:prstGeom prst="rect">
            <a:avLst/>
          </a:prstGeom>
          <a:noFill/>
          <a:ln w="9525">
            <a:noFill/>
            <a:miter lim="800000"/>
            <a:headEnd/>
            <a:tailEnd/>
          </a:ln>
        </p:spPr>
      </p:pic>
      <p:pic>
        <p:nvPicPr>
          <p:cNvPr id="16390" name="Picture 11" descr="Nanofibers-and-human-hair-Espin-Techologies-Inc"/>
          <p:cNvPicPr>
            <a:picLocks noChangeAspect="1" noChangeArrowheads="1"/>
          </p:cNvPicPr>
          <p:nvPr/>
        </p:nvPicPr>
        <p:blipFill>
          <a:blip r:embed="rId3" cstate="print"/>
          <a:srcRect/>
          <a:stretch>
            <a:fillRect/>
          </a:stretch>
        </p:blipFill>
        <p:spPr bwMode="auto">
          <a:xfrm>
            <a:off x="4500563" y="3394075"/>
            <a:ext cx="2590800" cy="190658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9B662AEF-AEB6-4764-8525-36ADADE24234}"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7411" name="Rectangle 2"/>
          <p:cNvSpPr>
            <a:spLocks noGrp="1" noChangeArrowheads="1"/>
          </p:cNvSpPr>
          <p:nvPr>
            <p:ph type="title"/>
          </p:nvPr>
        </p:nvSpPr>
        <p:spPr>
          <a:xfrm>
            <a:off x="685800" y="76200"/>
            <a:ext cx="7772400" cy="685800"/>
          </a:xfrm>
        </p:spPr>
        <p:txBody>
          <a:bodyPr/>
          <a:lstStyle/>
          <a:p>
            <a:pPr eaLnBrk="1" hangingPunct="1"/>
            <a:r>
              <a:rPr lang="nb-NO" smtClean="0"/>
              <a:t>Nanoteknologi – dimensjoner og noen definisjoner</a:t>
            </a:r>
            <a:endParaRPr lang="en-US" smtClean="0"/>
          </a:p>
        </p:txBody>
      </p:sp>
      <p:sp>
        <p:nvSpPr>
          <p:cNvPr id="17412" name="Rectangle 3"/>
          <p:cNvSpPr>
            <a:spLocks noGrp="1" noChangeArrowheads="1"/>
          </p:cNvSpPr>
          <p:nvPr>
            <p:ph type="body" sz="half" idx="1"/>
          </p:nvPr>
        </p:nvSpPr>
        <p:spPr>
          <a:xfrm>
            <a:off x="304800" y="966788"/>
            <a:ext cx="4122738" cy="5486400"/>
          </a:xfrm>
        </p:spPr>
        <p:txBody>
          <a:bodyPr/>
          <a:lstStyle/>
          <a:p>
            <a:pPr eaLnBrk="1" hangingPunct="1"/>
            <a:r>
              <a:rPr lang="nb-NO" sz="1800" smtClean="0"/>
              <a:t>Fysikk: </a:t>
            </a:r>
          </a:p>
          <a:p>
            <a:pPr lvl="1" eaLnBrk="1" hangingPunct="1"/>
            <a:r>
              <a:rPr lang="nb-NO" sz="1600" smtClean="0"/>
              <a:t>Minskende dimensjoner mot nanoteknologi</a:t>
            </a:r>
          </a:p>
          <a:p>
            <a:pPr lvl="1" eaLnBrk="1" hangingPunct="1"/>
            <a:r>
              <a:rPr lang="nb-NO" sz="1600" smtClean="0"/>
              <a:t>Top-down</a:t>
            </a:r>
          </a:p>
          <a:p>
            <a:pPr eaLnBrk="1" hangingPunct="1"/>
            <a:endParaRPr lang="nb-NO" sz="1800" smtClean="0"/>
          </a:p>
          <a:p>
            <a:pPr eaLnBrk="1" hangingPunct="1"/>
            <a:endParaRPr lang="nb-NO" sz="1800" smtClean="0"/>
          </a:p>
          <a:p>
            <a:pPr eaLnBrk="1" hangingPunct="1"/>
            <a:r>
              <a:rPr lang="nb-NO" sz="1800" smtClean="0"/>
              <a:t>Kjemi: </a:t>
            </a:r>
          </a:p>
          <a:p>
            <a:pPr lvl="1" eaLnBrk="1" hangingPunct="1"/>
            <a:r>
              <a:rPr lang="nb-NO" sz="1600" smtClean="0"/>
              <a:t>Økende dimensjoner mot nanoteknologi</a:t>
            </a:r>
          </a:p>
          <a:p>
            <a:pPr lvl="1" eaLnBrk="1" hangingPunct="1"/>
            <a:r>
              <a:rPr lang="nb-NO" sz="1600" smtClean="0"/>
              <a:t>Bottom-up</a:t>
            </a:r>
          </a:p>
          <a:p>
            <a:pPr lvl="1" eaLnBrk="1" hangingPunct="1"/>
            <a:endParaRPr lang="nb-NO" sz="1600" smtClean="0"/>
          </a:p>
          <a:p>
            <a:pPr eaLnBrk="1" hangingPunct="1"/>
            <a:endParaRPr lang="nb-NO" sz="1800" b="1" smtClean="0"/>
          </a:p>
          <a:p>
            <a:pPr eaLnBrk="1" hangingPunct="1"/>
            <a:r>
              <a:rPr lang="nb-NO" sz="1800" b="1" smtClean="0"/>
              <a:t>Nanoteknologi er krysningspunktet (i dimensjon) mellom fysikk og kjemi</a:t>
            </a:r>
          </a:p>
        </p:txBody>
      </p:sp>
      <p:pic>
        <p:nvPicPr>
          <p:cNvPr id="17413" name="Picture 4" descr="Nano-definitions-length-scale"/>
          <p:cNvPicPr>
            <a:picLocks noChangeAspect="1" noChangeArrowheads="1"/>
          </p:cNvPicPr>
          <p:nvPr/>
        </p:nvPicPr>
        <p:blipFill>
          <a:blip r:embed="rId2" cstate="print"/>
          <a:srcRect/>
          <a:stretch>
            <a:fillRect/>
          </a:stretch>
        </p:blipFill>
        <p:spPr bwMode="auto">
          <a:xfrm>
            <a:off x="3995738" y="1484313"/>
            <a:ext cx="5072062" cy="1450975"/>
          </a:xfrm>
          <a:prstGeom prst="rect">
            <a:avLst/>
          </a:prstGeom>
          <a:noFill/>
          <a:ln w="9525">
            <a:noFill/>
            <a:miter lim="800000"/>
            <a:headEnd/>
            <a:tailEnd/>
          </a:ln>
        </p:spPr>
      </p:pic>
      <p:pic>
        <p:nvPicPr>
          <p:cNvPr id="17414" name="Picture 5" descr="Nano-definitions-fysikk-kjemi"/>
          <p:cNvPicPr>
            <a:picLocks noChangeAspect="1" noChangeArrowheads="1"/>
          </p:cNvPicPr>
          <p:nvPr/>
        </p:nvPicPr>
        <p:blipFill>
          <a:blip r:embed="rId3" cstate="print"/>
          <a:srcRect/>
          <a:stretch>
            <a:fillRect/>
          </a:stretch>
        </p:blipFill>
        <p:spPr bwMode="auto">
          <a:xfrm>
            <a:off x="5292725" y="3357563"/>
            <a:ext cx="2663825" cy="2133600"/>
          </a:xfrm>
          <a:prstGeom prst="rect">
            <a:avLst/>
          </a:prstGeom>
          <a:noFill/>
          <a:ln w="9525">
            <a:noFill/>
            <a:miter lim="800000"/>
            <a:headEnd/>
            <a:tailEnd/>
          </a:ln>
        </p:spPr>
      </p:pic>
      <p:sp>
        <p:nvSpPr>
          <p:cNvPr id="438278" name="Text Box 6"/>
          <p:cNvSpPr txBox="1">
            <a:spLocks noChangeArrowheads="1"/>
          </p:cNvSpPr>
          <p:nvPr/>
        </p:nvSpPr>
        <p:spPr bwMode="auto">
          <a:xfrm>
            <a:off x="4953000" y="5876925"/>
            <a:ext cx="3810000" cy="366713"/>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nb-NO" sz="1800">
                <a:latin typeface="Futura XBlkIt BT" pitchFamily="34" charset="0"/>
              </a:rPr>
              <a:t>”Konvergerende teknologier”</a:t>
            </a:r>
            <a:endParaRPr lang="en-GB" sz="1800">
              <a:latin typeface="Futura XBlkIt BT" pitchFamily="34" charset="0"/>
            </a:endParaRPr>
          </a:p>
        </p:txBody>
      </p:sp>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38278"/>
                                        </p:tgtEl>
                                        <p:attrNameLst>
                                          <p:attrName>style.visibility</p:attrName>
                                        </p:attrNameLst>
                                      </p:cBhvr>
                                      <p:to>
                                        <p:strVal val="visible"/>
                                      </p:to>
                                    </p:set>
                                    <p:animEffect transition="in" filter="barn(inHorizontal)">
                                      <p:cBhvr>
                                        <p:cTn id="7" dur="500"/>
                                        <p:tgtEl>
                                          <p:spTgt spid="438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8435" name="Rectangle 2"/>
          <p:cNvSpPr>
            <a:spLocks noGrp="1" noChangeArrowheads="1"/>
          </p:cNvSpPr>
          <p:nvPr>
            <p:ph type="title"/>
          </p:nvPr>
        </p:nvSpPr>
        <p:spPr/>
        <p:txBody>
          <a:bodyPr/>
          <a:lstStyle/>
          <a:p>
            <a:pPr eaLnBrk="1" hangingPunct="1"/>
            <a:r>
              <a:rPr lang="nb-NO" smtClean="0"/>
              <a:t>Nanoteknologi – definisjoner forts. </a:t>
            </a:r>
            <a:endParaRPr lang="en-US" smtClean="0"/>
          </a:p>
        </p:txBody>
      </p:sp>
      <p:sp>
        <p:nvSpPr>
          <p:cNvPr id="18436" name="Rectangle 3"/>
          <p:cNvSpPr>
            <a:spLocks noGrp="1" noChangeArrowheads="1"/>
          </p:cNvSpPr>
          <p:nvPr>
            <p:ph type="body" sz="half" idx="1"/>
          </p:nvPr>
        </p:nvSpPr>
        <p:spPr>
          <a:xfrm>
            <a:off x="323850" y="1341438"/>
            <a:ext cx="3810000" cy="4724400"/>
          </a:xfrm>
        </p:spPr>
        <p:txBody>
          <a:bodyPr/>
          <a:lstStyle/>
          <a:p>
            <a:pPr eaLnBrk="1" hangingPunct="1"/>
            <a:r>
              <a:rPr lang="nb-NO" sz="1800" b="1" smtClean="0"/>
              <a:t>Nanoteknologi: Når liten størrelse endrer materialets egenskaper, ikke forutsigbart utfra fysikkens lover.</a:t>
            </a:r>
          </a:p>
          <a:p>
            <a:pPr lvl="1" eaLnBrk="1" hangingPunct="1"/>
            <a:endParaRPr lang="nb-NO" sz="1600" b="1" smtClean="0"/>
          </a:p>
          <a:p>
            <a:pPr lvl="1" eaLnBrk="1" hangingPunct="1"/>
            <a:r>
              <a:rPr lang="nb-NO" sz="1600" smtClean="0"/>
              <a:t>Intensiv egenskap: Ikke konstant</a:t>
            </a:r>
          </a:p>
          <a:p>
            <a:pPr lvl="1" eaLnBrk="1" hangingPunct="1"/>
            <a:endParaRPr lang="nb-NO" sz="1600" smtClean="0"/>
          </a:p>
          <a:p>
            <a:pPr lvl="1" eaLnBrk="1" hangingPunct="1"/>
            <a:r>
              <a:rPr lang="nb-NO" sz="1600" smtClean="0"/>
              <a:t>Ekstensiv egenskap: Ikke lineær med størrelse, volum</a:t>
            </a:r>
          </a:p>
          <a:p>
            <a:pPr lvl="1" eaLnBrk="1" hangingPunct="1"/>
            <a:endParaRPr lang="nb-NO" sz="1600" smtClean="0"/>
          </a:p>
          <a:p>
            <a:pPr eaLnBrk="1" hangingPunct="1"/>
            <a:r>
              <a:rPr lang="nb-NO" smtClean="0"/>
              <a:t>To hovedbidragsytere:</a:t>
            </a:r>
          </a:p>
          <a:p>
            <a:pPr lvl="1" eaLnBrk="1" hangingPunct="1"/>
            <a:r>
              <a:rPr lang="nb-NO" smtClean="0"/>
              <a:t>Overflater blir dominerende</a:t>
            </a:r>
          </a:p>
          <a:p>
            <a:pPr lvl="1" eaLnBrk="1" hangingPunct="1"/>
            <a:r>
              <a:rPr lang="nb-NO" smtClean="0"/>
              <a:t>Kvantifisering av energi</a:t>
            </a:r>
            <a:endParaRPr lang="en-US" smtClean="0"/>
          </a:p>
        </p:txBody>
      </p:sp>
      <p:pic>
        <p:nvPicPr>
          <p:cNvPr id="18437" name="Picture 5" descr="Nano-definitions-skalerbare-egenskaper"/>
          <p:cNvPicPr>
            <a:picLocks noChangeAspect="1" noChangeArrowheads="1"/>
          </p:cNvPicPr>
          <p:nvPr/>
        </p:nvPicPr>
        <p:blipFill>
          <a:blip r:embed="rId2" cstate="print"/>
          <a:srcRect/>
          <a:stretch>
            <a:fillRect/>
          </a:stretch>
        </p:blipFill>
        <p:spPr bwMode="auto">
          <a:xfrm>
            <a:off x="4284663" y="1447800"/>
            <a:ext cx="4249737" cy="37782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9B662AEF-AEB6-4764-8525-36ADADE24234}"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685800" y="76200"/>
            <a:ext cx="7772400" cy="6232525"/>
          </a:xfrm>
        </p:spPr>
        <p:txBody>
          <a:bodyPr/>
          <a:lstStyle/>
          <a:p>
            <a:pPr eaLnBrk="1" hangingPunct="1"/>
            <a:r>
              <a:rPr lang="en-GB" dirty="0" err="1" smtClean="0"/>
              <a:t>Fra</a:t>
            </a:r>
            <a:r>
              <a:rPr lang="en-GB" dirty="0" smtClean="0"/>
              <a:t> </a:t>
            </a:r>
            <a:r>
              <a:rPr lang="en-GB" dirty="0" err="1" smtClean="0"/>
              <a:t>atomorbitaler</a:t>
            </a:r>
            <a:r>
              <a:rPr lang="en-GB" dirty="0" smtClean="0"/>
              <a:t> </a:t>
            </a:r>
            <a:r>
              <a:rPr lang="en-GB" dirty="0" err="1" smtClean="0"/>
              <a:t>til</a:t>
            </a:r>
            <a:r>
              <a:rPr lang="en-GB" dirty="0" smtClean="0"/>
              <a:t> </a:t>
            </a:r>
            <a:r>
              <a:rPr lang="en-GB" dirty="0" err="1" smtClean="0"/>
              <a:t>bånd</a:t>
            </a:r>
            <a:r>
              <a:rPr lang="en-GB" dirty="0" smtClean="0"/>
              <a:t> </a:t>
            </a:r>
            <a:r>
              <a:rPr lang="en-GB" dirty="0" err="1" smtClean="0"/>
              <a:t>og</a:t>
            </a:r>
            <a:r>
              <a:rPr lang="en-GB" dirty="0" smtClean="0"/>
              <a:t> </a:t>
            </a:r>
            <a:r>
              <a:rPr lang="en-GB" dirty="0" err="1" smtClean="0"/>
              <a:t>halvveis</a:t>
            </a:r>
            <a:r>
              <a:rPr lang="en-GB" dirty="0" smtClean="0"/>
              <a:t> </a:t>
            </a:r>
            <a:r>
              <a:rPr lang="en-GB" dirty="0" err="1" smtClean="0"/>
              <a:t>tilbake</a:t>
            </a:r>
            <a:r>
              <a:rPr lang="en-GB" dirty="0" smtClean="0"/>
              <a:t/>
            </a:r>
            <a:br>
              <a:rPr lang="en-GB" dirty="0" smtClean="0"/>
            </a:br>
            <a:r>
              <a:rPr lang="en-GB" dirty="0" smtClean="0"/>
              <a:t/>
            </a:r>
            <a:br>
              <a:rPr lang="en-GB" dirty="0" smtClean="0"/>
            </a:br>
            <a:r>
              <a:rPr lang="en-GB" dirty="0" err="1" smtClean="0"/>
              <a:t>Kvantifisering</a:t>
            </a:r>
            <a:r>
              <a:rPr lang="en-GB" dirty="0" smtClean="0"/>
              <a:t> </a:t>
            </a:r>
            <a:r>
              <a:rPr lang="en-GB" dirty="0" err="1" smtClean="0"/>
              <a:t>av</a:t>
            </a:r>
            <a:r>
              <a:rPr lang="en-GB" dirty="0" smtClean="0"/>
              <a:t> </a:t>
            </a:r>
            <a:r>
              <a:rPr lang="en-GB" dirty="0" err="1" smtClean="0"/>
              <a:t>energi</a:t>
            </a:r>
            <a:endParaRPr lang="en-GB" dirty="0" smtClean="0"/>
          </a:p>
        </p:txBody>
      </p:sp>
      <p:sp>
        <p:nvSpPr>
          <p:cNvPr id="19459"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dna-1"/>
          <p:cNvPicPr>
            <a:picLocks noChangeAspect="1" noChangeArrowheads="1"/>
          </p:cNvPicPr>
          <p:nvPr/>
        </p:nvPicPr>
        <p:blipFill>
          <a:blip r:embed="rId2" cstate="print"/>
          <a:srcRect/>
          <a:stretch>
            <a:fillRect/>
          </a:stretch>
        </p:blipFill>
        <p:spPr bwMode="auto">
          <a:xfrm>
            <a:off x="7508875" y="817563"/>
            <a:ext cx="1600200" cy="3475037"/>
          </a:xfrm>
          <a:prstGeom prst="rect">
            <a:avLst/>
          </a:prstGeom>
          <a:noFill/>
          <a:ln w="9525">
            <a:noFill/>
            <a:miter lim="800000"/>
            <a:headEnd/>
            <a:tailEnd/>
          </a:ln>
        </p:spPr>
      </p:pic>
      <p:sp>
        <p:nvSpPr>
          <p:cNvPr id="4099" name="Rectangle 2"/>
          <p:cNvSpPr>
            <a:spLocks noGrp="1" noChangeArrowheads="1"/>
          </p:cNvSpPr>
          <p:nvPr>
            <p:ph type="title"/>
          </p:nvPr>
        </p:nvSpPr>
        <p:spPr/>
        <p:txBody>
          <a:bodyPr/>
          <a:lstStyle/>
          <a:p>
            <a:pPr eaLnBrk="1" hangingPunct="1"/>
            <a:r>
              <a:rPr lang="nb-NO" smtClean="0"/>
              <a:t>Nano er ikke nytt</a:t>
            </a:r>
            <a:endParaRPr lang="en-GB" smtClean="0"/>
          </a:p>
        </p:txBody>
      </p:sp>
      <p:sp>
        <p:nvSpPr>
          <p:cNvPr id="4100" name="Rectangle 3"/>
          <p:cNvSpPr>
            <a:spLocks noGrp="1" noChangeArrowheads="1"/>
          </p:cNvSpPr>
          <p:nvPr>
            <p:ph type="body" idx="1"/>
          </p:nvPr>
        </p:nvSpPr>
        <p:spPr>
          <a:xfrm>
            <a:off x="468313" y="1371600"/>
            <a:ext cx="7056437" cy="4724400"/>
          </a:xfrm>
        </p:spPr>
        <p:txBody>
          <a:bodyPr/>
          <a:lstStyle/>
          <a:p>
            <a:pPr eaLnBrk="1" hangingPunct="1"/>
            <a:r>
              <a:rPr lang="nb-NO" smtClean="0"/>
              <a:t>Naturen:</a:t>
            </a:r>
          </a:p>
          <a:p>
            <a:pPr lvl="1" eaLnBrk="1" hangingPunct="1"/>
            <a:endParaRPr lang="nb-NO" smtClean="0"/>
          </a:p>
          <a:p>
            <a:pPr lvl="1" eaLnBrk="1" hangingPunct="1"/>
            <a:r>
              <a:rPr lang="nb-NO" smtClean="0"/>
              <a:t>Informasjon lagres i DNA – en organisk nanostruktur som er selvreproduserende og -reparerende </a:t>
            </a:r>
          </a:p>
          <a:p>
            <a:pPr lvl="1" eaLnBrk="1" hangingPunct="1"/>
            <a:endParaRPr lang="nb-NO" smtClean="0"/>
          </a:p>
          <a:p>
            <a:pPr lvl="1" eaLnBrk="1" hangingPunct="1"/>
            <a:r>
              <a:rPr lang="nb-NO" smtClean="0"/>
              <a:t>Sjødyr får meget sterke skall ved hjelp av nanokompositter</a:t>
            </a:r>
          </a:p>
          <a:p>
            <a:pPr lvl="1" eaLnBrk="1" hangingPunct="1"/>
            <a:endParaRPr lang="nb-NO" smtClean="0"/>
          </a:p>
          <a:p>
            <a:pPr eaLnBrk="1" hangingPunct="1"/>
            <a:r>
              <a:rPr lang="nb-NO" smtClean="0"/>
              <a:t>Tidlige tiders mennesker:</a:t>
            </a:r>
          </a:p>
          <a:p>
            <a:pPr eaLnBrk="1" hangingPunct="1"/>
            <a:endParaRPr lang="nb-NO" smtClean="0"/>
          </a:p>
          <a:p>
            <a:pPr lvl="1" eaLnBrk="1" hangingPunct="1"/>
            <a:r>
              <a:rPr lang="nb-NO" smtClean="0"/>
              <a:t>Bruker leire – dispersjoner av nanopartikler</a:t>
            </a:r>
          </a:p>
          <a:p>
            <a:pPr lvl="1" eaLnBrk="1" hangingPunct="1"/>
            <a:endParaRPr lang="nb-NO" smtClean="0"/>
          </a:p>
          <a:p>
            <a:pPr lvl="1" eaLnBrk="1" hangingPunct="1"/>
            <a:r>
              <a:rPr lang="nb-NO" smtClean="0"/>
              <a:t>Farger glass og annet med kolloid utfelte gull-nanopartikler</a:t>
            </a:r>
          </a:p>
          <a:p>
            <a:pPr lvl="1" eaLnBrk="1" hangingPunct="1">
              <a:buFontTx/>
              <a:buNone/>
            </a:pPr>
            <a:r>
              <a:rPr lang="nb-NO" smtClean="0"/>
              <a:t>	(”Purple of Cassius”)</a:t>
            </a:r>
          </a:p>
          <a:p>
            <a:pPr lvl="1" eaLnBrk="1" hangingPunct="1"/>
            <a:endParaRPr lang="nb-NO" smtClean="0"/>
          </a:p>
          <a:p>
            <a:pPr lvl="1" eaLnBrk="1" hangingPunct="1"/>
            <a:r>
              <a:rPr lang="nb-NO" smtClean="0"/>
              <a:t>Lager jern-legeringer med karbon-nanorør (sot) (”Damaskus-stål”)</a:t>
            </a:r>
            <a:endParaRPr lang="en-GB" smtClean="0"/>
          </a:p>
        </p:txBody>
      </p:sp>
      <p:pic>
        <p:nvPicPr>
          <p:cNvPr id="4101" name="Picture 6" descr="http://www.webexhibits.org/causesofcolor/images/content/plate-VIII-01.jpg"/>
          <p:cNvPicPr>
            <a:picLocks noChangeAspect="1" noChangeArrowheads="1"/>
          </p:cNvPicPr>
          <p:nvPr/>
        </p:nvPicPr>
        <p:blipFill>
          <a:blip r:embed="rId3" cstate="print"/>
          <a:srcRect/>
          <a:stretch>
            <a:fillRect/>
          </a:stretch>
        </p:blipFill>
        <p:spPr bwMode="auto">
          <a:xfrm>
            <a:off x="7243763" y="4652963"/>
            <a:ext cx="1865312" cy="14160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2</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t>Repetisjon om elektronenes energinivåer</a:t>
            </a:r>
            <a:br>
              <a:rPr lang="en-GB" smtClean="0"/>
            </a:br>
            <a:r>
              <a:rPr lang="en-GB" smtClean="0"/>
              <a:t> Orbitaler og bånd</a:t>
            </a:r>
          </a:p>
        </p:txBody>
      </p:sp>
      <p:sp>
        <p:nvSpPr>
          <p:cNvPr id="20483" name="Content Placeholder 7"/>
          <p:cNvSpPr>
            <a:spLocks noGrp="1"/>
          </p:cNvSpPr>
          <p:nvPr>
            <p:ph idx="1"/>
          </p:nvPr>
        </p:nvSpPr>
        <p:spPr>
          <a:xfrm>
            <a:off x="395288" y="1371600"/>
            <a:ext cx="3313112" cy="4724400"/>
          </a:xfrm>
        </p:spPr>
        <p:txBody>
          <a:bodyPr/>
          <a:lstStyle/>
          <a:p>
            <a:pPr eaLnBrk="1" hangingPunct="1"/>
            <a:r>
              <a:rPr lang="en-GB" smtClean="0"/>
              <a:t>Diskrete orbitaler i atomer</a:t>
            </a:r>
          </a:p>
          <a:p>
            <a:pPr eaLnBrk="1" hangingPunct="1"/>
            <a:endParaRPr lang="en-GB" smtClean="0"/>
          </a:p>
          <a:p>
            <a:pPr eaLnBrk="1" hangingPunct="1"/>
            <a:r>
              <a:rPr lang="en-GB" smtClean="0"/>
              <a:t>Flere orbitaler i molekyler og clustre</a:t>
            </a:r>
          </a:p>
          <a:p>
            <a:pPr eaLnBrk="1" hangingPunct="1"/>
            <a:endParaRPr lang="en-GB" smtClean="0"/>
          </a:p>
          <a:p>
            <a:pPr eaLnBrk="1" hangingPunct="1"/>
            <a:r>
              <a:rPr lang="en-GB" smtClean="0"/>
              <a:t>Bånd i kondenserte faser (faste stoffer)</a:t>
            </a:r>
          </a:p>
        </p:txBody>
      </p:sp>
      <p:pic>
        <p:nvPicPr>
          <p:cNvPr id="20484" name="Picture 4" descr="http://www.webexhibits.org/causesofcolor/images/content/20.jpg"/>
          <p:cNvPicPr>
            <a:picLocks noChangeAspect="1" noChangeArrowheads="1"/>
          </p:cNvPicPr>
          <p:nvPr/>
        </p:nvPicPr>
        <p:blipFill>
          <a:blip r:embed="rId2" cstate="print"/>
          <a:srcRect/>
          <a:stretch>
            <a:fillRect/>
          </a:stretch>
        </p:blipFill>
        <p:spPr bwMode="auto">
          <a:xfrm>
            <a:off x="4067175" y="1412875"/>
            <a:ext cx="4537075" cy="45370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87C114CF-2CDD-4E07-BF30-B340E4AB2C8B}" type="slidenum">
              <a:rPr lang="en-US" smtClean="0"/>
              <a:pPr>
                <a:defRPr/>
              </a:pPr>
              <a:t>20</a:t>
            </a:fld>
            <a:endParaRPr lang="en-US"/>
          </a:p>
        </p:txBody>
      </p:sp>
      <p:sp>
        <p:nvSpPr>
          <p:cNvPr id="6" name="Footer Placeholder 5"/>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roadsidescholar.com/wp-content/uploads/2007/08/arik_levy_gold_bar_doorstop.jpg"/>
          <p:cNvPicPr>
            <a:picLocks noChangeAspect="1" noChangeArrowheads="1"/>
          </p:cNvPicPr>
          <p:nvPr/>
        </p:nvPicPr>
        <p:blipFill>
          <a:blip r:embed="rId2" cstate="print"/>
          <a:srcRect/>
          <a:stretch>
            <a:fillRect/>
          </a:stretch>
        </p:blipFill>
        <p:spPr bwMode="auto">
          <a:xfrm>
            <a:off x="6415088" y="1989138"/>
            <a:ext cx="2693987" cy="2303462"/>
          </a:xfrm>
          <a:prstGeom prst="rect">
            <a:avLst/>
          </a:prstGeom>
          <a:noFill/>
          <a:ln w="9525">
            <a:noFill/>
            <a:miter lim="800000"/>
            <a:headEnd/>
            <a:tailEnd/>
          </a:ln>
        </p:spPr>
      </p:pic>
      <p:sp>
        <p:nvSpPr>
          <p:cNvPr id="21507" name="Title 1"/>
          <p:cNvSpPr>
            <a:spLocks noGrp="1"/>
          </p:cNvSpPr>
          <p:nvPr>
            <p:ph type="title"/>
          </p:nvPr>
        </p:nvSpPr>
        <p:spPr/>
        <p:txBody>
          <a:bodyPr/>
          <a:lstStyle/>
          <a:p>
            <a:pPr eaLnBrk="1" hangingPunct="1"/>
            <a:r>
              <a:rPr lang="en-GB" sz="2800" smtClean="0"/>
              <a:t>Ikke alt som er gull skinner</a:t>
            </a:r>
            <a:r>
              <a:rPr lang="en-GB" smtClean="0"/>
              <a:t/>
            </a:r>
            <a:br>
              <a:rPr lang="en-GB" smtClean="0"/>
            </a:br>
            <a:r>
              <a:rPr lang="en-GB" smtClean="0"/>
              <a:t>Nye egenskaper i gull nanopartikler og clustre</a:t>
            </a:r>
          </a:p>
        </p:txBody>
      </p:sp>
      <p:pic>
        <p:nvPicPr>
          <p:cNvPr id="21508" name="Picture 4" descr="http://www.webexhibits.org/causesofcolor/images/content/20.jpg"/>
          <p:cNvPicPr>
            <a:picLocks noChangeAspect="1" noChangeArrowheads="1"/>
          </p:cNvPicPr>
          <p:nvPr/>
        </p:nvPicPr>
        <p:blipFill>
          <a:blip r:embed="rId3" cstate="print"/>
          <a:srcRect/>
          <a:stretch>
            <a:fillRect/>
          </a:stretch>
        </p:blipFill>
        <p:spPr bwMode="auto">
          <a:xfrm>
            <a:off x="3636963" y="1700213"/>
            <a:ext cx="3095625" cy="3097212"/>
          </a:xfrm>
          <a:prstGeom prst="rect">
            <a:avLst/>
          </a:prstGeom>
          <a:noFill/>
          <a:ln w="9525">
            <a:noFill/>
            <a:miter lim="800000"/>
            <a:headEnd/>
            <a:tailEnd/>
          </a:ln>
        </p:spPr>
      </p:pic>
      <p:pic>
        <p:nvPicPr>
          <p:cNvPr id="21509" name="Picture 6" descr="http://www.webexhibits.org/causesofcolor/images/content/gold-nano.jpg"/>
          <p:cNvPicPr>
            <a:picLocks noChangeAspect="1" noChangeArrowheads="1"/>
          </p:cNvPicPr>
          <p:nvPr/>
        </p:nvPicPr>
        <p:blipFill>
          <a:blip r:embed="rId4" cstate="print"/>
          <a:srcRect/>
          <a:stretch>
            <a:fillRect/>
          </a:stretch>
        </p:blipFill>
        <p:spPr bwMode="auto">
          <a:xfrm>
            <a:off x="107950" y="1989138"/>
            <a:ext cx="3455988" cy="1511300"/>
          </a:xfrm>
          <a:prstGeom prst="rect">
            <a:avLst/>
          </a:prstGeom>
          <a:noFill/>
          <a:ln w="9525">
            <a:noFill/>
            <a:miter lim="800000"/>
            <a:headEnd/>
            <a:tailEnd/>
          </a:ln>
        </p:spPr>
      </p:pic>
      <p:pic>
        <p:nvPicPr>
          <p:cNvPr id="21510" name="Picture 8" descr="http://www.webexhibits.org/causesofcolor/images/content/9_diameter_of_gold.jpg"/>
          <p:cNvPicPr>
            <a:picLocks noChangeAspect="1" noChangeArrowheads="1"/>
          </p:cNvPicPr>
          <p:nvPr/>
        </p:nvPicPr>
        <p:blipFill>
          <a:blip r:embed="rId5" cstate="print"/>
          <a:srcRect/>
          <a:stretch>
            <a:fillRect/>
          </a:stretch>
        </p:blipFill>
        <p:spPr bwMode="auto">
          <a:xfrm>
            <a:off x="220663" y="3933825"/>
            <a:ext cx="2767012" cy="2820988"/>
          </a:xfrm>
          <a:prstGeom prst="rect">
            <a:avLst/>
          </a:prstGeom>
          <a:noFill/>
          <a:ln w="9525">
            <a:noFill/>
            <a:miter lim="800000"/>
            <a:headEnd/>
            <a:tailEnd/>
          </a:ln>
        </p:spPr>
      </p:pic>
      <p:pic>
        <p:nvPicPr>
          <p:cNvPr id="21511" name="Picture 10" descr="http://www.webexhibits.org/causesofcolor/images/content/9_quantum_dot_nanoparticles.jpg"/>
          <p:cNvPicPr>
            <a:picLocks noChangeAspect="1" noChangeArrowheads="1"/>
          </p:cNvPicPr>
          <p:nvPr/>
        </p:nvPicPr>
        <p:blipFill>
          <a:blip r:embed="rId6" cstate="print"/>
          <a:srcRect/>
          <a:stretch>
            <a:fillRect/>
          </a:stretch>
        </p:blipFill>
        <p:spPr bwMode="auto">
          <a:xfrm>
            <a:off x="3667125" y="5013325"/>
            <a:ext cx="3065463" cy="1757363"/>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D4AD6DFE-45FA-424B-9A5B-76E5F51CCE61}" type="slidenum">
              <a:rPr lang="en-US" smtClean="0"/>
              <a:pPr>
                <a:defRPr/>
              </a:pPr>
              <a:t>21</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76200"/>
            <a:ext cx="4173538" cy="760413"/>
          </a:xfrm>
        </p:spPr>
        <p:txBody>
          <a:bodyPr/>
          <a:lstStyle/>
          <a:p>
            <a:pPr eaLnBrk="1" hangingPunct="1"/>
            <a:r>
              <a:rPr lang="en-GB" smtClean="0"/>
              <a:t>Gull nanoclustre</a:t>
            </a:r>
          </a:p>
        </p:txBody>
      </p:sp>
      <p:sp>
        <p:nvSpPr>
          <p:cNvPr id="22531" name="Content Placeholder 2"/>
          <p:cNvSpPr>
            <a:spLocks noGrp="1"/>
          </p:cNvSpPr>
          <p:nvPr>
            <p:ph idx="1"/>
          </p:nvPr>
        </p:nvSpPr>
        <p:spPr>
          <a:xfrm>
            <a:off x="395288" y="981075"/>
            <a:ext cx="4321175" cy="5616575"/>
          </a:xfrm>
        </p:spPr>
        <p:txBody>
          <a:bodyPr/>
          <a:lstStyle/>
          <a:p>
            <a:pPr eaLnBrk="1" hangingPunct="1"/>
            <a:r>
              <a:rPr lang="en-GB" smtClean="0"/>
              <a:t>Hvordan minimalisere energien?</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r>
              <a:rPr lang="en-GB" smtClean="0"/>
              <a:t>Gode katalysatorer</a:t>
            </a:r>
          </a:p>
        </p:txBody>
      </p:sp>
      <p:pic>
        <p:nvPicPr>
          <p:cNvPr id="22532" name="Picture 2" descr="C:\Users\trulsn\Documents\MENA1000bok\Figurer\Au-clusters-Koskinen etal NewJPhys 2006.jpg"/>
          <p:cNvPicPr>
            <a:picLocks noChangeAspect="1" noChangeArrowheads="1"/>
          </p:cNvPicPr>
          <p:nvPr/>
        </p:nvPicPr>
        <p:blipFill>
          <a:blip r:embed="rId2" cstate="print"/>
          <a:srcRect/>
          <a:stretch>
            <a:fillRect/>
          </a:stretch>
        </p:blipFill>
        <p:spPr bwMode="auto">
          <a:xfrm>
            <a:off x="4859338" y="0"/>
            <a:ext cx="3365500" cy="6858000"/>
          </a:xfrm>
          <a:prstGeom prst="rect">
            <a:avLst/>
          </a:prstGeom>
          <a:noFill/>
          <a:ln w="9525">
            <a:noFill/>
            <a:miter lim="800000"/>
            <a:headEnd/>
            <a:tailEnd/>
          </a:ln>
        </p:spPr>
      </p:pic>
      <p:pic>
        <p:nvPicPr>
          <p:cNvPr id="22533" name="Picture 2" descr="http://www.roadsidescholar.com/wp-content/uploads/2007/08/arik_levy_gold_bar_doorstop.jpg"/>
          <p:cNvPicPr>
            <a:picLocks noChangeAspect="1" noChangeArrowheads="1"/>
          </p:cNvPicPr>
          <p:nvPr/>
        </p:nvPicPr>
        <p:blipFill>
          <a:blip r:embed="rId3" cstate="print"/>
          <a:srcRect/>
          <a:stretch>
            <a:fillRect/>
          </a:stretch>
        </p:blipFill>
        <p:spPr bwMode="auto">
          <a:xfrm>
            <a:off x="1747838" y="1341438"/>
            <a:ext cx="2103437" cy="1800225"/>
          </a:xfrm>
          <a:prstGeom prst="rect">
            <a:avLst/>
          </a:prstGeom>
          <a:noFill/>
          <a:ln w="9525">
            <a:noFill/>
            <a:miter lim="800000"/>
            <a:headEnd/>
            <a:tailEnd/>
          </a:ln>
        </p:spPr>
      </p:pic>
      <p:pic>
        <p:nvPicPr>
          <p:cNvPr id="22534" name="Picture 2" descr="C:\Users\trulsn\Documents\MENA1000bok\Figurer\Au-clusters-001.JPG"/>
          <p:cNvPicPr>
            <a:picLocks noChangeAspect="1" noChangeArrowheads="1"/>
          </p:cNvPicPr>
          <p:nvPr/>
        </p:nvPicPr>
        <p:blipFill>
          <a:blip r:embed="rId4" cstate="print"/>
          <a:srcRect/>
          <a:stretch>
            <a:fillRect/>
          </a:stretch>
        </p:blipFill>
        <p:spPr bwMode="auto">
          <a:xfrm>
            <a:off x="323850" y="3573463"/>
            <a:ext cx="4324350" cy="32131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22</a:t>
            </a:fld>
            <a:endParaRPr lang="en-US"/>
          </a:p>
        </p:txBody>
      </p:sp>
      <p:sp>
        <p:nvSpPr>
          <p:cNvPr id="8" name="Footer Placeholder 7"/>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3555" name="Picture 9" descr="Ge-dots-in-Si"/>
          <p:cNvPicPr>
            <a:picLocks noChangeAspect="1" noChangeArrowheads="1"/>
          </p:cNvPicPr>
          <p:nvPr/>
        </p:nvPicPr>
        <p:blipFill>
          <a:blip r:embed="rId2" cstate="print"/>
          <a:srcRect/>
          <a:stretch>
            <a:fillRect/>
          </a:stretch>
        </p:blipFill>
        <p:spPr bwMode="auto">
          <a:xfrm>
            <a:off x="6877050" y="908050"/>
            <a:ext cx="2066925" cy="2087563"/>
          </a:xfrm>
          <a:prstGeom prst="rect">
            <a:avLst/>
          </a:prstGeom>
          <a:noFill/>
          <a:ln w="9525">
            <a:noFill/>
            <a:miter lim="800000"/>
            <a:headEnd/>
            <a:tailEnd/>
          </a:ln>
        </p:spPr>
      </p:pic>
      <p:sp>
        <p:nvSpPr>
          <p:cNvPr id="23556" name="Rectangle 2"/>
          <p:cNvSpPr>
            <a:spLocks noGrp="1" noChangeArrowheads="1"/>
          </p:cNvSpPr>
          <p:nvPr>
            <p:ph type="title"/>
          </p:nvPr>
        </p:nvSpPr>
        <p:spPr/>
        <p:txBody>
          <a:bodyPr/>
          <a:lstStyle/>
          <a:p>
            <a:pPr eaLnBrk="1" hangingPunct="1"/>
            <a:r>
              <a:rPr lang="nb-NO" smtClean="0"/>
              <a:t>Kvanteprikker og qubits</a:t>
            </a:r>
            <a:endParaRPr lang="en-GB" smtClean="0"/>
          </a:p>
        </p:txBody>
      </p:sp>
      <p:sp>
        <p:nvSpPr>
          <p:cNvPr id="23557" name="Rectangle 4"/>
          <p:cNvSpPr>
            <a:spLocks noGrp="1" noChangeArrowheads="1"/>
          </p:cNvSpPr>
          <p:nvPr>
            <p:ph type="body" sz="half" idx="1"/>
          </p:nvPr>
        </p:nvSpPr>
        <p:spPr>
          <a:xfrm>
            <a:off x="685800" y="1371600"/>
            <a:ext cx="2878138" cy="4724400"/>
          </a:xfrm>
        </p:spPr>
        <p:txBody>
          <a:bodyPr/>
          <a:lstStyle/>
          <a:p>
            <a:pPr eaLnBrk="1" hangingPunct="1"/>
            <a:r>
              <a:rPr lang="nb-NO" sz="1800" smtClean="0"/>
              <a:t>Elektronenes energier blir kvantisert i små dimensjoner</a:t>
            </a:r>
          </a:p>
          <a:p>
            <a:pPr eaLnBrk="1" hangingPunct="1"/>
            <a:endParaRPr lang="nb-NO" sz="1800" smtClean="0"/>
          </a:p>
          <a:p>
            <a:pPr eaLnBrk="1" hangingPunct="1">
              <a:buFontTx/>
              <a:buNone/>
            </a:pPr>
            <a:r>
              <a:rPr lang="nb-NO" sz="1800" smtClean="0"/>
              <a:t>	jfr. atomenes eller molekylenes orbitaler</a:t>
            </a:r>
          </a:p>
          <a:p>
            <a:pPr eaLnBrk="1" hangingPunct="1"/>
            <a:endParaRPr lang="nb-NO" sz="1800" smtClean="0"/>
          </a:p>
          <a:p>
            <a:pPr eaLnBrk="1" hangingPunct="1"/>
            <a:r>
              <a:rPr lang="nb-NO" sz="1800" smtClean="0"/>
              <a:t>Et elektron i en kvanteprikk kan for eksempel innta ”lav” eller en eller flere ”høye” tilstander</a:t>
            </a:r>
          </a:p>
          <a:p>
            <a:pPr eaLnBrk="1" hangingPunct="1"/>
            <a:endParaRPr lang="nb-NO" sz="1800" smtClean="0"/>
          </a:p>
          <a:p>
            <a:pPr eaLnBrk="1" hangingPunct="1"/>
            <a:r>
              <a:rPr lang="nb-NO" sz="1800" smtClean="0"/>
              <a:t>Denne informasjonen kalles en </a:t>
            </a:r>
            <a:r>
              <a:rPr lang="nb-NO" sz="1800" i="1" smtClean="0"/>
              <a:t>qubit</a:t>
            </a:r>
            <a:endParaRPr lang="en-GB" sz="1800" i="1" smtClean="0"/>
          </a:p>
        </p:txBody>
      </p:sp>
      <p:pic>
        <p:nvPicPr>
          <p:cNvPr id="23558" name="Picture 6" descr="quantum-dots-density-imperial-college"/>
          <p:cNvPicPr>
            <a:picLocks noChangeAspect="1" noChangeArrowheads="1"/>
          </p:cNvPicPr>
          <p:nvPr/>
        </p:nvPicPr>
        <p:blipFill>
          <a:blip r:embed="rId3" cstate="print"/>
          <a:srcRect/>
          <a:stretch>
            <a:fillRect/>
          </a:stretch>
        </p:blipFill>
        <p:spPr bwMode="auto">
          <a:xfrm>
            <a:off x="3779838" y="2976563"/>
            <a:ext cx="5256212" cy="3332162"/>
          </a:xfrm>
          <a:prstGeom prst="rect">
            <a:avLst/>
          </a:prstGeom>
          <a:noFill/>
          <a:ln w="9525">
            <a:noFill/>
            <a:miter lim="800000"/>
            <a:headEnd/>
            <a:tailEnd/>
          </a:ln>
        </p:spPr>
      </p:pic>
      <p:sp>
        <p:nvSpPr>
          <p:cNvPr id="23559" name="Text Box 7"/>
          <p:cNvSpPr txBox="1">
            <a:spLocks noChangeArrowheads="1"/>
          </p:cNvSpPr>
          <p:nvPr/>
        </p:nvSpPr>
        <p:spPr bwMode="auto">
          <a:xfrm>
            <a:off x="5867400" y="6237288"/>
            <a:ext cx="3168650" cy="244475"/>
          </a:xfrm>
          <a:prstGeom prst="rect">
            <a:avLst/>
          </a:prstGeom>
          <a:noFill/>
          <a:ln w="9525">
            <a:noFill/>
            <a:miter lim="800000"/>
            <a:headEnd/>
            <a:tailEnd/>
          </a:ln>
        </p:spPr>
        <p:txBody>
          <a:bodyPr>
            <a:spAutoFit/>
          </a:bodyPr>
          <a:lstStyle/>
          <a:p>
            <a:pPr>
              <a:spcBef>
                <a:spcPct val="50000"/>
              </a:spcBef>
            </a:pPr>
            <a:r>
              <a:rPr lang="nb-NO" sz="1000"/>
              <a:t>Figur: Imperial College</a:t>
            </a:r>
            <a:endParaRPr lang="en-GB" sz="1000"/>
          </a:p>
        </p:txBody>
      </p:sp>
      <p:pic>
        <p:nvPicPr>
          <p:cNvPr id="23560" name="Picture 8" descr="quantum-dotshapes"/>
          <p:cNvPicPr>
            <a:picLocks noChangeAspect="1" noChangeArrowheads="1"/>
          </p:cNvPicPr>
          <p:nvPr/>
        </p:nvPicPr>
        <p:blipFill>
          <a:blip r:embed="rId4" cstate="print"/>
          <a:srcRect/>
          <a:stretch>
            <a:fillRect/>
          </a:stretch>
        </p:blipFill>
        <p:spPr bwMode="auto">
          <a:xfrm>
            <a:off x="4211638" y="1916113"/>
            <a:ext cx="2520950" cy="973137"/>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4579" name="Picture 8" descr="Single-electron-K-Matsumoto-Stanford-4"/>
          <p:cNvPicPr>
            <a:picLocks noChangeAspect="1" noChangeArrowheads="1"/>
          </p:cNvPicPr>
          <p:nvPr/>
        </p:nvPicPr>
        <p:blipFill>
          <a:blip r:embed="rId2" cstate="print"/>
          <a:srcRect/>
          <a:stretch>
            <a:fillRect/>
          </a:stretch>
        </p:blipFill>
        <p:spPr bwMode="auto">
          <a:xfrm>
            <a:off x="2562225" y="2997200"/>
            <a:ext cx="3305175" cy="3527425"/>
          </a:xfrm>
          <a:prstGeom prst="rect">
            <a:avLst/>
          </a:prstGeom>
          <a:noFill/>
          <a:ln w="9525">
            <a:noFill/>
            <a:miter lim="800000"/>
            <a:headEnd/>
            <a:tailEnd/>
          </a:ln>
        </p:spPr>
      </p:pic>
      <p:sp>
        <p:nvSpPr>
          <p:cNvPr id="24580" name="Rectangle 2"/>
          <p:cNvSpPr>
            <a:spLocks noGrp="1" noChangeArrowheads="1"/>
          </p:cNvSpPr>
          <p:nvPr>
            <p:ph type="title"/>
          </p:nvPr>
        </p:nvSpPr>
        <p:spPr/>
        <p:txBody>
          <a:bodyPr/>
          <a:lstStyle/>
          <a:p>
            <a:pPr eaLnBrk="1" hangingPunct="1"/>
            <a:r>
              <a:rPr lang="nb-NO" smtClean="0"/>
              <a:t>Nanoteknologi; kvantifisert strøm</a:t>
            </a:r>
            <a:br>
              <a:rPr lang="nb-NO" smtClean="0"/>
            </a:br>
            <a:r>
              <a:rPr lang="nb-NO" smtClean="0"/>
              <a:t>Én-elektron-transistoren</a:t>
            </a:r>
            <a:endParaRPr lang="en-US" smtClean="0"/>
          </a:p>
        </p:txBody>
      </p:sp>
      <p:sp>
        <p:nvSpPr>
          <p:cNvPr id="24581" name="Rectangle 3"/>
          <p:cNvSpPr>
            <a:spLocks noGrp="1" noChangeArrowheads="1"/>
          </p:cNvSpPr>
          <p:nvPr>
            <p:ph type="body" sz="half" idx="1"/>
          </p:nvPr>
        </p:nvSpPr>
        <p:spPr>
          <a:xfrm>
            <a:off x="179388" y="1125538"/>
            <a:ext cx="5329237" cy="1871662"/>
          </a:xfrm>
        </p:spPr>
        <p:txBody>
          <a:bodyPr/>
          <a:lstStyle/>
          <a:p>
            <a:pPr eaLnBrk="1" hangingPunct="1">
              <a:lnSpc>
                <a:spcPct val="90000"/>
              </a:lnSpc>
            </a:pPr>
            <a:r>
              <a:rPr lang="nb-NO" sz="1600" smtClean="0"/>
              <a:t>Nanoskopiske dimensjoner; Kvanteprikker</a:t>
            </a:r>
          </a:p>
          <a:p>
            <a:pPr eaLnBrk="1" hangingPunct="1">
              <a:lnSpc>
                <a:spcPct val="90000"/>
              </a:lnSpc>
            </a:pPr>
            <a:r>
              <a:rPr lang="nb-NO" sz="1600" smtClean="0"/>
              <a:t>Lages med STM-tipp</a:t>
            </a:r>
          </a:p>
          <a:p>
            <a:pPr eaLnBrk="1" hangingPunct="1">
              <a:lnSpc>
                <a:spcPct val="90000"/>
              </a:lnSpc>
            </a:pPr>
            <a:r>
              <a:rPr lang="nb-NO" sz="1600" smtClean="0"/>
              <a:t>Transistor med slike dimensjoner i gate-strukturen slipper kun gjennom ett elektron ad gangen</a:t>
            </a:r>
          </a:p>
          <a:p>
            <a:pPr eaLnBrk="1" hangingPunct="1">
              <a:lnSpc>
                <a:spcPct val="90000"/>
              </a:lnSpc>
            </a:pPr>
            <a:r>
              <a:rPr lang="nb-NO" sz="1600" smtClean="0"/>
              <a:t>To eller flere elektroner krever høyere spenning; kvantifisert strøm</a:t>
            </a:r>
          </a:p>
          <a:p>
            <a:pPr eaLnBrk="1" hangingPunct="1">
              <a:lnSpc>
                <a:spcPct val="90000"/>
              </a:lnSpc>
            </a:pPr>
            <a:r>
              <a:rPr lang="nb-NO" sz="1600" smtClean="0"/>
              <a:t>Nye muligheter for informasjons-flyt</a:t>
            </a:r>
            <a:endParaRPr lang="en-US" sz="1600" smtClean="0"/>
          </a:p>
        </p:txBody>
      </p:sp>
      <p:pic>
        <p:nvPicPr>
          <p:cNvPr id="24582" name="Picture 4" descr="Single-electron-K-Matsumoto-Stanford-1"/>
          <p:cNvPicPr>
            <a:picLocks noChangeAspect="1" noChangeArrowheads="1"/>
          </p:cNvPicPr>
          <p:nvPr/>
        </p:nvPicPr>
        <p:blipFill>
          <a:blip r:embed="rId3" cstate="print"/>
          <a:srcRect/>
          <a:stretch>
            <a:fillRect/>
          </a:stretch>
        </p:blipFill>
        <p:spPr bwMode="auto">
          <a:xfrm>
            <a:off x="46038" y="4292600"/>
            <a:ext cx="2438400" cy="2303463"/>
          </a:xfrm>
          <a:prstGeom prst="rect">
            <a:avLst/>
          </a:prstGeom>
          <a:noFill/>
          <a:ln w="9525">
            <a:noFill/>
            <a:miter lim="800000"/>
            <a:headEnd/>
            <a:tailEnd/>
          </a:ln>
        </p:spPr>
      </p:pic>
      <p:pic>
        <p:nvPicPr>
          <p:cNvPr id="24583" name="Picture 5" descr="Single-electron-K-Matsumoto-Stanford-2"/>
          <p:cNvPicPr>
            <a:picLocks noChangeAspect="1" noChangeArrowheads="1"/>
          </p:cNvPicPr>
          <p:nvPr/>
        </p:nvPicPr>
        <p:blipFill>
          <a:blip r:embed="rId4" cstate="print"/>
          <a:srcRect/>
          <a:stretch>
            <a:fillRect/>
          </a:stretch>
        </p:blipFill>
        <p:spPr bwMode="auto">
          <a:xfrm>
            <a:off x="6021388" y="5045075"/>
            <a:ext cx="2438400" cy="1355725"/>
          </a:xfrm>
          <a:prstGeom prst="rect">
            <a:avLst/>
          </a:prstGeom>
          <a:noFill/>
          <a:ln w="9525">
            <a:noFill/>
            <a:miter lim="800000"/>
            <a:headEnd/>
            <a:tailEnd/>
          </a:ln>
        </p:spPr>
      </p:pic>
      <p:pic>
        <p:nvPicPr>
          <p:cNvPr id="24584" name="Picture 6" descr="Single-electron-K-Matsumoto-Stanford-3"/>
          <p:cNvPicPr>
            <a:picLocks noChangeAspect="1" noChangeArrowheads="1"/>
          </p:cNvPicPr>
          <p:nvPr/>
        </p:nvPicPr>
        <p:blipFill>
          <a:blip r:embed="rId5" cstate="print"/>
          <a:srcRect/>
          <a:stretch>
            <a:fillRect/>
          </a:stretch>
        </p:blipFill>
        <p:spPr bwMode="auto">
          <a:xfrm>
            <a:off x="5580063" y="1196975"/>
            <a:ext cx="3549650" cy="3379788"/>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685800" y="76200"/>
            <a:ext cx="7772400" cy="6016625"/>
          </a:xfrm>
        </p:spPr>
        <p:txBody>
          <a:bodyPr/>
          <a:lstStyle/>
          <a:p>
            <a:pPr eaLnBrk="1" hangingPunct="1"/>
            <a:r>
              <a:rPr lang="en-GB" smtClean="0"/>
              <a:t>Karbon nanostrukturer</a:t>
            </a:r>
          </a:p>
        </p:txBody>
      </p:sp>
      <p:sp>
        <p:nvSpPr>
          <p:cNvPr id="25603"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6627" name="Picture 7"/>
          <p:cNvPicPr>
            <a:picLocks noChangeAspect="1" noChangeArrowheads="1"/>
          </p:cNvPicPr>
          <p:nvPr/>
        </p:nvPicPr>
        <p:blipFill>
          <a:blip r:embed="rId2" cstate="print"/>
          <a:srcRect/>
          <a:stretch>
            <a:fillRect/>
          </a:stretch>
        </p:blipFill>
        <p:spPr bwMode="auto">
          <a:xfrm>
            <a:off x="3635375" y="2636838"/>
            <a:ext cx="1843088" cy="1357312"/>
          </a:xfrm>
          <a:prstGeom prst="rect">
            <a:avLst/>
          </a:prstGeom>
          <a:noFill/>
          <a:ln w="9525">
            <a:noFill/>
            <a:miter lim="800000"/>
            <a:headEnd/>
            <a:tailEnd/>
          </a:ln>
        </p:spPr>
      </p:pic>
      <p:sp>
        <p:nvSpPr>
          <p:cNvPr id="26628" name="Rectangle 2"/>
          <p:cNvSpPr>
            <a:spLocks noGrp="1" noChangeArrowheads="1"/>
          </p:cNvSpPr>
          <p:nvPr>
            <p:ph type="title"/>
          </p:nvPr>
        </p:nvSpPr>
        <p:spPr/>
        <p:txBody>
          <a:bodyPr/>
          <a:lstStyle/>
          <a:p>
            <a:pPr eaLnBrk="1" hangingPunct="1"/>
            <a:r>
              <a:rPr lang="en-GB" smtClean="0"/>
              <a:t>Grafen (graphene)</a:t>
            </a:r>
          </a:p>
        </p:txBody>
      </p:sp>
      <p:sp>
        <p:nvSpPr>
          <p:cNvPr id="26629" name="Rectangle 3"/>
          <p:cNvSpPr>
            <a:spLocks noGrp="1" noChangeArrowheads="1"/>
          </p:cNvSpPr>
          <p:nvPr>
            <p:ph type="body" idx="1"/>
          </p:nvPr>
        </p:nvSpPr>
        <p:spPr>
          <a:xfrm>
            <a:off x="250825" y="1371600"/>
            <a:ext cx="3744913" cy="4724400"/>
          </a:xfrm>
        </p:spPr>
        <p:txBody>
          <a:bodyPr/>
          <a:lstStyle/>
          <a:p>
            <a:pPr eaLnBrk="1" hangingPunct="1"/>
            <a:r>
              <a:rPr lang="en-GB" smtClean="0"/>
              <a:t>Grafen (graphene) er enkelt-ark av grafitt (C)</a:t>
            </a:r>
          </a:p>
          <a:p>
            <a:pPr eaLnBrk="1" hangingPunct="1"/>
            <a:endParaRPr lang="en-GB" smtClean="0"/>
          </a:p>
          <a:p>
            <a:pPr eaLnBrk="1" hangingPunct="1"/>
            <a:r>
              <a:rPr lang="en-GB" smtClean="0"/>
              <a:t>“Oppdaget” av Brodie, 1859</a:t>
            </a:r>
          </a:p>
          <a:p>
            <a:pPr eaLnBrk="1" hangingPunct="1"/>
            <a:endParaRPr lang="en-GB" smtClean="0"/>
          </a:p>
          <a:p>
            <a:pPr eaLnBrk="1" hangingPunct="1"/>
            <a:r>
              <a:rPr lang="en-GB" smtClean="0"/>
              <a:t>Rene enkelt-ark karakterisert først i 2004 (Geim </a:t>
            </a:r>
            <a:r>
              <a:rPr lang="en-GB" i="1" smtClean="0"/>
              <a:t>et al.</a:t>
            </a:r>
            <a:r>
              <a:rPr lang="en-GB" smtClean="0"/>
              <a:t>)</a:t>
            </a:r>
          </a:p>
          <a:p>
            <a:pPr eaLnBrk="1" hangingPunct="1"/>
            <a:endParaRPr lang="en-GB" smtClean="0"/>
          </a:p>
          <a:p>
            <a:pPr eaLnBrk="1" hangingPunct="1"/>
            <a:r>
              <a:rPr lang="en-GB" smtClean="0"/>
              <a:t>Ikke stabile i seg selv</a:t>
            </a:r>
          </a:p>
          <a:p>
            <a:pPr eaLnBrk="1" hangingPunct="1"/>
            <a:r>
              <a:rPr lang="en-GB" smtClean="0"/>
              <a:t>Stabiliseres av </a:t>
            </a:r>
          </a:p>
          <a:p>
            <a:pPr lvl="1" eaLnBrk="1" hangingPunct="1"/>
            <a:r>
              <a:rPr lang="en-GB" smtClean="0"/>
              <a:t>terminerende O og/eller H</a:t>
            </a:r>
          </a:p>
          <a:p>
            <a:pPr lvl="1" eaLnBrk="1" hangingPunct="1"/>
            <a:r>
              <a:rPr lang="en-GB" smtClean="0"/>
              <a:t>Bølgestrukturer</a:t>
            </a:r>
          </a:p>
        </p:txBody>
      </p:sp>
      <p:pic>
        <p:nvPicPr>
          <p:cNvPr id="26630" name="Picture 4"/>
          <p:cNvPicPr>
            <a:picLocks noChangeAspect="1" noChangeArrowheads="1"/>
          </p:cNvPicPr>
          <p:nvPr/>
        </p:nvPicPr>
        <p:blipFill>
          <a:blip r:embed="rId3" cstate="print"/>
          <a:srcRect/>
          <a:stretch>
            <a:fillRect/>
          </a:stretch>
        </p:blipFill>
        <p:spPr bwMode="auto">
          <a:xfrm>
            <a:off x="5581650" y="1196975"/>
            <a:ext cx="3527425" cy="3046413"/>
          </a:xfrm>
          <a:prstGeom prst="rect">
            <a:avLst/>
          </a:prstGeom>
          <a:noFill/>
          <a:ln w="9525">
            <a:noFill/>
            <a:miter lim="800000"/>
            <a:headEnd/>
            <a:tailEnd/>
          </a:ln>
        </p:spPr>
      </p:pic>
      <p:pic>
        <p:nvPicPr>
          <p:cNvPr id="26631" name="Picture 5" descr="Graphene sheets are a single carbon atom thick and could revolutionise electronics (Image: Jannik C. Meyer, UC Berkeley)"/>
          <p:cNvPicPr>
            <a:picLocks noChangeAspect="1" noChangeArrowheads="1"/>
          </p:cNvPicPr>
          <p:nvPr/>
        </p:nvPicPr>
        <p:blipFill>
          <a:blip r:embed="rId4" cstate="print"/>
          <a:srcRect/>
          <a:stretch>
            <a:fillRect/>
          </a:stretch>
        </p:blipFill>
        <p:spPr bwMode="auto">
          <a:xfrm>
            <a:off x="3851275" y="4260850"/>
            <a:ext cx="5289550" cy="2263775"/>
          </a:xfrm>
          <a:prstGeom prst="rect">
            <a:avLst/>
          </a:prstGeom>
          <a:noFill/>
          <a:ln w="9525">
            <a:noFill/>
            <a:miter lim="800000"/>
            <a:headEnd/>
            <a:tailEnd/>
          </a:ln>
        </p:spPr>
      </p:pic>
      <p:sp>
        <p:nvSpPr>
          <p:cNvPr id="26632" name="Text Box 8"/>
          <p:cNvSpPr txBox="1">
            <a:spLocks noChangeArrowheads="1"/>
          </p:cNvSpPr>
          <p:nvPr/>
        </p:nvSpPr>
        <p:spPr bwMode="auto">
          <a:xfrm>
            <a:off x="3840163" y="4005263"/>
            <a:ext cx="1379537" cy="274637"/>
          </a:xfrm>
          <a:prstGeom prst="rect">
            <a:avLst/>
          </a:prstGeom>
          <a:solidFill>
            <a:srgbClr val="FFFFCC"/>
          </a:solidFill>
          <a:ln w="9525">
            <a:noFill/>
            <a:miter lim="800000"/>
            <a:headEnd/>
            <a:tailEnd/>
          </a:ln>
        </p:spPr>
        <p:txBody>
          <a:bodyPr wrap="none">
            <a:spAutoFit/>
          </a:bodyPr>
          <a:lstStyle/>
          <a:p>
            <a:r>
              <a:rPr lang="nb-NO" sz="1200"/>
              <a:t>Novoselov &amp; Geim</a:t>
            </a:r>
          </a:p>
        </p:txBody>
      </p:sp>
      <p:sp>
        <p:nvSpPr>
          <p:cNvPr id="9" name="Slide Number Placeholder 8"/>
          <p:cNvSpPr>
            <a:spLocks noGrp="1"/>
          </p:cNvSpPr>
          <p:nvPr>
            <p:ph type="sldNum" sz="quarter" idx="11"/>
          </p:nvPr>
        </p:nvSpPr>
        <p:spPr/>
        <p:txBody>
          <a:bodyPr/>
          <a:lstStyle/>
          <a:p>
            <a:pPr>
              <a:defRPr/>
            </a:pPr>
            <a:fld id="{87C114CF-2CDD-4E07-BF30-B340E4AB2C8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44488"/>
          </a:xfrm>
        </p:spPr>
        <p:txBody>
          <a:bodyPr/>
          <a:lstStyle/>
          <a:p>
            <a:r>
              <a:rPr lang="en-GB" dirty="0" err="1" smtClean="0"/>
              <a:t>Grafen</a:t>
            </a:r>
            <a:r>
              <a:rPr lang="en-GB" dirty="0" smtClean="0"/>
              <a:t> </a:t>
            </a:r>
            <a:r>
              <a:rPr lang="en-GB" dirty="0" err="1" smtClean="0"/>
              <a:t>avbildet</a:t>
            </a:r>
            <a:r>
              <a:rPr lang="en-GB" dirty="0" smtClean="0"/>
              <a:t> med SPM</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a:xfrm>
            <a:off x="1475657" y="6553200"/>
            <a:ext cx="5832648" cy="304800"/>
          </a:xfrm>
        </p:spPr>
        <p:txBody>
          <a:bodyPr/>
          <a:lstStyle/>
          <a:p>
            <a:pPr>
              <a:defRPr/>
            </a:pPr>
            <a:r>
              <a:rPr lang="en-US" dirty="0" smtClean="0"/>
              <a:t>Huang et al., </a:t>
            </a:r>
            <a:r>
              <a:rPr lang="en-US" i="1" dirty="0" smtClean="0"/>
              <a:t>Nature</a:t>
            </a:r>
            <a:r>
              <a:rPr lang="en-US" dirty="0" smtClean="0"/>
              <a:t> 469, 389–392 (2011)</a:t>
            </a:r>
            <a:endParaRPr lang="en-US" dirty="0"/>
          </a:p>
        </p:txBody>
      </p:sp>
      <p:pic>
        <p:nvPicPr>
          <p:cNvPr id="65538" name="Picture 2" descr="http://www.nature.com/nature/journal/v469/n7330/images/nature09718-f1.2.jpg"/>
          <p:cNvPicPr>
            <a:picLocks noChangeAspect="1" noChangeArrowheads="1"/>
          </p:cNvPicPr>
          <p:nvPr/>
        </p:nvPicPr>
        <p:blipFill>
          <a:blip r:embed="rId2" cstate="print"/>
          <a:srcRect/>
          <a:stretch>
            <a:fillRect/>
          </a:stretch>
        </p:blipFill>
        <p:spPr bwMode="auto">
          <a:xfrm>
            <a:off x="349374" y="620688"/>
            <a:ext cx="7967042" cy="597107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7651" name="Rectangle 2"/>
          <p:cNvSpPr>
            <a:spLocks noGrp="1" noChangeArrowheads="1"/>
          </p:cNvSpPr>
          <p:nvPr>
            <p:ph type="title"/>
          </p:nvPr>
        </p:nvSpPr>
        <p:spPr/>
        <p:txBody>
          <a:bodyPr/>
          <a:lstStyle/>
          <a:p>
            <a:pPr eaLnBrk="1" hangingPunct="1"/>
            <a:r>
              <a:rPr lang="en-GB" smtClean="0"/>
              <a:t>Grafen og andre karbon-nanostrukturer</a:t>
            </a:r>
          </a:p>
        </p:txBody>
      </p:sp>
      <p:pic>
        <p:nvPicPr>
          <p:cNvPr id="27652" name="Picture 3"/>
          <p:cNvPicPr>
            <a:picLocks noChangeAspect="1" noChangeArrowheads="1"/>
          </p:cNvPicPr>
          <p:nvPr/>
        </p:nvPicPr>
        <p:blipFill>
          <a:blip r:embed="rId2" cstate="print"/>
          <a:srcRect/>
          <a:stretch>
            <a:fillRect/>
          </a:stretch>
        </p:blipFill>
        <p:spPr bwMode="auto">
          <a:xfrm>
            <a:off x="1265238" y="1047750"/>
            <a:ext cx="6330950" cy="5384800"/>
          </a:xfrm>
          <a:prstGeom prst="rect">
            <a:avLst/>
          </a:prstGeom>
          <a:noFill/>
          <a:ln w="12700">
            <a:noFill/>
            <a:miter lim="800000"/>
            <a:headEnd type="none" w="sm" len="sm"/>
            <a:tailEnd type="none" w="sm" len="sm"/>
          </a:ln>
        </p:spPr>
      </p:pic>
      <p:sp>
        <p:nvSpPr>
          <p:cNvPr id="5" name="Slide Number Placeholder 4"/>
          <p:cNvSpPr>
            <a:spLocks noGrp="1"/>
          </p:cNvSpPr>
          <p:nvPr>
            <p:ph type="sldNum" sz="quarter" idx="11"/>
          </p:nvPr>
        </p:nvSpPr>
        <p:spPr/>
        <p:txBody>
          <a:bodyPr/>
          <a:lstStyle/>
          <a:p>
            <a:pPr>
              <a:defRPr/>
            </a:pPr>
            <a:fld id="{D4AD6DFE-45FA-424B-9A5B-76E5F51CCE61}"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8675" name="Rectangle 2"/>
          <p:cNvSpPr>
            <a:spLocks noGrp="1" noChangeArrowheads="1"/>
          </p:cNvSpPr>
          <p:nvPr>
            <p:ph type="title"/>
          </p:nvPr>
        </p:nvSpPr>
        <p:spPr/>
        <p:txBody>
          <a:bodyPr/>
          <a:lstStyle/>
          <a:p>
            <a:pPr eaLnBrk="1" hangingPunct="1"/>
            <a:r>
              <a:rPr lang="nb-NO" smtClean="0"/>
              <a:t>Karbon-nanorør (carbon nanotubes, CNTs)</a:t>
            </a:r>
            <a:endParaRPr lang="en-GB" smtClean="0"/>
          </a:p>
        </p:txBody>
      </p:sp>
      <p:sp>
        <p:nvSpPr>
          <p:cNvPr id="28676" name="Rectangle 7"/>
          <p:cNvSpPr>
            <a:spLocks noGrp="1" noChangeArrowheads="1"/>
          </p:cNvSpPr>
          <p:nvPr>
            <p:ph type="body" sz="half" idx="1"/>
          </p:nvPr>
        </p:nvSpPr>
        <p:spPr/>
        <p:txBody>
          <a:bodyPr/>
          <a:lstStyle/>
          <a:p>
            <a:pPr eaLnBrk="1" hangingPunct="1"/>
            <a:r>
              <a:rPr lang="nb-NO" sz="1800" smtClean="0"/>
              <a:t>Single walled carbon nanotubes</a:t>
            </a:r>
          </a:p>
          <a:p>
            <a:pPr eaLnBrk="1" hangingPunct="1">
              <a:buFontTx/>
              <a:buNone/>
            </a:pPr>
            <a:r>
              <a:rPr lang="nb-NO" sz="1800" smtClean="0"/>
              <a:t>	SWCN, SWNT, SWCNT</a:t>
            </a:r>
          </a:p>
          <a:p>
            <a:pPr eaLnBrk="1" hangingPunct="1"/>
            <a:endParaRPr lang="nb-NO" sz="1800" smtClean="0"/>
          </a:p>
          <a:p>
            <a:pPr eaLnBrk="1" hangingPunct="1"/>
            <a:r>
              <a:rPr lang="nb-NO" sz="1800" smtClean="0"/>
              <a:t>Multi-walled carbon nanotubes</a:t>
            </a:r>
          </a:p>
          <a:p>
            <a:pPr eaLnBrk="1" hangingPunct="1">
              <a:buFontTx/>
              <a:buNone/>
            </a:pPr>
            <a:r>
              <a:rPr lang="nb-NO" sz="1800" smtClean="0"/>
              <a:t>	MWCN, MWNT, MWCNT</a:t>
            </a:r>
            <a:endParaRPr lang="en-GB" sz="1800" smtClean="0"/>
          </a:p>
        </p:txBody>
      </p:sp>
      <p:pic>
        <p:nvPicPr>
          <p:cNvPr id="28677" name="Picture 3" descr="carbon-nanotubes"/>
          <p:cNvPicPr>
            <a:picLocks noChangeAspect="1" noChangeArrowheads="1"/>
          </p:cNvPicPr>
          <p:nvPr/>
        </p:nvPicPr>
        <p:blipFill>
          <a:blip r:embed="rId2" cstate="print"/>
          <a:srcRect/>
          <a:stretch>
            <a:fillRect/>
          </a:stretch>
        </p:blipFill>
        <p:spPr bwMode="auto">
          <a:xfrm>
            <a:off x="5078413" y="909638"/>
            <a:ext cx="3381375" cy="3671887"/>
          </a:xfrm>
          <a:prstGeom prst="rect">
            <a:avLst/>
          </a:prstGeom>
          <a:noFill/>
          <a:ln w="9525">
            <a:noFill/>
            <a:miter lim="800000"/>
            <a:headEnd/>
            <a:tailEnd/>
          </a:ln>
        </p:spPr>
      </p:pic>
      <p:pic>
        <p:nvPicPr>
          <p:cNvPr id="28678" name="Picture 6" descr="carbon-nanotube-multi"/>
          <p:cNvPicPr>
            <a:picLocks noChangeAspect="1" noChangeArrowheads="1"/>
          </p:cNvPicPr>
          <p:nvPr/>
        </p:nvPicPr>
        <p:blipFill>
          <a:blip r:embed="rId3" cstate="print"/>
          <a:srcRect/>
          <a:stretch>
            <a:fillRect/>
          </a:stretch>
        </p:blipFill>
        <p:spPr bwMode="auto">
          <a:xfrm>
            <a:off x="5364163" y="4724400"/>
            <a:ext cx="1744662" cy="1744663"/>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9B662AEF-AEB6-4764-8525-36ADADE24234}"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685800" y="76200"/>
            <a:ext cx="7772400" cy="6161088"/>
          </a:xfrm>
        </p:spPr>
        <p:txBody>
          <a:bodyPr/>
          <a:lstStyle/>
          <a:p>
            <a:pPr eaLnBrk="1" hangingPunct="1"/>
            <a:r>
              <a:rPr lang="nb-NO" smtClean="0"/>
              <a:t>Nanoteknologi</a:t>
            </a:r>
            <a:br>
              <a:rPr lang="nb-NO" smtClean="0"/>
            </a:br>
            <a:r>
              <a:rPr lang="nb-NO" smtClean="0"/>
              <a:t/>
            </a:r>
            <a:br>
              <a:rPr lang="nb-NO" smtClean="0"/>
            </a:br>
            <a:r>
              <a:rPr lang="nb-NO" smtClean="0"/>
              <a:t/>
            </a:r>
            <a:br>
              <a:rPr lang="nb-NO" smtClean="0"/>
            </a:br>
            <a:r>
              <a:rPr lang="nb-NO" smtClean="0"/>
              <a:t>Historie </a:t>
            </a:r>
            <a:br>
              <a:rPr lang="nb-NO" smtClean="0"/>
            </a:br>
            <a:r>
              <a:rPr lang="nb-NO" smtClean="0"/>
              <a:t/>
            </a:r>
            <a:br>
              <a:rPr lang="nb-NO" smtClean="0"/>
            </a:br>
            <a:r>
              <a:rPr lang="nb-NO" smtClean="0"/>
              <a:t/>
            </a:r>
            <a:br>
              <a:rPr lang="nb-NO" smtClean="0"/>
            </a:br>
            <a:r>
              <a:rPr lang="nb-NO" smtClean="0"/>
              <a:t>Konsepter og verktøy</a:t>
            </a:r>
            <a:endParaRPr lang="en-GB" smtClean="0"/>
          </a:p>
        </p:txBody>
      </p:sp>
      <p:sp>
        <p:nvSpPr>
          <p:cNvPr id="512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9699" name="Rectangle 2"/>
          <p:cNvSpPr>
            <a:spLocks noGrp="1" noChangeArrowheads="1"/>
          </p:cNvSpPr>
          <p:nvPr>
            <p:ph type="title"/>
          </p:nvPr>
        </p:nvSpPr>
        <p:spPr>
          <a:xfrm>
            <a:off x="685800" y="76200"/>
            <a:ext cx="7772400" cy="831850"/>
          </a:xfrm>
        </p:spPr>
        <p:txBody>
          <a:bodyPr/>
          <a:lstStyle/>
          <a:p>
            <a:pPr eaLnBrk="1" hangingPunct="1"/>
            <a:r>
              <a:rPr lang="nb-NO" smtClean="0"/>
              <a:t>SWCN karbon-nanorør</a:t>
            </a:r>
            <a:endParaRPr lang="en-GB" smtClean="0"/>
          </a:p>
        </p:txBody>
      </p:sp>
      <p:sp>
        <p:nvSpPr>
          <p:cNvPr id="29700" name="Rectangle 7"/>
          <p:cNvSpPr>
            <a:spLocks noGrp="1" noChangeArrowheads="1"/>
          </p:cNvSpPr>
          <p:nvPr>
            <p:ph type="body" sz="half" idx="1"/>
          </p:nvPr>
        </p:nvSpPr>
        <p:spPr>
          <a:xfrm>
            <a:off x="685800" y="1125538"/>
            <a:ext cx="4173538" cy="4970462"/>
          </a:xfrm>
        </p:spPr>
        <p:txBody>
          <a:bodyPr/>
          <a:lstStyle/>
          <a:p>
            <a:pPr eaLnBrk="1" hangingPunct="1"/>
            <a:r>
              <a:rPr lang="nb-NO" sz="1800" smtClean="0"/>
              <a:t>Sterkere enn stål!</a:t>
            </a:r>
          </a:p>
          <a:p>
            <a:pPr eaLnBrk="1" hangingPunct="1"/>
            <a:r>
              <a:rPr lang="nb-NO" sz="1800" smtClean="0"/>
              <a:t>Rørets vs strukturens retning gir forskjellige egenskaper</a:t>
            </a:r>
          </a:p>
          <a:p>
            <a:pPr eaLnBrk="1" hangingPunct="1"/>
            <a:r>
              <a:rPr lang="nb-NO" sz="1800" smtClean="0"/>
              <a:t>Angis med antall </a:t>
            </a:r>
          </a:p>
          <a:p>
            <a:pPr eaLnBrk="1" hangingPunct="1"/>
            <a:r>
              <a:rPr lang="nb-NO" sz="1800" smtClean="0"/>
              <a:t>(n,n) er metallisk; meget god leder!</a:t>
            </a:r>
          </a:p>
          <a:p>
            <a:pPr eaLnBrk="1" hangingPunct="1"/>
            <a:r>
              <a:rPr lang="nb-NO" sz="1800" smtClean="0"/>
              <a:t>(n,0) er halvledende</a:t>
            </a:r>
          </a:p>
          <a:p>
            <a:pPr eaLnBrk="1" hangingPunct="1"/>
            <a:r>
              <a:rPr lang="nb-NO" sz="1800" smtClean="0"/>
              <a:t>Kan dopes og funksjonaliseres</a:t>
            </a:r>
            <a:endParaRPr lang="en-GB" sz="1800" smtClean="0"/>
          </a:p>
        </p:txBody>
      </p:sp>
      <p:pic>
        <p:nvPicPr>
          <p:cNvPr id="29701" name="Picture 4" descr="carbon-nanotubes-3"/>
          <p:cNvPicPr>
            <a:picLocks noChangeAspect="1" noChangeArrowheads="1"/>
          </p:cNvPicPr>
          <p:nvPr/>
        </p:nvPicPr>
        <p:blipFill>
          <a:blip r:embed="rId2" cstate="print"/>
          <a:srcRect/>
          <a:stretch>
            <a:fillRect/>
          </a:stretch>
        </p:blipFill>
        <p:spPr bwMode="auto">
          <a:xfrm>
            <a:off x="4787900" y="765175"/>
            <a:ext cx="4175125" cy="4191000"/>
          </a:xfrm>
          <a:prstGeom prst="rect">
            <a:avLst/>
          </a:prstGeom>
          <a:noFill/>
          <a:ln w="9525">
            <a:noFill/>
            <a:miter lim="800000"/>
            <a:headEnd/>
            <a:tailEnd/>
          </a:ln>
        </p:spPr>
      </p:pic>
      <p:pic>
        <p:nvPicPr>
          <p:cNvPr id="29702" name="Picture 6" descr="Carbon-nanotubes-names-Wikipedia"/>
          <p:cNvPicPr>
            <a:picLocks noChangeAspect="1" noChangeArrowheads="1"/>
          </p:cNvPicPr>
          <p:nvPr/>
        </p:nvPicPr>
        <p:blipFill>
          <a:blip r:embed="rId3" cstate="print"/>
          <a:srcRect/>
          <a:stretch>
            <a:fillRect/>
          </a:stretch>
        </p:blipFill>
        <p:spPr bwMode="auto">
          <a:xfrm>
            <a:off x="755650" y="3397250"/>
            <a:ext cx="3586163" cy="3271838"/>
          </a:xfrm>
          <a:prstGeom prst="rect">
            <a:avLst/>
          </a:prstGeom>
          <a:noFill/>
          <a:ln w="9525">
            <a:noFill/>
            <a:miter lim="800000"/>
            <a:headEnd/>
            <a:tailEnd/>
          </a:ln>
        </p:spPr>
      </p:pic>
      <p:pic>
        <p:nvPicPr>
          <p:cNvPr id="29703" name="Picture 4" descr="Carbon-nanotube-Louie_nanotube"/>
          <p:cNvPicPr>
            <a:picLocks noChangeAspect="1" noChangeArrowheads="1"/>
          </p:cNvPicPr>
          <p:nvPr/>
        </p:nvPicPr>
        <p:blipFill>
          <a:blip r:embed="rId4" cstate="print"/>
          <a:srcRect/>
          <a:stretch>
            <a:fillRect/>
          </a:stretch>
        </p:blipFill>
        <p:spPr bwMode="auto">
          <a:xfrm>
            <a:off x="5076825" y="4508500"/>
            <a:ext cx="4067175" cy="20955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1747" name="Rectangle 4"/>
          <p:cNvSpPr>
            <a:spLocks noGrp="1" noChangeArrowheads="1"/>
          </p:cNvSpPr>
          <p:nvPr>
            <p:ph type="title"/>
          </p:nvPr>
        </p:nvSpPr>
        <p:spPr/>
        <p:txBody>
          <a:bodyPr/>
          <a:lstStyle/>
          <a:p>
            <a:pPr eaLnBrk="1" hangingPunct="1"/>
            <a:r>
              <a:rPr lang="nb-NO" smtClean="0"/>
              <a:t>Karbon-nanostrukturer; mange former</a:t>
            </a:r>
            <a:endParaRPr lang="en-GB" smtClean="0"/>
          </a:p>
        </p:txBody>
      </p:sp>
      <p:pic>
        <p:nvPicPr>
          <p:cNvPr id="31748" name="Picture 5" descr="carbon-nanotubes"/>
          <p:cNvPicPr>
            <a:picLocks noChangeAspect="1" noChangeArrowheads="1"/>
          </p:cNvPicPr>
          <p:nvPr/>
        </p:nvPicPr>
        <p:blipFill>
          <a:blip r:embed="rId2" cstate="print"/>
          <a:srcRect/>
          <a:stretch>
            <a:fillRect/>
          </a:stretch>
        </p:blipFill>
        <p:spPr bwMode="auto">
          <a:xfrm>
            <a:off x="4211638" y="908050"/>
            <a:ext cx="2851150" cy="3095625"/>
          </a:xfrm>
          <a:prstGeom prst="rect">
            <a:avLst/>
          </a:prstGeom>
          <a:noFill/>
          <a:ln w="9525">
            <a:noFill/>
            <a:miter lim="800000"/>
            <a:headEnd/>
            <a:tailEnd/>
          </a:ln>
        </p:spPr>
      </p:pic>
      <p:pic>
        <p:nvPicPr>
          <p:cNvPr id="31749" name="Picture 6" descr="carbon-nanotube-multi"/>
          <p:cNvPicPr>
            <a:picLocks noChangeAspect="1" noChangeArrowheads="1"/>
          </p:cNvPicPr>
          <p:nvPr/>
        </p:nvPicPr>
        <p:blipFill>
          <a:blip r:embed="rId3" cstate="print"/>
          <a:srcRect/>
          <a:stretch>
            <a:fillRect/>
          </a:stretch>
        </p:blipFill>
        <p:spPr bwMode="auto">
          <a:xfrm>
            <a:off x="7164388" y="1052513"/>
            <a:ext cx="1744662" cy="1744662"/>
          </a:xfrm>
          <a:prstGeom prst="rect">
            <a:avLst/>
          </a:prstGeom>
          <a:noFill/>
          <a:ln w="9525">
            <a:noFill/>
            <a:miter lim="800000"/>
            <a:headEnd/>
            <a:tailEnd/>
          </a:ln>
        </p:spPr>
      </p:pic>
      <p:pic>
        <p:nvPicPr>
          <p:cNvPr id="31750" name="Picture 7" descr="Carbon-nanocaps"/>
          <p:cNvPicPr>
            <a:picLocks noChangeAspect="1" noChangeArrowheads="1"/>
          </p:cNvPicPr>
          <p:nvPr/>
        </p:nvPicPr>
        <p:blipFill>
          <a:blip r:embed="rId4" cstate="print"/>
          <a:srcRect/>
          <a:stretch>
            <a:fillRect/>
          </a:stretch>
        </p:blipFill>
        <p:spPr bwMode="auto">
          <a:xfrm>
            <a:off x="179388" y="908050"/>
            <a:ext cx="3960812" cy="1658938"/>
          </a:xfrm>
          <a:prstGeom prst="rect">
            <a:avLst/>
          </a:prstGeom>
          <a:noFill/>
          <a:ln w="9525">
            <a:noFill/>
            <a:miter lim="800000"/>
            <a:headEnd/>
            <a:tailEnd/>
          </a:ln>
        </p:spPr>
      </p:pic>
      <p:pic>
        <p:nvPicPr>
          <p:cNvPr id="31751" name="Picture 8" descr="Carbon-Nanohorns-TEM"/>
          <p:cNvPicPr>
            <a:picLocks noChangeAspect="1" noChangeArrowheads="1"/>
          </p:cNvPicPr>
          <p:nvPr/>
        </p:nvPicPr>
        <p:blipFill>
          <a:blip r:embed="rId5" cstate="print"/>
          <a:srcRect/>
          <a:stretch>
            <a:fillRect/>
          </a:stretch>
        </p:blipFill>
        <p:spPr bwMode="auto">
          <a:xfrm>
            <a:off x="179388" y="2708275"/>
            <a:ext cx="3960812" cy="2046288"/>
          </a:xfrm>
          <a:prstGeom prst="rect">
            <a:avLst/>
          </a:prstGeom>
          <a:noFill/>
          <a:ln w="9525">
            <a:noFill/>
            <a:miter lim="800000"/>
            <a:headEnd/>
            <a:tailEnd/>
          </a:ln>
        </p:spPr>
      </p:pic>
      <p:pic>
        <p:nvPicPr>
          <p:cNvPr id="31752" name="Picture 9" descr="Kjegler-alle-L"/>
          <p:cNvPicPr>
            <a:picLocks noChangeAspect="1" noChangeArrowheads="1"/>
          </p:cNvPicPr>
          <p:nvPr/>
        </p:nvPicPr>
        <p:blipFill>
          <a:blip r:embed="rId6" cstate="print"/>
          <a:srcRect/>
          <a:stretch>
            <a:fillRect/>
          </a:stretch>
        </p:blipFill>
        <p:spPr bwMode="auto">
          <a:xfrm>
            <a:off x="5867400" y="3743325"/>
            <a:ext cx="3094038" cy="2705100"/>
          </a:xfrm>
          <a:prstGeom prst="rect">
            <a:avLst/>
          </a:prstGeom>
          <a:noFill/>
          <a:ln w="9525">
            <a:noFill/>
            <a:miter lim="800000"/>
            <a:headEnd/>
            <a:tailEnd/>
          </a:ln>
        </p:spPr>
      </p:pic>
      <p:pic>
        <p:nvPicPr>
          <p:cNvPr id="31753" name="Picture 10" descr="C60_blue_w"/>
          <p:cNvPicPr>
            <a:picLocks noChangeAspect="1" noChangeArrowheads="1"/>
          </p:cNvPicPr>
          <p:nvPr/>
        </p:nvPicPr>
        <p:blipFill>
          <a:blip r:embed="rId7" cstate="print"/>
          <a:srcRect/>
          <a:stretch>
            <a:fillRect/>
          </a:stretch>
        </p:blipFill>
        <p:spPr bwMode="auto">
          <a:xfrm>
            <a:off x="2192338" y="4797425"/>
            <a:ext cx="1768475" cy="1800225"/>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D4AD6DFE-45FA-424B-9A5B-76E5F51CCE61}"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2771" name="Rectangle 4"/>
          <p:cNvSpPr>
            <a:spLocks noGrp="1" noChangeArrowheads="1"/>
          </p:cNvSpPr>
          <p:nvPr>
            <p:ph type="title"/>
          </p:nvPr>
        </p:nvSpPr>
        <p:spPr/>
        <p:txBody>
          <a:bodyPr/>
          <a:lstStyle/>
          <a:p>
            <a:pPr eaLnBrk="1" hangingPunct="1"/>
            <a:r>
              <a:rPr lang="nb-NO" smtClean="0"/>
              <a:t>Generelt om nanostrukturer</a:t>
            </a:r>
            <a:endParaRPr lang="en-GB" smtClean="0"/>
          </a:p>
        </p:txBody>
      </p:sp>
      <p:sp>
        <p:nvSpPr>
          <p:cNvPr id="32772" name="Rectangle 5"/>
          <p:cNvSpPr>
            <a:spLocks noGrp="1" noChangeArrowheads="1"/>
          </p:cNvSpPr>
          <p:nvPr>
            <p:ph type="body" sz="half" idx="1"/>
          </p:nvPr>
        </p:nvSpPr>
        <p:spPr>
          <a:xfrm>
            <a:off x="179388" y="1196975"/>
            <a:ext cx="6553200" cy="1295400"/>
          </a:xfrm>
        </p:spPr>
        <p:txBody>
          <a:bodyPr/>
          <a:lstStyle/>
          <a:p>
            <a:pPr eaLnBrk="1" hangingPunct="1"/>
            <a:r>
              <a:rPr lang="nb-NO" sz="1800" smtClean="0"/>
              <a:t>Mange materialer (C, Si, InP, TiO</a:t>
            </a:r>
            <a:r>
              <a:rPr lang="nb-NO" sz="1800" baseline="-25000" smtClean="0"/>
              <a:t>2</a:t>
            </a:r>
            <a:r>
              <a:rPr lang="nb-NO" sz="1800" smtClean="0"/>
              <a:t>…)</a:t>
            </a:r>
            <a:endParaRPr lang="nb-NO" sz="1800" baseline="-25000" smtClean="0"/>
          </a:p>
          <a:p>
            <a:pPr eaLnBrk="1" hangingPunct="1"/>
            <a:r>
              <a:rPr lang="nb-NO" sz="1800" smtClean="0"/>
              <a:t>Mange geometrier: Rør, staver, strenger, tråder…</a:t>
            </a:r>
          </a:p>
          <a:p>
            <a:pPr eaLnBrk="1" hangingPunct="1"/>
            <a:r>
              <a:rPr lang="nb-NO" sz="1800" smtClean="0"/>
              <a:t>Plassering, retning, manipulasjon er krevende – men mulig</a:t>
            </a:r>
            <a:endParaRPr lang="en-GB" sz="1800" smtClean="0"/>
          </a:p>
        </p:txBody>
      </p:sp>
      <p:pic>
        <p:nvPicPr>
          <p:cNvPr id="32773" name="Picture 7" descr="Nano-tubes-A-Tixier-Mita-Tokyo"/>
          <p:cNvPicPr>
            <a:picLocks noChangeAspect="1" noChangeArrowheads="1"/>
          </p:cNvPicPr>
          <p:nvPr/>
        </p:nvPicPr>
        <p:blipFill>
          <a:blip r:embed="rId2" cstate="print"/>
          <a:srcRect/>
          <a:stretch>
            <a:fillRect/>
          </a:stretch>
        </p:blipFill>
        <p:spPr bwMode="auto">
          <a:xfrm>
            <a:off x="6156325" y="4237038"/>
            <a:ext cx="2819400" cy="2287587"/>
          </a:xfrm>
          <a:prstGeom prst="rect">
            <a:avLst/>
          </a:prstGeom>
          <a:noFill/>
          <a:ln w="9525">
            <a:noFill/>
            <a:miter lim="800000"/>
            <a:headEnd/>
            <a:tailEnd/>
          </a:ln>
        </p:spPr>
      </p:pic>
      <p:pic>
        <p:nvPicPr>
          <p:cNvPr id="32774" name="Picture 8" descr="Carbon_Nanotubes-Wikipedia"/>
          <p:cNvPicPr>
            <a:picLocks noChangeAspect="1" noChangeArrowheads="1"/>
          </p:cNvPicPr>
          <p:nvPr/>
        </p:nvPicPr>
        <p:blipFill>
          <a:blip r:embed="rId3" cstate="print"/>
          <a:srcRect/>
          <a:stretch>
            <a:fillRect/>
          </a:stretch>
        </p:blipFill>
        <p:spPr bwMode="auto">
          <a:xfrm>
            <a:off x="6659563" y="1295400"/>
            <a:ext cx="2305050" cy="2141538"/>
          </a:xfrm>
          <a:prstGeom prst="rect">
            <a:avLst/>
          </a:prstGeom>
          <a:noFill/>
          <a:ln w="9525">
            <a:noFill/>
            <a:miter lim="800000"/>
            <a:headEnd/>
            <a:tailEnd/>
          </a:ln>
        </p:spPr>
      </p:pic>
      <p:pic>
        <p:nvPicPr>
          <p:cNvPr id="32775" name="Picture 9" descr="nanowire2-NIST"/>
          <p:cNvPicPr>
            <a:picLocks noChangeAspect="1" noChangeArrowheads="1"/>
          </p:cNvPicPr>
          <p:nvPr/>
        </p:nvPicPr>
        <p:blipFill>
          <a:blip r:embed="rId4" cstate="print"/>
          <a:srcRect/>
          <a:stretch>
            <a:fillRect/>
          </a:stretch>
        </p:blipFill>
        <p:spPr bwMode="auto">
          <a:xfrm>
            <a:off x="225425" y="2565400"/>
            <a:ext cx="5715000" cy="39370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76200"/>
            <a:ext cx="7772400" cy="6089650"/>
          </a:xfrm>
        </p:spPr>
        <p:txBody>
          <a:bodyPr/>
          <a:lstStyle/>
          <a:p>
            <a:pPr eaLnBrk="1" hangingPunct="1"/>
            <a:r>
              <a:rPr lang="en-GB" dirty="0" smtClean="0"/>
              <a:t>Nanovitenskap </a:t>
            </a:r>
            <a:r>
              <a:rPr lang="en-GB" dirty="0" err="1" smtClean="0"/>
              <a:t>og</a:t>
            </a:r>
            <a:r>
              <a:rPr lang="en-GB" dirty="0" smtClean="0"/>
              <a:t> –</a:t>
            </a:r>
            <a:r>
              <a:rPr lang="en-GB" dirty="0" err="1" smtClean="0"/>
              <a:t>teknologi</a:t>
            </a:r>
            <a:r>
              <a:rPr lang="en-GB" dirty="0" smtClean="0"/>
              <a:t> (</a:t>
            </a:r>
            <a:r>
              <a:rPr lang="en-GB" dirty="0" err="1" smtClean="0"/>
              <a:t>nanoVT</a:t>
            </a:r>
            <a:r>
              <a:rPr lang="en-GB" dirty="0" smtClean="0"/>
              <a:t>)</a:t>
            </a:r>
            <a:br>
              <a:rPr lang="en-GB" dirty="0" smtClean="0"/>
            </a:br>
            <a:r>
              <a:rPr lang="en-GB" dirty="0" smtClean="0"/>
              <a:t/>
            </a:r>
            <a:br>
              <a:rPr lang="en-GB" dirty="0" smtClean="0"/>
            </a:br>
            <a:r>
              <a:rPr lang="en-GB" dirty="0" err="1" smtClean="0"/>
              <a:t>Eksempler</a:t>
            </a:r>
            <a:r>
              <a:rPr lang="en-GB" dirty="0" smtClean="0"/>
              <a:t> </a:t>
            </a:r>
            <a:r>
              <a:rPr lang="en-GB" dirty="0" err="1" smtClean="0"/>
              <a:t>på</a:t>
            </a:r>
            <a:r>
              <a:rPr lang="en-GB" dirty="0" smtClean="0"/>
              <a:t> </a:t>
            </a:r>
            <a:r>
              <a:rPr lang="en-GB" dirty="0" err="1" smtClean="0"/>
              <a:t>vitenskap</a:t>
            </a:r>
            <a:r>
              <a:rPr lang="en-GB" dirty="0" smtClean="0"/>
              <a:t> </a:t>
            </a:r>
            <a:r>
              <a:rPr lang="en-GB" dirty="0" err="1" smtClean="0"/>
              <a:t>og</a:t>
            </a:r>
            <a:r>
              <a:rPr lang="en-GB" dirty="0" smtClean="0"/>
              <a:t> </a:t>
            </a:r>
            <a:r>
              <a:rPr lang="en-GB" dirty="0" err="1" smtClean="0"/>
              <a:t>bruk</a:t>
            </a:r>
            <a:r>
              <a:rPr lang="en-GB" dirty="0" smtClean="0"/>
              <a:t/>
            </a:r>
            <a:br>
              <a:rPr lang="en-GB" dirty="0" smtClean="0"/>
            </a:br>
            <a:r>
              <a:rPr lang="en-GB" dirty="0" smtClean="0"/>
              <a:t/>
            </a:r>
            <a:br>
              <a:rPr lang="en-GB" dirty="0" smtClean="0"/>
            </a:br>
            <a:r>
              <a:rPr lang="en-GB" b="1" dirty="0" err="1" smtClean="0"/>
              <a:t>Informasjons</a:t>
            </a:r>
            <a:r>
              <a:rPr lang="en-GB" b="1" dirty="0" smtClean="0"/>
              <a:t>- </a:t>
            </a:r>
            <a:r>
              <a:rPr lang="en-GB" b="1" dirty="0" err="1" smtClean="0"/>
              <a:t>og</a:t>
            </a:r>
            <a:r>
              <a:rPr lang="en-GB" b="1" dirty="0" smtClean="0"/>
              <a:t> </a:t>
            </a:r>
            <a:r>
              <a:rPr lang="en-GB" b="1" dirty="0" err="1" smtClean="0"/>
              <a:t>kommunikasjonsteknologi</a:t>
            </a:r>
            <a:r>
              <a:rPr lang="en-GB" b="1" dirty="0" smtClean="0"/>
              <a:t> (IKT)</a:t>
            </a:r>
          </a:p>
        </p:txBody>
      </p:sp>
      <p:sp>
        <p:nvSpPr>
          <p:cNvPr id="33795"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4819" name="Rectangle 2"/>
          <p:cNvSpPr>
            <a:spLocks noGrp="1" noChangeArrowheads="1"/>
          </p:cNvSpPr>
          <p:nvPr>
            <p:ph type="title"/>
          </p:nvPr>
        </p:nvSpPr>
        <p:spPr/>
        <p:txBody>
          <a:bodyPr/>
          <a:lstStyle/>
          <a:p>
            <a:pPr eaLnBrk="1" hangingPunct="1"/>
            <a:r>
              <a:rPr lang="nb-NO" dirty="0" smtClean="0"/>
              <a:t>Karbon-nanorør </a:t>
            </a:r>
            <a:r>
              <a:rPr lang="nb-NO" dirty="0" smtClean="0"/>
              <a:t>i transistorer</a:t>
            </a:r>
            <a:endParaRPr lang="en-US" dirty="0" smtClean="0"/>
          </a:p>
        </p:txBody>
      </p:sp>
      <p:pic>
        <p:nvPicPr>
          <p:cNvPr id="34820" name="Picture 4" descr="CARBON-nanotube-electronics-modelonly"/>
          <p:cNvPicPr>
            <a:picLocks noChangeAspect="1" noChangeArrowheads="1"/>
          </p:cNvPicPr>
          <p:nvPr/>
        </p:nvPicPr>
        <p:blipFill>
          <a:blip r:embed="rId2" cstate="print"/>
          <a:srcRect/>
          <a:stretch>
            <a:fillRect/>
          </a:stretch>
        </p:blipFill>
        <p:spPr bwMode="auto">
          <a:xfrm>
            <a:off x="468313" y="3067050"/>
            <a:ext cx="4679950" cy="3198813"/>
          </a:xfrm>
          <a:prstGeom prst="rect">
            <a:avLst/>
          </a:prstGeom>
          <a:noFill/>
          <a:ln w="9525">
            <a:noFill/>
            <a:miter lim="800000"/>
            <a:headEnd/>
            <a:tailEnd/>
          </a:ln>
        </p:spPr>
      </p:pic>
      <p:pic>
        <p:nvPicPr>
          <p:cNvPr id="34821" name="Picture 7" descr="nanotubecarbontransistor-ibm"/>
          <p:cNvPicPr>
            <a:picLocks noChangeAspect="1" noChangeArrowheads="1"/>
          </p:cNvPicPr>
          <p:nvPr/>
        </p:nvPicPr>
        <p:blipFill>
          <a:blip r:embed="rId3" cstate="print"/>
          <a:srcRect/>
          <a:stretch>
            <a:fillRect/>
          </a:stretch>
        </p:blipFill>
        <p:spPr bwMode="auto">
          <a:xfrm>
            <a:off x="5302250" y="1196975"/>
            <a:ext cx="3302000" cy="51117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D4AD6DFE-45FA-424B-9A5B-76E5F51CCE61}"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5843" name="Rectangle 2"/>
          <p:cNvSpPr>
            <a:spLocks noGrp="1" noChangeArrowheads="1"/>
          </p:cNvSpPr>
          <p:nvPr>
            <p:ph type="title"/>
          </p:nvPr>
        </p:nvSpPr>
        <p:spPr/>
        <p:txBody>
          <a:bodyPr/>
          <a:lstStyle/>
          <a:p>
            <a:pPr eaLnBrk="1" hangingPunct="1"/>
            <a:r>
              <a:rPr lang="nb-NO" smtClean="0"/>
              <a:t>Nanoteknologi; lagring av data</a:t>
            </a:r>
            <a:endParaRPr lang="en-US" smtClean="0"/>
          </a:p>
        </p:txBody>
      </p:sp>
      <p:sp>
        <p:nvSpPr>
          <p:cNvPr id="35844" name="Rectangle 3"/>
          <p:cNvSpPr>
            <a:spLocks noGrp="1" noChangeArrowheads="1"/>
          </p:cNvSpPr>
          <p:nvPr>
            <p:ph type="body" sz="half" idx="1"/>
          </p:nvPr>
        </p:nvSpPr>
        <p:spPr>
          <a:xfrm>
            <a:off x="250825" y="1066800"/>
            <a:ext cx="4826000" cy="5257800"/>
          </a:xfrm>
        </p:spPr>
        <p:txBody>
          <a:bodyPr/>
          <a:lstStyle/>
          <a:p>
            <a:pPr eaLnBrk="1" hangingPunct="1">
              <a:lnSpc>
                <a:spcPct val="90000"/>
              </a:lnSpc>
            </a:pPr>
            <a:r>
              <a:rPr lang="nb-NO" sz="1800" smtClean="0"/>
              <a:t>Spintronics</a:t>
            </a:r>
          </a:p>
          <a:p>
            <a:pPr lvl="1" eaLnBrk="1" hangingPunct="1">
              <a:lnSpc>
                <a:spcPct val="90000"/>
              </a:lnSpc>
            </a:pPr>
            <a:r>
              <a:rPr lang="nb-NO" sz="1600" smtClean="0"/>
              <a:t>Elektroniske, magnetiske, optiske egenskaper</a:t>
            </a:r>
          </a:p>
          <a:p>
            <a:pPr lvl="1" eaLnBrk="1" hangingPunct="1">
              <a:lnSpc>
                <a:spcPct val="90000"/>
              </a:lnSpc>
            </a:pPr>
            <a:endParaRPr lang="nb-NO" sz="1600" smtClean="0"/>
          </a:p>
          <a:p>
            <a:pPr lvl="1" eaLnBrk="1" hangingPunct="1">
              <a:lnSpc>
                <a:spcPct val="90000"/>
              </a:lnSpc>
            </a:pPr>
            <a:r>
              <a:rPr lang="nb-NO" sz="1600" smtClean="0"/>
              <a:t>Ett elektrons spinn lagrer informasjon</a:t>
            </a:r>
          </a:p>
          <a:p>
            <a:pPr lvl="1" eaLnBrk="1" hangingPunct="1">
              <a:lnSpc>
                <a:spcPct val="90000"/>
              </a:lnSpc>
            </a:pPr>
            <a:endParaRPr lang="nb-NO" sz="1600" smtClean="0"/>
          </a:p>
          <a:p>
            <a:pPr lvl="1" eaLnBrk="1" hangingPunct="1">
              <a:lnSpc>
                <a:spcPct val="90000"/>
              </a:lnSpc>
            </a:pPr>
            <a:r>
              <a:rPr lang="nb-NO" sz="1600" smtClean="0"/>
              <a:t>Hvert atom i en krystall kan holde informasjon!</a:t>
            </a:r>
          </a:p>
          <a:p>
            <a:pPr lvl="1" eaLnBrk="1" hangingPunct="1">
              <a:lnSpc>
                <a:spcPct val="90000"/>
              </a:lnSpc>
            </a:pPr>
            <a:endParaRPr lang="nb-NO" sz="1600" smtClean="0"/>
          </a:p>
          <a:p>
            <a:pPr lvl="1" eaLnBrk="1" hangingPunct="1">
              <a:lnSpc>
                <a:spcPct val="90000"/>
              </a:lnSpc>
            </a:pPr>
            <a:r>
              <a:rPr lang="nb-NO" sz="1600" smtClean="0"/>
              <a:t>Hvert atom kan i prinsippet holde mer enn én bit</a:t>
            </a:r>
          </a:p>
          <a:p>
            <a:pPr lvl="1" eaLnBrk="1" hangingPunct="1">
              <a:lnSpc>
                <a:spcPct val="90000"/>
              </a:lnSpc>
            </a:pPr>
            <a:endParaRPr lang="nb-NO" sz="1600" smtClean="0"/>
          </a:p>
          <a:p>
            <a:pPr eaLnBrk="1" hangingPunct="1">
              <a:lnSpc>
                <a:spcPct val="90000"/>
              </a:lnSpc>
            </a:pPr>
            <a:r>
              <a:rPr lang="nb-NO" sz="1800" smtClean="0"/>
              <a:t>Atomær lagring: Data lagret som atomer på overflater</a:t>
            </a:r>
          </a:p>
          <a:p>
            <a:pPr lvl="1" eaLnBrk="1" hangingPunct="1">
              <a:lnSpc>
                <a:spcPct val="90000"/>
              </a:lnSpc>
            </a:pPr>
            <a:endParaRPr lang="nb-NO" sz="1600" smtClean="0"/>
          </a:p>
          <a:p>
            <a:pPr eaLnBrk="1" hangingPunct="1">
              <a:lnSpc>
                <a:spcPct val="90000"/>
              </a:lnSpc>
            </a:pPr>
            <a:r>
              <a:rPr lang="nb-NO" sz="1800" smtClean="0"/>
              <a:t>Molekylær lagring: Data lagret som kjemisk endring av et molekyl</a:t>
            </a:r>
          </a:p>
          <a:p>
            <a:pPr lvl="1" eaLnBrk="1" hangingPunct="1">
              <a:lnSpc>
                <a:spcPct val="90000"/>
              </a:lnSpc>
            </a:pPr>
            <a:r>
              <a:rPr lang="nb-NO" sz="1600" smtClean="0"/>
              <a:t>Hvert molekyl kan holde mer enn én bit</a:t>
            </a:r>
            <a:endParaRPr lang="en-US" sz="1600" smtClean="0"/>
          </a:p>
        </p:txBody>
      </p:sp>
      <p:grpSp>
        <p:nvGrpSpPr>
          <p:cNvPr id="35845" name="Group 4"/>
          <p:cNvGrpSpPr>
            <a:grpSpLocks/>
          </p:cNvGrpSpPr>
          <p:nvPr/>
        </p:nvGrpSpPr>
        <p:grpSpPr bwMode="auto">
          <a:xfrm>
            <a:off x="5181600" y="3886200"/>
            <a:ext cx="1905000" cy="2590800"/>
            <a:chOff x="3072" y="1728"/>
            <a:chExt cx="1440" cy="1968"/>
          </a:xfrm>
        </p:grpSpPr>
        <p:pic>
          <p:nvPicPr>
            <p:cNvPr id="35848" name="Picture 5" descr="Single%20Atom%20Memory%20Story">
              <a:hlinkClick r:id="rId2"/>
            </p:cNvPr>
            <p:cNvPicPr>
              <a:picLocks noChangeAspect="1" noChangeArrowheads="1"/>
            </p:cNvPicPr>
            <p:nvPr/>
          </p:nvPicPr>
          <p:blipFill>
            <a:blip r:embed="rId3" cstate="print"/>
            <a:srcRect/>
            <a:stretch>
              <a:fillRect/>
            </a:stretch>
          </p:blipFill>
          <p:spPr bwMode="auto">
            <a:xfrm>
              <a:off x="3072" y="1728"/>
              <a:ext cx="1411" cy="1920"/>
            </a:xfrm>
            <a:prstGeom prst="rect">
              <a:avLst/>
            </a:prstGeom>
            <a:noFill/>
            <a:ln w="9525">
              <a:noFill/>
              <a:miter lim="800000"/>
              <a:headEnd/>
              <a:tailEnd/>
            </a:ln>
          </p:spPr>
        </p:pic>
        <p:sp>
          <p:nvSpPr>
            <p:cNvPr id="35849" name="Rectangle 6"/>
            <p:cNvSpPr>
              <a:spLocks noChangeArrowheads="1"/>
            </p:cNvSpPr>
            <p:nvPr/>
          </p:nvSpPr>
          <p:spPr bwMode="auto">
            <a:xfrm>
              <a:off x="3072" y="2880"/>
              <a:ext cx="1440" cy="816"/>
            </a:xfrm>
            <a:prstGeom prst="rect">
              <a:avLst/>
            </a:prstGeom>
            <a:solidFill>
              <a:schemeClr val="bg1"/>
            </a:solidFill>
            <a:ln w="9525">
              <a:noFill/>
              <a:miter lim="800000"/>
              <a:headEnd/>
              <a:tailEnd/>
            </a:ln>
          </p:spPr>
          <p:txBody>
            <a:bodyPr wrap="none" anchor="ctr"/>
            <a:lstStyle/>
            <a:p>
              <a:endParaRPr lang="en-GB"/>
            </a:p>
          </p:txBody>
        </p:sp>
      </p:grpSp>
      <p:pic>
        <p:nvPicPr>
          <p:cNvPr id="35846" name="Picture 7" descr="dna-1"/>
          <p:cNvPicPr>
            <a:picLocks noChangeAspect="1" noChangeArrowheads="1"/>
          </p:cNvPicPr>
          <p:nvPr/>
        </p:nvPicPr>
        <p:blipFill>
          <a:blip r:embed="rId4" cstate="print"/>
          <a:srcRect/>
          <a:stretch>
            <a:fillRect/>
          </a:stretch>
        </p:blipFill>
        <p:spPr bwMode="auto">
          <a:xfrm>
            <a:off x="7342188" y="3124200"/>
            <a:ext cx="1649412" cy="3581400"/>
          </a:xfrm>
          <a:prstGeom prst="rect">
            <a:avLst/>
          </a:prstGeom>
          <a:noFill/>
          <a:ln w="9525">
            <a:noFill/>
            <a:miter lim="800000"/>
            <a:headEnd/>
            <a:tailEnd/>
          </a:ln>
        </p:spPr>
      </p:pic>
      <p:pic>
        <p:nvPicPr>
          <p:cNvPr id="35847" name="Picture 8" descr="NIMS-NOW-2-1-2004-1"/>
          <p:cNvPicPr>
            <a:picLocks noChangeAspect="1" noChangeArrowheads="1"/>
          </p:cNvPicPr>
          <p:nvPr/>
        </p:nvPicPr>
        <p:blipFill>
          <a:blip r:embed="rId5" cstate="print"/>
          <a:srcRect/>
          <a:stretch>
            <a:fillRect/>
          </a:stretch>
        </p:blipFill>
        <p:spPr bwMode="auto">
          <a:xfrm>
            <a:off x="5132388" y="925513"/>
            <a:ext cx="3554412" cy="2274887"/>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b-NO" dirty="0" smtClean="0"/>
              <a:t>Atomær bryter - memristor</a:t>
            </a:r>
            <a:endParaRPr lang="en-GB" dirty="0" smtClean="0"/>
          </a:p>
        </p:txBody>
      </p:sp>
      <p:sp>
        <p:nvSpPr>
          <p:cNvPr id="36867"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6868" name="Rectangle 3"/>
          <p:cNvSpPr>
            <a:spLocks noGrp="1" noChangeArrowheads="1"/>
          </p:cNvSpPr>
          <p:nvPr>
            <p:ph type="body" sz="half" idx="4294967295"/>
          </p:nvPr>
        </p:nvSpPr>
        <p:spPr>
          <a:xfrm>
            <a:off x="0" y="2209800"/>
            <a:ext cx="3771900" cy="4387850"/>
          </a:xfrm>
        </p:spPr>
        <p:txBody>
          <a:bodyPr/>
          <a:lstStyle/>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nb-NO" sz="1800" smtClean="0"/>
          </a:p>
          <a:p>
            <a:pPr eaLnBrk="1" hangingPunct="1">
              <a:lnSpc>
                <a:spcPct val="90000"/>
              </a:lnSpc>
            </a:pPr>
            <a:endParaRPr lang="nb-NO" sz="1800" smtClean="0"/>
          </a:p>
          <a:p>
            <a:pPr eaLnBrk="1" hangingPunct="1">
              <a:lnSpc>
                <a:spcPct val="90000"/>
              </a:lnSpc>
              <a:buFontTx/>
              <a:buNone/>
            </a:pPr>
            <a:endParaRPr lang="nb-NO" sz="1800" smtClean="0"/>
          </a:p>
        </p:txBody>
      </p:sp>
      <p:pic>
        <p:nvPicPr>
          <p:cNvPr id="36869" name="Picture 4" descr="nature03190-f1"/>
          <p:cNvPicPr>
            <a:picLocks noChangeAspect="1" noChangeArrowheads="1"/>
          </p:cNvPicPr>
          <p:nvPr/>
        </p:nvPicPr>
        <p:blipFill>
          <a:blip r:embed="rId2" cstate="print"/>
          <a:srcRect/>
          <a:stretch>
            <a:fillRect/>
          </a:stretch>
        </p:blipFill>
        <p:spPr bwMode="auto">
          <a:xfrm>
            <a:off x="3429000" y="1695450"/>
            <a:ext cx="5715000" cy="4686300"/>
          </a:xfrm>
          <a:prstGeom prst="rect">
            <a:avLst/>
          </a:prstGeom>
          <a:noFill/>
          <a:ln w="9525">
            <a:noFill/>
            <a:miter lim="800000"/>
            <a:headEnd/>
            <a:tailEnd/>
          </a:ln>
        </p:spPr>
      </p:pic>
      <p:pic>
        <p:nvPicPr>
          <p:cNvPr id="36870" name="Picture 4" descr="aca-1"/>
          <p:cNvPicPr>
            <a:picLocks noChangeAspect="1" noChangeArrowheads="1"/>
          </p:cNvPicPr>
          <p:nvPr/>
        </p:nvPicPr>
        <p:blipFill>
          <a:blip r:embed="rId3" cstate="print"/>
          <a:srcRect/>
          <a:stretch>
            <a:fillRect/>
          </a:stretch>
        </p:blipFill>
        <p:spPr bwMode="auto">
          <a:xfrm>
            <a:off x="179388" y="115888"/>
            <a:ext cx="1800225" cy="1350962"/>
          </a:xfrm>
          <a:prstGeom prst="rect">
            <a:avLst/>
          </a:prstGeom>
          <a:noFill/>
          <a:ln w="9525">
            <a:noFill/>
            <a:miter lim="800000"/>
            <a:headEnd/>
            <a:tailEnd/>
          </a:ln>
        </p:spPr>
      </p:pic>
      <p:sp>
        <p:nvSpPr>
          <p:cNvPr id="36871" name="TextBox 27"/>
          <p:cNvSpPr txBox="1">
            <a:spLocks noChangeArrowheads="1"/>
          </p:cNvSpPr>
          <p:nvPr/>
        </p:nvSpPr>
        <p:spPr bwMode="auto">
          <a:xfrm>
            <a:off x="6732588" y="6453188"/>
            <a:ext cx="2232025" cy="261937"/>
          </a:xfrm>
          <a:prstGeom prst="rect">
            <a:avLst/>
          </a:prstGeom>
          <a:noFill/>
          <a:ln w="9525">
            <a:noFill/>
            <a:miter lim="800000"/>
            <a:headEnd/>
            <a:tailEnd/>
          </a:ln>
        </p:spPr>
        <p:txBody>
          <a:bodyPr wrap="none">
            <a:spAutoFit/>
          </a:bodyPr>
          <a:lstStyle/>
          <a:p>
            <a:r>
              <a:rPr lang="en-GB" sz="1100"/>
              <a:t>K Terabe </a:t>
            </a:r>
            <a:r>
              <a:rPr lang="en-GB" sz="1100" i="1"/>
              <a:t>et al.</a:t>
            </a:r>
            <a:r>
              <a:rPr lang="en-GB" sz="1100"/>
              <a:t> 2005 </a:t>
            </a:r>
            <a:r>
              <a:rPr lang="en-GB" sz="1100" i="1"/>
              <a:t>Nature</a:t>
            </a:r>
            <a:r>
              <a:rPr lang="en-GB" sz="1100"/>
              <a:t> </a:t>
            </a:r>
            <a:r>
              <a:rPr lang="en-GB" sz="1100" b="1"/>
              <a:t>433</a:t>
            </a:r>
            <a:r>
              <a:rPr lang="en-GB" sz="1100"/>
              <a:t> 47 </a:t>
            </a:r>
          </a:p>
        </p:txBody>
      </p:sp>
      <p:grpSp>
        <p:nvGrpSpPr>
          <p:cNvPr id="36872" name="Group 28"/>
          <p:cNvGrpSpPr>
            <a:grpSpLocks/>
          </p:cNvGrpSpPr>
          <p:nvPr/>
        </p:nvGrpSpPr>
        <p:grpSpPr bwMode="auto">
          <a:xfrm>
            <a:off x="179388" y="1628775"/>
            <a:ext cx="3025775" cy="4608513"/>
            <a:chOff x="5003800" y="1196975"/>
            <a:chExt cx="3025775" cy="4608513"/>
          </a:xfrm>
        </p:grpSpPr>
        <p:grpSp>
          <p:nvGrpSpPr>
            <p:cNvPr id="36873" name="Group 34"/>
            <p:cNvGrpSpPr>
              <a:grpSpLocks/>
            </p:cNvGrpSpPr>
            <p:nvPr/>
          </p:nvGrpSpPr>
          <p:grpSpPr bwMode="auto">
            <a:xfrm>
              <a:off x="5003800" y="1196975"/>
              <a:ext cx="3025775" cy="4608513"/>
              <a:chOff x="2880" y="1026"/>
              <a:chExt cx="1906" cy="2903"/>
            </a:xfrm>
          </p:grpSpPr>
          <p:sp>
            <p:nvSpPr>
              <p:cNvPr id="36878" name="Rectangle 35"/>
              <p:cNvSpPr>
                <a:spLocks noChangeArrowheads="1"/>
              </p:cNvSpPr>
              <p:nvPr/>
            </p:nvSpPr>
            <p:spPr bwMode="auto">
              <a:xfrm>
                <a:off x="2880" y="1570"/>
                <a:ext cx="1906" cy="1815"/>
              </a:xfrm>
              <a:prstGeom prst="rect">
                <a:avLst/>
              </a:prstGeom>
              <a:solidFill>
                <a:srgbClr val="800080"/>
              </a:solidFill>
              <a:ln w="9525">
                <a:solidFill>
                  <a:schemeClr val="tx1"/>
                </a:solidFill>
                <a:miter lim="800000"/>
                <a:headEnd/>
                <a:tailEnd/>
              </a:ln>
            </p:spPr>
            <p:txBody>
              <a:bodyPr wrap="none" anchor="ctr"/>
              <a:lstStyle/>
              <a:p>
                <a:endParaRPr lang="en-GB" sz="1800">
                  <a:latin typeface="Arial" charset="0"/>
                </a:endParaRPr>
              </a:p>
            </p:txBody>
          </p:sp>
          <p:sp>
            <p:nvSpPr>
              <p:cNvPr id="36879" name="Rectangle 36"/>
              <p:cNvSpPr>
                <a:spLocks noChangeArrowheads="1"/>
              </p:cNvSpPr>
              <p:nvPr/>
            </p:nvSpPr>
            <p:spPr bwMode="auto">
              <a:xfrm>
                <a:off x="2880" y="1026"/>
                <a:ext cx="1906" cy="544"/>
              </a:xfrm>
              <a:prstGeom prst="rect">
                <a:avLst/>
              </a:prstGeom>
              <a:solidFill>
                <a:schemeClr val="hlink"/>
              </a:solidFill>
              <a:ln w="9525">
                <a:solidFill>
                  <a:schemeClr val="tx1"/>
                </a:solidFill>
                <a:miter lim="800000"/>
                <a:headEnd/>
                <a:tailEnd/>
              </a:ln>
            </p:spPr>
            <p:txBody>
              <a:bodyPr wrap="none" anchor="ctr"/>
              <a:lstStyle/>
              <a:p>
                <a:endParaRPr lang="en-GB"/>
              </a:p>
            </p:txBody>
          </p:sp>
          <p:sp>
            <p:nvSpPr>
              <p:cNvPr id="36880" name="Rectangle 37"/>
              <p:cNvSpPr>
                <a:spLocks noChangeArrowheads="1"/>
              </p:cNvSpPr>
              <p:nvPr/>
            </p:nvSpPr>
            <p:spPr bwMode="auto">
              <a:xfrm>
                <a:off x="3379" y="1570"/>
                <a:ext cx="862" cy="1361"/>
              </a:xfrm>
              <a:prstGeom prst="rect">
                <a:avLst/>
              </a:prstGeom>
              <a:solidFill>
                <a:schemeClr val="folHlink"/>
              </a:solidFill>
              <a:ln w="9525">
                <a:noFill/>
                <a:miter lim="800000"/>
                <a:headEnd/>
                <a:tailEnd/>
              </a:ln>
            </p:spPr>
            <p:txBody>
              <a:bodyPr wrap="none" anchor="ctr"/>
              <a:lstStyle/>
              <a:p>
                <a:endParaRPr lang="en-GB"/>
              </a:p>
            </p:txBody>
          </p:sp>
          <p:sp>
            <p:nvSpPr>
              <p:cNvPr id="36881" name="AutoShape 38"/>
              <p:cNvSpPr>
                <a:spLocks noChangeArrowheads="1"/>
              </p:cNvSpPr>
              <p:nvPr/>
            </p:nvSpPr>
            <p:spPr bwMode="auto">
              <a:xfrm flipV="1">
                <a:off x="3440" y="2931"/>
                <a:ext cx="771" cy="272"/>
              </a:xfrm>
              <a:prstGeom prst="triangle">
                <a:avLst>
                  <a:gd name="adj" fmla="val 50000"/>
                </a:avLst>
              </a:prstGeom>
              <a:solidFill>
                <a:schemeClr val="folHlink"/>
              </a:solidFill>
              <a:ln w="9525">
                <a:noFill/>
                <a:miter lim="800000"/>
                <a:headEnd/>
                <a:tailEnd/>
              </a:ln>
            </p:spPr>
            <p:txBody>
              <a:bodyPr wrap="none" anchor="ctr"/>
              <a:lstStyle/>
              <a:p>
                <a:endParaRPr lang="en-GB"/>
              </a:p>
            </p:txBody>
          </p:sp>
          <p:sp>
            <p:nvSpPr>
              <p:cNvPr id="36882" name="Oval 39"/>
              <p:cNvSpPr>
                <a:spLocks noChangeArrowheads="1"/>
              </p:cNvSpPr>
              <p:nvPr/>
            </p:nvSpPr>
            <p:spPr bwMode="auto">
              <a:xfrm>
                <a:off x="3606" y="3021"/>
                <a:ext cx="91" cy="91"/>
              </a:xfrm>
              <a:prstGeom prst="ellipse">
                <a:avLst/>
              </a:prstGeom>
              <a:solidFill>
                <a:schemeClr val="folHlink"/>
              </a:solidFill>
              <a:ln w="9525">
                <a:noFill/>
                <a:round/>
                <a:headEnd/>
                <a:tailEnd/>
              </a:ln>
            </p:spPr>
            <p:txBody>
              <a:bodyPr wrap="none" anchor="ctr"/>
              <a:lstStyle/>
              <a:p>
                <a:endParaRPr lang="en-GB"/>
              </a:p>
            </p:txBody>
          </p:sp>
          <p:sp>
            <p:nvSpPr>
              <p:cNvPr id="36883" name="Oval 40"/>
              <p:cNvSpPr>
                <a:spLocks noChangeArrowheads="1"/>
              </p:cNvSpPr>
              <p:nvPr/>
            </p:nvSpPr>
            <p:spPr bwMode="auto">
              <a:xfrm>
                <a:off x="3742" y="3112"/>
                <a:ext cx="91" cy="91"/>
              </a:xfrm>
              <a:prstGeom prst="ellipse">
                <a:avLst/>
              </a:prstGeom>
              <a:solidFill>
                <a:schemeClr val="folHlink"/>
              </a:solidFill>
              <a:ln w="9525">
                <a:noFill/>
                <a:round/>
                <a:headEnd/>
                <a:tailEnd/>
              </a:ln>
            </p:spPr>
            <p:txBody>
              <a:bodyPr wrap="none" anchor="ctr"/>
              <a:lstStyle/>
              <a:p>
                <a:endParaRPr lang="en-GB"/>
              </a:p>
            </p:txBody>
          </p:sp>
          <p:sp>
            <p:nvSpPr>
              <p:cNvPr id="36884" name="Oval 41"/>
              <p:cNvSpPr>
                <a:spLocks noChangeArrowheads="1"/>
              </p:cNvSpPr>
              <p:nvPr/>
            </p:nvSpPr>
            <p:spPr bwMode="auto">
              <a:xfrm>
                <a:off x="3878" y="3067"/>
                <a:ext cx="91" cy="91"/>
              </a:xfrm>
              <a:prstGeom prst="ellipse">
                <a:avLst/>
              </a:prstGeom>
              <a:solidFill>
                <a:schemeClr val="folHlink"/>
              </a:solidFill>
              <a:ln w="9525">
                <a:noFill/>
                <a:round/>
                <a:headEnd/>
                <a:tailEnd/>
              </a:ln>
            </p:spPr>
            <p:txBody>
              <a:bodyPr wrap="none" anchor="ctr"/>
              <a:lstStyle/>
              <a:p>
                <a:endParaRPr lang="en-GB"/>
              </a:p>
            </p:txBody>
          </p:sp>
          <p:sp>
            <p:nvSpPr>
              <p:cNvPr id="36885" name="Oval 42"/>
              <p:cNvSpPr>
                <a:spLocks noChangeArrowheads="1"/>
              </p:cNvSpPr>
              <p:nvPr/>
            </p:nvSpPr>
            <p:spPr bwMode="auto">
              <a:xfrm>
                <a:off x="4014" y="2930"/>
                <a:ext cx="91" cy="91"/>
              </a:xfrm>
              <a:prstGeom prst="ellipse">
                <a:avLst/>
              </a:prstGeom>
              <a:solidFill>
                <a:schemeClr val="folHlink"/>
              </a:solidFill>
              <a:ln w="9525">
                <a:noFill/>
                <a:round/>
                <a:headEnd/>
                <a:tailEnd/>
              </a:ln>
            </p:spPr>
            <p:txBody>
              <a:bodyPr wrap="none" anchor="ctr"/>
              <a:lstStyle/>
              <a:p>
                <a:endParaRPr lang="en-GB"/>
              </a:p>
            </p:txBody>
          </p:sp>
          <p:sp>
            <p:nvSpPr>
              <p:cNvPr id="36886" name="Oval 43"/>
              <p:cNvSpPr>
                <a:spLocks noChangeArrowheads="1"/>
              </p:cNvSpPr>
              <p:nvPr/>
            </p:nvSpPr>
            <p:spPr bwMode="auto">
              <a:xfrm>
                <a:off x="3969" y="3066"/>
                <a:ext cx="91" cy="91"/>
              </a:xfrm>
              <a:prstGeom prst="ellipse">
                <a:avLst/>
              </a:prstGeom>
              <a:solidFill>
                <a:schemeClr val="folHlink"/>
              </a:solidFill>
              <a:ln w="9525">
                <a:noFill/>
                <a:round/>
                <a:headEnd/>
                <a:tailEnd/>
              </a:ln>
            </p:spPr>
            <p:txBody>
              <a:bodyPr wrap="none" anchor="ctr"/>
              <a:lstStyle/>
              <a:p>
                <a:endParaRPr lang="en-GB"/>
              </a:p>
            </p:txBody>
          </p:sp>
          <p:sp>
            <p:nvSpPr>
              <p:cNvPr id="36887" name="Oval 44"/>
              <p:cNvSpPr>
                <a:spLocks noChangeArrowheads="1"/>
              </p:cNvSpPr>
              <p:nvPr/>
            </p:nvSpPr>
            <p:spPr bwMode="auto">
              <a:xfrm>
                <a:off x="3833" y="3112"/>
                <a:ext cx="91" cy="91"/>
              </a:xfrm>
              <a:prstGeom prst="ellipse">
                <a:avLst/>
              </a:prstGeom>
              <a:solidFill>
                <a:schemeClr val="folHlink"/>
              </a:solidFill>
              <a:ln w="9525">
                <a:noFill/>
                <a:round/>
                <a:headEnd/>
                <a:tailEnd/>
              </a:ln>
            </p:spPr>
            <p:txBody>
              <a:bodyPr wrap="none" anchor="ctr"/>
              <a:lstStyle/>
              <a:p>
                <a:endParaRPr lang="en-GB"/>
              </a:p>
            </p:txBody>
          </p:sp>
          <p:sp>
            <p:nvSpPr>
              <p:cNvPr id="36888" name="Oval 45"/>
              <p:cNvSpPr>
                <a:spLocks noChangeArrowheads="1"/>
              </p:cNvSpPr>
              <p:nvPr/>
            </p:nvSpPr>
            <p:spPr bwMode="auto">
              <a:xfrm>
                <a:off x="3697" y="3067"/>
                <a:ext cx="91" cy="91"/>
              </a:xfrm>
              <a:prstGeom prst="ellipse">
                <a:avLst/>
              </a:prstGeom>
              <a:solidFill>
                <a:schemeClr val="folHlink"/>
              </a:solidFill>
              <a:ln w="9525">
                <a:noFill/>
                <a:round/>
                <a:headEnd/>
                <a:tailEnd/>
              </a:ln>
            </p:spPr>
            <p:txBody>
              <a:bodyPr wrap="none" anchor="ctr"/>
              <a:lstStyle/>
              <a:p>
                <a:endParaRPr lang="en-GB"/>
              </a:p>
            </p:txBody>
          </p:sp>
          <p:sp>
            <p:nvSpPr>
              <p:cNvPr id="36889" name="Oval 46"/>
              <p:cNvSpPr>
                <a:spLocks noChangeArrowheads="1"/>
              </p:cNvSpPr>
              <p:nvPr/>
            </p:nvSpPr>
            <p:spPr bwMode="auto">
              <a:xfrm>
                <a:off x="3833" y="3157"/>
                <a:ext cx="91" cy="91"/>
              </a:xfrm>
              <a:prstGeom prst="ellipse">
                <a:avLst/>
              </a:prstGeom>
              <a:solidFill>
                <a:schemeClr val="folHlink"/>
              </a:solidFill>
              <a:ln w="9525">
                <a:noFill/>
                <a:round/>
                <a:headEnd/>
                <a:tailEnd/>
              </a:ln>
            </p:spPr>
            <p:txBody>
              <a:bodyPr wrap="none" anchor="ctr"/>
              <a:lstStyle/>
              <a:p>
                <a:endParaRPr lang="en-GB"/>
              </a:p>
            </p:txBody>
          </p:sp>
          <p:sp>
            <p:nvSpPr>
              <p:cNvPr id="36890" name="Oval 47"/>
              <p:cNvSpPr>
                <a:spLocks noChangeArrowheads="1"/>
              </p:cNvSpPr>
              <p:nvPr/>
            </p:nvSpPr>
            <p:spPr bwMode="auto">
              <a:xfrm>
                <a:off x="3697" y="3157"/>
                <a:ext cx="91" cy="91"/>
              </a:xfrm>
              <a:prstGeom prst="ellipse">
                <a:avLst/>
              </a:prstGeom>
              <a:solidFill>
                <a:schemeClr val="folHlink"/>
              </a:solidFill>
              <a:ln w="9525">
                <a:noFill/>
                <a:round/>
                <a:headEnd/>
                <a:tailEnd/>
              </a:ln>
            </p:spPr>
            <p:txBody>
              <a:bodyPr wrap="none" anchor="ctr"/>
              <a:lstStyle/>
              <a:p>
                <a:endParaRPr lang="en-GB"/>
              </a:p>
            </p:txBody>
          </p:sp>
          <p:sp>
            <p:nvSpPr>
              <p:cNvPr id="36891" name="Oval 48"/>
              <p:cNvSpPr>
                <a:spLocks noChangeArrowheads="1"/>
              </p:cNvSpPr>
              <p:nvPr/>
            </p:nvSpPr>
            <p:spPr bwMode="auto">
              <a:xfrm>
                <a:off x="3788" y="3203"/>
                <a:ext cx="91" cy="91"/>
              </a:xfrm>
              <a:prstGeom prst="ellipse">
                <a:avLst/>
              </a:prstGeom>
              <a:solidFill>
                <a:schemeClr val="folHlink"/>
              </a:solidFill>
              <a:ln w="9525">
                <a:noFill/>
                <a:round/>
                <a:headEnd/>
                <a:tailEnd/>
              </a:ln>
            </p:spPr>
            <p:txBody>
              <a:bodyPr wrap="none" anchor="ctr"/>
              <a:lstStyle/>
              <a:p>
                <a:endParaRPr lang="en-GB"/>
              </a:p>
            </p:txBody>
          </p:sp>
          <p:sp>
            <p:nvSpPr>
              <p:cNvPr id="36892" name="Oval 49"/>
              <p:cNvSpPr>
                <a:spLocks noChangeArrowheads="1"/>
              </p:cNvSpPr>
              <p:nvPr/>
            </p:nvSpPr>
            <p:spPr bwMode="auto">
              <a:xfrm>
                <a:off x="3742" y="3248"/>
                <a:ext cx="91" cy="91"/>
              </a:xfrm>
              <a:prstGeom prst="ellipse">
                <a:avLst/>
              </a:prstGeom>
              <a:solidFill>
                <a:schemeClr val="folHlink"/>
              </a:solidFill>
              <a:ln w="9525">
                <a:noFill/>
                <a:round/>
                <a:headEnd/>
                <a:tailEnd/>
              </a:ln>
            </p:spPr>
            <p:txBody>
              <a:bodyPr wrap="none" anchor="ctr"/>
              <a:lstStyle/>
              <a:p>
                <a:endParaRPr lang="en-GB"/>
              </a:p>
            </p:txBody>
          </p:sp>
          <p:sp>
            <p:nvSpPr>
              <p:cNvPr id="36893" name="Rectangle 50"/>
              <p:cNvSpPr>
                <a:spLocks noChangeArrowheads="1"/>
              </p:cNvSpPr>
              <p:nvPr/>
            </p:nvSpPr>
            <p:spPr bwMode="auto">
              <a:xfrm>
                <a:off x="2880" y="3385"/>
                <a:ext cx="1906" cy="544"/>
              </a:xfrm>
              <a:prstGeom prst="rect">
                <a:avLst/>
              </a:prstGeom>
              <a:solidFill>
                <a:schemeClr val="hlink"/>
              </a:solidFill>
              <a:ln w="9525">
                <a:solidFill>
                  <a:schemeClr val="tx1"/>
                </a:solidFill>
                <a:miter lim="800000"/>
                <a:headEnd/>
                <a:tailEnd/>
              </a:ln>
            </p:spPr>
            <p:txBody>
              <a:bodyPr wrap="none" anchor="ctr"/>
              <a:lstStyle/>
              <a:p>
                <a:endParaRPr lang="en-GB"/>
              </a:p>
            </p:txBody>
          </p:sp>
          <p:sp>
            <p:nvSpPr>
              <p:cNvPr id="36894" name="Text Box 51"/>
              <p:cNvSpPr txBox="1">
                <a:spLocks noChangeArrowheads="1"/>
              </p:cNvSpPr>
              <p:nvPr/>
            </p:nvSpPr>
            <p:spPr bwMode="auto">
              <a:xfrm>
                <a:off x="3062" y="1203"/>
                <a:ext cx="408" cy="231"/>
              </a:xfrm>
              <a:prstGeom prst="rect">
                <a:avLst/>
              </a:prstGeom>
              <a:noFill/>
              <a:ln w="9525">
                <a:noFill/>
                <a:miter lim="800000"/>
                <a:headEnd/>
                <a:tailEnd/>
              </a:ln>
            </p:spPr>
            <p:txBody>
              <a:bodyPr>
                <a:spAutoFit/>
              </a:bodyPr>
              <a:lstStyle/>
              <a:p>
                <a:pPr algn="l">
                  <a:spcBef>
                    <a:spcPct val="50000"/>
                  </a:spcBef>
                </a:pPr>
                <a:r>
                  <a:rPr lang="nb-NO" sz="1800">
                    <a:latin typeface="Arial" charset="0"/>
                  </a:rPr>
                  <a:t>+</a:t>
                </a:r>
                <a:endParaRPr lang="en-GB" sz="1800" baseline="30000">
                  <a:latin typeface="Arial" charset="0"/>
                </a:endParaRPr>
              </a:p>
            </p:txBody>
          </p:sp>
          <p:sp>
            <p:nvSpPr>
              <p:cNvPr id="36895" name="Text Box 52"/>
              <p:cNvSpPr txBox="1">
                <a:spLocks noChangeArrowheads="1"/>
              </p:cNvSpPr>
              <p:nvPr/>
            </p:nvSpPr>
            <p:spPr bwMode="auto">
              <a:xfrm>
                <a:off x="3062" y="3566"/>
                <a:ext cx="408" cy="231"/>
              </a:xfrm>
              <a:prstGeom prst="rect">
                <a:avLst/>
              </a:prstGeom>
              <a:noFill/>
              <a:ln w="9525">
                <a:noFill/>
                <a:miter lim="800000"/>
                <a:headEnd/>
                <a:tailEnd/>
              </a:ln>
            </p:spPr>
            <p:txBody>
              <a:bodyPr>
                <a:spAutoFit/>
              </a:bodyPr>
              <a:lstStyle/>
              <a:p>
                <a:pPr algn="l">
                  <a:spcBef>
                    <a:spcPct val="50000"/>
                  </a:spcBef>
                </a:pPr>
                <a:r>
                  <a:rPr lang="nb-NO" sz="1800">
                    <a:latin typeface="Arial" charset="0"/>
                  </a:rPr>
                  <a:t>-</a:t>
                </a:r>
                <a:endParaRPr lang="en-GB" sz="1800" baseline="30000">
                  <a:latin typeface="Arial" charset="0"/>
                </a:endParaRPr>
              </a:p>
            </p:txBody>
          </p:sp>
          <p:sp>
            <p:nvSpPr>
              <p:cNvPr id="36896" name="Text Box 53"/>
              <p:cNvSpPr txBox="1">
                <a:spLocks noChangeArrowheads="1"/>
              </p:cNvSpPr>
              <p:nvPr/>
            </p:nvSpPr>
            <p:spPr bwMode="auto">
              <a:xfrm>
                <a:off x="3651" y="1706"/>
                <a:ext cx="408" cy="231"/>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endParaRPr lang="en-GB" sz="1800" baseline="30000">
                  <a:solidFill>
                    <a:schemeClr val="bg1"/>
                  </a:solidFill>
                  <a:latin typeface="Arial" charset="0"/>
                </a:endParaRPr>
              </a:p>
            </p:txBody>
          </p:sp>
          <p:sp>
            <p:nvSpPr>
              <p:cNvPr id="36897" name="Text Box 54"/>
              <p:cNvSpPr txBox="1">
                <a:spLocks noChangeArrowheads="1"/>
              </p:cNvSpPr>
              <p:nvPr/>
            </p:nvSpPr>
            <p:spPr bwMode="auto">
              <a:xfrm>
                <a:off x="4286" y="2024"/>
                <a:ext cx="498" cy="231"/>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r>
                  <a:rPr lang="nb-NO" sz="1800" baseline="-25000">
                    <a:solidFill>
                      <a:schemeClr val="bg1"/>
                    </a:solidFill>
                    <a:latin typeface="Arial" charset="0"/>
                  </a:rPr>
                  <a:t>2</a:t>
                </a:r>
                <a:r>
                  <a:rPr lang="nb-NO" sz="1800">
                    <a:solidFill>
                      <a:schemeClr val="bg1"/>
                    </a:solidFill>
                    <a:latin typeface="Arial" charset="0"/>
                  </a:rPr>
                  <a:t>S</a:t>
                </a:r>
                <a:endParaRPr lang="en-GB" sz="1800" baseline="30000">
                  <a:solidFill>
                    <a:schemeClr val="bg1"/>
                  </a:solidFill>
                  <a:latin typeface="Arial" charset="0"/>
                </a:endParaRPr>
              </a:p>
            </p:txBody>
          </p:sp>
        </p:grpSp>
        <p:sp>
          <p:nvSpPr>
            <p:cNvPr id="36874" name="Text Box 57"/>
            <p:cNvSpPr txBox="1">
              <a:spLocks noChangeArrowheads="1"/>
            </p:cNvSpPr>
            <p:nvPr/>
          </p:nvSpPr>
          <p:spPr bwMode="auto">
            <a:xfrm>
              <a:off x="5580112" y="4509120"/>
              <a:ext cx="647700" cy="366713"/>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Ag</a:t>
              </a:r>
              <a:r>
                <a:rPr lang="nb-NO" sz="1800" baseline="30000">
                  <a:solidFill>
                    <a:schemeClr val="bg1"/>
                  </a:solidFill>
                  <a:latin typeface="Arial" charset="0"/>
                </a:rPr>
                <a:t>+</a:t>
              </a:r>
              <a:endParaRPr lang="en-GB" sz="1800" baseline="30000">
                <a:solidFill>
                  <a:schemeClr val="bg1"/>
                </a:solidFill>
                <a:latin typeface="Arial" charset="0"/>
              </a:endParaRPr>
            </a:p>
          </p:txBody>
        </p:sp>
        <p:sp>
          <p:nvSpPr>
            <p:cNvPr id="36875" name="Text Box 58"/>
            <p:cNvSpPr txBox="1">
              <a:spLocks noChangeArrowheads="1"/>
            </p:cNvSpPr>
            <p:nvPr/>
          </p:nvSpPr>
          <p:spPr bwMode="auto">
            <a:xfrm>
              <a:off x="6877521" y="4581574"/>
              <a:ext cx="647700" cy="366713"/>
            </a:xfrm>
            <a:prstGeom prst="rect">
              <a:avLst/>
            </a:prstGeom>
            <a:noFill/>
            <a:ln w="9525">
              <a:noFill/>
              <a:miter lim="800000"/>
              <a:headEnd/>
              <a:tailEnd/>
            </a:ln>
          </p:spPr>
          <p:txBody>
            <a:bodyPr>
              <a:spAutoFit/>
            </a:bodyPr>
            <a:lstStyle/>
            <a:p>
              <a:pPr algn="l">
                <a:spcBef>
                  <a:spcPct val="50000"/>
                </a:spcBef>
              </a:pPr>
              <a:r>
                <a:rPr lang="nb-NO" sz="1800">
                  <a:solidFill>
                    <a:schemeClr val="bg1"/>
                  </a:solidFill>
                  <a:latin typeface="Arial" charset="0"/>
                </a:rPr>
                <a:t>e</a:t>
              </a:r>
              <a:r>
                <a:rPr lang="nb-NO" sz="1800" baseline="30000">
                  <a:solidFill>
                    <a:schemeClr val="bg1"/>
                  </a:solidFill>
                  <a:latin typeface="Arial" charset="0"/>
                </a:rPr>
                <a:t>-</a:t>
              </a:r>
              <a:endParaRPr lang="en-GB" sz="1800" baseline="30000">
                <a:solidFill>
                  <a:schemeClr val="bg1"/>
                </a:solidFill>
                <a:latin typeface="Arial" charset="0"/>
              </a:endParaRPr>
            </a:p>
          </p:txBody>
        </p:sp>
        <p:sp>
          <p:nvSpPr>
            <p:cNvPr id="36876" name="Line 59"/>
            <p:cNvSpPr>
              <a:spLocks noChangeShapeType="1"/>
            </p:cNvSpPr>
            <p:nvPr/>
          </p:nvSpPr>
          <p:spPr bwMode="auto">
            <a:xfrm>
              <a:off x="5508674" y="4371008"/>
              <a:ext cx="0" cy="431800"/>
            </a:xfrm>
            <a:prstGeom prst="line">
              <a:avLst/>
            </a:prstGeom>
            <a:noFill/>
            <a:ln w="9525">
              <a:solidFill>
                <a:schemeClr val="bg1"/>
              </a:solidFill>
              <a:round/>
              <a:headEnd/>
              <a:tailEnd type="triangle" w="med" len="med"/>
            </a:ln>
          </p:spPr>
          <p:txBody>
            <a:bodyPr/>
            <a:lstStyle/>
            <a:p>
              <a:endParaRPr lang="en-GB"/>
            </a:p>
          </p:txBody>
        </p:sp>
        <p:sp>
          <p:nvSpPr>
            <p:cNvPr id="36877" name="Line 62"/>
            <p:cNvSpPr>
              <a:spLocks noChangeShapeType="1"/>
            </p:cNvSpPr>
            <p:nvPr/>
          </p:nvSpPr>
          <p:spPr bwMode="auto">
            <a:xfrm flipV="1">
              <a:off x="7236296" y="4437112"/>
              <a:ext cx="0" cy="431800"/>
            </a:xfrm>
            <a:prstGeom prst="line">
              <a:avLst/>
            </a:prstGeom>
            <a:noFill/>
            <a:ln w="9525">
              <a:solidFill>
                <a:schemeClr val="bg1"/>
              </a:solidFill>
              <a:round/>
              <a:headEnd/>
              <a:tailEnd type="triangle" w="med" len="med"/>
            </a:ln>
          </p:spPr>
          <p:txBody>
            <a:bodyPr/>
            <a:lstStyle/>
            <a:p>
              <a:endParaRPr lang="en-GB"/>
            </a:p>
          </p:txBody>
        </p:sp>
      </p:grpSp>
      <p:sp>
        <p:nvSpPr>
          <p:cNvPr id="34" name="Slide Number Placeholder 33"/>
          <p:cNvSpPr>
            <a:spLocks noGrp="1"/>
          </p:cNvSpPr>
          <p:nvPr>
            <p:ph type="sldNum" sz="quarter" idx="11"/>
          </p:nvPr>
        </p:nvSpPr>
        <p:spPr/>
        <p:txBody>
          <a:bodyPr/>
          <a:lstStyle/>
          <a:p>
            <a:pPr>
              <a:defRPr/>
            </a:pPr>
            <a:fld id="{D4AD6DFE-45FA-424B-9A5B-76E5F51CCE61}"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7891" name="Rectangle 2"/>
          <p:cNvSpPr>
            <a:spLocks noGrp="1" noChangeArrowheads="1"/>
          </p:cNvSpPr>
          <p:nvPr>
            <p:ph type="title"/>
          </p:nvPr>
        </p:nvSpPr>
        <p:spPr/>
        <p:txBody>
          <a:bodyPr/>
          <a:lstStyle/>
          <a:p>
            <a:pPr eaLnBrk="1" hangingPunct="1"/>
            <a:r>
              <a:rPr lang="nb-NO" smtClean="0"/>
              <a:t>nano-sensorer</a:t>
            </a:r>
            <a:endParaRPr lang="en-GB" smtClean="0"/>
          </a:p>
        </p:txBody>
      </p:sp>
      <p:pic>
        <p:nvPicPr>
          <p:cNvPr id="37892" name="Picture 4" descr="nanowire-NIST-05EEEL013_SiNanowire_HR"/>
          <p:cNvPicPr>
            <a:picLocks noChangeAspect="1" noChangeArrowheads="1"/>
          </p:cNvPicPr>
          <p:nvPr/>
        </p:nvPicPr>
        <p:blipFill>
          <a:blip r:embed="rId3" cstate="print"/>
          <a:srcRect/>
          <a:stretch>
            <a:fillRect/>
          </a:stretch>
        </p:blipFill>
        <p:spPr bwMode="auto">
          <a:xfrm>
            <a:off x="468313" y="1196975"/>
            <a:ext cx="4679950" cy="2674938"/>
          </a:xfrm>
          <a:prstGeom prst="rect">
            <a:avLst/>
          </a:prstGeom>
          <a:noFill/>
          <a:ln w="9525">
            <a:noFill/>
            <a:miter lim="800000"/>
            <a:headEnd/>
            <a:tailEnd/>
          </a:ln>
        </p:spPr>
      </p:pic>
      <p:pic>
        <p:nvPicPr>
          <p:cNvPr id="37893" name="Picture 6" descr="nanowire-sensor-harvard-Figure1_2"/>
          <p:cNvPicPr>
            <a:picLocks noChangeAspect="1" noChangeArrowheads="1"/>
          </p:cNvPicPr>
          <p:nvPr/>
        </p:nvPicPr>
        <p:blipFill>
          <a:blip r:embed="rId4" cstate="print"/>
          <a:srcRect/>
          <a:stretch>
            <a:fillRect/>
          </a:stretch>
        </p:blipFill>
        <p:spPr bwMode="auto">
          <a:xfrm>
            <a:off x="250825" y="4344988"/>
            <a:ext cx="8713788" cy="1916112"/>
          </a:xfrm>
          <a:prstGeom prst="rect">
            <a:avLst/>
          </a:prstGeom>
          <a:noFill/>
          <a:ln w="9525">
            <a:noFill/>
            <a:miter lim="800000"/>
            <a:headEnd/>
            <a:tailEnd/>
          </a:ln>
        </p:spPr>
      </p:pic>
      <p:pic>
        <p:nvPicPr>
          <p:cNvPr id="494599" name="nanowire-sensor-virus.avi">
            <a:hlinkClick r:id="" action="ppaction://media"/>
          </p:cNvPr>
          <p:cNvPicPr>
            <a:picLocks noGrp="1" noRot="1" noChangeAspect="1" noChangeArrowheads="1"/>
          </p:cNvPicPr>
          <p:nvPr>
            <p:ph idx="1"/>
            <a:videoFile r:link="rId1"/>
          </p:nvPr>
        </p:nvPicPr>
        <p:blipFill>
          <a:blip r:embed="rId5" cstate="print"/>
          <a:srcRect/>
          <a:stretch>
            <a:fillRect/>
          </a:stretch>
        </p:blipFill>
        <p:spPr>
          <a:xfrm>
            <a:off x="5238750" y="1071563"/>
            <a:ext cx="3725863" cy="2797175"/>
          </a:xfrm>
        </p:spPr>
      </p:pic>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37</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459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94599"/>
                                        </p:tgtEl>
                                      </p:cBhvr>
                                    </p:cmd>
                                  </p:childTnLst>
                                </p:cTn>
                              </p:par>
                            </p:childTnLst>
                          </p:cTn>
                        </p:par>
                      </p:childTnLst>
                    </p:cTn>
                  </p:par>
                </p:childTnLst>
              </p:cTn>
              <p:nextCondLst>
                <p:cond evt="onClick" delay="0">
                  <p:tgtEl>
                    <p:spTgt spid="494599"/>
                  </p:tgtEl>
                </p:cond>
              </p:nextCondLst>
            </p:seq>
            <p:video>
              <p:cMediaNode>
                <p:cTn id="7" fill="hold" display="0">
                  <p:stCondLst>
                    <p:cond delay="indefinite"/>
                  </p:stCondLst>
                  <p:endCondLst>
                    <p:cond evt="onNext" delay="0">
                      <p:tgtEl>
                        <p:sldTgt/>
                      </p:tgtEl>
                    </p:cond>
                    <p:cond evt="onPrev" delay="0">
                      <p:tgtEl>
                        <p:sldTgt/>
                      </p:tgtEl>
                    </p:cond>
                  </p:endCondLst>
                </p:cTn>
                <p:tgtEl>
                  <p:spTgt spid="494599"/>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76200"/>
            <a:ext cx="7772400" cy="6089650"/>
          </a:xfrm>
        </p:spPr>
        <p:txBody>
          <a:bodyPr/>
          <a:lstStyle/>
          <a:p>
            <a:pPr eaLnBrk="1" hangingPunct="1"/>
            <a:r>
              <a:rPr lang="en-GB" dirty="0" smtClean="0"/>
              <a:t>Nanovitenskap </a:t>
            </a:r>
            <a:r>
              <a:rPr lang="en-GB" dirty="0" err="1" smtClean="0"/>
              <a:t>og</a:t>
            </a:r>
            <a:r>
              <a:rPr lang="en-GB" dirty="0" smtClean="0"/>
              <a:t> –</a:t>
            </a:r>
            <a:r>
              <a:rPr lang="en-GB" dirty="0" err="1" smtClean="0"/>
              <a:t>teknologi</a:t>
            </a:r>
            <a:r>
              <a:rPr lang="en-GB" dirty="0" smtClean="0"/>
              <a:t> (</a:t>
            </a:r>
            <a:r>
              <a:rPr lang="en-GB" dirty="0" err="1" smtClean="0"/>
              <a:t>nanoVT</a:t>
            </a:r>
            <a:r>
              <a:rPr lang="en-GB" dirty="0" smtClean="0"/>
              <a:t>)</a:t>
            </a:r>
            <a:br>
              <a:rPr lang="en-GB" dirty="0" smtClean="0"/>
            </a:br>
            <a:r>
              <a:rPr lang="en-GB" dirty="0" smtClean="0"/>
              <a:t/>
            </a:r>
            <a:br>
              <a:rPr lang="en-GB" dirty="0" smtClean="0"/>
            </a:br>
            <a:r>
              <a:rPr lang="en-GB" dirty="0" err="1" smtClean="0"/>
              <a:t>Eksempler</a:t>
            </a:r>
            <a:r>
              <a:rPr lang="en-GB" dirty="0" smtClean="0"/>
              <a:t> </a:t>
            </a:r>
            <a:r>
              <a:rPr lang="en-GB" dirty="0" err="1" smtClean="0"/>
              <a:t>på</a:t>
            </a:r>
            <a:r>
              <a:rPr lang="en-GB" dirty="0" smtClean="0"/>
              <a:t> </a:t>
            </a:r>
            <a:r>
              <a:rPr lang="en-GB" dirty="0" err="1" smtClean="0"/>
              <a:t>vitenskap</a:t>
            </a:r>
            <a:r>
              <a:rPr lang="en-GB" dirty="0" smtClean="0"/>
              <a:t> </a:t>
            </a:r>
            <a:r>
              <a:rPr lang="en-GB" dirty="0" err="1" smtClean="0"/>
              <a:t>og</a:t>
            </a:r>
            <a:r>
              <a:rPr lang="en-GB" dirty="0" smtClean="0"/>
              <a:t> </a:t>
            </a:r>
            <a:r>
              <a:rPr lang="en-GB" dirty="0" err="1" smtClean="0"/>
              <a:t>bruk</a:t>
            </a:r>
            <a:r>
              <a:rPr lang="en-GB" dirty="0" smtClean="0"/>
              <a:t/>
            </a:r>
            <a:br>
              <a:rPr lang="en-GB" dirty="0" smtClean="0"/>
            </a:br>
            <a:r>
              <a:rPr lang="en-GB" dirty="0" smtClean="0"/>
              <a:t/>
            </a:r>
            <a:br>
              <a:rPr lang="en-GB" dirty="0" smtClean="0"/>
            </a:br>
            <a:r>
              <a:rPr lang="en-GB" b="1" dirty="0" err="1" smtClean="0"/>
              <a:t>Energi</a:t>
            </a:r>
            <a:r>
              <a:rPr lang="en-GB" b="1" dirty="0" smtClean="0"/>
              <a:t>- </a:t>
            </a:r>
            <a:r>
              <a:rPr lang="en-GB" b="1" dirty="0" err="1" smtClean="0"/>
              <a:t>og</a:t>
            </a:r>
            <a:r>
              <a:rPr lang="en-GB" b="1" dirty="0" smtClean="0"/>
              <a:t> </a:t>
            </a:r>
            <a:r>
              <a:rPr lang="en-GB" b="1" dirty="0" err="1" smtClean="0"/>
              <a:t>miljøteknologi</a:t>
            </a:r>
            <a:endParaRPr lang="en-GB" b="1" dirty="0" smtClean="0"/>
          </a:p>
        </p:txBody>
      </p:sp>
      <p:sp>
        <p:nvSpPr>
          <p:cNvPr id="38915"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9939" name="Rectangle 2"/>
          <p:cNvSpPr>
            <a:spLocks noGrp="1" noChangeArrowheads="1"/>
          </p:cNvSpPr>
          <p:nvPr>
            <p:ph type="title"/>
          </p:nvPr>
        </p:nvSpPr>
        <p:spPr/>
        <p:txBody>
          <a:bodyPr/>
          <a:lstStyle/>
          <a:p>
            <a:pPr eaLnBrk="1" hangingPunct="1"/>
            <a:r>
              <a:rPr lang="nb-NO" smtClean="0"/>
              <a:t>Nanoteknologi og katalysatorer</a:t>
            </a:r>
            <a:endParaRPr lang="en-GB" smtClean="0"/>
          </a:p>
        </p:txBody>
      </p:sp>
      <p:pic>
        <p:nvPicPr>
          <p:cNvPr id="39940" name="Picture 3" descr="Catalysis-CHA_TR1"/>
          <p:cNvPicPr>
            <a:picLocks noChangeAspect="1" noChangeArrowheads="1"/>
          </p:cNvPicPr>
          <p:nvPr/>
        </p:nvPicPr>
        <p:blipFill>
          <a:blip r:embed="rId2" cstate="print"/>
          <a:srcRect/>
          <a:stretch>
            <a:fillRect/>
          </a:stretch>
        </p:blipFill>
        <p:spPr bwMode="auto">
          <a:xfrm>
            <a:off x="2051050" y="1125538"/>
            <a:ext cx="4498975" cy="5329237"/>
          </a:xfrm>
          <a:prstGeom prst="rect">
            <a:avLst/>
          </a:prstGeom>
          <a:noFill/>
          <a:ln w="9525">
            <a:noFill/>
            <a:miter lim="800000"/>
            <a:headEnd/>
            <a:tailEnd/>
          </a:ln>
        </p:spPr>
      </p:pic>
      <p:sp>
        <p:nvSpPr>
          <p:cNvPr id="39941" name="Text Box 4"/>
          <p:cNvSpPr txBox="1">
            <a:spLocks noChangeArrowheads="1"/>
          </p:cNvSpPr>
          <p:nvPr/>
        </p:nvSpPr>
        <p:spPr bwMode="auto">
          <a:xfrm>
            <a:off x="6516688" y="6237288"/>
            <a:ext cx="1727200" cy="244475"/>
          </a:xfrm>
          <a:prstGeom prst="rect">
            <a:avLst/>
          </a:prstGeom>
          <a:noFill/>
          <a:ln w="9525">
            <a:noFill/>
            <a:miter lim="800000"/>
            <a:headEnd/>
            <a:tailEnd/>
          </a:ln>
        </p:spPr>
        <p:txBody>
          <a:bodyPr>
            <a:spAutoFit/>
          </a:bodyPr>
          <a:lstStyle/>
          <a:p>
            <a:pPr algn="l">
              <a:spcBef>
                <a:spcPct val="50000"/>
              </a:spcBef>
            </a:pPr>
            <a:r>
              <a:rPr lang="nb-NO" sz="1000">
                <a:latin typeface="Arial" charset="0"/>
              </a:rPr>
              <a:t>Figur: K.P. Lillerud, UiO </a:t>
            </a:r>
            <a:endParaRPr lang="en-GB" sz="1000">
              <a:latin typeface="Arial" charset="0"/>
            </a:endParaRPr>
          </a:p>
        </p:txBody>
      </p:sp>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147" name="Rectangle 2"/>
          <p:cNvSpPr>
            <a:spLocks noGrp="1" noChangeArrowheads="1"/>
          </p:cNvSpPr>
          <p:nvPr>
            <p:ph type="title"/>
          </p:nvPr>
        </p:nvSpPr>
        <p:spPr/>
        <p:txBody>
          <a:bodyPr/>
          <a:lstStyle/>
          <a:p>
            <a:pPr eaLnBrk="1" hangingPunct="1"/>
            <a:r>
              <a:rPr lang="nb-NO" smtClean="0"/>
              <a:t>Nanoteknologi – litt historie</a:t>
            </a:r>
            <a:endParaRPr lang="en-US" smtClean="0"/>
          </a:p>
        </p:txBody>
      </p:sp>
      <p:sp>
        <p:nvSpPr>
          <p:cNvPr id="6148" name="Rectangle 3"/>
          <p:cNvSpPr>
            <a:spLocks noGrp="1" noChangeArrowheads="1"/>
          </p:cNvSpPr>
          <p:nvPr>
            <p:ph type="body" sz="half" idx="1"/>
          </p:nvPr>
        </p:nvSpPr>
        <p:spPr>
          <a:xfrm>
            <a:off x="685800" y="1371600"/>
            <a:ext cx="5326063" cy="5081588"/>
          </a:xfrm>
        </p:spPr>
        <p:txBody>
          <a:bodyPr/>
          <a:lstStyle/>
          <a:p>
            <a:pPr eaLnBrk="1" hangingPunct="1"/>
            <a:r>
              <a:rPr lang="nb-NO" sz="1800" smtClean="0">
                <a:cs typeface="Times New Roman" pitchFamily="18" charset="0"/>
              </a:rPr>
              <a:t>29. desember 1959: </a:t>
            </a:r>
          </a:p>
          <a:p>
            <a:pPr eaLnBrk="1" hangingPunct="1">
              <a:buFontTx/>
              <a:buNone/>
            </a:pPr>
            <a:r>
              <a:rPr lang="nb-NO" sz="1800" smtClean="0">
                <a:cs typeface="Times New Roman" pitchFamily="18" charset="0"/>
              </a:rPr>
              <a:t>	Richard P. Feynman (1918-1988): </a:t>
            </a:r>
          </a:p>
          <a:p>
            <a:pPr lvl="1" eaLnBrk="1" hangingPunct="1">
              <a:buFontTx/>
              <a:buNone/>
            </a:pPr>
            <a:r>
              <a:rPr lang="nb-NO" sz="1600" smtClean="0">
                <a:cs typeface="Times New Roman" pitchFamily="18" charset="0"/>
              </a:rPr>
              <a:t>	</a:t>
            </a:r>
          </a:p>
          <a:p>
            <a:pPr lvl="1" eaLnBrk="1" hangingPunct="1">
              <a:buFontTx/>
              <a:buNone/>
            </a:pPr>
            <a:r>
              <a:rPr lang="nb-NO" sz="1600" smtClean="0">
                <a:cs typeface="Times New Roman" pitchFamily="18" charset="0"/>
              </a:rPr>
              <a:t>foredrag for American Physical Society: </a:t>
            </a:r>
          </a:p>
          <a:p>
            <a:pPr lvl="1" eaLnBrk="1" hangingPunct="1">
              <a:buFontTx/>
              <a:buNone/>
            </a:pPr>
            <a:r>
              <a:rPr lang="nb-NO" sz="1600" i="1" smtClean="0">
                <a:cs typeface="Times New Roman" pitchFamily="18" charset="0"/>
              </a:rPr>
              <a:t>”There’s plenty of room at the bottom – an invitation to enter a new field of physics”</a:t>
            </a:r>
            <a:r>
              <a:rPr lang="nb-NO" sz="1600" smtClean="0">
                <a:cs typeface="Times New Roman" pitchFamily="18" charset="0"/>
              </a:rPr>
              <a:t>.</a:t>
            </a:r>
          </a:p>
          <a:p>
            <a:pPr lvl="1" eaLnBrk="1" hangingPunct="1">
              <a:buFontTx/>
              <a:buNone/>
            </a:pPr>
            <a:endParaRPr lang="nb-NO" sz="1600" smtClean="0">
              <a:cs typeface="Times New Roman" pitchFamily="18" charset="0"/>
            </a:endParaRPr>
          </a:p>
          <a:p>
            <a:pPr lvl="1" eaLnBrk="1" hangingPunct="1">
              <a:buFontTx/>
              <a:buNone/>
            </a:pPr>
            <a:r>
              <a:rPr lang="nb-NO" sz="1600" smtClean="0"/>
              <a:t>se for eksempel. </a:t>
            </a:r>
            <a:r>
              <a:rPr lang="nb-NO" sz="1600" smtClean="0">
                <a:hlinkClick r:id="rId2"/>
              </a:rPr>
              <a:t>http://www.zyvex.com/nanotech/feynman.html</a:t>
            </a:r>
            <a:r>
              <a:rPr lang="nb-NO" sz="1600" smtClean="0"/>
              <a:t> </a:t>
            </a:r>
            <a:endParaRPr lang="nb-NO" sz="1600" smtClean="0">
              <a:cs typeface="Times New Roman" pitchFamily="18" charset="0"/>
            </a:endParaRPr>
          </a:p>
          <a:p>
            <a:pPr lvl="1" eaLnBrk="1" hangingPunct="1"/>
            <a:endParaRPr lang="nb-NO" sz="1600" smtClean="0">
              <a:cs typeface="Times New Roman" pitchFamily="18" charset="0"/>
            </a:endParaRPr>
          </a:p>
          <a:p>
            <a:pPr eaLnBrk="1" hangingPunct="1"/>
            <a:r>
              <a:rPr lang="nb-NO" sz="1800" smtClean="0">
                <a:cs typeface="Times New Roman" pitchFamily="18" charset="0"/>
              </a:rPr>
              <a:t>De neste 20 årene skjedde det imidlertid lite…</a:t>
            </a:r>
          </a:p>
          <a:p>
            <a:pPr lvl="1" eaLnBrk="1" hangingPunct="1">
              <a:buFontTx/>
              <a:buNone/>
            </a:pPr>
            <a:r>
              <a:rPr lang="nb-NO" sz="1600" smtClean="0">
                <a:cs typeface="Times New Roman" pitchFamily="18" charset="0"/>
              </a:rPr>
              <a:t>	</a:t>
            </a:r>
          </a:p>
          <a:p>
            <a:pPr lvl="1" eaLnBrk="1" hangingPunct="1">
              <a:buFontTx/>
              <a:buNone/>
            </a:pPr>
            <a:r>
              <a:rPr lang="nb-NO" sz="1600" smtClean="0">
                <a:cs typeface="Times New Roman" pitchFamily="18" charset="0"/>
              </a:rPr>
              <a:t>	</a:t>
            </a:r>
          </a:p>
          <a:p>
            <a:pPr lvl="1" eaLnBrk="1" hangingPunct="1">
              <a:buFontTx/>
              <a:buNone/>
            </a:pPr>
            <a:endParaRPr lang="nb-NO" sz="1600" smtClean="0">
              <a:cs typeface="Times New Roman" pitchFamily="18" charset="0"/>
            </a:endParaRPr>
          </a:p>
          <a:p>
            <a:pPr lvl="1" eaLnBrk="1" hangingPunct="1">
              <a:buFontTx/>
              <a:buNone/>
            </a:pPr>
            <a:endParaRPr lang="nb-NO" sz="1600" smtClean="0">
              <a:cs typeface="Times New Roman" pitchFamily="18" charset="0"/>
            </a:endParaRPr>
          </a:p>
          <a:p>
            <a:pPr lvl="1" eaLnBrk="1" hangingPunct="1">
              <a:buFontTx/>
              <a:buNone/>
            </a:pPr>
            <a:r>
              <a:rPr lang="nb-NO" sz="1600" smtClean="0">
                <a:cs typeface="Times New Roman" pitchFamily="18" charset="0"/>
              </a:rPr>
              <a:t>                                                            (Hvorfor?)</a:t>
            </a:r>
          </a:p>
        </p:txBody>
      </p:sp>
      <p:pic>
        <p:nvPicPr>
          <p:cNvPr id="6149" name="Picture 5" descr="feynman-small"/>
          <p:cNvPicPr>
            <a:picLocks noChangeAspect="1" noChangeArrowheads="1"/>
          </p:cNvPicPr>
          <p:nvPr/>
        </p:nvPicPr>
        <p:blipFill>
          <a:blip r:embed="rId3" cstate="print"/>
          <a:srcRect/>
          <a:stretch>
            <a:fillRect/>
          </a:stretch>
        </p:blipFill>
        <p:spPr bwMode="auto">
          <a:xfrm>
            <a:off x="6215063" y="3790950"/>
            <a:ext cx="1522412" cy="2159000"/>
          </a:xfrm>
          <a:prstGeom prst="rect">
            <a:avLst/>
          </a:prstGeom>
          <a:noFill/>
          <a:ln w="9525">
            <a:noFill/>
            <a:miter lim="800000"/>
            <a:headEnd/>
            <a:tailEnd/>
          </a:ln>
        </p:spPr>
      </p:pic>
      <p:pic>
        <p:nvPicPr>
          <p:cNvPr id="6150" name="Picture 6" descr="feynmanVerySmall"/>
          <p:cNvPicPr>
            <a:picLocks noChangeAspect="1" noChangeArrowheads="1"/>
          </p:cNvPicPr>
          <p:nvPr/>
        </p:nvPicPr>
        <p:blipFill>
          <a:blip r:embed="rId4" cstate="print"/>
          <a:srcRect/>
          <a:stretch>
            <a:fillRect/>
          </a:stretch>
        </p:blipFill>
        <p:spPr bwMode="auto">
          <a:xfrm>
            <a:off x="6424613" y="1484313"/>
            <a:ext cx="1316037" cy="1655762"/>
          </a:xfrm>
          <a:prstGeom prst="rect">
            <a:avLst/>
          </a:prstGeom>
          <a:noFill/>
          <a:ln w="9525">
            <a:noFill/>
            <a:miter lim="800000"/>
            <a:headEnd/>
            <a:tailEnd/>
          </a:ln>
        </p:spPr>
      </p:pic>
      <p:grpSp>
        <p:nvGrpSpPr>
          <p:cNvPr id="6151" name="Group 23"/>
          <p:cNvGrpSpPr>
            <a:grpSpLocks/>
          </p:cNvGrpSpPr>
          <p:nvPr/>
        </p:nvGrpSpPr>
        <p:grpSpPr bwMode="auto">
          <a:xfrm>
            <a:off x="1116013" y="4724400"/>
            <a:ext cx="3240087" cy="1812925"/>
            <a:chOff x="703" y="2976"/>
            <a:chExt cx="2041" cy="1142"/>
          </a:xfrm>
        </p:grpSpPr>
        <p:pic>
          <p:nvPicPr>
            <p:cNvPr id="6152" name="Picture 21" descr="table1"/>
            <p:cNvPicPr>
              <a:picLocks noChangeAspect="1" noChangeArrowheads="1"/>
            </p:cNvPicPr>
            <p:nvPr/>
          </p:nvPicPr>
          <p:blipFill>
            <a:blip r:embed="rId5" cstate="print"/>
            <a:srcRect/>
            <a:stretch>
              <a:fillRect/>
            </a:stretch>
          </p:blipFill>
          <p:spPr bwMode="auto">
            <a:xfrm>
              <a:off x="703" y="2976"/>
              <a:ext cx="2041" cy="1026"/>
            </a:xfrm>
            <a:prstGeom prst="rect">
              <a:avLst/>
            </a:prstGeom>
            <a:noFill/>
            <a:ln w="9525">
              <a:noFill/>
              <a:miter lim="800000"/>
              <a:headEnd/>
              <a:tailEnd/>
            </a:ln>
          </p:spPr>
        </p:pic>
        <p:sp>
          <p:nvSpPr>
            <p:cNvPr id="6153" name="Text Box 22"/>
            <p:cNvSpPr txBox="1">
              <a:spLocks noChangeArrowheads="1"/>
            </p:cNvSpPr>
            <p:nvPr/>
          </p:nvSpPr>
          <p:spPr bwMode="auto">
            <a:xfrm>
              <a:off x="748" y="3974"/>
              <a:ext cx="953" cy="144"/>
            </a:xfrm>
            <a:prstGeom prst="rect">
              <a:avLst/>
            </a:prstGeom>
            <a:noFill/>
            <a:ln w="9525">
              <a:noFill/>
              <a:miter lim="800000"/>
              <a:headEnd/>
              <a:tailEnd/>
            </a:ln>
          </p:spPr>
          <p:txBody>
            <a:bodyPr>
              <a:spAutoFit/>
            </a:bodyPr>
            <a:lstStyle/>
            <a:p>
              <a:pPr>
                <a:spcBef>
                  <a:spcPct val="50000"/>
                </a:spcBef>
              </a:pPr>
              <a:r>
                <a:rPr lang="en-GB" sz="900"/>
                <a:t>Figure by Chris Toumey</a:t>
              </a:r>
            </a:p>
          </p:txBody>
        </p:sp>
      </p:grpSp>
      <p:sp>
        <p:nvSpPr>
          <p:cNvPr id="10" name="Slide Number Placeholder 9"/>
          <p:cNvSpPr>
            <a:spLocks noGrp="1"/>
          </p:cNvSpPr>
          <p:nvPr>
            <p:ph type="sldNum" sz="quarter" idx="11"/>
          </p:nvPr>
        </p:nvSpPr>
        <p:spPr/>
        <p:txBody>
          <a:bodyPr/>
          <a:lstStyle/>
          <a:p>
            <a:pPr>
              <a:defRPr/>
            </a:pPr>
            <a:fld id="{9B662AEF-AEB6-4764-8525-36ADADE2423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0963" name="Rectangle 5"/>
          <p:cNvSpPr>
            <a:spLocks noGrp="1" noChangeArrowheads="1"/>
          </p:cNvSpPr>
          <p:nvPr>
            <p:ph type="title"/>
          </p:nvPr>
        </p:nvSpPr>
        <p:spPr/>
        <p:txBody>
          <a:bodyPr/>
          <a:lstStyle/>
          <a:p>
            <a:pPr eaLnBrk="1" hangingPunct="1"/>
            <a:r>
              <a:rPr lang="nb-NO" smtClean="0"/>
              <a:t>Nanoteknologi i elektroder for batterier og brenselceller</a:t>
            </a:r>
          </a:p>
        </p:txBody>
      </p:sp>
      <p:sp>
        <p:nvSpPr>
          <p:cNvPr id="40964" name="Text Box 6"/>
          <p:cNvSpPr txBox="1">
            <a:spLocks noChangeArrowheads="1"/>
          </p:cNvSpPr>
          <p:nvPr/>
        </p:nvSpPr>
        <p:spPr bwMode="auto">
          <a:xfrm>
            <a:off x="231775" y="6500813"/>
            <a:ext cx="1633538" cy="244475"/>
          </a:xfrm>
          <a:prstGeom prst="rect">
            <a:avLst/>
          </a:prstGeom>
          <a:noFill/>
          <a:ln w="9525">
            <a:noFill/>
            <a:miter lim="800000"/>
            <a:headEnd/>
            <a:tailEnd/>
          </a:ln>
        </p:spPr>
        <p:txBody>
          <a:bodyPr wrap="none">
            <a:spAutoFit/>
          </a:bodyPr>
          <a:lstStyle/>
          <a:p>
            <a:pPr algn="l"/>
            <a:r>
              <a:rPr lang="nb-NO" sz="1000"/>
              <a:t>Nissan Leaf battery package</a:t>
            </a:r>
          </a:p>
        </p:txBody>
      </p:sp>
      <p:pic>
        <p:nvPicPr>
          <p:cNvPr id="40965" name="Picture 4" descr="mercedes-benz-b-class-f-cell"/>
          <p:cNvPicPr>
            <a:picLocks noChangeAspect="1" noChangeArrowheads="1"/>
          </p:cNvPicPr>
          <p:nvPr/>
        </p:nvPicPr>
        <p:blipFill>
          <a:blip r:embed="rId2" cstate="print"/>
          <a:srcRect/>
          <a:stretch>
            <a:fillRect/>
          </a:stretch>
        </p:blipFill>
        <p:spPr bwMode="auto">
          <a:xfrm>
            <a:off x="3632200" y="981075"/>
            <a:ext cx="5403850" cy="3600450"/>
          </a:xfrm>
          <a:prstGeom prst="rect">
            <a:avLst/>
          </a:prstGeom>
          <a:noFill/>
          <a:ln w="9525">
            <a:noFill/>
            <a:miter lim="800000"/>
            <a:headEnd/>
            <a:tailEnd/>
          </a:ln>
        </p:spPr>
      </p:pic>
      <p:pic>
        <p:nvPicPr>
          <p:cNvPr id="40966" name="Picture 4"/>
          <p:cNvPicPr>
            <a:picLocks noChangeAspect="1" noChangeArrowheads="1"/>
          </p:cNvPicPr>
          <p:nvPr/>
        </p:nvPicPr>
        <p:blipFill>
          <a:blip r:embed="rId3" cstate="print"/>
          <a:srcRect/>
          <a:stretch>
            <a:fillRect/>
          </a:stretch>
        </p:blipFill>
        <p:spPr bwMode="auto">
          <a:xfrm>
            <a:off x="0" y="3284538"/>
            <a:ext cx="4787900" cy="3186112"/>
          </a:xfrm>
          <a:prstGeom prst="rect">
            <a:avLst/>
          </a:prstGeom>
          <a:noFill/>
          <a:ln w="9525">
            <a:noFill/>
            <a:miter lim="800000"/>
            <a:headEnd/>
            <a:tailEnd/>
          </a:ln>
        </p:spPr>
      </p:pic>
      <p:sp>
        <p:nvSpPr>
          <p:cNvPr id="40967" name="Text Box 5"/>
          <p:cNvSpPr txBox="1">
            <a:spLocks noChangeArrowheads="1"/>
          </p:cNvSpPr>
          <p:nvPr/>
        </p:nvSpPr>
        <p:spPr bwMode="auto">
          <a:xfrm>
            <a:off x="6732588" y="4797425"/>
            <a:ext cx="1506537" cy="244475"/>
          </a:xfrm>
          <a:prstGeom prst="rect">
            <a:avLst/>
          </a:prstGeom>
          <a:noFill/>
          <a:ln w="9525">
            <a:noFill/>
            <a:miter lim="800000"/>
            <a:headEnd/>
            <a:tailEnd/>
          </a:ln>
        </p:spPr>
        <p:txBody>
          <a:bodyPr wrap="none">
            <a:spAutoFit/>
          </a:bodyPr>
          <a:lstStyle/>
          <a:p>
            <a:pPr algn="l"/>
            <a:r>
              <a:rPr lang="nb-NO" sz="1000"/>
              <a:t>Mercedes B-class FCELL</a:t>
            </a:r>
          </a:p>
        </p:txBody>
      </p:sp>
      <p:sp>
        <p:nvSpPr>
          <p:cNvPr id="8" name="Slide Number Placeholder 7"/>
          <p:cNvSpPr>
            <a:spLocks noGrp="1"/>
          </p:cNvSpPr>
          <p:nvPr>
            <p:ph type="sldNum" sz="quarter" idx="11"/>
          </p:nvPr>
        </p:nvSpPr>
        <p:spPr/>
        <p:txBody>
          <a:bodyPr/>
          <a:lstStyle/>
          <a:p>
            <a:pPr>
              <a:defRPr/>
            </a:pPr>
            <a:fld id="{D4AD6DFE-45FA-424B-9A5B-76E5F51CCE61}" type="slidenum">
              <a:rPr lang="en-US" smtClean="0"/>
              <a:pPr>
                <a:defRPr/>
              </a:pPr>
              <a:t>40</a:t>
            </a:fld>
            <a:endParaRPr lang="en-US"/>
          </a:p>
        </p:txBody>
      </p:sp>
      <p:pic>
        <p:nvPicPr>
          <p:cNvPr id="9" name="Picture 2" descr="http://ars.sciencedirect.com/content/image/1-s2.0-S1464285902100277-gr1.jpg"/>
          <p:cNvPicPr>
            <a:picLocks noChangeAspect="1" noChangeArrowheads="1"/>
          </p:cNvPicPr>
          <p:nvPr/>
        </p:nvPicPr>
        <p:blipFill>
          <a:blip r:embed="rId4" cstate="print"/>
          <a:srcRect/>
          <a:stretch>
            <a:fillRect/>
          </a:stretch>
        </p:blipFill>
        <p:spPr bwMode="auto">
          <a:xfrm>
            <a:off x="467544" y="1124744"/>
            <a:ext cx="2448272" cy="244827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79388" y="1196975"/>
            <a:ext cx="5256212" cy="5545138"/>
          </a:xfrm>
        </p:spPr>
        <p:txBody>
          <a:bodyPr>
            <a:noAutofit/>
          </a:bodyPr>
          <a:lstStyle/>
          <a:p>
            <a:pPr eaLnBrk="1" hangingPunct="1">
              <a:defRPr/>
            </a:pPr>
            <a:r>
              <a:rPr lang="nb-NO" sz="1600" dirty="0" smtClean="0"/>
              <a:t>Vandig elektrolytt for å transportere ioner (H</a:t>
            </a:r>
            <a:r>
              <a:rPr lang="nb-NO" sz="1600" baseline="30000" dirty="0" smtClean="0"/>
              <a:t>+</a:t>
            </a:r>
            <a:r>
              <a:rPr lang="nb-NO" sz="1600" dirty="0" smtClean="0"/>
              <a:t> eller OH</a:t>
            </a:r>
            <a:r>
              <a:rPr lang="nb-NO" sz="1600" baseline="30000" dirty="0" smtClean="0"/>
              <a:t>-</a:t>
            </a:r>
            <a:r>
              <a:rPr lang="nb-NO" sz="1600" dirty="0" smtClean="0"/>
              <a:t> ioner)</a:t>
            </a:r>
          </a:p>
          <a:p>
            <a:pPr eaLnBrk="1" hangingPunct="1">
              <a:defRPr/>
            </a:pPr>
            <a:endParaRPr lang="nb-NO" sz="1600" dirty="0" smtClean="0"/>
          </a:p>
          <a:p>
            <a:pPr eaLnBrk="1" hangingPunct="1">
              <a:defRPr/>
            </a:pPr>
            <a:r>
              <a:rPr lang="nb-NO" sz="1600" dirty="0" smtClean="0"/>
              <a:t>Halvledende fotoelektrode :</a:t>
            </a:r>
          </a:p>
          <a:p>
            <a:pPr lvl="1" eaLnBrk="1" hangingPunct="1">
              <a:defRPr/>
            </a:pPr>
            <a:r>
              <a:rPr lang="nb-NO" sz="1400" dirty="0" smtClean="0"/>
              <a:t>Lyset eksiterer et elektron og etterlater et elektronhull</a:t>
            </a:r>
          </a:p>
          <a:p>
            <a:pPr lvl="1" eaLnBrk="1" hangingPunct="1">
              <a:defRPr/>
            </a:pPr>
            <a:r>
              <a:rPr lang="nb-NO" sz="1400" dirty="0" smtClean="0"/>
              <a:t>Kan dette paret overleve uten å utslette hverandre?</a:t>
            </a:r>
          </a:p>
          <a:p>
            <a:pPr eaLnBrk="1" hangingPunct="1">
              <a:defRPr/>
            </a:pPr>
            <a:endParaRPr lang="nb-NO" sz="1600" dirty="0" smtClean="0"/>
          </a:p>
          <a:p>
            <a:pPr eaLnBrk="1" hangingPunct="1">
              <a:defRPr/>
            </a:pPr>
            <a:r>
              <a:rPr lang="nb-NO" sz="1600" dirty="0" smtClean="0"/>
              <a:t>Elektronhullet kan oksidere vann H</a:t>
            </a:r>
            <a:r>
              <a:rPr lang="nb-NO" sz="1600" baseline="-25000" dirty="0" smtClean="0"/>
              <a:t>2</a:t>
            </a:r>
            <a:r>
              <a:rPr lang="nb-NO" sz="1600" dirty="0" smtClean="0"/>
              <a:t>O til </a:t>
            </a:r>
          </a:p>
          <a:p>
            <a:pPr lvl="1" eaLnBrk="1" hangingPunct="1">
              <a:buFontTx/>
              <a:buNone/>
              <a:defRPr/>
            </a:pPr>
            <a:r>
              <a:rPr lang="nb-NO" sz="1400" dirty="0" smtClean="0"/>
              <a:t>	hydroksidradikaler   </a:t>
            </a:r>
            <a:r>
              <a:rPr lang="nb-NO" sz="1400" dirty="0" smtClean="0">
                <a:solidFill>
                  <a:srgbClr val="FF0000"/>
                </a:solidFill>
              </a:rPr>
              <a:t>OH*</a:t>
            </a:r>
            <a:r>
              <a:rPr lang="nb-NO" sz="1400" dirty="0" smtClean="0"/>
              <a:t> (</a:t>
            </a:r>
            <a:r>
              <a:rPr lang="nb-NO" sz="1400" dirty="0" err="1" smtClean="0"/>
              <a:t>aq</a:t>
            </a:r>
            <a:r>
              <a:rPr lang="nb-NO" sz="1400" dirty="0" smtClean="0"/>
              <a:t>)   (</a:t>
            </a:r>
            <a:r>
              <a:rPr lang="nb-NO" sz="1400" dirty="0" err="1" smtClean="0">
                <a:solidFill>
                  <a:srgbClr val="FF0000"/>
                </a:solidFill>
              </a:rPr>
              <a:t>sinnakjemiker’n</a:t>
            </a:r>
            <a:r>
              <a:rPr lang="nb-NO" sz="1400" dirty="0" smtClean="0">
                <a:solidFill>
                  <a:srgbClr val="FF0000"/>
                </a:solidFill>
              </a:rPr>
              <a:t>!</a:t>
            </a:r>
            <a:r>
              <a:rPr lang="nb-NO" sz="1400" dirty="0" smtClean="0"/>
              <a:t>)</a:t>
            </a:r>
          </a:p>
          <a:p>
            <a:pPr lvl="1" eaLnBrk="1" hangingPunct="1">
              <a:buFontTx/>
              <a:buNone/>
              <a:defRPr/>
            </a:pPr>
            <a:r>
              <a:rPr lang="nb-NO" sz="1400" dirty="0" smtClean="0"/>
              <a:t>	</a:t>
            </a:r>
            <a:r>
              <a:rPr lang="nb-NO" sz="1400" dirty="0" err="1" smtClean="0"/>
              <a:t>peroksidioner</a:t>
            </a:r>
            <a:r>
              <a:rPr lang="nb-NO" sz="1400" dirty="0" smtClean="0"/>
              <a:t>    O</a:t>
            </a:r>
            <a:r>
              <a:rPr lang="nb-NO" sz="1400" baseline="-25000" dirty="0" smtClean="0"/>
              <a:t>2</a:t>
            </a:r>
            <a:r>
              <a:rPr lang="nb-NO" sz="1400" baseline="30000" dirty="0" smtClean="0"/>
              <a:t>2-</a:t>
            </a:r>
            <a:r>
              <a:rPr lang="nb-NO" sz="1400" baseline="-25000" dirty="0" smtClean="0"/>
              <a:t> </a:t>
            </a:r>
            <a:r>
              <a:rPr lang="nb-NO" sz="1400" dirty="0" smtClean="0"/>
              <a:t>eller HO</a:t>
            </a:r>
            <a:r>
              <a:rPr lang="nb-NO" sz="1400" baseline="-25000" dirty="0" smtClean="0"/>
              <a:t>2</a:t>
            </a:r>
            <a:r>
              <a:rPr lang="nb-NO" sz="1400" baseline="30000" dirty="0" smtClean="0"/>
              <a:t>-</a:t>
            </a:r>
            <a:r>
              <a:rPr lang="nb-NO" sz="1400" baseline="-25000" dirty="0" smtClean="0"/>
              <a:t> </a:t>
            </a:r>
            <a:r>
              <a:rPr lang="nb-NO" sz="1400" dirty="0" smtClean="0"/>
              <a:t>eller H</a:t>
            </a:r>
            <a:r>
              <a:rPr lang="nb-NO" sz="1400" baseline="-25000" dirty="0" smtClean="0"/>
              <a:t>2</a:t>
            </a:r>
            <a:r>
              <a:rPr lang="nb-NO" sz="1400" dirty="0" smtClean="0"/>
              <a:t>O</a:t>
            </a:r>
            <a:r>
              <a:rPr lang="nb-NO" sz="1400" baseline="-25000" dirty="0" smtClean="0"/>
              <a:t>2</a:t>
            </a:r>
            <a:r>
              <a:rPr lang="nb-NO" sz="1400" dirty="0" smtClean="0"/>
              <a:t>	</a:t>
            </a:r>
          </a:p>
          <a:p>
            <a:pPr lvl="1" eaLnBrk="1" hangingPunct="1">
              <a:buFontTx/>
              <a:buNone/>
              <a:defRPr/>
            </a:pPr>
            <a:r>
              <a:rPr lang="nb-NO" sz="1400" dirty="0" smtClean="0"/>
              <a:t>	oksygen    O</a:t>
            </a:r>
            <a:r>
              <a:rPr lang="nb-NO" sz="1400" baseline="-25000" dirty="0" smtClean="0"/>
              <a:t>2</a:t>
            </a:r>
            <a:r>
              <a:rPr lang="nb-NO" sz="1400" dirty="0" smtClean="0"/>
              <a:t>(</a:t>
            </a:r>
            <a:r>
              <a:rPr lang="nb-NO" sz="1400" dirty="0" err="1" smtClean="0"/>
              <a:t>aq</a:t>
            </a:r>
            <a:r>
              <a:rPr lang="nb-NO" sz="1400" dirty="0" smtClean="0"/>
              <a:t>) eller O</a:t>
            </a:r>
            <a:r>
              <a:rPr lang="nb-NO" sz="1400" baseline="-25000" dirty="0" smtClean="0"/>
              <a:t>2</a:t>
            </a:r>
            <a:r>
              <a:rPr lang="nb-NO" sz="1400" dirty="0" smtClean="0"/>
              <a:t>(g)</a:t>
            </a:r>
          </a:p>
          <a:p>
            <a:pPr eaLnBrk="1" hangingPunct="1">
              <a:buFontTx/>
              <a:buNone/>
              <a:defRPr/>
            </a:pPr>
            <a:endParaRPr lang="nb-NO" sz="1600" baseline="-25000" dirty="0" smtClean="0"/>
          </a:p>
          <a:p>
            <a:pPr eaLnBrk="1" hangingPunct="1">
              <a:defRPr/>
            </a:pPr>
            <a:r>
              <a:rPr lang="nb-NO" sz="1600" dirty="0" smtClean="0"/>
              <a:t>Elektronene kan migrere til motelektroden og redusere</a:t>
            </a:r>
          </a:p>
          <a:p>
            <a:pPr lvl="1" eaLnBrk="1" hangingPunct="1">
              <a:buFontTx/>
              <a:buNone/>
              <a:defRPr/>
            </a:pPr>
            <a:r>
              <a:rPr lang="nb-NO" sz="1400" dirty="0" smtClean="0"/>
              <a:t>	H</a:t>
            </a:r>
            <a:r>
              <a:rPr lang="nb-NO" sz="1400" baseline="-25000" dirty="0" smtClean="0"/>
              <a:t>2</a:t>
            </a:r>
            <a:r>
              <a:rPr lang="nb-NO" sz="1400" dirty="0" smtClean="0"/>
              <a:t>O til </a:t>
            </a:r>
            <a:r>
              <a:rPr lang="nb-NO" sz="1400" dirty="0" smtClean="0">
                <a:solidFill>
                  <a:srgbClr val="0070C0"/>
                </a:solidFill>
              </a:rPr>
              <a:t>H</a:t>
            </a:r>
            <a:r>
              <a:rPr lang="nb-NO" sz="1400" baseline="-25000" dirty="0" smtClean="0">
                <a:solidFill>
                  <a:srgbClr val="0070C0"/>
                </a:solidFill>
              </a:rPr>
              <a:t>2</a:t>
            </a:r>
            <a:r>
              <a:rPr lang="nb-NO" sz="1400" dirty="0" smtClean="0"/>
              <a:t> (vannsplitting; solart H</a:t>
            </a:r>
            <a:r>
              <a:rPr lang="nb-NO" sz="1400" baseline="-25000" dirty="0" smtClean="0"/>
              <a:t>2</a:t>
            </a:r>
            <a:r>
              <a:rPr lang="nb-NO" sz="1400" dirty="0" smtClean="0"/>
              <a:t>)</a:t>
            </a:r>
          </a:p>
          <a:p>
            <a:pPr lvl="1" eaLnBrk="1" hangingPunct="1">
              <a:buFontTx/>
              <a:buNone/>
              <a:defRPr/>
            </a:pPr>
            <a:r>
              <a:rPr lang="nb-NO" sz="1400" dirty="0" smtClean="0"/>
              <a:t>	O</a:t>
            </a:r>
            <a:r>
              <a:rPr lang="nb-NO" sz="1400" baseline="-25000" dirty="0" smtClean="0"/>
              <a:t>2</a:t>
            </a:r>
            <a:r>
              <a:rPr lang="nb-NO" sz="1400" dirty="0" smtClean="0"/>
              <a:t>(</a:t>
            </a:r>
            <a:r>
              <a:rPr lang="nb-NO" sz="1400" dirty="0" err="1" smtClean="0"/>
              <a:t>aq</a:t>
            </a:r>
            <a:r>
              <a:rPr lang="nb-NO" sz="1400" dirty="0" smtClean="0"/>
              <a:t>) til for eksempel O</a:t>
            </a:r>
            <a:r>
              <a:rPr lang="nb-NO" sz="1400" baseline="-25000" dirty="0" smtClean="0"/>
              <a:t>2</a:t>
            </a:r>
            <a:r>
              <a:rPr lang="nb-NO" sz="1400" baseline="30000" dirty="0" smtClean="0"/>
              <a:t>2-</a:t>
            </a:r>
            <a:r>
              <a:rPr lang="nb-NO" sz="1400" dirty="0" smtClean="0"/>
              <a:t> eller til </a:t>
            </a:r>
            <a:r>
              <a:rPr lang="nb-NO" sz="1400" dirty="0" smtClean="0">
                <a:solidFill>
                  <a:srgbClr val="FF0000"/>
                </a:solidFill>
              </a:rPr>
              <a:t>OH*</a:t>
            </a:r>
          </a:p>
          <a:p>
            <a:pPr marL="400050" eaLnBrk="1" hangingPunct="1">
              <a:defRPr/>
            </a:pPr>
            <a:endParaRPr lang="nb-NO" sz="1600" baseline="-25000" dirty="0" smtClean="0"/>
          </a:p>
          <a:p>
            <a:pPr marL="400050" eaLnBrk="1" hangingPunct="1">
              <a:defRPr/>
            </a:pPr>
            <a:r>
              <a:rPr lang="nb-NO" sz="1600" dirty="0" smtClean="0">
                <a:solidFill>
                  <a:srgbClr val="0070C0"/>
                </a:solidFill>
              </a:rPr>
              <a:t>H</a:t>
            </a:r>
            <a:r>
              <a:rPr lang="nb-NO" sz="1600" baseline="-25000" dirty="0" smtClean="0">
                <a:solidFill>
                  <a:srgbClr val="0070C0"/>
                </a:solidFill>
              </a:rPr>
              <a:t>2</a:t>
            </a:r>
            <a:r>
              <a:rPr lang="nb-NO" sz="1600" dirty="0" smtClean="0"/>
              <a:t>: Vannsplitting; solart hydrogen</a:t>
            </a:r>
          </a:p>
          <a:p>
            <a:pPr marL="400050" eaLnBrk="1" hangingPunct="1">
              <a:defRPr/>
            </a:pPr>
            <a:r>
              <a:rPr lang="nb-NO" sz="1600" dirty="0">
                <a:solidFill>
                  <a:srgbClr val="FF0000"/>
                </a:solidFill>
              </a:rPr>
              <a:t>OH* </a:t>
            </a:r>
            <a:r>
              <a:rPr lang="nb-NO" sz="1600" dirty="0" smtClean="0"/>
              <a:t>Selvrensende overflater, desinfeksjon av vann</a:t>
            </a:r>
          </a:p>
        </p:txBody>
      </p:sp>
      <p:pic>
        <p:nvPicPr>
          <p:cNvPr id="43011" name="Picture 4" descr="nature-insight-photo-1"/>
          <p:cNvPicPr>
            <a:picLocks noChangeAspect="1" noChangeArrowheads="1"/>
          </p:cNvPicPr>
          <p:nvPr/>
        </p:nvPicPr>
        <p:blipFill>
          <a:blip r:embed="rId2" cstate="print"/>
          <a:srcRect/>
          <a:stretch>
            <a:fillRect/>
          </a:stretch>
        </p:blipFill>
        <p:spPr bwMode="auto">
          <a:xfrm>
            <a:off x="5580063" y="44450"/>
            <a:ext cx="3398837" cy="6432550"/>
          </a:xfrm>
          <a:prstGeom prst="rect">
            <a:avLst/>
          </a:prstGeom>
          <a:noFill/>
          <a:ln w="9525">
            <a:noFill/>
            <a:miter lim="800000"/>
            <a:headEnd/>
            <a:tailEnd/>
          </a:ln>
        </p:spPr>
      </p:pic>
      <p:sp>
        <p:nvSpPr>
          <p:cNvPr id="43012" name="Text Box 5"/>
          <p:cNvSpPr txBox="1">
            <a:spLocks noChangeArrowheads="1"/>
          </p:cNvSpPr>
          <p:nvPr/>
        </p:nvSpPr>
        <p:spPr bwMode="auto">
          <a:xfrm>
            <a:off x="5437188" y="6453188"/>
            <a:ext cx="2374900" cy="214312"/>
          </a:xfrm>
          <a:prstGeom prst="rect">
            <a:avLst/>
          </a:prstGeom>
          <a:noFill/>
          <a:ln w="9525">
            <a:noFill/>
            <a:miter lim="800000"/>
            <a:headEnd/>
            <a:tailEnd/>
          </a:ln>
        </p:spPr>
        <p:txBody>
          <a:bodyPr wrap="none">
            <a:spAutoFit/>
          </a:bodyPr>
          <a:lstStyle/>
          <a:p>
            <a:r>
              <a:rPr lang="en-GB" altLang="ja-JP" sz="800" b="1">
                <a:ea typeface="ＭＳ Ｐゴシック" pitchFamily="34" charset="-128"/>
              </a:rPr>
              <a:t>B.H.C. Steele, </a:t>
            </a:r>
            <a:r>
              <a:rPr lang="en-GB" altLang="ja-JP" sz="800" b="1" i="1">
                <a:ea typeface="ＭＳ Ｐゴシック" pitchFamily="34" charset="-128"/>
              </a:rPr>
              <a:t>Nature Materials, Insight</a:t>
            </a:r>
            <a:r>
              <a:rPr lang="en-GB" altLang="ja-JP" sz="800" b="1">
                <a:ea typeface="ＭＳ Ｐゴシック" pitchFamily="34" charset="-128"/>
              </a:rPr>
              <a:t>, 1999</a:t>
            </a:r>
            <a:r>
              <a:rPr lang="en-GB" altLang="ja-JP" sz="800">
                <a:ea typeface="ＭＳ Ｐゴシック" pitchFamily="34" charset="-128"/>
              </a:rPr>
              <a:t> </a:t>
            </a:r>
            <a:endParaRPr lang="nb-NO" sz="800"/>
          </a:p>
        </p:txBody>
      </p:sp>
      <p:grpSp>
        <p:nvGrpSpPr>
          <p:cNvPr id="2" name="Group 8"/>
          <p:cNvGrpSpPr>
            <a:grpSpLocks/>
          </p:cNvGrpSpPr>
          <p:nvPr/>
        </p:nvGrpSpPr>
        <p:grpSpPr bwMode="auto">
          <a:xfrm>
            <a:off x="5580063" y="-15875"/>
            <a:ext cx="3384550" cy="3300413"/>
            <a:chOff x="3423" y="-10"/>
            <a:chExt cx="2133" cy="2118"/>
          </a:xfrm>
        </p:grpSpPr>
        <p:pic>
          <p:nvPicPr>
            <p:cNvPr id="43015" name="Picture 6" descr="Solar water splitting is the process by which energy in solar photons is used to break down liquid water into molecules of hydrogen and oxygen gas. Hydrogen produced through solar water splitting is sustainable and does not emit carbon into the atmosphere."/>
            <p:cNvPicPr>
              <a:picLocks noChangeAspect="1" noChangeArrowheads="1"/>
            </p:cNvPicPr>
            <p:nvPr/>
          </p:nvPicPr>
          <p:blipFill>
            <a:blip r:embed="rId3" cstate="print"/>
            <a:srcRect/>
            <a:stretch>
              <a:fillRect/>
            </a:stretch>
          </p:blipFill>
          <p:spPr bwMode="auto">
            <a:xfrm>
              <a:off x="3424" y="-10"/>
              <a:ext cx="2132" cy="2118"/>
            </a:xfrm>
            <a:prstGeom prst="rect">
              <a:avLst/>
            </a:prstGeom>
            <a:noFill/>
            <a:ln w="9525">
              <a:noFill/>
              <a:miter lim="800000"/>
              <a:headEnd/>
              <a:tailEnd/>
            </a:ln>
          </p:spPr>
        </p:pic>
        <p:sp>
          <p:nvSpPr>
            <p:cNvPr id="43016" name="Text Box 7"/>
            <p:cNvSpPr txBox="1">
              <a:spLocks noChangeArrowheads="1"/>
            </p:cNvSpPr>
            <p:nvPr/>
          </p:nvSpPr>
          <p:spPr bwMode="auto">
            <a:xfrm>
              <a:off x="3423" y="1933"/>
              <a:ext cx="682" cy="125"/>
            </a:xfrm>
            <a:prstGeom prst="rect">
              <a:avLst/>
            </a:prstGeom>
            <a:noFill/>
            <a:ln w="9525">
              <a:noFill/>
              <a:miter lim="800000"/>
              <a:headEnd/>
              <a:tailEnd/>
            </a:ln>
          </p:spPr>
          <p:txBody>
            <a:bodyPr wrap="none">
              <a:spAutoFit/>
            </a:bodyPr>
            <a:lstStyle/>
            <a:p>
              <a:r>
                <a:rPr lang="en-GB" altLang="ja-JP" sz="700" b="1">
                  <a:ea typeface="ＭＳ Ｐゴシック" pitchFamily="34" charset="-128"/>
                </a:rPr>
                <a:t>P. Yang, UC Berkeley</a:t>
              </a:r>
              <a:endParaRPr lang="nb-NO" sz="700"/>
            </a:p>
          </p:txBody>
        </p:sp>
      </p:grpSp>
      <p:sp>
        <p:nvSpPr>
          <p:cNvPr id="43014" name="Rectangle 2"/>
          <p:cNvSpPr>
            <a:spLocks noGrp="1" noChangeArrowheads="1"/>
          </p:cNvSpPr>
          <p:nvPr>
            <p:ph type="title"/>
          </p:nvPr>
        </p:nvSpPr>
        <p:spPr>
          <a:xfrm>
            <a:off x="250825" y="115888"/>
            <a:ext cx="5113338" cy="720725"/>
          </a:xfrm>
        </p:spPr>
        <p:txBody>
          <a:bodyPr/>
          <a:lstStyle/>
          <a:p>
            <a:pPr eaLnBrk="1" hangingPunct="1"/>
            <a:r>
              <a:rPr lang="nb-NO" smtClean="0"/>
              <a:t>Halvledende nanomaterialer i fotokatalyse</a:t>
            </a:r>
          </a:p>
        </p:txBody>
      </p:sp>
      <p:sp>
        <p:nvSpPr>
          <p:cNvPr id="9" name="Slide Number Placeholder 8"/>
          <p:cNvSpPr>
            <a:spLocks noGrp="1"/>
          </p:cNvSpPr>
          <p:nvPr>
            <p:ph type="sldNum" sz="quarter" idx="11"/>
          </p:nvPr>
        </p:nvSpPr>
        <p:spPr/>
        <p:txBody>
          <a:bodyPr/>
          <a:lstStyle/>
          <a:p>
            <a:pPr>
              <a:defRPr/>
            </a:pPr>
            <a:fld id="{87C114CF-2CDD-4E07-BF30-B340E4AB2C8B}" type="slidenum">
              <a:rPr lang="en-US" smtClean="0"/>
              <a:pPr>
                <a:defRPr/>
              </a:pPr>
              <a:t>41</a:t>
            </a:fld>
            <a:endParaRPr lang="en-US"/>
          </a:p>
        </p:txBody>
      </p:sp>
      <p:sp>
        <p:nvSpPr>
          <p:cNvPr id="10" name="Footer Placeholder 9"/>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76200"/>
            <a:ext cx="7772400" cy="760413"/>
          </a:xfrm>
        </p:spPr>
        <p:txBody>
          <a:bodyPr/>
          <a:lstStyle/>
          <a:p>
            <a:pPr eaLnBrk="1" hangingPunct="1"/>
            <a:r>
              <a:rPr lang="en-GB" smtClean="0"/>
              <a:t>Fra sol + CO</a:t>
            </a:r>
            <a:r>
              <a:rPr lang="en-GB" baseline="-25000" smtClean="0"/>
              <a:t>2</a:t>
            </a:r>
            <a:r>
              <a:rPr lang="en-GB" smtClean="0"/>
              <a:t> til brensel og mat; kunstig fotosyntese</a:t>
            </a:r>
          </a:p>
        </p:txBody>
      </p:sp>
      <p:pic>
        <p:nvPicPr>
          <p:cNvPr id="44037" name="Picture 2" descr="http://f00.inventorspot.com/images/070306_solar_fuel.jpg"/>
          <p:cNvPicPr>
            <a:picLocks noChangeAspect="1" noChangeArrowheads="1"/>
          </p:cNvPicPr>
          <p:nvPr/>
        </p:nvPicPr>
        <p:blipFill>
          <a:blip r:embed="rId2" cstate="print"/>
          <a:srcRect/>
          <a:stretch>
            <a:fillRect/>
          </a:stretch>
        </p:blipFill>
        <p:spPr bwMode="auto">
          <a:xfrm>
            <a:off x="1403648" y="1418485"/>
            <a:ext cx="5688632" cy="4606309"/>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87C114CF-2CDD-4E07-BF30-B340E4AB2C8B}" type="slidenum">
              <a:rPr lang="en-US" smtClean="0"/>
              <a:pPr>
                <a:defRPr/>
              </a:pPr>
              <a:t>42</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685800" y="76200"/>
            <a:ext cx="7772400" cy="5584825"/>
          </a:xfrm>
        </p:spPr>
        <p:txBody>
          <a:bodyPr/>
          <a:lstStyle/>
          <a:p>
            <a:pPr eaLnBrk="1" hangingPunct="1"/>
            <a:r>
              <a:rPr lang="en-GB" smtClean="0"/>
              <a:t>Bionanoteknologi (bionano)</a:t>
            </a:r>
          </a:p>
        </p:txBody>
      </p:sp>
      <p:sp>
        <p:nvSpPr>
          <p:cNvPr id="4505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nb-NO" smtClean="0"/>
              <a:t>Bionanoteknologi (bionano)</a:t>
            </a:r>
            <a:endParaRPr lang="en-GB" smtClean="0"/>
          </a:p>
        </p:txBody>
      </p:sp>
      <p:sp>
        <p:nvSpPr>
          <p:cNvPr id="46083" name="Rectangle 3"/>
          <p:cNvSpPr>
            <a:spLocks noGrp="1" noChangeArrowheads="1"/>
          </p:cNvSpPr>
          <p:nvPr>
            <p:ph type="body" idx="1"/>
          </p:nvPr>
        </p:nvSpPr>
        <p:spPr>
          <a:xfrm>
            <a:off x="179388" y="1371600"/>
            <a:ext cx="5184775" cy="4724400"/>
          </a:xfrm>
        </p:spPr>
        <p:txBody>
          <a:bodyPr/>
          <a:lstStyle/>
          <a:p>
            <a:pPr eaLnBrk="1" hangingPunct="1"/>
            <a:r>
              <a:rPr lang="nb-NO" smtClean="0"/>
              <a:t>Hva er bionano?</a:t>
            </a:r>
          </a:p>
          <a:p>
            <a:pPr lvl="1" eaLnBrk="1" hangingPunct="1"/>
            <a:r>
              <a:rPr lang="nb-NO" smtClean="0"/>
              <a:t>Tverrfaglig </a:t>
            </a:r>
            <a:r>
              <a:rPr lang="en-US" smtClean="0"/>
              <a:t>biologi, medisin og kjemi/fysikk</a:t>
            </a:r>
          </a:p>
          <a:p>
            <a:pPr eaLnBrk="1" hangingPunct="1"/>
            <a:endParaRPr lang="en-US" smtClean="0"/>
          </a:p>
          <a:p>
            <a:pPr eaLnBrk="1" hangingPunct="1"/>
            <a:r>
              <a:rPr lang="en-US" smtClean="0"/>
              <a:t>Kan bidra til</a:t>
            </a:r>
          </a:p>
          <a:p>
            <a:pPr lvl="1" eaLnBrk="1" hangingPunct="1"/>
            <a:r>
              <a:rPr lang="en-US" smtClean="0"/>
              <a:t>nye behandlingsmetoder og materialer for behandling av mennesker og dyr</a:t>
            </a:r>
          </a:p>
          <a:p>
            <a:pPr lvl="1" eaLnBrk="1" hangingPunct="1"/>
            <a:r>
              <a:rPr lang="en-US" smtClean="0"/>
              <a:t>medisinsk diagnostikk</a:t>
            </a:r>
          </a:p>
          <a:p>
            <a:pPr lvl="1" eaLnBrk="1" hangingPunct="1"/>
            <a:r>
              <a:rPr lang="en-US" smtClean="0"/>
              <a:t>å forutsi helsetilstand</a:t>
            </a:r>
          </a:p>
          <a:p>
            <a:pPr lvl="1" eaLnBrk="1" hangingPunct="1"/>
            <a:r>
              <a:rPr lang="en-US" smtClean="0"/>
              <a:t>individualisere behandlinger</a:t>
            </a:r>
          </a:p>
          <a:p>
            <a:pPr lvl="1" eaLnBrk="1" hangingPunct="1"/>
            <a:r>
              <a:rPr lang="en-US" smtClean="0"/>
              <a:t>biologiske analyser, toksikologi, og miljøanalyser</a:t>
            </a:r>
          </a:p>
          <a:p>
            <a:pPr lvl="1" eaLnBrk="1" hangingPunct="1"/>
            <a:endParaRPr lang="en-US" smtClean="0"/>
          </a:p>
          <a:p>
            <a:pPr eaLnBrk="1" hangingPunct="1"/>
            <a:r>
              <a:rPr lang="nb-NO" smtClean="0"/>
              <a:t>Eksempel: Abraxan </a:t>
            </a:r>
          </a:p>
          <a:p>
            <a:pPr lvl="1" eaLnBrk="1" hangingPunct="1"/>
            <a:r>
              <a:rPr lang="nb-NO" smtClean="0"/>
              <a:t>Innkapsling av cellegiften Taxol i nanopartikler (albumin)</a:t>
            </a:r>
            <a:endParaRPr lang="en-GB" smtClean="0"/>
          </a:p>
          <a:p>
            <a:pPr eaLnBrk="1" hangingPunct="1"/>
            <a:endParaRPr lang="en-GB" smtClean="0"/>
          </a:p>
        </p:txBody>
      </p:sp>
      <p:pic>
        <p:nvPicPr>
          <p:cNvPr id="46084" name="Picture 7" descr="nanotech-bodyinternal-bg"/>
          <p:cNvPicPr>
            <a:picLocks noChangeAspect="1" noChangeArrowheads="1"/>
          </p:cNvPicPr>
          <p:nvPr/>
        </p:nvPicPr>
        <p:blipFill>
          <a:blip r:embed="rId2" cstate="print"/>
          <a:srcRect/>
          <a:stretch>
            <a:fillRect/>
          </a:stretch>
        </p:blipFill>
        <p:spPr bwMode="auto">
          <a:xfrm>
            <a:off x="7092950" y="0"/>
            <a:ext cx="2051050" cy="1643063"/>
          </a:xfrm>
          <a:prstGeom prst="rect">
            <a:avLst/>
          </a:prstGeom>
          <a:noFill/>
          <a:ln w="9525">
            <a:noFill/>
            <a:miter lim="800000"/>
            <a:headEnd/>
            <a:tailEnd/>
          </a:ln>
        </p:spPr>
      </p:pic>
      <p:pic>
        <p:nvPicPr>
          <p:cNvPr id="46085" name="Picture 7" descr="http://ars.sciencedirect.com/content/image/1-s2.0-S0168365911008546-gr10.jpg"/>
          <p:cNvPicPr>
            <a:picLocks noChangeAspect="1" noChangeArrowheads="1"/>
          </p:cNvPicPr>
          <p:nvPr/>
        </p:nvPicPr>
        <p:blipFill>
          <a:blip r:embed="rId3" cstate="print"/>
          <a:srcRect/>
          <a:stretch>
            <a:fillRect/>
          </a:stretch>
        </p:blipFill>
        <p:spPr bwMode="auto">
          <a:xfrm>
            <a:off x="4716463" y="3546475"/>
            <a:ext cx="4427537" cy="3311525"/>
          </a:xfrm>
          <a:prstGeom prst="rect">
            <a:avLst/>
          </a:prstGeom>
          <a:noFill/>
          <a:ln w="9525">
            <a:noFill/>
            <a:miter lim="800000"/>
            <a:headEnd/>
            <a:tailEnd/>
          </a:ln>
        </p:spPr>
      </p:pic>
      <p:pic>
        <p:nvPicPr>
          <p:cNvPr id="46086" name="Picture 9" descr="http://ars.sciencedirect.com/content/image/1-s2.0-S0168365911008546-gr9.jpg"/>
          <p:cNvPicPr>
            <a:picLocks noChangeAspect="1" noChangeArrowheads="1"/>
          </p:cNvPicPr>
          <p:nvPr/>
        </p:nvPicPr>
        <p:blipFill>
          <a:blip r:embed="rId4" cstate="print"/>
          <a:srcRect/>
          <a:stretch>
            <a:fillRect/>
          </a:stretch>
        </p:blipFill>
        <p:spPr bwMode="auto">
          <a:xfrm>
            <a:off x="6188075" y="1628775"/>
            <a:ext cx="2955925" cy="1970088"/>
          </a:xfrm>
          <a:prstGeom prst="rect">
            <a:avLst/>
          </a:prstGeom>
          <a:noFill/>
          <a:ln w="9525">
            <a:noFill/>
            <a:miter lim="800000"/>
            <a:headEnd/>
            <a:tailEnd/>
          </a:ln>
        </p:spPr>
      </p:pic>
      <p:pic>
        <p:nvPicPr>
          <p:cNvPr id="46087" name="Picture 5" descr="nanomachine-Twibell-2000"/>
          <p:cNvPicPr>
            <a:picLocks noChangeAspect="1" noChangeArrowheads="1"/>
          </p:cNvPicPr>
          <p:nvPr/>
        </p:nvPicPr>
        <p:blipFill>
          <a:blip r:embed="rId5" cstate="print"/>
          <a:srcRect/>
          <a:stretch>
            <a:fillRect/>
          </a:stretch>
        </p:blipFill>
        <p:spPr bwMode="auto">
          <a:xfrm>
            <a:off x="4859338" y="1196975"/>
            <a:ext cx="1512887" cy="16256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87C114CF-2CDD-4E07-BF30-B340E4AB2C8B}" type="slidenum">
              <a:rPr lang="en-US" smtClean="0"/>
              <a:pPr>
                <a:defRPr/>
              </a:pPr>
              <a:t>44</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6200"/>
            <a:ext cx="7772400" cy="904875"/>
          </a:xfrm>
        </p:spPr>
        <p:txBody>
          <a:bodyPr/>
          <a:lstStyle/>
          <a:p>
            <a:pPr eaLnBrk="1" hangingPunct="1"/>
            <a:r>
              <a:rPr lang="nb-NO" smtClean="0"/>
              <a:t>Bionanomaterialer og regenerativ medisin</a:t>
            </a:r>
            <a:endParaRPr lang="en-GB" smtClean="0"/>
          </a:p>
        </p:txBody>
      </p:sp>
      <p:sp>
        <p:nvSpPr>
          <p:cNvPr id="47107" name="Rectangle 3"/>
          <p:cNvSpPr>
            <a:spLocks noGrp="1" noChangeArrowheads="1"/>
          </p:cNvSpPr>
          <p:nvPr>
            <p:ph type="body" idx="1"/>
          </p:nvPr>
        </p:nvSpPr>
        <p:spPr>
          <a:xfrm>
            <a:off x="107950" y="1371600"/>
            <a:ext cx="4464050" cy="4289425"/>
          </a:xfrm>
        </p:spPr>
        <p:txBody>
          <a:bodyPr/>
          <a:lstStyle/>
          <a:p>
            <a:pPr eaLnBrk="1" hangingPunct="1">
              <a:lnSpc>
                <a:spcPct val="90000"/>
              </a:lnSpc>
            </a:pPr>
            <a:r>
              <a:rPr lang="nb-NO" sz="1800" smtClean="0"/>
              <a:t>Biokompatible overflater</a:t>
            </a:r>
          </a:p>
          <a:p>
            <a:pPr eaLnBrk="1" hangingPunct="1">
              <a:lnSpc>
                <a:spcPct val="90000"/>
              </a:lnSpc>
            </a:pPr>
            <a:endParaRPr lang="nb-NO" sz="1800" smtClean="0"/>
          </a:p>
          <a:p>
            <a:pPr eaLnBrk="1" hangingPunct="1">
              <a:lnSpc>
                <a:spcPct val="90000"/>
              </a:lnSpc>
            </a:pPr>
            <a:r>
              <a:rPr lang="nb-NO" sz="1800" smtClean="0"/>
              <a:t>Bionano gir muligheter for å skape strukturer og overflater som vokser videre og reproduserer seg selv (”self-assembly”)</a:t>
            </a:r>
          </a:p>
          <a:p>
            <a:pPr eaLnBrk="1" hangingPunct="1">
              <a:lnSpc>
                <a:spcPct val="90000"/>
              </a:lnSpc>
            </a:pPr>
            <a:endParaRPr lang="nb-NO" sz="1800" smtClean="0"/>
          </a:p>
          <a:p>
            <a:pPr eaLnBrk="1" hangingPunct="1">
              <a:lnSpc>
                <a:spcPct val="90000"/>
              </a:lnSpc>
            </a:pPr>
            <a:r>
              <a:rPr lang="nb-NO" sz="1800" smtClean="0"/>
              <a:t>Sammengroing med eksisterende vev</a:t>
            </a:r>
          </a:p>
          <a:p>
            <a:pPr eaLnBrk="1" hangingPunct="1">
              <a:lnSpc>
                <a:spcPct val="90000"/>
              </a:lnSpc>
            </a:pPr>
            <a:endParaRPr lang="nb-NO" sz="1800" smtClean="0"/>
          </a:p>
          <a:p>
            <a:pPr eaLnBrk="1" hangingPunct="1">
              <a:lnSpc>
                <a:spcPct val="90000"/>
              </a:lnSpc>
            </a:pPr>
            <a:r>
              <a:rPr lang="nb-NO" sz="1800" smtClean="0"/>
              <a:t>Oppbygging av hele kroppsdeler (foreløpig særlig benvev</a:t>
            </a:r>
            <a:r>
              <a:rPr lang="nb-NO" smtClean="0"/>
              <a:t>) </a:t>
            </a:r>
          </a:p>
          <a:p>
            <a:pPr eaLnBrk="1" hangingPunct="1">
              <a:lnSpc>
                <a:spcPct val="90000"/>
              </a:lnSpc>
            </a:pPr>
            <a:endParaRPr lang="nb-NO" smtClean="0"/>
          </a:p>
          <a:p>
            <a:pPr eaLnBrk="1" hangingPunct="1">
              <a:lnSpc>
                <a:spcPct val="90000"/>
              </a:lnSpc>
            </a:pPr>
            <a:endParaRPr lang="en-GB" smtClean="0"/>
          </a:p>
        </p:txBody>
      </p:sp>
      <p:pic>
        <p:nvPicPr>
          <p:cNvPr id="47108" name="Picture 5" descr="self-assembly-tissue-Murphy-Mooney-nature-biotechnology-20-30-31-2002"/>
          <p:cNvPicPr>
            <a:picLocks noChangeAspect="1" noChangeArrowheads="1"/>
          </p:cNvPicPr>
          <p:nvPr/>
        </p:nvPicPr>
        <p:blipFill>
          <a:blip r:embed="rId2" cstate="print"/>
          <a:srcRect/>
          <a:stretch>
            <a:fillRect/>
          </a:stretch>
        </p:blipFill>
        <p:spPr bwMode="auto">
          <a:xfrm>
            <a:off x="4427538" y="2876550"/>
            <a:ext cx="4694237" cy="3721100"/>
          </a:xfrm>
          <a:prstGeom prst="rect">
            <a:avLst/>
          </a:prstGeom>
          <a:noFill/>
          <a:ln w="9525">
            <a:noFill/>
            <a:miter lim="800000"/>
            <a:headEnd/>
            <a:tailEnd/>
          </a:ln>
        </p:spPr>
      </p:pic>
      <p:pic>
        <p:nvPicPr>
          <p:cNvPr id="47109" name="Picture 4" descr="self-asssembly-proteins-Howorka-JMaterChem-2007-17-2049"/>
          <p:cNvPicPr>
            <a:picLocks noChangeAspect="1" noChangeArrowheads="1"/>
          </p:cNvPicPr>
          <p:nvPr/>
        </p:nvPicPr>
        <p:blipFill>
          <a:blip r:embed="rId3" cstate="print"/>
          <a:srcRect/>
          <a:stretch>
            <a:fillRect/>
          </a:stretch>
        </p:blipFill>
        <p:spPr bwMode="auto">
          <a:xfrm>
            <a:off x="5148263" y="1000125"/>
            <a:ext cx="3095625" cy="2141538"/>
          </a:xfrm>
          <a:prstGeom prst="rect">
            <a:avLst/>
          </a:prstGeom>
          <a:noFill/>
          <a:ln w="9525">
            <a:noFill/>
            <a:miter lim="800000"/>
            <a:headEnd/>
            <a:tailEnd/>
          </a:ln>
        </p:spPr>
      </p:pic>
      <p:sp>
        <p:nvSpPr>
          <p:cNvPr id="47110" name="Text Box 6"/>
          <p:cNvSpPr txBox="1">
            <a:spLocks noChangeArrowheads="1"/>
          </p:cNvSpPr>
          <p:nvPr/>
        </p:nvSpPr>
        <p:spPr bwMode="auto">
          <a:xfrm>
            <a:off x="6011863" y="6454775"/>
            <a:ext cx="3132137" cy="365125"/>
          </a:xfrm>
          <a:prstGeom prst="rect">
            <a:avLst/>
          </a:prstGeom>
          <a:noFill/>
          <a:ln w="9525">
            <a:noFill/>
            <a:miter lim="800000"/>
            <a:headEnd/>
            <a:tailEnd/>
          </a:ln>
        </p:spPr>
        <p:txBody>
          <a:bodyPr>
            <a:spAutoFit/>
          </a:bodyPr>
          <a:lstStyle/>
          <a:p>
            <a:pPr algn="l">
              <a:spcBef>
                <a:spcPct val="50000"/>
              </a:spcBef>
            </a:pPr>
            <a:r>
              <a:rPr lang="en-US" sz="900" b="1"/>
              <a:t>Illustrasjoner fra American Institute of Physics og Murphy and Mooney, </a:t>
            </a:r>
            <a:r>
              <a:rPr lang="en-US" sz="900" b="1" i="1"/>
              <a:t>Nature Biotechnology</a:t>
            </a:r>
            <a:r>
              <a:rPr lang="en-US" sz="900" b="1"/>
              <a:t>  20, 30 - 31 (2002).</a:t>
            </a:r>
            <a:r>
              <a:rPr lang="en-GB" sz="900"/>
              <a:t> </a:t>
            </a:r>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45</a:t>
            </a:fld>
            <a:endParaRPr lang="en-US"/>
          </a:p>
        </p:txBody>
      </p:sp>
      <p:sp>
        <p:nvSpPr>
          <p:cNvPr id="8" name="Footer Placeholder 7"/>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smtClean="0"/>
              <a:t>Bionano – uante muligheter innen medisin</a:t>
            </a:r>
          </a:p>
        </p:txBody>
      </p:sp>
      <p:sp>
        <p:nvSpPr>
          <p:cNvPr id="4813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46</a:t>
            </a:fld>
            <a:endParaRPr lang="en-US"/>
          </a:p>
        </p:txBody>
      </p:sp>
      <p:pic>
        <p:nvPicPr>
          <p:cNvPr id="78851" name="Picture 3" descr="C:\Users\trulsn\Documents\MENA1000bok\Figurer\bionano-two-rat-neuronic cells on cnt mat bionic.jpg"/>
          <p:cNvPicPr>
            <a:picLocks noChangeAspect="1" noChangeArrowheads="1"/>
          </p:cNvPicPr>
          <p:nvPr/>
        </p:nvPicPr>
        <p:blipFill>
          <a:blip r:embed="rId2" cstate="print"/>
          <a:srcRect/>
          <a:stretch>
            <a:fillRect/>
          </a:stretch>
        </p:blipFill>
        <p:spPr bwMode="auto">
          <a:xfrm>
            <a:off x="35496" y="980728"/>
            <a:ext cx="4248472" cy="4248472"/>
          </a:xfrm>
          <a:prstGeom prst="rect">
            <a:avLst/>
          </a:prstGeom>
          <a:noFill/>
          <a:effectLst>
            <a:softEdge rad="63500"/>
          </a:effectLst>
        </p:spPr>
      </p:pic>
      <p:pic>
        <p:nvPicPr>
          <p:cNvPr id="78852" name="Picture 4" descr="C:\Users\trulsn\Documents\MENA1000bok\Figurer\Au-nano-2mill uptaken in cancer cell .jpg"/>
          <p:cNvPicPr>
            <a:picLocks noChangeAspect="1" noChangeArrowheads="1"/>
          </p:cNvPicPr>
          <p:nvPr/>
        </p:nvPicPr>
        <p:blipFill>
          <a:blip r:embed="rId3" cstate="print"/>
          <a:srcRect/>
          <a:stretch>
            <a:fillRect/>
          </a:stretch>
        </p:blipFill>
        <p:spPr bwMode="auto">
          <a:xfrm>
            <a:off x="4356100" y="2439988"/>
            <a:ext cx="4465638" cy="3830637"/>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49155" name="Picture 6" descr="lab-on-a-chip-Brunel-University"/>
          <p:cNvPicPr>
            <a:picLocks noChangeAspect="1" noChangeArrowheads="1"/>
          </p:cNvPicPr>
          <p:nvPr/>
        </p:nvPicPr>
        <p:blipFill>
          <a:blip r:embed="rId2" cstate="print"/>
          <a:srcRect/>
          <a:stretch>
            <a:fillRect/>
          </a:stretch>
        </p:blipFill>
        <p:spPr bwMode="auto">
          <a:xfrm>
            <a:off x="3059113" y="1481138"/>
            <a:ext cx="6051550" cy="4035425"/>
          </a:xfrm>
          <a:prstGeom prst="rect">
            <a:avLst/>
          </a:prstGeom>
          <a:noFill/>
          <a:ln w="9525">
            <a:noFill/>
            <a:miter lim="800000"/>
            <a:headEnd/>
            <a:tailEnd/>
          </a:ln>
        </p:spPr>
      </p:pic>
      <p:sp>
        <p:nvSpPr>
          <p:cNvPr id="49156" name="Rectangle 2"/>
          <p:cNvSpPr>
            <a:spLocks noGrp="1" noChangeArrowheads="1"/>
          </p:cNvSpPr>
          <p:nvPr>
            <p:ph type="title"/>
          </p:nvPr>
        </p:nvSpPr>
        <p:spPr/>
        <p:txBody>
          <a:bodyPr/>
          <a:lstStyle/>
          <a:p>
            <a:pPr eaLnBrk="1" hangingPunct="1"/>
            <a:r>
              <a:rPr lang="nb-NO" smtClean="0"/>
              <a:t>Bionanodiagnostikk</a:t>
            </a:r>
            <a:endParaRPr lang="en-GB" smtClean="0"/>
          </a:p>
        </p:txBody>
      </p:sp>
      <p:sp>
        <p:nvSpPr>
          <p:cNvPr id="49157" name="Rectangle 3"/>
          <p:cNvSpPr>
            <a:spLocks noGrp="1" noChangeArrowheads="1"/>
          </p:cNvSpPr>
          <p:nvPr>
            <p:ph type="body" idx="1"/>
          </p:nvPr>
        </p:nvSpPr>
        <p:spPr>
          <a:xfrm>
            <a:off x="250825" y="1371600"/>
            <a:ext cx="3168650" cy="4724400"/>
          </a:xfrm>
        </p:spPr>
        <p:txBody>
          <a:bodyPr/>
          <a:lstStyle/>
          <a:p>
            <a:pPr eaLnBrk="1" hangingPunct="1"/>
            <a:r>
              <a:rPr lang="nb-NO" sz="1800" i="1" smtClean="0"/>
              <a:t>in vitro </a:t>
            </a:r>
          </a:p>
          <a:p>
            <a:pPr eaLnBrk="1" hangingPunct="1">
              <a:buFontTx/>
              <a:buNone/>
            </a:pPr>
            <a:r>
              <a:rPr lang="nb-NO" sz="1800" i="1" smtClean="0"/>
              <a:t>	</a:t>
            </a:r>
            <a:r>
              <a:rPr lang="nb-NO" sz="1800" smtClean="0"/>
              <a:t>(</a:t>
            </a:r>
            <a:r>
              <a:rPr lang="nb-NO" sz="1600" smtClean="0"/>
              <a:t>i glass – i laboratoriet)</a:t>
            </a:r>
          </a:p>
          <a:p>
            <a:pPr lvl="1" eaLnBrk="1" hangingPunct="1"/>
            <a:r>
              <a:rPr lang="nb-NO" sz="1600" smtClean="0"/>
              <a:t>Nanosensorer</a:t>
            </a:r>
          </a:p>
          <a:p>
            <a:pPr lvl="2" eaLnBrk="1" hangingPunct="1"/>
            <a:r>
              <a:rPr lang="nb-NO" sz="1400" smtClean="0"/>
              <a:t>for eksempel receptorer på vibrerende piezoelektriske tunger</a:t>
            </a:r>
          </a:p>
          <a:p>
            <a:pPr lvl="1" eaLnBrk="1" hangingPunct="1"/>
            <a:r>
              <a:rPr lang="nb-NO" sz="1600" smtClean="0">
                <a:solidFill>
                  <a:srgbClr val="FF0000"/>
                </a:solidFill>
              </a:rPr>
              <a:t>Lab-on-a-chip</a:t>
            </a:r>
          </a:p>
          <a:p>
            <a:pPr lvl="1" eaLnBrk="1" hangingPunct="1"/>
            <a:endParaRPr lang="nb-NO" sz="1600" smtClean="0"/>
          </a:p>
          <a:p>
            <a:pPr lvl="1" eaLnBrk="1" hangingPunct="1"/>
            <a:endParaRPr lang="nb-NO" sz="1600" smtClean="0"/>
          </a:p>
          <a:p>
            <a:pPr eaLnBrk="1" hangingPunct="1"/>
            <a:r>
              <a:rPr lang="nb-NO" sz="1800" i="1" smtClean="0"/>
              <a:t>in vivo</a:t>
            </a:r>
          </a:p>
          <a:p>
            <a:pPr eaLnBrk="1" hangingPunct="1">
              <a:buFontTx/>
              <a:buNone/>
            </a:pPr>
            <a:r>
              <a:rPr lang="nb-NO" sz="1800" i="1" smtClean="0"/>
              <a:t>	</a:t>
            </a:r>
            <a:r>
              <a:rPr lang="nb-NO" sz="1600" i="1" smtClean="0"/>
              <a:t>(</a:t>
            </a:r>
            <a:r>
              <a:rPr lang="nb-NO" sz="1600" smtClean="0"/>
              <a:t>i levende organismer)</a:t>
            </a:r>
          </a:p>
          <a:p>
            <a:pPr lvl="1" eaLnBrk="1" hangingPunct="1"/>
            <a:r>
              <a:rPr lang="nb-NO" sz="1600" smtClean="0"/>
              <a:t>Kontrastmidler</a:t>
            </a:r>
          </a:p>
          <a:p>
            <a:pPr lvl="2" eaLnBrk="1" hangingPunct="1"/>
            <a:r>
              <a:rPr lang="nb-NO" sz="1400" smtClean="0"/>
              <a:t>Karbon-nanorør</a:t>
            </a:r>
          </a:p>
          <a:p>
            <a:pPr lvl="2" eaLnBrk="1" hangingPunct="1"/>
            <a:r>
              <a:rPr lang="nb-NO" sz="1400" smtClean="0"/>
              <a:t>Gullnanostaver</a:t>
            </a:r>
          </a:p>
          <a:p>
            <a:pPr lvl="2" eaLnBrk="1" hangingPunct="1"/>
            <a:r>
              <a:rPr lang="nb-NO" sz="1400" smtClean="0"/>
              <a:t>Kvanteprikker</a:t>
            </a:r>
            <a:endParaRPr lang="en-GB" sz="1400" smtClean="0"/>
          </a:p>
        </p:txBody>
      </p:sp>
      <p:sp>
        <p:nvSpPr>
          <p:cNvPr id="49158" name="Text Box 7"/>
          <p:cNvSpPr txBox="1">
            <a:spLocks noChangeArrowheads="1"/>
          </p:cNvSpPr>
          <p:nvPr/>
        </p:nvSpPr>
        <p:spPr bwMode="auto">
          <a:xfrm>
            <a:off x="6732588" y="6513513"/>
            <a:ext cx="2160587" cy="228600"/>
          </a:xfrm>
          <a:prstGeom prst="rect">
            <a:avLst/>
          </a:prstGeom>
          <a:noFill/>
          <a:ln w="9525">
            <a:noFill/>
            <a:miter lim="800000"/>
            <a:headEnd/>
            <a:tailEnd/>
          </a:ln>
        </p:spPr>
        <p:txBody>
          <a:bodyPr>
            <a:spAutoFit/>
          </a:bodyPr>
          <a:lstStyle/>
          <a:p>
            <a:pPr algn="l">
              <a:spcBef>
                <a:spcPct val="50000"/>
              </a:spcBef>
            </a:pPr>
            <a:r>
              <a:rPr lang="en-US" sz="900" b="1"/>
              <a:t>Illustrasjon: Brunel University.</a:t>
            </a:r>
            <a:endParaRPr lang="en-GB" sz="900"/>
          </a:p>
        </p:txBody>
      </p:sp>
      <p:sp>
        <p:nvSpPr>
          <p:cNvPr id="7" name="Slide Number Placeholder 6"/>
          <p:cNvSpPr>
            <a:spLocks noGrp="1"/>
          </p:cNvSpPr>
          <p:nvPr>
            <p:ph type="sldNum" sz="quarter" idx="11"/>
          </p:nvPr>
        </p:nvSpPr>
        <p:spPr/>
        <p:txBody>
          <a:bodyPr/>
          <a:lstStyle/>
          <a:p>
            <a:pPr>
              <a:defRPr/>
            </a:pPr>
            <a:fld id="{87C114CF-2CDD-4E07-BF30-B340E4AB2C8B}"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a:xfrm>
            <a:off x="685800" y="76200"/>
            <a:ext cx="7772400" cy="5945188"/>
          </a:xfrm>
        </p:spPr>
        <p:txBody>
          <a:bodyPr/>
          <a:lstStyle/>
          <a:p>
            <a:pPr eaLnBrk="1" hangingPunct="1"/>
            <a:r>
              <a:rPr lang="en-GB" smtClean="0"/>
              <a:t>ELSA</a:t>
            </a:r>
            <a:br>
              <a:rPr lang="en-GB" smtClean="0"/>
            </a:br>
            <a:r>
              <a:rPr lang="en-GB" smtClean="0"/>
              <a:t/>
            </a:r>
            <a:br>
              <a:rPr lang="en-GB" smtClean="0"/>
            </a:br>
            <a:r>
              <a:rPr lang="en-GB" smtClean="0"/>
              <a:t/>
            </a:r>
            <a:br>
              <a:rPr lang="en-GB" smtClean="0"/>
            </a:br>
            <a:r>
              <a:rPr lang="en-GB" smtClean="0"/>
              <a:t/>
            </a:r>
            <a:br>
              <a:rPr lang="en-GB" smtClean="0"/>
            </a:br>
            <a:r>
              <a:rPr lang="en-GB" smtClean="0"/>
              <a:t>Ethical, Legal, and Societal Aspects</a:t>
            </a:r>
            <a:br>
              <a:rPr lang="en-GB" smtClean="0"/>
            </a:br>
            <a:r>
              <a:rPr lang="en-GB" smtClean="0"/>
              <a:t/>
            </a:r>
            <a:br>
              <a:rPr lang="en-GB" smtClean="0"/>
            </a:br>
            <a:r>
              <a:rPr lang="en-GB" smtClean="0"/>
              <a:t>of nanotechnology</a:t>
            </a:r>
            <a:br>
              <a:rPr lang="en-GB" smtClean="0"/>
            </a:br>
            <a:r>
              <a:rPr lang="en-GB" smtClean="0"/>
              <a:t/>
            </a:r>
            <a:br>
              <a:rPr lang="en-GB" smtClean="0"/>
            </a:br>
            <a:r>
              <a:rPr lang="en-GB" smtClean="0"/>
              <a:t/>
            </a:r>
            <a:br>
              <a:rPr lang="en-GB" smtClean="0"/>
            </a:br>
            <a:r>
              <a:rPr lang="en-GB" smtClean="0"/>
              <a:t/>
            </a:r>
            <a:br>
              <a:rPr lang="en-GB" smtClean="0"/>
            </a:br>
            <a:r>
              <a:rPr lang="en-GB" smtClean="0"/>
              <a:t>Etiske, juridiske og samfunnsmessige aspekter</a:t>
            </a:r>
            <a:br>
              <a:rPr lang="en-GB" smtClean="0"/>
            </a:br>
            <a:r>
              <a:rPr lang="en-GB" smtClean="0"/>
              <a:t/>
            </a:r>
            <a:br>
              <a:rPr lang="en-GB" smtClean="0"/>
            </a:br>
            <a:r>
              <a:rPr lang="en-GB" smtClean="0"/>
              <a:t>av nanoteknologi</a:t>
            </a:r>
          </a:p>
        </p:txBody>
      </p:sp>
      <p:sp>
        <p:nvSpPr>
          <p:cNvPr id="5017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D4AD6DFE-45FA-424B-9A5B-76E5F51CCE61}"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51203" name="Picture 2" descr="nanobots-in-brain-tim-fonseca"/>
          <p:cNvPicPr>
            <a:picLocks noChangeAspect="1" noChangeArrowheads="1"/>
          </p:cNvPicPr>
          <p:nvPr/>
        </p:nvPicPr>
        <p:blipFill>
          <a:blip r:embed="rId2" cstate="print"/>
          <a:srcRect/>
          <a:stretch>
            <a:fillRect/>
          </a:stretch>
        </p:blipFill>
        <p:spPr bwMode="auto">
          <a:xfrm>
            <a:off x="53975" y="46038"/>
            <a:ext cx="9034463" cy="6765925"/>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F3D10DC9-2F5A-4DDD-A8FE-C15080DC0DA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b-NO" smtClean="0"/>
              <a:t>C</a:t>
            </a:r>
            <a:r>
              <a:rPr lang="nb-NO" baseline="-25000" smtClean="0"/>
              <a:t>60</a:t>
            </a:r>
            <a:r>
              <a:rPr lang="nb-NO" smtClean="0"/>
              <a:t>-molekylet (1985) og karbon-nanorør</a:t>
            </a:r>
            <a:endParaRPr lang="en-US" smtClean="0"/>
          </a:p>
        </p:txBody>
      </p:sp>
      <p:sp>
        <p:nvSpPr>
          <p:cNvPr id="7171" name="Rectangle 3"/>
          <p:cNvSpPr>
            <a:spLocks noGrp="1" noChangeArrowheads="1"/>
          </p:cNvSpPr>
          <p:nvPr>
            <p:ph type="body" sz="half" idx="1"/>
          </p:nvPr>
        </p:nvSpPr>
        <p:spPr>
          <a:xfrm>
            <a:off x="685800" y="1371600"/>
            <a:ext cx="3810000" cy="1336675"/>
          </a:xfrm>
        </p:spPr>
        <p:txBody>
          <a:bodyPr/>
          <a:lstStyle/>
          <a:p>
            <a:pPr lvl="1" eaLnBrk="1" hangingPunct="1"/>
            <a:r>
              <a:rPr lang="en-US" sz="1400" smtClean="0">
                <a:cs typeface="Times New Roman" pitchFamily="18" charset="0"/>
              </a:rPr>
              <a:t>R. Buckminster Fuller</a:t>
            </a:r>
          </a:p>
          <a:p>
            <a:pPr lvl="1" eaLnBrk="1" hangingPunct="1"/>
            <a:r>
              <a:rPr lang="en-US" sz="1400" smtClean="0">
                <a:cs typeface="Times New Roman" pitchFamily="18" charset="0"/>
              </a:rPr>
              <a:t>Buckminster-fullerene</a:t>
            </a:r>
          </a:p>
          <a:p>
            <a:pPr lvl="1" eaLnBrk="1" hangingPunct="1"/>
            <a:r>
              <a:rPr lang="en-US" sz="1400" smtClean="0">
                <a:cs typeface="Times New Roman" pitchFamily="18" charset="0"/>
              </a:rPr>
              <a:t>“Fotballmolekylet”</a:t>
            </a:r>
          </a:p>
          <a:p>
            <a:pPr lvl="1" eaLnBrk="1" hangingPunct="1"/>
            <a:r>
              <a:rPr lang="en-US" sz="1400" smtClean="0">
                <a:cs typeface="Times New Roman" pitchFamily="18" charset="0"/>
              </a:rPr>
              <a:t>Fullerener</a:t>
            </a:r>
          </a:p>
          <a:p>
            <a:pPr lvl="1" eaLnBrk="1" hangingPunct="1"/>
            <a:r>
              <a:rPr lang="en-US" sz="1400" smtClean="0">
                <a:cs typeface="Times New Roman" pitchFamily="18" charset="0"/>
              </a:rPr>
              <a:t>Fullerider</a:t>
            </a:r>
          </a:p>
          <a:p>
            <a:pPr lvl="1" eaLnBrk="1" hangingPunct="1"/>
            <a:endParaRPr lang="en-US" sz="1400" smtClean="0">
              <a:cs typeface="Times New Roman" pitchFamily="18" charset="0"/>
            </a:endParaRPr>
          </a:p>
          <a:p>
            <a:pPr lvl="1" eaLnBrk="1" hangingPunct="1"/>
            <a:r>
              <a:rPr lang="en-US" sz="1400" smtClean="0">
                <a:cs typeface="Times New Roman" pitchFamily="18" charset="0"/>
              </a:rPr>
              <a:t>Karbon-nanorør</a:t>
            </a:r>
          </a:p>
        </p:txBody>
      </p:sp>
      <p:pic>
        <p:nvPicPr>
          <p:cNvPr id="7172" name="Picture 8" descr="C60_blue_w"/>
          <p:cNvPicPr>
            <a:picLocks noChangeAspect="1" noChangeArrowheads="1"/>
          </p:cNvPicPr>
          <p:nvPr/>
        </p:nvPicPr>
        <p:blipFill>
          <a:blip r:embed="rId2" cstate="print"/>
          <a:srcRect/>
          <a:stretch>
            <a:fillRect/>
          </a:stretch>
        </p:blipFill>
        <p:spPr bwMode="auto">
          <a:xfrm>
            <a:off x="6227763" y="981075"/>
            <a:ext cx="2916237" cy="2968625"/>
          </a:xfrm>
          <a:prstGeom prst="rect">
            <a:avLst/>
          </a:prstGeom>
          <a:noFill/>
          <a:ln w="9525">
            <a:noFill/>
            <a:miter lim="800000"/>
            <a:headEnd/>
            <a:tailEnd/>
          </a:ln>
        </p:spPr>
      </p:pic>
      <p:pic>
        <p:nvPicPr>
          <p:cNvPr id="7173" name="Picture 17" descr="capture1119200411555_am">
            <a:hlinkClick r:id="rId3"/>
          </p:cNvPr>
          <p:cNvPicPr>
            <a:picLocks noChangeAspect="1" noChangeArrowheads="1"/>
          </p:cNvPicPr>
          <p:nvPr/>
        </p:nvPicPr>
        <p:blipFill>
          <a:blip r:embed="rId4" cstate="print"/>
          <a:srcRect/>
          <a:stretch>
            <a:fillRect/>
          </a:stretch>
        </p:blipFill>
        <p:spPr bwMode="auto">
          <a:xfrm>
            <a:off x="7485063" y="44450"/>
            <a:ext cx="831850" cy="1008063"/>
          </a:xfrm>
          <a:prstGeom prst="rect">
            <a:avLst/>
          </a:prstGeom>
          <a:noFill/>
          <a:ln w="9525">
            <a:noFill/>
            <a:miter lim="800000"/>
            <a:headEnd/>
            <a:tailEnd/>
          </a:ln>
        </p:spPr>
      </p:pic>
      <p:pic>
        <p:nvPicPr>
          <p:cNvPr id="7174" name="Picture 19" descr="The Biosphere inside the Buckminster Fuller dome, a pavilion from the 1967 World's Fair"/>
          <p:cNvPicPr>
            <a:picLocks noChangeAspect="1" noChangeArrowheads="1"/>
          </p:cNvPicPr>
          <p:nvPr/>
        </p:nvPicPr>
        <p:blipFill>
          <a:blip r:embed="rId5" cstate="print"/>
          <a:srcRect/>
          <a:stretch>
            <a:fillRect/>
          </a:stretch>
        </p:blipFill>
        <p:spPr bwMode="auto">
          <a:xfrm>
            <a:off x="736600" y="3486150"/>
            <a:ext cx="4483100" cy="2895600"/>
          </a:xfrm>
          <a:prstGeom prst="rect">
            <a:avLst/>
          </a:prstGeom>
          <a:noFill/>
          <a:ln w="9525">
            <a:noFill/>
            <a:miter lim="800000"/>
            <a:headEnd/>
            <a:tailEnd/>
          </a:ln>
        </p:spPr>
      </p:pic>
      <p:pic>
        <p:nvPicPr>
          <p:cNvPr id="7175" name="Picture 21" descr="Image49"/>
          <p:cNvPicPr>
            <a:picLocks noChangeAspect="1" noChangeArrowheads="1"/>
          </p:cNvPicPr>
          <p:nvPr/>
        </p:nvPicPr>
        <p:blipFill>
          <a:blip r:embed="rId6" cstate="print"/>
          <a:srcRect/>
          <a:stretch>
            <a:fillRect/>
          </a:stretch>
        </p:blipFill>
        <p:spPr bwMode="auto">
          <a:xfrm>
            <a:off x="3563938" y="1438275"/>
            <a:ext cx="2305050" cy="1630363"/>
          </a:xfrm>
          <a:prstGeom prst="rect">
            <a:avLst/>
          </a:prstGeom>
          <a:noFill/>
          <a:ln w="9525">
            <a:noFill/>
            <a:miter lim="800000"/>
            <a:headEnd/>
            <a:tailEnd/>
          </a:ln>
        </p:spPr>
      </p:pic>
      <p:pic>
        <p:nvPicPr>
          <p:cNvPr id="7176" name="Picture 3" descr="carbon-nanotubes"/>
          <p:cNvPicPr>
            <a:picLocks noChangeAspect="1" noChangeArrowheads="1"/>
          </p:cNvPicPr>
          <p:nvPr/>
        </p:nvPicPr>
        <p:blipFill>
          <a:blip r:embed="rId7" cstate="print"/>
          <a:srcRect/>
          <a:stretch>
            <a:fillRect/>
          </a:stretch>
        </p:blipFill>
        <p:spPr bwMode="auto">
          <a:xfrm>
            <a:off x="6300788" y="3889375"/>
            <a:ext cx="2559050" cy="2779713"/>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5</a:t>
            </a:fld>
            <a:endParaRPr lang="en-US"/>
          </a:p>
        </p:txBody>
      </p:sp>
      <p:sp>
        <p:nvSpPr>
          <p:cNvPr id="10" name="Footer Placeholder 9"/>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52227" name="Picture 2" descr="nano-scenarioer002"/>
          <p:cNvPicPr>
            <a:picLocks noChangeAspect="1" noChangeArrowheads="1"/>
          </p:cNvPicPr>
          <p:nvPr/>
        </p:nvPicPr>
        <p:blipFill>
          <a:blip r:embed="rId2" cstate="print"/>
          <a:srcRect/>
          <a:stretch>
            <a:fillRect/>
          </a:stretch>
        </p:blipFill>
        <p:spPr bwMode="auto">
          <a:xfrm>
            <a:off x="266700" y="188913"/>
            <a:ext cx="6240463" cy="6553200"/>
          </a:xfrm>
          <a:prstGeom prst="rect">
            <a:avLst/>
          </a:prstGeom>
          <a:noFill/>
          <a:ln w="9525">
            <a:noFill/>
            <a:miter lim="800000"/>
            <a:headEnd/>
            <a:tailEnd/>
          </a:ln>
        </p:spPr>
      </p:pic>
      <p:sp>
        <p:nvSpPr>
          <p:cNvPr id="52228" name="Text Box 3"/>
          <p:cNvSpPr txBox="1">
            <a:spLocks noChangeArrowheads="1"/>
          </p:cNvSpPr>
          <p:nvPr/>
        </p:nvSpPr>
        <p:spPr bwMode="auto">
          <a:xfrm>
            <a:off x="6659563" y="1341438"/>
            <a:ext cx="1944687" cy="4081462"/>
          </a:xfrm>
          <a:prstGeom prst="rect">
            <a:avLst/>
          </a:prstGeom>
          <a:noFill/>
          <a:ln w="9525">
            <a:noFill/>
            <a:miter lim="800000"/>
            <a:headEnd/>
            <a:tailEnd/>
          </a:ln>
        </p:spPr>
        <p:txBody>
          <a:bodyPr>
            <a:spAutoFit/>
          </a:bodyPr>
          <a:lstStyle/>
          <a:p>
            <a:pPr algn="l">
              <a:spcBef>
                <a:spcPct val="50000"/>
              </a:spcBef>
            </a:pPr>
            <a:r>
              <a:rPr lang="nb-NO" sz="1800" b="1">
                <a:latin typeface="Arial" charset="0"/>
              </a:rPr>
              <a:t>E</a:t>
            </a:r>
            <a:r>
              <a:rPr lang="nb-NO" sz="1800">
                <a:latin typeface="Arial" charset="0"/>
              </a:rPr>
              <a:t>thical</a:t>
            </a:r>
          </a:p>
          <a:p>
            <a:pPr algn="l">
              <a:spcBef>
                <a:spcPct val="50000"/>
              </a:spcBef>
            </a:pPr>
            <a:r>
              <a:rPr lang="nb-NO" sz="1800" b="1">
                <a:latin typeface="Arial" charset="0"/>
              </a:rPr>
              <a:t>L</a:t>
            </a:r>
            <a:r>
              <a:rPr lang="nb-NO" sz="1800">
                <a:latin typeface="Arial" charset="0"/>
              </a:rPr>
              <a:t>egal and </a:t>
            </a:r>
          </a:p>
          <a:p>
            <a:pPr algn="l">
              <a:spcBef>
                <a:spcPct val="50000"/>
              </a:spcBef>
            </a:pPr>
            <a:r>
              <a:rPr lang="nb-NO" sz="1800" b="1">
                <a:latin typeface="Arial" charset="0"/>
              </a:rPr>
              <a:t>S</a:t>
            </a:r>
            <a:r>
              <a:rPr lang="nb-NO" sz="1800">
                <a:latin typeface="Arial" charset="0"/>
              </a:rPr>
              <a:t>ocietal</a:t>
            </a:r>
          </a:p>
          <a:p>
            <a:pPr algn="l">
              <a:spcBef>
                <a:spcPct val="50000"/>
              </a:spcBef>
            </a:pPr>
            <a:r>
              <a:rPr lang="nb-NO" sz="1800">
                <a:latin typeface="Arial" charset="0"/>
              </a:rPr>
              <a:t>Aspects</a:t>
            </a:r>
          </a:p>
          <a:p>
            <a:pPr algn="l">
              <a:spcBef>
                <a:spcPct val="50000"/>
              </a:spcBef>
            </a:pPr>
            <a:endParaRPr lang="nb-NO" sz="1800">
              <a:latin typeface="Arial" charset="0"/>
            </a:endParaRPr>
          </a:p>
          <a:p>
            <a:pPr algn="l">
              <a:spcBef>
                <a:spcPct val="50000"/>
              </a:spcBef>
            </a:pPr>
            <a:r>
              <a:rPr lang="nb-NO" sz="1800">
                <a:latin typeface="Arial" charset="0"/>
              </a:rPr>
              <a:t>(ELSA)</a:t>
            </a:r>
          </a:p>
          <a:p>
            <a:pPr algn="l">
              <a:spcBef>
                <a:spcPct val="50000"/>
              </a:spcBef>
            </a:pPr>
            <a:endParaRPr lang="nb-NO" sz="1800">
              <a:latin typeface="Arial" charset="0"/>
            </a:endParaRPr>
          </a:p>
          <a:p>
            <a:pPr algn="l">
              <a:spcBef>
                <a:spcPct val="50000"/>
              </a:spcBef>
            </a:pPr>
            <a:r>
              <a:rPr lang="nb-NO" sz="1800">
                <a:latin typeface="Arial" charset="0"/>
              </a:rPr>
              <a:t>of </a:t>
            </a:r>
          </a:p>
          <a:p>
            <a:pPr algn="l">
              <a:spcBef>
                <a:spcPct val="50000"/>
              </a:spcBef>
            </a:pPr>
            <a:endParaRPr lang="nb-NO" sz="1800">
              <a:latin typeface="Arial" charset="0"/>
            </a:endParaRPr>
          </a:p>
          <a:p>
            <a:pPr algn="l">
              <a:spcBef>
                <a:spcPct val="50000"/>
              </a:spcBef>
            </a:pPr>
            <a:r>
              <a:rPr lang="nb-NO" sz="1800">
                <a:latin typeface="Arial" charset="0"/>
              </a:rPr>
              <a:t>Nanotechnology</a:t>
            </a:r>
            <a:endParaRPr lang="en-GB" sz="1800">
              <a:latin typeface="Arial" charset="0"/>
            </a:endParaRPr>
          </a:p>
        </p:txBody>
      </p:sp>
      <p:sp>
        <p:nvSpPr>
          <p:cNvPr id="52229" name="Text Box 4"/>
          <p:cNvSpPr txBox="1">
            <a:spLocks noChangeArrowheads="1"/>
          </p:cNvSpPr>
          <p:nvPr/>
        </p:nvSpPr>
        <p:spPr bwMode="auto">
          <a:xfrm>
            <a:off x="6731000" y="6524625"/>
            <a:ext cx="1009650" cy="244475"/>
          </a:xfrm>
          <a:prstGeom prst="rect">
            <a:avLst/>
          </a:prstGeom>
          <a:noFill/>
          <a:ln w="9525">
            <a:noFill/>
            <a:miter lim="800000"/>
            <a:headEnd/>
            <a:tailEnd/>
          </a:ln>
        </p:spPr>
        <p:txBody>
          <a:bodyPr>
            <a:spAutoFit/>
          </a:bodyPr>
          <a:lstStyle/>
          <a:p>
            <a:pPr algn="l">
              <a:spcBef>
                <a:spcPct val="50000"/>
              </a:spcBef>
            </a:pPr>
            <a:r>
              <a:rPr lang="nb-NO" sz="1000">
                <a:latin typeface="Arial" charset="0"/>
              </a:rPr>
              <a:t>Tabell; NFR</a:t>
            </a:r>
            <a:endParaRPr lang="en-GB" sz="1000">
              <a:latin typeface="Arial" charset="0"/>
            </a:endParaRPr>
          </a:p>
        </p:txBody>
      </p:sp>
      <p:sp>
        <p:nvSpPr>
          <p:cNvPr id="6" name="Slide Number Placeholder 5"/>
          <p:cNvSpPr>
            <a:spLocks noGrp="1"/>
          </p:cNvSpPr>
          <p:nvPr>
            <p:ph type="sldNum" sz="quarter" idx="11"/>
          </p:nvPr>
        </p:nvSpPr>
        <p:spPr/>
        <p:txBody>
          <a:bodyPr/>
          <a:lstStyle/>
          <a:p>
            <a:pPr>
              <a:defRPr/>
            </a:pPr>
            <a:fld id="{F3D10DC9-2F5A-4DDD-A8FE-C15080DC0DA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3251" name="Rectangle 2"/>
          <p:cNvSpPr>
            <a:spLocks noGrp="1" noChangeArrowheads="1"/>
          </p:cNvSpPr>
          <p:nvPr>
            <p:ph type="title"/>
          </p:nvPr>
        </p:nvSpPr>
        <p:spPr>
          <a:xfrm>
            <a:off x="685800" y="76200"/>
            <a:ext cx="7772400" cy="904875"/>
          </a:xfrm>
        </p:spPr>
        <p:txBody>
          <a:bodyPr/>
          <a:lstStyle/>
          <a:p>
            <a:pPr eaLnBrk="1" hangingPunct="1"/>
            <a:r>
              <a:rPr lang="nb-NO" smtClean="0"/>
              <a:t>Oppsummering m.m., kap. 12</a:t>
            </a:r>
            <a:endParaRPr lang="en-US" smtClean="0"/>
          </a:p>
        </p:txBody>
      </p:sp>
      <p:sp>
        <p:nvSpPr>
          <p:cNvPr id="53252" name="Rectangle 3"/>
          <p:cNvSpPr>
            <a:spLocks noGrp="1" noChangeArrowheads="1"/>
          </p:cNvSpPr>
          <p:nvPr>
            <p:ph type="body" sz="half" idx="1"/>
          </p:nvPr>
        </p:nvSpPr>
        <p:spPr>
          <a:xfrm>
            <a:off x="3851275" y="2349500"/>
            <a:ext cx="5292725" cy="4203700"/>
          </a:xfrm>
        </p:spPr>
        <p:txBody>
          <a:bodyPr/>
          <a:lstStyle/>
          <a:p>
            <a:pPr eaLnBrk="1" hangingPunct="1">
              <a:lnSpc>
                <a:spcPct val="90000"/>
              </a:lnSpc>
            </a:pPr>
            <a:r>
              <a:rPr lang="nb-NO" sz="1600" smtClean="0"/>
              <a:t>Mikroteknologi</a:t>
            </a:r>
          </a:p>
          <a:p>
            <a:pPr lvl="1" eaLnBrk="1" hangingPunct="1">
              <a:lnSpc>
                <a:spcPct val="90000"/>
              </a:lnSpc>
            </a:pPr>
            <a:r>
              <a:rPr lang="nb-NO" sz="1400" smtClean="0"/>
              <a:t>Miniatyrisering av det kjente</a:t>
            </a:r>
          </a:p>
          <a:p>
            <a:pPr eaLnBrk="1" hangingPunct="1">
              <a:lnSpc>
                <a:spcPct val="90000"/>
              </a:lnSpc>
            </a:pPr>
            <a:r>
              <a:rPr lang="nb-NO" sz="1600" smtClean="0"/>
              <a:t>Nanoteknologi</a:t>
            </a:r>
          </a:p>
          <a:p>
            <a:pPr lvl="1" eaLnBrk="1" hangingPunct="1">
              <a:lnSpc>
                <a:spcPct val="90000"/>
              </a:lnSpc>
            </a:pPr>
            <a:r>
              <a:rPr lang="nb-NO" sz="1400" smtClean="0"/>
              <a:t>Der fysikk, kjemi, bio møtes</a:t>
            </a:r>
          </a:p>
          <a:p>
            <a:pPr lvl="1" eaLnBrk="1" hangingPunct="1">
              <a:lnSpc>
                <a:spcPct val="90000"/>
              </a:lnSpc>
            </a:pPr>
            <a:r>
              <a:rPr lang="nb-NO" sz="1400" smtClean="0"/>
              <a:t>Der fysikkens kjente lover (eller der materialenes bulkegenskaper) endres</a:t>
            </a:r>
          </a:p>
          <a:p>
            <a:pPr eaLnBrk="1" hangingPunct="1">
              <a:lnSpc>
                <a:spcPct val="90000"/>
              </a:lnSpc>
            </a:pPr>
            <a:endParaRPr lang="nb-NO" sz="1600" smtClean="0"/>
          </a:p>
          <a:p>
            <a:pPr eaLnBrk="1" hangingPunct="1"/>
            <a:r>
              <a:rPr lang="nb-NO" sz="1600" smtClean="0"/>
              <a:t>Klimaet og miljøet trenger radikalt nye teknologier</a:t>
            </a:r>
          </a:p>
          <a:p>
            <a:pPr eaLnBrk="1" hangingPunct="1"/>
            <a:endParaRPr lang="nb-NO" sz="1600" smtClean="0"/>
          </a:p>
          <a:p>
            <a:pPr eaLnBrk="1" hangingPunct="1"/>
            <a:r>
              <a:rPr lang="nb-NO" sz="1600" smtClean="0"/>
              <a:t>Nanoteknologi gir radikalt nye muligheter; materialegenskaper og ideer</a:t>
            </a:r>
          </a:p>
          <a:p>
            <a:pPr eaLnBrk="1" hangingPunct="1"/>
            <a:endParaRPr lang="nb-NO" sz="1600" smtClean="0"/>
          </a:p>
          <a:p>
            <a:pPr eaLnBrk="1" hangingPunct="1"/>
            <a:r>
              <a:rPr lang="nb-NO" sz="1600" smtClean="0"/>
              <a:t>Solceller, Hydrogenlagring, Batterier, Brenselceller, Vannrensing, Medisin, Helse…</a:t>
            </a:r>
          </a:p>
          <a:p>
            <a:pPr lvl="1" eaLnBrk="1" hangingPunct="1"/>
            <a:endParaRPr lang="nb-NO" sz="1400" smtClean="0"/>
          </a:p>
          <a:p>
            <a:pPr eaLnBrk="1" hangingPunct="1"/>
            <a:r>
              <a:rPr lang="nb-NO" sz="1600" smtClean="0"/>
              <a:t>Husk ELSA</a:t>
            </a:r>
          </a:p>
        </p:txBody>
      </p:sp>
      <p:pic>
        <p:nvPicPr>
          <p:cNvPr id="53253" name="Picture 5" descr="Nano-definitions-length-scale"/>
          <p:cNvPicPr>
            <a:picLocks noChangeAspect="1" noChangeArrowheads="1"/>
          </p:cNvPicPr>
          <p:nvPr/>
        </p:nvPicPr>
        <p:blipFill>
          <a:blip r:embed="rId2" cstate="print"/>
          <a:srcRect/>
          <a:stretch>
            <a:fillRect/>
          </a:stretch>
        </p:blipFill>
        <p:spPr bwMode="auto">
          <a:xfrm>
            <a:off x="4191000" y="836613"/>
            <a:ext cx="4572000" cy="1308100"/>
          </a:xfrm>
          <a:prstGeom prst="rect">
            <a:avLst/>
          </a:prstGeom>
          <a:noFill/>
          <a:ln w="9525">
            <a:noFill/>
            <a:miter lim="800000"/>
            <a:headEnd/>
            <a:tailEnd/>
          </a:ln>
        </p:spPr>
      </p:pic>
      <p:pic>
        <p:nvPicPr>
          <p:cNvPr id="53254" name="Picture 6" descr="Nano-definitions-fysikk-kjemi"/>
          <p:cNvPicPr>
            <a:picLocks noChangeAspect="1" noChangeArrowheads="1"/>
          </p:cNvPicPr>
          <p:nvPr/>
        </p:nvPicPr>
        <p:blipFill>
          <a:blip r:embed="rId3" cstate="print"/>
          <a:srcRect/>
          <a:stretch>
            <a:fillRect/>
          </a:stretch>
        </p:blipFill>
        <p:spPr bwMode="auto">
          <a:xfrm>
            <a:off x="685800" y="1233488"/>
            <a:ext cx="2819400" cy="2259012"/>
          </a:xfrm>
          <a:prstGeom prst="rect">
            <a:avLst/>
          </a:prstGeom>
          <a:noFill/>
          <a:ln w="9525">
            <a:noFill/>
            <a:miter lim="800000"/>
            <a:headEnd/>
            <a:tailEnd/>
          </a:ln>
        </p:spPr>
      </p:pic>
      <p:pic>
        <p:nvPicPr>
          <p:cNvPr id="53255" name="Picture 7" descr="Nano-definitions-skalerbare-egenskaper"/>
          <p:cNvPicPr>
            <a:picLocks noChangeAspect="1" noChangeArrowheads="1"/>
          </p:cNvPicPr>
          <p:nvPr/>
        </p:nvPicPr>
        <p:blipFill>
          <a:blip r:embed="rId4" cstate="print"/>
          <a:srcRect/>
          <a:stretch>
            <a:fillRect/>
          </a:stretch>
        </p:blipFill>
        <p:spPr bwMode="auto">
          <a:xfrm>
            <a:off x="685800" y="3944938"/>
            <a:ext cx="2819400" cy="2506662"/>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
            <a:ext cx="7772400" cy="831850"/>
          </a:xfrm>
        </p:spPr>
        <p:txBody>
          <a:bodyPr/>
          <a:lstStyle/>
          <a:p>
            <a:pPr eaLnBrk="1" hangingPunct="1"/>
            <a:r>
              <a:rPr lang="nb-NO" smtClean="0"/>
              <a:t>Sveip-probe-mikroskopene (SPM, 1981)</a:t>
            </a:r>
            <a:endParaRPr lang="en-US" smtClean="0"/>
          </a:p>
        </p:txBody>
      </p:sp>
      <p:sp>
        <p:nvSpPr>
          <p:cNvPr id="8195" name="Rectangle 16"/>
          <p:cNvSpPr>
            <a:spLocks noGrp="1" noChangeArrowheads="1"/>
          </p:cNvSpPr>
          <p:nvPr>
            <p:ph type="body" sz="half" idx="1"/>
          </p:nvPr>
        </p:nvSpPr>
        <p:spPr>
          <a:xfrm>
            <a:off x="179388" y="908050"/>
            <a:ext cx="8820150" cy="2492375"/>
          </a:xfrm>
        </p:spPr>
        <p:txBody>
          <a:bodyPr/>
          <a:lstStyle/>
          <a:p>
            <a:pPr eaLnBrk="1" hangingPunct="1"/>
            <a:r>
              <a:rPr lang="nb-NO" sz="1800" smtClean="0"/>
              <a:t>En superspiss nål sveiper over overflaten til et materiale</a:t>
            </a:r>
          </a:p>
          <a:p>
            <a:pPr eaLnBrk="1" hangingPunct="1"/>
            <a:r>
              <a:rPr lang="nb-NO" sz="1800" smtClean="0"/>
              <a:t>Sveip-tunnelerings-mikroskopet (STM): Tunnel-strøm av elektroner til overflaten</a:t>
            </a:r>
          </a:p>
          <a:p>
            <a:pPr eaLnBrk="1" hangingPunct="1"/>
            <a:r>
              <a:rPr lang="nb-NO" sz="1800" smtClean="0"/>
              <a:t>Atomic force microscope (AFM): Nåla avbøyes av kraften fra atomene i overflaten</a:t>
            </a:r>
          </a:p>
        </p:txBody>
      </p:sp>
      <p:pic>
        <p:nvPicPr>
          <p:cNvPr id="8196" name="Picture 20" descr="AFM-tip-Antonio-Silber"/>
          <p:cNvPicPr>
            <a:picLocks noChangeAspect="1" noChangeArrowheads="1"/>
          </p:cNvPicPr>
          <p:nvPr/>
        </p:nvPicPr>
        <p:blipFill>
          <a:blip r:embed="rId2" cstate="print"/>
          <a:srcRect/>
          <a:stretch>
            <a:fillRect/>
          </a:stretch>
        </p:blipFill>
        <p:spPr bwMode="auto">
          <a:xfrm>
            <a:off x="5435600" y="2060575"/>
            <a:ext cx="3600450" cy="2698750"/>
          </a:xfrm>
          <a:prstGeom prst="rect">
            <a:avLst/>
          </a:prstGeom>
          <a:noFill/>
          <a:ln w="9525">
            <a:noFill/>
            <a:miter lim="800000"/>
            <a:headEnd/>
            <a:tailEnd/>
          </a:ln>
        </p:spPr>
      </p:pic>
      <p:pic>
        <p:nvPicPr>
          <p:cNvPr id="8197" name="Picture 21" descr="AFM_laser"/>
          <p:cNvPicPr>
            <a:picLocks noChangeAspect="1" noChangeArrowheads="1"/>
          </p:cNvPicPr>
          <p:nvPr/>
        </p:nvPicPr>
        <p:blipFill>
          <a:blip r:embed="rId3" cstate="print"/>
          <a:srcRect/>
          <a:stretch>
            <a:fillRect/>
          </a:stretch>
        </p:blipFill>
        <p:spPr bwMode="auto">
          <a:xfrm>
            <a:off x="4883150" y="3500438"/>
            <a:ext cx="3505200" cy="3190875"/>
          </a:xfrm>
          <a:prstGeom prst="rect">
            <a:avLst/>
          </a:prstGeom>
          <a:noFill/>
          <a:ln w="9525">
            <a:noFill/>
            <a:miter lim="800000"/>
            <a:headEnd/>
            <a:tailEnd/>
          </a:ln>
        </p:spPr>
      </p:pic>
      <p:pic>
        <p:nvPicPr>
          <p:cNvPr id="8198" name="Picture 5" descr="afm-tai-hsi-fig3"/>
          <p:cNvPicPr>
            <a:picLocks noChangeAspect="1" noChangeArrowheads="1"/>
          </p:cNvPicPr>
          <p:nvPr/>
        </p:nvPicPr>
        <p:blipFill>
          <a:blip r:embed="rId4" cstate="print"/>
          <a:srcRect/>
          <a:stretch>
            <a:fillRect/>
          </a:stretch>
        </p:blipFill>
        <p:spPr bwMode="auto">
          <a:xfrm>
            <a:off x="7488238" y="5695950"/>
            <a:ext cx="1655762" cy="1162050"/>
          </a:xfrm>
          <a:prstGeom prst="rect">
            <a:avLst/>
          </a:prstGeom>
          <a:noFill/>
          <a:ln w="9525">
            <a:noFill/>
            <a:miter lim="800000"/>
            <a:headEnd/>
            <a:tailEnd/>
          </a:ln>
        </p:spPr>
      </p:pic>
      <p:pic>
        <p:nvPicPr>
          <p:cNvPr id="8199" name="Picture 6" descr="SPM-manipulation-C60-on-Si-UnivNottingham"/>
          <p:cNvPicPr>
            <a:picLocks noChangeAspect="1" noChangeArrowheads="1"/>
          </p:cNvPicPr>
          <p:nvPr/>
        </p:nvPicPr>
        <p:blipFill>
          <a:blip r:embed="rId5" cstate="print"/>
          <a:srcRect/>
          <a:stretch>
            <a:fillRect/>
          </a:stretch>
        </p:blipFill>
        <p:spPr bwMode="auto">
          <a:xfrm>
            <a:off x="0" y="3024188"/>
            <a:ext cx="4876800" cy="38608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9B662AEF-AEB6-4764-8525-36ADADE24234}" type="slidenum">
              <a:rPr lang="en-US" smtClean="0"/>
              <a:pPr>
                <a:defRPr/>
              </a:pPr>
              <a:t>6</a:t>
            </a:fld>
            <a:endParaRPr lang="en-US"/>
          </a:p>
        </p:txBody>
      </p:sp>
      <p:sp>
        <p:nvSpPr>
          <p:cNvPr id="9" name="Footer Placeholder 8"/>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9219" name="Rectangle 2"/>
          <p:cNvSpPr>
            <a:spLocks noGrp="1" noChangeArrowheads="1"/>
          </p:cNvSpPr>
          <p:nvPr>
            <p:ph type="title"/>
          </p:nvPr>
        </p:nvSpPr>
        <p:spPr/>
        <p:txBody>
          <a:bodyPr/>
          <a:lstStyle/>
          <a:p>
            <a:pPr eaLnBrk="1" hangingPunct="1"/>
            <a:r>
              <a:rPr lang="nb-NO" smtClean="0"/>
              <a:t>Sveip-probe-mikroskopene (SPM, 1981)</a:t>
            </a:r>
            <a:endParaRPr lang="en-US" smtClean="0"/>
          </a:p>
        </p:txBody>
      </p:sp>
      <p:sp>
        <p:nvSpPr>
          <p:cNvPr id="9220" name="Rectangle 4"/>
          <p:cNvSpPr>
            <a:spLocks noGrp="1" noChangeArrowheads="1"/>
          </p:cNvSpPr>
          <p:nvPr>
            <p:ph type="body" sz="half" idx="1"/>
          </p:nvPr>
        </p:nvSpPr>
        <p:spPr>
          <a:xfrm>
            <a:off x="107950" y="1371600"/>
            <a:ext cx="3024188" cy="4724400"/>
          </a:xfrm>
        </p:spPr>
        <p:txBody>
          <a:bodyPr/>
          <a:lstStyle/>
          <a:p>
            <a:pPr eaLnBrk="1" hangingPunct="1"/>
            <a:r>
              <a:rPr lang="nb-NO" sz="1600" smtClean="0"/>
              <a:t>Scanning Tunneling Microscope (Sveip-tunneling-mikroskop, STM)</a:t>
            </a:r>
            <a:endParaRPr lang="en-GB" sz="1600" smtClean="0"/>
          </a:p>
          <a:p>
            <a:pPr eaLnBrk="1" hangingPunct="1"/>
            <a:endParaRPr lang="nb-NO" sz="1600" smtClean="0"/>
          </a:p>
          <a:p>
            <a:pPr lvl="1" eaLnBrk="1" hangingPunct="1"/>
            <a:r>
              <a:rPr lang="nb-NO" sz="1400" smtClean="0"/>
              <a:t>Mye felles med AFM</a:t>
            </a:r>
          </a:p>
          <a:p>
            <a:pPr lvl="1" eaLnBrk="1" hangingPunct="1"/>
            <a:endParaRPr lang="nb-NO" sz="1400" smtClean="0"/>
          </a:p>
          <a:p>
            <a:pPr lvl="1" eaLnBrk="1" hangingPunct="1"/>
            <a:r>
              <a:rPr lang="nb-NO" sz="1400" smtClean="0"/>
              <a:t>Det går en tunnelingstrøm av elektroner prøven og nåla, som varierer med avstanden</a:t>
            </a:r>
          </a:p>
          <a:p>
            <a:pPr lvl="1" eaLnBrk="1" hangingPunct="1"/>
            <a:endParaRPr lang="nb-NO" sz="1400" smtClean="0"/>
          </a:p>
          <a:p>
            <a:pPr lvl="1" eaLnBrk="1" hangingPunct="1"/>
            <a:r>
              <a:rPr lang="nb-NO" sz="1400" smtClean="0"/>
              <a:t>Ofte bare det nærmeste atomet som står for tunnelstrømmen, derfor kan atomær oppløsning oppnås</a:t>
            </a:r>
          </a:p>
          <a:p>
            <a:pPr lvl="1" eaLnBrk="1" hangingPunct="1"/>
            <a:endParaRPr lang="nb-NO" sz="1400" smtClean="0"/>
          </a:p>
          <a:p>
            <a:pPr lvl="1" eaLnBrk="1" hangingPunct="1"/>
            <a:r>
              <a:rPr lang="nb-NO" sz="1400" smtClean="0"/>
              <a:t>Krever ledende prøver</a:t>
            </a:r>
          </a:p>
        </p:txBody>
      </p:sp>
      <p:pic>
        <p:nvPicPr>
          <p:cNvPr id="9221" name="Picture 5"/>
          <p:cNvPicPr>
            <a:picLocks noChangeAspect="1" noChangeArrowheads="1"/>
          </p:cNvPicPr>
          <p:nvPr/>
        </p:nvPicPr>
        <p:blipFill>
          <a:blip r:embed="rId2" cstate="print"/>
          <a:srcRect/>
          <a:stretch>
            <a:fillRect/>
          </a:stretch>
        </p:blipFill>
        <p:spPr bwMode="auto">
          <a:xfrm>
            <a:off x="6516688" y="3716338"/>
            <a:ext cx="2552700" cy="2686050"/>
          </a:xfrm>
          <a:prstGeom prst="rect">
            <a:avLst/>
          </a:prstGeom>
          <a:noFill/>
          <a:ln w="9525">
            <a:noFill/>
            <a:miter lim="800000"/>
            <a:headEnd/>
            <a:tailEnd/>
          </a:ln>
        </p:spPr>
      </p:pic>
      <p:pic>
        <p:nvPicPr>
          <p:cNvPr id="9222" name="Picture 6"/>
          <p:cNvPicPr>
            <a:picLocks noChangeAspect="1" noChangeArrowheads="1"/>
          </p:cNvPicPr>
          <p:nvPr/>
        </p:nvPicPr>
        <p:blipFill>
          <a:blip r:embed="rId3" cstate="print"/>
          <a:srcRect/>
          <a:stretch>
            <a:fillRect/>
          </a:stretch>
        </p:blipFill>
        <p:spPr bwMode="auto">
          <a:xfrm>
            <a:off x="4211638" y="927100"/>
            <a:ext cx="4897437" cy="2717800"/>
          </a:xfrm>
          <a:prstGeom prst="rect">
            <a:avLst/>
          </a:prstGeom>
          <a:noFill/>
          <a:ln w="9525">
            <a:noFill/>
            <a:miter lim="800000"/>
            <a:headEnd/>
            <a:tailEnd/>
          </a:ln>
        </p:spPr>
      </p:pic>
      <p:sp>
        <p:nvSpPr>
          <p:cNvPr id="9223" name="Text Box 7"/>
          <p:cNvSpPr txBox="1">
            <a:spLocks noChangeArrowheads="1"/>
          </p:cNvSpPr>
          <p:nvPr/>
        </p:nvSpPr>
        <p:spPr bwMode="auto">
          <a:xfrm>
            <a:off x="6011863" y="6353175"/>
            <a:ext cx="3024187" cy="244475"/>
          </a:xfrm>
          <a:prstGeom prst="rect">
            <a:avLst/>
          </a:prstGeom>
          <a:noFill/>
          <a:ln w="9525">
            <a:noFill/>
            <a:miter lim="800000"/>
            <a:headEnd/>
            <a:tailEnd/>
          </a:ln>
        </p:spPr>
        <p:txBody>
          <a:bodyPr>
            <a:spAutoFit/>
          </a:bodyPr>
          <a:lstStyle/>
          <a:p>
            <a:pPr>
              <a:spcBef>
                <a:spcPct val="50000"/>
              </a:spcBef>
            </a:pPr>
            <a:r>
              <a:rPr lang="nb-NO" sz="1000"/>
              <a:t>Figurer: T. Knutsen et al., </a:t>
            </a:r>
            <a:r>
              <a:rPr lang="nb-NO" sz="1000" i="1"/>
              <a:t>J. Electrochem. Soc.</a:t>
            </a:r>
            <a:r>
              <a:rPr lang="nb-NO" sz="1000"/>
              <a:t>, 2007</a:t>
            </a:r>
            <a:endParaRPr lang="en-GB" sz="1000"/>
          </a:p>
        </p:txBody>
      </p:sp>
      <p:pic>
        <p:nvPicPr>
          <p:cNvPr id="9224" name="Picture 8" descr="SPM-STM-Principle"/>
          <p:cNvPicPr>
            <a:picLocks noChangeAspect="1" noChangeArrowheads="1"/>
          </p:cNvPicPr>
          <p:nvPr/>
        </p:nvPicPr>
        <p:blipFill>
          <a:blip r:embed="rId4" cstate="print"/>
          <a:srcRect/>
          <a:stretch>
            <a:fillRect/>
          </a:stretch>
        </p:blipFill>
        <p:spPr bwMode="auto">
          <a:xfrm>
            <a:off x="3203575" y="4041775"/>
            <a:ext cx="3305175" cy="2124075"/>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9B662AEF-AEB6-4764-8525-36ADADE24234}"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SPM </a:t>
            </a:r>
            <a:r>
              <a:rPr lang="en-GB" dirty="0" err="1" smtClean="0"/>
              <a:t>på</a:t>
            </a:r>
            <a:r>
              <a:rPr lang="en-GB" dirty="0" smtClean="0"/>
              <a:t> </a:t>
            </a:r>
            <a:r>
              <a:rPr lang="en-GB" dirty="0" err="1" smtClean="0"/>
              <a:t>molekyler</a:t>
            </a:r>
            <a:endParaRPr lang="en-GB" dirty="0"/>
          </a:p>
        </p:txBody>
      </p:sp>
      <p:sp>
        <p:nvSpPr>
          <p:cNvPr id="5" name="Footer Placeholder 4"/>
          <p:cNvSpPr>
            <a:spLocks noGrp="1"/>
          </p:cNvSpPr>
          <p:nvPr>
            <p:ph type="ftr" sz="quarter" idx="10"/>
          </p:nvPr>
        </p:nvSpPr>
        <p:spPr/>
        <p:txBody>
          <a:bodyPr/>
          <a:lstStyle/>
          <a:p>
            <a:pPr>
              <a:defRPr/>
            </a:pPr>
            <a:r>
              <a:rPr lang="nb-NO" smtClean="0"/>
              <a:t>MENA 1000 – Materialer, energi og nanoteknologi</a:t>
            </a:r>
            <a:endParaRPr lang="en-US"/>
          </a:p>
        </p:txBody>
      </p:sp>
      <p:sp>
        <p:nvSpPr>
          <p:cNvPr id="6" name="Slide Number Placeholder 5"/>
          <p:cNvSpPr>
            <a:spLocks noGrp="1"/>
          </p:cNvSpPr>
          <p:nvPr>
            <p:ph type="sldNum" sz="quarter" idx="11"/>
          </p:nvPr>
        </p:nvSpPr>
        <p:spPr/>
        <p:txBody>
          <a:bodyPr/>
          <a:lstStyle/>
          <a:p>
            <a:pPr>
              <a:defRPr/>
            </a:pPr>
            <a:fld id="{9B662AEF-AEB6-4764-8525-36ADADE24234}" type="slidenum">
              <a:rPr lang="en-US" smtClean="0"/>
              <a:pPr>
                <a:defRPr/>
              </a:pPr>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538288"/>
            <a:ext cx="901065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31356" y="5751669"/>
            <a:ext cx="3226653" cy="307777"/>
          </a:xfrm>
          <a:prstGeom prst="rect">
            <a:avLst/>
          </a:prstGeom>
          <a:noFill/>
        </p:spPr>
        <p:txBody>
          <a:bodyPr wrap="none" rtlCol="0">
            <a:spAutoFit/>
          </a:bodyPr>
          <a:lstStyle/>
          <a:p>
            <a:r>
              <a:rPr lang="en-GB" sz="1400" dirty="0"/>
              <a:t>L. Gross, </a:t>
            </a:r>
            <a:r>
              <a:rPr lang="en-GB" sz="1400" i="1" dirty="0"/>
              <a:t>Nature Chemistry </a:t>
            </a:r>
            <a:r>
              <a:rPr lang="en-GB" sz="1400" b="1" dirty="0"/>
              <a:t>3 </a:t>
            </a:r>
            <a:r>
              <a:rPr lang="en-GB" sz="1400" dirty="0"/>
              <a:t>(2011) 273. </a:t>
            </a:r>
            <a:endParaRPr lang="en-GB" sz="1400" dirty="0"/>
          </a:p>
        </p:txBody>
      </p:sp>
    </p:spTree>
    <p:extLst>
      <p:ext uri="{BB962C8B-B14F-4D97-AF65-F5344CB8AC3E}">
        <p14:creationId xmlns:p14="http://schemas.microsoft.com/office/powerpoint/2010/main" val="133766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6988"/>
            <a:ext cx="8388350" cy="831851"/>
          </a:xfrm>
        </p:spPr>
        <p:txBody>
          <a:bodyPr/>
          <a:lstStyle/>
          <a:p>
            <a:pPr eaLnBrk="1" hangingPunct="1"/>
            <a:r>
              <a:rPr lang="nb-NO" sz="2800" smtClean="0"/>
              <a:t>Elektronmikroskopi</a:t>
            </a:r>
            <a:endParaRPr lang="en-GB" sz="2800" smtClean="0"/>
          </a:p>
        </p:txBody>
      </p:sp>
      <p:pic>
        <p:nvPicPr>
          <p:cNvPr id="10243" name="Picture 6" descr="TEM-cyanobaccteria"/>
          <p:cNvPicPr>
            <a:picLocks noChangeAspect="1" noChangeArrowheads="1"/>
          </p:cNvPicPr>
          <p:nvPr/>
        </p:nvPicPr>
        <p:blipFill>
          <a:blip r:embed="rId2" cstate="print"/>
          <a:srcRect/>
          <a:stretch>
            <a:fillRect/>
          </a:stretch>
        </p:blipFill>
        <p:spPr bwMode="auto">
          <a:xfrm>
            <a:off x="33338" y="3505200"/>
            <a:ext cx="3746500" cy="3308350"/>
          </a:xfrm>
          <a:prstGeom prst="rect">
            <a:avLst/>
          </a:prstGeom>
          <a:noFill/>
          <a:ln w="9525">
            <a:noFill/>
            <a:miter lim="800000"/>
            <a:headEnd/>
            <a:tailEnd/>
          </a:ln>
        </p:spPr>
      </p:pic>
      <p:pic>
        <p:nvPicPr>
          <p:cNvPr id="10244" name="Picture 8" descr="SEM-ecoli"/>
          <p:cNvPicPr>
            <a:picLocks noChangeAspect="1" noChangeArrowheads="1"/>
          </p:cNvPicPr>
          <p:nvPr/>
        </p:nvPicPr>
        <p:blipFill>
          <a:blip r:embed="rId3" cstate="print"/>
          <a:srcRect/>
          <a:stretch>
            <a:fillRect/>
          </a:stretch>
        </p:blipFill>
        <p:spPr bwMode="auto">
          <a:xfrm>
            <a:off x="4900613" y="3657600"/>
            <a:ext cx="4208462" cy="3155950"/>
          </a:xfrm>
          <a:prstGeom prst="rect">
            <a:avLst/>
          </a:prstGeom>
          <a:noFill/>
          <a:ln w="9525">
            <a:noFill/>
            <a:miter lim="800000"/>
            <a:headEnd/>
            <a:tailEnd/>
          </a:ln>
        </p:spPr>
      </p:pic>
      <p:pic>
        <p:nvPicPr>
          <p:cNvPr id="10245" name="Picture 7" descr="Electron-microscopy-TEM-SEM-Radboud-University-Nijmegen"/>
          <p:cNvPicPr>
            <a:picLocks noChangeAspect="1" noChangeArrowheads="1"/>
          </p:cNvPicPr>
          <p:nvPr/>
        </p:nvPicPr>
        <p:blipFill>
          <a:blip r:embed="rId4" cstate="print"/>
          <a:srcRect/>
          <a:stretch>
            <a:fillRect/>
          </a:stretch>
        </p:blipFill>
        <p:spPr bwMode="auto">
          <a:xfrm>
            <a:off x="2124075" y="698500"/>
            <a:ext cx="4506913" cy="438626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F3D10DC9-2F5A-4DDD-A8FE-C15080DC0DAA}" type="slidenum">
              <a:rPr lang="en-US" smtClean="0"/>
              <a:pPr>
                <a:defRPr/>
              </a:pPr>
              <a:t>9</a:t>
            </a:fld>
            <a:endParaRPr lang="en-US"/>
          </a:p>
        </p:txBody>
      </p:sp>
      <p:sp>
        <p:nvSpPr>
          <p:cNvPr id="7" name="Footer Placeholder 6"/>
          <p:cNvSpPr>
            <a:spLocks noGrp="1"/>
          </p:cNvSpPr>
          <p:nvPr>
            <p:ph type="ftr" sz="quarter" idx="10"/>
          </p:nvPr>
        </p:nvSpPr>
        <p:spPr/>
        <p:txBody>
          <a:bodyPr/>
          <a:lstStyle/>
          <a:p>
            <a:pPr>
              <a:defRPr/>
            </a:pPr>
            <a:r>
              <a:rPr lang="nb-NO" smtClean="0"/>
              <a:t>MENA 1000 – Materialer, energi og nanoteknologi</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15337</TotalTime>
  <Words>1654</Words>
  <Application>Microsoft Office PowerPoint</Application>
  <PresentationFormat>On-screen Show (4:3)</PresentationFormat>
  <Paragraphs>453</Paragraphs>
  <Slides>51</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Default Design</vt:lpstr>
      <vt:lpstr>Chart</vt:lpstr>
      <vt:lpstr>MENA 1000; Materialer, energi og nanoteknologi  Kap. 11    Nanoteknologi</vt:lpstr>
      <vt:lpstr>Nano er ikke nytt</vt:lpstr>
      <vt:lpstr>Nanoteknologi   Historie    Konsepter og verktøy</vt:lpstr>
      <vt:lpstr>Nanoteknologi – litt historie</vt:lpstr>
      <vt:lpstr>C60-molekylet (1985) og karbon-nanorør</vt:lpstr>
      <vt:lpstr>Sveip-probe-mikroskopene (SPM, 1981)</vt:lpstr>
      <vt:lpstr>Sveip-probe-mikroskopene (SPM, 1981)</vt:lpstr>
      <vt:lpstr>SPM på molekyler</vt:lpstr>
      <vt:lpstr>Elektronmikroskopi</vt:lpstr>
      <vt:lpstr>Spektroskopi og atomær oppløsning</vt:lpstr>
      <vt:lpstr>Fremstilling og manipulasjon av nanostrukturer</vt:lpstr>
      <vt:lpstr>Engines of Creation (1986)</vt:lpstr>
      <vt:lpstr>Clinton-administrasjonens nanoteknologi-initiativ (2000)</vt:lpstr>
      <vt:lpstr>Nanoteknologi i går, i dag og i morgen</vt:lpstr>
      <vt:lpstr>Nano  Dimensjoner og definisjoner</vt:lpstr>
      <vt:lpstr>Nanoteknologi – dimensjoner og noen definisjoner</vt:lpstr>
      <vt:lpstr>Nanoteknologi – dimensjoner og noen definisjoner</vt:lpstr>
      <vt:lpstr>Nanoteknologi – definisjoner forts. </vt:lpstr>
      <vt:lpstr>Fra atomorbitaler til bånd og halvveis tilbake  Kvantifisering av energi</vt:lpstr>
      <vt:lpstr>Repetisjon om elektronenes energinivåer  Orbitaler og bånd</vt:lpstr>
      <vt:lpstr>Ikke alt som er gull skinner Nye egenskaper i gull nanopartikler og clustre</vt:lpstr>
      <vt:lpstr>Gull nanoclustre</vt:lpstr>
      <vt:lpstr>Kvanteprikker og qubits</vt:lpstr>
      <vt:lpstr>Nanoteknologi; kvantifisert strøm Én-elektron-transistoren</vt:lpstr>
      <vt:lpstr>Karbon nanostrukturer</vt:lpstr>
      <vt:lpstr>Grafen (graphene)</vt:lpstr>
      <vt:lpstr>Grafen avbildet med SPM</vt:lpstr>
      <vt:lpstr>Grafen og andre karbon-nanostrukturer</vt:lpstr>
      <vt:lpstr>Karbon-nanorør (carbon nanotubes, CNTs)</vt:lpstr>
      <vt:lpstr>SWCN karbon-nanorør</vt:lpstr>
      <vt:lpstr>Karbon-nanostrukturer; mange former</vt:lpstr>
      <vt:lpstr>Generelt om nanostrukturer</vt:lpstr>
      <vt:lpstr>Nanovitenskap og –teknologi (nanoVT)  Eksempler på vitenskap og bruk  Informasjons- og kommunikasjonsteknologi (IKT)</vt:lpstr>
      <vt:lpstr>Karbon-nanorør i transistorer</vt:lpstr>
      <vt:lpstr>Nanoteknologi; lagring av data</vt:lpstr>
      <vt:lpstr>Atomær bryter - memristor</vt:lpstr>
      <vt:lpstr>nano-sensorer</vt:lpstr>
      <vt:lpstr>Nanovitenskap og –teknologi (nanoVT)  Eksempler på vitenskap og bruk  Energi- og miljøteknologi</vt:lpstr>
      <vt:lpstr>Nanoteknologi og katalysatorer</vt:lpstr>
      <vt:lpstr>Nanoteknologi i elektroder for batterier og brenselceller</vt:lpstr>
      <vt:lpstr>Halvledende nanomaterialer i fotokatalyse</vt:lpstr>
      <vt:lpstr>Fra sol + CO2 til brensel og mat; kunstig fotosyntese</vt:lpstr>
      <vt:lpstr>Bionanoteknologi (bionano)</vt:lpstr>
      <vt:lpstr>Bionanoteknologi (bionano)</vt:lpstr>
      <vt:lpstr>Bionanomaterialer og regenerativ medisin</vt:lpstr>
      <vt:lpstr>Bionano – uante muligheter innen medisin</vt:lpstr>
      <vt:lpstr>Bionanodiagnostikk</vt:lpstr>
      <vt:lpstr>ELSA    Ethical, Legal, and Societal Aspects  of nanotechnology    Etiske, juridiske og samfunnsmessige aspekter  av nanoteknologi</vt:lpstr>
      <vt:lpstr>PowerPoint Presentation</vt:lpstr>
      <vt:lpstr>PowerPoint Presentation</vt:lpstr>
      <vt:lpstr>Oppsummering m.m., kap. 12</vt:lpstr>
    </vt:vector>
  </TitlesOfParts>
  <Company>UiO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Truls Norby</dc:creator>
  <cp:lastModifiedBy>trulsn</cp:lastModifiedBy>
  <cp:revision>325</cp:revision>
  <dcterms:created xsi:type="dcterms:W3CDTF">2003-05-03T22:01:05Z</dcterms:created>
  <dcterms:modified xsi:type="dcterms:W3CDTF">2014-11-20T12:19:11Z</dcterms:modified>
</cp:coreProperties>
</file>