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handoutMasterIdLst>
    <p:handoutMasterId r:id="rId89"/>
  </p:handoutMasterIdLst>
  <p:sldIdLst>
    <p:sldId id="256" r:id="rId2"/>
    <p:sldId id="259" r:id="rId3"/>
    <p:sldId id="258" r:id="rId4"/>
    <p:sldId id="263" r:id="rId5"/>
    <p:sldId id="301" r:id="rId6"/>
    <p:sldId id="310" r:id="rId7"/>
    <p:sldId id="295" r:id="rId8"/>
    <p:sldId id="296" r:id="rId9"/>
    <p:sldId id="297" r:id="rId10"/>
    <p:sldId id="298" r:id="rId11"/>
    <p:sldId id="299" r:id="rId12"/>
    <p:sldId id="309" r:id="rId13"/>
    <p:sldId id="264" r:id="rId14"/>
    <p:sldId id="311" r:id="rId15"/>
    <p:sldId id="312" r:id="rId16"/>
    <p:sldId id="266" r:id="rId17"/>
    <p:sldId id="267" r:id="rId18"/>
    <p:sldId id="268" r:id="rId19"/>
    <p:sldId id="313" r:id="rId20"/>
    <p:sldId id="314" r:id="rId21"/>
    <p:sldId id="315" r:id="rId22"/>
    <p:sldId id="271" r:id="rId23"/>
    <p:sldId id="316" r:id="rId24"/>
    <p:sldId id="272" r:id="rId25"/>
    <p:sldId id="274" r:id="rId26"/>
    <p:sldId id="317" r:id="rId27"/>
    <p:sldId id="276" r:id="rId28"/>
    <p:sldId id="277" r:id="rId29"/>
    <p:sldId id="319" r:id="rId30"/>
    <p:sldId id="278" r:id="rId31"/>
    <p:sldId id="320" r:id="rId32"/>
    <p:sldId id="279" r:id="rId33"/>
    <p:sldId id="280" r:id="rId34"/>
    <p:sldId id="281" r:id="rId35"/>
    <p:sldId id="282" r:id="rId36"/>
    <p:sldId id="331" r:id="rId37"/>
    <p:sldId id="321" r:id="rId38"/>
    <p:sldId id="322" r:id="rId39"/>
    <p:sldId id="323" r:id="rId40"/>
    <p:sldId id="324" r:id="rId41"/>
    <p:sldId id="325" r:id="rId42"/>
    <p:sldId id="326" r:id="rId43"/>
    <p:sldId id="327" r:id="rId44"/>
    <p:sldId id="328" r:id="rId45"/>
    <p:sldId id="329" r:id="rId46"/>
    <p:sldId id="330" r:id="rId47"/>
    <p:sldId id="284" r:id="rId48"/>
    <p:sldId id="262" r:id="rId49"/>
    <p:sldId id="285" r:id="rId50"/>
    <p:sldId id="283" r:id="rId51"/>
    <p:sldId id="289" r:id="rId52"/>
    <p:sldId id="270" r:id="rId53"/>
    <p:sldId id="332" r:id="rId54"/>
    <p:sldId id="333" r:id="rId55"/>
    <p:sldId id="334" r:id="rId56"/>
    <p:sldId id="335" r:id="rId57"/>
    <p:sldId id="336" r:id="rId58"/>
    <p:sldId id="337" r:id="rId59"/>
    <p:sldId id="338" r:id="rId60"/>
    <p:sldId id="339" r:id="rId61"/>
    <p:sldId id="340" r:id="rId62"/>
    <p:sldId id="341" r:id="rId63"/>
    <p:sldId id="342" r:id="rId64"/>
    <p:sldId id="343" r:id="rId65"/>
    <p:sldId id="344" r:id="rId66"/>
    <p:sldId id="345" r:id="rId67"/>
    <p:sldId id="346" r:id="rId68"/>
    <p:sldId id="347" r:id="rId69"/>
    <p:sldId id="348" r:id="rId70"/>
    <p:sldId id="349" r:id="rId71"/>
    <p:sldId id="350" r:id="rId72"/>
    <p:sldId id="352" r:id="rId73"/>
    <p:sldId id="353" r:id="rId74"/>
    <p:sldId id="354" r:id="rId75"/>
    <p:sldId id="355" r:id="rId76"/>
    <p:sldId id="356" r:id="rId77"/>
    <p:sldId id="357" r:id="rId78"/>
    <p:sldId id="358" r:id="rId79"/>
    <p:sldId id="359" r:id="rId80"/>
    <p:sldId id="360" r:id="rId81"/>
    <p:sldId id="361" r:id="rId82"/>
    <p:sldId id="362" r:id="rId83"/>
    <p:sldId id="363" r:id="rId84"/>
    <p:sldId id="364" r:id="rId85"/>
    <p:sldId id="291" r:id="rId86"/>
    <p:sldId id="365" r:id="rId8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CC0000"/>
    <a:srgbClr val="99CCFF"/>
    <a:srgbClr val="003366"/>
    <a:srgbClr val="320000"/>
    <a:srgbClr val="520000"/>
    <a:srgbClr val="CCFF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3" autoAdjust="0"/>
    <p:restoredTop sz="90926" autoAdjust="0"/>
  </p:normalViewPr>
  <p:slideViewPr>
    <p:cSldViewPr>
      <p:cViewPr varScale="1">
        <p:scale>
          <a:sx n="78" d="100"/>
          <a:sy n="78" d="100"/>
        </p:scale>
        <p:origin x="-61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195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b-NO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345BCAA-F34B-4537-91FB-5CE14B2D6E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05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b-NO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8DFA6B8-B119-4667-902E-F77ED0BA33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505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BAAD8D-E03E-415C-9299-6C0C6760C197}" type="slidenum">
              <a:rPr lang="en-US"/>
              <a:pPr/>
              <a:t>1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Ni-YSZ anode – </a:t>
            </a:r>
            <a:r>
              <a:rPr lang="en-GB" dirty="0" err="1" smtClean="0"/>
              <a:t>elektrolytt</a:t>
            </a:r>
            <a:r>
              <a:rPr lang="en-GB" dirty="0" smtClean="0"/>
              <a:t> – LSM </a:t>
            </a:r>
            <a:r>
              <a:rPr lang="en-GB" dirty="0" err="1" smtClean="0"/>
              <a:t>katode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991F21-D383-4B08-978C-572F71F74DDF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Studentene</a:t>
            </a:r>
            <a:r>
              <a:rPr lang="en-GB" dirty="0" smtClean="0"/>
              <a:t> </a:t>
            </a:r>
            <a:r>
              <a:rPr lang="en-GB" dirty="0" err="1" smtClean="0"/>
              <a:t>bør</a:t>
            </a:r>
            <a:r>
              <a:rPr lang="en-GB" dirty="0" smtClean="0"/>
              <a:t> </a:t>
            </a:r>
            <a:r>
              <a:rPr lang="en-GB" dirty="0" err="1" smtClean="0"/>
              <a:t>lære</a:t>
            </a:r>
            <a:r>
              <a:rPr lang="en-GB" dirty="0" smtClean="0"/>
              <a:t> Li-ion </a:t>
            </a:r>
            <a:r>
              <a:rPr lang="en-GB" dirty="0" err="1" smtClean="0"/>
              <a:t>figuren</a:t>
            </a:r>
            <a:r>
              <a:rPr lang="en-GB" dirty="0" smtClean="0"/>
              <a:t>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å</a:t>
            </a:r>
            <a:r>
              <a:rPr lang="en-GB" dirty="0" smtClean="0"/>
              <a:t> </a:t>
            </a:r>
            <a:r>
              <a:rPr lang="en-GB" dirty="0" err="1" smtClean="0"/>
              <a:t>kunne</a:t>
            </a:r>
            <a:r>
              <a:rPr lang="en-GB" dirty="0" smtClean="0"/>
              <a:t> </a:t>
            </a:r>
            <a:r>
              <a:rPr lang="en-GB" dirty="0" err="1" smtClean="0"/>
              <a:t>tegne</a:t>
            </a:r>
            <a:r>
              <a:rPr lang="en-GB" dirty="0" smtClean="0"/>
              <a:t>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forklare</a:t>
            </a:r>
            <a:r>
              <a:rPr lang="en-GB" dirty="0" smtClean="0"/>
              <a:t> den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opplafning</a:t>
            </a:r>
            <a:r>
              <a:rPr lang="en-GB" dirty="0" smtClean="0"/>
              <a:t> (</a:t>
            </a:r>
            <a:r>
              <a:rPr lang="en-GB" dirty="0" err="1" smtClean="0"/>
              <a:t>som</a:t>
            </a:r>
            <a:r>
              <a:rPr lang="en-GB" dirty="0" smtClean="0"/>
              <a:t> over)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utladning</a:t>
            </a:r>
            <a:r>
              <a:rPr lang="en-GB" dirty="0" smtClean="0"/>
              <a:t>: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Strømmen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reverseres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spenningsfortegnet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opprettholdes</a:t>
            </a:r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991F21-D383-4B08-978C-572F71F74DDF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53D779-82BA-4C97-AEE9-8ECE5ACB88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EA166B-5898-4B66-A46D-294B8C108E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748AD4-54C5-4EC8-8DC9-41FAA1125B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71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100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C11A77-7B8E-4899-B0AC-A0B6D73307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3716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71600"/>
            <a:ext cx="3810000" cy="4724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697D51-7559-493D-B8FE-5344A083FC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76200"/>
            <a:ext cx="7772400" cy="601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4F3CFA-27CF-452F-8249-72193996FD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57B59C-1280-4239-8165-D6410AA98A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A8F50D-5803-4109-B053-5FC5649BE7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90F6E8-4535-406C-8025-7763B1BE2B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81142C-FDC9-411A-A384-802A9275A2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87483C-79E6-48FB-8B4B-3887227CC1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267283-DF4C-4311-86E5-15B32B2C46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2D3DB6-3A30-4407-8C6F-7D44AED118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CF16F3-25CD-4A82-BC54-0C1661175F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43213" y="6553200"/>
            <a:ext cx="3313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4000" tIns="45720" rIns="5400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77000"/>
            <a:ext cx="83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36554C1-85C3-43B3-B4BA-B52C7586EB39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" name="Picture 8" descr="posstor"/>
          <p:cNvPicPr>
            <a:picLocks noChangeAspect="1" noChangeArrowheads="1"/>
          </p:cNvPicPr>
          <p:nvPr userDrawn="1"/>
        </p:nvPicPr>
        <p:blipFill>
          <a:blip r:embed="rId16" cstate="print"/>
          <a:srcRect l="8145" r="6133"/>
          <a:stretch>
            <a:fillRect/>
          </a:stretch>
        </p:blipFill>
        <p:spPr bwMode="auto">
          <a:xfrm>
            <a:off x="8243888" y="25400"/>
            <a:ext cx="900112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png"/><Relationship Id="rId7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ing.dk/" TargetMode="External"/><Relationship Id="rId5" Type="http://schemas.openxmlformats.org/officeDocument/2006/relationships/hyperlink" Target="http://www.windmillworld.com/" TargetMode="Externa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mikrokraft.no/gasskraft.htm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2captureproject.org/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jpeg"/><Relationship Id="rId5" Type="http://schemas.microsoft.com/office/2007/relationships/hdphoto" Target="../media/hdphoto4.wdp"/><Relationship Id="rId4" Type="http://schemas.openxmlformats.org/officeDocument/2006/relationships/image" Target="../media/image102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2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pic>
        <p:nvPicPr>
          <p:cNvPr id="2051" name="Picture 26" descr="sun-eit_19970914_0121_3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836613"/>
            <a:ext cx="8960296" cy="1601787"/>
          </a:xfrm>
        </p:spPr>
        <p:txBody>
          <a:bodyPr/>
          <a:lstStyle/>
          <a:p>
            <a:pPr eaLnBrk="1" hangingPunct="1"/>
            <a:r>
              <a:rPr lang="nb-NO" dirty="0" smtClean="0">
                <a:solidFill>
                  <a:srgbClr val="FFFF00"/>
                </a:solidFill>
                <a:latin typeface="Arial Black" pitchFamily="34" charset="0"/>
              </a:rPr>
              <a:t>MENA1000-Materialer, energi og nanoteknologi- Kap. 10</a:t>
            </a:r>
            <a:br>
              <a:rPr lang="nb-NO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nb-NO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nb-NO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nb-NO" sz="3200" dirty="0" smtClean="0">
                <a:solidFill>
                  <a:srgbClr val="FFFF00"/>
                </a:solidFill>
                <a:latin typeface="Arial Black" pitchFamily="34" charset="0"/>
              </a:rPr>
              <a:t>Energi; kilder, konvertering, lagring</a:t>
            </a:r>
            <a:endParaRPr lang="en-US" sz="4000" dirty="0" smtClean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514600"/>
            <a:ext cx="7543800" cy="762000"/>
          </a:xfrm>
        </p:spPr>
        <p:txBody>
          <a:bodyPr/>
          <a:lstStyle/>
          <a:p>
            <a:pPr eaLnBrk="1" hangingPunct="1"/>
            <a:endParaRPr lang="nb-NO" smtClean="0"/>
          </a:p>
          <a:p>
            <a:pPr eaLnBrk="1" hangingPunct="1"/>
            <a:endParaRPr lang="en-US" sz="1400" smtClean="0"/>
          </a:p>
        </p:txBody>
      </p:sp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76200" y="4419600"/>
            <a:ext cx="2590800" cy="266226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Truls </a:t>
            </a:r>
            <a:r>
              <a:rPr kumimoji="1" lang="en-GB" sz="1400" dirty="0" smtClean="0">
                <a:solidFill>
                  <a:srgbClr val="FF6600"/>
                </a:solidFill>
                <a:latin typeface="Arial" charset="0"/>
              </a:rPr>
              <a:t>Norby</a:t>
            </a:r>
            <a:endParaRPr kumimoji="1" lang="en-GB" sz="1400" dirty="0">
              <a:solidFill>
                <a:srgbClr val="FF6600"/>
              </a:solidFill>
              <a:latin typeface="Arial" charset="0"/>
            </a:endParaRPr>
          </a:p>
          <a:p>
            <a:pPr eaLnBrk="0" hangingPunct="0"/>
            <a:r>
              <a:rPr kumimoji="1" lang="en-GB" sz="1400" dirty="0" err="1">
                <a:solidFill>
                  <a:srgbClr val="FF6600"/>
                </a:solidFill>
                <a:latin typeface="Arial" charset="0"/>
              </a:rPr>
              <a:t>Kjemisk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 </a:t>
            </a:r>
            <a:r>
              <a:rPr kumimoji="1" lang="en-GB" sz="1400" dirty="0" err="1">
                <a:solidFill>
                  <a:srgbClr val="FF6600"/>
                </a:solidFill>
                <a:latin typeface="Arial" charset="0"/>
              </a:rPr>
              <a:t>institutt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/</a:t>
            </a:r>
          </a:p>
          <a:p>
            <a:pPr eaLnBrk="0" hangingPunct="0"/>
            <a:r>
              <a:rPr kumimoji="1" lang="en-GB" sz="1400" dirty="0" err="1">
                <a:solidFill>
                  <a:srgbClr val="FF6600"/>
                </a:solidFill>
                <a:latin typeface="Arial" charset="0"/>
              </a:rPr>
              <a:t>Senter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 for </a:t>
            </a:r>
            <a:r>
              <a:rPr kumimoji="1" lang="en-GB" sz="1400" dirty="0" err="1">
                <a:solidFill>
                  <a:srgbClr val="FF6600"/>
                </a:solidFill>
                <a:latin typeface="Arial" charset="0"/>
              </a:rPr>
              <a:t>Materialvitenskap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 </a:t>
            </a:r>
            <a:r>
              <a:rPr kumimoji="1" lang="en-GB" sz="1400" dirty="0" err="1">
                <a:solidFill>
                  <a:srgbClr val="FF6600"/>
                </a:solidFill>
                <a:latin typeface="Arial" charset="0"/>
              </a:rPr>
              <a:t>og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 nanoteknologi (SMN)</a:t>
            </a:r>
          </a:p>
          <a:p>
            <a:pPr eaLnBrk="0" hangingPunct="0"/>
            <a:r>
              <a:rPr kumimoji="1" lang="en-GB" sz="1400" dirty="0" err="1">
                <a:solidFill>
                  <a:srgbClr val="FF6600"/>
                </a:solidFill>
                <a:latin typeface="Arial" charset="0"/>
              </a:rPr>
              <a:t>Universitetet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 </a:t>
            </a:r>
            <a:r>
              <a:rPr kumimoji="1" lang="en-GB" sz="1400" dirty="0" err="1">
                <a:solidFill>
                  <a:srgbClr val="FF6600"/>
                </a:solidFill>
                <a:latin typeface="Arial" charset="0"/>
              </a:rPr>
              <a:t>i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 Oslo</a:t>
            </a:r>
          </a:p>
          <a:p>
            <a:pPr eaLnBrk="0" hangingPunct="0"/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Forskningsparken</a:t>
            </a:r>
          </a:p>
          <a:p>
            <a:pPr eaLnBrk="0" hangingPunct="0"/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Gaustadalleen 21</a:t>
            </a:r>
          </a:p>
          <a:p>
            <a:pPr eaLnBrk="0" hangingPunct="0"/>
            <a:r>
              <a:rPr kumimoji="1" lang="en-GB" sz="1400" dirty="0" smtClean="0">
                <a:solidFill>
                  <a:srgbClr val="FF6600"/>
                </a:solidFill>
                <a:latin typeface="Arial" charset="0"/>
              </a:rPr>
              <a:t>0349 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Oslo</a:t>
            </a:r>
          </a:p>
          <a:p>
            <a:pPr eaLnBrk="0" hangingPunct="0"/>
            <a:endParaRPr kumimoji="1" lang="en-GB" sz="1400" dirty="0">
              <a:solidFill>
                <a:srgbClr val="FF6600"/>
              </a:solidFill>
              <a:latin typeface="Arial" charset="0"/>
            </a:endParaRPr>
          </a:p>
          <a:p>
            <a:pPr eaLnBrk="0" hangingPunct="0"/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truls.norby@kjemi.uio.no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endParaRPr lang="en-GB" sz="1800" dirty="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5867400" y="3970799"/>
            <a:ext cx="32766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nb-NO" sz="1600" b="1" dirty="0" smtClean="0">
                <a:solidFill>
                  <a:schemeClr val="bg1"/>
                </a:solidFill>
                <a:latin typeface="Arial" charset="0"/>
              </a:rPr>
              <a:t>Energikilder - reserver og bruk</a:t>
            </a:r>
          </a:p>
          <a:p>
            <a:pPr marL="457200" indent="-457200">
              <a:spcBef>
                <a:spcPct val="50000"/>
              </a:spcBef>
            </a:pPr>
            <a:r>
              <a:rPr lang="nb-NO" sz="1600" b="1" dirty="0" smtClean="0">
                <a:solidFill>
                  <a:schemeClr val="bg1"/>
                </a:solidFill>
                <a:latin typeface="Arial" charset="0"/>
              </a:rPr>
              <a:t>Solenergi</a:t>
            </a:r>
            <a:endParaRPr lang="nb-NO" sz="1600" b="1" dirty="0">
              <a:solidFill>
                <a:schemeClr val="bg1"/>
              </a:solidFill>
              <a:latin typeface="Arial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nb-NO" sz="1600" b="1" dirty="0" smtClean="0">
                <a:solidFill>
                  <a:schemeClr val="bg1"/>
                </a:solidFill>
                <a:latin typeface="Arial" charset="0"/>
              </a:rPr>
              <a:t>	Direkte og indirekte</a:t>
            </a:r>
            <a:endParaRPr lang="nb-NO" sz="1600" b="1" dirty="0">
              <a:solidFill>
                <a:schemeClr val="bg1"/>
              </a:solidFill>
              <a:latin typeface="Arial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nb-NO" sz="1600" b="1" dirty="0" smtClean="0">
                <a:solidFill>
                  <a:schemeClr val="bg1"/>
                </a:solidFill>
                <a:latin typeface="Arial" charset="0"/>
              </a:rPr>
              <a:t>Fossile energikilder</a:t>
            </a:r>
            <a:endParaRPr lang="nb-NO" sz="1600" b="1" dirty="0">
              <a:solidFill>
                <a:schemeClr val="bg1"/>
              </a:solidFill>
              <a:latin typeface="Arial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nb-NO" sz="1600" b="1" dirty="0" smtClean="0">
                <a:solidFill>
                  <a:schemeClr val="bg1"/>
                </a:solidFill>
                <a:latin typeface="Arial" charset="0"/>
              </a:rPr>
              <a:t>Andre energikilder</a:t>
            </a:r>
          </a:p>
          <a:p>
            <a:pPr marL="457200" indent="-457200">
              <a:spcBef>
                <a:spcPct val="50000"/>
              </a:spcBef>
            </a:pPr>
            <a:r>
              <a:rPr lang="nb-NO" sz="1600" b="1" dirty="0" smtClean="0">
                <a:solidFill>
                  <a:schemeClr val="bg1"/>
                </a:solidFill>
                <a:latin typeface="Arial" charset="0"/>
              </a:rPr>
              <a:t>Konvertering</a:t>
            </a:r>
          </a:p>
          <a:p>
            <a:pPr marL="457200" indent="-457200">
              <a:spcBef>
                <a:spcPct val="50000"/>
              </a:spcBef>
            </a:pPr>
            <a:r>
              <a:rPr lang="nb-NO" sz="1600" b="1" dirty="0" smtClean="0">
                <a:solidFill>
                  <a:schemeClr val="bg1"/>
                </a:solidFill>
                <a:latin typeface="Arial" charset="0"/>
              </a:rPr>
              <a:t>Lagring</a:t>
            </a:r>
            <a:endParaRPr lang="nb-NO" sz="16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773488" y="2886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53D779-82BA-4C97-AEE9-8ECE5ACB887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Verdens forbruk av brensel (2001)</a:t>
            </a:r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8" y="1111250"/>
            <a:ext cx="8923337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376238" y="5802313"/>
            <a:ext cx="4562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/>
              <a:t>Brensel: gass, kull, olje, bio og  kjernekraft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Verdens økte forbruk av brensel (1980 – 2001)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8" y="1109663"/>
            <a:ext cx="8924925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7B59C-1280-4239-8165-D6410AA98A1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2520"/>
          </a:xfrm>
        </p:spPr>
        <p:txBody>
          <a:bodyPr/>
          <a:lstStyle/>
          <a:p>
            <a:r>
              <a:rPr lang="en-GB" dirty="0" err="1" smtClean="0"/>
              <a:t>Energiflytdiagram</a:t>
            </a:r>
            <a:r>
              <a:rPr lang="en-GB" dirty="0" smtClean="0"/>
              <a:t> USA 2008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MENA1000 – Materialer, energi og nanoteknologi</a:t>
            </a:r>
            <a:endParaRPr lang="en-US"/>
          </a:p>
        </p:txBody>
      </p:sp>
      <p:pic>
        <p:nvPicPr>
          <p:cNvPr id="60419" name="Picture 3" descr="C:\Users\trulsn\Documents\MENA1000bok\Figurer\Energy flow USA 2008 cro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091" y="764704"/>
            <a:ext cx="8589365" cy="5792121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5327650" cy="1600200"/>
          </a:xfrm>
        </p:spPr>
        <p:txBody>
          <a:bodyPr/>
          <a:lstStyle/>
          <a:p>
            <a:pPr algn="l" eaLnBrk="1" hangingPunct="1"/>
            <a:r>
              <a:rPr lang="nb-NO" b="1" smtClean="0"/>
              <a:t>Energiforbruk i Norge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/>
            </a:r>
            <a:br>
              <a:rPr lang="nb-NO" smtClean="0"/>
            </a:br>
            <a:endParaRPr lang="en-US" sz="1600" smtClean="0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7308850" y="6309320"/>
            <a:ext cx="1644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400" dirty="0">
                <a:cs typeface="Times New Roman" pitchFamily="18" charset="0"/>
              </a:rPr>
              <a:t>Figur: www.ssb.no</a:t>
            </a:r>
            <a:endParaRPr lang="en-US" sz="1400" dirty="0"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6386" name="Picture 2" descr="C:\Users\trulsn\Documents\MENA1000bok\Figurer\Energibruk Norge 1976-2012 SSB N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30681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5327650" cy="1600200"/>
          </a:xfrm>
        </p:spPr>
        <p:txBody>
          <a:bodyPr/>
          <a:lstStyle/>
          <a:p>
            <a:pPr algn="l" eaLnBrk="1" hangingPunct="1"/>
            <a:r>
              <a:rPr lang="nb-NO" b="1" smtClean="0"/>
              <a:t>Energiforbruk i Norge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/>
            </a:r>
            <a:br>
              <a:rPr lang="nb-NO" smtClean="0"/>
            </a:br>
            <a:endParaRPr lang="en-US" sz="1600" smtClean="0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7308850" y="6309320"/>
            <a:ext cx="1644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400" dirty="0">
                <a:cs typeface="Times New Roman" pitchFamily="18" charset="0"/>
              </a:rPr>
              <a:t>Figur: www.ssb.no</a:t>
            </a:r>
            <a:endParaRPr lang="en-US" sz="1400" dirty="0"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6387" name="Picture 3" descr="C:\Users\trulsn\Documents\MENA1000bok\Figurer\Energibruk Norge 1976-2012 sektorvis SSB N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16" y="1172262"/>
            <a:ext cx="8535804" cy="477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82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5327650" cy="1600200"/>
          </a:xfrm>
        </p:spPr>
        <p:txBody>
          <a:bodyPr/>
          <a:lstStyle/>
          <a:p>
            <a:pPr algn="l" eaLnBrk="1" hangingPunct="1"/>
            <a:r>
              <a:rPr lang="nb-NO" b="1" smtClean="0"/>
              <a:t>Energiforbruk i Norge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/>
            </a:r>
            <a:br>
              <a:rPr lang="nb-NO" smtClean="0"/>
            </a:br>
            <a:endParaRPr lang="en-US" sz="1600" smtClean="0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7308850" y="6309320"/>
            <a:ext cx="1644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400" dirty="0">
                <a:cs typeface="Times New Roman" pitchFamily="18" charset="0"/>
              </a:rPr>
              <a:t>Figur: www.ssb.no</a:t>
            </a:r>
            <a:endParaRPr lang="en-US" sz="1400" dirty="0"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6388" name="Picture 4" descr="C:\Users\trulsn\Documents\MENA1000bok\Figurer\Energibruk Norge 1976-2012 CO2-utslipp sektorvis SSB N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55632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82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15363" name="Rectangle 2050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2520"/>
          </a:xfrm>
        </p:spPr>
        <p:txBody>
          <a:bodyPr/>
          <a:lstStyle/>
          <a:p>
            <a:pPr eaLnBrk="1" hangingPunct="1"/>
            <a:r>
              <a:rPr lang="nb-NO" dirty="0" smtClean="0"/>
              <a:t>Solen</a:t>
            </a:r>
            <a:endParaRPr lang="en-US" dirty="0" smtClean="0"/>
          </a:p>
        </p:txBody>
      </p:sp>
      <p:sp>
        <p:nvSpPr>
          <p:cNvPr id="15364" name="Rectangle 2051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764704"/>
            <a:ext cx="4724400" cy="5832648"/>
          </a:xfrm>
        </p:spPr>
        <p:txBody>
          <a:bodyPr/>
          <a:lstStyle/>
          <a:p>
            <a:pPr eaLnBrk="1" hangingPunct="1"/>
            <a:r>
              <a:rPr lang="nb-NO" dirty="0" smtClean="0"/>
              <a:t>Solen</a:t>
            </a:r>
          </a:p>
          <a:p>
            <a:pPr lvl="1" eaLnBrk="1" hangingPunct="1"/>
            <a:r>
              <a:rPr lang="nb-NO" sz="1800" dirty="0" smtClean="0"/>
              <a:t>Hydrogenbrenning</a:t>
            </a:r>
          </a:p>
          <a:p>
            <a:pPr lvl="2" eaLnBrk="1" hangingPunct="1">
              <a:buFontTx/>
              <a:buNone/>
            </a:pPr>
            <a:endParaRPr lang="en-GB" dirty="0" smtClean="0"/>
          </a:p>
          <a:p>
            <a:pPr lvl="2" eaLnBrk="1" hangingPunct="1">
              <a:buFontTx/>
              <a:buNone/>
            </a:pPr>
            <a:r>
              <a:rPr lang="en-GB" dirty="0" err="1" smtClean="0"/>
              <a:t>Totalreaksjon</a:t>
            </a:r>
            <a:r>
              <a:rPr lang="en-GB" dirty="0" smtClean="0"/>
              <a:t>: 4 </a:t>
            </a:r>
            <a:r>
              <a:rPr lang="en-GB" dirty="0" err="1" smtClean="0"/>
              <a:t>protoner</a:t>
            </a:r>
            <a:r>
              <a:rPr lang="en-GB" dirty="0" smtClean="0"/>
              <a:t> </a:t>
            </a:r>
            <a:r>
              <a:rPr lang="en-GB" dirty="0" err="1" smtClean="0"/>
              <a:t>blir</a:t>
            </a:r>
            <a:r>
              <a:rPr lang="en-GB" dirty="0" smtClean="0"/>
              <a:t> </a:t>
            </a:r>
            <a:r>
              <a:rPr lang="en-GB" dirty="0" err="1" smtClean="0"/>
              <a:t>til</a:t>
            </a:r>
            <a:r>
              <a:rPr lang="en-GB" dirty="0" smtClean="0"/>
              <a:t> en </a:t>
            </a:r>
            <a:r>
              <a:rPr lang="en-GB" dirty="0" err="1" smtClean="0"/>
              <a:t>heliumkjerne</a:t>
            </a:r>
            <a:r>
              <a:rPr lang="en-GB" dirty="0" smtClean="0"/>
              <a:t> + </a:t>
            </a:r>
            <a:r>
              <a:rPr lang="en-GB" dirty="0" err="1" smtClean="0"/>
              <a:t>tre</a:t>
            </a:r>
            <a:r>
              <a:rPr lang="en-GB" dirty="0" smtClean="0"/>
              <a:t> </a:t>
            </a:r>
            <a:r>
              <a:rPr lang="en-GB" dirty="0" err="1" smtClean="0"/>
              <a:t>typer</a:t>
            </a:r>
            <a:r>
              <a:rPr lang="en-GB" dirty="0" smtClean="0"/>
              <a:t> </a:t>
            </a:r>
            <a:r>
              <a:rPr lang="en-GB" dirty="0" err="1" smtClean="0"/>
              <a:t>stråling</a:t>
            </a:r>
            <a:r>
              <a:rPr lang="en-GB" dirty="0" smtClean="0"/>
              <a:t>:</a:t>
            </a:r>
          </a:p>
          <a:p>
            <a:pPr lvl="2" eaLnBrk="1" hangingPunct="1">
              <a:buFontTx/>
              <a:buNone/>
            </a:pPr>
            <a:r>
              <a:rPr lang="en-GB" dirty="0" smtClean="0"/>
              <a:t>4</a:t>
            </a:r>
            <a:r>
              <a:rPr lang="en-GB" baseline="30000" dirty="0" smtClean="0"/>
              <a:t>1</a:t>
            </a:r>
            <a:r>
              <a:rPr lang="en-GB" baseline="-25000" dirty="0" smtClean="0"/>
              <a:t>1</a:t>
            </a:r>
            <a:r>
              <a:rPr lang="en-GB" dirty="0" smtClean="0"/>
              <a:t>p = </a:t>
            </a:r>
            <a:r>
              <a:rPr lang="en-GB" baseline="30000" dirty="0" smtClean="0"/>
              <a:t>4</a:t>
            </a:r>
            <a:r>
              <a:rPr lang="en-GB" baseline="-25000" dirty="0" smtClean="0"/>
              <a:t>2</a:t>
            </a:r>
            <a:r>
              <a:rPr lang="en-GB" dirty="0" smtClean="0">
                <a:sym typeface="Symbol" pitchFamily="18" charset="2"/>
              </a:rPr>
              <a:t>He + 2e</a:t>
            </a:r>
            <a:r>
              <a:rPr lang="en-GB" baseline="30000" dirty="0" smtClean="0">
                <a:sym typeface="Symbol" pitchFamily="18" charset="2"/>
              </a:rPr>
              <a:t>+</a:t>
            </a:r>
            <a:r>
              <a:rPr lang="en-GB" dirty="0" smtClean="0">
                <a:sym typeface="Symbol" pitchFamily="18" charset="2"/>
              </a:rPr>
              <a:t> + 2 + 3</a:t>
            </a:r>
          </a:p>
          <a:p>
            <a:pPr lvl="2" eaLnBrk="1" hangingPunct="1">
              <a:buFontTx/>
              <a:buNone/>
            </a:pPr>
            <a:endParaRPr lang="nb-NO" dirty="0" smtClean="0"/>
          </a:p>
          <a:p>
            <a:pPr lvl="2" eaLnBrk="1" hangingPunct="1">
              <a:buFontTx/>
              <a:buNone/>
            </a:pPr>
            <a:r>
              <a:rPr lang="nb-NO" dirty="0" smtClean="0"/>
              <a:t>Solen gir fra seg energi som stråling og mister litt masse i </a:t>
            </a:r>
            <a:r>
              <a:rPr lang="nb-NO" dirty="0" err="1" smtClean="0"/>
              <a:t>hht</a:t>
            </a:r>
            <a:r>
              <a:rPr lang="nb-NO" dirty="0" smtClean="0"/>
              <a:t>. Einstein:</a:t>
            </a:r>
          </a:p>
          <a:p>
            <a:pPr lvl="2" eaLnBrk="1" hangingPunct="1">
              <a:buFontTx/>
              <a:buNone/>
            </a:pPr>
            <a:endParaRPr lang="nb-NO" dirty="0" smtClean="0"/>
          </a:p>
          <a:p>
            <a:pPr lvl="2" eaLnBrk="1" hangingPunct="1">
              <a:buFontTx/>
              <a:buNone/>
            </a:pPr>
            <a:r>
              <a:rPr lang="nb-NO" dirty="0" smtClean="0"/>
              <a:t>E = mc</a:t>
            </a:r>
            <a:r>
              <a:rPr lang="nb-NO" baseline="30000" dirty="0" smtClean="0"/>
              <a:t>2</a:t>
            </a:r>
            <a:endParaRPr lang="nb-NO" dirty="0" smtClean="0"/>
          </a:p>
          <a:p>
            <a:pPr lvl="2" eaLnBrk="1" hangingPunct="1">
              <a:buFontTx/>
              <a:buNone/>
            </a:pPr>
            <a:endParaRPr lang="nb-NO" dirty="0" smtClean="0"/>
          </a:p>
          <a:p>
            <a:pPr lvl="2" eaLnBrk="1" hangingPunct="1">
              <a:buFontTx/>
              <a:buNone/>
            </a:pPr>
            <a:r>
              <a:rPr lang="nb-NO" dirty="0" smtClean="0">
                <a:cs typeface="Times New Roman" pitchFamily="18" charset="0"/>
              </a:rPr>
              <a:t>Total effekt: 3,86 </a:t>
            </a:r>
            <a:r>
              <a:rPr lang="nb-NO" dirty="0" smtClean="0">
                <a:cs typeface="Arial" charset="0"/>
              </a:rPr>
              <a:t>• </a:t>
            </a:r>
            <a:r>
              <a:rPr lang="nb-NO" dirty="0" smtClean="0">
                <a:cs typeface="Times New Roman" pitchFamily="18" charset="0"/>
              </a:rPr>
              <a:t>10</a:t>
            </a:r>
            <a:r>
              <a:rPr lang="nb-NO" baseline="30000" dirty="0" smtClean="0">
                <a:cs typeface="Times New Roman" pitchFamily="18" charset="0"/>
              </a:rPr>
              <a:t>26</a:t>
            </a:r>
            <a:r>
              <a:rPr lang="nb-NO" dirty="0" smtClean="0">
                <a:cs typeface="Times New Roman" pitchFamily="18" charset="0"/>
              </a:rPr>
              <a:t> W</a:t>
            </a:r>
            <a:r>
              <a:rPr lang="en-US" dirty="0" smtClean="0"/>
              <a:t> </a:t>
            </a:r>
            <a:endParaRPr lang="nb-NO" dirty="0" smtClean="0"/>
          </a:p>
          <a:p>
            <a:pPr lvl="2" eaLnBrk="1" hangingPunct="1">
              <a:buFontTx/>
              <a:buNone/>
            </a:pPr>
            <a:endParaRPr lang="nb-NO" dirty="0" smtClean="0"/>
          </a:p>
          <a:p>
            <a:pPr lvl="2" eaLnBrk="1" hangingPunct="1">
              <a:buFontTx/>
              <a:buNone/>
            </a:pPr>
            <a:r>
              <a:rPr lang="nb-NO" dirty="0" smtClean="0"/>
              <a:t>Temperaturen i kjernen: T = 15 600 000 K</a:t>
            </a:r>
          </a:p>
          <a:p>
            <a:pPr lvl="2" eaLnBrk="1" hangingPunct="1">
              <a:buFontTx/>
              <a:buNone/>
            </a:pPr>
            <a:r>
              <a:rPr lang="nb-NO" dirty="0" smtClean="0"/>
              <a:t>Temperaturen på overflaten: T = 5800 K</a:t>
            </a:r>
          </a:p>
          <a:p>
            <a:pPr lvl="2" eaLnBrk="1" hangingPunct="1">
              <a:buFontTx/>
              <a:buNone/>
            </a:pPr>
            <a:endParaRPr lang="nb-NO" dirty="0" smtClean="0"/>
          </a:p>
          <a:p>
            <a:pPr lvl="2" eaLnBrk="1" hangingPunct="1">
              <a:buFontTx/>
              <a:buNone/>
            </a:pPr>
            <a:r>
              <a:rPr lang="nb-NO" dirty="0" err="1" smtClean="0">
                <a:sym typeface="Symbol" pitchFamily="18" charset="2"/>
              </a:rPr>
              <a:t></a:t>
            </a:r>
            <a:r>
              <a:rPr lang="nb-NO" baseline="-25000" dirty="0" err="1" smtClean="0">
                <a:sym typeface="Symbol" pitchFamily="18" charset="2"/>
              </a:rPr>
              <a:t>max</a:t>
            </a:r>
            <a:r>
              <a:rPr lang="nb-NO" dirty="0" smtClean="0">
                <a:sym typeface="Symbol" pitchFamily="18" charset="2"/>
              </a:rPr>
              <a:t> = 0,1 – 1 </a:t>
            </a:r>
            <a:r>
              <a:rPr lang="nb-NO" dirty="0" err="1" smtClean="0">
                <a:sym typeface="Symbol" pitchFamily="18" charset="2"/>
              </a:rPr>
              <a:t>m</a:t>
            </a:r>
            <a:endParaRPr lang="nb-NO" dirty="0" smtClean="0"/>
          </a:p>
          <a:p>
            <a:pPr lvl="2" eaLnBrk="1" hangingPunct="1">
              <a:buFontTx/>
              <a:buNone/>
            </a:pPr>
            <a:endParaRPr lang="en-US" dirty="0" smtClean="0"/>
          </a:p>
        </p:txBody>
      </p:sp>
      <p:pic>
        <p:nvPicPr>
          <p:cNvPr id="15365" name="Picture 2052" descr="sun-eit_19970914_0121_3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371600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pic>
        <p:nvPicPr>
          <p:cNvPr id="16387" name="Picture 2" descr="EIN-10-10-sol-jord-straal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3913" y="2133600"/>
            <a:ext cx="4357687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14800" cy="1143000"/>
          </a:xfrm>
        </p:spPr>
        <p:txBody>
          <a:bodyPr/>
          <a:lstStyle/>
          <a:p>
            <a:pPr eaLnBrk="1" hangingPunct="1"/>
            <a:r>
              <a:rPr lang="nb-NO" dirty="0" smtClean="0"/>
              <a:t>Stråling til Jorden</a:t>
            </a:r>
            <a:endParaRPr lang="en-US" dirty="0" smtClean="0"/>
          </a:p>
        </p:txBody>
      </p:sp>
      <p:sp>
        <p:nvSpPr>
          <p:cNvPr id="1638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143000"/>
            <a:ext cx="47244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dirty="0" smtClean="0"/>
              <a:t>(Repetisjon fra Kap. 2)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dirty="0" smtClean="0">
                <a:cs typeface="Times New Roman" pitchFamily="18" charset="0"/>
              </a:rPr>
              <a:t>	1,496 </a:t>
            </a:r>
            <a:r>
              <a:rPr lang="nb-NO" sz="1400" dirty="0" smtClean="0">
                <a:cs typeface="Arial" charset="0"/>
              </a:rPr>
              <a:t>• </a:t>
            </a:r>
            <a:r>
              <a:rPr lang="nb-NO" sz="1400" dirty="0" smtClean="0">
                <a:cs typeface="Times New Roman" pitchFamily="18" charset="0"/>
              </a:rPr>
              <a:t>10</a:t>
            </a:r>
            <a:r>
              <a:rPr lang="nb-NO" sz="1400" baseline="30000" dirty="0" smtClean="0">
                <a:cs typeface="Times New Roman" pitchFamily="18" charset="0"/>
              </a:rPr>
              <a:t>11 </a:t>
            </a:r>
            <a:r>
              <a:rPr lang="nb-NO" sz="1400" dirty="0" smtClean="0">
                <a:cs typeface="Times New Roman" pitchFamily="18" charset="0"/>
              </a:rPr>
              <a:t>m (150 millioner km) fra Solen til Jorden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b-NO" sz="1400" dirty="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dirty="0" smtClean="0">
                <a:cs typeface="Times New Roman" pitchFamily="18" charset="0"/>
              </a:rPr>
              <a:t>	Effekten per m</a:t>
            </a:r>
            <a:r>
              <a:rPr lang="nb-NO" sz="1400" baseline="30000" dirty="0" smtClean="0">
                <a:cs typeface="Times New Roman" pitchFamily="18" charset="0"/>
              </a:rPr>
              <a:t>2</a:t>
            </a:r>
            <a:r>
              <a:rPr lang="nb-NO" sz="1400" dirty="0" smtClean="0">
                <a:cs typeface="Times New Roman" pitchFamily="18" charset="0"/>
              </a:rPr>
              <a:t> (solarkonstanten S) avtar med kvadratet av avstanden.</a:t>
            </a:r>
            <a:r>
              <a:rPr lang="en-US" sz="1400" dirty="0" smtClean="0"/>
              <a:t> </a:t>
            </a:r>
            <a:endParaRPr lang="nb-NO" sz="1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1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400" dirty="0" smtClean="0"/>
              <a:t>	S (</a:t>
            </a:r>
            <a:r>
              <a:rPr lang="en-GB" sz="1400" dirty="0" err="1" smtClean="0"/>
              <a:t>på</a:t>
            </a:r>
            <a:r>
              <a:rPr lang="en-GB" sz="1400" dirty="0" smtClean="0"/>
              <a:t> </a:t>
            </a:r>
            <a:r>
              <a:rPr lang="en-GB" sz="1400" dirty="0" err="1" smtClean="0"/>
              <a:t>jordens</a:t>
            </a:r>
            <a:r>
              <a:rPr lang="en-GB" sz="1400" dirty="0" smtClean="0"/>
              <a:t> </a:t>
            </a:r>
            <a:r>
              <a:rPr lang="en-GB" sz="1400" dirty="0" err="1" smtClean="0"/>
              <a:t>solside</a:t>
            </a:r>
            <a:r>
              <a:rPr lang="en-GB" sz="1400" dirty="0" smtClean="0"/>
              <a:t>) = 1370 W/m</a:t>
            </a:r>
            <a:r>
              <a:rPr lang="en-GB" sz="1400" baseline="30000" dirty="0" smtClean="0"/>
              <a:t>2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1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400" dirty="0" smtClean="0"/>
              <a:t>	30% </a:t>
            </a:r>
            <a:r>
              <a:rPr lang="en-GB" sz="1400" dirty="0" err="1" smtClean="0"/>
              <a:t>reflekteres</a:t>
            </a:r>
            <a:r>
              <a:rPr lang="en-GB" sz="1400" dirty="0" smtClean="0"/>
              <a:t> </a:t>
            </a:r>
            <a:r>
              <a:rPr lang="en-GB" sz="1400" dirty="0" err="1" smtClean="0"/>
              <a:t>direkte</a:t>
            </a:r>
            <a:r>
              <a:rPr lang="en-GB" sz="1400" dirty="0" smtClean="0"/>
              <a:t> (albedoen), 70% </a:t>
            </a:r>
            <a:r>
              <a:rPr lang="en-GB" sz="1400" dirty="0" err="1" smtClean="0"/>
              <a:t>absorberes</a:t>
            </a:r>
            <a:r>
              <a:rPr lang="en-GB" sz="1400" dirty="0" smtClean="0"/>
              <a:t> (</a:t>
            </a:r>
            <a:r>
              <a:rPr lang="en-GB" sz="1400" dirty="0" err="1" smtClean="0"/>
              <a:t>på</a:t>
            </a:r>
            <a:r>
              <a:rPr lang="en-GB" sz="1400" dirty="0" smtClean="0"/>
              <a:t> </a:t>
            </a:r>
            <a:r>
              <a:rPr lang="en-GB" sz="1400" dirty="0" err="1" smtClean="0"/>
              <a:t>solsiden</a:t>
            </a:r>
            <a:r>
              <a:rPr lang="en-GB" sz="1400" dirty="0" smtClean="0"/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400" dirty="0" smtClean="0"/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400" dirty="0" smtClean="0"/>
              <a:t>	</a:t>
            </a:r>
            <a:r>
              <a:rPr lang="en-GB" sz="1400" dirty="0" err="1" smtClean="0"/>
              <a:t>Stråling</a:t>
            </a:r>
            <a:r>
              <a:rPr lang="en-GB" sz="1400" dirty="0" smtClean="0"/>
              <a:t> </a:t>
            </a:r>
            <a:r>
              <a:rPr lang="en-GB" sz="1400" dirty="0" err="1" smtClean="0"/>
              <a:t>fra</a:t>
            </a:r>
            <a:r>
              <a:rPr lang="en-GB" sz="1400" dirty="0" smtClean="0"/>
              <a:t> </a:t>
            </a:r>
            <a:r>
              <a:rPr lang="en-GB" sz="1400" dirty="0" err="1" smtClean="0"/>
              <a:t>Jorden</a:t>
            </a:r>
            <a:r>
              <a:rPr lang="en-GB" sz="1400" dirty="0" smtClean="0"/>
              <a:t> </a:t>
            </a:r>
            <a:r>
              <a:rPr lang="en-GB" sz="1400" dirty="0" err="1" smtClean="0"/>
              <a:t>skjer</a:t>
            </a:r>
            <a:r>
              <a:rPr lang="en-GB" sz="1400" dirty="0" smtClean="0"/>
              <a:t> </a:t>
            </a:r>
            <a:r>
              <a:rPr lang="en-GB" sz="1400" dirty="0" err="1" smtClean="0"/>
              <a:t>fra</a:t>
            </a:r>
            <a:r>
              <a:rPr lang="en-GB" sz="1400" dirty="0" smtClean="0"/>
              <a:t> </a:t>
            </a:r>
            <a:r>
              <a:rPr lang="en-GB" sz="1400" dirty="0" err="1" smtClean="0"/>
              <a:t>hele</a:t>
            </a:r>
            <a:r>
              <a:rPr lang="en-GB" sz="1400" dirty="0" smtClean="0"/>
              <a:t> </a:t>
            </a:r>
            <a:r>
              <a:rPr lang="en-GB" sz="1400" dirty="0" err="1" smtClean="0"/>
              <a:t>overflaten</a:t>
            </a:r>
            <a:r>
              <a:rPr lang="en-GB" sz="1400" dirty="0" smtClean="0"/>
              <a:t> </a:t>
            </a:r>
            <a:r>
              <a:rPr lang="en-GB" sz="1400" dirty="0" err="1" smtClean="0"/>
              <a:t>på</a:t>
            </a:r>
            <a:r>
              <a:rPr lang="en-GB" sz="1400" dirty="0" smtClean="0"/>
              <a:t> </a:t>
            </a:r>
            <a:r>
              <a:rPr lang="en-GB" sz="1400" dirty="0" err="1" smtClean="0"/>
              <a:t>alle</a:t>
            </a:r>
            <a:r>
              <a:rPr lang="en-GB" sz="1400" dirty="0" smtClean="0"/>
              <a:t> </a:t>
            </a:r>
            <a:r>
              <a:rPr lang="en-GB" sz="1400" dirty="0" err="1" smtClean="0"/>
              <a:t>sider</a:t>
            </a:r>
            <a:r>
              <a:rPr lang="en-GB" sz="1400" dirty="0" smtClean="0"/>
              <a:t>. </a:t>
            </a:r>
            <a:r>
              <a:rPr lang="en-GB" sz="1400" dirty="0" err="1" smtClean="0"/>
              <a:t>Derfor</a:t>
            </a:r>
            <a:r>
              <a:rPr lang="en-GB" sz="1400" dirty="0" smtClean="0"/>
              <a:t> </a:t>
            </a:r>
            <a:r>
              <a:rPr lang="en-GB" sz="1400" dirty="0" err="1" smtClean="0"/>
              <a:t>kan</a:t>
            </a:r>
            <a:r>
              <a:rPr lang="en-GB" sz="1400" dirty="0" smtClean="0"/>
              <a:t> </a:t>
            </a:r>
            <a:r>
              <a:rPr lang="en-GB" sz="1400" dirty="0" err="1" smtClean="0"/>
              <a:t>Jorden</a:t>
            </a:r>
            <a:r>
              <a:rPr lang="en-GB" sz="1400" dirty="0" smtClean="0"/>
              <a:t> </a:t>
            </a:r>
            <a:r>
              <a:rPr lang="en-GB" sz="1400" dirty="0" err="1" smtClean="0"/>
              <a:t>avgi</a:t>
            </a:r>
            <a:r>
              <a:rPr lang="en-GB" sz="1400" dirty="0" smtClean="0"/>
              <a:t> all </a:t>
            </a:r>
            <a:r>
              <a:rPr lang="en-GB" sz="1400" dirty="0" err="1" smtClean="0"/>
              <a:t>stråling</a:t>
            </a:r>
            <a:r>
              <a:rPr lang="en-GB" sz="1400" dirty="0" smtClean="0"/>
              <a:t> den </a:t>
            </a:r>
            <a:r>
              <a:rPr lang="en-GB" sz="1400" dirty="0" err="1" smtClean="0"/>
              <a:t>mottar</a:t>
            </a:r>
            <a:r>
              <a:rPr lang="en-GB" sz="1400" dirty="0" smtClean="0"/>
              <a:t>, </a:t>
            </a:r>
            <a:r>
              <a:rPr lang="en-GB" sz="1400" dirty="0" err="1" smtClean="0"/>
              <a:t>selv</a:t>
            </a:r>
            <a:r>
              <a:rPr lang="en-GB" sz="1400" dirty="0" smtClean="0"/>
              <a:t> </a:t>
            </a:r>
            <a:r>
              <a:rPr lang="en-GB" sz="1400" dirty="0" err="1" smtClean="0"/>
              <a:t>om</a:t>
            </a:r>
            <a:r>
              <a:rPr lang="en-GB" sz="1400" dirty="0" smtClean="0"/>
              <a:t> </a:t>
            </a:r>
            <a:r>
              <a:rPr lang="en-GB" sz="1400" dirty="0" err="1" smtClean="0"/>
              <a:t>temperaturen</a:t>
            </a:r>
            <a:r>
              <a:rPr lang="en-GB" sz="1400" dirty="0" smtClean="0"/>
              <a:t> </a:t>
            </a:r>
            <a:r>
              <a:rPr lang="en-GB" sz="1400" dirty="0" err="1" smtClean="0"/>
              <a:t>er</a:t>
            </a:r>
            <a:r>
              <a:rPr lang="en-GB" sz="1400" dirty="0" smtClean="0"/>
              <a:t> </a:t>
            </a:r>
            <a:r>
              <a:rPr lang="en-GB" sz="1400" dirty="0" err="1" smtClean="0"/>
              <a:t>lav</a:t>
            </a:r>
            <a:r>
              <a:rPr lang="en-GB" sz="1400" dirty="0" smtClean="0"/>
              <a:t>. I </a:t>
            </a:r>
            <a:r>
              <a:rPr lang="en-GB" sz="1400" dirty="0" err="1" smtClean="0"/>
              <a:t>følge</a:t>
            </a:r>
            <a:r>
              <a:rPr lang="en-GB" sz="1400" dirty="0" smtClean="0"/>
              <a:t> Stefan-Boltzmann (</a:t>
            </a:r>
            <a:r>
              <a:rPr lang="en-GB" sz="1400" dirty="0" err="1" smtClean="0"/>
              <a:t>kap</a:t>
            </a:r>
            <a:r>
              <a:rPr lang="en-GB" sz="1400" dirty="0" smtClean="0"/>
              <a:t>. 2) </a:t>
            </a:r>
            <a:r>
              <a:rPr lang="en-GB" sz="1400" dirty="0" err="1" smtClean="0"/>
              <a:t>burde</a:t>
            </a:r>
            <a:r>
              <a:rPr lang="en-GB" sz="1400" dirty="0" smtClean="0"/>
              <a:t> </a:t>
            </a:r>
            <a:r>
              <a:rPr lang="en-GB" sz="1400" dirty="0" err="1" smtClean="0"/>
              <a:t>temperaturen</a:t>
            </a:r>
            <a:r>
              <a:rPr lang="en-GB" sz="1400" dirty="0" smtClean="0"/>
              <a:t> </a:t>
            </a:r>
            <a:r>
              <a:rPr lang="en-GB" sz="1400" dirty="0" err="1" smtClean="0"/>
              <a:t>på</a:t>
            </a:r>
            <a:r>
              <a:rPr lang="en-GB" sz="1400" dirty="0" smtClean="0"/>
              <a:t> </a:t>
            </a:r>
            <a:r>
              <a:rPr lang="en-GB" sz="1400" dirty="0" err="1" smtClean="0"/>
              <a:t>jordoverflaten</a:t>
            </a:r>
            <a:r>
              <a:rPr lang="en-GB" sz="1400" dirty="0" smtClean="0"/>
              <a:t> </a:t>
            </a:r>
            <a:r>
              <a:rPr lang="en-GB" sz="1400" dirty="0" err="1" smtClean="0"/>
              <a:t>være</a:t>
            </a:r>
            <a:r>
              <a:rPr lang="en-GB" sz="1400" dirty="0" smtClean="0"/>
              <a:t> </a:t>
            </a:r>
            <a:r>
              <a:rPr lang="en-GB" sz="1400" dirty="0" err="1" smtClean="0"/>
              <a:t>omtrent</a:t>
            </a:r>
            <a:r>
              <a:rPr lang="en-GB" sz="1400" dirty="0" smtClean="0"/>
              <a:t> -20 °C;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b-NO" sz="1400" dirty="0" smtClean="0"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dirty="0" smtClean="0">
                <a:sym typeface="Symbol" pitchFamily="18" charset="2"/>
              </a:rPr>
              <a:t>	</a:t>
            </a:r>
            <a:r>
              <a:rPr lang="nb-NO" sz="1400" dirty="0" err="1" smtClean="0">
                <a:sym typeface="Symbol" pitchFamily="18" charset="2"/>
              </a:rPr>
              <a:t></a:t>
            </a:r>
            <a:r>
              <a:rPr lang="nb-NO" sz="1400" baseline="-25000" dirty="0" err="1" smtClean="0">
                <a:sym typeface="Symbol" pitchFamily="18" charset="2"/>
              </a:rPr>
              <a:t>max</a:t>
            </a:r>
            <a:r>
              <a:rPr lang="nb-NO" sz="1400" dirty="0" smtClean="0">
                <a:sym typeface="Symbol" pitchFamily="18" charset="2"/>
              </a:rPr>
              <a:t> = ca 15 </a:t>
            </a:r>
            <a:r>
              <a:rPr lang="nb-NO" sz="1400" dirty="0" err="1" smtClean="0">
                <a:sym typeface="Symbol" pitchFamily="18" charset="2"/>
              </a:rPr>
              <a:t>m</a:t>
            </a:r>
            <a:r>
              <a:rPr lang="nb-NO" sz="1400" dirty="0" smtClean="0">
                <a:sym typeface="Symbol" pitchFamily="18" charset="2"/>
              </a:rPr>
              <a:t> (infrarødt)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1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400" dirty="0" smtClean="0"/>
              <a:t>	</a:t>
            </a:r>
            <a:r>
              <a:rPr lang="en-GB" sz="1400" dirty="0" err="1" smtClean="0"/>
              <a:t>Imidlertid</a:t>
            </a:r>
            <a:r>
              <a:rPr lang="en-GB" sz="1400" dirty="0" smtClean="0"/>
              <a:t> </a:t>
            </a:r>
            <a:r>
              <a:rPr lang="en-GB" sz="1400" dirty="0" err="1" smtClean="0"/>
              <a:t>sørger</a:t>
            </a:r>
            <a:r>
              <a:rPr lang="en-GB" sz="1400" dirty="0" smtClean="0"/>
              <a:t> CO</a:t>
            </a:r>
            <a:r>
              <a:rPr lang="en-GB" sz="1400" baseline="-25000" dirty="0" smtClean="0"/>
              <a:t>2</a:t>
            </a:r>
            <a:r>
              <a:rPr lang="en-GB" sz="1400" dirty="0" smtClean="0"/>
              <a:t> </a:t>
            </a:r>
            <a:r>
              <a:rPr lang="en-GB" sz="1400" dirty="0" err="1" smtClean="0"/>
              <a:t>og</a:t>
            </a:r>
            <a:r>
              <a:rPr lang="en-GB" sz="1400" dirty="0" smtClean="0"/>
              <a:t> H</a:t>
            </a:r>
            <a:r>
              <a:rPr lang="en-GB" sz="1400" baseline="-25000" dirty="0" smtClean="0"/>
              <a:t>2</a:t>
            </a:r>
            <a:r>
              <a:rPr lang="en-GB" sz="1400" dirty="0" smtClean="0"/>
              <a:t>O for </a:t>
            </a:r>
            <a:r>
              <a:rPr lang="en-GB" sz="1400" dirty="0" err="1" smtClean="0"/>
              <a:t>mer</a:t>
            </a:r>
            <a:r>
              <a:rPr lang="en-GB" sz="1400" dirty="0" smtClean="0"/>
              <a:t> </a:t>
            </a:r>
            <a:r>
              <a:rPr lang="en-GB" sz="1400" dirty="0" err="1" smtClean="0"/>
              <a:t>absorbsjon</a:t>
            </a:r>
            <a:r>
              <a:rPr lang="en-GB" sz="1400" dirty="0" smtClean="0"/>
              <a:t> </a:t>
            </a:r>
            <a:r>
              <a:rPr lang="en-GB" sz="1400" dirty="0" err="1" smtClean="0"/>
              <a:t>i</a:t>
            </a:r>
            <a:r>
              <a:rPr lang="en-GB" sz="1400" dirty="0" smtClean="0"/>
              <a:t> </a:t>
            </a:r>
            <a:r>
              <a:rPr lang="en-GB" sz="1400" dirty="0" err="1" smtClean="0"/>
              <a:t>dette</a:t>
            </a:r>
            <a:r>
              <a:rPr lang="en-GB" sz="1400" dirty="0" smtClean="0"/>
              <a:t> </a:t>
            </a:r>
            <a:r>
              <a:rPr lang="en-GB" sz="1400" dirty="0" err="1" smtClean="0"/>
              <a:t>området</a:t>
            </a:r>
            <a:r>
              <a:rPr lang="en-GB" sz="1400" dirty="0" smtClean="0"/>
              <a:t> </a:t>
            </a:r>
            <a:r>
              <a:rPr lang="en-GB" sz="1400" dirty="0" err="1" smtClean="0"/>
              <a:t>enn</a:t>
            </a:r>
            <a:r>
              <a:rPr lang="en-GB" sz="1400" dirty="0" smtClean="0"/>
              <a:t> for </a:t>
            </a:r>
            <a:r>
              <a:rPr lang="en-GB" sz="1400" dirty="0" err="1" smtClean="0"/>
              <a:t>sollyset</a:t>
            </a:r>
            <a:r>
              <a:rPr lang="en-GB" sz="1400" dirty="0" smtClean="0"/>
              <a:t> (</a:t>
            </a:r>
            <a:r>
              <a:rPr lang="en-GB" sz="1400" dirty="0" err="1" smtClean="0"/>
              <a:t>synlig</a:t>
            </a:r>
            <a:r>
              <a:rPr lang="en-GB" sz="1400" dirty="0" smtClean="0"/>
              <a:t> </a:t>
            </a:r>
            <a:r>
              <a:rPr lang="en-GB" sz="1400" dirty="0" err="1" smtClean="0"/>
              <a:t>og</a:t>
            </a:r>
            <a:r>
              <a:rPr lang="en-GB" sz="1400" dirty="0" smtClean="0"/>
              <a:t> </a:t>
            </a:r>
            <a:r>
              <a:rPr lang="en-GB" sz="1400" dirty="0" err="1" smtClean="0"/>
              <a:t>ultrafiolett</a:t>
            </a:r>
            <a:r>
              <a:rPr lang="en-GB" sz="1400" dirty="0" smtClean="0"/>
              <a:t> </a:t>
            </a:r>
            <a:r>
              <a:rPr lang="en-GB" sz="1400" dirty="0" err="1" smtClean="0"/>
              <a:t>område</a:t>
            </a:r>
            <a:r>
              <a:rPr lang="en-GB" sz="1400" dirty="0" smtClean="0"/>
              <a:t>; O</a:t>
            </a:r>
            <a:r>
              <a:rPr lang="en-GB" sz="1400" baseline="-25000" dirty="0" smtClean="0"/>
              <a:t>3</a:t>
            </a:r>
            <a:r>
              <a:rPr lang="en-GB" sz="1400" dirty="0" smtClean="0"/>
              <a:t> </a:t>
            </a:r>
            <a:r>
              <a:rPr lang="en-GB" sz="1400" dirty="0" err="1" smtClean="0"/>
              <a:t>og</a:t>
            </a:r>
            <a:r>
              <a:rPr lang="en-GB" sz="1400" dirty="0" smtClean="0"/>
              <a:t> H</a:t>
            </a:r>
            <a:r>
              <a:rPr lang="en-GB" sz="1400" baseline="-25000" dirty="0" smtClean="0"/>
              <a:t>2</a:t>
            </a:r>
            <a:r>
              <a:rPr lang="en-GB" sz="1400" dirty="0" smtClean="0"/>
              <a:t>O), </a:t>
            </a:r>
            <a:r>
              <a:rPr lang="en-GB" sz="1400" dirty="0" err="1" smtClean="0"/>
              <a:t>slik</a:t>
            </a:r>
            <a:r>
              <a:rPr lang="en-GB" sz="1400" dirty="0" smtClean="0"/>
              <a:t> at </a:t>
            </a:r>
            <a:r>
              <a:rPr lang="en-GB" sz="1400" dirty="0" err="1" smtClean="0"/>
              <a:t>temperaturen</a:t>
            </a:r>
            <a:r>
              <a:rPr lang="en-GB" sz="1400" dirty="0" smtClean="0"/>
              <a:t> </a:t>
            </a:r>
            <a:r>
              <a:rPr lang="en-GB" sz="1400" dirty="0" err="1" smtClean="0"/>
              <a:t>på</a:t>
            </a:r>
            <a:r>
              <a:rPr lang="en-GB" sz="1400" dirty="0" smtClean="0"/>
              <a:t> </a:t>
            </a:r>
            <a:r>
              <a:rPr lang="en-GB" sz="1400" dirty="0" err="1" smtClean="0"/>
              <a:t>overflaten</a:t>
            </a:r>
            <a:r>
              <a:rPr lang="en-GB" sz="1400" dirty="0" smtClean="0"/>
              <a:t> </a:t>
            </a:r>
            <a:r>
              <a:rPr lang="en-GB" sz="1400" dirty="0" err="1" smtClean="0"/>
              <a:t>er</a:t>
            </a:r>
            <a:r>
              <a:rPr lang="en-GB" sz="1400" dirty="0" smtClean="0"/>
              <a:t> </a:t>
            </a:r>
            <a:r>
              <a:rPr lang="en-GB" sz="1400" dirty="0" err="1" smtClean="0"/>
              <a:t>høyere</a:t>
            </a:r>
            <a:r>
              <a:rPr lang="en-GB" sz="1400" dirty="0" smtClean="0"/>
              <a:t> for </a:t>
            </a:r>
            <a:r>
              <a:rPr lang="en-GB" sz="1400" dirty="0" err="1" smtClean="0"/>
              <a:t>å</a:t>
            </a:r>
            <a:r>
              <a:rPr lang="en-GB" sz="1400" dirty="0" smtClean="0"/>
              <a:t> </a:t>
            </a:r>
            <a:r>
              <a:rPr lang="en-GB" sz="1400" dirty="0" err="1" smtClean="0"/>
              <a:t>oppnå</a:t>
            </a:r>
            <a:r>
              <a:rPr lang="en-GB" sz="1400" dirty="0" smtClean="0"/>
              <a:t> </a:t>
            </a:r>
            <a:r>
              <a:rPr lang="en-GB" sz="1400" dirty="0" err="1" smtClean="0"/>
              <a:t>energibalanse</a:t>
            </a:r>
            <a:r>
              <a:rPr lang="en-GB" sz="1400" dirty="0" smtClean="0"/>
              <a:t>.</a:t>
            </a:r>
            <a:endParaRPr lang="en-US" sz="1400" dirty="0" smtClean="0"/>
          </a:p>
        </p:txBody>
      </p:sp>
      <p:sp>
        <p:nvSpPr>
          <p:cNvPr id="16390" name="Text Box 5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Figur: Ekern, Isnes, Nilsen: Univers 3FY.</a:t>
            </a:r>
            <a:r>
              <a:rPr lang="en-US" sz="1000"/>
              <a:t> </a:t>
            </a:r>
          </a:p>
        </p:txBody>
      </p:sp>
      <p:pic>
        <p:nvPicPr>
          <p:cNvPr id="16391" name="Picture 6" descr="Earth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776288"/>
            <a:ext cx="13716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7" descr="sun-eit_19970914_0121_3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7620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7463"/>
            <a:ext cx="7772400" cy="854076"/>
          </a:xfrm>
        </p:spPr>
        <p:txBody>
          <a:bodyPr/>
          <a:lstStyle/>
          <a:p>
            <a:pPr eaLnBrk="1" hangingPunct="1"/>
            <a:r>
              <a:rPr lang="nb-NO" smtClean="0"/>
              <a:t>Direkte solenergi - termisk</a:t>
            </a:r>
            <a:endParaRPr lang="en-US" smtClean="0"/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692150"/>
            <a:ext cx="3810000" cy="4724400"/>
          </a:xfrm>
        </p:spPr>
        <p:txBody>
          <a:bodyPr/>
          <a:lstStyle/>
          <a:p>
            <a:pPr eaLnBrk="1" hangingPunct="1"/>
            <a:r>
              <a:rPr lang="nb-NO" sz="1800" smtClean="0"/>
              <a:t>Absorbsjon av sort legeme</a:t>
            </a:r>
          </a:p>
          <a:p>
            <a:pPr lvl="1" eaLnBrk="1" hangingPunct="1"/>
            <a:endParaRPr lang="nb-NO" sz="1600" smtClean="0"/>
          </a:p>
          <a:p>
            <a:pPr lvl="1" eaLnBrk="1" hangingPunct="1"/>
            <a:r>
              <a:rPr lang="nb-NO" sz="1600" smtClean="0"/>
              <a:t>Fra lys til varme</a:t>
            </a:r>
          </a:p>
          <a:p>
            <a:pPr lvl="1" eaLnBrk="1" hangingPunct="1">
              <a:buFontTx/>
              <a:buNone/>
            </a:pPr>
            <a:r>
              <a:rPr lang="nb-NO" sz="1600" smtClean="0"/>
              <a:t> eller elektrisitet</a:t>
            </a:r>
          </a:p>
          <a:p>
            <a:pPr lvl="1" eaLnBrk="1" hangingPunct="1"/>
            <a:endParaRPr lang="nb-NO" sz="1600" smtClean="0"/>
          </a:p>
          <a:p>
            <a:pPr lvl="1" eaLnBrk="1" hangingPunct="1"/>
            <a:r>
              <a:rPr lang="nb-NO" sz="1600" smtClean="0"/>
              <a:t>Termisk solkraftverk</a:t>
            </a:r>
          </a:p>
          <a:p>
            <a:pPr lvl="2" eaLnBrk="1" hangingPunct="1"/>
            <a:r>
              <a:rPr lang="nb-NO" sz="1400" smtClean="0"/>
              <a:t>pasive og aktive</a:t>
            </a:r>
          </a:p>
          <a:p>
            <a:pPr lvl="1" eaLnBrk="1" hangingPunct="1"/>
            <a:endParaRPr lang="nb-NO" sz="1600" smtClean="0"/>
          </a:p>
          <a:p>
            <a:pPr lvl="1" eaLnBrk="1" hangingPunct="1"/>
            <a:r>
              <a:rPr lang="nb-NO" sz="1600" smtClean="0"/>
              <a:t>Lagring av varme mulig</a:t>
            </a:r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en-US" sz="1800" smtClean="0"/>
          </a:p>
        </p:txBody>
      </p:sp>
      <p:pic>
        <p:nvPicPr>
          <p:cNvPr id="17413" name="Picture 5" descr="solkraftve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8613" y="847725"/>
            <a:ext cx="4681537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7" descr="energireser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716338"/>
            <a:ext cx="2749550" cy="29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 Box 8"/>
          <p:cNvSpPr txBox="1">
            <a:spLocks noChangeArrowheads="1"/>
          </p:cNvSpPr>
          <p:nvPr/>
        </p:nvSpPr>
        <p:spPr bwMode="auto">
          <a:xfrm>
            <a:off x="6516688" y="6284913"/>
            <a:ext cx="252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200">
                <a:cs typeface="Times New Roman" pitchFamily="18" charset="0"/>
              </a:rPr>
              <a:t>Figurer: Bellona, Høgskolen i Volda, BrightSource Energy</a:t>
            </a:r>
            <a:endParaRPr lang="en-US" sz="1200">
              <a:cs typeface="Times New Roman" pitchFamily="18" charset="0"/>
            </a:endParaRPr>
          </a:p>
        </p:txBody>
      </p:sp>
      <p:pic>
        <p:nvPicPr>
          <p:cNvPr id="17416" name="Picture 10"/>
          <p:cNvPicPr>
            <a:picLocks noChangeAspect="1" noChangeArrowheads="1"/>
          </p:cNvPicPr>
          <p:nvPr/>
        </p:nvPicPr>
        <p:blipFill>
          <a:blip r:embed="rId4" cstate="print"/>
          <a:srcRect l="2112" t="27957" r="47882" b="49405"/>
          <a:stretch>
            <a:fillRect/>
          </a:stretch>
        </p:blipFill>
        <p:spPr bwMode="auto">
          <a:xfrm>
            <a:off x="2986088" y="3957638"/>
            <a:ext cx="6049962" cy="21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1600" smtClean="0"/>
              <a:t>Fra elektromagnetisk stråling (lys) til elektrisitet</a:t>
            </a:r>
            <a:br>
              <a:rPr lang="nb-NO" sz="1600" smtClean="0"/>
            </a:br>
            <a:r>
              <a:rPr lang="nb-NO" smtClean="0"/>
              <a:t>Fotovoltaiske celler - solceller</a:t>
            </a:r>
            <a:endParaRPr lang="en-US" smtClean="0"/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Krystallinsk silisium (</a:t>
            </a:r>
            <a:r>
              <a:rPr lang="nb-NO" sz="1800" dirty="0" err="1" smtClean="0"/>
              <a:t>wafers</a:t>
            </a:r>
            <a:r>
              <a:rPr lang="nb-NO" sz="1800" dirty="0" smtClean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10-20% effektivitet</a:t>
            </a:r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Amorft silisium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5-10% effektivitet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Mindre materialforbruk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Kan innbakes i polymerer; fleksible celler</a:t>
            </a:r>
          </a:p>
          <a:p>
            <a:pPr lvl="1"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GaAs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Mer egnet båndgap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Dyrere teknologi</a:t>
            </a:r>
          </a:p>
          <a:p>
            <a:pPr lvl="1"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Tandemceller</a:t>
            </a:r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Kombinasjon med solvarmefangere</a:t>
            </a:r>
            <a:endParaRPr lang="en-US" sz="1800" dirty="0" smtClean="0"/>
          </a:p>
        </p:txBody>
      </p:sp>
      <p:pic>
        <p:nvPicPr>
          <p:cNvPr id="17413" name="Picture 5" descr="Solar-cell-figure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371600"/>
            <a:ext cx="3476625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solarcell-rolla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9800" y="3911600"/>
            <a:ext cx="25400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 descr="solarcellsatell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676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5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381000" y="-533400"/>
            <a:ext cx="75438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eaLnBrk="0" hangingPunct="0"/>
            <a:endParaRPr lang="en-GB" sz="28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076" name="AutoShape 3"/>
          <p:cNvSpPr>
            <a:spLocks noChangeArrowheads="1"/>
          </p:cNvSpPr>
          <p:nvPr/>
        </p:nvSpPr>
        <p:spPr bwMode="auto">
          <a:xfrm>
            <a:off x="4953000" y="990600"/>
            <a:ext cx="396240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Fornybar solenergi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direkte                           indirekte</a:t>
            </a:r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1143000" y="990600"/>
            <a:ext cx="762000" cy="3048000"/>
          </a:xfrm>
          <a:prstGeom prst="roundRect">
            <a:avLst>
              <a:gd name="adj" fmla="val 16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Kjerne-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kraft</a:t>
            </a:r>
          </a:p>
        </p:txBody>
      </p:sp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1981200" y="990600"/>
            <a:ext cx="685800" cy="3048000"/>
          </a:xfrm>
          <a:prstGeom prst="roundRect">
            <a:avLst>
              <a:gd name="adj" fmla="val 16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Geo-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varme</a:t>
            </a:r>
          </a:p>
        </p:txBody>
      </p:sp>
      <p:sp>
        <p:nvSpPr>
          <p:cNvPr id="3079" name="AutoShape 6"/>
          <p:cNvSpPr>
            <a:spLocks noChangeArrowheads="1"/>
          </p:cNvSpPr>
          <p:nvPr/>
        </p:nvSpPr>
        <p:spPr bwMode="auto">
          <a:xfrm>
            <a:off x="3505200" y="1219200"/>
            <a:ext cx="1143000" cy="388620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Fossile 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brensel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(ikke-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fornybar 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energi)</a:t>
            </a:r>
          </a:p>
        </p:txBody>
      </p:sp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0" y="1219200"/>
            <a:ext cx="1752600" cy="44942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Kilder</a:t>
            </a:r>
          </a:p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Fordeling</a:t>
            </a:r>
          </a:p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Lagring</a:t>
            </a:r>
          </a:p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Transport</a:t>
            </a:r>
          </a:p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Bruk</a:t>
            </a:r>
          </a:p>
        </p:txBody>
      </p:sp>
      <p:sp>
        <p:nvSpPr>
          <p:cNvPr id="3081" name="AutoShape 8"/>
          <p:cNvSpPr>
            <a:spLocks noChangeArrowheads="1"/>
          </p:cNvSpPr>
          <p:nvPr/>
        </p:nvSpPr>
        <p:spPr bwMode="auto">
          <a:xfrm>
            <a:off x="6934200" y="2209800"/>
            <a:ext cx="1143000" cy="762000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Vind, 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bølge</a:t>
            </a:r>
          </a:p>
        </p:txBody>
      </p:sp>
      <p:sp>
        <p:nvSpPr>
          <p:cNvPr id="3082" name="AutoShape 9"/>
          <p:cNvSpPr>
            <a:spLocks noChangeArrowheads="1"/>
          </p:cNvSpPr>
          <p:nvPr/>
        </p:nvSpPr>
        <p:spPr bwMode="auto">
          <a:xfrm>
            <a:off x="8153400" y="2209800"/>
            <a:ext cx="685800" cy="18288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Vann-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kraft</a:t>
            </a:r>
          </a:p>
        </p:txBody>
      </p:sp>
      <p:sp>
        <p:nvSpPr>
          <p:cNvPr id="3083" name="AutoShape 10"/>
          <p:cNvSpPr>
            <a:spLocks noChangeArrowheads="1"/>
          </p:cNvSpPr>
          <p:nvPr/>
        </p:nvSpPr>
        <p:spPr bwMode="auto">
          <a:xfrm>
            <a:off x="5791200" y="1981200"/>
            <a:ext cx="1143000" cy="762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Foto-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voltaisk</a:t>
            </a:r>
          </a:p>
        </p:txBody>
      </p:sp>
      <p:sp>
        <p:nvSpPr>
          <p:cNvPr id="3084" name="AutoShape 11"/>
          <p:cNvSpPr>
            <a:spLocks noChangeArrowheads="1"/>
          </p:cNvSpPr>
          <p:nvPr/>
        </p:nvSpPr>
        <p:spPr bwMode="auto">
          <a:xfrm>
            <a:off x="5410200" y="3276600"/>
            <a:ext cx="2057400" cy="3810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Elektrolyse</a:t>
            </a:r>
          </a:p>
        </p:txBody>
      </p:sp>
      <p:sp>
        <p:nvSpPr>
          <p:cNvPr id="3085" name="AutoShape 12"/>
          <p:cNvSpPr>
            <a:spLocks noChangeArrowheads="1"/>
          </p:cNvSpPr>
          <p:nvPr/>
        </p:nvSpPr>
        <p:spPr bwMode="auto">
          <a:xfrm>
            <a:off x="5410200" y="3886200"/>
            <a:ext cx="2057400" cy="53340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Hydrogen</a:t>
            </a:r>
          </a:p>
        </p:txBody>
      </p:sp>
      <p:sp>
        <p:nvSpPr>
          <p:cNvPr id="3086" name="AutoShape 13"/>
          <p:cNvSpPr>
            <a:spLocks noChangeArrowheads="1"/>
          </p:cNvSpPr>
          <p:nvPr/>
        </p:nvSpPr>
        <p:spPr bwMode="auto">
          <a:xfrm>
            <a:off x="6172200" y="4648200"/>
            <a:ext cx="1295400" cy="4572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Brenselcelle</a:t>
            </a:r>
          </a:p>
        </p:txBody>
      </p:sp>
      <p:sp>
        <p:nvSpPr>
          <p:cNvPr id="3087" name="AutoShape 14"/>
          <p:cNvSpPr>
            <a:spLocks noChangeArrowheads="1"/>
          </p:cNvSpPr>
          <p:nvPr/>
        </p:nvSpPr>
        <p:spPr bwMode="auto">
          <a:xfrm>
            <a:off x="5029200" y="1981200"/>
            <a:ext cx="762000" cy="762000"/>
          </a:xfrm>
          <a:prstGeom prst="roundRect">
            <a:avLst>
              <a:gd name="adj" fmla="val 16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Sol-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varme</a:t>
            </a:r>
          </a:p>
        </p:txBody>
      </p:sp>
      <p:sp>
        <p:nvSpPr>
          <p:cNvPr id="3088" name="AutoShape 15"/>
          <p:cNvSpPr>
            <a:spLocks noChangeArrowheads="1"/>
          </p:cNvSpPr>
          <p:nvPr/>
        </p:nvSpPr>
        <p:spPr bwMode="auto">
          <a:xfrm>
            <a:off x="1295400" y="5791200"/>
            <a:ext cx="7543800" cy="304800"/>
          </a:xfrm>
          <a:prstGeom prst="roundRect">
            <a:avLst>
              <a:gd name="adj" fmla="val 16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Varme</a:t>
            </a:r>
          </a:p>
        </p:txBody>
      </p:sp>
      <p:sp>
        <p:nvSpPr>
          <p:cNvPr id="3089" name="AutoShape 16"/>
          <p:cNvSpPr>
            <a:spLocks noChangeArrowheads="1"/>
          </p:cNvSpPr>
          <p:nvPr/>
        </p:nvSpPr>
        <p:spPr bwMode="auto">
          <a:xfrm>
            <a:off x="1295400" y="6172200"/>
            <a:ext cx="7543800" cy="304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Elektrisitet</a:t>
            </a:r>
          </a:p>
        </p:txBody>
      </p:sp>
      <p:sp>
        <p:nvSpPr>
          <p:cNvPr id="3090" name="AutoShape 17"/>
          <p:cNvSpPr>
            <a:spLocks noChangeArrowheads="1"/>
          </p:cNvSpPr>
          <p:nvPr/>
        </p:nvSpPr>
        <p:spPr bwMode="auto">
          <a:xfrm>
            <a:off x="4267200" y="5334000"/>
            <a:ext cx="3733800" cy="381000"/>
          </a:xfrm>
          <a:prstGeom prst="roundRect">
            <a:avLst>
              <a:gd name="adj" fmla="val 16667"/>
            </a:avLst>
          </a:prstGeom>
          <a:solidFill>
            <a:srgbClr val="CC99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Motor</a:t>
            </a:r>
          </a:p>
        </p:txBody>
      </p:sp>
      <p:sp>
        <p:nvSpPr>
          <p:cNvPr id="3091" name="AutoShape 18"/>
          <p:cNvSpPr>
            <a:spLocks noChangeArrowheads="1"/>
          </p:cNvSpPr>
          <p:nvPr/>
        </p:nvSpPr>
        <p:spPr bwMode="auto">
          <a:xfrm>
            <a:off x="2057400" y="4038600"/>
            <a:ext cx="228600" cy="1752600"/>
          </a:xfrm>
          <a:prstGeom prst="downArrow">
            <a:avLst>
              <a:gd name="adj1" fmla="val 50000"/>
              <a:gd name="adj2" fmla="val 191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2" name="AutoShape 19"/>
          <p:cNvSpPr>
            <a:spLocks noChangeArrowheads="1"/>
          </p:cNvSpPr>
          <p:nvPr/>
        </p:nvSpPr>
        <p:spPr bwMode="auto">
          <a:xfrm>
            <a:off x="1295400" y="4038600"/>
            <a:ext cx="228600" cy="1752600"/>
          </a:xfrm>
          <a:prstGeom prst="downArrow">
            <a:avLst>
              <a:gd name="adj1" fmla="val 50000"/>
              <a:gd name="adj2" fmla="val 191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3" name="AutoShape 20"/>
          <p:cNvSpPr>
            <a:spLocks noChangeArrowheads="1"/>
          </p:cNvSpPr>
          <p:nvPr/>
        </p:nvSpPr>
        <p:spPr bwMode="auto">
          <a:xfrm>
            <a:off x="1524000" y="4038600"/>
            <a:ext cx="228600" cy="2133600"/>
          </a:xfrm>
          <a:prstGeom prst="downArrow">
            <a:avLst>
              <a:gd name="adj1" fmla="val 50000"/>
              <a:gd name="adj2" fmla="val 233333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4" name="AutoShape 21"/>
          <p:cNvSpPr>
            <a:spLocks noChangeArrowheads="1"/>
          </p:cNvSpPr>
          <p:nvPr/>
        </p:nvSpPr>
        <p:spPr bwMode="auto">
          <a:xfrm>
            <a:off x="3733800" y="5105400"/>
            <a:ext cx="228600" cy="6858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5" name="AutoShape 22"/>
          <p:cNvSpPr>
            <a:spLocks noChangeArrowheads="1"/>
          </p:cNvSpPr>
          <p:nvPr/>
        </p:nvSpPr>
        <p:spPr bwMode="auto">
          <a:xfrm>
            <a:off x="3962400" y="5105400"/>
            <a:ext cx="228600" cy="1066800"/>
          </a:xfrm>
          <a:prstGeom prst="downArrow">
            <a:avLst>
              <a:gd name="adj1" fmla="val 50000"/>
              <a:gd name="adj2" fmla="val 116667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6" name="AutoShape 23"/>
          <p:cNvSpPr>
            <a:spLocks noChangeArrowheads="1"/>
          </p:cNvSpPr>
          <p:nvPr/>
        </p:nvSpPr>
        <p:spPr bwMode="auto">
          <a:xfrm>
            <a:off x="4267200" y="5105400"/>
            <a:ext cx="2286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C99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7" name="AutoShape 24"/>
          <p:cNvSpPr>
            <a:spLocks noChangeArrowheads="1"/>
          </p:cNvSpPr>
          <p:nvPr/>
        </p:nvSpPr>
        <p:spPr bwMode="auto">
          <a:xfrm>
            <a:off x="5181600" y="2743200"/>
            <a:ext cx="228600" cy="3048000"/>
          </a:xfrm>
          <a:prstGeom prst="downArrow">
            <a:avLst>
              <a:gd name="adj1" fmla="val 50000"/>
              <a:gd name="adj2" fmla="val 333333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8" name="AutoShape 25"/>
          <p:cNvSpPr>
            <a:spLocks noChangeArrowheads="1"/>
          </p:cNvSpPr>
          <p:nvPr/>
        </p:nvSpPr>
        <p:spPr bwMode="auto">
          <a:xfrm>
            <a:off x="6324600" y="2743200"/>
            <a:ext cx="228600" cy="533400"/>
          </a:xfrm>
          <a:prstGeom prst="downArrow">
            <a:avLst>
              <a:gd name="adj1" fmla="val 50000"/>
              <a:gd name="adj2" fmla="val 58333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9" name="AutoShape 26"/>
          <p:cNvSpPr>
            <a:spLocks noChangeArrowheads="1"/>
          </p:cNvSpPr>
          <p:nvPr/>
        </p:nvSpPr>
        <p:spPr bwMode="auto">
          <a:xfrm>
            <a:off x="7010400" y="2971800"/>
            <a:ext cx="228600" cy="304800"/>
          </a:xfrm>
          <a:prstGeom prst="downArrow">
            <a:avLst>
              <a:gd name="adj1" fmla="val 50000"/>
              <a:gd name="adj2" fmla="val 33333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0" name="AutoShape 27"/>
          <p:cNvSpPr>
            <a:spLocks noChangeArrowheads="1"/>
          </p:cNvSpPr>
          <p:nvPr/>
        </p:nvSpPr>
        <p:spPr bwMode="auto">
          <a:xfrm>
            <a:off x="7620000" y="2971800"/>
            <a:ext cx="228600" cy="3200400"/>
          </a:xfrm>
          <a:prstGeom prst="downArrow">
            <a:avLst>
              <a:gd name="adj1" fmla="val 50000"/>
              <a:gd name="adj2" fmla="val 350000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1" name="AutoShape 28"/>
          <p:cNvSpPr>
            <a:spLocks noChangeArrowheads="1"/>
          </p:cNvSpPr>
          <p:nvPr/>
        </p:nvSpPr>
        <p:spPr bwMode="auto">
          <a:xfrm>
            <a:off x="8382000" y="4038600"/>
            <a:ext cx="228600" cy="2133600"/>
          </a:xfrm>
          <a:prstGeom prst="downArrow">
            <a:avLst>
              <a:gd name="adj1" fmla="val 50000"/>
              <a:gd name="adj2" fmla="val 233333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2" name="AutoShape 29"/>
          <p:cNvSpPr>
            <a:spLocks noChangeArrowheads="1"/>
          </p:cNvSpPr>
          <p:nvPr/>
        </p:nvSpPr>
        <p:spPr bwMode="auto">
          <a:xfrm>
            <a:off x="5867400" y="4419600"/>
            <a:ext cx="228600" cy="914400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CC99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3" name="AutoShape 30"/>
          <p:cNvSpPr>
            <a:spLocks noChangeArrowheads="1"/>
          </p:cNvSpPr>
          <p:nvPr/>
        </p:nvSpPr>
        <p:spPr bwMode="auto">
          <a:xfrm>
            <a:off x="5562600" y="4419600"/>
            <a:ext cx="228600" cy="1371600"/>
          </a:xfrm>
          <a:prstGeom prst="downArrow">
            <a:avLst>
              <a:gd name="adj1" fmla="val 50000"/>
              <a:gd name="adj2" fmla="val 150000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4" name="AutoShape 31"/>
          <p:cNvSpPr>
            <a:spLocks noChangeArrowheads="1"/>
          </p:cNvSpPr>
          <p:nvPr/>
        </p:nvSpPr>
        <p:spPr bwMode="auto">
          <a:xfrm>
            <a:off x="5105400" y="1828800"/>
            <a:ext cx="228600" cy="1524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5" name="AutoShape 32"/>
          <p:cNvSpPr>
            <a:spLocks noChangeArrowheads="1"/>
          </p:cNvSpPr>
          <p:nvPr/>
        </p:nvSpPr>
        <p:spPr bwMode="auto">
          <a:xfrm>
            <a:off x="6096000" y="1828800"/>
            <a:ext cx="228600" cy="1524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6" name="AutoShape 33"/>
          <p:cNvSpPr>
            <a:spLocks noChangeArrowheads="1"/>
          </p:cNvSpPr>
          <p:nvPr/>
        </p:nvSpPr>
        <p:spPr bwMode="auto">
          <a:xfrm>
            <a:off x="7315200" y="182880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7" name="AutoShape 34"/>
          <p:cNvSpPr>
            <a:spLocks noChangeArrowheads="1"/>
          </p:cNvSpPr>
          <p:nvPr/>
        </p:nvSpPr>
        <p:spPr bwMode="auto">
          <a:xfrm>
            <a:off x="8382000" y="182880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8" name="AutoShape 35"/>
          <p:cNvSpPr>
            <a:spLocks noChangeArrowheads="1"/>
          </p:cNvSpPr>
          <p:nvPr/>
        </p:nvSpPr>
        <p:spPr bwMode="auto">
          <a:xfrm>
            <a:off x="4495800" y="2133600"/>
            <a:ext cx="533400" cy="1905000"/>
          </a:xfrm>
          <a:prstGeom prst="roundRect">
            <a:avLst>
              <a:gd name="adj" fmla="val 16667"/>
            </a:avLst>
          </a:prstGeom>
          <a:solidFill>
            <a:srgbClr val="CC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Bio</a:t>
            </a:r>
          </a:p>
        </p:txBody>
      </p:sp>
      <p:sp>
        <p:nvSpPr>
          <p:cNvPr id="3109" name="AutoShape 36"/>
          <p:cNvSpPr>
            <a:spLocks noChangeArrowheads="1"/>
          </p:cNvSpPr>
          <p:nvPr/>
        </p:nvSpPr>
        <p:spPr bwMode="auto">
          <a:xfrm>
            <a:off x="6324600" y="3657600"/>
            <a:ext cx="2286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0" name="AutoShape 37"/>
          <p:cNvSpPr>
            <a:spLocks noChangeArrowheads="1"/>
          </p:cNvSpPr>
          <p:nvPr/>
        </p:nvSpPr>
        <p:spPr bwMode="auto">
          <a:xfrm rot="1904200">
            <a:off x="4743450" y="1681163"/>
            <a:ext cx="2286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1" name="AutoShape 38"/>
          <p:cNvSpPr>
            <a:spLocks noChangeArrowheads="1"/>
          </p:cNvSpPr>
          <p:nvPr/>
        </p:nvSpPr>
        <p:spPr bwMode="auto">
          <a:xfrm>
            <a:off x="4724400" y="4038600"/>
            <a:ext cx="228600" cy="1752600"/>
          </a:xfrm>
          <a:prstGeom prst="downArrow">
            <a:avLst>
              <a:gd name="adj1" fmla="val 50000"/>
              <a:gd name="adj2" fmla="val 191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2" name="AutoShape 39"/>
          <p:cNvSpPr>
            <a:spLocks noChangeArrowheads="1"/>
          </p:cNvSpPr>
          <p:nvPr/>
        </p:nvSpPr>
        <p:spPr bwMode="auto">
          <a:xfrm>
            <a:off x="6477000" y="5105400"/>
            <a:ext cx="2286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3" name="AutoShape 40"/>
          <p:cNvSpPr>
            <a:spLocks noChangeArrowheads="1"/>
          </p:cNvSpPr>
          <p:nvPr/>
        </p:nvSpPr>
        <p:spPr bwMode="auto">
          <a:xfrm>
            <a:off x="6781800" y="5105400"/>
            <a:ext cx="228600" cy="1143000"/>
          </a:xfrm>
          <a:prstGeom prst="downArrow">
            <a:avLst>
              <a:gd name="adj1" fmla="val 50000"/>
              <a:gd name="adj2" fmla="val 125000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4" name="AutoShape 41"/>
          <p:cNvSpPr>
            <a:spLocks noChangeArrowheads="1"/>
          </p:cNvSpPr>
          <p:nvPr/>
        </p:nvSpPr>
        <p:spPr bwMode="auto">
          <a:xfrm>
            <a:off x="7086600" y="5105400"/>
            <a:ext cx="228600" cy="762000"/>
          </a:xfrm>
          <a:prstGeom prst="downArrow">
            <a:avLst>
              <a:gd name="adj1" fmla="val 50000"/>
              <a:gd name="adj2" fmla="val 83333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5" name="AutoShape 42"/>
          <p:cNvSpPr>
            <a:spLocks noChangeArrowheads="1"/>
          </p:cNvSpPr>
          <p:nvPr/>
        </p:nvSpPr>
        <p:spPr bwMode="auto">
          <a:xfrm>
            <a:off x="6629400" y="4419600"/>
            <a:ext cx="2286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6" name="AutoShape 43"/>
          <p:cNvSpPr>
            <a:spLocks noChangeArrowheads="1"/>
          </p:cNvSpPr>
          <p:nvPr/>
        </p:nvSpPr>
        <p:spPr bwMode="auto">
          <a:xfrm>
            <a:off x="2743200" y="990600"/>
            <a:ext cx="685800" cy="3048000"/>
          </a:xfrm>
          <a:prstGeom prst="roundRect">
            <a:avLst>
              <a:gd name="adj" fmla="val 16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Tide-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vann</a:t>
            </a:r>
          </a:p>
        </p:txBody>
      </p:sp>
      <p:sp>
        <p:nvSpPr>
          <p:cNvPr id="3117" name="AutoShape 44"/>
          <p:cNvSpPr>
            <a:spLocks noChangeArrowheads="1"/>
          </p:cNvSpPr>
          <p:nvPr/>
        </p:nvSpPr>
        <p:spPr bwMode="auto">
          <a:xfrm>
            <a:off x="2971800" y="4038600"/>
            <a:ext cx="228600" cy="2133600"/>
          </a:xfrm>
          <a:prstGeom prst="downArrow">
            <a:avLst>
              <a:gd name="adj1" fmla="val 50000"/>
              <a:gd name="adj2" fmla="val 233333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8" name="AutoShape 45"/>
          <p:cNvSpPr>
            <a:spLocks noChangeArrowheads="1"/>
          </p:cNvSpPr>
          <p:nvPr/>
        </p:nvSpPr>
        <p:spPr bwMode="auto">
          <a:xfrm>
            <a:off x="2286000" y="4038600"/>
            <a:ext cx="228600" cy="2133600"/>
          </a:xfrm>
          <a:prstGeom prst="downArrow">
            <a:avLst>
              <a:gd name="adj1" fmla="val 50000"/>
              <a:gd name="adj2" fmla="val 233333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9" name="Text Box 46"/>
          <p:cNvSpPr txBox="1">
            <a:spLocks noChangeArrowheads="1"/>
          </p:cNvSpPr>
          <p:nvPr/>
        </p:nvSpPr>
        <p:spPr bwMode="auto">
          <a:xfrm>
            <a:off x="609600" y="228600"/>
            <a:ext cx="76962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dirty="0" err="1" smtClean="0">
                <a:latin typeface="Arial" charset="0"/>
              </a:rPr>
              <a:t>Energi</a:t>
            </a:r>
            <a:r>
              <a:rPr lang="en-GB" dirty="0" smtClean="0">
                <a:latin typeface="Arial" charset="0"/>
              </a:rPr>
              <a:t>; </a:t>
            </a:r>
            <a:r>
              <a:rPr lang="en-GB" dirty="0" err="1">
                <a:latin typeface="Arial" charset="0"/>
              </a:rPr>
              <a:t>K</a:t>
            </a:r>
            <a:r>
              <a:rPr lang="en-GB" dirty="0" err="1" smtClean="0">
                <a:latin typeface="Arial" charset="0"/>
              </a:rPr>
              <a:t>ilder</a:t>
            </a:r>
            <a:r>
              <a:rPr lang="en-GB" dirty="0" smtClean="0">
                <a:latin typeface="Arial" charset="0"/>
              </a:rPr>
              <a:t> </a:t>
            </a:r>
            <a:r>
              <a:rPr lang="en-GB" dirty="0" err="1">
                <a:latin typeface="Arial" charset="0"/>
              </a:rPr>
              <a:t>og</a:t>
            </a:r>
            <a:r>
              <a:rPr lang="en-GB" dirty="0">
                <a:latin typeface="Arial" charset="0"/>
              </a:rPr>
              <a:t> </a:t>
            </a:r>
            <a:r>
              <a:rPr lang="en-GB" dirty="0" err="1" smtClean="0">
                <a:latin typeface="Arial" charset="0"/>
              </a:rPr>
              <a:t>bruk</a:t>
            </a:r>
            <a:r>
              <a:rPr lang="en-GB" dirty="0" smtClean="0">
                <a:latin typeface="Arial" charset="0"/>
              </a:rPr>
              <a:t> (med </a:t>
            </a:r>
            <a:r>
              <a:rPr lang="en-GB" dirty="0" err="1" smtClean="0">
                <a:latin typeface="Arial" charset="0"/>
              </a:rPr>
              <a:t>hydrogenlagring</a:t>
            </a:r>
            <a:r>
              <a:rPr lang="en-GB" dirty="0" smtClean="0">
                <a:latin typeface="Arial" charset="0"/>
              </a:rPr>
              <a:t>)</a:t>
            </a:r>
            <a:endParaRPr lang="en-GB" dirty="0">
              <a:latin typeface="Arial" charset="0"/>
            </a:endParaRPr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267283-DF4C-4311-86E5-15B32B2C460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nb-NO" sz="1600" smtClean="0"/>
              <a:t>Fra lys til elektrokjemiske prosesser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>Fotoelektrokjemiske celler</a:t>
            </a:r>
            <a:endParaRPr lang="en-US" smtClean="0"/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nb-NO" sz="1800" smtClean="0"/>
              <a:t>Fotogalvanisk</a:t>
            </a:r>
          </a:p>
          <a:p>
            <a:pPr lvl="1" eaLnBrk="1" hangingPunct="1"/>
            <a:r>
              <a:rPr lang="nb-NO" sz="1600" smtClean="0"/>
              <a:t>Spenning ved lys på elektrode</a:t>
            </a:r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Fotoelektrolytisk </a:t>
            </a:r>
          </a:p>
          <a:p>
            <a:pPr lvl="1" eaLnBrk="1" hangingPunct="1"/>
            <a:r>
              <a:rPr lang="nb-NO" sz="1600" smtClean="0"/>
              <a:t>Spalter vann direkte</a:t>
            </a:r>
          </a:p>
          <a:p>
            <a:pPr lvl="1" eaLnBrk="1" hangingPunct="1"/>
            <a:endParaRPr lang="nb-NO" sz="1600" smtClean="0"/>
          </a:p>
        </p:txBody>
      </p:sp>
      <p:pic>
        <p:nvPicPr>
          <p:cNvPr id="18437" name="Picture 6" descr="nature-insight-photo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3688" y="1066800"/>
            <a:ext cx="2779712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0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pic>
        <p:nvPicPr>
          <p:cNvPr id="19459" name="Picture 9" descr="gratzel_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5650" y="2882900"/>
            <a:ext cx="5380038" cy="374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pPr eaLnBrk="1" hangingPunct="1"/>
            <a:r>
              <a:rPr lang="nb-NO" sz="1600" smtClean="0"/>
              <a:t>Fra lys til elektrokjemiske prosesser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>Fotoelektrokjemiske celler – forts.</a:t>
            </a:r>
            <a:endParaRPr lang="en-US" smtClean="0"/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990600"/>
            <a:ext cx="3743325" cy="4724400"/>
          </a:xfrm>
        </p:spPr>
        <p:txBody>
          <a:bodyPr/>
          <a:lstStyle/>
          <a:p>
            <a:pPr eaLnBrk="1" hangingPunct="1"/>
            <a:r>
              <a:rPr lang="nb-NO" sz="1800" dirty="0" err="1" smtClean="0"/>
              <a:t>Fotobiologisk</a:t>
            </a:r>
            <a:r>
              <a:rPr lang="nb-NO" sz="1800" dirty="0" smtClean="0"/>
              <a:t> </a:t>
            </a:r>
          </a:p>
          <a:p>
            <a:pPr lvl="1" eaLnBrk="1" hangingPunct="1"/>
            <a:r>
              <a:rPr lang="nb-NO" sz="1600" dirty="0" smtClean="0"/>
              <a:t>fotosyntese</a:t>
            </a:r>
          </a:p>
          <a:p>
            <a:pPr lvl="1" eaLnBrk="1" hangingPunct="1"/>
            <a:r>
              <a:rPr lang="nb-NO" sz="1600" dirty="0" smtClean="0"/>
              <a:t>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fra bakterier, alger 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Grätzel-celler</a:t>
            </a:r>
          </a:p>
          <a:p>
            <a:pPr lvl="1" eaLnBrk="1" hangingPunct="1">
              <a:buFontTx/>
              <a:buNone/>
            </a:pPr>
            <a:r>
              <a:rPr lang="nb-NO" sz="1600" dirty="0" smtClean="0"/>
              <a:t>”</a:t>
            </a:r>
            <a:r>
              <a:rPr lang="nb-NO" sz="1600" dirty="0" err="1" smtClean="0"/>
              <a:t>dye-sensitized</a:t>
            </a:r>
            <a:r>
              <a:rPr lang="nb-NO" sz="1600" dirty="0" smtClean="0"/>
              <a:t>”</a:t>
            </a:r>
          </a:p>
          <a:p>
            <a:pPr lvl="1" eaLnBrk="1" hangingPunct="1">
              <a:buFontTx/>
              <a:buNone/>
            </a:pPr>
            <a:r>
              <a:rPr lang="nb-NO" sz="1600" dirty="0" smtClean="0"/>
              <a:t>Ledende glasselektroder</a:t>
            </a:r>
          </a:p>
          <a:p>
            <a:pPr lvl="1" eaLnBrk="1" hangingPunct="1">
              <a:buFontTx/>
              <a:buNone/>
            </a:pPr>
            <a:r>
              <a:rPr lang="nb-NO" sz="1600" dirty="0" smtClean="0"/>
              <a:t>Halvleder (nano-TiO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)</a:t>
            </a:r>
          </a:p>
          <a:p>
            <a:pPr lvl="1" eaLnBrk="1" hangingPunct="1">
              <a:buFontTx/>
              <a:buNone/>
            </a:pPr>
            <a:r>
              <a:rPr lang="nb-NO" sz="1600" dirty="0" smtClean="0"/>
              <a:t>Adsorbert fargestoff (”</a:t>
            </a:r>
            <a:r>
              <a:rPr lang="nb-NO" sz="1600" dirty="0" err="1" smtClean="0"/>
              <a:t>dye</a:t>
            </a:r>
            <a:r>
              <a:rPr lang="nb-NO" sz="1600" dirty="0" smtClean="0"/>
              <a:t>”)</a:t>
            </a:r>
          </a:p>
          <a:p>
            <a:pPr lvl="1" eaLnBrk="1" hangingPunct="1">
              <a:buFontTx/>
              <a:buNone/>
            </a:pPr>
            <a:r>
              <a:rPr lang="nb-NO" sz="1600" dirty="0" smtClean="0"/>
              <a:t>Elektrolytt</a:t>
            </a:r>
          </a:p>
          <a:p>
            <a:pPr lvl="1" eaLnBrk="1" hangingPunct="1">
              <a:buFontTx/>
              <a:buNone/>
            </a:pPr>
            <a:r>
              <a:rPr lang="nb-NO" sz="1600" dirty="0" err="1" smtClean="0"/>
              <a:t>Redokspar</a:t>
            </a:r>
            <a:r>
              <a:rPr lang="nb-NO" sz="1600" dirty="0" smtClean="0"/>
              <a:t> (I</a:t>
            </a:r>
            <a:r>
              <a:rPr lang="nb-NO" sz="1600" baseline="30000" dirty="0" smtClean="0"/>
              <a:t>- </a:t>
            </a:r>
            <a:r>
              <a:rPr lang="nb-NO" sz="1600" dirty="0" smtClean="0"/>
              <a:t>/ I</a:t>
            </a:r>
            <a:r>
              <a:rPr lang="nb-NO" sz="1600" baseline="-25000" dirty="0" smtClean="0"/>
              <a:t>3</a:t>
            </a:r>
            <a:r>
              <a:rPr lang="nb-NO" sz="1600" baseline="30000" dirty="0" smtClean="0"/>
              <a:t>-</a:t>
            </a:r>
            <a:r>
              <a:rPr lang="nb-NO" sz="1600" dirty="0" smtClean="0"/>
              <a:t>)</a:t>
            </a:r>
            <a:endParaRPr lang="en-US" sz="1600" dirty="0" smtClean="0"/>
          </a:p>
        </p:txBody>
      </p:sp>
      <p:pic>
        <p:nvPicPr>
          <p:cNvPr id="19462" name="Picture 7" descr="nature-insight-energy-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9750" y="781050"/>
            <a:ext cx="1831975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8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704" y="76200"/>
            <a:ext cx="4536504" cy="1143000"/>
          </a:xfrm>
        </p:spPr>
        <p:txBody>
          <a:bodyPr/>
          <a:lstStyle/>
          <a:p>
            <a:pPr eaLnBrk="1" hangingPunct="1"/>
            <a:r>
              <a:rPr lang="nb-NO" dirty="0" smtClean="0"/>
              <a:t>Indirekte solenergi - vind</a:t>
            </a:r>
            <a:endParaRPr lang="en-US" dirty="0" smtClean="0"/>
          </a:p>
        </p:txBody>
      </p:sp>
      <p:sp>
        <p:nvSpPr>
          <p:cNvPr id="2048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0483" name="Picture 5" descr="vindmoelle-park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89600"/>
            <a:ext cx="2438400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 descr="windmill-w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200400"/>
            <a:ext cx="4610100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4572000" y="3657600"/>
            <a:ext cx="434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400"/>
              <a:t>Vinge for 4 MW mølle:  60 m, 14 tonn, glassfiber</a:t>
            </a:r>
            <a:endParaRPr lang="en-US" sz="1400"/>
          </a:p>
        </p:txBody>
      </p:sp>
      <p:pic>
        <p:nvPicPr>
          <p:cNvPr id="20488" name="Picture 8" descr="vindmolle_NHydro-200x2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521" y="44624"/>
            <a:ext cx="23399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6096000" y="6477000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Fotos: </a:t>
            </a:r>
            <a:r>
              <a:rPr lang="en-US" sz="1000">
                <a:cs typeface="Times New Roman" pitchFamily="18" charset="0"/>
                <a:hlinkClick r:id="rId5"/>
              </a:rPr>
              <a:t>http://www.windmillworld.com/</a:t>
            </a:r>
            <a:r>
              <a:rPr lang="nb-NO" sz="1000">
                <a:cs typeface="Times New Roman" pitchFamily="18" charset="0"/>
              </a:rPr>
              <a:t>, </a:t>
            </a:r>
            <a:r>
              <a:rPr lang="nb-NO" sz="1000">
                <a:cs typeface="Times New Roman" pitchFamily="18" charset="0"/>
                <a:hlinkClick r:id="rId6"/>
              </a:rPr>
              <a:t>http://www.ing.dk</a:t>
            </a:r>
            <a:r>
              <a:rPr lang="nb-NO" sz="1000">
                <a:cs typeface="Times New Roman" pitchFamily="18" charset="0"/>
              </a:rPr>
              <a:t>, Norsk Hydro</a:t>
            </a:r>
            <a:r>
              <a:rPr lang="en-US" sz="1000"/>
              <a:t> </a:t>
            </a:r>
          </a:p>
        </p:txBody>
      </p:sp>
      <p:pic>
        <p:nvPicPr>
          <p:cNvPr id="20490" name="Picture 10" descr="windmill-pitstone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871538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http://www.windenergycompanies.info/wp-content/uploads/2011/10/wind-energ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864" y="1247775"/>
            <a:ext cx="45720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904528"/>
          </a:xfrm>
        </p:spPr>
        <p:txBody>
          <a:bodyPr/>
          <a:lstStyle/>
          <a:p>
            <a:r>
              <a:rPr lang="en-GB" dirty="0" err="1" smtClean="0"/>
              <a:t>Indirekte</a:t>
            </a:r>
            <a:r>
              <a:rPr lang="en-GB" dirty="0" smtClean="0"/>
              <a:t> </a:t>
            </a:r>
            <a:r>
              <a:rPr lang="en-GB" dirty="0" err="1" smtClean="0"/>
              <a:t>solenergi</a:t>
            </a:r>
            <a:r>
              <a:rPr lang="en-GB" dirty="0" smtClean="0"/>
              <a:t> - </a:t>
            </a:r>
            <a:r>
              <a:rPr lang="en-GB" dirty="0" err="1" smtClean="0"/>
              <a:t>vind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79512" y="1052736"/>
            <a:ext cx="4032448" cy="50432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dirty="0"/>
              <a:t>Moden teknologi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/>
              <a:t>Men trenger lagring av produsert strøm i land uten vannkraft</a:t>
            </a:r>
          </a:p>
          <a:p>
            <a:pPr lvl="1" eaLnBrk="1" hangingPunct="1">
              <a:lnSpc>
                <a:spcPct val="90000"/>
              </a:lnSpc>
            </a:pPr>
            <a:endParaRPr lang="nb-NO" sz="1800" dirty="0"/>
          </a:p>
          <a:p>
            <a:pPr eaLnBrk="1" hangingPunct="1">
              <a:lnSpc>
                <a:spcPct val="90000"/>
              </a:lnSpc>
            </a:pPr>
            <a:r>
              <a:rPr lang="nb-NO" dirty="0"/>
              <a:t>”Fullt” utnyttet i enkelte land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/>
              <a:t>eks. Danmark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/>
              <a:t>Norge langt etter </a:t>
            </a:r>
          </a:p>
          <a:p>
            <a:pPr lvl="2" eaLnBrk="1" hangingPunct="1">
              <a:lnSpc>
                <a:spcPct val="90000"/>
              </a:lnSpc>
            </a:pPr>
            <a:r>
              <a:rPr lang="nb-NO" dirty="0"/>
              <a:t>Har gode vindressurser</a:t>
            </a:r>
          </a:p>
          <a:p>
            <a:pPr lvl="2" eaLnBrk="1" hangingPunct="1">
              <a:lnSpc>
                <a:spcPct val="90000"/>
              </a:lnSpc>
            </a:pPr>
            <a:r>
              <a:rPr lang="nb-NO" dirty="0"/>
              <a:t>Stort inngrep i landskap (?)</a:t>
            </a:r>
          </a:p>
          <a:p>
            <a:pPr lvl="2" eaLnBrk="1" hangingPunct="1">
              <a:lnSpc>
                <a:spcPct val="90000"/>
              </a:lnSpc>
            </a:pPr>
            <a:r>
              <a:rPr lang="nb-NO" dirty="0"/>
              <a:t>Kostbar installasjon</a:t>
            </a:r>
          </a:p>
          <a:p>
            <a:pPr lvl="2" eaLnBrk="1" hangingPunct="1">
              <a:lnSpc>
                <a:spcPct val="90000"/>
              </a:lnSpc>
            </a:pPr>
            <a:r>
              <a:rPr lang="nb-NO" dirty="0"/>
              <a:t>Velegnet </a:t>
            </a:r>
            <a:r>
              <a:rPr lang="nb-NO" dirty="0" smtClean="0"/>
              <a:t>offshore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MENA1000 – Materialer, energi og nanoteknologi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7410" name="Picture 2" descr="C:\Users\trulsn\Documents\MENA1000bok\Figurer\Vindkraft installert 2007-20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08720"/>
            <a:ext cx="4355976" cy="282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trulsn\Documents\MENA1000bok\Figurer\Vindkraft produsert 2007-20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89040"/>
            <a:ext cx="4355976" cy="282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48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Indirekte solenergi - bølger</a:t>
            </a:r>
            <a:endParaRPr lang="en-US" smtClean="0"/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371600"/>
            <a:ext cx="2895600" cy="4724400"/>
          </a:xfrm>
        </p:spPr>
        <p:txBody>
          <a:bodyPr/>
          <a:lstStyle/>
          <a:p>
            <a:pPr eaLnBrk="1" hangingPunct="1"/>
            <a:r>
              <a:rPr lang="nb-NO" sz="1800" smtClean="0"/>
              <a:t>To hovedtyper</a:t>
            </a:r>
          </a:p>
          <a:p>
            <a:pPr lvl="1" eaLnBrk="1" hangingPunct="1"/>
            <a:endParaRPr lang="nb-NO" sz="1600" smtClean="0"/>
          </a:p>
          <a:p>
            <a:pPr lvl="1" eaLnBrk="1" hangingPunct="1"/>
            <a:r>
              <a:rPr lang="nb-NO" sz="1600" smtClean="0"/>
              <a:t>Turbin basert på flottør eller annen bevegelse opp-ned</a:t>
            </a:r>
          </a:p>
          <a:p>
            <a:pPr lvl="2" eaLnBrk="1" hangingPunct="1"/>
            <a:r>
              <a:rPr lang="nb-NO" sz="1400" smtClean="0"/>
              <a:t>Åpent hav eller i kystformasjoner</a:t>
            </a:r>
          </a:p>
          <a:p>
            <a:pPr lvl="2" eaLnBrk="1" hangingPunct="1"/>
            <a:r>
              <a:rPr lang="nb-NO" sz="1400" smtClean="0"/>
              <a:t>Kan kombineres med vindkraft?</a:t>
            </a:r>
          </a:p>
          <a:p>
            <a:pPr lvl="2" eaLnBrk="1" hangingPunct="1"/>
            <a:endParaRPr lang="nb-NO" sz="1400" smtClean="0"/>
          </a:p>
          <a:p>
            <a:pPr lvl="1" eaLnBrk="1" hangingPunct="1"/>
            <a:endParaRPr lang="nb-NO" sz="1600" smtClean="0"/>
          </a:p>
          <a:p>
            <a:pPr lvl="1" eaLnBrk="1" hangingPunct="1"/>
            <a:r>
              <a:rPr lang="nb-NO" sz="1600" smtClean="0"/>
              <a:t>Samling og fukusering av bølger; løftes inn i reservoar i basseng eller fjordarm</a:t>
            </a:r>
          </a:p>
          <a:p>
            <a:pPr lvl="2" eaLnBrk="1" hangingPunct="1"/>
            <a:r>
              <a:rPr lang="nb-NO" sz="1400" smtClean="0"/>
              <a:t>Turbin i utløp</a:t>
            </a:r>
          </a:p>
          <a:p>
            <a:pPr lvl="2" eaLnBrk="1" hangingPunct="1"/>
            <a:r>
              <a:rPr lang="nb-NO" sz="1400" smtClean="0"/>
              <a:t>Lagring innebygget</a:t>
            </a:r>
            <a:endParaRPr lang="en-US" sz="1400" smtClean="0"/>
          </a:p>
        </p:txBody>
      </p:sp>
      <p:pic>
        <p:nvPicPr>
          <p:cNvPr id="21509" name="Picture 5" descr="boelgekraft-flsol11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2667000"/>
            <a:ext cx="25177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 descr="boelgekraft-kileren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3886200"/>
            <a:ext cx="243840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6096000" y="6613525"/>
            <a:ext cx="3124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/>
              <a:t>Figurer: Kværner, Norsk Hydro</a:t>
            </a:r>
            <a:endParaRPr lang="en-US" sz="1000"/>
          </a:p>
        </p:txBody>
      </p:sp>
      <p:pic>
        <p:nvPicPr>
          <p:cNvPr id="21512" name="Picture 8" descr="Bolgepark562_1-N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990600"/>
            <a:ext cx="4271963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9" descr="boelgekraft-Aftenblade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1447800"/>
            <a:ext cx="205740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16496"/>
          </a:xfrm>
        </p:spPr>
        <p:txBody>
          <a:bodyPr/>
          <a:lstStyle/>
          <a:p>
            <a:pPr eaLnBrk="1" hangingPunct="1"/>
            <a:r>
              <a:rPr lang="nb-NO" b="1" dirty="0" smtClean="0"/>
              <a:t>Indirekte solenergi - vannkraft</a:t>
            </a:r>
            <a:endParaRPr lang="en-US" b="1" dirty="0" smtClean="0"/>
          </a:p>
        </p:txBody>
      </p:sp>
      <p:sp>
        <p:nvSpPr>
          <p:cNvPr id="22532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908720"/>
            <a:ext cx="3816424" cy="518728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nb-NO" sz="1800" dirty="0" smtClean="0"/>
              <a:t>Innebygget lagring i sjøer og demninger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nb-NO" sz="1800" dirty="0" smtClean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b-NO" sz="1800" dirty="0" smtClean="0"/>
              <a:t>Økende interesse for mindre vannkraftverk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nb-NO" sz="1600" dirty="0" smtClean="0"/>
              <a:t>10 MW: Småkraftverk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nb-NO" sz="1600" dirty="0" smtClean="0"/>
              <a:t>  1 MW: Minikraftverk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nb-NO" sz="1600" dirty="0" smtClean="0"/>
              <a:t>100 kW: Mikrokraftverk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nb-NO" sz="16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b-NO" sz="1800" dirty="0" smtClean="0"/>
              <a:t>Fra Kapittel 3: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nb-NO" sz="1800" dirty="0"/>
          </a:p>
          <a:p>
            <a:pPr marL="0" indent="0" eaLnBrk="1" hangingPunct="1">
              <a:buNone/>
            </a:pPr>
            <a:r>
              <a:rPr lang="nb-NO" sz="1800" dirty="0" smtClean="0"/>
              <a:t>	El-generator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nb-NO" sz="1600" dirty="0" smtClean="0"/>
          </a:p>
          <a:p>
            <a:pPr marL="0" indent="0" eaLnBrk="1" hangingPunct="1">
              <a:buNone/>
            </a:pPr>
            <a:r>
              <a:rPr lang="nb-NO" sz="1800" dirty="0" smtClean="0"/>
              <a:t>	El-motor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nb-NO" sz="1600" dirty="0" smtClean="0"/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nb-NO" sz="1600" dirty="0" smtClean="0"/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en-US" sz="1600" dirty="0" smtClean="0"/>
          </a:p>
        </p:txBody>
      </p:sp>
      <p:sp>
        <p:nvSpPr>
          <p:cNvPr id="2253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2533" name="Picture 7" descr="vannkraft-foss-mikrokraft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620689"/>
            <a:ext cx="1828800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8" descr="vannkraft-solbergfoss-bilde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4529" y="1916832"/>
            <a:ext cx="1951607" cy="1951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9" descr="vannkraft-solbf2_prope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2806" y="620688"/>
            <a:ext cx="3288807" cy="3312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 Box 10"/>
          <p:cNvSpPr txBox="1">
            <a:spLocks noChangeArrowheads="1"/>
          </p:cNvSpPr>
          <p:nvPr/>
        </p:nvSpPr>
        <p:spPr bwMode="auto">
          <a:xfrm>
            <a:off x="6019800" y="6613525"/>
            <a:ext cx="3124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/>
              <a:t>Figur: NVE, Energi teknikk AS, Mikrokraft AS</a:t>
            </a:r>
            <a:endParaRPr lang="en-US" sz="1000"/>
          </a:p>
        </p:txBody>
      </p:sp>
      <p:pic>
        <p:nvPicPr>
          <p:cNvPr id="18435" name="Picture 3" descr="C:\Users\trulsn\Documents\MENA1000bok\Figurer\Generator-1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672" y="4005064"/>
            <a:ext cx="3075440" cy="255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trulsn\Documents\MENA1000bok\Figurer\Electrisk motor Wik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05064"/>
            <a:ext cx="3303011" cy="249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Vannkraft</a:t>
            </a:r>
            <a:r>
              <a:rPr lang="en-GB" dirty="0" smtClean="0"/>
              <a:t>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annen</a:t>
            </a:r>
            <a:r>
              <a:rPr lang="en-GB" dirty="0" smtClean="0"/>
              <a:t> </a:t>
            </a:r>
            <a:r>
              <a:rPr lang="en-GB" dirty="0" err="1" smtClean="0"/>
              <a:t>kraftproduksjon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Norge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MENA1000 – Materialer, energi og nanoteknologi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0" name="Picture 2" descr="C:\Users\trulsn\Documents\MENA1000bok\Figurer\Kap 10 kraftproduksjon i Norge 1980-2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068898" cy="485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22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2800" b="1" smtClean="0"/>
              <a:t>Bioenergi</a:t>
            </a:r>
            <a:endParaRPr lang="en-US" sz="2800" b="1" smtClean="0"/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2852738"/>
            <a:ext cx="3429000" cy="32051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nb-NO" sz="1800" smtClean="0"/>
              <a:t>Termokjemisk prosessering</a:t>
            </a:r>
          </a:p>
          <a:p>
            <a:pPr lvl="1" eaLnBrk="1" hangingPunct="1"/>
            <a:r>
              <a:rPr lang="nb-NO" sz="1600" smtClean="0"/>
              <a:t>Pyrolyse</a:t>
            </a:r>
          </a:p>
          <a:p>
            <a:pPr lvl="2" eaLnBrk="1" hangingPunct="1"/>
            <a:r>
              <a:rPr lang="nb-NO" sz="1400" smtClean="0"/>
              <a:t>Produkt: Trekull, oljer</a:t>
            </a:r>
          </a:p>
          <a:p>
            <a:pPr lvl="1" eaLnBrk="1" hangingPunct="1"/>
            <a:endParaRPr lang="nb-NO" sz="1600" smtClean="0"/>
          </a:p>
          <a:p>
            <a:pPr lvl="1" eaLnBrk="1" hangingPunct="1"/>
            <a:r>
              <a:rPr lang="nb-NO" sz="1600" smtClean="0"/>
              <a:t>Gassifisering</a:t>
            </a:r>
          </a:p>
          <a:p>
            <a:pPr lvl="2" eaLnBrk="1" hangingPunct="1"/>
            <a:r>
              <a:rPr lang="nb-NO" sz="1400" smtClean="0"/>
              <a:t>Oksidasjon med damp, luft, O</a:t>
            </a:r>
            <a:r>
              <a:rPr lang="nb-NO" sz="1400" baseline="-25000" smtClean="0"/>
              <a:t>2</a:t>
            </a:r>
            <a:endParaRPr lang="nb-NO" sz="1400" smtClean="0"/>
          </a:p>
          <a:p>
            <a:pPr lvl="2" eaLnBrk="1" hangingPunct="1"/>
            <a:r>
              <a:rPr lang="nb-NO" sz="1400" smtClean="0"/>
              <a:t>Produkt: CH</a:t>
            </a:r>
            <a:r>
              <a:rPr lang="nb-NO" sz="1400" baseline="-25000" smtClean="0"/>
              <a:t>4</a:t>
            </a:r>
            <a:r>
              <a:rPr lang="nb-NO" sz="1400" smtClean="0"/>
              <a:t>, C</a:t>
            </a:r>
            <a:r>
              <a:rPr lang="nb-NO" sz="1400" baseline="-25000" smtClean="0"/>
              <a:t>3</a:t>
            </a:r>
            <a:r>
              <a:rPr lang="nb-NO" sz="1400" smtClean="0"/>
              <a:t>H</a:t>
            </a:r>
            <a:r>
              <a:rPr lang="nb-NO" sz="1400" baseline="-25000" smtClean="0"/>
              <a:t>8</a:t>
            </a:r>
            <a:r>
              <a:rPr lang="nb-NO" sz="1400" smtClean="0"/>
              <a:t>, CO, H</a:t>
            </a:r>
            <a:r>
              <a:rPr lang="nb-NO" sz="1400" baseline="-25000" smtClean="0"/>
              <a:t>2</a:t>
            </a:r>
            <a:r>
              <a:rPr lang="nb-NO" sz="1400" smtClean="0"/>
              <a:t> </a:t>
            </a:r>
          </a:p>
          <a:p>
            <a:pPr lvl="1" eaLnBrk="1" hangingPunct="1"/>
            <a:r>
              <a:rPr lang="nb-NO" sz="1600" smtClean="0"/>
              <a:t>Forbrenning</a:t>
            </a:r>
          </a:p>
        </p:txBody>
      </p:sp>
      <p:pic>
        <p:nvPicPr>
          <p:cNvPr id="24581" name="Picture 5" descr="biomasse-biobil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2640013"/>
            <a:ext cx="5638800" cy="398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 descr="energireser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2500" y="0"/>
            <a:ext cx="2390775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Figurer: Bellona, Høgskolen i Volda 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179388" y="981075"/>
            <a:ext cx="3887787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nb-NO" sz="2000">
                <a:latin typeface="Arial" charset="0"/>
              </a:rPr>
              <a:t>- Med biomasse mener vi trevirke, kompost, avfall, flis, etc.</a:t>
            </a:r>
          </a:p>
          <a:p>
            <a:pPr>
              <a:spcBef>
                <a:spcPct val="20000"/>
              </a:spcBef>
            </a:pPr>
            <a:endParaRPr lang="nb-NO" sz="2000">
              <a:latin typeface="Arial" charset="0"/>
            </a:endParaRPr>
          </a:p>
          <a:p>
            <a:pPr>
              <a:spcBef>
                <a:spcPct val="20000"/>
              </a:spcBef>
            </a:pPr>
            <a:r>
              <a:rPr lang="nb-NO" sz="2000">
                <a:latin typeface="Arial" charset="0"/>
              </a:rPr>
              <a:t>- Hva med mat?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Deponigass</a:t>
            </a:r>
            <a:endParaRPr lang="en-US" dirty="0" smtClean="0"/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371600"/>
            <a:ext cx="4680520" cy="4724400"/>
          </a:xfrm>
        </p:spPr>
        <p:txBody>
          <a:bodyPr/>
          <a:lstStyle/>
          <a:p>
            <a:pPr eaLnBrk="1" hangingPunct="1"/>
            <a:r>
              <a:rPr lang="nb-NO" sz="1800" dirty="0" smtClean="0"/>
              <a:t>Avfallsdeponier utvikler gass ved forråtnelse og </a:t>
            </a:r>
            <a:r>
              <a:rPr lang="nb-NO" sz="1800" dirty="0" err="1" smtClean="0"/>
              <a:t>gassifisering</a:t>
            </a:r>
            <a:endParaRPr lang="nb-NO" sz="1800" dirty="0" smtClean="0"/>
          </a:p>
          <a:p>
            <a:pPr eaLnBrk="1" hangingPunct="1"/>
            <a:r>
              <a:rPr lang="nb-NO" sz="1800" dirty="0" smtClean="0"/>
              <a:t>Kan brukes til elektrisitet og fjernvarme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Oslo: </a:t>
            </a:r>
          </a:p>
          <a:p>
            <a:pPr lvl="1" eaLnBrk="1" hangingPunct="1"/>
            <a:r>
              <a:rPr lang="nb-NO" sz="1600" dirty="0" smtClean="0"/>
              <a:t>1000 GWh/år bioenergi</a:t>
            </a:r>
          </a:p>
          <a:p>
            <a:pPr lvl="1" eaLnBrk="1" hangingPunct="1"/>
            <a:r>
              <a:rPr lang="nb-NO" sz="1600" dirty="0" smtClean="0"/>
              <a:t>Mest fjernvarme</a:t>
            </a:r>
          </a:p>
          <a:p>
            <a:pPr lvl="1" eaLnBrk="1" hangingPunct="1"/>
            <a:r>
              <a:rPr lang="nb-NO" sz="1600" dirty="0" smtClean="0"/>
              <a:t>50 GWh elektrisk via dampturbin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Drammen: Lager H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 ved reformering; for hydrogenbiler </a:t>
            </a:r>
            <a:r>
              <a:rPr lang="nb-NO" sz="1800" dirty="0" smtClean="0">
                <a:sym typeface="Wingdings" pitchFamily="2" charset="2"/>
              </a:rPr>
              <a:t></a:t>
            </a:r>
            <a:endParaRPr lang="en-US" sz="800" dirty="0" smtClean="0"/>
          </a:p>
        </p:txBody>
      </p:sp>
      <p:pic>
        <p:nvPicPr>
          <p:cNvPr id="25605" name="Picture 5" descr="gass_prinsip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4081463"/>
            <a:ext cx="4191000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 descr="gass-j_landfill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990600"/>
            <a:ext cx="4267200" cy="279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 descr="gass-j_landfi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953000"/>
            <a:ext cx="2362200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8" descr="gass-j_moto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4957763"/>
            <a:ext cx="1752600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Figurer: </a:t>
            </a:r>
            <a:r>
              <a:rPr lang="en-US" sz="1000">
                <a:cs typeface="Times New Roman" pitchFamily="18" charset="0"/>
                <a:hlinkClick r:id="rId6"/>
              </a:rPr>
              <a:t>http://www.mikrokraft.no/gasskraft.htm</a:t>
            </a:r>
            <a:r>
              <a:rPr lang="nb-NO" sz="1000">
                <a:cs typeface="Times New Roman" pitchFamily="18" charset="0"/>
              </a:rPr>
              <a:t> 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Geotermisk varme og jordvarme</a:t>
            </a:r>
            <a:endParaRPr lang="en-US" smtClean="0"/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371600"/>
            <a:ext cx="3810000" cy="4724400"/>
          </a:xfrm>
        </p:spPr>
        <p:txBody>
          <a:bodyPr/>
          <a:lstStyle/>
          <a:p>
            <a:pPr eaLnBrk="1" hangingPunct="1"/>
            <a:r>
              <a:rPr lang="nb-NO" sz="1600" smtClean="0"/>
              <a:t>Kilder til geotermisk energi: </a:t>
            </a:r>
          </a:p>
          <a:p>
            <a:pPr lvl="1" eaLnBrk="1" hangingPunct="1"/>
            <a:r>
              <a:rPr lang="nb-NO" sz="1400" smtClean="0"/>
              <a:t>Varmestrøm fra jordens varme kjerne</a:t>
            </a:r>
          </a:p>
          <a:p>
            <a:pPr lvl="1" eaLnBrk="1" hangingPunct="1"/>
            <a:r>
              <a:rPr lang="nb-NO" sz="1400" smtClean="0"/>
              <a:t>Kjernereaksjoner i mantelen</a:t>
            </a:r>
          </a:p>
          <a:p>
            <a:pPr lvl="1" eaLnBrk="1" hangingPunct="1"/>
            <a:endParaRPr lang="nb-NO" sz="1400" smtClean="0"/>
          </a:p>
          <a:p>
            <a:pPr eaLnBrk="1" hangingPunct="1"/>
            <a:r>
              <a:rPr lang="nb-NO" sz="1600" smtClean="0"/>
              <a:t>Strømmer til jordoverflaten</a:t>
            </a:r>
          </a:p>
          <a:p>
            <a:pPr lvl="1" eaLnBrk="1" hangingPunct="1"/>
            <a:r>
              <a:rPr lang="nb-NO" sz="1400" smtClean="0"/>
              <a:t>Gjennomsnittlig 0,063 W/m</a:t>
            </a:r>
            <a:r>
              <a:rPr lang="nb-NO" sz="1400" baseline="30000" smtClean="0"/>
              <a:t>2</a:t>
            </a:r>
          </a:p>
          <a:p>
            <a:pPr lvl="1" eaLnBrk="1" hangingPunct="1"/>
            <a:r>
              <a:rPr lang="nb-NO" sz="1400" smtClean="0"/>
              <a:t>Totalt 32 TW for hele kloden</a:t>
            </a:r>
          </a:p>
          <a:p>
            <a:pPr lvl="1" eaLnBrk="1" hangingPunct="1"/>
            <a:endParaRPr lang="nb-NO" sz="1400" smtClean="0"/>
          </a:p>
          <a:p>
            <a:pPr eaLnBrk="1" hangingPunct="1"/>
            <a:r>
              <a:rPr lang="nb-NO" sz="1600" smtClean="0"/>
              <a:t>Virker sammen med oppvarming fra sola; jordvarme</a:t>
            </a:r>
          </a:p>
          <a:p>
            <a:pPr eaLnBrk="1" hangingPunct="1"/>
            <a:endParaRPr lang="nb-NO" sz="1600" smtClean="0"/>
          </a:p>
          <a:p>
            <a:pPr eaLnBrk="1" hangingPunct="1"/>
            <a:r>
              <a:rPr lang="nb-NO" sz="1600" smtClean="0"/>
              <a:t>Vi kan ta ut geotermisk varme fra store dyp eller der varme når opp gjennom sprekker i skorpen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nb-NO" sz="1400" smtClean="0"/>
              <a:t>&gt;   40°C: Oppvarming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nb-NO" sz="1400" smtClean="0"/>
              <a:t>&gt; 150°C: Dampturbin for elektrisitet</a:t>
            </a:r>
            <a:endParaRPr lang="en-US" sz="1400" smtClean="0"/>
          </a:p>
        </p:txBody>
      </p:sp>
      <p:pic>
        <p:nvPicPr>
          <p:cNvPr id="38917" name="Picture 5" descr="Geothermal-Nesjavelli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711325"/>
            <a:ext cx="4991100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 descr="Blue-Lago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887788"/>
            <a:ext cx="4953000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7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17240"/>
          </a:xfrm>
        </p:spPr>
        <p:txBody>
          <a:bodyPr/>
          <a:lstStyle/>
          <a:p>
            <a:pPr eaLnBrk="1" hangingPunct="1"/>
            <a:r>
              <a:rPr lang="nb-NO" dirty="0" smtClean="0"/>
              <a:t>Solenergi og andre energikilder; reserver og forbruk</a:t>
            </a:r>
            <a:endParaRPr lang="en-US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97344" y="893440"/>
            <a:ext cx="3888432" cy="4335760"/>
            <a:chOff x="107504" y="893440"/>
            <a:chExt cx="3744291" cy="4220195"/>
          </a:xfrm>
        </p:grpSpPr>
        <p:pic>
          <p:nvPicPr>
            <p:cNvPr id="4100" name="Picture 3" descr="energireserve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504" y="893440"/>
              <a:ext cx="3744291" cy="3975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1" name="Text Box 4"/>
            <p:cNvSpPr txBox="1">
              <a:spLocks noChangeArrowheads="1"/>
            </p:cNvSpPr>
            <p:nvPr/>
          </p:nvSpPr>
          <p:spPr bwMode="auto">
            <a:xfrm>
              <a:off x="179512" y="4869160"/>
              <a:ext cx="28956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b-NO" sz="1000" dirty="0">
                  <a:cs typeface="Times New Roman" pitchFamily="18" charset="0"/>
                </a:rPr>
                <a:t>Figur: Bellona</a:t>
              </a:r>
              <a:endParaRPr lang="en-US" sz="1000" dirty="0">
                <a:cs typeface="Times New Roman" pitchFamily="18" charset="0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4338" name="Picture 2" descr="C:\Users\trulsn\Documents\MENA1000bok\Figurer\World energy reserves and u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135" y="2708920"/>
            <a:ext cx="5554217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nb-NO" smtClean="0"/>
              <a:t> Varme og varmepumper</a:t>
            </a:r>
            <a:endParaRPr lang="en-US" smtClean="0"/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295400"/>
            <a:ext cx="29718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600" smtClean="0"/>
              <a:t>Varm luft (T &gt; 0 K) kan deles i en varmere del og en kaldere del, med konstant totalenergi. </a:t>
            </a:r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Det koster litt energi (typisk 25%) å kjøre prosessen i endelig hastighet.</a:t>
            </a:r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Dvs: 1 kW elektrisitet inn kan typisk gi 3 kW varme ut. </a:t>
            </a:r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Vi varmer huset og kjøler uteluften (eller hav/sjø). Solen varmer omgivelsene opp igjen over tid, dvs. dette er i lengden solenergi.</a:t>
            </a:r>
          </a:p>
          <a:p>
            <a:pPr eaLnBrk="1" hangingPunct="1">
              <a:lnSpc>
                <a:spcPct val="90000"/>
              </a:lnSpc>
            </a:pPr>
            <a:endParaRPr lang="en-US" sz="1600" smtClean="0"/>
          </a:p>
        </p:txBody>
      </p:sp>
      <p:pic>
        <p:nvPicPr>
          <p:cNvPr id="26629" name="Picture 6" descr="Varmepumpe-AB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1900" y="914400"/>
            <a:ext cx="2324100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7" descr="Varmepumpe-ABC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9700" y="914400"/>
            <a:ext cx="2044700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8" descr="Varmepumpe-ABC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2478088"/>
            <a:ext cx="2590800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9" descr="Varmepumpe-ABC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2466975"/>
            <a:ext cx="228600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5" descr="Varmepumpe-AB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3810000"/>
            <a:ext cx="5372100" cy="280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6096000" y="66135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Figurer: SINTEF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Tidevannskraft</a:t>
            </a:r>
            <a:endParaRPr lang="en-US" smtClean="0"/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nb-NO" sz="1800" smtClean="0"/>
              <a:t>Månens (og Solens) gravitasjon trekker på havvannet i regelmessige svingninger</a:t>
            </a:r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To prinsipper: </a:t>
            </a:r>
          </a:p>
          <a:p>
            <a:pPr eaLnBrk="1" hangingPunct="1"/>
            <a:endParaRPr lang="nb-NO" sz="1800" smtClean="0"/>
          </a:p>
          <a:p>
            <a:pPr lvl="1" eaLnBrk="1" hangingPunct="1"/>
            <a:r>
              <a:rPr lang="nb-NO" sz="1600" smtClean="0"/>
              <a:t>Mølle som utnytter strømmen gjennom sund begge retninger</a:t>
            </a:r>
          </a:p>
          <a:p>
            <a:pPr lvl="1" eaLnBrk="1" hangingPunct="1"/>
            <a:endParaRPr lang="nb-NO" sz="1600" smtClean="0"/>
          </a:p>
          <a:p>
            <a:pPr lvl="1" eaLnBrk="1" hangingPunct="1"/>
            <a:r>
              <a:rPr lang="nb-NO" sz="1600" smtClean="0"/>
              <a:t>Oppfylling av åpnet basseng eller fjordarm – stengning – utløp gjennom turbin</a:t>
            </a:r>
          </a:p>
          <a:p>
            <a:pPr lvl="1" eaLnBrk="1" hangingPunct="1"/>
            <a:endParaRPr lang="nb-NO" sz="1600" smtClean="0"/>
          </a:p>
          <a:p>
            <a:pPr eaLnBrk="1" hangingPunct="1"/>
            <a:r>
              <a:rPr lang="nb-NO" sz="1800" smtClean="0"/>
              <a:t>Norges første anlegg i Kvalsundet ved Hammerfest</a:t>
            </a:r>
            <a:endParaRPr lang="en-US" sz="1800" smtClean="0"/>
          </a:p>
        </p:txBody>
      </p:sp>
      <p:pic>
        <p:nvPicPr>
          <p:cNvPr id="37893" name="Picture 5" descr="Tidevannskraft-Kvalsundet-NacelleLek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52425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Tidevannskraft-P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143000"/>
            <a:ext cx="403860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Text Box 8"/>
          <p:cNvSpPr txBox="1">
            <a:spLocks noChangeArrowheads="1"/>
          </p:cNvSpPr>
          <p:nvPr/>
        </p:nvSpPr>
        <p:spPr bwMode="auto">
          <a:xfrm>
            <a:off x="6096000" y="66135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Figurer: Hammerfest Strøm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5486400" cy="1143000"/>
          </a:xfrm>
        </p:spPr>
        <p:txBody>
          <a:bodyPr/>
          <a:lstStyle/>
          <a:p>
            <a:pPr eaLnBrk="1" hangingPunct="1"/>
            <a:r>
              <a:rPr lang="nb-NO" smtClean="0"/>
              <a:t>Fossile energikilder</a:t>
            </a:r>
            <a:endParaRPr lang="en-US" smtClean="0"/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990600"/>
            <a:ext cx="3962400" cy="5486400"/>
          </a:xfrm>
        </p:spPr>
        <p:txBody>
          <a:bodyPr/>
          <a:lstStyle/>
          <a:p>
            <a:pPr eaLnBrk="1" hangingPunct="1"/>
            <a:r>
              <a:rPr lang="nb-NO" sz="1600" dirty="0" smtClean="0"/>
              <a:t>Kull</a:t>
            </a:r>
          </a:p>
          <a:p>
            <a:pPr lvl="1" eaLnBrk="1" hangingPunct="1"/>
            <a:r>
              <a:rPr lang="nb-NO" sz="1400" dirty="0" smtClean="0"/>
              <a:t>Komplekst</a:t>
            </a:r>
          </a:p>
          <a:p>
            <a:pPr lvl="2" eaLnBrk="1" hangingPunct="1"/>
            <a:r>
              <a:rPr lang="nb-NO" sz="1200" dirty="0" smtClean="0"/>
              <a:t>organisk</a:t>
            </a:r>
          </a:p>
          <a:p>
            <a:pPr lvl="3" eaLnBrk="1" hangingPunct="1"/>
            <a:r>
              <a:rPr lang="nb-NO" sz="1000" dirty="0" smtClean="0"/>
              <a:t>C,H,O,S,N</a:t>
            </a:r>
          </a:p>
          <a:p>
            <a:pPr lvl="2" eaLnBrk="1" hangingPunct="1"/>
            <a:r>
              <a:rPr lang="nb-NO" sz="1200" dirty="0" smtClean="0"/>
              <a:t>uorganiske mineraler</a:t>
            </a:r>
          </a:p>
          <a:p>
            <a:pPr lvl="2" eaLnBrk="1" hangingPunct="1"/>
            <a:endParaRPr lang="nb-NO" sz="1200" dirty="0" smtClean="0"/>
          </a:p>
          <a:p>
            <a:pPr eaLnBrk="1" hangingPunct="1"/>
            <a:r>
              <a:rPr lang="nb-NO" sz="1600" dirty="0" smtClean="0"/>
              <a:t>Hydrokarboner</a:t>
            </a:r>
          </a:p>
          <a:p>
            <a:pPr lvl="1" eaLnBrk="1" hangingPunct="1"/>
            <a:r>
              <a:rPr lang="nb-NO" sz="1400" dirty="0" smtClean="0"/>
              <a:t>Alkaner; mettede</a:t>
            </a:r>
          </a:p>
          <a:p>
            <a:pPr lvl="2" eaLnBrk="1" hangingPunct="1"/>
            <a:r>
              <a:rPr lang="nb-NO" sz="1200" dirty="0" smtClean="0"/>
              <a:t>C</a:t>
            </a:r>
            <a:r>
              <a:rPr lang="nb-NO" sz="1200" baseline="-25000" dirty="0" smtClean="0"/>
              <a:t>n</a:t>
            </a:r>
            <a:r>
              <a:rPr lang="nb-NO" sz="1200" dirty="0" smtClean="0"/>
              <a:t>H</a:t>
            </a:r>
            <a:r>
              <a:rPr lang="nb-NO" sz="1200" baseline="-25000" dirty="0" smtClean="0"/>
              <a:t>2n+2</a:t>
            </a:r>
            <a:endParaRPr lang="nb-NO" sz="1200" dirty="0" smtClean="0"/>
          </a:p>
          <a:p>
            <a:pPr lvl="2" eaLnBrk="1" hangingPunct="1"/>
            <a:r>
              <a:rPr lang="nb-NO" sz="1200" dirty="0" smtClean="0"/>
              <a:t>Metan, etan, propan, butan…</a:t>
            </a:r>
          </a:p>
          <a:p>
            <a:pPr lvl="1" eaLnBrk="1" hangingPunct="1"/>
            <a:r>
              <a:rPr lang="nb-NO" sz="1400" dirty="0" smtClean="0"/>
              <a:t>Alkener og alkyner (umettede)</a:t>
            </a:r>
          </a:p>
          <a:p>
            <a:pPr lvl="2" eaLnBrk="1" hangingPunct="1"/>
            <a:r>
              <a:rPr lang="nb-NO" sz="1200" dirty="0" smtClean="0"/>
              <a:t>eks. eten C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H</a:t>
            </a:r>
            <a:r>
              <a:rPr lang="nb-NO" sz="1200" baseline="-25000" dirty="0" smtClean="0"/>
              <a:t>4</a:t>
            </a:r>
            <a:r>
              <a:rPr lang="nb-NO" sz="1200" dirty="0" smtClean="0"/>
              <a:t> og etyn (C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H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)</a:t>
            </a:r>
          </a:p>
          <a:p>
            <a:pPr lvl="2" eaLnBrk="1" hangingPunct="1"/>
            <a:endParaRPr lang="nb-NO" sz="1200" dirty="0" smtClean="0"/>
          </a:p>
          <a:p>
            <a:pPr lvl="1" eaLnBrk="1" hangingPunct="1"/>
            <a:r>
              <a:rPr lang="nb-NO" sz="1400" dirty="0" smtClean="0"/>
              <a:t>Uforgrenede/forgrenede</a:t>
            </a:r>
          </a:p>
          <a:p>
            <a:pPr lvl="1" eaLnBrk="1" hangingPunct="1"/>
            <a:r>
              <a:rPr lang="nb-NO" sz="1400" dirty="0" err="1" smtClean="0"/>
              <a:t>Uaromatiske</a:t>
            </a:r>
            <a:r>
              <a:rPr lang="nb-NO" sz="1400" dirty="0" smtClean="0"/>
              <a:t>/aromatiske (ringformede)</a:t>
            </a:r>
          </a:p>
          <a:p>
            <a:pPr lvl="2" eaLnBrk="1" hangingPunct="1"/>
            <a:endParaRPr lang="nb-NO" sz="1200" dirty="0" smtClean="0"/>
          </a:p>
          <a:p>
            <a:pPr lvl="1" eaLnBrk="1" hangingPunct="1"/>
            <a:r>
              <a:rPr lang="nb-NO" sz="1400" dirty="0" smtClean="0"/>
              <a:t>Gass: n = 1..3</a:t>
            </a:r>
          </a:p>
          <a:p>
            <a:pPr lvl="1" eaLnBrk="1" hangingPunct="1"/>
            <a:r>
              <a:rPr lang="nb-NO" sz="1400" dirty="0" smtClean="0"/>
              <a:t>Råolje: n = 2….</a:t>
            </a:r>
          </a:p>
          <a:p>
            <a:pPr lvl="1" eaLnBrk="1" hangingPunct="1"/>
            <a:endParaRPr lang="nb-NO" sz="1400" dirty="0" smtClean="0"/>
          </a:p>
          <a:p>
            <a:pPr lvl="1" eaLnBrk="1" hangingPunct="1"/>
            <a:r>
              <a:rPr lang="nb-NO" sz="1400" dirty="0" smtClean="0"/>
              <a:t>Forbrenner til CO</a:t>
            </a:r>
            <a:r>
              <a:rPr lang="nb-NO" sz="1400" baseline="-25000" dirty="0" smtClean="0"/>
              <a:t>2</a:t>
            </a:r>
            <a:r>
              <a:rPr lang="nb-NO" sz="1400" dirty="0" smtClean="0"/>
              <a:t> og H</a:t>
            </a:r>
            <a:r>
              <a:rPr lang="nb-NO" sz="1400" baseline="-25000" dirty="0" smtClean="0"/>
              <a:t>2</a:t>
            </a:r>
            <a:r>
              <a:rPr lang="nb-NO" sz="1400" dirty="0" smtClean="0"/>
              <a:t>O, eks.: </a:t>
            </a:r>
          </a:p>
          <a:p>
            <a:pPr lvl="2" eaLnBrk="1" hangingPunct="1">
              <a:buFontTx/>
              <a:buNone/>
            </a:pPr>
            <a:r>
              <a:rPr lang="nb-NO" sz="1200" dirty="0" smtClean="0"/>
              <a:t>CH</a:t>
            </a:r>
            <a:r>
              <a:rPr lang="nb-NO" sz="1200" baseline="-25000" dirty="0" smtClean="0"/>
              <a:t>4</a:t>
            </a:r>
            <a:r>
              <a:rPr lang="nb-NO" sz="1200" dirty="0" smtClean="0"/>
              <a:t> + 2O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 = CO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 + 2H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O</a:t>
            </a:r>
          </a:p>
          <a:p>
            <a:pPr lvl="2" eaLnBrk="1" hangingPunct="1">
              <a:buFontTx/>
              <a:buNone/>
            </a:pPr>
            <a:endParaRPr lang="en-US" sz="1200" dirty="0" smtClean="0"/>
          </a:p>
        </p:txBody>
      </p:sp>
      <p:pic>
        <p:nvPicPr>
          <p:cNvPr id="28677" name="Picture 5" descr="Wade-alkanes-b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4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38600" y="2133600"/>
            <a:ext cx="4191000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Wade-alkanes-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6863" y="4495800"/>
            <a:ext cx="3810000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7" descr="energireserv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2500" y="0"/>
            <a:ext cx="2390775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Figurer: Bellona, Wade: Organic Chemistry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688975"/>
          </a:xfrm>
        </p:spPr>
        <p:txBody>
          <a:bodyPr/>
          <a:lstStyle/>
          <a:p>
            <a:pPr eaLnBrk="1" hangingPunct="1"/>
            <a:r>
              <a:rPr lang="nb-NO" smtClean="0"/>
              <a:t>Kull</a:t>
            </a:r>
            <a:endParaRPr lang="en-US" smtClean="0"/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476250"/>
            <a:ext cx="4679950" cy="53292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nb-NO" sz="1800" smtClean="0"/>
              <a:t>Største reserve av energi på jorden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smtClean="0"/>
              <a:t>Mange kvaliteter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smtClean="0"/>
              <a:t>Mange bruksområder</a:t>
            </a:r>
          </a:p>
          <a:p>
            <a:pPr lvl="2" eaLnBrk="1" hangingPunct="1">
              <a:lnSpc>
                <a:spcPct val="80000"/>
              </a:lnSpc>
            </a:pPr>
            <a:r>
              <a:rPr lang="nb-NO" sz="1400" smtClean="0"/>
              <a:t>Forbrenning</a:t>
            </a:r>
          </a:p>
          <a:p>
            <a:pPr lvl="2" eaLnBrk="1" hangingPunct="1">
              <a:lnSpc>
                <a:spcPct val="80000"/>
              </a:lnSpc>
            </a:pPr>
            <a:r>
              <a:rPr lang="nb-NO" sz="1400" smtClean="0"/>
              <a:t>Foredling som brensel</a:t>
            </a:r>
          </a:p>
          <a:p>
            <a:pPr lvl="2" eaLnBrk="1" hangingPunct="1">
              <a:lnSpc>
                <a:spcPct val="80000"/>
              </a:lnSpc>
            </a:pPr>
            <a:r>
              <a:rPr lang="nb-NO" sz="1400" smtClean="0"/>
              <a:t>Råstoff</a:t>
            </a:r>
          </a:p>
          <a:p>
            <a:pPr lvl="2" eaLnBrk="1" hangingPunct="1">
              <a:lnSpc>
                <a:spcPct val="80000"/>
              </a:lnSpc>
            </a:pPr>
            <a:r>
              <a:rPr lang="nb-NO" sz="1400" smtClean="0"/>
              <a:t>Karbotermisk reduksjon – fremstilling av metaller </a:t>
            </a:r>
          </a:p>
          <a:p>
            <a:pPr eaLnBrk="1" hangingPunct="1">
              <a:lnSpc>
                <a:spcPct val="80000"/>
              </a:lnSpc>
            </a:pPr>
            <a:endParaRPr lang="nb-NO" sz="1800" smtClean="0"/>
          </a:p>
          <a:p>
            <a:pPr eaLnBrk="1" hangingPunct="1">
              <a:lnSpc>
                <a:spcPct val="80000"/>
              </a:lnSpc>
            </a:pPr>
            <a:r>
              <a:rPr lang="nb-NO" sz="1800" smtClean="0"/>
              <a:t>Behandling som for biomasse: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smtClean="0"/>
              <a:t>Forbrenning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smtClean="0"/>
              <a:t>Pyrolyse</a:t>
            </a:r>
          </a:p>
          <a:p>
            <a:pPr lvl="2" eaLnBrk="1" hangingPunct="1">
              <a:lnSpc>
                <a:spcPct val="80000"/>
              </a:lnSpc>
            </a:pPr>
            <a:r>
              <a:rPr lang="nb-NO" sz="1400" smtClean="0"/>
              <a:t>koks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smtClean="0"/>
              <a:t>Forgassing</a:t>
            </a:r>
          </a:p>
          <a:p>
            <a:pPr lvl="2" eaLnBrk="1" hangingPunct="1">
              <a:lnSpc>
                <a:spcPct val="80000"/>
              </a:lnSpc>
            </a:pPr>
            <a:r>
              <a:rPr lang="nb-NO" sz="1400" smtClean="0"/>
              <a:t>Med damp til vanngass: </a:t>
            </a:r>
          </a:p>
          <a:p>
            <a:pPr lvl="3" eaLnBrk="1" hangingPunct="1">
              <a:lnSpc>
                <a:spcPct val="80000"/>
              </a:lnSpc>
              <a:buFontTx/>
              <a:buNone/>
            </a:pPr>
            <a:r>
              <a:rPr lang="nb-NO" smtClean="0"/>
              <a:t>C + H</a:t>
            </a:r>
            <a:r>
              <a:rPr lang="nb-NO" baseline="-25000" smtClean="0"/>
              <a:t>2</a:t>
            </a:r>
            <a:r>
              <a:rPr lang="nb-NO" smtClean="0"/>
              <a:t>O = CO + H</a:t>
            </a:r>
            <a:r>
              <a:rPr lang="nb-NO" baseline="-25000" smtClean="0"/>
              <a:t>2</a:t>
            </a:r>
            <a:endParaRPr lang="nb-NO" smtClean="0"/>
          </a:p>
          <a:p>
            <a:pPr lvl="3" eaLnBrk="1" hangingPunct="1">
              <a:lnSpc>
                <a:spcPct val="80000"/>
              </a:lnSpc>
              <a:buFontTx/>
              <a:buNone/>
            </a:pPr>
            <a:endParaRPr lang="nb-NO" sz="1200" smtClean="0"/>
          </a:p>
          <a:p>
            <a:pPr eaLnBrk="1" hangingPunct="1">
              <a:lnSpc>
                <a:spcPct val="80000"/>
              </a:lnSpc>
            </a:pPr>
            <a:r>
              <a:rPr lang="nb-NO" sz="1800" smtClean="0"/>
              <a:t>Høye innhold av svovel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smtClean="0"/>
              <a:t>SO</a:t>
            </a:r>
            <a:r>
              <a:rPr lang="nb-NO" sz="1600" baseline="-25000" smtClean="0"/>
              <a:t>x</a:t>
            </a:r>
            <a:r>
              <a:rPr lang="nb-NO" sz="1600" smtClean="0"/>
              <a:t>; sur nedbør</a:t>
            </a:r>
          </a:p>
          <a:p>
            <a:pPr eaLnBrk="1" hangingPunct="1">
              <a:lnSpc>
                <a:spcPct val="80000"/>
              </a:lnSpc>
            </a:pPr>
            <a:endParaRPr lang="nb-NO" sz="1000" smtClean="0"/>
          </a:p>
          <a:p>
            <a:pPr eaLnBrk="1" hangingPunct="1">
              <a:lnSpc>
                <a:spcPct val="80000"/>
              </a:lnSpc>
            </a:pPr>
            <a:r>
              <a:rPr lang="nb-NO" sz="1800" smtClean="0"/>
              <a:t>Tungmetaller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b-NO" sz="1000" smtClean="0"/>
          </a:p>
          <a:p>
            <a:pPr eaLnBrk="1" hangingPunct="1">
              <a:lnSpc>
                <a:spcPct val="80000"/>
              </a:lnSpc>
            </a:pPr>
            <a:r>
              <a:rPr lang="nb-NO" sz="1800" smtClean="0"/>
              <a:t>Sot</a:t>
            </a:r>
          </a:p>
        </p:txBody>
      </p:sp>
      <p:pic>
        <p:nvPicPr>
          <p:cNvPr id="29701" name="Picture 5" descr="Coal_in_Pennsylvania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0413" y="4114800"/>
            <a:ext cx="3151187" cy="242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 descr="coalbreak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692275"/>
            <a:ext cx="3886200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29703" name="Picture 7" descr="coalmin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838" y="4076700"/>
            <a:ext cx="2362200" cy="166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29704" name="Picture 8" descr="energireserv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2500" y="0"/>
            <a:ext cx="157956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468313" y="6045200"/>
            <a:ext cx="4537075" cy="552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nb-NO" sz="1600"/>
              <a:t>Kina: 3 215 døde under produksjon av kull i 2008 (offisielle tall, i følge www.china.org.cn)</a:t>
            </a:r>
            <a:endParaRPr lang="en-US" sz="160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Olje</a:t>
            </a:r>
            <a:endParaRPr lang="en-US" smtClean="0"/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5334000" cy="5410200"/>
          </a:xfrm>
        </p:spPr>
        <p:txBody>
          <a:bodyPr/>
          <a:lstStyle/>
          <a:p>
            <a:pPr eaLnBrk="1" hangingPunct="1"/>
            <a:r>
              <a:rPr lang="nb-NO" sz="1600" smtClean="0"/>
              <a:t>Råolje:</a:t>
            </a:r>
          </a:p>
          <a:p>
            <a:pPr lvl="1" eaLnBrk="1" hangingPunct="1"/>
            <a:r>
              <a:rPr lang="nb-NO" sz="1400" smtClean="0"/>
              <a:t>Gass, flytende, fast</a:t>
            </a:r>
          </a:p>
          <a:p>
            <a:pPr lvl="1" eaLnBrk="1" hangingPunct="1"/>
            <a:r>
              <a:rPr lang="nb-NO" sz="1400" smtClean="0"/>
              <a:t>Varierende svovelinnhold</a:t>
            </a:r>
          </a:p>
          <a:p>
            <a:pPr lvl="1" eaLnBrk="1" hangingPunct="1"/>
            <a:endParaRPr lang="nb-NO" sz="1400" smtClean="0"/>
          </a:p>
          <a:p>
            <a:pPr eaLnBrk="1" hangingPunct="1"/>
            <a:r>
              <a:rPr lang="nb-NO" sz="1600" smtClean="0"/>
              <a:t>Fraksjonert destillasjon, bl.a.:</a:t>
            </a:r>
          </a:p>
          <a:p>
            <a:pPr lvl="1" eaLnBrk="1" hangingPunct="1"/>
            <a:r>
              <a:rPr lang="nb-NO" sz="1400" smtClean="0"/>
              <a:t>Gass (n=1..2)</a:t>
            </a:r>
          </a:p>
          <a:p>
            <a:pPr lvl="1" eaLnBrk="1" hangingPunct="1"/>
            <a:r>
              <a:rPr lang="nb-NO" sz="1400" smtClean="0"/>
              <a:t>LPG (Liquefied Petroleum Gas) (n=3..4)</a:t>
            </a:r>
          </a:p>
          <a:p>
            <a:pPr lvl="1" eaLnBrk="1" hangingPunct="1"/>
            <a:r>
              <a:rPr lang="nb-NO" sz="1400" smtClean="0"/>
              <a:t>Bensin (n=5..8)</a:t>
            </a:r>
          </a:p>
          <a:p>
            <a:pPr lvl="1" eaLnBrk="1" hangingPunct="1"/>
            <a:r>
              <a:rPr lang="nb-NO" sz="1400" smtClean="0"/>
              <a:t>Flybensin og diesel (n=9..16)</a:t>
            </a:r>
          </a:p>
          <a:p>
            <a:pPr lvl="1" eaLnBrk="1" hangingPunct="1"/>
            <a:r>
              <a:rPr lang="nb-NO" sz="1400" smtClean="0"/>
              <a:t>Oljer (fyring, smøring) (n=16..30)</a:t>
            </a:r>
          </a:p>
          <a:p>
            <a:pPr lvl="1" eaLnBrk="1" hangingPunct="1"/>
            <a:r>
              <a:rPr lang="nb-NO" sz="1400" smtClean="0"/>
              <a:t>Paraffinvoks (n&gt;25)</a:t>
            </a:r>
          </a:p>
          <a:p>
            <a:pPr lvl="1" eaLnBrk="1" hangingPunct="1"/>
            <a:r>
              <a:rPr lang="nb-NO" sz="1400" smtClean="0"/>
              <a:t>Asfalt (n&gt;35)</a:t>
            </a:r>
          </a:p>
          <a:p>
            <a:pPr lvl="1" eaLnBrk="1" hangingPunct="1"/>
            <a:endParaRPr lang="nb-NO" sz="1400" smtClean="0"/>
          </a:p>
          <a:p>
            <a:pPr eaLnBrk="1" hangingPunct="1"/>
            <a:r>
              <a:rPr lang="nb-NO" sz="1600" smtClean="0"/>
              <a:t>Cracking</a:t>
            </a:r>
          </a:p>
          <a:p>
            <a:pPr lvl="1" eaLnBrk="1" hangingPunct="1"/>
            <a:r>
              <a:rPr lang="nb-NO" sz="1400" smtClean="0"/>
              <a:t>Deling i mindre komponenter</a:t>
            </a:r>
          </a:p>
          <a:p>
            <a:pPr lvl="1" eaLnBrk="1" hangingPunct="1"/>
            <a:r>
              <a:rPr lang="nb-NO" sz="1400" smtClean="0"/>
              <a:t>Øker andelen lettere råstoffer, for bensin og polymerer</a:t>
            </a:r>
          </a:p>
          <a:p>
            <a:pPr lvl="1" eaLnBrk="1" hangingPunct="1"/>
            <a:endParaRPr lang="nb-NO" sz="1400" smtClean="0"/>
          </a:p>
          <a:p>
            <a:pPr eaLnBrk="1" hangingPunct="1"/>
            <a:r>
              <a:rPr lang="nb-NO" sz="1600" smtClean="0"/>
              <a:t>Prosessering</a:t>
            </a:r>
          </a:p>
          <a:p>
            <a:pPr lvl="1" eaLnBrk="1" hangingPunct="1"/>
            <a:r>
              <a:rPr lang="nb-NO" sz="1400" smtClean="0"/>
              <a:t>Hydrogenering/dehydrogenering</a:t>
            </a:r>
          </a:p>
          <a:p>
            <a:pPr lvl="1" eaLnBrk="1" hangingPunct="1"/>
            <a:r>
              <a:rPr lang="nb-NO" sz="1400" smtClean="0"/>
              <a:t>Oksidasjon, aromatisering, polymerisering</a:t>
            </a:r>
            <a:endParaRPr lang="en-US" sz="1400" smtClean="0"/>
          </a:p>
        </p:txBody>
      </p:sp>
      <p:pic>
        <p:nvPicPr>
          <p:cNvPr id="30725" name="Picture 5" descr="Wade-alkanes-p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304800"/>
            <a:ext cx="2784475" cy="429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5867400" y="5086350"/>
            <a:ext cx="2971800" cy="947738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600"/>
              <a:t>Petroleumsindustri: olje og gass</a:t>
            </a:r>
          </a:p>
          <a:p>
            <a:pPr>
              <a:spcBef>
                <a:spcPct val="50000"/>
              </a:spcBef>
            </a:pPr>
            <a:r>
              <a:rPr lang="nb-NO" sz="1600"/>
              <a:t>Petrokjemisk industri: avledede produkter</a:t>
            </a:r>
            <a:endParaRPr lang="en-US" sz="1600"/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5486400" y="4495800"/>
            <a:ext cx="2819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600"/>
              <a:t>Destillasjonstårn   og   cracker</a:t>
            </a:r>
            <a:endParaRPr lang="en-US" sz="1600"/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Figur: Wade: Organic Chemistry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31747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-323850" y="620713"/>
            <a:ext cx="3887788" cy="6121400"/>
          </a:xfrm>
        </p:spPr>
        <p:txBody>
          <a:bodyPr/>
          <a:lstStyle/>
          <a:p>
            <a:pPr lvl="1" eaLnBrk="1" hangingPunct="1"/>
            <a:r>
              <a:rPr lang="nb-NO" sz="1800" smtClean="0"/>
              <a:t>Typisk sammensetning:</a:t>
            </a:r>
          </a:p>
          <a:p>
            <a:pPr lvl="3" eaLnBrk="1" hangingPunct="1">
              <a:buFontTx/>
              <a:buNone/>
            </a:pPr>
            <a:r>
              <a:rPr lang="nb-NO" smtClean="0"/>
              <a:t>70% CH</a:t>
            </a:r>
            <a:r>
              <a:rPr lang="nb-NO" baseline="-25000" smtClean="0"/>
              <a:t>4</a:t>
            </a:r>
            <a:endParaRPr lang="nb-NO" smtClean="0"/>
          </a:p>
          <a:p>
            <a:pPr lvl="3" eaLnBrk="1" hangingPunct="1">
              <a:buFontTx/>
              <a:buNone/>
            </a:pPr>
            <a:r>
              <a:rPr lang="nb-NO" smtClean="0"/>
              <a:t>10% C</a:t>
            </a:r>
            <a:r>
              <a:rPr lang="nb-NO" baseline="-25000" smtClean="0"/>
              <a:t>2</a:t>
            </a:r>
            <a:r>
              <a:rPr lang="nb-NO" smtClean="0"/>
              <a:t>H</a:t>
            </a:r>
            <a:r>
              <a:rPr lang="nb-NO" baseline="-25000" smtClean="0"/>
              <a:t>6</a:t>
            </a:r>
            <a:endParaRPr lang="nb-NO" smtClean="0"/>
          </a:p>
          <a:p>
            <a:pPr lvl="3" eaLnBrk="1" hangingPunct="1">
              <a:buFontTx/>
              <a:buNone/>
            </a:pPr>
            <a:r>
              <a:rPr lang="nb-NO" smtClean="0"/>
              <a:t>15% C</a:t>
            </a:r>
            <a:r>
              <a:rPr lang="nb-NO" baseline="-25000" smtClean="0"/>
              <a:t>3</a:t>
            </a:r>
            <a:r>
              <a:rPr lang="nb-NO" smtClean="0"/>
              <a:t>H</a:t>
            </a:r>
            <a:r>
              <a:rPr lang="nb-NO" baseline="-25000" smtClean="0"/>
              <a:t>8</a:t>
            </a:r>
            <a:endParaRPr lang="nb-NO" smtClean="0"/>
          </a:p>
          <a:p>
            <a:pPr lvl="3" eaLnBrk="1" hangingPunct="1">
              <a:buFontTx/>
              <a:buNone/>
            </a:pPr>
            <a:r>
              <a:rPr lang="nb-NO" smtClean="0"/>
              <a:t>5% andre</a:t>
            </a:r>
          </a:p>
          <a:p>
            <a:pPr lvl="1" eaLnBrk="1" hangingPunct="1">
              <a:spcAft>
                <a:spcPct val="50000"/>
              </a:spcAft>
            </a:pPr>
            <a:r>
              <a:rPr lang="nb-NO" sz="1800" smtClean="0"/>
              <a:t>LNG (Liquefied Natural Gas)</a:t>
            </a:r>
          </a:p>
          <a:p>
            <a:pPr lvl="1" eaLnBrk="1" hangingPunct="1">
              <a:spcAft>
                <a:spcPct val="50000"/>
              </a:spcAft>
            </a:pPr>
            <a:r>
              <a:rPr lang="nb-NO" sz="1800" smtClean="0"/>
              <a:t>Lave svovelinnhold</a:t>
            </a:r>
          </a:p>
          <a:p>
            <a:pPr lvl="1" eaLnBrk="1" hangingPunct="1"/>
            <a:r>
              <a:rPr lang="nb-NO" sz="1800" smtClean="0"/>
              <a:t>Viktige reaksjoner:</a:t>
            </a:r>
          </a:p>
          <a:p>
            <a:pPr lvl="2" eaLnBrk="1" hangingPunct="1"/>
            <a:r>
              <a:rPr lang="nb-NO" smtClean="0"/>
              <a:t>Partiell oksidasjon til syntesegass</a:t>
            </a:r>
          </a:p>
          <a:p>
            <a:pPr lvl="3" eaLnBrk="1" hangingPunct="1">
              <a:buFontTx/>
              <a:buNone/>
            </a:pPr>
            <a:r>
              <a:rPr lang="nb-NO" sz="1600" smtClean="0"/>
              <a:t>CH</a:t>
            </a:r>
            <a:r>
              <a:rPr lang="nb-NO" sz="1600" baseline="-25000" smtClean="0"/>
              <a:t>4</a:t>
            </a:r>
            <a:r>
              <a:rPr lang="nb-NO" sz="1600" smtClean="0"/>
              <a:t> + ½O</a:t>
            </a:r>
            <a:r>
              <a:rPr lang="nb-NO" sz="1600" baseline="-25000" smtClean="0"/>
              <a:t>2</a:t>
            </a:r>
            <a:r>
              <a:rPr lang="nb-NO" sz="1600" smtClean="0"/>
              <a:t> = CO + 2H</a:t>
            </a:r>
            <a:r>
              <a:rPr lang="nb-NO" sz="1600" baseline="-25000" smtClean="0"/>
              <a:t>2</a:t>
            </a:r>
            <a:r>
              <a:rPr lang="nb-NO" sz="1600" smtClean="0"/>
              <a:t> </a:t>
            </a:r>
          </a:p>
          <a:p>
            <a:pPr lvl="2" eaLnBrk="1" hangingPunct="1"/>
            <a:r>
              <a:rPr lang="nb-NO" smtClean="0"/>
              <a:t>Dampreformering til syntesegass</a:t>
            </a:r>
          </a:p>
          <a:p>
            <a:pPr lvl="3" eaLnBrk="1" hangingPunct="1">
              <a:buFontTx/>
              <a:buNone/>
            </a:pPr>
            <a:r>
              <a:rPr lang="nb-NO" sz="1600" smtClean="0"/>
              <a:t>CH</a:t>
            </a:r>
            <a:r>
              <a:rPr lang="nb-NO" sz="1600" baseline="-25000" smtClean="0"/>
              <a:t>4</a:t>
            </a:r>
            <a:r>
              <a:rPr lang="nb-NO" sz="1600" smtClean="0"/>
              <a:t> + H</a:t>
            </a:r>
            <a:r>
              <a:rPr lang="nb-NO" sz="1600" baseline="-25000" smtClean="0"/>
              <a:t>2</a:t>
            </a:r>
            <a:r>
              <a:rPr lang="nb-NO" sz="1600" smtClean="0"/>
              <a:t>O = CO + 3H</a:t>
            </a:r>
            <a:r>
              <a:rPr lang="nb-NO" sz="1600" baseline="-25000" smtClean="0"/>
              <a:t>2</a:t>
            </a:r>
            <a:r>
              <a:rPr lang="nb-NO" sz="1600" smtClean="0"/>
              <a:t> </a:t>
            </a:r>
          </a:p>
          <a:p>
            <a:pPr lvl="2" eaLnBrk="1" hangingPunct="1"/>
            <a:r>
              <a:rPr lang="nb-NO" smtClean="0"/>
              <a:t>Vann-skift</a:t>
            </a:r>
          </a:p>
          <a:p>
            <a:pPr lvl="3" eaLnBrk="1" hangingPunct="1">
              <a:buFontTx/>
              <a:buNone/>
            </a:pPr>
            <a:r>
              <a:rPr lang="nb-NO" sz="1600" smtClean="0"/>
              <a:t>CO + H</a:t>
            </a:r>
            <a:r>
              <a:rPr lang="nb-NO" sz="1600" baseline="-25000" smtClean="0"/>
              <a:t>2</a:t>
            </a:r>
            <a:r>
              <a:rPr lang="nb-NO" sz="1600" smtClean="0"/>
              <a:t>O = CO</a:t>
            </a:r>
            <a:r>
              <a:rPr lang="nb-NO" sz="1600" baseline="-25000" smtClean="0"/>
              <a:t>2</a:t>
            </a:r>
            <a:r>
              <a:rPr lang="nb-NO" sz="1600" smtClean="0"/>
              <a:t> + H</a:t>
            </a:r>
            <a:r>
              <a:rPr lang="nb-NO" sz="1600" baseline="-25000" smtClean="0"/>
              <a:t>2</a:t>
            </a:r>
            <a:endParaRPr lang="nb-NO" sz="1600" smtClean="0"/>
          </a:p>
          <a:p>
            <a:pPr lvl="2" eaLnBrk="1" hangingPunct="1"/>
            <a:r>
              <a:rPr lang="nb-NO" smtClean="0"/>
              <a:t>Metanolsyntese</a:t>
            </a:r>
          </a:p>
          <a:p>
            <a:pPr lvl="3" eaLnBrk="1" hangingPunct="1">
              <a:buFontTx/>
              <a:buNone/>
            </a:pPr>
            <a:r>
              <a:rPr lang="nb-NO" sz="1600" smtClean="0"/>
              <a:t>CO + 2H</a:t>
            </a:r>
            <a:r>
              <a:rPr lang="nb-NO" sz="1600" baseline="-25000" smtClean="0"/>
              <a:t>2</a:t>
            </a:r>
            <a:r>
              <a:rPr lang="nb-NO" sz="1600" smtClean="0"/>
              <a:t> = CH</a:t>
            </a:r>
            <a:r>
              <a:rPr lang="nb-NO" sz="1600" baseline="-25000" smtClean="0"/>
              <a:t>3</a:t>
            </a:r>
            <a:r>
              <a:rPr lang="nb-NO" sz="1600" smtClean="0"/>
              <a:t>OH</a:t>
            </a:r>
          </a:p>
          <a:p>
            <a:pPr lvl="2" eaLnBrk="1" hangingPunct="1"/>
            <a:r>
              <a:rPr lang="nb-NO" smtClean="0"/>
              <a:t>Dimerisering, eks.</a:t>
            </a:r>
          </a:p>
          <a:p>
            <a:pPr lvl="3" eaLnBrk="1" hangingPunct="1">
              <a:buFontTx/>
              <a:buNone/>
            </a:pPr>
            <a:r>
              <a:rPr lang="nb-NO" sz="1600" smtClean="0"/>
              <a:t>2CH</a:t>
            </a:r>
            <a:r>
              <a:rPr lang="nb-NO" sz="1600" baseline="-25000" smtClean="0"/>
              <a:t>4</a:t>
            </a:r>
            <a:r>
              <a:rPr lang="nb-NO" sz="1600" smtClean="0"/>
              <a:t> = C</a:t>
            </a:r>
            <a:r>
              <a:rPr lang="nb-NO" sz="1600" baseline="-25000" smtClean="0"/>
              <a:t>2</a:t>
            </a:r>
            <a:r>
              <a:rPr lang="nb-NO" sz="1600" smtClean="0"/>
              <a:t>H</a:t>
            </a:r>
            <a:r>
              <a:rPr lang="nb-NO" sz="1600" baseline="-25000" smtClean="0"/>
              <a:t>6</a:t>
            </a:r>
            <a:r>
              <a:rPr lang="nb-NO" sz="1600" smtClean="0"/>
              <a:t> + H</a:t>
            </a:r>
            <a:r>
              <a:rPr lang="nb-NO" sz="1600" baseline="-25000" smtClean="0"/>
              <a:t>2</a:t>
            </a:r>
            <a:endParaRPr lang="en-US" sz="1600" smtClean="0"/>
          </a:p>
        </p:txBody>
      </p:sp>
      <p:pic>
        <p:nvPicPr>
          <p:cNvPr id="31748" name="Picture 1029" descr="LNG-skiptverrsnit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3822700"/>
            <a:ext cx="25146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1030" descr="LNG-tank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9513" y="4546600"/>
            <a:ext cx="3013075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1032" descr="LNG-snohvi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822523"/>
            <a:ext cx="3863975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1031" descr="LNG-snohvit-melkoy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5388" y="3422967"/>
            <a:ext cx="2970212" cy="94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Text Box 1033"/>
          <p:cNvSpPr txBox="1">
            <a:spLocks noChangeArrowheads="1"/>
          </p:cNvSpPr>
          <p:nvPr/>
        </p:nvSpPr>
        <p:spPr bwMode="auto">
          <a:xfrm>
            <a:off x="6084888" y="2827784"/>
            <a:ext cx="3024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200" dirty="0" smtClean="0"/>
              <a:t>Snøhvitfeltets ilandførings- </a:t>
            </a:r>
            <a:r>
              <a:rPr lang="nb-NO" sz="1200" dirty="0"/>
              <a:t>og LNG-anlegg på Melkøya ved Hammerfest</a:t>
            </a:r>
            <a:endParaRPr lang="en-US" sz="1200" dirty="0"/>
          </a:p>
        </p:txBody>
      </p:sp>
      <p:sp>
        <p:nvSpPr>
          <p:cNvPr id="31753" name="Text Box 1034"/>
          <p:cNvSpPr txBox="1">
            <a:spLocks noChangeArrowheads="1"/>
          </p:cNvSpPr>
          <p:nvPr/>
        </p:nvSpPr>
        <p:spPr bwMode="auto">
          <a:xfrm>
            <a:off x="5105400" y="6323013"/>
            <a:ext cx="3200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200"/>
              <a:t>Dagens LNG-skip, utviklet av Kværner</a:t>
            </a:r>
            <a:endParaRPr lang="en-US" sz="1200"/>
          </a:p>
        </p:txBody>
      </p:sp>
      <p:sp>
        <p:nvSpPr>
          <p:cNvPr id="31754" name="Text Box 1035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Figurer: Statoil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31755" name="Text Box 1036"/>
          <p:cNvSpPr txBox="1">
            <a:spLocks noChangeArrowheads="1"/>
          </p:cNvSpPr>
          <p:nvPr/>
        </p:nvSpPr>
        <p:spPr bwMode="auto">
          <a:xfrm>
            <a:off x="6084888" y="188913"/>
            <a:ext cx="2265362" cy="482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/>
              <a:t>Kårstø: 3,5 TWh</a:t>
            </a:r>
          </a:p>
        </p:txBody>
      </p:sp>
      <p:sp>
        <p:nvSpPr>
          <p:cNvPr id="31756" name="Rectangle 1026"/>
          <p:cNvSpPr>
            <a:spLocks noChangeArrowheads="1"/>
          </p:cNvSpPr>
          <p:nvPr/>
        </p:nvSpPr>
        <p:spPr bwMode="auto">
          <a:xfrm>
            <a:off x="3276600" y="116632"/>
            <a:ext cx="2447925" cy="692150"/>
          </a:xfrm>
          <a:prstGeom prst="rect">
            <a:avLst/>
          </a:prstGeom>
          <a:solidFill>
            <a:schemeClr val="bg1"/>
          </a:solidFill>
          <a:ln w="31750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nb-NO" sz="3200">
                <a:solidFill>
                  <a:schemeClr val="tx2"/>
                </a:solidFill>
                <a:latin typeface="Arial" charset="0"/>
              </a:rPr>
              <a:t>Naturgass</a:t>
            </a:r>
            <a:endParaRPr lang="en-US" sz="32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tfweb.hit.no/2005/f104h05/Ting/Frames/gasskraftco2-filer/image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492896"/>
            <a:ext cx="3600400" cy="215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904528"/>
          </a:xfrm>
        </p:spPr>
        <p:txBody>
          <a:bodyPr/>
          <a:lstStyle/>
          <a:p>
            <a:r>
              <a:rPr lang="en-GB" dirty="0" err="1"/>
              <a:t>V</a:t>
            </a:r>
            <a:r>
              <a:rPr lang="en-GB" dirty="0" err="1" smtClean="0"/>
              <a:t>armemaskiner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7504" y="1338064"/>
            <a:ext cx="5976664" cy="5115272"/>
          </a:xfrm>
        </p:spPr>
        <p:txBody>
          <a:bodyPr/>
          <a:lstStyle/>
          <a:p>
            <a:r>
              <a:rPr lang="en-GB" dirty="0" err="1" smtClean="0"/>
              <a:t>Fossile</a:t>
            </a:r>
            <a:r>
              <a:rPr lang="en-GB" dirty="0" smtClean="0"/>
              <a:t> </a:t>
            </a:r>
            <a:r>
              <a:rPr lang="en-GB" dirty="0" err="1" smtClean="0"/>
              <a:t>brensel</a:t>
            </a:r>
            <a:r>
              <a:rPr lang="en-GB" dirty="0" smtClean="0"/>
              <a:t> </a:t>
            </a:r>
            <a:r>
              <a:rPr lang="en-GB" dirty="0" err="1" smtClean="0"/>
              <a:t>konverteres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all </a:t>
            </a:r>
            <a:r>
              <a:rPr lang="en-GB" dirty="0" err="1" smtClean="0"/>
              <a:t>hovedsak</a:t>
            </a:r>
            <a:r>
              <a:rPr lang="en-GB" dirty="0" smtClean="0"/>
              <a:t> </a:t>
            </a:r>
            <a:r>
              <a:rPr lang="en-GB" dirty="0" err="1" smtClean="0"/>
              <a:t>til</a:t>
            </a:r>
            <a:r>
              <a:rPr lang="en-GB" dirty="0" smtClean="0"/>
              <a:t> </a:t>
            </a:r>
            <a:r>
              <a:rPr lang="en-GB" dirty="0" err="1" smtClean="0"/>
              <a:t>varme</a:t>
            </a:r>
            <a:r>
              <a:rPr lang="en-GB" dirty="0" smtClean="0"/>
              <a:t> </a:t>
            </a:r>
            <a:r>
              <a:rPr lang="en-GB" dirty="0" err="1" smtClean="0"/>
              <a:t>ved</a:t>
            </a:r>
            <a:r>
              <a:rPr lang="en-GB" dirty="0" smtClean="0"/>
              <a:t> </a:t>
            </a:r>
            <a:r>
              <a:rPr lang="en-GB" dirty="0" err="1" smtClean="0"/>
              <a:t>forbrenning</a:t>
            </a:r>
            <a:r>
              <a:rPr lang="en-GB" dirty="0"/>
              <a:t>,</a:t>
            </a:r>
            <a:r>
              <a:rPr lang="en-GB" dirty="0" smtClean="0"/>
              <a:t>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videre</a:t>
            </a:r>
            <a:r>
              <a:rPr lang="en-GB" dirty="0" smtClean="0"/>
              <a:t> </a:t>
            </a:r>
            <a:r>
              <a:rPr lang="en-GB" dirty="0" err="1" smtClean="0"/>
              <a:t>til</a:t>
            </a:r>
            <a:r>
              <a:rPr lang="en-GB" dirty="0" smtClean="0"/>
              <a:t> </a:t>
            </a:r>
            <a:r>
              <a:rPr lang="en-GB" dirty="0" err="1" smtClean="0"/>
              <a:t>bevegelse</a:t>
            </a:r>
            <a:r>
              <a:rPr lang="en-GB" dirty="0" smtClean="0"/>
              <a:t> </a:t>
            </a:r>
            <a:r>
              <a:rPr lang="en-GB" dirty="0" err="1" smtClean="0"/>
              <a:t>ved</a:t>
            </a:r>
            <a:r>
              <a:rPr lang="en-GB" dirty="0" smtClean="0"/>
              <a:t> </a:t>
            </a:r>
            <a:r>
              <a:rPr lang="en-GB" dirty="0" err="1" smtClean="0"/>
              <a:t>varmemaskiner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err="1" smtClean="0"/>
              <a:t>Varmemaskiner</a:t>
            </a:r>
            <a:r>
              <a:rPr lang="en-GB" dirty="0" smtClean="0"/>
              <a:t> </a:t>
            </a:r>
            <a:r>
              <a:rPr lang="en-GB" dirty="0" err="1" smtClean="0"/>
              <a:t>er</a:t>
            </a:r>
            <a:r>
              <a:rPr lang="en-GB" dirty="0" smtClean="0"/>
              <a:t> </a:t>
            </a:r>
            <a:r>
              <a:rPr lang="en-GB" dirty="0" err="1" smtClean="0"/>
              <a:t>godt</a:t>
            </a:r>
            <a:r>
              <a:rPr lang="en-GB" dirty="0" smtClean="0"/>
              <a:t> </a:t>
            </a:r>
            <a:r>
              <a:rPr lang="en-GB" dirty="0" err="1" smtClean="0"/>
              <a:t>utviklet</a:t>
            </a:r>
            <a:r>
              <a:rPr lang="en-GB" dirty="0" smtClean="0"/>
              <a:t>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moden</a:t>
            </a:r>
            <a:r>
              <a:rPr lang="en-GB" dirty="0" smtClean="0"/>
              <a:t> </a:t>
            </a:r>
            <a:r>
              <a:rPr lang="en-GB" smtClean="0"/>
              <a:t>teknologi.</a:t>
            </a:r>
            <a:endParaRPr lang="en-GB" dirty="0" smtClean="0"/>
          </a:p>
          <a:p>
            <a:endParaRPr lang="en-GB" dirty="0"/>
          </a:p>
          <a:p>
            <a:r>
              <a:rPr lang="en-GB" dirty="0" err="1" smtClean="0"/>
              <a:t>Begrenset</a:t>
            </a:r>
            <a:r>
              <a:rPr lang="en-GB" dirty="0" smtClean="0"/>
              <a:t> </a:t>
            </a:r>
            <a:r>
              <a:rPr lang="en-GB" dirty="0" err="1" smtClean="0"/>
              <a:t>effektivitet</a:t>
            </a:r>
            <a:r>
              <a:rPr lang="en-GB" dirty="0" smtClean="0"/>
              <a:t> – Carnot-</a:t>
            </a:r>
            <a:r>
              <a:rPr lang="en-GB" dirty="0" err="1" smtClean="0"/>
              <a:t>syklus</a:t>
            </a:r>
            <a:r>
              <a:rPr lang="en-GB" dirty="0" smtClean="0"/>
              <a:t> (Kap. 3)</a:t>
            </a:r>
          </a:p>
          <a:p>
            <a:endParaRPr lang="en-GB" dirty="0"/>
          </a:p>
          <a:p>
            <a:r>
              <a:rPr lang="en-GB" dirty="0" err="1" smtClean="0"/>
              <a:t>Roterende</a:t>
            </a:r>
            <a:r>
              <a:rPr lang="en-GB" dirty="0" smtClean="0"/>
              <a:t> </a:t>
            </a:r>
            <a:r>
              <a:rPr lang="en-GB" dirty="0" err="1" smtClean="0"/>
              <a:t>maskiner</a:t>
            </a:r>
            <a:r>
              <a:rPr lang="en-GB" dirty="0" smtClean="0"/>
              <a:t> - </a:t>
            </a:r>
            <a:r>
              <a:rPr lang="en-GB" dirty="0" err="1" smtClean="0"/>
              <a:t>turbiner</a:t>
            </a:r>
            <a:endParaRPr lang="en-GB" dirty="0" smtClean="0"/>
          </a:p>
          <a:p>
            <a:endParaRPr lang="en-GB" dirty="0"/>
          </a:p>
          <a:p>
            <a:r>
              <a:rPr lang="en-GB" dirty="0" err="1" smtClean="0"/>
              <a:t>Reverserende</a:t>
            </a:r>
            <a:r>
              <a:rPr lang="en-GB" dirty="0" smtClean="0"/>
              <a:t> </a:t>
            </a:r>
            <a:r>
              <a:rPr lang="en-GB" dirty="0" err="1" smtClean="0"/>
              <a:t>maskiner</a:t>
            </a:r>
            <a:r>
              <a:rPr lang="en-GB" dirty="0" smtClean="0"/>
              <a:t> - </a:t>
            </a:r>
            <a:r>
              <a:rPr lang="en-GB" dirty="0" err="1" smtClean="0"/>
              <a:t>motorer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MENA1000 – Materialer, energi og nanoteknologi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9218" name="Picture 2" descr="http://www.varmefag.no/admin/common/getimg.asp?fileid=1735&amp;box=251,2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80" y="188640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de.autoviva.com/img/photos/169/neue_chevrolet_corvette_c7_mit_lt1_v8_motor_large_1141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869160"/>
            <a:ext cx="2300348" cy="184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45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Varmemaskiner: Turbiner for ekspanderende gasser</a:t>
            </a:r>
            <a:endParaRPr lang="en-US" dirty="0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nb-NO" sz="1800" smtClean="0"/>
              <a:t>Dampturbin</a:t>
            </a:r>
          </a:p>
          <a:p>
            <a:pPr lvl="1" eaLnBrk="1" hangingPunct="1"/>
            <a:r>
              <a:rPr lang="nb-NO" sz="1600" smtClean="0"/>
              <a:t>Kjel</a:t>
            </a:r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Gassturbin</a:t>
            </a:r>
          </a:p>
          <a:p>
            <a:pPr lvl="1" eaLnBrk="1" hangingPunct="1"/>
            <a:r>
              <a:rPr lang="nb-NO" sz="1600" smtClean="0"/>
              <a:t>Brennkammer</a:t>
            </a:r>
          </a:p>
          <a:p>
            <a:pPr lvl="2" eaLnBrk="1" hangingPunct="1"/>
            <a:r>
              <a:rPr lang="nb-NO" sz="1400" smtClean="0"/>
              <a:t>Turbin</a:t>
            </a:r>
          </a:p>
          <a:p>
            <a:pPr lvl="2" eaLnBrk="1" hangingPunct="1"/>
            <a:r>
              <a:rPr lang="nb-NO" sz="1400" smtClean="0"/>
              <a:t>Kompressor</a:t>
            </a:r>
            <a:endParaRPr lang="en-US" sz="1400" smtClean="0"/>
          </a:p>
        </p:txBody>
      </p:sp>
      <p:pic>
        <p:nvPicPr>
          <p:cNvPr id="6149" name="Picture 5" descr="dampturb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066800"/>
            <a:ext cx="441960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gassturb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191000"/>
            <a:ext cx="3810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9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1400" dirty="0" smtClean="0"/>
              <a:t>Fra kjemisk til mekanisk energi; roterende motorer</a:t>
            </a:r>
            <a:br>
              <a:rPr lang="nb-NO" sz="1400" dirty="0" smtClean="0"/>
            </a:br>
            <a:r>
              <a:rPr lang="nb-NO" dirty="0" smtClean="0"/>
              <a:t>Gassturbin</a:t>
            </a:r>
            <a:br>
              <a:rPr lang="nb-NO" dirty="0" smtClean="0"/>
            </a:br>
            <a:r>
              <a:rPr lang="nb-NO" sz="1800" dirty="0" smtClean="0"/>
              <a:t>Jetmotor</a:t>
            </a:r>
            <a:endParaRPr lang="en-US" sz="1800" dirty="0" smtClean="0"/>
          </a:p>
        </p:txBody>
      </p:sp>
      <p:pic>
        <p:nvPicPr>
          <p:cNvPr id="717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176463"/>
            <a:ext cx="735330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9" descr="gassturb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23622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1032" descr="C:\Users\trulsn\Documents\MENA1000bok\Figurer\gas-turbine-mhimustsubish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7688" y="908050"/>
            <a:ext cx="3336925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0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ttp://illvit.no/files/bonnier-ill/imagecache/std_3_2/pictures/jetb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0200" y="981075"/>
            <a:ext cx="5003800" cy="333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Jetmotor i biler?</a:t>
            </a:r>
          </a:p>
        </p:txBody>
      </p:sp>
      <p:sp>
        <p:nvSpPr>
          <p:cNvPr id="8196" name="Content Placeholder 5"/>
          <p:cNvSpPr>
            <a:spLocks noGrp="1"/>
          </p:cNvSpPr>
          <p:nvPr>
            <p:ph idx="1"/>
          </p:nvPr>
        </p:nvSpPr>
        <p:spPr>
          <a:xfrm>
            <a:off x="468313" y="1371600"/>
            <a:ext cx="3671887" cy="4724400"/>
          </a:xfrm>
        </p:spPr>
        <p:txBody>
          <a:bodyPr/>
          <a:lstStyle/>
          <a:p>
            <a:r>
              <a:rPr lang="en-GB" sz="1800" smtClean="0"/>
              <a:t>Jaguar CX 75 konsept </a:t>
            </a:r>
          </a:p>
          <a:p>
            <a:endParaRPr lang="en-GB" sz="1800" smtClean="0"/>
          </a:p>
          <a:p>
            <a:r>
              <a:rPr lang="en-GB" sz="1800" smtClean="0"/>
              <a:t>Elbil med mikrogassturbin “range-extender”</a:t>
            </a:r>
          </a:p>
        </p:txBody>
      </p:sp>
      <p:sp>
        <p:nvSpPr>
          <p:cNvPr id="8197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8198" name="AutoShape 2" descr="data:image/jpeg;base64,/9j/4AAQSkZJRgABAQAAAQABAAD/2wCEAAkGBhQSERUUExQVFRQWGB4aGBgXFxgYGhkcFxgVFxgYGBgYHCYeGhokGhgVHy8gIycpLCwsFx8xNTAqNSYsLCkBCQoKDgwOGg8PGiwkHyQsLCwsLCwsKSksLCwsLCwpKSwsLCksLCwsLCwsKSwpLCwsLCwsLCwsLCwsKSwsLCksLP/AABEIAKIBNwMBIgACEQEDEQH/xAAcAAACAgMBAQAAAAAAAAAAAAAFBgQHAAEDAgj/xABAEAACAAQEAwYEAwYGAgIDAAABAgADBBEFEiExBkFREyJhcYGRMqGxwQdC0RQjYnLh8BUzUoKS8aKyFrMkY3P/xAAZAQADAQEBAAAAAAAAAAAAAAABAgMABAX/xAAoEQACAgICAQQCAQUAAAAAAAAAAQIRITEDEkETIlFhBDJxQoGh0fH/2gAMAwEAAhEDEQA/AHmThFMnwykHkLfKJCyZQ2lpf+Vb/SEOt/Dt2mu8updQ5JIILWub2BzdYO8N8Mfsikdo0x23dt7cgN7CLIWkMongbACOM6zG51jwEjeWAajvJNhppHvnAyfjMiV8c1F82F/YQMq/xApU/MzeS2Hu1ozaQUmM8c51ZLT43Rf5mA+pirOJuOqiaxSQeyl/6gbsfXl6QvyqGSwzTXdph3LXIiXqp6D1rZcWIcW0sgAvOTU6BWDE+gMZS8YUr7TQPMEfa0UrjMqTLAVEDOV1OXRddPW32iLQYZOmABLgXvp3RfqTzMH1F5N1PoOmxiTM+CajeTA/eJXaRRS8DVIFxMF+dr6c/CCuGcdzqJZkqaTNLKGlMANNLaAG1tPvzgx5Iy0ZxLg7SNdrFL4XxzXtMDqGcA7M3cK2ta3XncawY/8AmlYxJcKg0sqrcanW7XDCw6bweyN1LKnVir8TAeZjgMXl/wCseoI+ZEKtBV0bf50+YzdCrS19k1PqxifPkYYVveX5q7BvkbwQUhiE0EXBBHnFcfizXMWlSQdApc+ZJUewB94J0mIS5SO8uaSjEdmJrA/DZmvrfbT1jjxHTSK4GezlGlyrZbga3JHiRrGwzNFZSQsuXMmN3n0Cgi4F92t5aRIwrh6fPlPPly2MtL3Og2FzYbm3hEjD+GplQ7LLIFlLEtmtZRfWwMFcdxGZSUy0UuZYst5xG4zgWl7721JHWKSkmlXgVRptkj8KsOSoqMztlMtSV1sST3QR6Ewcn/hcUfO1QHu+ndIPevcsSdbC584qV6l5TKUYqwA+E2+Yg7QfiTWS7Bn7RRycXO1t94n7WF2P6cHWuGAdDyIBgTif4fqv7yQzSmXWxPd010P5fpGU34tLlvMlsGHIEa++0C67HKzEmMtSsmnvYkE2I8938hYQ7z9iJMJYdUpMpWnTdSCV/Lra1uW/lAGvfOVKoFut7KOl7n5GC+KYciSpNJIIO5LMQMx3JJ2Gscsdl5AqqEUrlvYg8rHUbwksZKRV4Qv2jyoiZiK2mNESCneUGUXFuLPRWL94dlWkyx0URQslbuo6sPrH0Jhcu0tfIRZfqTeyc0YhjTRuXCmOwjUeo4X1hG6CdY4OdY7xHaGQBV/Eqv7OhZb6zGC+nxH5D5xS14sb8XK67yZXQFj/ALtB9DFcGHYUYBGRkahQn0CtE0e/2E9REY4q3ID5wNxviKZKlMwtm2UW5nb9Y5XyxRsnjiDiCXTkoGvM52Fwvn4+EJNZigmG8yZNfwz2H/FRaBSyXdy0wkkm5J1uTziVNUAWXSJS5PJWMTpImSy4CywNdySYV3xSbMZz2auCxINraXNoNTEstrnPMOVfAfnb209YK0uFIiBQIEZN5DJJbE7/ABK2hlsvlE2smZHEtSc9wWJFwAVBtrrcXg7iNIJahgoYlsoB62vtHuTgTXtMHfc55h6X5eg0h3LGRQNVgzRqoCjawtfqTbcx5opswGy6Ac+QhpqVRVsB4AWgXXZUpHQH99OcAAHYA3JPhEItz8FGupGl4tNnOZOZ1Ygra1iSdMoHK/jA+n4eZZhDg93l0339oK8OcPv2mZ3IK94vqSDuBprfnDDV4bmsQLEgZv4jzJ5R0dVFYEuwBKYqNNB0jp+0HnrBI4YRyjxLoLnLbVvhJ2Ftf6QqVs1A5p/URrDKmUahAwuAbm+2kTf8NeY+lgSNemg1I843I4PYEE3uwvaxFh57aw0U7wC6OXFn7IalbuRJtf8Adi4zdAt7DpveOs2dTTEZi9QEIJ2lgafEbREncDvmVmYWzaD/ALg5X4SFsrahUsGU90XuStthufeNNPbQ0ZYweKaul5ABOci27yVvb+ZGDWiPTYNTkk5qeaGN2z5g5v0ZlOX0jp/gQRVfK+VtgDv84HzK5aVSzy8pN8qtr63+8Lhasa72BuJ+DllhnBQID3QJgYhSdBfdj6QniSR8Km/Xn6Qx4xXJUukuSp7yje4s51ZiOYGog/L4ckgKFaXdeZzoT1PSHVrbJOitpwZTqCPEg/eJmHY66Nvod4s+Vh7gWWzr/MjfIgRFqqCSdJkhPWVb5rA7ckXr/Jqi/IrTK4zF2zbWN+kRamdNL5yAbWsPAaCGr/D6VdApUfwsbexjw2DyDtNZT4gH6RnyL+pMeKaeGLwq+0ubWPMR6UwdqOHwxuk6Xe1je4v8uto74DgMkzlWfMU3PwrqtupYG415Wh+Lli4rwHmi+7d39gXCpeaolDq6/UR9CUy2UDwiocPwmX+3nsiP3TBsg0BF7d1mNtyN4taViKFFmZgFbYnSOqOY4OZqmTnjcmBlRxHTLo06WD5xPoKpZgzIysvVSCPlGrBiVGRkZCGNMYjRIeIc+cEVmOygn2F4ZGKV4/ru1rpvRTkH+wW+t4WokVlRndmO7MT7m8cYL2E1Go9GNwDF1wpcZ1RDS1G1iT9B94bCYR+NZjrODAZlyj6mPLq3Q62CpdZ1uI9TKi/lEJKsPta/SOliN4DhRbsSqIy3qXOayooQX62ux/5EwdSSD8LAwi4VUHIW/wBTEwao6skgHbrrp46RaPG+uGSm7YRn4fNqKgBSVSQA9wLgsDcG3U6D0hjlMTcsDdjChgfFMwPNN8uYhcvQJoBDpR8UaAEIw8f6w07SSBG7PM6RLVS5AIUEkeQvaBGCYbTNnmhhMawNrWyZvy77309PGDPEVdJeldrBDblzuLWAv4xwkyKdJUoIxsBdgSBqBe9/5vpCxlUqaH8DFhuBIJYGlzqbdTv+kd2wAdYjcJ4IySLhwcxuNRty1EGewmryv5ax23El52BpnD58DEYcMMzXsTbXlyuPPn84K4nixkqCVFyba3+wv4esT2xyXIp2nTSFAW5+w9TAcY1aNbE+bSIlQivoenp9IYamlkmxYgKoG41EcFrZL5apVSYcpLzNsthcCx312HlAevoUmS0mz5hE2ZdhLLBQFG9gbXI9zeMoNYWxrvLMxiSJ8zKk20my3FyAxBB2HMG28arKRToD52MMVLwwqyVMtldSAwDqDuL6HcQJqOHTe4l/8WI+R0hLmtA9pDOOoqGUyE5d2Gtvc6ekLuOYlSzig1ZVUtc2sSTy8gLesTcfpJcimaxaXMzEsXvY3uQoA3PlAPAeDTPUsS6Ag5M3K9rtlOgJ3hek+RNMPaMaaOs/h2XIyT5bElgBtb4rGy9P0BiWtTNOmw8gfrBfC+EcrXmuXYAAEm4AGgCqNBBGZhv8MU6xiLdsXqallg3cFj52+QiaaemfdSPWJz4f/D8ojPhfhA6p+QnJ8AkPs/vYxFncHA7MpiS2GHkSIlyKIhCxY2XcddL6QHFrTNg5U8iRSUTl8pmFtB1voPHqfSKznTs9YxljKhOgsQLH3MOc+nMxjnbMinS+l7gHbpHGTgsq9235W3jSimshTa0AcFweZUVUxAbCwuwv3QOh5mD2L3lKAXLLLARBc6nkijmfGC0mnEkM57qAXYjQkAfWE7Fa13Am2ydppKW/+WpIFx/G1yb9IyTWEw7yZLpA7fv5yoT+UAnL4G2g+sH8ImPQzBMkOWQ6spPddfseh18YTpBLMdrgkeesN/DkiY6tKIJFiVHiBcj/AHKCPO0X6uriKpK6ZbtDWrNlrMTVWFx+h8eUdorrg3Fp5R5MuztJY3XMqnI1ijjMNb7HXceMMj49Oli8yTMUDc5AwHU3RvtCgcawHphhb44rOzoZxvYsMg/3kD6XiPTcSmeodaiWl791pZA0JF776+cDsdpZ9bLEvNJZBZu42Ultbb35a+sFSSN1ZU7RoiGfEeBJ8tWYo1h4gjpvpCvXssrNrcL8ztYesNGLlFzWkK5JPr5B+KVhUZVPePyEbiBTgzGLHnG4jljH0PMPrC7xIgzyxexYEL5ixt7X9oYhNXb7Qo/iNcSJcxbgpNU39x+keeqtBYv12DqW17rdRtEOdRzESYWPcVGN7+Gg8ySBDPT1MueLGyv0OzeXQxAxvD27Fky31BK9QOUVkqwZSaEzCaodnbpBClqO/YG1wR7i14g09BJmXyhlI/vYwY4ZwC9QozlwQbKetja/gDrD18FLsFcOTLMSdTfn5w4/tiDdbeRg/M/DGkS2R2lsdNWvc+RgLxNws1IqvnzqTba1uYvAlknYO4hxKRdAS3w3UDbNm1DddL7dYkYV2s1WyMA2UA63GtyRe0AuJKZlk0zOPiLEHnbSJfDlSVU2NteXlAj9D2WBT4g8tQuot0uII0vEbj8x9YT0xZxuT6iJkjFuqqflDXIFoLz8Tz1KsxDLfMysNNuRJ6D5R4xnFxXuvZ5RLlOBYi4dtizcrKDpG8PWU7B2Ci1x3gCLaX31ttt1jv8As0uXmbsxl1LBcq2HMjS2gi0LayKwZib0qScsuY6sPh1NiRcm46Cy+pjzw5KWqmy1dlZBd3J/h1Y35awH4nmUkxDMkzTnJAZSLEgi92YHlbpqTALGaiassTAmSV2YRBLNwdPzWN7WJ9YtC8sVusMt/DvxDo5jdhKLDL3RdTYhdNDrp5wb/bFyhrix2N7D5xReE4P2CLN/eCfbMx1yIDrrbYhd4545xFUVjSKfMDb4Bte5Jzv4kewgJxMXpMpEfvMoPnrHoSF6CK94b4qFHJlpUKxyXDMpuCWvlUdT9LQGofxRqJlXqbSmb4cgIVel977QyrwwdS1pmHqeUcmw48mMQani2RLpDUM4YAkBV0LEcgD/AGLGOHDPHEutDZEdStrg2bfygdQhP9lcdDGjT9ViTX4gkgBpzrLBNgWNrnpHWRUq4zKQynYqQQfUQvVbNbIIpFPK0Q6qoQyXlqtyeftsY74njcuXUSpbMwNixCgkbWUNbrrYeEScOTPMPaLlFyVF11tsRlF/O/OD1owp/wCBldLefnziTh2BguLjQa/pDROoAWNjG5VMqXY7KLn01gNGTEfjCzTZNICAHYZ/K4ze+iwlcbU+WYVXZZhA8uX0jrj+Ok12foRa+uxPyzX9hErHcNE+nE5HZmL9/ugBSQSBv5+0bpaH7ULVPLKAErluPfbWGLAcXZGBBsQYFScGmFBqDbkTY+l9PnHqnkkGxBBh4WhGOdJRmViKspsJko7HpkK6+TCHimxgrpNF/wCID6iEd5uRaZyR8P1VLA+gEMS1oeOWU3GVHbDi9SNkitwmjnuXvlY7lWKe42iv+KpYpJ5WUWZMoOboemYaHQCHZJAjjXUKshuARaF9VeUH0WnSZXicUzLZS75ema401F/WEnGqzO+VfhX5nmYZeMKD9nGZAcr6D+E9IT5Eu5jsjzv0vSWm7OLk465Oz2TqKXYRkSJSxkBIUvq0L3HsjNQTvABv+JBhlZYgY5TdpTzlt8Uth/4mPLGeir5c7uqeoH0gvheO5v3c3vLyP5h+ohXoJ95SeVvbSJlG/fEdLyE8cSYaaWrPJJuoPK/P5/WG38NsLLTWmtsgsPNv6XiVxFhCVdKoJCuAGQ9Db6GC3DVP+xUC9pbOFLN5nYeOlhAhcU7NYJ4/xwSyLHVSFXzOpP8AfSGShmrW0aMQDmAuD1XQ/wB+MVHxfXl5iOwJFz5a/eHX8LMaDK0i/wDEv0P2h45VGrAK/ELhx2dGkjOAoUKpsUsTey7G+nlaAmCEylZZivLa4tmBHzi461pQIDlATtmsDEWrpJaoXCkgC9l71/Ic4Wvg1srVq2by7wj0lc/NGHlFhPgEptcq+2U6+Ucf/jgG1x84zb8AJnDdKDSyywuWu2o11Nh8hEnEpel+WxjWJ1HYU5K2uoCr56Db5xEwPGFqpbK1symzD6G0NHdheRGlUUuVPmh0uhbS21iCRv0vA/CZl5s43PYSyAqnrvcdANIdOJcHIkzGQXdVNgPG1/YXMLOFjMxQL3n71rjQH4b+gHtHRC+PMWSfu2S6riZkkTHbVW0ttm12PWO2AcOS1JqGTK01bqoNsgbU6AWBOm3KOHEFMSaekCgNMa72/wBCd4+9h7QdLZdH0UC9+gAhlJOPVmrNi3xPh6M2SW9poW6pvcMDckdbDQjaJGHcMdjTrKzKxbvTPM7jUchp6Rw4Jo2qZ0+rP5mKS78gN7emUQWxp3p5bzTq2yD+JtF+cBuDpGSkryJWPUk55yyhLsWIEsL8KoNhpsbXLecH8OwlKdsyGZLVBmmWJ72UXsL7X+8EMFoyklZhLFyNGJN7G3yO/rGYtifYStQGd2AAPuSTva31hmoudJ4ApSUcoWuJOIKjEZ0pGcXb4R+WWpN9bbm25hx4HxaZSp2c1UaXKuWcHckaKvW58I8YRwmMzz3RQ821jrpfkFA3J3MS51Ksnu3ViGuLWOY+H9dIVupNX/odO0TZdNeaZzzDeYvasmwU2IRRzJCn5wz4RJUrcMNAAL+5iu6vEAZy3DSsykOTd+8NiuwAsCLeMF6XGwVULe9hf+xC70EdxTtyN4E8WTGlUr23YW9tfraOFBixJF7iOHGdev7OO9YFtL/wjMfc2EZthiioJ+Hsah1O6tl9V0PzBh+wThd3l5ANDZm3Gg2HS5hS4fmgzgW1u1z466xeODVcsSxYBb8vLx94s2oxwJTbEDEOGCPy2+RjnKkyAmWer57nv2GlzpY76eN4tJjLca2PnECs4alTBpEVP5QaKoxSSCMkhjMa/dG3K1tdLxKwrFrDK1ww0IOhB6Whgx3gTKCyn+/AxEwyZLmOtNVqrsRaXN/NcC+TMNdvpEp8fd3F5Ozg/I9NU1gkU+IAjSO005haBfEOCGmCtJZihNmzalelvnv4RmG1oOl45pWnUjtTjNdomsTwhJstpbi4b+7+cVRiOCNTTGRv9p6jrF3NLzDxgTiuAJUJlceRG48RDccujOblh3RUaCMgtjXD8ymPeF05MBp5HoYyOxNPKOBxadMu8y48TJNwR10juY0wjn6IB8+JLyNMTmkxl9mMdpUyzA+P9IlcRSOzr6pf/wBmb/mA33iC0FaGWizZM8HDVcgsRL0sLm409oR59fMa95jHrrBxcTmy6KWqqQjGYCxFxY208NzC2iWFhsIDlnAfJGekJJ7xIO4J0N49cOzJlJUy5q6hTqNrqdx7R3JjzLY21FjGUqdmLHxWolVQWahvYWPUcx94r6tr6mhnkmaxRyWBBNt7kEdYK4AXlTULqyyp3dBIspO4tEnjSlzS0OVWCMTZhpqLa+EGaqpI0bug1h3F8x0VwVdSOe/jDHg2OLOJW2VgL23vFJYfVzqUBvillspA5HlpyizuAKkTmdwb5RY8iCTsfaJptv6Hkq2FeMqmyoo6lj6Cw+pgDw4/7IpmMRaYwLdbf2Yn8WTgzsvQBffU/WFdzlXvaiHUkmSSLQnMCubcEe4MLeEYfKlVrmaSEZbpbzGnprErhnHUnqZYsCqiyj/Tt9frHDF6U7XIKm4I3tz36iLpJ4YHhgOndJuL1cxSSstQiX690H6P7x14zxgLRTNP3jWQf7t/leBnBVMHmVLklSZtunU/ePXGuHZp1LJBJMx9deQIH0zRF1dDBrhmYtLIlSiQDlBOvNtT8zHHjGrEybTyQ2UEl2IINrDKPDdjBBcIBOjPm8bH+xHZOD0aoWfNJYqoCppYb3JI33hlKN2DISppyzAFRcyjS9tNPOPS4DK7UTWUM4FlvsvM5RtfxjeKYtJpJWeYcqDQADU9AoHOBsjigvkYJlVxcA/FY7X6G3KES+AjDOpVmCzDY3HgRsYVqzDP37LLFllqAPqfmTDQk0EBuVr/AHhdwvFF/elt3YkeWsC2tBA+KLaSykXIO/8AWB+GPlg5iNSJtOVNkO+1yba2Hje0D6OSdNdD5RZe3Ioaw+pNxzEBPxAxO6Bdgt7exv8AWGjD6HMNOUJPF9NmcS76kMT4d8D7GMpqX8hSAXDy53Cjc7ecGRxJOkzGQMRa1vDQfe8dKPhsUckVDnMb92xt3rXAPXrpErCDTMTNn3z3Oh+Eg7WFt73joUuiF6uWjtL47nKO8b+O0dE/Etx194k/4hRu4lpTy2uL5myqo8CbXvGqkUi700pj0lksf/HSN668oPpTug9R8WLUCzCYoKggZgS2hvbly59ITe1M3EqRZd7qe0a/Ibi553Fj6wxUFQ7yhKk0j5NszGwG+gJOm59zBjCuHVku05gO1cAG1zYdATrE9ywO/asg78Rq3s6Jyp1LKPnf7QhcMY7217WDKdR18RDJ+L1Vlo1H+qYPkrGKn4cqGSeuXnofrf5RL8iHZFfx+Rwf0XvhlQHXxjuZdjCxgteTY3sefjDSWuojlirR3zjRBrqJXGVgCOhjI7ObxkDJKgzGo3GiI6zzCnPxEkZMSc/65at7d37QFpadpjqii5Y2A84fPxC4emVFVJeWL2Qq/Ua3GnPeNcF4GgnBgCxUXzEWF9rCFisBiM9RLFPSLL5hQvqRqfrCHXSkb8oA67f9w1cU4iGfsgdVHzP9LQqUOHtMm5Rc35m+njE7zo6OPj7JyejzScMNNUsGso2JG/l4QOfC5gF8tx4RY06jtKyKDbb0gXU4XYbQsn1dDccIztiTW18x1RWP+Vqumo6Q3VqmbTqWBHaIG101/wC4EVOEuGDqALG+p6Q74uBNplmjkAT9D7GKKdxonycbhkqx8NJHQeMWR+HGHdlSsxsM7k+i6D7wnYlNsbKN4sWkl9hQqOYl/Nv6mE47yV5pLpfyJHFGIMZgymxYlj5coEHEb6Pl+kFHwxJ1SC8wgAWItp6HrBdeD5JJy8+uvsTBksk4uKik0AuHAUq5bSStvzXNhazEjysIsitUOgddRa/pFYYtTGinIt9WIy66WFwSeuhtbxiweE5rtI7ylVv3MwtceXS8WjLCJSV5FOvw2bTTGZEYypzZu6CWzEajTW3MecFcP4XmzKqVUziFWUtkTdiTfVuQ384bXAF2OnUnl77QHk8RCoaZLpCjsg7ztfIpJIAsNWOh8IWWXYqQYuAOkLU3jmWZs2UoI7PTMfzNexsOmm5hYxXA8Qaq7tUHmafASuUHll5CPfB2EAza1qhrlSAznQHVsze4hFXgLPOMlqypkyAxsW7Rr32Jtp4hcx9Yc3wY6BSLC1tP0hS4RlGdXz54BZEXIjHQW2H/AIjl1hyocVlvOMoMpdRcgNf6Qr7Yo1BCtmhZbZtBa3vpAOnw9LADXpHfimsySlH+o6+QH9Yi4VXllt3TblfkYZ6NR4rsPVkKnQjUGINNTnIu/wD0YYTPHZzA6aEaMNxpr94VpWJIpdQdA11vuRty94eNUZRb0NODVHZk5trW+YhY4hkA1SW2ZW/+wH6GDeG1qTrLteIfFNO0l5LqAcuaxt1U29iIEGlK2FJ6A/E57QiX+SUD/wAjufoPSF+kqZkvRSCDyYAg+hj0KhjfUnmfv84801aL7COuMlN2xZWlgO4PKeY3wrqeSiGasniXKIAAZboLC1y1r+fIeseuFK2RLls7jVFv5npHHBZJqKsX1SSc7W2LnUD3+h6QvNFfqg8bb90g3w5iJl5aWenZzVF11uswbllPM3Oog3OF7xExnClqJeUmzjVH5ow2IP1iJgmKmbK7+k1CUmDoy6E+R3ho4wzSqS7L+5Xn40z7JITqWP8A6j9Yr/hpwKmWTte3uCIb/wAaZ96iUvSXf3Zv0hBkPlII3GoiXJlhg6ply4PShtRpaGCRNJFjy09oXeDKwPKDcnF/IjcQyBdzHGmeu5KWTTSjvGRKBjIVkHInRpjobRuMjqPMANNV2JE+6nkGWw21N9bk6xLpqZRlMkqFzXYDUEWOnhqbxC45nMlG8xTYoVJ/lzAN/wCJMI2EY2naOvalRmJlvfLdeQPTlAdbZSC7OhzxTATnaZLUMza6nbyHOBVHMeQ7GYGFxYaWt+se6XiqYGC50m3NhqL66biDZxxdp0tk8xmX3EZK8rIzUoe2yIcUDjRhfp/3EWpJc7mw5QTfBqaeLoRfqjfaIU3hman+U4YdG0/pEuSF/QePl6bIj0RbcwW4fXuPJbUcvI6GA+ebKa82WbdeXvtEuixFO0VwbciD0MT4+OUZfR0S5I8kWgauCEz1W17PYnwvv7Qx8U1GWSFH5j8h/Ygt2ALBucD8ZwvtSp3y37vnbWOk4W3VC3Ry7agePvBKkmO+iJc/6tlHmfsI6UfCCBy8xmbolzlHn1gy85UFtBbYD9Iko5KvlxhA6Vw3LMxZs4CbNX4Sw0X+VdvU3Md6vHpUs5b5m5heXmYWOM8XmmW6qxRdjl0NttT639ID0dXnlq3Uf9xeMfJKx9rESqp7qbqddOdr3BgDh1H+y9oKdf3lQy26LYG5+ca4AnZO3lMQAHVl10/eKNBfqQYMVf7qaGGx/siM45Me5FNLpJbOxG15jncn/vYRXVLlnipmNMKyVZmEu9jMYljLB8oLY9iy1E8rMJFLIYArsZ0zcKPAfTzEB0pFLVhmp2bZkItoEzTATYeCke8CJgtgWEVM1TLVuxps2rAd+ZawIH8NwdfrDvheBSacfukCk7nmfMwm4fSVOaSi1JVFlqzC2gXKGN77nWHymmZlB5HaFk7MJ3HlZY2v8K29W1+loSabiSoUAltB8NwNB52vbwg5xmDPmNY6BiT5LoPpCpU1Fxl58oaCwMxnovxBcuqFQbkAkGw15kG8E+McHJ/fIVUqouuxNzlBA2O/sIrwSMv6w28HYgzzMsxywQXQNqPHfw5QJKMVdBi8kbC+IJkgi2ouLg/W8WLXzRUylYG+XUDqGGvtCriGHpMm5hLUd6+lxcWN10NviN4mYHUdm5Qkqh+G+oHhfpEXyKqOno3kT8ZlMs1vygna2g6iOeHUxZgALm/KHziHAcy9ouU33GhBgHQzCndRACdCEFs3gTvbwi/HzRoSX48pPGgpMkrLliUjZpjG7W9kUdbm59BDtw5hAp5IX87d5z4nl6QL4b4YMo9rNA7Q6hRst/q0MV4tHL7MhOl7YnYtCzNPZVqtstQpVv501U+ZXT0hgL6GF/ipf3GcfFKdXHobH5Ew0/1v4BxftXzgq78Xpt64DpLX7mEtYaPxPnZq9jyyJ/6gxrhXgeZVWdz2crrzb+UfcxCUldjKLeAx+HWJGzS98pDD1NjFkrOuDuIi4RgEmnXLKUDx5nxJ3MTZixzurs9CCajTMlzYyOaGNROwurDcZGRhjrPKBPFVN2lFUJ1lN8hf7RSSSB2Aa+thF/z5WZWU7EEH1Fo+eRoCpPwMV9iYSWwx2TcCn5Zt+mvsQYu5WBGux+8ULRVHf9x76RctLiQ7GSSQM6DUkAbDcn6Q6WAvRIqcGknvWyN/qQ5T8oFVOLTKcjLNaaCbBXlsT0tmUQu1/FLTalTJeYqghctr3s3ezAcjtBWs4knGUTKlhHU2s6gAgbsM2pueVrCGFC1Lxkpt2sp0vzsSNfDeJyLSz9VyE+Byn23gVV4nUzpCCXIKTGFnchbLuCVF7nWxidU4KjAEoC1hdl7pJG/6xqX/AA1oNLOANrgADW525COsKU6keWQVmA+D961joLxLp+JJg/zJLED8yXt7GN1XgOzrjOIz1mhZafuxYs3M3vcCOUuoB2N/rE2XjFPPFsw8m0PzjUzA5Z1W4+cCq2jCzjVmcywhdmGo0AFxbc89IWsNqDTM0iepXW6E6XB/v6w9VWCzBtZx84E12HJNAWokscp0JvceR0Pzgr6FsVRMBqiVmFF7MzF1tmeVmKjz1iyMOrhW0izBoxGo6MNCPf6wu4lwxIqZSpKZJMxDdG19Q19TBHhDhyopHdWKGSwuCrX73gN+ojN+GHxRxwrBpb1QmTLkywcqH4c19Wt1/QdIVuPQyV01ALCeqNm8rD6oPeHnFpBlzBNXmdfP+sLPHidt2M8y2AUlWNrqQ22vg3XrAe1Iw5YfTKZKNbVpSi/UZBEqbNEuUTyVft+sCOD8ZlzKWSucZwuQrfXuXG3kBHbiaflkED8xt6DX7QjWQ+RLxKbZWtqxBEKdPTMT3VLNzsLwcpaolu/uxt5XiwcNwaXLQKoA+/jCuTgVjDtbKvfDZgGqEekQihU6Eg+0WziFIgUmE2vwnMb232/pGjyN4aK+hi0wZQ47PWwvm8x994trh7DZay1LgZmAJ8Li9orIUQkiw1c7np/fWCmA8ZFGEuZcrewbp5+EbkhFvQeK2sstI00sD4VI62iLPw9DqAIGycYBGhuI3JrD1iMnCOi8YNEhpTpqjHy/pHRMQa12W/lEY1usSKeaDFI8zRp8cWraPYxAcwR84i101Hlsp2ZSNuotE/sxHKZTiKes6oguKF2KUrhOnaZ2sxRMmWUXbUd0ACy7coOpIC6DQR1mSADoI4POtELOtJeD2Zlo8NU3gbV19o4UtUTCOQ3XAXDxuBk2ttGQti9Gxujcajcd55Box8+cTU/Z1tSnSaxH+45vvH0EYpD8SabLiUz+NVb5W+0I9mWxclGzA+MWnSOHoZQv3rFQLE/Cx6A+HKKqvByRxbMRMiZgvTObXO+i2+sN4HatFgYbhiy1JZZzk7liJa+3d97R7fsl0QypRvc5XLsbcjlBv5RWjcRzTzA9Ln3a8dcOq2nTVWdOdUO5zWHl0EFA6os3/Gi3dDuSOSS1X5ubgekQq3F5a7s7kdWLD5WEBZ0l0S0lVEv+A5r+LHcmBkvU9694ol8gwGp/Fzn4AR5WX6C/ziLMx+Y39ST9TEFpIB2IiXS0LNrkdvIGBSQewUpZ8t1AIHaW56AxMw6sMo3DkjpeBsrh6czXCW6XMTKXg+ffVwPS8bvFeRbGaRj6nf5xOSqRxy9dYDUvDBA1Yn2iZLwd0+Ag+BH3iTkm9BwzrOwWU+trHqv6RwXCpkv/AC5ht0On9I69oV+NGXxXUR3lVF/hYN4HQwU34Zuvk54iVEq01gL2F+WY7fOINAgEp5U8Ds20sefl+sFJk0EWddOdxcRyqJKTN7GCq00AX8D4RSRVNOlzc0sqe6R+Y6Xvfp4ROx6zuiHaxJ9j+kEKakEu+W+vjeOM/DlZy5uxta0avAUJdRgcsnuuVP8AELj3H6QVpMRnKAGUTAOaEE6eG8SKnCQWy5st7nUEjTxER8PwE7m7HkBpp1POM18jQk08Eh8SEwFQDm6EEEe8C6qbbRdW5nYDr5CJ1bPCjKp/mbr4DwjxhnD5nnM9xL5Dm39PrCOSj/J0xUpL3aF+bJLKbXyc25ueg6KImYHgSubkbQ3zOHFFtNByghJwZANBaOW23k6vbFC89JkOhAjqK4INSPeDk3A1PKBlXwz0iUo1mgqcXhnCRiSN+YCCkiaOULczCCtxaMly3l/CSPDcRJToeUE9Mbe28Y9LN11hep8WI+MeoiclaG2MXjyJkehOr6gAXhZrMRvtHfGa8Kp1EKc6qY+MGUrKxSSJFXXlmsNo6Sq19liNTy7wTlSAovEg5ItQXtqYyIlbWFm02Ebh0he9FtxgjIyPQPHNRT34uD/86X//ABH/ALNGoyFl4B5EsxhjIyCUPYjcZGQTBPBJ7CYtmI8iRDtPlAhbgHbcXjIyOr+kWQw0dOoHwr7CC1KotGRkefLYpMCx6IjcZFEY2I3GRkOEwwNxKWLXsL9bRkZEnsaOyTSnSBuPqAhsLeUbjIpx/sLIF8O1DEkFmI6EkwfeNRkV5dhZoRyqtJTEaeWkZGQOMVbEtNZig6gvr7xZKKABaMjI4pnpfB6MYIyMhIgZ7WPLRkZFBAXWKLQOcRkZHLzF1oFzxrA2qcg6EiMjIhHZZA6pmE7knzjwojcZFA+QnRrpHXEj3DGRkPEcRcamkbE79Y1GRkdcdHmz2f/Z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8199" name="Picture 6" descr="http://assets.speedtv.com/images/article_assets/106/1061483/1061483_article_img_large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4076700"/>
            <a:ext cx="40084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47FEE5-1B4C-43F7-99E0-7AD56C875699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6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1143000"/>
          </a:xfrm>
        </p:spPr>
        <p:txBody>
          <a:bodyPr/>
          <a:lstStyle/>
          <a:p>
            <a:pPr eaLnBrk="1" hangingPunct="1"/>
            <a:r>
              <a:rPr lang="nb-NO" dirty="0" smtClean="0"/>
              <a:t>Verdens energikilder i et historisk perspektiv</a:t>
            </a:r>
            <a:endParaRPr lang="en-US" dirty="0" smtClean="0"/>
          </a:p>
        </p:txBody>
      </p:sp>
      <p:pic>
        <p:nvPicPr>
          <p:cNvPr id="5124" name="Picture 3" descr="Energiforbruk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85344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Figur: Statoil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5867400" y="981075"/>
            <a:ext cx="3105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b="1">
                <a:solidFill>
                  <a:srgbClr val="CC0000"/>
                </a:solidFill>
              </a:rPr>
              <a:t>2004: 11 059 MTOE = 128,3 PWh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”Combined cycle” kraftverk</a:t>
            </a:r>
            <a:endParaRPr lang="en-GB" smtClean="0"/>
          </a:p>
        </p:txBody>
      </p:sp>
      <p:sp>
        <p:nvSpPr>
          <p:cNvPr id="9220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371600"/>
            <a:ext cx="2590800" cy="4724400"/>
          </a:xfrm>
        </p:spPr>
        <p:txBody>
          <a:bodyPr/>
          <a:lstStyle/>
          <a:p>
            <a:pPr eaLnBrk="1" hangingPunct="1"/>
            <a:r>
              <a:rPr lang="nb-NO" sz="1800" smtClean="0"/>
              <a:t>Gassturbin</a:t>
            </a:r>
          </a:p>
          <a:p>
            <a:pPr eaLnBrk="1" hangingPunct="1"/>
            <a:r>
              <a:rPr lang="nb-NO" sz="1800" smtClean="0"/>
              <a:t>Dampturbin</a:t>
            </a:r>
            <a:endParaRPr lang="en-GB" sz="1800" smtClean="0"/>
          </a:p>
        </p:txBody>
      </p:sp>
      <p:pic>
        <p:nvPicPr>
          <p:cNvPr id="9221" name="Picture 10" descr="Combined-cyc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1227138"/>
            <a:ext cx="56896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0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1800" smtClean="0"/>
              <a:t>Fra kjemisk til mekanisk energi; reverserende motorer</a:t>
            </a:r>
            <a:br>
              <a:rPr lang="nb-NO" sz="1800" smtClean="0"/>
            </a:br>
            <a:r>
              <a:rPr lang="nb-NO" smtClean="0"/>
              <a:t>Dampmaskinen</a:t>
            </a:r>
            <a:endParaRPr lang="en-US" smtClean="0"/>
          </a:p>
        </p:txBody>
      </p:sp>
      <p:pic>
        <p:nvPicPr>
          <p:cNvPr id="495621" name="Picture 5" descr="steam-anim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776538"/>
            <a:ext cx="4267200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6" descr="steam-eng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828925"/>
            <a:ext cx="411480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7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1600" smtClean="0"/>
              <a:t>Fra kjemisk til mekanisk energi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>Forbrenningsmotorer</a:t>
            </a:r>
            <a:endParaRPr lang="en-US" smtClean="0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052736"/>
            <a:ext cx="4629472" cy="5043264"/>
          </a:xfrm>
        </p:spPr>
        <p:txBody>
          <a:bodyPr/>
          <a:lstStyle/>
          <a:p>
            <a:pPr eaLnBrk="1" hangingPunct="1"/>
            <a:r>
              <a:rPr lang="nb-NO" dirty="0" smtClean="0"/>
              <a:t>Reverserende</a:t>
            </a:r>
          </a:p>
          <a:p>
            <a:pPr lvl="1" eaLnBrk="1" hangingPunct="1"/>
            <a:r>
              <a:rPr lang="nb-NO" sz="1800" dirty="0" smtClean="0"/>
              <a:t>Velkjent</a:t>
            </a:r>
          </a:p>
          <a:p>
            <a:pPr lvl="2" eaLnBrk="1" hangingPunct="1"/>
            <a:r>
              <a:rPr lang="nb-NO" dirty="0" smtClean="0"/>
              <a:t>1…n sylindre, 2- eller 4-takter</a:t>
            </a:r>
          </a:p>
          <a:p>
            <a:pPr lvl="2" eaLnBrk="1" hangingPunct="1"/>
            <a:r>
              <a:rPr lang="nb-NO" dirty="0" smtClean="0"/>
              <a:t>Otto</a:t>
            </a:r>
          </a:p>
          <a:p>
            <a:pPr lvl="3" eaLnBrk="1" hangingPunct="1"/>
            <a:r>
              <a:rPr lang="nb-NO" dirty="0" smtClean="0"/>
              <a:t>Eksplosjon tennes med gnist</a:t>
            </a:r>
          </a:p>
          <a:p>
            <a:pPr lvl="2" eaLnBrk="1" hangingPunct="1"/>
            <a:r>
              <a:rPr lang="nb-NO" dirty="0" smtClean="0"/>
              <a:t>Diesel</a:t>
            </a:r>
          </a:p>
          <a:p>
            <a:pPr lvl="3" eaLnBrk="1" hangingPunct="1"/>
            <a:r>
              <a:rPr lang="nb-NO" dirty="0" smtClean="0"/>
              <a:t>Eksplosjon skjer ved tilstrekkelig kompresjon</a:t>
            </a:r>
          </a:p>
          <a:p>
            <a:pPr lvl="2" eaLnBrk="1" hangingPunct="1"/>
            <a:endParaRPr lang="nb-NO" dirty="0" smtClean="0"/>
          </a:p>
          <a:p>
            <a:pPr eaLnBrk="1" hangingPunct="1"/>
            <a:r>
              <a:rPr lang="nb-NO" dirty="0" smtClean="0"/>
              <a:t>Roterende</a:t>
            </a:r>
          </a:p>
          <a:p>
            <a:pPr lvl="1" eaLnBrk="1" hangingPunct="1"/>
            <a:r>
              <a:rPr lang="nb-NO" sz="1800" dirty="0" err="1" smtClean="0"/>
              <a:t>Wankel</a:t>
            </a:r>
            <a:endParaRPr lang="nb-NO" sz="1800" dirty="0" smtClean="0"/>
          </a:p>
          <a:p>
            <a:pPr lvl="2" eaLnBrk="1" hangingPunct="1"/>
            <a:r>
              <a:rPr lang="nb-NO" dirty="0" smtClean="0"/>
              <a:t>Morsomt og i prinsippet effektivt design, men nå ute av produksjon</a:t>
            </a:r>
            <a:endParaRPr lang="en-US" sz="2000" dirty="0" smtClean="0"/>
          </a:p>
        </p:txBody>
      </p:sp>
      <p:pic>
        <p:nvPicPr>
          <p:cNvPr id="496645" name="Picture 5" descr="wankel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914400"/>
            <a:ext cx="3719513" cy="371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 descr="Wankel-rotary-engine-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768552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4302" name="Picture 2062" descr="Bil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4984576"/>
            <a:ext cx="3179762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2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24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1850"/>
          </a:xfrm>
        </p:spPr>
        <p:txBody>
          <a:bodyPr/>
          <a:lstStyle/>
          <a:p>
            <a:pPr eaLnBrk="1" hangingPunct="1"/>
            <a:r>
              <a:rPr lang="nb-NO" smtClean="0"/>
              <a:t>Sterlingmotoren</a:t>
            </a:r>
            <a:endParaRPr lang="en-US" smtClean="0"/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125538"/>
            <a:ext cx="6781800" cy="1871662"/>
          </a:xfrm>
        </p:spPr>
        <p:txBody>
          <a:bodyPr/>
          <a:lstStyle/>
          <a:p>
            <a:pPr eaLnBrk="1" hangingPunct="1"/>
            <a:r>
              <a:rPr lang="nb-NO" sz="1800" smtClean="0"/>
              <a:t>Lukket gassmengde</a:t>
            </a:r>
          </a:p>
          <a:p>
            <a:pPr eaLnBrk="1" hangingPunct="1"/>
            <a:r>
              <a:rPr lang="nb-NO" sz="1800" smtClean="0"/>
              <a:t>Ekstern oppvarming og avkjøling</a:t>
            </a:r>
          </a:p>
          <a:p>
            <a:pPr lvl="1" eaLnBrk="1" hangingPunct="1"/>
            <a:r>
              <a:rPr lang="nb-NO" sz="1600" smtClean="0"/>
              <a:t>Kan bruke mange energityper; alt som avgir varme: brensel, elektrisitet, solvarme…</a:t>
            </a:r>
          </a:p>
          <a:p>
            <a:pPr eaLnBrk="1" hangingPunct="1"/>
            <a:r>
              <a:rPr lang="nb-NO" sz="1800" smtClean="0"/>
              <a:t>I prinsipp effektiv og stillegående</a:t>
            </a:r>
            <a:endParaRPr lang="en-US" sz="1800" smtClean="0"/>
          </a:p>
        </p:txBody>
      </p:sp>
      <p:pic>
        <p:nvPicPr>
          <p:cNvPr id="12293" name="Picture 5" descr="stirling_a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235325"/>
            <a:ext cx="4011613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 descr="stirling_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188" y="3235325"/>
            <a:ext cx="4011612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1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Solvarme og stirlingmotorer</a:t>
            </a:r>
          </a:p>
        </p:txBody>
      </p:sp>
      <p:sp>
        <p:nvSpPr>
          <p:cNvPr id="13315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pic>
        <p:nvPicPr>
          <p:cNvPr id="13316" name="Picture 2" descr="http://www.internationalrivers.org/files/images/solar_thermal_w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341438"/>
            <a:ext cx="5768975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4" descr="http://www.mtholyoke.edu/~wang30y/csp/images/SES%20stirling%20eng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3719513"/>
            <a:ext cx="3790950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7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Virkningsgrad (effektivitet)</a:t>
            </a:r>
            <a:endParaRPr lang="en-US" dirty="0" smtClean="0"/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52736"/>
            <a:ext cx="7772400" cy="53480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= avgitt effekt dividert på tilført energi per tidsenhet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tilført energi oftest lik varmeinnholdet (reaksjonsentalpi) for brenselet</a:t>
            </a:r>
          </a:p>
          <a:p>
            <a:pPr lvl="1" eaLnBrk="1" hangingPunct="1">
              <a:lnSpc>
                <a:spcPct val="90000"/>
              </a:lnSpc>
            </a:pPr>
            <a:endParaRPr lang="nb-NO" sz="1800" dirty="0" smtClean="0"/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Virkningsgrad typisk 20% (bil) til 50% (gassturbin)</a:t>
            </a:r>
          </a:p>
          <a:p>
            <a:pPr lvl="1"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Tap: 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Irreversibel termodynamikk, </a:t>
            </a:r>
            <a:r>
              <a:rPr lang="nb-NO" sz="1800" dirty="0" err="1" smtClean="0"/>
              <a:t>Carnotsyklus</a:t>
            </a:r>
            <a:endParaRPr lang="nb-NO" sz="1800" dirty="0" smtClean="0"/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Varmetap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Ufullstendig brenselutnyttelse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Friksjon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Tomgang</a:t>
            </a:r>
          </a:p>
          <a:p>
            <a:pPr lvl="1" eaLnBrk="1" hangingPunct="1">
              <a:lnSpc>
                <a:spcPct val="90000"/>
              </a:lnSpc>
            </a:pPr>
            <a:endParaRPr lang="nb-NO" sz="1800" dirty="0" smtClean="0"/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Tapene blir til varme; kan utnyttes og øke total effektivitet</a:t>
            </a:r>
          </a:p>
          <a:p>
            <a:pPr lvl="2" eaLnBrk="1" hangingPunct="1">
              <a:lnSpc>
                <a:spcPct val="90000"/>
              </a:lnSpc>
            </a:pPr>
            <a:r>
              <a:rPr lang="nb-NO" sz="1800" dirty="0" smtClean="0"/>
              <a:t>Dampturbin og generator</a:t>
            </a:r>
          </a:p>
          <a:p>
            <a:pPr lvl="2" eaLnBrk="1" hangingPunct="1">
              <a:lnSpc>
                <a:spcPct val="90000"/>
              </a:lnSpc>
            </a:pPr>
            <a:r>
              <a:rPr lang="nb-NO" sz="1800" dirty="0" smtClean="0"/>
              <a:t>Termoelektrisk restvarmegenerator</a:t>
            </a:r>
          </a:p>
          <a:p>
            <a:pPr lvl="2" eaLnBrk="1" hangingPunct="1">
              <a:lnSpc>
                <a:spcPct val="90000"/>
              </a:lnSpc>
            </a:pPr>
            <a:r>
              <a:rPr lang="nb-NO" sz="1800" dirty="0" smtClean="0"/>
              <a:t>Oppvarming av bil</a:t>
            </a:r>
          </a:p>
          <a:p>
            <a:pPr lvl="2" eaLnBrk="1" hangingPunct="1">
              <a:lnSpc>
                <a:spcPct val="90000"/>
              </a:lnSpc>
            </a:pPr>
            <a:r>
              <a:rPr lang="nb-NO" sz="1800" dirty="0" smtClean="0"/>
              <a:t>Fjernvarme til hus</a:t>
            </a:r>
            <a:endParaRPr lang="en-US" sz="1800" dirty="0" smtClean="0"/>
          </a:p>
        </p:txBody>
      </p:sp>
      <p:grpSp>
        <p:nvGrpSpPr>
          <p:cNvPr id="14341" name="Group 9"/>
          <p:cNvGrpSpPr>
            <a:grpSpLocks/>
          </p:cNvGrpSpPr>
          <p:nvPr/>
        </p:nvGrpSpPr>
        <p:grpSpPr bwMode="auto">
          <a:xfrm>
            <a:off x="3300413" y="2628900"/>
            <a:ext cx="4400550" cy="0"/>
            <a:chOff x="0" y="0"/>
            <a:chExt cx="2772" cy="0"/>
          </a:xfrm>
        </p:grpSpPr>
        <p:sp>
          <p:nvSpPr>
            <p:cNvPr id="14343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2772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44" name="Rectangle 4"/>
            <p:cNvSpPr>
              <a:spLocks noChangeArrowheads="1" noTextEdit="1"/>
            </p:cNvSpPr>
            <p:nvPr/>
          </p:nvSpPr>
          <p:spPr bwMode="auto">
            <a:xfrm>
              <a:off x="0" y="0"/>
              <a:ext cx="2772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GB"/>
            </a:p>
          </p:txBody>
        </p:sp>
      </p:grpSp>
      <p:sp>
        <p:nvSpPr>
          <p:cNvPr id="14342" name="Rectangle 5"/>
          <p:cNvSpPr>
            <a:spLocks noChangeArrowheads="1"/>
          </p:cNvSpPr>
          <p:nvPr/>
        </p:nvSpPr>
        <p:spPr bwMode="auto">
          <a:xfrm>
            <a:off x="3300413" y="2628900"/>
            <a:ext cx="270827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47FEE5-1B4C-43F7-99E0-7AD56C875699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4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Avgassrensing og -kontroll</a:t>
            </a:r>
            <a:endParaRPr lang="en-US" smtClean="0"/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371600"/>
            <a:ext cx="4495800" cy="4724400"/>
          </a:xfrm>
        </p:spPr>
        <p:txBody>
          <a:bodyPr/>
          <a:lstStyle/>
          <a:p>
            <a:pPr eaLnBrk="1" hangingPunct="1"/>
            <a:r>
              <a:rPr lang="nb-NO" sz="1800" smtClean="0"/>
              <a:t>For mye luft: NO</a:t>
            </a:r>
            <a:r>
              <a:rPr lang="nb-NO" sz="1800" baseline="-25000" smtClean="0"/>
              <a:t>x</a:t>
            </a:r>
            <a:endParaRPr lang="nb-NO" sz="1800" smtClean="0"/>
          </a:p>
          <a:p>
            <a:pPr eaLnBrk="1" hangingPunct="1"/>
            <a:r>
              <a:rPr lang="nb-NO" sz="1800" smtClean="0"/>
              <a:t>For lite luft: Hydrokarboner og sot</a:t>
            </a:r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Feedback til motor og forgasser fra</a:t>
            </a:r>
          </a:p>
          <a:p>
            <a:pPr lvl="1" eaLnBrk="1" hangingPunct="1"/>
            <a:r>
              <a:rPr lang="nb-NO" sz="1600" smtClean="0"/>
              <a:t>Lambdasensor (pO</a:t>
            </a:r>
            <a:r>
              <a:rPr lang="nb-NO" sz="1600" baseline="-25000" smtClean="0"/>
              <a:t>2</a:t>
            </a:r>
            <a:r>
              <a:rPr lang="nb-NO" sz="1600" smtClean="0"/>
              <a:t>)</a:t>
            </a:r>
          </a:p>
          <a:p>
            <a:pPr lvl="1" eaLnBrk="1" hangingPunct="1"/>
            <a:r>
              <a:rPr lang="nb-NO" sz="1600" smtClean="0"/>
              <a:t>NO</a:t>
            </a:r>
            <a:r>
              <a:rPr lang="nb-NO" sz="1600" baseline="-25000" smtClean="0"/>
              <a:t>x</a:t>
            </a:r>
            <a:r>
              <a:rPr lang="nb-NO" sz="1600" smtClean="0"/>
              <a:t>-sensor</a:t>
            </a:r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en-US" sz="1800" smtClean="0"/>
          </a:p>
        </p:txBody>
      </p:sp>
      <p:pic>
        <p:nvPicPr>
          <p:cNvPr id="15365" name="Picture 5" descr="Sensors-O2-NOx-Bos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656138"/>
            <a:ext cx="6584950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fig170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990600"/>
            <a:ext cx="2312988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6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nb-NO" smtClean="0"/>
              <a:t>CO</a:t>
            </a:r>
            <a:r>
              <a:rPr lang="nb-NO" baseline="-25000" smtClean="0"/>
              <a:t>2</a:t>
            </a:r>
            <a:r>
              <a:rPr lang="nb-NO" smtClean="0"/>
              <a:t>-separasjon – ”CO</a:t>
            </a:r>
            <a:r>
              <a:rPr lang="nb-NO" baseline="-25000" smtClean="0"/>
              <a:t>2</a:t>
            </a:r>
            <a:r>
              <a:rPr lang="nb-NO" smtClean="0"/>
              <a:t>-fritt kraftverk”</a:t>
            </a:r>
            <a:endParaRPr lang="en-US" smtClean="0"/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914400"/>
            <a:ext cx="30480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C eller CO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må mest mulig fjernes fra fossile brensel, og deponeres, slik at vi i praksis brenner bare hydrogenet</a:t>
            </a:r>
          </a:p>
          <a:p>
            <a:pPr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nb-NO" sz="1600" dirty="0" smtClean="0"/>
              <a:t>Separasjon av CO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før forbrenning (skille CO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fra 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)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nb-NO" sz="1600" dirty="0" smtClean="0"/>
              <a:t>Separasjon av CO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etter forbrenning (skille CO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fra N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og 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O)</a:t>
            </a:r>
          </a:p>
          <a:p>
            <a:pPr marL="762000" lvl="1" indent="-304800" eaLnBrk="1" hangingPunct="1">
              <a:lnSpc>
                <a:spcPct val="90000"/>
              </a:lnSpc>
              <a:buFontTx/>
              <a:buAutoNum type="arabicPeriod"/>
            </a:pPr>
            <a:r>
              <a:rPr lang="nb-NO" sz="1400" dirty="0" err="1" smtClean="0"/>
              <a:t>Amin-absorbsjon</a:t>
            </a:r>
            <a:endParaRPr lang="nb-NO" sz="1400" dirty="0" smtClean="0"/>
          </a:p>
          <a:p>
            <a:pPr marL="762000" lvl="1" indent="-304800" eaLnBrk="1" hangingPunct="1">
              <a:lnSpc>
                <a:spcPct val="90000"/>
              </a:lnSpc>
              <a:buFontTx/>
              <a:buAutoNum type="arabicPeriod"/>
            </a:pPr>
            <a:r>
              <a:rPr lang="nb-NO" sz="1400" dirty="0" smtClean="0"/>
              <a:t>Alternative metoder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nb-NO" sz="1600" dirty="0" smtClean="0"/>
              <a:t>Separasjon av 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og N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i luft før forbrenning (skille CO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fra 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O)</a:t>
            </a:r>
          </a:p>
          <a:p>
            <a:pPr marL="762000" lvl="1" indent="-304800" eaLnBrk="1" hangingPunct="1">
              <a:lnSpc>
                <a:spcPct val="90000"/>
              </a:lnSpc>
              <a:buFontTx/>
              <a:buAutoNum type="arabicPeriod"/>
            </a:pPr>
            <a:r>
              <a:rPr lang="nb-NO" sz="1400" dirty="0" smtClean="0"/>
              <a:t>Luftdestillasjon</a:t>
            </a:r>
          </a:p>
          <a:p>
            <a:pPr marL="762000" lvl="1" indent="-304800" eaLnBrk="1" hangingPunct="1">
              <a:lnSpc>
                <a:spcPct val="90000"/>
              </a:lnSpc>
              <a:buFontTx/>
              <a:buAutoNum type="arabicPeriod"/>
            </a:pPr>
            <a:r>
              <a:rPr lang="nb-NO" sz="1400" dirty="0" smtClean="0"/>
              <a:t>Membraner</a:t>
            </a:r>
          </a:p>
          <a:p>
            <a:pPr eaLnBrk="1" hangingPunct="1">
              <a:lnSpc>
                <a:spcPct val="90000"/>
              </a:lnSpc>
            </a:pPr>
            <a:endParaRPr lang="en-US" sz="1600" dirty="0" smtClean="0"/>
          </a:p>
        </p:txBody>
      </p:sp>
      <p:pic>
        <p:nvPicPr>
          <p:cNvPr id="33797" name="Picture 5" descr="CO2-capture-tech_im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0238" y="1055688"/>
            <a:ext cx="5897562" cy="5268912"/>
          </a:xfrm>
          <a:prstGeom prst="rect">
            <a:avLst/>
          </a:prstGeom>
          <a:solidFill>
            <a:srgbClr val="320000"/>
          </a:solidFill>
          <a:ln w="9525">
            <a:noFill/>
            <a:miter lim="800000"/>
            <a:headEnd/>
            <a:tailEnd/>
          </a:ln>
        </p:spPr>
      </p:pic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Figur: </a:t>
            </a:r>
            <a:r>
              <a:rPr lang="en-US" sz="1000">
                <a:cs typeface="Times New Roman" pitchFamily="18" charset="0"/>
                <a:hlinkClick r:id="rId3"/>
              </a:rPr>
              <a:t>http://www.co2captureproject.org</a:t>
            </a:r>
            <a:r>
              <a:rPr lang="nb-NO" sz="1000">
                <a:cs typeface="Times New Roman" pitchFamily="18" charset="0"/>
              </a:rPr>
              <a:t>.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38100"/>
            <a:ext cx="7772400" cy="1104900"/>
          </a:xfrm>
        </p:spPr>
        <p:txBody>
          <a:bodyPr/>
          <a:lstStyle/>
          <a:p>
            <a:pPr eaLnBrk="1" hangingPunct="1"/>
            <a:r>
              <a:rPr lang="en-GB" sz="2000" smtClean="0"/>
              <a:t>CO</a:t>
            </a:r>
            <a:r>
              <a:rPr lang="en-GB" sz="2000" baseline="-25000" smtClean="0"/>
              <a:t>2</a:t>
            </a:r>
            <a:r>
              <a:rPr lang="en-GB" sz="2000" smtClean="0"/>
              <a:t>- og H</a:t>
            </a:r>
            <a:r>
              <a:rPr lang="en-GB" sz="2000" baseline="-25000" smtClean="0"/>
              <a:t>2</a:t>
            </a:r>
            <a:r>
              <a:rPr lang="en-GB" sz="2000" smtClean="0"/>
              <a:t>-håndtering med blandede ledere for gasseparasjonsmembraner</a:t>
            </a:r>
          </a:p>
        </p:txBody>
      </p:sp>
      <p:sp>
        <p:nvSpPr>
          <p:cNvPr id="35844" name="Text Box 3"/>
          <p:cNvSpPr txBox="1">
            <a:spLocks noChangeArrowheads="1"/>
          </p:cNvSpPr>
          <p:nvPr/>
        </p:nvSpPr>
        <p:spPr bwMode="auto">
          <a:xfrm>
            <a:off x="228600" y="990600"/>
            <a:ext cx="4114800" cy="46307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Fra naturgass til syntesegass uten nitrogen </a:t>
            </a:r>
          </a:p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Ekstraksjon av hydrogen (med nitrogenet som sveipgass)</a:t>
            </a:r>
          </a:p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Deponering av CO</a:t>
            </a:r>
            <a:r>
              <a:rPr lang="en-GB" sz="1800" baseline="-25000">
                <a:latin typeface="Arial" charset="0"/>
              </a:rPr>
              <a:t>2</a:t>
            </a:r>
            <a:endParaRPr lang="en-GB" sz="18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Eksempler på materialer:</a:t>
            </a:r>
          </a:p>
          <a:p>
            <a:pPr lvl="1"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La</a:t>
            </a:r>
            <a:r>
              <a:rPr lang="en-GB" sz="1800" baseline="-25000">
                <a:latin typeface="Arial" charset="0"/>
              </a:rPr>
              <a:t>0.9</a:t>
            </a:r>
            <a:r>
              <a:rPr lang="en-GB" sz="1800">
                <a:latin typeface="Arial" charset="0"/>
              </a:rPr>
              <a:t>Sr</a:t>
            </a:r>
            <a:r>
              <a:rPr lang="en-GB" sz="1800" baseline="-25000">
                <a:latin typeface="Arial" charset="0"/>
              </a:rPr>
              <a:t>0.1</a:t>
            </a:r>
            <a:r>
              <a:rPr lang="en-GB" sz="1800">
                <a:latin typeface="Arial" charset="0"/>
              </a:rPr>
              <a:t>FeO</a:t>
            </a:r>
            <a:r>
              <a:rPr lang="en-GB" sz="1800" baseline="-25000">
                <a:latin typeface="Arial" charset="0"/>
              </a:rPr>
              <a:t>3-y</a:t>
            </a:r>
            <a:endParaRPr lang="en-GB" sz="1800">
              <a:latin typeface="Arial" charset="0"/>
            </a:endParaRPr>
          </a:p>
          <a:p>
            <a:pPr lvl="1"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La</a:t>
            </a:r>
            <a:r>
              <a:rPr lang="en-GB" sz="1800" baseline="-25000">
                <a:latin typeface="Arial" charset="0"/>
              </a:rPr>
              <a:t>2</a:t>
            </a:r>
            <a:r>
              <a:rPr lang="en-GB" sz="1800">
                <a:latin typeface="Arial" charset="0"/>
              </a:rPr>
              <a:t>NiO</a:t>
            </a:r>
            <a:r>
              <a:rPr lang="en-GB" sz="1800" baseline="-25000">
                <a:latin typeface="Arial" charset="0"/>
              </a:rPr>
              <a:t>4+y</a:t>
            </a:r>
            <a:endParaRPr lang="en-GB" sz="1800">
              <a:latin typeface="Arial" charset="0"/>
            </a:endParaRPr>
          </a:p>
          <a:p>
            <a:pPr lvl="1" eaLnBrk="0" hangingPunct="0"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 lvl="1"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Pd</a:t>
            </a:r>
          </a:p>
          <a:p>
            <a:pPr lvl="1"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SrCe</a:t>
            </a:r>
            <a:r>
              <a:rPr lang="en-GB" sz="1800" baseline="-25000">
                <a:latin typeface="Arial" charset="0"/>
              </a:rPr>
              <a:t>0.95</a:t>
            </a:r>
            <a:r>
              <a:rPr lang="en-GB" sz="1800">
                <a:latin typeface="Arial" charset="0"/>
              </a:rPr>
              <a:t>Yb</a:t>
            </a:r>
            <a:r>
              <a:rPr lang="en-GB" sz="1800" baseline="-25000">
                <a:latin typeface="Arial" charset="0"/>
              </a:rPr>
              <a:t>0.05</a:t>
            </a:r>
            <a:r>
              <a:rPr lang="en-GB" sz="1800">
                <a:latin typeface="Arial" charset="0"/>
              </a:rPr>
              <a:t>O</a:t>
            </a:r>
            <a:r>
              <a:rPr lang="en-GB" sz="1800" baseline="-25000">
                <a:latin typeface="Arial" charset="0"/>
              </a:rPr>
              <a:t>3</a:t>
            </a:r>
            <a:endParaRPr lang="en-GB" sz="1800">
              <a:latin typeface="Arial" charset="0"/>
            </a:endParaRPr>
          </a:p>
        </p:txBody>
      </p:sp>
      <p:grpSp>
        <p:nvGrpSpPr>
          <p:cNvPr id="35845" name="Group 4"/>
          <p:cNvGrpSpPr>
            <a:grpSpLocks/>
          </p:cNvGrpSpPr>
          <p:nvPr/>
        </p:nvGrpSpPr>
        <p:grpSpPr bwMode="auto">
          <a:xfrm>
            <a:off x="4572000" y="1143000"/>
            <a:ext cx="3733800" cy="4953000"/>
            <a:chOff x="3216" y="960"/>
            <a:chExt cx="2352" cy="3120"/>
          </a:xfrm>
        </p:grpSpPr>
        <p:sp>
          <p:nvSpPr>
            <p:cNvPr id="35846" name="Rectangle 5"/>
            <p:cNvSpPr>
              <a:spLocks noChangeArrowheads="1"/>
            </p:cNvSpPr>
            <p:nvPr/>
          </p:nvSpPr>
          <p:spPr bwMode="auto">
            <a:xfrm>
              <a:off x="3840" y="960"/>
              <a:ext cx="1440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47" name="Rectangle 6"/>
            <p:cNvSpPr>
              <a:spLocks noChangeArrowheads="1"/>
            </p:cNvSpPr>
            <p:nvPr/>
          </p:nvSpPr>
          <p:spPr bwMode="auto">
            <a:xfrm>
              <a:off x="3840" y="2352"/>
              <a:ext cx="1440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48" name="Rectangle 7"/>
            <p:cNvSpPr>
              <a:spLocks noChangeArrowheads="1"/>
            </p:cNvSpPr>
            <p:nvPr/>
          </p:nvSpPr>
          <p:spPr bwMode="auto">
            <a:xfrm>
              <a:off x="4320" y="1056"/>
              <a:ext cx="528" cy="1296"/>
            </a:xfrm>
            <a:prstGeom prst="rect">
              <a:avLst/>
            </a:prstGeom>
            <a:solidFill>
              <a:srgbClr val="FFCC99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49" name="Text Box 8"/>
            <p:cNvSpPr txBox="1">
              <a:spLocks noChangeArrowheads="1"/>
            </p:cNvSpPr>
            <p:nvPr/>
          </p:nvSpPr>
          <p:spPr bwMode="auto">
            <a:xfrm>
              <a:off x="4416" y="1392"/>
              <a:ext cx="384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000">
                  <a:latin typeface="Arial" charset="0"/>
                </a:rPr>
                <a:t>O</a:t>
              </a:r>
              <a:r>
                <a:rPr lang="en-GB" sz="2000" baseline="30000">
                  <a:latin typeface="Arial" charset="0"/>
                </a:rPr>
                <a:t>2-</a:t>
              </a:r>
              <a:endParaRPr lang="en-GB" sz="2000">
                <a:latin typeface="Arial" charset="0"/>
              </a:endParaRPr>
            </a:p>
          </p:txBody>
        </p:sp>
        <p:sp>
          <p:nvSpPr>
            <p:cNvPr id="35850" name="Text Box 9"/>
            <p:cNvSpPr txBox="1">
              <a:spLocks noChangeArrowheads="1"/>
            </p:cNvSpPr>
            <p:nvPr/>
          </p:nvSpPr>
          <p:spPr bwMode="auto">
            <a:xfrm>
              <a:off x="4416" y="1872"/>
              <a:ext cx="384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000">
                  <a:latin typeface="Arial" charset="0"/>
                </a:rPr>
                <a:t>2 e</a:t>
              </a:r>
              <a:r>
                <a:rPr lang="en-GB" sz="2000" baseline="30000">
                  <a:latin typeface="Arial" charset="0"/>
                </a:rPr>
                <a:t>-</a:t>
              </a:r>
              <a:endParaRPr lang="en-GB" sz="2000">
                <a:latin typeface="Arial" charset="0"/>
              </a:endParaRPr>
            </a:p>
          </p:txBody>
        </p:sp>
        <p:sp>
          <p:nvSpPr>
            <p:cNvPr id="35851" name="Line 10"/>
            <p:cNvSpPr>
              <a:spLocks noChangeShapeType="1"/>
            </p:cNvSpPr>
            <p:nvPr/>
          </p:nvSpPr>
          <p:spPr bwMode="auto">
            <a:xfrm flipH="1">
              <a:off x="4368" y="1632"/>
              <a:ext cx="3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852" name="Line 11"/>
            <p:cNvSpPr>
              <a:spLocks noChangeShapeType="1"/>
            </p:cNvSpPr>
            <p:nvPr/>
          </p:nvSpPr>
          <p:spPr bwMode="auto">
            <a:xfrm>
              <a:off x="4416" y="2112"/>
              <a:ext cx="3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853" name="Text Box 12"/>
            <p:cNvSpPr txBox="1">
              <a:spLocks noChangeArrowheads="1"/>
            </p:cNvSpPr>
            <p:nvPr/>
          </p:nvSpPr>
          <p:spPr bwMode="auto">
            <a:xfrm>
              <a:off x="5040" y="1344"/>
              <a:ext cx="528" cy="2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O</a:t>
              </a:r>
              <a:r>
                <a:rPr lang="en-GB" sz="1800" baseline="-25000">
                  <a:latin typeface="Arial" charset="0"/>
                </a:rPr>
                <a:t>2</a:t>
              </a:r>
              <a:r>
                <a:rPr lang="en-GB" sz="1800">
                  <a:latin typeface="Arial" charset="0"/>
                </a:rPr>
                <a:t>+N</a:t>
              </a:r>
              <a:r>
                <a:rPr lang="en-GB" sz="1800" baseline="-25000">
                  <a:latin typeface="Arial" charset="0"/>
                </a:rPr>
                <a:t>2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35854" name="Text Box 13"/>
            <p:cNvSpPr txBox="1">
              <a:spLocks noChangeArrowheads="1"/>
            </p:cNvSpPr>
            <p:nvPr/>
          </p:nvSpPr>
          <p:spPr bwMode="auto">
            <a:xfrm>
              <a:off x="5136" y="1824"/>
              <a:ext cx="336" cy="2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N</a:t>
              </a:r>
              <a:r>
                <a:rPr lang="en-GB" sz="1800" baseline="-25000">
                  <a:latin typeface="Arial" charset="0"/>
                </a:rPr>
                <a:t>2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35855" name="AutoShape 14"/>
            <p:cNvSpPr>
              <a:spLocks noChangeArrowheads="1"/>
            </p:cNvSpPr>
            <p:nvPr/>
          </p:nvSpPr>
          <p:spPr bwMode="auto">
            <a:xfrm>
              <a:off x="4944" y="1584"/>
              <a:ext cx="144" cy="336"/>
            </a:xfrm>
            <a:prstGeom prst="curvedRightArrow">
              <a:avLst>
                <a:gd name="adj1" fmla="val 46667"/>
                <a:gd name="adj2" fmla="val 93333"/>
                <a:gd name="adj3" fmla="val 33333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56" name="Text Box 15"/>
            <p:cNvSpPr txBox="1">
              <a:spLocks noChangeArrowheads="1"/>
            </p:cNvSpPr>
            <p:nvPr/>
          </p:nvSpPr>
          <p:spPr bwMode="auto">
            <a:xfrm>
              <a:off x="3696" y="1296"/>
              <a:ext cx="480" cy="2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CH</a:t>
              </a:r>
              <a:r>
                <a:rPr lang="en-GB" sz="1800" baseline="-25000">
                  <a:latin typeface="Arial" charset="0"/>
                </a:rPr>
                <a:t>4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35857" name="Text Box 16"/>
            <p:cNvSpPr txBox="1">
              <a:spLocks noChangeArrowheads="1"/>
            </p:cNvSpPr>
            <p:nvPr/>
          </p:nvSpPr>
          <p:spPr bwMode="auto">
            <a:xfrm>
              <a:off x="3264" y="1920"/>
              <a:ext cx="1056" cy="40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CO + CO</a:t>
              </a:r>
              <a:r>
                <a:rPr lang="en-GB" sz="1800" baseline="-25000">
                  <a:latin typeface="Arial" charset="0"/>
                </a:rPr>
                <a:t>2 </a:t>
              </a:r>
              <a:r>
                <a:rPr lang="en-GB" sz="1800">
                  <a:latin typeface="Arial" charset="0"/>
                </a:rPr>
                <a:t>+ H</a:t>
              </a:r>
              <a:r>
                <a:rPr lang="en-GB" sz="1800" baseline="-25000">
                  <a:latin typeface="Arial" charset="0"/>
                </a:rPr>
                <a:t>2 </a:t>
              </a:r>
              <a:r>
                <a:rPr lang="en-GB" sz="1800">
                  <a:latin typeface="Arial" charset="0"/>
                </a:rPr>
                <a:t>+ H</a:t>
              </a:r>
              <a:r>
                <a:rPr lang="en-GB" sz="1800" baseline="-25000">
                  <a:latin typeface="Arial" charset="0"/>
                </a:rPr>
                <a:t>2</a:t>
              </a:r>
              <a:r>
                <a:rPr lang="en-GB" sz="1800">
                  <a:latin typeface="Arial" charset="0"/>
                </a:rPr>
                <a:t>O</a:t>
              </a:r>
            </a:p>
          </p:txBody>
        </p:sp>
        <p:sp>
          <p:nvSpPr>
            <p:cNvPr id="35858" name="AutoShape 17"/>
            <p:cNvSpPr>
              <a:spLocks noChangeArrowheads="1"/>
            </p:cNvSpPr>
            <p:nvPr/>
          </p:nvSpPr>
          <p:spPr bwMode="auto">
            <a:xfrm flipH="1">
              <a:off x="4032" y="1584"/>
              <a:ext cx="192" cy="336"/>
            </a:xfrm>
            <a:prstGeom prst="curvedRightArrow">
              <a:avLst>
                <a:gd name="adj1" fmla="val 35000"/>
                <a:gd name="adj2" fmla="val 70000"/>
                <a:gd name="adj3" fmla="val 33333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59" name="Rectangle 18"/>
            <p:cNvSpPr>
              <a:spLocks noChangeArrowheads="1"/>
            </p:cNvSpPr>
            <p:nvPr/>
          </p:nvSpPr>
          <p:spPr bwMode="auto">
            <a:xfrm>
              <a:off x="3840" y="2592"/>
              <a:ext cx="1440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60" name="Rectangle 19"/>
            <p:cNvSpPr>
              <a:spLocks noChangeArrowheads="1"/>
            </p:cNvSpPr>
            <p:nvPr/>
          </p:nvSpPr>
          <p:spPr bwMode="auto">
            <a:xfrm>
              <a:off x="3840" y="3984"/>
              <a:ext cx="1440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61" name="Rectangle 20"/>
            <p:cNvSpPr>
              <a:spLocks noChangeArrowheads="1"/>
            </p:cNvSpPr>
            <p:nvPr/>
          </p:nvSpPr>
          <p:spPr bwMode="auto">
            <a:xfrm>
              <a:off x="4320" y="2688"/>
              <a:ext cx="528" cy="1296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62" name="Text Box 21"/>
            <p:cNvSpPr txBox="1">
              <a:spLocks noChangeArrowheads="1"/>
            </p:cNvSpPr>
            <p:nvPr/>
          </p:nvSpPr>
          <p:spPr bwMode="auto">
            <a:xfrm>
              <a:off x="4416" y="3024"/>
              <a:ext cx="384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000">
                  <a:latin typeface="Arial" charset="0"/>
                </a:rPr>
                <a:t>H</a:t>
              </a:r>
              <a:r>
                <a:rPr lang="en-GB" sz="2000" baseline="30000">
                  <a:latin typeface="Arial" charset="0"/>
                </a:rPr>
                <a:t>+</a:t>
              </a:r>
              <a:endParaRPr lang="en-GB" sz="2000">
                <a:latin typeface="Arial" charset="0"/>
              </a:endParaRPr>
            </a:p>
          </p:txBody>
        </p:sp>
        <p:sp>
          <p:nvSpPr>
            <p:cNvPr id="35863" name="Text Box 22"/>
            <p:cNvSpPr txBox="1">
              <a:spLocks noChangeArrowheads="1"/>
            </p:cNvSpPr>
            <p:nvPr/>
          </p:nvSpPr>
          <p:spPr bwMode="auto">
            <a:xfrm>
              <a:off x="4416" y="3504"/>
              <a:ext cx="384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000">
                  <a:latin typeface="Arial" charset="0"/>
                </a:rPr>
                <a:t>e</a:t>
              </a:r>
              <a:r>
                <a:rPr lang="en-GB" sz="2000" baseline="30000">
                  <a:latin typeface="Arial" charset="0"/>
                </a:rPr>
                <a:t>-</a:t>
              </a:r>
              <a:endParaRPr lang="en-GB" sz="2000">
                <a:latin typeface="Arial" charset="0"/>
              </a:endParaRPr>
            </a:p>
          </p:txBody>
        </p:sp>
        <p:sp>
          <p:nvSpPr>
            <p:cNvPr id="35864" name="Line 23"/>
            <p:cNvSpPr>
              <a:spLocks noChangeShapeType="1"/>
            </p:cNvSpPr>
            <p:nvPr/>
          </p:nvSpPr>
          <p:spPr bwMode="auto">
            <a:xfrm>
              <a:off x="4368" y="3264"/>
              <a:ext cx="4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865" name="Line 24"/>
            <p:cNvSpPr>
              <a:spLocks noChangeShapeType="1"/>
            </p:cNvSpPr>
            <p:nvPr/>
          </p:nvSpPr>
          <p:spPr bwMode="auto">
            <a:xfrm>
              <a:off x="4416" y="3744"/>
              <a:ext cx="3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866" name="Text Box 25"/>
            <p:cNvSpPr txBox="1">
              <a:spLocks noChangeArrowheads="1"/>
            </p:cNvSpPr>
            <p:nvPr/>
          </p:nvSpPr>
          <p:spPr bwMode="auto">
            <a:xfrm>
              <a:off x="5184" y="3216"/>
              <a:ext cx="336" cy="2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H</a:t>
              </a:r>
              <a:r>
                <a:rPr lang="en-GB" sz="1800" baseline="-25000">
                  <a:latin typeface="Arial" charset="0"/>
                </a:rPr>
                <a:t>2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35867" name="Text Box 26"/>
            <p:cNvSpPr txBox="1">
              <a:spLocks noChangeArrowheads="1"/>
            </p:cNvSpPr>
            <p:nvPr/>
          </p:nvSpPr>
          <p:spPr bwMode="auto">
            <a:xfrm>
              <a:off x="3264" y="2880"/>
              <a:ext cx="1056" cy="40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CO + CO</a:t>
              </a:r>
              <a:r>
                <a:rPr lang="en-GB" sz="1800" baseline="-25000">
                  <a:latin typeface="Arial" charset="0"/>
                </a:rPr>
                <a:t>2 </a:t>
              </a:r>
              <a:r>
                <a:rPr lang="en-GB" sz="1800">
                  <a:latin typeface="Arial" charset="0"/>
                </a:rPr>
                <a:t>+ H</a:t>
              </a:r>
              <a:r>
                <a:rPr lang="en-GB" sz="1800" baseline="-25000">
                  <a:latin typeface="Arial" charset="0"/>
                </a:rPr>
                <a:t>2 </a:t>
              </a:r>
              <a:r>
                <a:rPr lang="en-GB" sz="1800">
                  <a:latin typeface="Arial" charset="0"/>
                </a:rPr>
                <a:t>+ H</a:t>
              </a:r>
              <a:r>
                <a:rPr lang="en-GB" sz="1800" baseline="-25000">
                  <a:latin typeface="Arial" charset="0"/>
                </a:rPr>
                <a:t>2</a:t>
              </a:r>
              <a:r>
                <a:rPr lang="en-GB" sz="1800">
                  <a:latin typeface="Arial" charset="0"/>
                </a:rPr>
                <a:t>O</a:t>
              </a:r>
            </a:p>
          </p:txBody>
        </p:sp>
        <p:sp>
          <p:nvSpPr>
            <p:cNvPr id="35868" name="AutoShape 27"/>
            <p:cNvSpPr>
              <a:spLocks noChangeArrowheads="1"/>
            </p:cNvSpPr>
            <p:nvPr/>
          </p:nvSpPr>
          <p:spPr bwMode="auto">
            <a:xfrm flipH="1">
              <a:off x="4032" y="3216"/>
              <a:ext cx="192" cy="336"/>
            </a:xfrm>
            <a:prstGeom prst="curvedRightArrow">
              <a:avLst>
                <a:gd name="adj1" fmla="val 35000"/>
                <a:gd name="adj2" fmla="val 70000"/>
                <a:gd name="adj3" fmla="val 33333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69" name="AutoShape 28"/>
            <p:cNvSpPr>
              <a:spLocks noChangeArrowheads="1"/>
            </p:cNvSpPr>
            <p:nvPr/>
          </p:nvSpPr>
          <p:spPr bwMode="auto">
            <a:xfrm>
              <a:off x="4992" y="3264"/>
              <a:ext cx="144" cy="14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70" name="Text Box 29"/>
            <p:cNvSpPr txBox="1">
              <a:spLocks noChangeArrowheads="1"/>
            </p:cNvSpPr>
            <p:nvPr/>
          </p:nvSpPr>
          <p:spPr bwMode="auto">
            <a:xfrm>
              <a:off x="3216" y="3552"/>
              <a:ext cx="1056" cy="51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400">
                  <a:latin typeface="Arial" charset="0"/>
                </a:rPr>
                <a:t>CO</a:t>
              </a:r>
              <a:r>
                <a:rPr lang="en-GB" sz="1800">
                  <a:latin typeface="Arial" charset="0"/>
                </a:rPr>
                <a:t> + </a:t>
              </a:r>
              <a:r>
                <a:rPr lang="en-GB" sz="2000">
                  <a:latin typeface="Arial" charset="0"/>
                </a:rPr>
                <a:t>CO</a:t>
              </a:r>
              <a:r>
                <a:rPr lang="en-GB" sz="2000" baseline="-25000">
                  <a:latin typeface="Arial" charset="0"/>
                </a:rPr>
                <a:t>2</a:t>
              </a:r>
              <a:r>
                <a:rPr lang="en-GB" sz="1800" baseline="-25000">
                  <a:latin typeface="Arial" charset="0"/>
                </a:rPr>
                <a:t> </a:t>
              </a:r>
              <a:r>
                <a:rPr lang="en-GB" sz="1800">
                  <a:latin typeface="Arial" charset="0"/>
                </a:rPr>
                <a:t>+ </a:t>
              </a:r>
            </a:p>
            <a:p>
              <a:pPr eaLnBrk="0" hangingPunct="0">
                <a:spcBef>
                  <a:spcPct val="50000"/>
                </a:spcBef>
              </a:pPr>
              <a:r>
                <a:rPr lang="en-GB" sz="1400">
                  <a:latin typeface="Arial" charset="0"/>
                </a:rPr>
                <a:t>H</a:t>
              </a:r>
              <a:r>
                <a:rPr lang="en-GB" sz="1400" baseline="-25000">
                  <a:latin typeface="Arial" charset="0"/>
                </a:rPr>
                <a:t>2</a:t>
              </a:r>
              <a:r>
                <a:rPr lang="en-GB" sz="1800" baseline="-25000">
                  <a:latin typeface="Arial" charset="0"/>
                </a:rPr>
                <a:t> </a:t>
              </a:r>
              <a:r>
                <a:rPr lang="en-GB" sz="1800">
                  <a:latin typeface="Arial" charset="0"/>
                </a:rPr>
                <a:t>+ </a:t>
              </a:r>
              <a:r>
                <a:rPr lang="en-GB" sz="1400">
                  <a:latin typeface="Arial" charset="0"/>
                </a:rPr>
                <a:t>H</a:t>
              </a:r>
              <a:r>
                <a:rPr lang="en-GB" sz="1400" baseline="-25000">
                  <a:latin typeface="Arial" charset="0"/>
                </a:rPr>
                <a:t>2</a:t>
              </a:r>
              <a:r>
                <a:rPr lang="en-GB" sz="1400">
                  <a:latin typeface="Arial" charset="0"/>
                </a:rPr>
                <a:t>O</a:t>
              </a:r>
              <a:endParaRPr lang="en-GB" sz="1800">
                <a:latin typeface="Arial" charset="0"/>
              </a:endParaRPr>
            </a:p>
          </p:txBody>
        </p:sp>
      </p:grpSp>
      <p:sp>
        <p:nvSpPr>
          <p:cNvPr id="31" name="Slide Number Placeholder 3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nb-NO" dirty="0" smtClean="0"/>
              <a:t>CO</a:t>
            </a:r>
            <a:r>
              <a:rPr lang="nb-NO" baseline="-25000" dirty="0" smtClean="0"/>
              <a:t>2</a:t>
            </a:r>
            <a:r>
              <a:rPr lang="nb-NO" dirty="0" smtClean="0"/>
              <a:t>-deponering</a:t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sz="1800" dirty="0" smtClean="0"/>
              <a:t>Mange muligheter</a:t>
            </a:r>
            <a:r>
              <a:rPr lang="nb-NO" sz="2000" dirty="0" smtClean="0"/>
              <a:t>: </a:t>
            </a:r>
            <a:r>
              <a:rPr lang="nb-NO" sz="1800" dirty="0" smtClean="0"/>
              <a:t>mer et spørsmål om pris</a:t>
            </a:r>
            <a:endParaRPr lang="en-US" sz="1800" dirty="0" smtClean="0"/>
          </a:p>
        </p:txBody>
      </p:sp>
      <p:pic>
        <p:nvPicPr>
          <p:cNvPr id="34820" name="Picture 6" descr="CO2-sequestration-large_geosto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00375"/>
            <a:ext cx="41910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7" descr="CO2-capture-tech_im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636838"/>
            <a:ext cx="4876800" cy="353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 Box 8"/>
          <p:cNvSpPr txBox="1">
            <a:spLocks noChangeArrowheads="1"/>
          </p:cNvSpPr>
          <p:nvPr/>
        </p:nvSpPr>
        <p:spPr bwMode="auto">
          <a:xfrm>
            <a:off x="6096000" y="6400800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Figur: http://script3.ftech.net/~ieagreen/what_is_co2.htm</a:t>
            </a:r>
            <a:r>
              <a:rPr lang="en-US" sz="1000">
                <a:cs typeface="Times New Roman" pitchFamily="18" charset="0"/>
              </a:rPr>
              <a:t> </a:t>
            </a:r>
            <a:r>
              <a:rPr lang="nb-NO" sz="1000">
                <a:cs typeface="Times New Roman" pitchFamily="18" charset="0"/>
              </a:rPr>
              <a:t> 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4"/>
          <p:cNvGraphicFramePr>
            <a:graphicFrameLocks noGrp="1" noChangeAspect="1"/>
          </p:cNvGraphicFramePr>
          <p:nvPr>
            <p:ph/>
          </p:nvPr>
        </p:nvGraphicFramePr>
        <p:xfrm>
          <a:off x="252413" y="554038"/>
          <a:ext cx="7272337" cy="630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Graph" r:id="rId3" imgW="4440326" imgH="3847795" progId="Origin50.Graph">
                  <p:embed/>
                </p:oleObj>
              </mc:Choice>
              <mc:Fallback>
                <p:oleObj name="Graph" r:id="rId3" imgW="4440326" imgH="3847795" progId="Origin50.Grap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13" y="554038"/>
                        <a:ext cx="7272337" cy="6303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4643438" y="6381750"/>
            <a:ext cx="36931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 err="1">
                <a:latin typeface="Arial" charset="0"/>
              </a:rPr>
              <a:t>Kilde</a:t>
            </a:r>
            <a:r>
              <a:rPr lang="en-GB" sz="1200" dirty="0">
                <a:latin typeface="Arial" charset="0"/>
              </a:rPr>
              <a:t>: Energy Information Administration, IEO 2007 </a:t>
            </a:r>
          </a:p>
        </p:txBody>
      </p:sp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755650" y="188913"/>
            <a:ext cx="74549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>
                <a:latin typeface="Arial" charset="0"/>
              </a:rPr>
              <a:t>Verdens  energiforbruk fordelt på brenseltyper</a:t>
            </a:r>
          </a:p>
        </p:txBody>
      </p:sp>
      <p:sp>
        <p:nvSpPr>
          <p:cNvPr id="2" name="Rectangle 1"/>
          <p:cNvSpPr/>
          <p:nvPr/>
        </p:nvSpPr>
        <p:spPr>
          <a:xfrm>
            <a:off x="4932363" y="1700213"/>
            <a:ext cx="4103687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nb-NO" sz="2000" u="sng" dirty="0">
                <a:latin typeface="+mj-lt"/>
              </a:rPr>
              <a:t>Enheter:</a:t>
            </a:r>
            <a:r>
              <a:rPr lang="nb-NO" sz="2000" dirty="0">
                <a:latin typeface="+mj-lt"/>
              </a:rPr>
              <a:t> </a:t>
            </a:r>
          </a:p>
          <a:p>
            <a:pPr>
              <a:defRPr/>
            </a:pPr>
            <a:r>
              <a:rPr lang="nb-NO" sz="2000" dirty="0">
                <a:latin typeface="+mj-lt"/>
              </a:rPr>
              <a:t>Effekt: W = J/s = VA = VC/s; typisk mange MW</a:t>
            </a:r>
            <a:br>
              <a:rPr lang="nb-NO" sz="2000" dirty="0">
                <a:latin typeface="+mj-lt"/>
              </a:rPr>
            </a:br>
            <a:r>
              <a:rPr lang="nb-NO" sz="2000" dirty="0">
                <a:latin typeface="+mj-lt"/>
              </a:rPr>
              <a:t>Energi: J, PJ, </a:t>
            </a:r>
            <a:r>
              <a:rPr lang="nb-NO" sz="2000" dirty="0" err="1">
                <a:latin typeface="+mj-lt"/>
              </a:rPr>
              <a:t>Wh</a:t>
            </a:r>
            <a:r>
              <a:rPr lang="nb-NO" sz="2000" dirty="0">
                <a:latin typeface="+mj-lt"/>
              </a:rPr>
              <a:t>, </a:t>
            </a:r>
            <a:r>
              <a:rPr lang="nb-NO" sz="2000" dirty="0" err="1">
                <a:latin typeface="+mj-lt"/>
              </a:rPr>
              <a:t>TWh</a:t>
            </a:r>
            <a:r>
              <a:rPr lang="nb-NO" sz="2000" dirty="0">
                <a:latin typeface="+mj-lt"/>
              </a:rPr>
              <a:t>, TOE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4F3CFA-27CF-452F-8249-72193996FDE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MENA1000 – Materialer, energi og nanoteknologi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Fra fossil til fornybar energi</a:t>
            </a:r>
            <a:endParaRPr lang="en-US" smtClean="0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524000"/>
            <a:ext cx="4191000" cy="4953000"/>
          </a:xfrm>
          <a:solidFill>
            <a:srgbClr val="DDDDDD"/>
          </a:solidFill>
        </p:spPr>
        <p:txBody>
          <a:bodyPr/>
          <a:lstStyle/>
          <a:p>
            <a:pPr eaLnBrk="1" hangingPunct="1"/>
            <a:r>
              <a:rPr lang="nb-NO" sz="1800" dirty="0" smtClean="0"/>
              <a:t>Reservene av hydrokarboner varer ikke evig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CO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 endrer trolig klimaet dramatisk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Overgang til ikke-fossil, fornybar energi er derfor nødvendig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Dette vil måtte gjøres over tid, fordi</a:t>
            </a:r>
          </a:p>
          <a:p>
            <a:pPr lvl="1" eaLnBrk="1" hangingPunct="1"/>
            <a:r>
              <a:rPr lang="nb-NO" sz="1600" dirty="0" smtClean="0"/>
              <a:t>fornybar energi er dyrere enn fossil</a:t>
            </a:r>
          </a:p>
          <a:p>
            <a:pPr lvl="1" eaLnBrk="1" hangingPunct="1"/>
            <a:r>
              <a:rPr lang="nb-NO" sz="1600" dirty="0" smtClean="0"/>
              <a:t>hydrogen fra fossile kilder er billigere enn fra fornybare</a:t>
            </a:r>
          </a:p>
          <a:p>
            <a:pPr lvl="1" eaLnBrk="1" hangingPunct="1"/>
            <a:r>
              <a:rPr lang="nb-NO" sz="1600" dirty="0" smtClean="0"/>
              <a:t>fornybar energi er oftest vanskeligere å transportere og lagre</a:t>
            </a:r>
          </a:p>
          <a:p>
            <a:pPr lvl="1" eaLnBrk="1" hangingPunct="1"/>
            <a:r>
              <a:rPr lang="nb-NO" sz="1600" dirty="0" smtClean="0"/>
              <a:t>overgangen krever tid og mye ekstra energi (materialer, anlegg…)</a:t>
            </a: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4724400" y="1524000"/>
            <a:ext cx="4024313" cy="49530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nb-NO" sz="1800">
                <a:latin typeface="Arial" charset="0"/>
              </a:rPr>
              <a:t>Redskaper: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nb-NO" sz="180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nb-NO" sz="1800">
                <a:latin typeface="Arial" charset="0"/>
              </a:rPr>
              <a:t>Bedre bruk av fossil energi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nb-NO" sz="180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nb-NO" sz="1800">
                <a:latin typeface="Arial" charset="0"/>
              </a:rPr>
              <a:t>Utbygging av fornybar energi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nb-NO" sz="180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nb-NO" sz="1800">
                <a:latin typeface="Arial" charset="0"/>
              </a:rPr>
              <a:t>Energieffektivisering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nb-NO" sz="180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nb-NO" sz="1800">
                <a:latin typeface="Arial" charset="0"/>
              </a:rPr>
              <a:t>+ kombinasjoner</a:t>
            </a:r>
          </a:p>
          <a:p>
            <a:pPr marL="1143000" lvl="2" indent="-228600">
              <a:spcBef>
                <a:spcPct val="20000"/>
              </a:spcBef>
            </a:pPr>
            <a:endParaRPr lang="nb-NO" sz="180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nb-NO" sz="160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nb-NO" sz="1800">
                <a:latin typeface="Arial" charset="0"/>
              </a:rPr>
              <a:t>Krever nye og bedre prosesser og materialer (derfor MENA1000!)</a:t>
            </a:r>
            <a:endParaRPr lang="nb-NO" sz="2000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0512"/>
          </a:xfrm>
        </p:spPr>
        <p:txBody>
          <a:bodyPr/>
          <a:lstStyle/>
          <a:p>
            <a:pPr eaLnBrk="1" hangingPunct="1"/>
            <a:r>
              <a:rPr lang="nb-NO" dirty="0" smtClean="0"/>
              <a:t>Kjernekraft - fisjon</a:t>
            </a:r>
            <a:endParaRPr lang="en-US" dirty="0" smtClean="0"/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836712"/>
            <a:ext cx="6096000" cy="4954488"/>
          </a:xfrm>
        </p:spPr>
        <p:txBody>
          <a:bodyPr/>
          <a:lstStyle/>
          <a:p>
            <a:pPr eaLnBrk="1" hangingPunct="1"/>
            <a:r>
              <a:rPr lang="nb-NO" sz="1800" dirty="0" smtClean="0"/>
              <a:t>Uran; flere isotoper; </a:t>
            </a:r>
            <a:r>
              <a:rPr lang="nb-NO" sz="1800" baseline="30000" dirty="0" smtClean="0"/>
              <a:t>238</a:t>
            </a:r>
            <a:r>
              <a:rPr lang="nb-NO" sz="1800" dirty="0" smtClean="0"/>
              <a:t>U (stabil) og </a:t>
            </a:r>
            <a:r>
              <a:rPr lang="nb-NO" sz="1800" baseline="30000" dirty="0" smtClean="0"/>
              <a:t>235</a:t>
            </a:r>
            <a:r>
              <a:rPr lang="nb-NO" sz="1800" dirty="0" smtClean="0"/>
              <a:t>U</a:t>
            </a:r>
          </a:p>
          <a:p>
            <a:pPr eaLnBrk="1" hangingPunct="1"/>
            <a:r>
              <a:rPr lang="nb-NO" sz="1800" dirty="0" smtClean="0"/>
              <a:t>Anriker uran på </a:t>
            </a:r>
            <a:r>
              <a:rPr lang="nb-NO" sz="1800" baseline="30000" dirty="0" smtClean="0"/>
              <a:t>235</a:t>
            </a:r>
            <a:r>
              <a:rPr lang="nb-NO" sz="1800" dirty="0" smtClean="0"/>
              <a:t>U ved filtrering av UF</a:t>
            </a:r>
            <a:r>
              <a:rPr lang="nb-NO" sz="1800" baseline="-25000" dirty="0" smtClean="0"/>
              <a:t>6</a:t>
            </a:r>
            <a:r>
              <a:rPr lang="nb-NO" sz="1800" dirty="0" smtClean="0"/>
              <a:t>(g)</a:t>
            </a:r>
          </a:p>
          <a:p>
            <a:pPr eaLnBrk="1" hangingPunct="1"/>
            <a:r>
              <a:rPr lang="nb-NO" sz="1800" baseline="30000" dirty="0" smtClean="0"/>
              <a:t>235</a:t>
            </a:r>
            <a:r>
              <a:rPr lang="nb-NO" sz="1800" dirty="0" smtClean="0"/>
              <a:t>U + n (”kaldt”) = </a:t>
            </a:r>
            <a:r>
              <a:rPr lang="nb-NO" sz="1800" baseline="30000" dirty="0" smtClean="0"/>
              <a:t>236</a:t>
            </a:r>
            <a:r>
              <a:rPr lang="nb-NO" sz="1800" dirty="0" smtClean="0"/>
              <a:t>U = </a:t>
            </a:r>
            <a:r>
              <a:rPr lang="nb-NO" sz="1800" baseline="30000" dirty="0" smtClean="0"/>
              <a:t>92</a:t>
            </a:r>
            <a:r>
              <a:rPr lang="nb-NO" sz="1800" dirty="0" smtClean="0"/>
              <a:t>Kr + </a:t>
            </a:r>
            <a:r>
              <a:rPr lang="nb-NO" sz="1800" baseline="30000" dirty="0" smtClean="0"/>
              <a:t>142</a:t>
            </a:r>
            <a:r>
              <a:rPr lang="nb-NO" sz="1800" dirty="0" smtClean="0"/>
              <a:t>Ba + 2n + energi</a:t>
            </a:r>
          </a:p>
          <a:p>
            <a:pPr eaLnBrk="1" hangingPunct="1"/>
            <a:r>
              <a:rPr lang="nb-NO" sz="1800" dirty="0" smtClean="0"/>
              <a:t>En fisjonsreaktor har</a:t>
            </a:r>
          </a:p>
          <a:p>
            <a:pPr lvl="1" eaLnBrk="1" hangingPunct="1"/>
            <a:r>
              <a:rPr lang="nb-NO" sz="1600" dirty="0" smtClean="0"/>
              <a:t>brenselsstaver med </a:t>
            </a:r>
            <a:r>
              <a:rPr lang="nb-NO" sz="1600" baseline="30000" dirty="0" smtClean="0"/>
              <a:t>235</a:t>
            </a:r>
            <a:r>
              <a:rPr lang="nb-NO" sz="1600" dirty="0" smtClean="0"/>
              <a:t>U</a:t>
            </a:r>
          </a:p>
          <a:p>
            <a:pPr lvl="1" eaLnBrk="1" hangingPunct="1"/>
            <a:r>
              <a:rPr lang="nb-NO" sz="1600" dirty="0" smtClean="0"/>
              <a:t>absorbatorstaver (eks. Cd) </a:t>
            </a:r>
          </a:p>
          <a:p>
            <a:pPr lvl="1" eaLnBrk="1" hangingPunct="1"/>
            <a:r>
              <a:rPr lang="nb-NO" sz="1600" dirty="0" smtClean="0"/>
              <a:t>moderatorstaver (eks. grafitt, 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O) </a:t>
            </a:r>
          </a:p>
          <a:p>
            <a:pPr lvl="1" eaLnBrk="1" hangingPunct="1"/>
            <a:r>
              <a:rPr lang="nb-NO" sz="1600" dirty="0" smtClean="0"/>
              <a:t>kjølemiddel (H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O, D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O) </a:t>
            </a:r>
          </a:p>
          <a:p>
            <a:pPr eaLnBrk="1" hangingPunct="1"/>
            <a:endParaRPr lang="en-US" sz="1800" dirty="0" smtClean="0"/>
          </a:p>
        </p:txBody>
      </p:sp>
      <p:pic>
        <p:nvPicPr>
          <p:cNvPr id="39941" name="Picture 5" descr="Nuclear-power-schemati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651250"/>
            <a:ext cx="632460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 descr="fig0102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066800"/>
            <a:ext cx="2362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6096000" y="6477000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Figurer: The Uranium Institute, Shriver and Atkins: Inorganic Chemistry 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nb-NO" b="1" smtClean="0"/>
              <a:t>Problemer med kjernekraft</a:t>
            </a:r>
            <a:endParaRPr lang="en-US" b="1" smtClean="0"/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268413"/>
            <a:ext cx="3971925" cy="4724400"/>
          </a:xfrm>
        </p:spPr>
        <p:txBody>
          <a:bodyPr/>
          <a:lstStyle/>
          <a:p>
            <a:pPr eaLnBrk="1" hangingPunct="1"/>
            <a:r>
              <a:rPr lang="nb-NO" dirty="0" smtClean="0"/>
              <a:t>Kjernefysiske våpen</a:t>
            </a:r>
          </a:p>
          <a:p>
            <a:pPr lvl="1" eaLnBrk="1" hangingPunct="1"/>
            <a:r>
              <a:rPr lang="nb-NO" sz="1800" dirty="0" smtClean="0"/>
              <a:t>Atombomben (fisjon)</a:t>
            </a:r>
          </a:p>
          <a:p>
            <a:pPr lvl="1" eaLnBrk="1" hangingPunct="1"/>
            <a:r>
              <a:rPr lang="nb-NO" sz="1800" dirty="0" smtClean="0"/>
              <a:t>Hydrogenbomben (fusjon)</a:t>
            </a:r>
          </a:p>
          <a:p>
            <a:pPr eaLnBrk="1" hangingPunct="1"/>
            <a:endParaRPr lang="nb-NO" sz="2400" dirty="0" smtClean="0"/>
          </a:p>
          <a:p>
            <a:pPr eaLnBrk="1" hangingPunct="1"/>
            <a:r>
              <a:rPr lang="nb-NO" dirty="0" smtClean="0"/>
              <a:t>Ulykker, terrorhandlinger</a:t>
            </a:r>
          </a:p>
          <a:p>
            <a:pPr eaLnBrk="1" hangingPunct="1"/>
            <a:endParaRPr lang="nb-NO" dirty="0" smtClean="0"/>
          </a:p>
          <a:p>
            <a:pPr eaLnBrk="1" hangingPunct="1"/>
            <a:r>
              <a:rPr lang="nb-NO" dirty="0" smtClean="0"/>
              <a:t>Lagring av avfall</a:t>
            </a:r>
          </a:p>
          <a:p>
            <a:pPr lvl="1" eaLnBrk="1" hangingPunct="1"/>
            <a:r>
              <a:rPr lang="nb-NO" sz="1800" dirty="0" smtClean="0"/>
              <a:t>Nedbrytning og korrosjon av innkapslingsmaterialer</a:t>
            </a:r>
          </a:p>
          <a:p>
            <a:pPr eaLnBrk="1" hangingPunct="1"/>
            <a:endParaRPr lang="nb-NO" dirty="0" smtClean="0"/>
          </a:p>
          <a:p>
            <a:pPr eaLnBrk="1" hangingPunct="1"/>
            <a:r>
              <a:rPr lang="nb-NO" dirty="0" smtClean="0"/>
              <a:t>Hvem bestemmer hvem som får lov til å ha kjernekraftverk?</a:t>
            </a:r>
            <a:endParaRPr lang="nb-NO" sz="2400" dirty="0" smtClean="0"/>
          </a:p>
        </p:txBody>
      </p:sp>
      <p:pic>
        <p:nvPicPr>
          <p:cNvPr id="40965" name="Picture 6" descr="H-bomb-cloud_1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25" y="958850"/>
            <a:ext cx="2487613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 Box 7"/>
          <p:cNvSpPr txBox="1">
            <a:spLocks noChangeArrowheads="1"/>
          </p:cNvSpPr>
          <p:nvPr/>
        </p:nvSpPr>
        <p:spPr bwMode="auto">
          <a:xfrm>
            <a:off x="6096000" y="66135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Figur: US DoE</a:t>
            </a:r>
            <a:endParaRPr lang="en-US" sz="1000">
              <a:cs typeface="Times New Roman" pitchFamily="18" charset="0"/>
            </a:endParaRPr>
          </a:p>
        </p:txBody>
      </p:sp>
      <p:pic>
        <p:nvPicPr>
          <p:cNvPr id="40967" name="Picture 8" descr="http://upload.wikimedia.org/wikipedia/commons/7/7d/Fukushima_I_by_Digital_Glob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5000" y="3644900"/>
            <a:ext cx="4419600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pic>
        <p:nvPicPr>
          <p:cNvPr id="20483" name="Picture 1029" descr="grovcelluleopti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48000" y="1295400"/>
            <a:ext cx="6096000" cy="472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1600" smtClean="0"/>
              <a:t>Fra kjemisk til elektrisk energi</a:t>
            </a:r>
            <a:br>
              <a:rPr lang="nb-NO" sz="1600" smtClean="0"/>
            </a:br>
            <a:r>
              <a:rPr lang="nb-NO" smtClean="0"/>
              <a:t>Brenselceller</a:t>
            </a:r>
            <a:endParaRPr lang="en-US" smtClean="0"/>
          </a:p>
        </p:txBody>
      </p:sp>
      <p:sp>
        <p:nvSpPr>
          <p:cNvPr id="20485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371600"/>
            <a:ext cx="3528392" cy="4724400"/>
          </a:xfrm>
        </p:spPr>
        <p:txBody>
          <a:bodyPr/>
          <a:lstStyle/>
          <a:p>
            <a:pPr eaLnBrk="1" hangingPunct="1"/>
            <a:r>
              <a:rPr lang="nb-NO" sz="1800" dirty="0" smtClean="0"/>
              <a:t>Sir William R. Grove, 1839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H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 + ½ O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 = H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O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Svovelsyre som elektrolytt</a:t>
            </a:r>
          </a:p>
          <a:p>
            <a:pPr eaLnBrk="1" hangingPunct="1"/>
            <a:r>
              <a:rPr lang="nb-NO" sz="1800" dirty="0" smtClean="0"/>
              <a:t>H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 og O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 som brensel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Kunne også spalte vann (elektrolysør)</a:t>
            </a:r>
            <a:endParaRPr lang="en-US" sz="18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7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2150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2433638" cy="4876800"/>
          </a:xfrm>
        </p:spPr>
        <p:txBody>
          <a:bodyPr/>
          <a:lstStyle/>
          <a:p>
            <a:pPr eaLnBrk="1" hangingPunct="1"/>
            <a:r>
              <a:rPr lang="en-GB" sz="1600" smtClean="0"/>
              <a:t>Mange typer brenselceller</a:t>
            </a:r>
            <a:br>
              <a:rPr lang="en-GB" sz="1600" smtClean="0"/>
            </a:br>
            <a:r>
              <a:rPr lang="en-GB" sz="1600" smtClean="0"/>
              <a:t/>
            </a:r>
            <a:br>
              <a:rPr lang="en-GB" sz="1600" smtClean="0"/>
            </a:br>
            <a:r>
              <a:rPr lang="en-GB" sz="1600" smtClean="0"/>
              <a:t>Eksempler: H</a:t>
            </a:r>
            <a:r>
              <a:rPr lang="en-GB" sz="1600" baseline="-25000" smtClean="0"/>
              <a:t>2</a:t>
            </a:r>
            <a:r>
              <a:rPr lang="en-GB" sz="1600" smtClean="0"/>
              <a:t> + luft</a:t>
            </a:r>
            <a:br>
              <a:rPr lang="en-GB" sz="1600" smtClean="0"/>
            </a:br>
            <a:r>
              <a:rPr lang="en-GB" sz="1600" smtClean="0"/>
              <a:t/>
            </a:r>
            <a:br>
              <a:rPr lang="en-GB" sz="1600" smtClean="0"/>
            </a:br>
            <a:endParaRPr lang="en-GB" sz="1600" smtClean="0"/>
          </a:p>
        </p:txBody>
      </p:sp>
      <p:pic>
        <p:nvPicPr>
          <p:cNvPr id="21508" name="Picture 1027" descr="FUELC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9275" y="76200"/>
            <a:ext cx="5216525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8214" name="Text Box 1030"/>
          <p:cNvSpPr txBox="1">
            <a:spLocks noChangeArrowheads="1"/>
          </p:cNvSpPr>
          <p:nvPr/>
        </p:nvSpPr>
        <p:spPr bwMode="auto">
          <a:xfrm>
            <a:off x="323850" y="3154363"/>
            <a:ext cx="2395538" cy="26447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nb-NO" sz="1400">
                <a:latin typeface="Arial" charset="0"/>
              </a:rPr>
              <a:t>Fosforsyre (PAFC)-,</a:t>
            </a:r>
          </a:p>
          <a:p>
            <a:pPr>
              <a:defRPr/>
            </a:pPr>
            <a:r>
              <a:rPr lang="nb-NO" sz="1400">
                <a:latin typeface="Arial" charset="0"/>
              </a:rPr>
              <a:t>Alkaliske (AFC)- og</a:t>
            </a:r>
          </a:p>
          <a:p>
            <a:pPr>
              <a:defRPr/>
            </a:pPr>
            <a:r>
              <a:rPr lang="nb-NO" sz="1400">
                <a:latin typeface="Arial" charset="0"/>
              </a:rPr>
              <a:t>Smeltekarbonat (MCFC)-</a:t>
            </a:r>
          </a:p>
          <a:p>
            <a:pPr>
              <a:defRPr/>
            </a:pPr>
            <a:r>
              <a:rPr lang="nb-NO" sz="1400">
                <a:latin typeface="Arial" charset="0"/>
              </a:rPr>
              <a:t>brenselceller er relativt etablerte og eksisterer i store anlegg, men har problemer med aggressiv flytende elektrolytt. Vi vil i det videre bare behandle brenselcelle-typer med faste elektrolytter; PCFC, PEFC og SOFC.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7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821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38100"/>
            <a:ext cx="7543800" cy="1104900"/>
          </a:xfrm>
        </p:spPr>
        <p:txBody>
          <a:bodyPr/>
          <a:lstStyle/>
          <a:p>
            <a:pPr eaLnBrk="1" hangingPunct="1"/>
            <a:r>
              <a:rPr lang="en-GB" sz="2000" smtClean="0"/>
              <a:t>Brenselcelle med rent protonledende elektrolytt</a:t>
            </a:r>
            <a:br>
              <a:rPr lang="en-GB" sz="2000" smtClean="0"/>
            </a:br>
            <a:r>
              <a:rPr lang="en-GB" sz="2000" smtClean="0"/>
              <a:t>Proton Conducting Fuel Cell (PCFC)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457200" y="1230313"/>
            <a:ext cx="3106738" cy="51038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 dirty="0">
                <a:latin typeface="Arial" charset="0"/>
              </a:rPr>
              <a:t>H</a:t>
            </a:r>
            <a:r>
              <a:rPr lang="en-GB" sz="1600" baseline="-25000" dirty="0">
                <a:latin typeface="Arial" charset="0"/>
              </a:rPr>
              <a:t>2</a:t>
            </a:r>
            <a:r>
              <a:rPr lang="en-GB" sz="1600" dirty="0">
                <a:latin typeface="Arial" charset="0"/>
              </a:rPr>
              <a:t> + ½O</a:t>
            </a:r>
            <a:r>
              <a:rPr lang="en-GB" sz="1600" baseline="-25000" dirty="0">
                <a:latin typeface="Arial" charset="0"/>
              </a:rPr>
              <a:t>2</a:t>
            </a:r>
            <a:r>
              <a:rPr lang="en-GB" sz="1600" dirty="0">
                <a:latin typeface="Arial" charset="0"/>
              </a:rPr>
              <a:t> = H</a:t>
            </a:r>
            <a:r>
              <a:rPr lang="en-GB" sz="1600" baseline="-25000" dirty="0">
                <a:latin typeface="Arial" charset="0"/>
              </a:rPr>
              <a:t>2</a:t>
            </a:r>
            <a:r>
              <a:rPr lang="en-GB" sz="1600" dirty="0">
                <a:latin typeface="Arial" charset="0"/>
              </a:rPr>
              <a:t>O</a:t>
            </a:r>
          </a:p>
          <a:p>
            <a:pPr eaLnBrk="0" hangingPunct="0">
              <a:spcBef>
                <a:spcPct val="50000"/>
              </a:spcBef>
            </a:pPr>
            <a:endParaRPr lang="en-GB" sz="160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600" dirty="0" err="1">
                <a:latin typeface="Arial" charset="0"/>
              </a:rPr>
              <a:t>Enkel</a:t>
            </a:r>
            <a:r>
              <a:rPr lang="en-GB" sz="1600" dirty="0">
                <a:latin typeface="Arial" charset="0"/>
              </a:rPr>
              <a:t> “balance-of-plant” (BOP)</a:t>
            </a:r>
          </a:p>
          <a:p>
            <a:pPr eaLnBrk="0" hangingPunct="0">
              <a:spcBef>
                <a:spcPct val="50000"/>
              </a:spcBef>
            </a:pPr>
            <a:endParaRPr lang="en-GB" sz="160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600" dirty="0">
                <a:latin typeface="Arial" charset="0"/>
              </a:rPr>
              <a:t>3 </a:t>
            </a:r>
            <a:r>
              <a:rPr lang="en-GB" sz="1600" dirty="0" err="1">
                <a:latin typeface="Arial" charset="0"/>
              </a:rPr>
              <a:t>klasser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rene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protonledere</a:t>
            </a:r>
            <a:r>
              <a:rPr lang="en-GB" sz="1600" dirty="0">
                <a:latin typeface="Arial" charset="0"/>
              </a:rPr>
              <a:t>:</a:t>
            </a:r>
          </a:p>
          <a:p>
            <a:pPr eaLnBrk="0" hangingPunct="0">
              <a:spcBef>
                <a:spcPct val="50000"/>
              </a:spcBef>
            </a:pPr>
            <a:endParaRPr lang="en-GB" sz="160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600" dirty="0" err="1">
                <a:latin typeface="Arial" charset="0"/>
              </a:rPr>
              <a:t>Høytemperatur</a:t>
            </a:r>
            <a:r>
              <a:rPr lang="en-GB" sz="1600" dirty="0">
                <a:latin typeface="Arial" charset="0"/>
              </a:rPr>
              <a:t> polymerer:</a:t>
            </a:r>
          </a:p>
          <a:p>
            <a:pPr eaLnBrk="0" hangingPunct="0">
              <a:spcBef>
                <a:spcPct val="50000"/>
              </a:spcBef>
            </a:pPr>
            <a:r>
              <a:rPr lang="en-GB" sz="1600" dirty="0" err="1">
                <a:latin typeface="Arial" charset="0"/>
              </a:rPr>
              <a:t>eks</a:t>
            </a:r>
            <a:r>
              <a:rPr lang="en-GB" sz="1600" dirty="0">
                <a:latin typeface="Arial" charset="0"/>
              </a:rPr>
              <a:t>. </a:t>
            </a:r>
            <a:r>
              <a:rPr lang="en-GB" sz="1600" dirty="0" smtClean="0">
                <a:latin typeface="Arial" charset="0"/>
              </a:rPr>
              <a:t>poly-</a:t>
            </a:r>
            <a:r>
              <a:rPr lang="en-GB" sz="1600" dirty="0" err="1" smtClean="0">
                <a:latin typeface="Arial" charset="0"/>
              </a:rPr>
              <a:t>benzimidasol</a:t>
            </a:r>
            <a:r>
              <a:rPr lang="en-GB" sz="1600" dirty="0" smtClean="0">
                <a:latin typeface="Arial" charset="0"/>
              </a:rPr>
              <a:t> (PBI)</a:t>
            </a:r>
            <a:endParaRPr lang="en-GB" sz="160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GB" sz="160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600" dirty="0" err="1">
                <a:latin typeface="Arial" charset="0"/>
              </a:rPr>
              <a:t>Faste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syrer</a:t>
            </a:r>
            <a:r>
              <a:rPr lang="en-GB" sz="1600" dirty="0">
                <a:latin typeface="Arial" charset="0"/>
              </a:rPr>
              <a:t>:</a:t>
            </a:r>
          </a:p>
          <a:p>
            <a:pPr eaLnBrk="0" hangingPunct="0">
              <a:spcBef>
                <a:spcPct val="50000"/>
              </a:spcBef>
            </a:pPr>
            <a:r>
              <a:rPr lang="en-GB" sz="1600" dirty="0" err="1">
                <a:latin typeface="Arial" charset="0"/>
              </a:rPr>
              <a:t>eks</a:t>
            </a:r>
            <a:r>
              <a:rPr lang="en-GB" sz="1600" dirty="0">
                <a:latin typeface="Arial" charset="0"/>
              </a:rPr>
              <a:t>. CsH</a:t>
            </a:r>
            <a:r>
              <a:rPr lang="en-GB" sz="1600" baseline="-25000" dirty="0">
                <a:latin typeface="Arial" charset="0"/>
              </a:rPr>
              <a:t>2</a:t>
            </a:r>
            <a:r>
              <a:rPr lang="en-GB" sz="1600" dirty="0">
                <a:latin typeface="Arial" charset="0"/>
              </a:rPr>
              <a:t>PO</a:t>
            </a:r>
            <a:r>
              <a:rPr lang="en-GB" sz="1600" baseline="-25000" dirty="0">
                <a:latin typeface="Arial" charset="0"/>
              </a:rPr>
              <a:t>4</a:t>
            </a:r>
            <a:endParaRPr lang="en-GB" sz="160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GB" sz="160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600" dirty="0" err="1">
                <a:latin typeface="Arial" charset="0"/>
              </a:rPr>
              <a:t>Protonledende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oksider</a:t>
            </a:r>
            <a:r>
              <a:rPr lang="en-GB" sz="1600" dirty="0">
                <a:latin typeface="Arial" charset="0"/>
              </a:rPr>
              <a:t>:</a:t>
            </a:r>
          </a:p>
          <a:p>
            <a:pPr eaLnBrk="0" hangingPunct="0">
              <a:spcBef>
                <a:spcPct val="50000"/>
              </a:spcBef>
            </a:pPr>
            <a:r>
              <a:rPr lang="en-GB" sz="1600" dirty="0" err="1">
                <a:latin typeface="Arial" charset="0"/>
              </a:rPr>
              <a:t>eks</a:t>
            </a:r>
            <a:r>
              <a:rPr lang="en-GB" sz="1600" dirty="0">
                <a:latin typeface="Arial" charset="0"/>
              </a:rPr>
              <a:t>. Y-</a:t>
            </a:r>
            <a:r>
              <a:rPr lang="en-GB" sz="1600" dirty="0" err="1">
                <a:latin typeface="Arial" charset="0"/>
              </a:rPr>
              <a:t>dopet</a:t>
            </a:r>
            <a:r>
              <a:rPr lang="en-GB" sz="1600" dirty="0">
                <a:latin typeface="Arial" charset="0"/>
              </a:rPr>
              <a:t> BaCeO</a:t>
            </a:r>
            <a:r>
              <a:rPr lang="en-GB" sz="1600" baseline="-25000" dirty="0">
                <a:latin typeface="Arial" charset="0"/>
              </a:rPr>
              <a:t>3</a:t>
            </a:r>
            <a:endParaRPr lang="en-GB" sz="1600" dirty="0">
              <a:latin typeface="Arial" charset="0"/>
            </a:endParaRPr>
          </a:p>
        </p:txBody>
      </p:sp>
      <p:pic>
        <p:nvPicPr>
          <p:cNvPr id="22533" name="Picture 49" descr="Brenselceller-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300" y="2384425"/>
            <a:ext cx="4991100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7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7" descr="Brenselceller-P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7271" y="3223344"/>
            <a:ext cx="5229225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2520"/>
          </a:xfrm>
        </p:spPr>
        <p:txBody>
          <a:bodyPr/>
          <a:lstStyle/>
          <a:p>
            <a:pPr eaLnBrk="1" hangingPunct="1"/>
            <a:r>
              <a:rPr lang="nb-NO" dirty="0" err="1" smtClean="0"/>
              <a:t>Polymer-elektrolytt-brenselcelle</a:t>
            </a:r>
            <a:endParaRPr lang="en-US" dirty="0" smtClean="0"/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1143000"/>
            <a:ext cx="3888432" cy="4724400"/>
          </a:xfrm>
        </p:spPr>
        <p:txBody>
          <a:bodyPr/>
          <a:lstStyle/>
          <a:p>
            <a:pPr eaLnBrk="1" hangingPunct="1"/>
            <a:r>
              <a:rPr lang="nb-NO" sz="1800" dirty="0" smtClean="0"/>
              <a:t>50-85°C</a:t>
            </a:r>
          </a:p>
          <a:p>
            <a:pPr eaLnBrk="1" hangingPunct="1"/>
            <a:r>
              <a:rPr lang="nb-NO" sz="1800" dirty="0" smtClean="0"/>
              <a:t>Elektrolytt: Nafion® og lignende</a:t>
            </a:r>
          </a:p>
          <a:p>
            <a:pPr lvl="1" eaLnBrk="1" hangingPunct="1"/>
            <a:r>
              <a:rPr lang="nb-NO" sz="1600" dirty="0" smtClean="0"/>
              <a:t>H</a:t>
            </a:r>
            <a:r>
              <a:rPr lang="nb-NO" sz="1600" baseline="-25000" dirty="0" smtClean="0"/>
              <a:t>3</a:t>
            </a:r>
            <a:r>
              <a:rPr lang="nb-NO" sz="1600" dirty="0" smtClean="0"/>
              <a:t>O</a:t>
            </a:r>
            <a:r>
              <a:rPr lang="nb-NO" sz="1600" baseline="30000" dirty="0" smtClean="0"/>
              <a:t>+</a:t>
            </a:r>
            <a:r>
              <a:rPr lang="nb-NO" sz="1600" dirty="0" smtClean="0"/>
              <a:t>-leder + drag av ca. 5 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</a:t>
            </a:r>
          </a:p>
          <a:p>
            <a:pPr lvl="1" eaLnBrk="1" hangingPunct="1"/>
            <a:r>
              <a:rPr lang="nb-NO" sz="1600" dirty="0" smtClean="0"/>
              <a:t>Vann må sirkuleres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Elektroder: Porøs C + Pt</a:t>
            </a:r>
          </a:p>
          <a:p>
            <a:pPr eaLnBrk="1" hangingPunct="1"/>
            <a:r>
              <a:rPr lang="nb-NO" sz="1800" dirty="0" smtClean="0"/>
              <a:t>Brensel: Rent H</a:t>
            </a:r>
            <a:r>
              <a:rPr lang="nb-NO" sz="1800" baseline="-25000" dirty="0" smtClean="0"/>
              <a:t>2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Problemer:</a:t>
            </a:r>
          </a:p>
          <a:p>
            <a:pPr lvl="1" eaLnBrk="1" hangingPunct="1"/>
            <a:r>
              <a:rPr lang="nb-NO" sz="1600" dirty="0" smtClean="0"/>
              <a:t>Katalysatorforgiftning (CO)</a:t>
            </a:r>
          </a:p>
          <a:p>
            <a:pPr lvl="1" eaLnBrk="1" hangingPunct="1"/>
            <a:r>
              <a:rPr lang="nb-NO" sz="1600" dirty="0" smtClean="0"/>
              <a:t>Pris (Pt + elektrolytt)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Ledende brenselcelleteknologi for transport (biler, busser…) </a:t>
            </a:r>
            <a:endParaRPr lang="en-US" sz="1800" dirty="0" smtClean="0"/>
          </a:p>
          <a:p>
            <a:pPr eaLnBrk="1" hangingPunct="1"/>
            <a:endParaRPr lang="en-US" sz="180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084168" y="908720"/>
            <a:ext cx="2819470" cy="2170179"/>
            <a:chOff x="6172130" y="908720"/>
            <a:chExt cx="2819470" cy="2170179"/>
          </a:xfrm>
        </p:grpSpPr>
        <p:pic>
          <p:nvPicPr>
            <p:cNvPr id="8194" name="Picture 2" descr="C:\Users\trulsn\Documents\MENA1000bok\Figurer\PEMFC C Pt catalyst Oak Ridg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130" y="908720"/>
              <a:ext cx="2819470" cy="1953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948264" y="2801900"/>
              <a:ext cx="15087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Oak Ridge Natl. Lab.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4690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 </a:t>
            </a:r>
          </a:p>
        </p:txBody>
      </p:sp>
      <p:pic>
        <p:nvPicPr>
          <p:cNvPr id="461832" name="Picture 8" descr="ANd9GcTzUq9RUcek1p-WmWoYCW_78Q9TOptSmMoYay_IL5A1PqezqU3W4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41023" y="3789040"/>
            <a:ext cx="4002978" cy="2664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7171" name="Picture 3" descr="C:\Users\trulsn\Documents\MENA1000bok\Figurer\PEMFC stacking Lilium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605"/>
            <a:ext cx="6768752" cy="334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trulsn\Documents\MENA1000bok\Figurer\PEMFC stack Bloggang co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61418"/>
            <a:ext cx="5040560" cy="333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78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pic>
        <p:nvPicPr>
          <p:cNvPr id="26627" name="Picture 4" descr="mercedes-benz-b-class-f-ce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6763"/>
            <a:ext cx="9144000" cy="609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231775" y="6500813"/>
            <a:ext cx="15065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/>
              <a:t>Mercedes B-class FCELL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168D8AB-DF1B-4287-87A0-14115F2F853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2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9" name="Picture 14" descr="2012 Hyundai ix35 Fuel Cell Paris Motor Sh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3284984"/>
            <a:ext cx="1872208" cy="1248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pic>
        <p:nvPicPr>
          <p:cNvPr id="27651" name="Picture 8" descr="captionWithImageB01_pic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4381772"/>
            <a:ext cx="4681537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04875"/>
          </a:xfrm>
        </p:spPr>
        <p:txBody>
          <a:bodyPr/>
          <a:lstStyle/>
          <a:p>
            <a:pPr eaLnBrk="1" hangingPunct="1"/>
            <a:r>
              <a:rPr lang="nb-NO" dirty="0" smtClean="0"/>
              <a:t>PEFC H</a:t>
            </a:r>
            <a:r>
              <a:rPr lang="nb-NO" baseline="-25000" dirty="0" smtClean="0"/>
              <a:t>2</a:t>
            </a:r>
            <a:r>
              <a:rPr lang="nb-NO" dirty="0" smtClean="0"/>
              <a:t>-biler; status/eksempler</a:t>
            </a:r>
          </a:p>
        </p:txBody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3" y="1052513"/>
            <a:ext cx="5616624" cy="50434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nb-NO" sz="1800" dirty="0" smtClean="0"/>
              <a:t>Mercedes B-klasse FCELL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dirty="0" smtClean="0"/>
              <a:t>Kommersielt salg 2013..2015..2017</a:t>
            </a:r>
          </a:p>
          <a:p>
            <a:pPr eaLnBrk="1" hangingPunct="1">
              <a:lnSpc>
                <a:spcPct val="80000"/>
              </a:lnSpc>
            </a:pPr>
            <a:endParaRPr lang="nb-NO" sz="1800" dirty="0" smtClean="0"/>
          </a:p>
          <a:p>
            <a:pPr eaLnBrk="1" hangingPunct="1">
              <a:lnSpc>
                <a:spcPct val="80000"/>
              </a:lnSpc>
            </a:pPr>
            <a:endParaRPr lang="nb-NO" sz="1800" dirty="0" smtClean="0"/>
          </a:p>
          <a:p>
            <a:pPr eaLnBrk="1" hangingPunct="1">
              <a:lnSpc>
                <a:spcPct val="80000"/>
              </a:lnSpc>
            </a:pPr>
            <a:r>
              <a:rPr lang="nb-NO" sz="1800" dirty="0" smtClean="0"/>
              <a:t>Toyota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dirty="0" smtClean="0"/>
              <a:t>Fra </a:t>
            </a:r>
            <a:r>
              <a:rPr lang="nb-NO" sz="1600" dirty="0" err="1" smtClean="0"/>
              <a:t>Prius</a:t>
            </a:r>
            <a:r>
              <a:rPr lang="nb-NO" sz="1600" dirty="0" smtClean="0"/>
              <a:t> til Hydrogen FCV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dirty="0" smtClean="0"/>
              <a:t>Starter kommersiell produksjon nå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dirty="0" smtClean="0"/>
              <a:t>Kommersielt salg 2015</a:t>
            </a:r>
          </a:p>
          <a:p>
            <a:pPr eaLnBrk="1" hangingPunct="1">
              <a:lnSpc>
                <a:spcPct val="80000"/>
              </a:lnSpc>
            </a:pPr>
            <a:endParaRPr lang="nb-NO" dirty="0" smtClean="0"/>
          </a:p>
          <a:p>
            <a:pPr eaLnBrk="1" hangingPunct="1">
              <a:lnSpc>
                <a:spcPct val="80000"/>
              </a:lnSpc>
            </a:pPr>
            <a:r>
              <a:rPr lang="nb-NO" dirty="0" smtClean="0"/>
              <a:t>Hyundai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800" dirty="0" smtClean="0"/>
              <a:t>iX35 FCV kan nå kjøpes kommersielt (2013)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800" dirty="0" smtClean="0"/>
              <a:t>600 km rekkevidde, 100 kW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800" dirty="0" smtClean="0"/>
              <a:t>1 kg H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 per 100 km</a:t>
            </a:r>
            <a:endParaRPr lang="nb-NO" sz="1600" dirty="0" smtClean="0"/>
          </a:p>
          <a:p>
            <a:pPr lvl="1" eaLnBrk="1" hangingPunct="1">
              <a:lnSpc>
                <a:spcPct val="80000"/>
              </a:lnSpc>
            </a:pPr>
            <a:endParaRPr lang="nb-NO" sz="1600" dirty="0" smtClean="0"/>
          </a:p>
          <a:p>
            <a:pPr eaLnBrk="1" hangingPunct="1">
              <a:lnSpc>
                <a:spcPct val="80000"/>
              </a:lnSpc>
            </a:pPr>
            <a:r>
              <a:rPr lang="nb-NO" sz="1800" dirty="0" smtClean="0"/>
              <a:t>Nissan, Honda, GM, …</a:t>
            </a:r>
          </a:p>
        </p:txBody>
      </p:sp>
      <p:pic>
        <p:nvPicPr>
          <p:cNvPr id="27654" name="Picture 5" descr="nissan_xtrail%20fc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5589240"/>
            <a:ext cx="1557762" cy="1012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12" descr="mercedes-benz-b-class-f-ce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4963" y="806450"/>
            <a:ext cx="2424112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14" descr="mercedes_bclass_fcel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1268760"/>
            <a:ext cx="1368425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10" descr="ANd9GcTzUq9RUcek1p-WmWoYCW_78Q9TOptSmMoYay_IL5A1PqezqU3W4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35566" y="5733256"/>
            <a:ext cx="1259505" cy="837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2" descr="http://i.i.com.com/cnwk.1d/i/tim/2012/02/18/fcv-r_05_610x36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5976" y="2204864"/>
            <a:ext cx="2232248" cy="132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47FEE5-1B4C-43F7-99E0-7AD56C875699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4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904528"/>
          </a:xfrm>
        </p:spPr>
        <p:txBody>
          <a:bodyPr/>
          <a:lstStyle/>
          <a:p>
            <a:r>
              <a:rPr lang="en-GB" dirty="0" err="1" smtClean="0"/>
              <a:t>Energibruk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MENA1000 – Materialer, energi og nanoteknologi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7B59C-1280-4239-8165-D6410AA98A1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5362" name="Picture 2" descr="C:\Users\trulsn\Documents\MENA1000bok\Figurer\Energy world 1990-2030 B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4" y="1268760"/>
            <a:ext cx="9144000" cy="527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17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38100"/>
            <a:ext cx="7543800" cy="1104900"/>
          </a:xfrm>
        </p:spPr>
        <p:txBody>
          <a:bodyPr/>
          <a:lstStyle/>
          <a:p>
            <a:pPr eaLnBrk="1" hangingPunct="1"/>
            <a:r>
              <a:rPr lang="en-GB" smtClean="0"/>
              <a:t>PEFC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76400"/>
            <a:ext cx="3787775" cy="3657600"/>
          </a:xfrm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en-GB" sz="1600" dirty="0" smtClean="0">
                <a:solidFill>
                  <a:schemeClr val="bg1"/>
                </a:solidFill>
              </a:rPr>
              <a:t>+</a:t>
            </a:r>
          </a:p>
          <a:p>
            <a:pPr lvl="1" eaLnBrk="1" hangingPunct="1"/>
            <a:r>
              <a:rPr lang="en-GB" sz="1400" dirty="0" err="1" smtClean="0">
                <a:solidFill>
                  <a:schemeClr val="bg1"/>
                </a:solidFill>
              </a:rPr>
              <a:t>Generelt</a:t>
            </a:r>
            <a:r>
              <a:rPr lang="en-GB" sz="1400" dirty="0" smtClean="0">
                <a:solidFill>
                  <a:schemeClr val="bg1"/>
                </a:solidFill>
              </a:rPr>
              <a:t> for </a:t>
            </a:r>
            <a:r>
              <a:rPr lang="en-GB" sz="1400" dirty="0" err="1" smtClean="0">
                <a:solidFill>
                  <a:schemeClr val="bg1"/>
                </a:solidFill>
              </a:rPr>
              <a:t>brenselceller</a:t>
            </a:r>
            <a:endParaRPr lang="en-GB" sz="14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200" dirty="0" err="1" smtClean="0">
                <a:solidFill>
                  <a:schemeClr val="bg1"/>
                </a:solidFill>
              </a:rPr>
              <a:t>Miljøvennlig</a:t>
            </a:r>
            <a:endParaRPr lang="en-GB" sz="12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200" dirty="0" err="1" smtClean="0">
                <a:solidFill>
                  <a:schemeClr val="bg1"/>
                </a:solidFill>
              </a:rPr>
              <a:t>Effektiv</a:t>
            </a:r>
            <a:endParaRPr lang="en-GB" sz="12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200" dirty="0" err="1" smtClean="0">
                <a:solidFill>
                  <a:schemeClr val="bg1"/>
                </a:solidFill>
              </a:rPr>
              <a:t>Fleksibel</a:t>
            </a:r>
            <a:endParaRPr lang="en-GB" sz="12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200" dirty="0" err="1" smtClean="0">
                <a:solidFill>
                  <a:schemeClr val="bg1"/>
                </a:solidFill>
              </a:rPr>
              <a:t>Modulær</a:t>
            </a:r>
            <a:endParaRPr lang="en-GB" sz="12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en-GB" sz="1400" dirty="0" err="1" smtClean="0">
                <a:solidFill>
                  <a:schemeClr val="bg1"/>
                </a:solidFill>
              </a:rPr>
              <a:t>Spesielt</a:t>
            </a:r>
            <a:r>
              <a:rPr lang="en-GB" sz="1400" dirty="0" smtClean="0">
                <a:solidFill>
                  <a:schemeClr val="bg1"/>
                </a:solidFill>
              </a:rPr>
              <a:t> for PEMFC</a:t>
            </a:r>
          </a:p>
          <a:p>
            <a:pPr lvl="2" eaLnBrk="1" hangingPunct="1"/>
            <a:r>
              <a:rPr lang="en-GB" sz="1200" dirty="0" smtClean="0">
                <a:solidFill>
                  <a:schemeClr val="bg1"/>
                </a:solidFill>
              </a:rPr>
              <a:t>Rask </a:t>
            </a:r>
            <a:r>
              <a:rPr lang="en-GB" sz="1200" dirty="0" err="1" smtClean="0">
                <a:solidFill>
                  <a:schemeClr val="bg1"/>
                </a:solidFill>
              </a:rPr>
              <a:t>oppstart</a:t>
            </a:r>
            <a:endParaRPr lang="en-GB" sz="12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200" dirty="0" err="1" smtClean="0">
                <a:solidFill>
                  <a:schemeClr val="bg1"/>
                </a:solidFill>
              </a:rPr>
              <a:t>Mekanisk</a:t>
            </a:r>
            <a:r>
              <a:rPr lang="en-GB" sz="1200" dirty="0" smtClean="0">
                <a:solidFill>
                  <a:schemeClr val="bg1"/>
                </a:solidFill>
              </a:rPr>
              <a:t> robust</a:t>
            </a:r>
          </a:p>
          <a:p>
            <a:pPr eaLnBrk="1" hangingPunct="1"/>
            <a:endParaRPr lang="en-GB" sz="1600" dirty="0" smtClean="0">
              <a:solidFill>
                <a:schemeClr val="bg1"/>
              </a:solidFill>
            </a:endParaRPr>
          </a:p>
        </p:txBody>
      </p:sp>
      <p:sp>
        <p:nvSpPr>
          <p:cNvPr id="2867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19600" y="1676400"/>
            <a:ext cx="4191000" cy="3505200"/>
          </a:xfrm>
          <a:solidFill>
            <a:srgbClr val="FF3300"/>
          </a:solidFill>
        </p:spPr>
        <p:txBody>
          <a:bodyPr/>
          <a:lstStyle/>
          <a:p>
            <a:pPr eaLnBrk="1" hangingPunct="1"/>
            <a:r>
              <a:rPr lang="en-GB" sz="1800" dirty="0" smtClean="0">
                <a:solidFill>
                  <a:schemeClr val="bg1"/>
                </a:solidFill>
              </a:rPr>
              <a:t>-</a:t>
            </a:r>
          </a:p>
          <a:p>
            <a:pPr lvl="1" eaLnBrk="1" hangingPunct="1"/>
            <a:r>
              <a:rPr lang="en-GB" sz="1600" dirty="0" err="1" smtClean="0">
                <a:solidFill>
                  <a:schemeClr val="bg1"/>
                </a:solidFill>
              </a:rPr>
              <a:t>Komplisert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teknologi</a:t>
            </a:r>
            <a:endParaRPr lang="en-GB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en-GB" sz="1600" dirty="0" err="1" smtClean="0">
                <a:solidFill>
                  <a:schemeClr val="bg1"/>
                </a:solidFill>
              </a:rPr>
              <a:t>Dyrt</a:t>
            </a:r>
            <a:endParaRPr lang="en-GB" sz="16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400" dirty="0" smtClean="0">
                <a:solidFill>
                  <a:schemeClr val="bg1"/>
                </a:solidFill>
              </a:rPr>
              <a:t>Nafion</a:t>
            </a:r>
          </a:p>
          <a:p>
            <a:pPr lvl="2" eaLnBrk="1" hangingPunct="1"/>
            <a:r>
              <a:rPr lang="en-GB" sz="1400" dirty="0" smtClean="0">
                <a:solidFill>
                  <a:schemeClr val="bg1"/>
                </a:solidFill>
              </a:rPr>
              <a:t>Pt</a:t>
            </a:r>
          </a:p>
          <a:p>
            <a:pPr lvl="1" eaLnBrk="1" hangingPunct="1"/>
            <a:r>
              <a:rPr lang="en-GB" sz="1600" dirty="0" err="1" smtClean="0">
                <a:solidFill>
                  <a:schemeClr val="bg1"/>
                </a:solidFill>
              </a:rPr>
              <a:t>Må</a:t>
            </a:r>
            <a:r>
              <a:rPr lang="en-GB" sz="1600" dirty="0" smtClean="0">
                <a:solidFill>
                  <a:schemeClr val="bg1"/>
                </a:solidFill>
              </a:rPr>
              <a:t> ha rent H</a:t>
            </a:r>
            <a:r>
              <a:rPr lang="en-GB" sz="1600" baseline="-25000" dirty="0" smtClean="0">
                <a:solidFill>
                  <a:schemeClr val="bg1"/>
                </a:solidFill>
              </a:rPr>
              <a:t>2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som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brensel</a:t>
            </a:r>
            <a:endParaRPr lang="en-GB" sz="16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400" dirty="0" smtClean="0">
                <a:solidFill>
                  <a:schemeClr val="bg1"/>
                </a:solidFill>
              </a:rPr>
              <a:t>CO-</a:t>
            </a:r>
            <a:r>
              <a:rPr lang="en-GB" sz="1400" dirty="0" err="1" smtClean="0">
                <a:solidFill>
                  <a:schemeClr val="bg1"/>
                </a:solidFill>
              </a:rPr>
              <a:t>passivering</a:t>
            </a:r>
            <a:endParaRPr lang="en-GB" sz="14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400" dirty="0" smtClean="0">
                <a:solidFill>
                  <a:schemeClr val="bg1"/>
                </a:solidFill>
              </a:rPr>
              <a:t>Transport, </a:t>
            </a:r>
            <a:r>
              <a:rPr lang="en-GB" sz="1400" dirty="0" err="1" smtClean="0">
                <a:solidFill>
                  <a:schemeClr val="bg1"/>
                </a:solidFill>
              </a:rPr>
              <a:t>lagring</a:t>
            </a:r>
            <a:endParaRPr lang="en-GB" sz="14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en-GB" sz="1600" dirty="0" err="1" smtClean="0">
                <a:solidFill>
                  <a:schemeClr val="bg1"/>
                </a:solidFill>
              </a:rPr>
              <a:t>Lav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verdi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på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spillvarme</a:t>
            </a:r>
            <a:endParaRPr lang="en-GB" sz="1600" dirty="0" smtClean="0">
              <a:solidFill>
                <a:schemeClr val="bg1"/>
              </a:solidFill>
            </a:endParaRPr>
          </a:p>
          <a:p>
            <a:pPr lvl="2" eaLnBrk="1" hangingPunct="1"/>
            <a:endParaRPr lang="en-GB" sz="1400" dirty="0" smtClean="0">
              <a:solidFill>
                <a:schemeClr val="bg1"/>
              </a:solidFill>
            </a:endParaRPr>
          </a:p>
          <a:p>
            <a:pPr lvl="2" eaLnBrk="1" hangingPunct="1"/>
            <a:endParaRPr lang="en-GB" sz="1400" dirty="0" smtClean="0">
              <a:solidFill>
                <a:schemeClr val="bg1"/>
              </a:solidFill>
            </a:endParaRPr>
          </a:p>
        </p:txBody>
      </p:sp>
      <p:sp>
        <p:nvSpPr>
          <p:cNvPr id="28678" name="Text Box 5"/>
          <p:cNvSpPr txBox="1">
            <a:spLocks noChangeArrowheads="1"/>
          </p:cNvSpPr>
          <p:nvPr/>
        </p:nvSpPr>
        <p:spPr bwMode="auto">
          <a:xfrm>
            <a:off x="228600" y="4648200"/>
            <a:ext cx="8686800" cy="1971675"/>
          </a:xfrm>
          <a:prstGeom prst="rect">
            <a:avLst/>
          </a:prstGeom>
          <a:solidFill>
            <a:srgbClr val="99CC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GB" sz="1800" dirty="0" err="1">
                <a:latin typeface="Arial" charset="0"/>
              </a:rPr>
              <a:t>Forskning</a:t>
            </a:r>
            <a:endParaRPr lang="en-GB" sz="1800" dirty="0">
              <a:latin typeface="Arial" charset="0"/>
            </a:endParaRP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800" dirty="0" err="1">
                <a:latin typeface="Arial" charset="0"/>
              </a:rPr>
              <a:t>Høyere</a:t>
            </a:r>
            <a:r>
              <a:rPr lang="en-GB" sz="1800" dirty="0">
                <a:latin typeface="Arial" charset="0"/>
              </a:rPr>
              <a:t> </a:t>
            </a:r>
            <a:r>
              <a:rPr lang="en-GB" sz="1800" dirty="0" err="1">
                <a:latin typeface="Arial" charset="0"/>
              </a:rPr>
              <a:t>temperatur</a:t>
            </a:r>
            <a:r>
              <a:rPr lang="en-GB" sz="1800" dirty="0">
                <a:latin typeface="Arial" charset="0"/>
              </a:rPr>
              <a:t> (</a:t>
            </a:r>
            <a:r>
              <a:rPr lang="en-GB" sz="1800" dirty="0" err="1">
                <a:latin typeface="Arial" charset="0"/>
              </a:rPr>
              <a:t>mindre</a:t>
            </a:r>
            <a:r>
              <a:rPr lang="en-GB" sz="1800" dirty="0">
                <a:latin typeface="Arial" charset="0"/>
              </a:rPr>
              <a:t> Pt, </a:t>
            </a:r>
            <a:r>
              <a:rPr lang="en-GB" sz="1800" dirty="0" err="1">
                <a:latin typeface="Arial" charset="0"/>
              </a:rPr>
              <a:t>høyere</a:t>
            </a:r>
            <a:r>
              <a:rPr lang="en-GB" sz="1800" dirty="0">
                <a:latin typeface="Arial" charset="0"/>
              </a:rPr>
              <a:t> CO-</a:t>
            </a:r>
            <a:r>
              <a:rPr lang="en-GB" sz="1800" dirty="0" err="1">
                <a:latin typeface="Arial" charset="0"/>
              </a:rPr>
              <a:t>toleranse</a:t>
            </a:r>
            <a:r>
              <a:rPr lang="en-GB" sz="1800" dirty="0">
                <a:latin typeface="Arial" charset="0"/>
              </a:rPr>
              <a:t>)</a:t>
            </a: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600" dirty="0" err="1">
                <a:latin typeface="Arial" charset="0"/>
              </a:rPr>
              <a:t>Vannhåndtering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eller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systemer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uten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vann</a:t>
            </a:r>
            <a:r>
              <a:rPr lang="en-GB" sz="1600" dirty="0">
                <a:latin typeface="Arial" charset="0"/>
              </a:rPr>
              <a:t> (N </a:t>
            </a:r>
            <a:r>
              <a:rPr lang="en-GB" sz="1600" dirty="0" err="1">
                <a:latin typeface="Arial" charset="0"/>
              </a:rPr>
              <a:t>som</a:t>
            </a:r>
            <a:r>
              <a:rPr lang="en-GB" sz="1600" dirty="0">
                <a:latin typeface="Arial" charset="0"/>
              </a:rPr>
              <a:t> proton-</a:t>
            </a:r>
            <a:r>
              <a:rPr lang="en-GB" sz="1600" dirty="0" err="1">
                <a:latin typeface="Arial" charset="0"/>
              </a:rPr>
              <a:t>vert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istedet</a:t>
            </a:r>
            <a:r>
              <a:rPr lang="en-GB" sz="1600" dirty="0">
                <a:latin typeface="Arial" charset="0"/>
              </a:rPr>
              <a:t> for O)</a:t>
            </a: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800" dirty="0">
                <a:latin typeface="Arial" charset="0"/>
              </a:rPr>
              <a:t>Nye </a:t>
            </a:r>
            <a:r>
              <a:rPr lang="en-GB" sz="1800" dirty="0" err="1">
                <a:latin typeface="Arial" charset="0"/>
              </a:rPr>
              <a:t>polymerer</a:t>
            </a:r>
            <a:endParaRPr lang="en-GB" sz="1800" dirty="0">
              <a:latin typeface="Arial" charset="0"/>
            </a:endParaRP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800" dirty="0">
                <a:latin typeface="Arial" charset="0"/>
              </a:rPr>
              <a:t>Nanostruktur </a:t>
            </a:r>
            <a:r>
              <a:rPr lang="en-GB" sz="1800" dirty="0" err="1">
                <a:latin typeface="Arial" charset="0"/>
              </a:rPr>
              <a:t>i</a:t>
            </a:r>
            <a:r>
              <a:rPr lang="en-GB" sz="1800" dirty="0">
                <a:latin typeface="Arial" charset="0"/>
              </a:rPr>
              <a:t> </a:t>
            </a:r>
            <a:r>
              <a:rPr lang="en-GB" sz="1800" dirty="0" err="1">
                <a:latin typeface="Arial" charset="0"/>
              </a:rPr>
              <a:t>elektroder</a:t>
            </a:r>
            <a:r>
              <a:rPr lang="en-GB" sz="1800" dirty="0">
                <a:latin typeface="Arial" charset="0"/>
              </a:rPr>
              <a:t> (</a:t>
            </a:r>
            <a:r>
              <a:rPr lang="en-GB" sz="1800" dirty="0" err="1">
                <a:latin typeface="Arial" charset="0"/>
              </a:rPr>
              <a:t>mindre</a:t>
            </a:r>
            <a:r>
              <a:rPr lang="en-GB" sz="1800" dirty="0">
                <a:latin typeface="Arial" charset="0"/>
              </a:rPr>
              <a:t> Pt </a:t>
            </a:r>
            <a:r>
              <a:rPr lang="en-GB" sz="1800" dirty="0" err="1">
                <a:latin typeface="Arial" charset="0"/>
              </a:rPr>
              <a:t>nødvendig</a:t>
            </a:r>
            <a:r>
              <a:rPr lang="en-GB" sz="1800" dirty="0">
                <a:latin typeface="Arial" charset="0"/>
              </a:rPr>
              <a:t>)</a:t>
            </a:r>
          </a:p>
        </p:txBody>
      </p:sp>
      <p:pic>
        <p:nvPicPr>
          <p:cNvPr id="28679" name="Picture 7" descr="PEMFC-pemstack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192" y="0"/>
            <a:ext cx="2133600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ars.sciencedirect.com/content/image/1-s2.0-S1464285902100277-gr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5608" y="0"/>
            <a:ext cx="1628800" cy="1628800"/>
          </a:xfrm>
          <a:prstGeom prst="rect">
            <a:avLst/>
          </a:prstGeom>
          <a:noFill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ECFF832-144B-4467-A8FA-E73367C8C9D4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2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Direkte metanol-brenselcelle</a:t>
            </a:r>
            <a:br>
              <a:rPr lang="nb-NO" smtClean="0"/>
            </a:br>
            <a:r>
              <a:rPr lang="nb-NO" smtClean="0"/>
              <a:t>DMFC</a:t>
            </a:r>
            <a:endParaRPr lang="en-US" smtClean="0"/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066800"/>
            <a:ext cx="3810000" cy="4724400"/>
          </a:xfrm>
        </p:spPr>
        <p:txBody>
          <a:bodyPr/>
          <a:lstStyle/>
          <a:p>
            <a:pPr eaLnBrk="1" hangingPunct="1"/>
            <a:r>
              <a:rPr lang="nb-NO" sz="1600" smtClean="0"/>
              <a:t>50-85°C</a:t>
            </a:r>
          </a:p>
          <a:p>
            <a:pPr eaLnBrk="1" hangingPunct="1"/>
            <a:r>
              <a:rPr lang="nb-NO" sz="1600" smtClean="0"/>
              <a:t>Elektrolytt: Nafion® og lignende</a:t>
            </a:r>
          </a:p>
          <a:p>
            <a:pPr eaLnBrk="1" hangingPunct="1"/>
            <a:r>
              <a:rPr lang="nb-NO" sz="1600" smtClean="0"/>
              <a:t>Elektroder: Porøs C + Pt/Ru</a:t>
            </a:r>
          </a:p>
          <a:p>
            <a:pPr eaLnBrk="1" hangingPunct="1"/>
            <a:r>
              <a:rPr lang="nb-NO" sz="1600" smtClean="0"/>
              <a:t>Brensel: CH</a:t>
            </a:r>
            <a:r>
              <a:rPr lang="nb-NO" sz="1600" baseline="-25000" smtClean="0"/>
              <a:t>3</a:t>
            </a:r>
            <a:r>
              <a:rPr lang="nb-NO" sz="1600" smtClean="0"/>
              <a:t>OH(aq)</a:t>
            </a:r>
            <a:endParaRPr lang="nb-NO" sz="1600" baseline="-25000" smtClean="0"/>
          </a:p>
          <a:p>
            <a:pPr eaLnBrk="1" hangingPunct="1"/>
            <a:r>
              <a:rPr lang="nb-NO" sz="1600" smtClean="0"/>
              <a:t>Lav effektivitet</a:t>
            </a:r>
          </a:p>
          <a:p>
            <a:pPr eaLnBrk="1" hangingPunct="1"/>
            <a:r>
              <a:rPr lang="nb-NO" sz="1600" smtClean="0"/>
              <a:t>Løselighet av metanol i elektrolytten; kjemisk kortslutning</a:t>
            </a:r>
          </a:p>
          <a:p>
            <a:pPr eaLnBrk="1" hangingPunct="1"/>
            <a:r>
              <a:rPr lang="nb-NO" sz="1600" smtClean="0"/>
              <a:t>God brukervennlighet</a:t>
            </a:r>
          </a:p>
          <a:p>
            <a:pPr eaLnBrk="1" hangingPunct="1"/>
            <a:endParaRPr lang="en-US" sz="1600" smtClean="0"/>
          </a:p>
        </p:txBody>
      </p:sp>
      <p:pic>
        <p:nvPicPr>
          <p:cNvPr id="29701" name="Picture 6" descr="DMFC-laptop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52863"/>
            <a:ext cx="3602038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7" descr="Brenselceller-DMF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760538"/>
            <a:ext cx="4924425" cy="304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8100"/>
            <a:ext cx="7543800" cy="1104900"/>
          </a:xfrm>
        </p:spPr>
        <p:txBody>
          <a:bodyPr/>
          <a:lstStyle/>
          <a:p>
            <a:pPr eaLnBrk="1" hangingPunct="1"/>
            <a:r>
              <a:rPr lang="en-GB" dirty="0" err="1" smtClean="0"/>
              <a:t>Fastoksid-brenselcelle</a:t>
            </a:r>
            <a:r>
              <a:rPr lang="en-GB" dirty="0" smtClean="0"/>
              <a:t> - Solid Oxide Fuel Cell (SOFC)</a:t>
            </a:r>
          </a:p>
        </p:txBody>
      </p:sp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457200" y="1066800"/>
            <a:ext cx="8458200" cy="4270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200">
                <a:latin typeface="Arial" charset="0"/>
              </a:rPr>
              <a:t>CH</a:t>
            </a:r>
            <a:r>
              <a:rPr lang="en-GB" sz="2200" baseline="-25000">
                <a:latin typeface="Arial" charset="0"/>
              </a:rPr>
              <a:t>4</a:t>
            </a:r>
            <a:r>
              <a:rPr lang="en-GB" sz="2200">
                <a:latin typeface="Arial" charset="0"/>
              </a:rPr>
              <a:t> + 2O</a:t>
            </a:r>
            <a:r>
              <a:rPr lang="en-GB" sz="2200" baseline="-25000">
                <a:latin typeface="Arial" charset="0"/>
              </a:rPr>
              <a:t>2</a:t>
            </a:r>
            <a:r>
              <a:rPr lang="en-GB" sz="2200">
                <a:latin typeface="Arial" charset="0"/>
              </a:rPr>
              <a:t> = CO</a:t>
            </a:r>
            <a:r>
              <a:rPr lang="en-GB" sz="2200" baseline="-25000">
                <a:latin typeface="Arial" charset="0"/>
              </a:rPr>
              <a:t>2</a:t>
            </a:r>
            <a:r>
              <a:rPr lang="en-GB" sz="2200">
                <a:latin typeface="Arial" charset="0"/>
              </a:rPr>
              <a:t> + 2H</a:t>
            </a:r>
            <a:r>
              <a:rPr lang="en-GB" sz="2200" baseline="-25000">
                <a:latin typeface="Arial" charset="0"/>
              </a:rPr>
              <a:t>2</a:t>
            </a:r>
            <a:r>
              <a:rPr lang="en-GB" sz="2200">
                <a:latin typeface="Arial" charset="0"/>
              </a:rPr>
              <a:t>O</a:t>
            </a:r>
          </a:p>
        </p:txBody>
      </p:sp>
      <p:pic>
        <p:nvPicPr>
          <p:cNvPr id="30725" name="Picture 50" descr="Brenselceller-SOF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4975" y="1981200"/>
            <a:ext cx="5686425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1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31747" name="Oval 2"/>
          <p:cNvSpPr>
            <a:spLocks noChangeArrowheads="1"/>
          </p:cNvSpPr>
          <p:nvPr/>
        </p:nvSpPr>
        <p:spPr bwMode="auto">
          <a:xfrm>
            <a:off x="1600200" y="2133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48" name="Oval 3"/>
          <p:cNvSpPr>
            <a:spLocks noChangeArrowheads="1"/>
          </p:cNvSpPr>
          <p:nvPr/>
        </p:nvSpPr>
        <p:spPr bwMode="auto">
          <a:xfrm>
            <a:off x="2057400" y="2057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49" name="Oval 4"/>
          <p:cNvSpPr>
            <a:spLocks noChangeArrowheads="1"/>
          </p:cNvSpPr>
          <p:nvPr/>
        </p:nvSpPr>
        <p:spPr bwMode="auto">
          <a:xfrm>
            <a:off x="2743200" y="2133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0" name="Oval 5"/>
          <p:cNvSpPr>
            <a:spLocks noChangeArrowheads="1"/>
          </p:cNvSpPr>
          <p:nvPr/>
        </p:nvSpPr>
        <p:spPr bwMode="auto">
          <a:xfrm>
            <a:off x="3200400" y="2057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1" name="Oval 6"/>
          <p:cNvSpPr>
            <a:spLocks noChangeArrowheads="1"/>
          </p:cNvSpPr>
          <p:nvPr/>
        </p:nvSpPr>
        <p:spPr bwMode="auto">
          <a:xfrm>
            <a:off x="3962400" y="2133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2" name="Oval 7"/>
          <p:cNvSpPr>
            <a:spLocks noChangeArrowheads="1"/>
          </p:cNvSpPr>
          <p:nvPr/>
        </p:nvSpPr>
        <p:spPr bwMode="auto">
          <a:xfrm>
            <a:off x="4343400" y="2057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3" name="Oval 8"/>
          <p:cNvSpPr>
            <a:spLocks noChangeArrowheads="1"/>
          </p:cNvSpPr>
          <p:nvPr/>
        </p:nvSpPr>
        <p:spPr bwMode="auto">
          <a:xfrm>
            <a:off x="5029200" y="2133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4" name="Oval 9"/>
          <p:cNvSpPr>
            <a:spLocks noChangeArrowheads="1"/>
          </p:cNvSpPr>
          <p:nvPr/>
        </p:nvSpPr>
        <p:spPr bwMode="auto">
          <a:xfrm>
            <a:off x="2133600" y="2590800"/>
            <a:ext cx="228600" cy="228600"/>
          </a:xfrm>
          <a:prstGeom prst="ellipse">
            <a:avLst/>
          </a:prstGeom>
          <a:solidFill>
            <a:srgbClr val="FF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5" name="Oval 10"/>
          <p:cNvSpPr>
            <a:spLocks noChangeArrowheads="1"/>
          </p:cNvSpPr>
          <p:nvPr/>
        </p:nvSpPr>
        <p:spPr bwMode="auto">
          <a:xfrm>
            <a:off x="2590800" y="2590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6" name="Oval 11"/>
          <p:cNvSpPr>
            <a:spLocks noChangeArrowheads="1"/>
          </p:cNvSpPr>
          <p:nvPr/>
        </p:nvSpPr>
        <p:spPr bwMode="auto">
          <a:xfrm>
            <a:off x="3200400" y="2743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7" name="Oval 12"/>
          <p:cNvSpPr>
            <a:spLocks noChangeArrowheads="1"/>
          </p:cNvSpPr>
          <p:nvPr/>
        </p:nvSpPr>
        <p:spPr bwMode="auto">
          <a:xfrm>
            <a:off x="3733800" y="2590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8" name="Oval 13"/>
          <p:cNvSpPr>
            <a:spLocks noChangeArrowheads="1"/>
          </p:cNvSpPr>
          <p:nvPr/>
        </p:nvSpPr>
        <p:spPr bwMode="auto">
          <a:xfrm>
            <a:off x="4419600" y="2667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9" name="Oval 14"/>
          <p:cNvSpPr>
            <a:spLocks noChangeArrowheads="1"/>
          </p:cNvSpPr>
          <p:nvPr/>
        </p:nvSpPr>
        <p:spPr bwMode="auto">
          <a:xfrm>
            <a:off x="4876800" y="2590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0" name="Oval 15"/>
          <p:cNvSpPr>
            <a:spLocks noChangeArrowheads="1"/>
          </p:cNvSpPr>
          <p:nvPr/>
        </p:nvSpPr>
        <p:spPr bwMode="auto">
          <a:xfrm>
            <a:off x="6629400" y="2667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1" name="Oval 16"/>
          <p:cNvSpPr>
            <a:spLocks noChangeArrowheads="1"/>
          </p:cNvSpPr>
          <p:nvPr/>
        </p:nvSpPr>
        <p:spPr bwMode="auto">
          <a:xfrm>
            <a:off x="7086600" y="2590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2" name="Oval 17"/>
          <p:cNvSpPr>
            <a:spLocks noChangeArrowheads="1"/>
          </p:cNvSpPr>
          <p:nvPr/>
        </p:nvSpPr>
        <p:spPr bwMode="auto">
          <a:xfrm>
            <a:off x="7239000" y="22098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3" name="Oval 18"/>
          <p:cNvSpPr>
            <a:spLocks noChangeArrowheads="1"/>
          </p:cNvSpPr>
          <p:nvPr/>
        </p:nvSpPr>
        <p:spPr bwMode="auto">
          <a:xfrm>
            <a:off x="1524000" y="25146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4" name="Oval 19"/>
          <p:cNvSpPr>
            <a:spLocks noChangeArrowheads="1"/>
          </p:cNvSpPr>
          <p:nvPr/>
        </p:nvSpPr>
        <p:spPr bwMode="auto">
          <a:xfrm>
            <a:off x="5486400" y="2057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5" name="Oval 20"/>
          <p:cNvSpPr>
            <a:spLocks noChangeArrowheads="1"/>
          </p:cNvSpPr>
          <p:nvPr/>
        </p:nvSpPr>
        <p:spPr bwMode="auto">
          <a:xfrm>
            <a:off x="5562600" y="2667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6" name="Oval 21"/>
          <p:cNvSpPr>
            <a:spLocks noChangeArrowheads="1"/>
          </p:cNvSpPr>
          <p:nvPr/>
        </p:nvSpPr>
        <p:spPr bwMode="auto">
          <a:xfrm>
            <a:off x="6019800" y="2590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7" name="Oval 22"/>
          <p:cNvSpPr>
            <a:spLocks noChangeArrowheads="1"/>
          </p:cNvSpPr>
          <p:nvPr/>
        </p:nvSpPr>
        <p:spPr bwMode="auto">
          <a:xfrm>
            <a:off x="6172200" y="22098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8" name="Oval 23"/>
          <p:cNvSpPr>
            <a:spLocks noChangeArrowheads="1"/>
          </p:cNvSpPr>
          <p:nvPr/>
        </p:nvSpPr>
        <p:spPr bwMode="auto">
          <a:xfrm>
            <a:off x="1600200" y="3124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9" name="Oval 24"/>
          <p:cNvSpPr>
            <a:spLocks noChangeArrowheads="1"/>
          </p:cNvSpPr>
          <p:nvPr/>
        </p:nvSpPr>
        <p:spPr bwMode="auto">
          <a:xfrm>
            <a:off x="2057400" y="30480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0" name="Oval 25"/>
          <p:cNvSpPr>
            <a:spLocks noChangeArrowheads="1"/>
          </p:cNvSpPr>
          <p:nvPr/>
        </p:nvSpPr>
        <p:spPr bwMode="auto">
          <a:xfrm>
            <a:off x="2743200" y="3124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1" name="Oval 26"/>
          <p:cNvSpPr>
            <a:spLocks noChangeArrowheads="1"/>
          </p:cNvSpPr>
          <p:nvPr/>
        </p:nvSpPr>
        <p:spPr bwMode="auto">
          <a:xfrm>
            <a:off x="3200400" y="30480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2" name="Oval 27"/>
          <p:cNvSpPr>
            <a:spLocks noChangeArrowheads="1"/>
          </p:cNvSpPr>
          <p:nvPr/>
        </p:nvSpPr>
        <p:spPr bwMode="auto">
          <a:xfrm>
            <a:off x="3886200" y="3124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3" name="Oval 28"/>
          <p:cNvSpPr>
            <a:spLocks noChangeArrowheads="1"/>
          </p:cNvSpPr>
          <p:nvPr/>
        </p:nvSpPr>
        <p:spPr bwMode="auto">
          <a:xfrm>
            <a:off x="4343400" y="30480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4" name="Oval 29"/>
          <p:cNvSpPr>
            <a:spLocks noChangeArrowheads="1"/>
          </p:cNvSpPr>
          <p:nvPr/>
        </p:nvSpPr>
        <p:spPr bwMode="auto">
          <a:xfrm>
            <a:off x="5029200" y="3124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5" name="Oval 30"/>
          <p:cNvSpPr>
            <a:spLocks noChangeArrowheads="1"/>
          </p:cNvSpPr>
          <p:nvPr/>
        </p:nvSpPr>
        <p:spPr bwMode="auto">
          <a:xfrm>
            <a:off x="6553200" y="30480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6" name="Oval 31"/>
          <p:cNvSpPr>
            <a:spLocks noChangeArrowheads="1"/>
          </p:cNvSpPr>
          <p:nvPr/>
        </p:nvSpPr>
        <p:spPr bwMode="auto">
          <a:xfrm>
            <a:off x="2133600" y="3657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7" name="Oval 32"/>
          <p:cNvSpPr>
            <a:spLocks noChangeArrowheads="1"/>
          </p:cNvSpPr>
          <p:nvPr/>
        </p:nvSpPr>
        <p:spPr bwMode="auto">
          <a:xfrm>
            <a:off x="2590800" y="3581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8" name="Oval 33"/>
          <p:cNvSpPr>
            <a:spLocks noChangeArrowheads="1"/>
          </p:cNvSpPr>
          <p:nvPr/>
        </p:nvSpPr>
        <p:spPr bwMode="auto">
          <a:xfrm>
            <a:off x="3276600" y="3657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9" name="Oval 34"/>
          <p:cNvSpPr>
            <a:spLocks noChangeArrowheads="1"/>
          </p:cNvSpPr>
          <p:nvPr/>
        </p:nvSpPr>
        <p:spPr bwMode="auto">
          <a:xfrm>
            <a:off x="3733800" y="3581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0" name="Oval 35"/>
          <p:cNvSpPr>
            <a:spLocks noChangeArrowheads="1"/>
          </p:cNvSpPr>
          <p:nvPr/>
        </p:nvSpPr>
        <p:spPr bwMode="auto">
          <a:xfrm>
            <a:off x="4876800" y="3581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1" name="Oval 36"/>
          <p:cNvSpPr>
            <a:spLocks noChangeArrowheads="1"/>
          </p:cNvSpPr>
          <p:nvPr/>
        </p:nvSpPr>
        <p:spPr bwMode="auto">
          <a:xfrm>
            <a:off x="6629400" y="3657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2" name="Oval 37"/>
          <p:cNvSpPr>
            <a:spLocks noChangeArrowheads="1"/>
          </p:cNvSpPr>
          <p:nvPr/>
        </p:nvSpPr>
        <p:spPr bwMode="auto">
          <a:xfrm>
            <a:off x="7086600" y="3581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3" name="Oval 38"/>
          <p:cNvSpPr>
            <a:spLocks noChangeArrowheads="1"/>
          </p:cNvSpPr>
          <p:nvPr/>
        </p:nvSpPr>
        <p:spPr bwMode="auto">
          <a:xfrm>
            <a:off x="7239000" y="3200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4" name="Oval 39"/>
          <p:cNvSpPr>
            <a:spLocks noChangeArrowheads="1"/>
          </p:cNvSpPr>
          <p:nvPr/>
        </p:nvSpPr>
        <p:spPr bwMode="auto">
          <a:xfrm>
            <a:off x="1524000" y="3505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5" name="Oval 40"/>
          <p:cNvSpPr>
            <a:spLocks noChangeArrowheads="1"/>
          </p:cNvSpPr>
          <p:nvPr/>
        </p:nvSpPr>
        <p:spPr bwMode="auto">
          <a:xfrm>
            <a:off x="5486400" y="30480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6" name="Oval 41"/>
          <p:cNvSpPr>
            <a:spLocks noChangeArrowheads="1"/>
          </p:cNvSpPr>
          <p:nvPr/>
        </p:nvSpPr>
        <p:spPr bwMode="auto">
          <a:xfrm>
            <a:off x="5562600" y="3657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7" name="Oval 42"/>
          <p:cNvSpPr>
            <a:spLocks noChangeArrowheads="1"/>
          </p:cNvSpPr>
          <p:nvPr/>
        </p:nvSpPr>
        <p:spPr bwMode="auto">
          <a:xfrm>
            <a:off x="6019800" y="3581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8" name="Oval 43"/>
          <p:cNvSpPr>
            <a:spLocks noChangeArrowheads="1"/>
          </p:cNvSpPr>
          <p:nvPr/>
        </p:nvSpPr>
        <p:spPr bwMode="auto">
          <a:xfrm>
            <a:off x="6172200" y="3200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9" name="Oval 44"/>
          <p:cNvSpPr>
            <a:spLocks noChangeArrowheads="1"/>
          </p:cNvSpPr>
          <p:nvPr/>
        </p:nvSpPr>
        <p:spPr bwMode="auto">
          <a:xfrm>
            <a:off x="1600200" y="4191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0" name="Oval 45"/>
          <p:cNvSpPr>
            <a:spLocks noChangeArrowheads="1"/>
          </p:cNvSpPr>
          <p:nvPr/>
        </p:nvSpPr>
        <p:spPr bwMode="auto">
          <a:xfrm>
            <a:off x="2057400" y="4114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1" name="Oval 46"/>
          <p:cNvSpPr>
            <a:spLocks noChangeArrowheads="1"/>
          </p:cNvSpPr>
          <p:nvPr/>
        </p:nvSpPr>
        <p:spPr bwMode="auto">
          <a:xfrm>
            <a:off x="2743200" y="4191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2" name="Oval 47"/>
          <p:cNvSpPr>
            <a:spLocks noChangeArrowheads="1"/>
          </p:cNvSpPr>
          <p:nvPr/>
        </p:nvSpPr>
        <p:spPr bwMode="auto">
          <a:xfrm>
            <a:off x="3200400" y="4114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3" name="Oval 48"/>
          <p:cNvSpPr>
            <a:spLocks noChangeArrowheads="1"/>
          </p:cNvSpPr>
          <p:nvPr/>
        </p:nvSpPr>
        <p:spPr bwMode="auto">
          <a:xfrm>
            <a:off x="3886200" y="4191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4" name="Oval 49"/>
          <p:cNvSpPr>
            <a:spLocks noChangeArrowheads="1"/>
          </p:cNvSpPr>
          <p:nvPr/>
        </p:nvSpPr>
        <p:spPr bwMode="auto">
          <a:xfrm>
            <a:off x="4343400" y="4114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5" name="Oval 50"/>
          <p:cNvSpPr>
            <a:spLocks noChangeArrowheads="1"/>
          </p:cNvSpPr>
          <p:nvPr/>
        </p:nvSpPr>
        <p:spPr bwMode="auto">
          <a:xfrm>
            <a:off x="5029200" y="4191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6" name="Oval 51"/>
          <p:cNvSpPr>
            <a:spLocks noChangeArrowheads="1"/>
          </p:cNvSpPr>
          <p:nvPr/>
        </p:nvSpPr>
        <p:spPr bwMode="auto">
          <a:xfrm>
            <a:off x="6553200" y="4114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7" name="Oval 52"/>
          <p:cNvSpPr>
            <a:spLocks noChangeArrowheads="1"/>
          </p:cNvSpPr>
          <p:nvPr/>
        </p:nvSpPr>
        <p:spPr bwMode="auto">
          <a:xfrm>
            <a:off x="2133600" y="4724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8" name="Oval 53"/>
          <p:cNvSpPr>
            <a:spLocks noChangeArrowheads="1"/>
          </p:cNvSpPr>
          <p:nvPr/>
        </p:nvSpPr>
        <p:spPr bwMode="auto">
          <a:xfrm>
            <a:off x="2514600" y="4495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9" name="Oval 54"/>
          <p:cNvSpPr>
            <a:spLocks noChangeArrowheads="1"/>
          </p:cNvSpPr>
          <p:nvPr/>
        </p:nvSpPr>
        <p:spPr bwMode="auto">
          <a:xfrm>
            <a:off x="3276600" y="4724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0" name="Oval 55"/>
          <p:cNvSpPr>
            <a:spLocks noChangeArrowheads="1"/>
          </p:cNvSpPr>
          <p:nvPr/>
        </p:nvSpPr>
        <p:spPr bwMode="auto">
          <a:xfrm>
            <a:off x="3733800" y="4648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1" name="Oval 56"/>
          <p:cNvSpPr>
            <a:spLocks noChangeArrowheads="1"/>
          </p:cNvSpPr>
          <p:nvPr/>
        </p:nvSpPr>
        <p:spPr bwMode="auto">
          <a:xfrm>
            <a:off x="4419600" y="4724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2" name="Oval 57"/>
          <p:cNvSpPr>
            <a:spLocks noChangeArrowheads="1"/>
          </p:cNvSpPr>
          <p:nvPr/>
        </p:nvSpPr>
        <p:spPr bwMode="auto">
          <a:xfrm>
            <a:off x="4876800" y="4648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3" name="Oval 58"/>
          <p:cNvSpPr>
            <a:spLocks noChangeArrowheads="1"/>
          </p:cNvSpPr>
          <p:nvPr/>
        </p:nvSpPr>
        <p:spPr bwMode="auto">
          <a:xfrm>
            <a:off x="6629400" y="4724400"/>
            <a:ext cx="152400" cy="152400"/>
          </a:xfrm>
          <a:prstGeom prst="ellipse">
            <a:avLst/>
          </a:prstGeom>
          <a:solidFill>
            <a:srgbClr val="FFCC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4" name="Oval 59"/>
          <p:cNvSpPr>
            <a:spLocks noChangeArrowheads="1"/>
          </p:cNvSpPr>
          <p:nvPr/>
        </p:nvSpPr>
        <p:spPr bwMode="auto">
          <a:xfrm>
            <a:off x="7086600" y="4648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5" name="Oval 60"/>
          <p:cNvSpPr>
            <a:spLocks noChangeArrowheads="1"/>
          </p:cNvSpPr>
          <p:nvPr/>
        </p:nvSpPr>
        <p:spPr bwMode="auto">
          <a:xfrm>
            <a:off x="7239000" y="4267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6" name="Oval 61"/>
          <p:cNvSpPr>
            <a:spLocks noChangeArrowheads="1"/>
          </p:cNvSpPr>
          <p:nvPr/>
        </p:nvSpPr>
        <p:spPr bwMode="auto">
          <a:xfrm>
            <a:off x="1524000" y="45720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7" name="Oval 62"/>
          <p:cNvSpPr>
            <a:spLocks noChangeArrowheads="1"/>
          </p:cNvSpPr>
          <p:nvPr/>
        </p:nvSpPr>
        <p:spPr bwMode="auto">
          <a:xfrm>
            <a:off x="5486400" y="4114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8" name="Oval 63"/>
          <p:cNvSpPr>
            <a:spLocks noChangeArrowheads="1"/>
          </p:cNvSpPr>
          <p:nvPr/>
        </p:nvSpPr>
        <p:spPr bwMode="auto">
          <a:xfrm>
            <a:off x="5562600" y="4724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9" name="Oval 64"/>
          <p:cNvSpPr>
            <a:spLocks noChangeArrowheads="1"/>
          </p:cNvSpPr>
          <p:nvPr/>
        </p:nvSpPr>
        <p:spPr bwMode="auto">
          <a:xfrm>
            <a:off x="6019800" y="4648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0" name="Oval 65"/>
          <p:cNvSpPr>
            <a:spLocks noChangeArrowheads="1"/>
          </p:cNvSpPr>
          <p:nvPr/>
        </p:nvSpPr>
        <p:spPr bwMode="auto">
          <a:xfrm>
            <a:off x="6172200" y="4267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1" name="Oval 66"/>
          <p:cNvSpPr>
            <a:spLocks noChangeArrowheads="1"/>
          </p:cNvSpPr>
          <p:nvPr/>
        </p:nvSpPr>
        <p:spPr bwMode="auto">
          <a:xfrm>
            <a:off x="1600200" y="5181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2" name="Oval 67"/>
          <p:cNvSpPr>
            <a:spLocks noChangeArrowheads="1"/>
          </p:cNvSpPr>
          <p:nvPr/>
        </p:nvSpPr>
        <p:spPr bwMode="auto">
          <a:xfrm>
            <a:off x="2057400" y="5105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3" name="Oval 68"/>
          <p:cNvSpPr>
            <a:spLocks noChangeArrowheads="1"/>
          </p:cNvSpPr>
          <p:nvPr/>
        </p:nvSpPr>
        <p:spPr bwMode="auto">
          <a:xfrm>
            <a:off x="2743200" y="5181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4" name="Oval 69"/>
          <p:cNvSpPr>
            <a:spLocks noChangeArrowheads="1"/>
          </p:cNvSpPr>
          <p:nvPr/>
        </p:nvSpPr>
        <p:spPr bwMode="auto">
          <a:xfrm>
            <a:off x="3276600" y="51816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5" name="Oval 70"/>
          <p:cNvSpPr>
            <a:spLocks noChangeArrowheads="1"/>
          </p:cNvSpPr>
          <p:nvPr/>
        </p:nvSpPr>
        <p:spPr bwMode="auto">
          <a:xfrm>
            <a:off x="3886200" y="5181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6" name="Oval 71"/>
          <p:cNvSpPr>
            <a:spLocks noChangeArrowheads="1"/>
          </p:cNvSpPr>
          <p:nvPr/>
        </p:nvSpPr>
        <p:spPr bwMode="auto">
          <a:xfrm>
            <a:off x="4343400" y="5105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7" name="Oval 72"/>
          <p:cNvSpPr>
            <a:spLocks noChangeArrowheads="1"/>
          </p:cNvSpPr>
          <p:nvPr/>
        </p:nvSpPr>
        <p:spPr bwMode="auto">
          <a:xfrm>
            <a:off x="5029200" y="5181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8" name="Oval 73"/>
          <p:cNvSpPr>
            <a:spLocks noChangeArrowheads="1"/>
          </p:cNvSpPr>
          <p:nvPr/>
        </p:nvSpPr>
        <p:spPr bwMode="auto">
          <a:xfrm>
            <a:off x="6553200" y="5105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9" name="Oval 74"/>
          <p:cNvSpPr>
            <a:spLocks noChangeArrowheads="1"/>
          </p:cNvSpPr>
          <p:nvPr/>
        </p:nvSpPr>
        <p:spPr bwMode="auto">
          <a:xfrm>
            <a:off x="2133600" y="5715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0" name="Oval 75"/>
          <p:cNvSpPr>
            <a:spLocks noChangeArrowheads="1"/>
          </p:cNvSpPr>
          <p:nvPr/>
        </p:nvSpPr>
        <p:spPr bwMode="auto">
          <a:xfrm>
            <a:off x="2590800" y="5638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1" name="Oval 76"/>
          <p:cNvSpPr>
            <a:spLocks noChangeArrowheads="1"/>
          </p:cNvSpPr>
          <p:nvPr/>
        </p:nvSpPr>
        <p:spPr bwMode="auto">
          <a:xfrm>
            <a:off x="3276600" y="5715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2" name="Oval 77"/>
          <p:cNvSpPr>
            <a:spLocks noChangeArrowheads="1"/>
          </p:cNvSpPr>
          <p:nvPr/>
        </p:nvSpPr>
        <p:spPr bwMode="auto">
          <a:xfrm>
            <a:off x="3733800" y="5638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3" name="Oval 78"/>
          <p:cNvSpPr>
            <a:spLocks noChangeArrowheads="1"/>
          </p:cNvSpPr>
          <p:nvPr/>
        </p:nvSpPr>
        <p:spPr bwMode="auto">
          <a:xfrm>
            <a:off x="4419600" y="5715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4" name="Oval 79"/>
          <p:cNvSpPr>
            <a:spLocks noChangeArrowheads="1"/>
          </p:cNvSpPr>
          <p:nvPr/>
        </p:nvSpPr>
        <p:spPr bwMode="auto">
          <a:xfrm>
            <a:off x="4876800" y="5638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5" name="Oval 80"/>
          <p:cNvSpPr>
            <a:spLocks noChangeArrowheads="1"/>
          </p:cNvSpPr>
          <p:nvPr/>
        </p:nvSpPr>
        <p:spPr bwMode="auto">
          <a:xfrm>
            <a:off x="6629400" y="5715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6" name="Oval 81"/>
          <p:cNvSpPr>
            <a:spLocks noChangeArrowheads="1"/>
          </p:cNvSpPr>
          <p:nvPr/>
        </p:nvSpPr>
        <p:spPr bwMode="auto">
          <a:xfrm>
            <a:off x="7086600" y="5638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7" name="Oval 82"/>
          <p:cNvSpPr>
            <a:spLocks noChangeArrowheads="1"/>
          </p:cNvSpPr>
          <p:nvPr/>
        </p:nvSpPr>
        <p:spPr bwMode="auto">
          <a:xfrm>
            <a:off x="7239000" y="52578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8" name="Oval 83"/>
          <p:cNvSpPr>
            <a:spLocks noChangeArrowheads="1"/>
          </p:cNvSpPr>
          <p:nvPr/>
        </p:nvSpPr>
        <p:spPr bwMode="auto">
          <a:xfrm>
            <a:off x="1524000" y="55626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9" name="Oval 84"/>
          <p:cNvSpPr>
            <a:spLocks noChangeArrowheads="1"/>
          </p:cNvSpPr>
          <p:nvPr/>
        </p:nvSpPr>
        <p:spPr bwMode="auto">
          <a:xfrm>
            <a:off x="5486400" y="5105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0" name="Oval 85"/>
          <p:cNvSpPr>
            <a:spLocks noChangeArrowheads="1"/>
          </p:cNvSpPr>
          <p:nvPr/>
        </p:nvSpPr>
        <p:spPr bwMode="auto">
          <a:xfrm>
            <a:off x="5562600" y="5715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1" name="Oval 86"/>
          <p:cNvSpPr>
            <a:spLocks noChangeArrowheads="1"/>
          </p:cNvSpPr>
          <p:nvPr/>
        </p:nvSpPr>
        <p:spPr bwMode="auto">
          <a:xfrm>
            <a:off x="6019800" y="5638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2" name="Oval 87"/>
          <p:cNvSpPr>
            <a:spLocks noChangeArrowheads="1"/>
          </p:cNvSpPr>
          <p:nvPr/>
        </p:nvSpPr>
        <p:spPr bwMode="auto">
          <a:xfrm>
            <a:off x="6172200" y="52578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3" name="Oval 88"/>
          <p:cNvSpPr>
            <a:spLocks noChangeArrowheads="1"/>
          </p:cNvSpPr>
          <p:nvPr/>
        </p:nvSpPr>
        <p:spPr bwMode="auto">
          <a:xfrm>
            <a:off x="1600200" y="1143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4" name="Oval 89"/>
          <p:cNvSpPr>
            <a:spLocks noChangeArrowheads="1"/>
          </p:cNvSpPr>
          <p:nvPr/>
        </p:nvSpPr>
        <p:spPr bwMode="auto">
          <a:xfrm>
            <a:off x="2057400" y="1066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5" name="Oval 90"/>
          <p:cNvSpPr>
            <a:spLocks noChangeArrowheads="1"/>
          </p:cNvSpPr>
          <p:nvPr/>
        </p:nvSpPr>
        <p:spPr bwMode="auto">
          <a:xfrm>
            <a:off x="2819400" y="1143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6" name="Oval 91"/>
          <p:cNvSpPr>
            <a:spLocks noChangeArrowheads="1"/>
          </p:cNvSpPr>
          <p:nvPr/>
        </p:nvSpPr>
        <p:spPr bwMode="auto">
          <a:xfrm>
            <a:off x="3276600" y="1066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7" name="Oval 92"/>
          <p:cNvSpPr>
            <a:spLocks noChangeArrowheads="1"/>
          </p:cNvSpPr>
          <p:nvPr/>
        </p:nvSpPr>
        <p:spPr bwMode="auto">
          <a:xfrm>
            <a:off x="3962400" y="1143000"/>
            <a:ext cx="228600" cy="228600"/>
          </a:xfrm>
          <a:prstGeom prst="ellipse">
            <a:avLst/>
          </a:prstGeom>
          <a:solidFill>
            <a:srgbClr val="FF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8" name="Oval 93"/>
          <p:cNvSpPr>
            <a:spLocks noChangeArrowheads="1"/>
          </p:cNvSpPr>
          <p:nvPr/>
        </p:nvSpPr>
        <p:spPr bwMode="auto">
          <a:xfrm>
            <a:off x="4419600" y="1066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9" name="Oval 94"/>
          <p:cNvSpPr>
            <a:spLocks noChangeArrowheads="1"/>
          </p:cNvSpPr>
          <p:nvPr/>
        </p:nvSpPr>
        <p:spPr bwMode="auto">
          <a:xfrm>
            <a:off x="5105400" y="1143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0" name="Oval 95"/>
          <p:cNvSpPr>
            <a:spLocks noChangeArrowheads="1"/>
          </p:cNvSpPr>
          <p:nvPr/>
        </p:nvSpPr>
        <p:spPr bwMode="auto">
          <a:xfrm>
            <a:off x="6629400" y="1066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1" name="Oval 96"/>
          <p:cNvSpPr>
            <a:spLocks noChangeArrowheads="1"/>
          </p:cNvSpPr>
          <p:nvPr/>
        </p:nvSpPr>
        <p:spPr bwMode="auto">
          <a:xfrm>
            <a:off x="2209800" y="1676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2" name="Oval 97"/>
          <p:cNvSpPr>
            <a:spLocks noChangeArrowheads="1"/>
          </p:cNvSpPr>
          <p:nvPr/>
        </p:nvSpPr>
        <p:spPr bwMode="auto">
          <a:xfrm>
            <a:off x="3352800" y="1676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3" name="Oval 98"/>
          <p:cNvSpPr>
            <a:spLocks noChangeArrowheads="1"/>
          </p:cNvSpPr>
          <p:nvPr/>
        </p:nvSpPr>
        <p:spPr bwMode="auto">
          <a:xfrm>
            <a:off x="3810000" y="1600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4" name="Oval 99"/>
          <p:cNvSpPr>
            <a:spLocks noChangeArrowheads="1"/>
          </p:cNvSpPr>
          <p:nvPr/>
        </p:nvSpPr>
        <p:spPr bwMode="auto">
          <a:xfrm>
            <a:off x="4495800" y="1676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5" name="Oval 100"/>
          <p:cNvSpPr>
            <a:spLocks noChangeArrowheads="1"/>
          </p:cNvSpPr>
          <p:nvPr/>
        </p:nvSpPr>
        <p:spPr bwMode="auto">
          <a:xfrm>
            <a:off x="4953000" y="1600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6" name="Oval 101"/>
          <p:cNvSpPr>
            <a:spLocks noChangeArrowheads="1"/>
          </p:cNvSpPr>
          <p:nvPr/>
        </p:nvSpPr>
        <p:spPr bwMode="auto">
          <a:xfrm>
            <a:off x="6705600" y="1676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7" name="Oval 102"/>
          <p:cNvSpPr>
            <a:spLocks noChangeArrowheads="1"/>
          </p:cNvSpPr>
          <p:nvPr/>
        </p:nvSpPr>
        <p:spPr bwMode="auto">
          <a:xfrm>
            <a:off x="7086600" y="1600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8" name="Oval 103"/>
          <p:cNvSpPr>
            <a:spLocks noChangeArrowheads="1"/>
          </p:cNvSpPr>
          <p:nvPr/>
        </p:nvSpPr>
        <p:spPr bwMode="auto">
          <a:xfrm>
            <a:off x="7239000" y="1219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9" name="Oval 104"/>
          <p:cNvSpPr>
            <a:spLocks noChangeArrowheads="1"/>
          </p:cNvSpPr>
          <p:nvPr/>
        </p:nvSpPr>
        <p:spPr bwMode="auto">
          <a:xfrm>
            <a:off x="1524000" y="15240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0" name="Oval 105"/>
          <p:cNvSpPr>
            <a:spLocks noChangeArrowheads="1"/>
          </p:cNvSpPr>
          <p:nvPr/>
        </p:nvSpPr>
        <p:spPr bwMode="auto">
          <a:xfrm>
            <a:off x="5562600" y="1066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1" name="Oval 106"/>
          <p:cNvSpPr>
            <a:spLocks noChangeArrowheads="1"/>
          </p:cNvSpPr>
          <p:nvPr/>
        </p:nvSpPr>
        <p:spPr bwMode="auto">
          <a:xfrm>
            <a:off x="5638800" y="1676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2" name="Oval 107"/>
          <p:cNvSpPr>
            <a:spLocks noChangeArrowheads="1"/>
          </p:cNvSpPr>
          <p:nvPr/>
        </p:nvSpPr>
        <p:spPr bwMode="auto">
          <a:xfrm>
            <a:off x="6096000" y="1600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3" name="Oval 108"/>
          <p:cNvSpPr>
            <a:spLocks noChangeArrowheads="1"/>
          </p:cNvSpPr>
          <p:nvPr/>
        </p:nvSpPr>
        <p:spPr bwMode="auto">
          <a:xfrm>
            <a:off x="6248400" y="1219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4" name="Oval 109"/>
          <p:cNvSpPr>
            <a:spLocks noChangeArrowheads="1"/>
          </p:cNvSpPr>
          <p:nvPr/>
        </p:nvSpPr>
        <p:spPr bwMode="auto">
          <a:xfrm>
            <a:off x="3581400" y="2438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5" name="Oval 110"/>
          <p:cNvSpPr>
            <a:spLocks noChangeArrowheads="1"/>
          </p:cNvSpPr>
          <p:nvPr/>
        </p:nvSpPr>
        <p:spPr bwMode="auto">
          <a:xfrm>
            <a:off x="2895600" y="4876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6" name="Oval 111"/>
          <p:cNvSpPr>
            <a:spLocks noChangeArrowheads="1"/>
          </p:cNvSpPr>
          <p:nvPr/>
        </p:nvSpPr>
        <p:spPr bwMode="auto">
          <a:xfrm>
            <a:off x="5715000" y="5105400"/>
            <a:ext cx="152400" cy="1524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7" name="WordArt 112"/>
          <p:cNvSpPr>
            <a:spLocks noChangeArrowheads="1" noChangeShapeType="1" noTextEdit="1"/>
          </p:cNvSpPr>
          <p:nvPr/>
        </p:nvSpPr>
        <p:spPr bwMode="auto">
          <a:xfrm>
            <a:off x="251520" y="228600"/>
            <a:ext cx="8064896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spc="720" dirty="0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SOFC </a:t>
            </a:r>
            <a:r>
              <a:rPr lang="en-GB" sz="3600" kern="10" spc="720" dirty="0" err="1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trenger</a:t>
            </a:r>
            <a:r>
              <a:rPr lang="en-GB" sz="3600" kern="10" spc="720" dirty="0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 transport: </a:t>
            </a:r>
            <a:r>
              <a:rPr lang="en-GB" sz="3600" kern="10" spc="720" dirty="0" err="1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Punktdefekter</a:t>
            </a:r>
            <a:r>
              <a:rPr lang="en-GB" sz="3600" kern="10" spc="720" dirty="0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 – </a:t>
            </a:r>
            <a:r>
              <a:rPr lang="en-GB" sz="3600" kern="10" spc="720" dirty="0" err="1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hvor</a:t>
            </a:r>
            <a:r>
              <a:rPr lang="en-GB" sz="3600" kern="10" spc="720" dirty="0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 mange ser </a:t>
            </a:r>
            <a:r>
              <a:rPr lang="en-GB" sz="3600" kern="10" spc="720" dirty="0" err="1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du</a:t>
            </a:r>
            <a:r>
              <a:rPr lang="en-GB" sz="3600" kern="10" spc="720" dirty="0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?</a:t>
            </a:r>
            <a:endParaRPr lang="en-GB" sz="3600" kern="10" spc="720" dirty="0">
              <a:ln w="9525">
                <a:noFill/>
                <a:miter lim="800000"/>
                <a:headEnd type="none" w="sm" len="sm"/>
                <a:tailEnd type="none" w="sm" len="sm"/>
              </a:ln>
              <a:gradFill rotWithShape="1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/>
                </a:outerShdw>
              </a:effectLst>
              <a:latin typeface="Arial Black"/>
            </a:endParaRPr>
          </a:p>
        </p:txBody>
      </p:sp>
      <p:sp>
        <p:nvSpPr>
          <p:cNvPr id="114" name="Slide Number Placeholder 1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168D8AB-DF1B-4287-87A0-14115F2F853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3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32771" name="Oval 2"/>
          <p:cNvSpPr>
            <a:spLocks noChangeArrowheads="1"/>
          </p:cNvSpPr>
          <p:nvPr/>
        </p:nvSpPr>
        <p:spPr bwMode="auto">
          <a:xfrm>
            <a:off x="2133600" y="2590800"/>
            <a:ext cx="228600" cy="228600"/>
          </a:xfrm>
          <a:prstGeom prst="ellipse">
            <a:avLst/>
          </a:prstGeom>
          <a:solidFill>
            <a:srgbClr val="FF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2" name="Oval 3"/>
          <p:cNvSpPr>
            <a:spLocks noChangeArrowheads="1"/>
          </p:cNvSpPr>
          <p:nvPr/>
        </p:nvSpPr>
        <p:spPr bwMode="auto">
          <a:xfrm>
            <a:off x="3581400" y="2438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3" name="Oval 4"/>
          <p:cNvSpPr>
            <a:spLocks noChangeArrowheads="1"/>
          </p:cNvSpPr>
          <p:nvPr/>
        </p:nvSpPr>
        <p:spPr bwMode="auto">
          <a:xfrm>
            <a:off x="6629400" y="4724400"/>
            <a:ext cx="152400" cy="152400"/>
          </a:xfrm>
          <a:prstGeom prst="ellipse">
            <a:avLst/>
          </a:prstGeom>
          <a:solidFill>
            <a:srgbClr val="FFCC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4" name="Oval 5"/>
          <p:cNvSpPr>
            <a:spLocks noChangeArrowheads="1"/>
          </p:cNvSpPr>
          <p:nvPr/>
        </p:nvSpPr>
        <p:spPr bwMode="auto">
          <a:xfrm>
            <a:off x="3962400" y="1143000"/>
            <a:ext cx="228600" cy="228600"/>
          </a:xfrm>
          <a:prstGeom prst="ellipse">
            <a:avLst/>
          </a:prstGeom>
          <a:solidFill>
            <a:srgbClr val="FF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5" name="Oval 6"/>
          <p:cNvSpPr>
            <a:spLocks noChangeArrowheads="1"/>
          </p:cNvSpPr>
          <p:nvPr/>
        </p:nvSpPr>
        <p:spPr bwMode="auto">
          <a:xfrm>
            <a:off x="2895600" y="4876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6" name="Oval 7"/>
          <p:cNvSpPr>
            <a:spLocks noChangeArrowheads="1"/>
          </p:cNvSpPr>
          <p:nvPr/>
        </p:nvSpPr>
        <p:spPr bwMode="auto">
          <a:xfrm>
            <a:off x="5715000" y="5105400"/>
            <a:ext cx="152400" cy="1524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7" name="WordArt 8"/>
          <p:cNvSpPr>
            <a:spLocks noChangeArrowheads="1" noChangeShapeType="1" noTextEdit="1"/>
          </p:cNvSpPr>
          <p:nvPr/>
        </p:nvSpPr>
        <p:spPr bwMode="auto">
          <a:xfrm>
            <a:off x="533400" y="228600"/>
            <a:ext cx="2133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spc="72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Punktdefekter</a:t>
            </a:r>
          </a:p>
        </p:txBody>
      </p:sp>
      <p:sp>
        <p:nvSpPr>
          <p:cNvPr id="32778" name="Oval 9"/>
          <p:cNvSpPr>
            <a:spLocks noChangeArrowheads="1"/>
          </p:cNvSpPr>
          <p:nvPr/>
        </p:nvSpPr>
        <p:spPr bwMode="auto">
          <a:xfrm>
            <a:off x="2667000" y="1524000"/>
            <a:ext cx="381000" cy="38100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9" name="Oval 10"/>
          <p:cNvSpPr>
            <a:spLocks noChangeArrowheads="1"/>
          </p:cNvSpPr>
          <p:nvPr/>
        </p:nvSpPr>
        <p:spPr bwMode="auto">
          <a:xfrm>
            <a:off x="6629400" y="2057400"/>
            <a:ext cx="381000" cy="38100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80" name="Oval 11"/>
          <p:cNvSpPr>
            <a:spLocks noChangeArrowheads="1"/>
          </p:cNvSpPr>
          <p:nvPr/>
        </p:nvSpPr>
        <p:spPr bwMode="auto">
          <a:xfrm>
            <a:off x="4419600" y="3657600"/>
            <a:ext cx="228600" cy="22860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168D8AB-DF1B-4287-87A0-14115F2F853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8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1752600" y="2343150"/>
            <a:ext cx="2209800" cy="3067050"/>
          </a:xfrm>
          <a:prstGeom prst="rect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-228600"/>
            <a:ext cx="7543800" cy="1104900"/>
          </a:xfrm>
        </p:spPr>
        <p:txBody>
          <a:bodyPr/>
          <a:lstStyle/>
          <a:p>
            <a:pPr eaLnBrk="1" hangingPunct="1"/>
            <a:r>
              <a:rPr lang="en-GB" sz="1200" smtClean="0"/>
              <a:t> </a:t>
            </a:r>
          </a:p>
        </p:txBody>
      </p:sp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2362200" y="1676400"/>
            <a:ext cx="457200" cy="549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3000">
                <a:latin typeface="Arial" charset="0"/>
              </a:rPr>
              <a:t>-</a:t>
            </a:r>
          </a:p>
        </p:txBody>
      </p:sp>
      <p:sp>
        <p:nvSpPr>
          <p:cNvPr id="33798" name="Text Box 5"/>
          <p:cNvSpPr txBox="1">
            <a:spLocks noChangeArrowheads="1"/>
          </p:cNvSpPr>
          <p:nvPr/>
        </p:nvSpPr>
        <p:spPr bwMode="auto">
          <a:xfrm>
            <a:off x="6781800" y="1743075"/>
            <a:ext cx="457200" cy="549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3000">
                <a:latin typeface="Arial" charset="0"/>
              </a:rPr>
              <a:t>+</a:t>
            </a:r>
          </a:p>
        </p:txBody>
      </p:sp>
      <p:sp>
        <p:nvSpPr>
          <p:cNvPr id="33799" name="Rectangle 6"/>
          <p:cNvSpPr>
            <a:spLocks noChangeArrowheads="1"/>
          </p:cNvSpPr>
          <p:nvPr/>
        </p:nvSpPr>
        <p:spPr bwMode="auto">
          <a:xfrm>
            <a:off x="2743200" y="1743075"/>
            <a:ext cx="228600" cy="600075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0" name="Rectangle 7"/>
          <p:cNvSpPr>
            <a:spLocks noChangeArrowheads="1"/>
          </p:cNvSpPr>
          <p:nvPr/>
        </p:nvSpPr>
        <p:spPr bwMode="auto">
          <a:xfrm>
            <a:off x="3962400" y="2343150"/>
            <a:ext cx="1524000" cy="3067050"/>
          </a:xfrm>
          <a:prstGeom prst="rect">
            <a:avLst/>
          </a:prstGeom>
          <a:solidFill>
            <a:srgbClr val="FFCC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1" name="Rectangle 8"/>
          <p:cNvSpPr>
            <a:spLocks noChangeArrowheads="1"/>
          </p:cNvSpPr>
          <p:nvPr/>
        </p:nvSpPr>
        <p:spPr bwMode="auto">
          <a:xfrm>
            <a:off x="5486400" y="2343150"/>
            <a:ext cx="2209800" cy="3067050"/>
          </a:xfrm>
          <a:prstGeom prst="rect">
            <a:avLst/>
          </a:prstGeom>
          <a:solidFill>
            <a:srgbClr val="CC99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2" name="Text Box 9"/>
          <p:cNvSpPr txBox="1">
            <a:spLocks noChangeArrowheads="1"/>
          </p:cNvSpPr>
          <p:nvPr/>
        </p:nvSpPr>
        <p:spPr bwMode="auto">
          <a:xfrm>
            <a:off x="2362200" y="3143250"/>
            <a:ext cx="1295400" cy="549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3000">
                <a:latin typeface="Arial" charset="0"/>
              </a:rPr>
              <a:t>anode</a:t>
            </a:r>
          </a:p>
        </p:txBody>
      </p:sp>
      <p:sp>
        <p:nvSpPr>
          <p:cNvPr id="33803" name="Text Box 10"/>
          <p:cNvSpPr txBox="1">
            <a:spLocks noChangeArrowheads="1"/>
          </p:cNvSpPr>
          <p:nvPr/>
        </p:nvSpPr>
        <p:spPr bwMode="auto">
          <a:xfrm>
            <a:off x="4114800" y="3276600"/>
            <a:ext cx="1219200" cy="962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3000">
                <a:latin typeface="Arial" charset="0"/>
              </a:rPr>
              <a:t>O</a:t>
            </a:r>
            <a:r>
              <a:rPr lang="en-GB" sz="3000" baseline="30000">
                <a:latin typeface="Arial" charset="0"/>
              </a:rPr>
              <a:t>2-</a:t>
            </a:r>
          </a:p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ioneleder</a:t>
            </a:r>
          </a:p>
        </p:txBody>
      </p:sp>
      <p:sp>
        <p:nvSpPr>
          <p:cNvPr id="33804" name="Rectangle 11"/>
          <p:cNvSpPr>
            <a:spLocks noChangeArrowheads="1"/>
          </p:cNvSpPr>
          <p:nvPr/>
        </p:nvSpPr>
        <p:spPr bwMode="auto">
          <a:xfrm>
            <a:off x="6477000" y="1743075"/>
            <a:ext cx="228600" cy="600075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5" name="Rectangle 12"/>
          <p:cNvSpPr>
            <a:spLocks noChangeArrowheads="1"/>
          </p:cNvSpPr>
          <p:nvPr/>
        </p:nvSpPr>
        <p:spPr bwMode="auto">
          <a:xfrm>
            <a:off x="1676400" y="2495550"/>
            <a:ext cx="2057400" cy="27622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6" name="Rectangle 13"/>
          <p:cNvSpPr>
            <a:spLocks noChangeArrowheads="1"/>
          </p:cNvSpPr>
          <p:nvPr/>
        </p:nvSpPr>
        <p:spPr bwMode="auto">
          <a:xfrm>
            <a:off x="2286000" y="2743200"/>
            <a:ext cx="533400" cy="2286000"/>
          </a:xfrm>
          <a:prstGeom prst="rect">
            <a:avLst/>
          </a:prstGeom>
          <a:solidFill>
            <a:srgbClr val="808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7" name="Rectangle 14"/>
          <p:cNvSpPr>
            <a:spLocks noChangeArrowheads="1"/>
          </p:cNvSpPr>
          <p:nvPr/>
        </p:nvSpPr>
        <p:spPr bwMode="auto">
          <a:xfrm>
            <a:off x="990600" y="33528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8" name="Rectangle 15"/>
          <p:cNvSpPr>
            <a:spLocks noChangeArrowheads="1"/>
          </p:cNvSpPr>
          <p:nvPr/>
        </p:nvSpPr>
        <p:spPr bwMode="auto">
          <a:xfrm>
            <a:off x="3733800" y="25908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9" name="Rectangle 16"/>
          <p:cNvSpPr>
            <a:spLocks noChangeArrowheads="1"/>
          </p:cNvSpPr>
          <p:nvPr/>
        </p:nvSpPr>
        <p:spPr bwMode="auto">
          <a:xfrm>
            <a:off x="3733800" y="31242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0" name="Rectangle 17"/>
          <p:cNvSpPr>
            <a:spLocks noChangeArrowheads="1"/>
          </p:cNvSpPr>
          <p:nvPr/>
        </p:nvSpPr>
        <p:spPr bwMode="auto">
          <a:xfrm>
            <a:off x="3733800" y="36576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1" name="Rectangle 18"/>
          <p:cNvSpPr>
            <a:spLocks noChangeArrowheads="1"/>
          </p:cNvSpPr>
          <p:nvPr/>
        </p:nvSpPr>
        <p:spPr bwMode="auto">
          <a:xfrm>
            <a:off x="3733800" y="42672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2" name="Rectangle 19"/>
          <p:cNvSpPr>
            <a:spLocks noChangeArrowheads="1"/>
          </p:cNvSpPr>
          <p:nvPr/>
        </p:nvSpPr>
        <p:spPr bwMode="auto">
          <a:xfrm>
            <a:off x="3733800" y="48006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3" name="AutoShape 20"/>
          <p:cNvSpPr>
            <a:spLocks noChangeArrowheads="1"/>
          </p:cNvSpPr>
          <p:nvPr/>
        </p:nvSpPr>
        <p:spPr bwMode="auto">
          <a:xfrm rot="10800000">
            <a:off x="3581400" y="3733800"/>
            <a:ext cx="609600" cy="133350"/>
          </a:xfrm>
          <a:custGeom>
            <a:avLst/>
            <a:gdLst>
              <a:gd name="T0" fmla="*/ 364156733 w 21600"/>
              <a:gd name="T1" fmla="*/ 0 h 21600"/>
              <a:gd name="T2" fmla="*/ 0 w 21600"/>
              <a:gd name="T3" fmla="*/ 2541219 h 21600"/>
              <a:gd name="T4" fmla="*/ 364156733 w 21600"/>
              <a:gd name="T5" fmla="*/ 5082431 h 21600"/>
              <a:gd name="T6" fmla="*/ 485542386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4" name="AutoShape 21"/>
          <p:cNvSpPr>
            <a:spLocks noChangeArrowheads="1"/>
          </p:cNvSpPr>
          <p:nvPr/>
        </p:nvSpPr>
        <p:spPr bwMode="auto">
          <a:xfrm>
            <a:off x="1371600" y="2514600"/>
            <a:ext cx="609600" cy="133350"/>
          </a:xfrm>
          <a:custGeom>
            <a:avLst/>
            <a:gdLst>
              <a:gd name="T0" fmla="*/ 364156733 w 21600"/>
              <a:gd name="T1" fmla="*/ 0 h 21600"/>
              <a:gd name="T2" fmla="*/ 0 w 21600"/>
              <a:gd name="T3" fmla="*/ 2541219 h 21600"/>
              <a:gd name="T4" fmla="*/ 364156733 w 21600"/>
              <a:gd name="T5" fmla="*/ 5082431 h 21600"/>
              <a:gd name="T6" fmla="*/ 485542386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5" name="Text Box 22"/>
          <p:cNvSpPr txBox="1">
            <a:spLocks noChangeArrowheads="1"/>
          </p:cNvSpPr>
          <p:nvPr/>
        </p:nvSpPr>
        <p:spPr bwMode="auto">
          <a:xfrm>
            <a:off x="533400" y="2438400"/>
            <a:ext cx="8382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CH</a:t>
            </a:r>
            <a:r>
              <a:rPr lang="en-GB" sz="2000" baseline="-25000">
                <a:latin typeface="Arial" charset="0"/>
              </a:rPr>
              <a:t>4</a:t>
            </a:r>
            <a:endParaRPr lang="en-GB" sz="2000">
              <a:latin typeface="Arial" charset="0"/>
            </a:endParaRPr>
          </a:p>
        </p:txBody>
      </p:sp>
      <p:sp>
        <p:nvSpPr>
          <p:cNvPr id="33816" name="Rectangle 23"/>
          <p:cNvSpPr>
            <a:spLocks noChangeArrowheads="1"/>
          </p:cNvSpPr>
          <p:nvPr/>
        </p:nvSpPr>
        <p:spPr bwMode="auto">
          <a:xfrm>
            <a:off x="5715000" y="2514600"/>
            <a:ext cx="2057400" cy="27622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7" name="Rectangle 24"/>
          <p:cNvSpPr>
            <a:spLocks noChangeArrowheads="1"/>
          </p:cNvSpPr>
          <p:nvPr/>
        </p:nvSpPr>
        <p:spPr bwMode="auto">
          <a:xfrm>
            <a:off x="5486400" y="25908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8" name="Rectangle 25"/>
          <p:cNvSpPr>
            <a:spLocks noChangeArrowheads="1"/>
          </p:cNvSpPr>
          <p:nvPr/>
        </p:nvSpPr>
        <p:spPr bwMode="auto">
          <a:xfrm>
            <a:off x="5486400" y="31242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9" name="Rectangle 26"/>
          <p:cNvSpPr>
            <a:spLocks noChangeArrowheads="1"/>
          </p:cNvSpPr>
          <p:nvPr/>
        </p:nvSpPr>
        <p:spPr bwMode="auto">
          <a:xfrm>
            <a:off x="5486400" y="36576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20" name="Rectangle 27"/>
          <p:cNvSpPr>
            <a:spLocks noChangeArrowheads="1"/>
          </p:cNvSpPr>
          <p:nvPr/>
        </p:nvSpPr>
        <p:spPr bwMode="auto">
          <a:xfrm>
            <a:off x="5486400" y="41910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21" name="Rectangle 28"/>
          <p:cNvSpPr>
            <a:spLocks noChangeArrowheads="1"/>
          </p:cNvSpPr>
          <p:nvPr/>
        </p:nvSpPr>
        <p:spPr bwMode="auto">
          <a:xfrm>
            <a:off x="5486400" y="48006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22" name="Rectangle 29"/>
          <p:cNvSpPr>
            <a:spLocks noChangeArrowheads="1"/>
          </p:cNvSpPr>
          <p:nvPr/>
        </p:nvSpPr>
        <p:spPr bwMode="auto">
          <a:xfrm>
            <a:off x="6629400" y="2743200"/>
            <a:ext cx="533400" cy="2286000"/>
          </a:xfrm>
          <a:prstGeom prst="rect">
            <a:avLst/>
          </a:prstGeom>
          <a:solidFill>
            <a:srgbClr val="808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23" name="AutoShape 30"/>
          <p:cNvSpPr>
            <a:spLocks noChangeArrowheads="1"/>
          </p:cNvSpPr>
          <p:nvPr/>
        </p:nvSpPr>
        <p:spPr bwMode="auto">
          <a:xfrm rot="10800000">
            <a:off x="5181600" y="3676650"/>
            <a:ext cx="609600" cy="133350"/>
          </a:xfrm>
          <a:custGeom>
            <a:avLst/>
            <a:gdLst>
              <a:gd name="T0" fmla="*/ 364156733 w 21600"/>
              <a:gd name="T1" fmla="*/ 0 h 21600"/>
              <a:gd name="T2" fmla="*/ 0 w 21600"/>
              <a:gd name="T3" fmla="*/ 2541219 h 21600"/>
              <a:gd name="T4" fmla="*/ 364156733 w 21600"/>
              <a:gd name="T5" fmla="*/ 5082431 h 21600"/>
              <a:gd name="T6" fmla="*/ 485542386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24" name="AutoShape 31"/>
          <p:cNvSpPr>
            <a:spLocks noChangeArrowheads="1"/>
          </p:cNvSpPr>
          <p:nvPr/>
        </p:nvSpPr>
        <p:spPr bwMode="auto">
          <a:xfrm rot="10783263">
            <a:off x="7162800" y="2533650"/>
            <a:ext cx="609600" cy="133350"/>
          </a:xfrm>
          <a:custGeom>
            <a:avLst/>
            <a:gdLst>
              <a:gd name="T0" fmla="*/ 364156733 w 21600"/>
              <a:gd name="T1" fmla="*/ 0 h 21600"/>
              <a:gd name="T2" fmla="*/ 0 w 21600"/>
              <a:gd name="T3" fmla="*/ 2541219 h 21600"/>
              <a:gd name="T4" fmla="*/ 364156733 w 21600"/>
              <a:gd name="T5" fmla="*/ 5082431 h 21600"/>
              <a:gd name="T6" fmla="*/ 485542386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25" name="Text Box 32"/>
          <p:cNvSpPr txBox="1">
            <a:spLocks noChangeArrowheads="1"/>
          </p:cNvSpPr>
          <p:nvPr/>
        </p:nvSpPr>
        <p:spPr bwMode="auto">
          <a:xfrm>
            <a:off x="7848600" y="2362200"/>
            <a:ext cx="12192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O</a:t>
            </a:r>
            <a:r>
              <a:rPr lang="en-GB" sz="2000" baseline="-25000">
                <a:latin typeface="Arial" charset="0"/>
              </a:rPr>
              <a:t>2</a:t>
            </a:r>
            <a:r>
              <a:rPr lang="en-GB" sz="2000">
                <a:latin typeface="Arial" charset="0"/>
              </a:rPr>
              <a:t> + N</a:t>
            </a:r>
            <a:r>
              <a:rPr lang="en-GB" sz="2000" baseline="-25000">
                <a:latin typeface="Arial" charset="0"/>
              </a:rPr>
              <a:t>2</a:t>
            </a:r>
            <a:endParaRPr lang="en-GB" sz="2000">
              <a:latin typeface="Arial" charset="0"/>
            </a:endParaRPr>
          </a:p>
        </p:txBody>
      </p:sp>
      <p:sp>
        <p:nvSpPr>
          <p:cNvPr id="33826" name="AutoShape 33"/>
          <p:cNvSpPr>
            <a:spLocks noChangeArrowheads="1"/>
          </p:cNvSpPr>
          <p:nvPr/>
        </p:nvSpPr>
        <p:spPr bwMode="auto">
          <a:xfrm>
            <a:off x="7162800" y="5105400"/>
            <a:ext cx="609600" cy="133350"/>
          </a:xfrm>
          <a:custGeom>
            <a:avLst/>
            <a:gdLst>
              <a:gd name="T0" fmla="*/ 364156733 w 21600"/>
              <a:gd name="T1" fmla="*/ 0 h 21600"/>
              <a:gd name="T2" fmla="*/ 0 w 21600"/>
              <a:gd name="T3" fmla="*/ 2541219 h 21600"/>
              <a:gd name="T4" fmla="*/ 364156733 w 21600"/>
              <a:gd name="T5" fmla="*/ 5082431 h 21600"/>
              <a:gd name="T6" fmla="*/ 485542386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27" name="Text Box 34"/>
          <p:cNvSpPr txBox="1">
            <a:spLocks noChangeArrowheads="1"/>
          </p:cNvSpPr>
          <p:nvPr/>
        </p:nvSpPr>
        <p:spPr bwMode="auto">
          <a:xfrm>
            <a:off x="7696200" y="4953000"/>
            <a:ext cx="12954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N</a:t>
            </a:r>
            <a:r>
              <a:rPr lang="en-GB" sz="2000" baseline="-25000">
                <a:latin typeface="Arial" charset="0"/>
              </a:rPr>
              <a:t>2</a:t>
            </a:r>
            <a:endParaRPr lang="en-GB" sz="2000">
              <a:latin typeface="Arial" charset="0"/>
            </a:endParaRPr>
          </a:p>
        </p:txBody>
      </p:sp>
      <p:sp>
        <p:nvSpPr>
          <p:cNvPr id="33828" name="Text Box 35"/>
          <p:cNvSpPr txBox="1">
            <a:spLocks noChangeArrowheads="1"/>
          </p:cNvSpPr>
          <p:nvPr/>
        </p:nvSpPr>
        <p:spPr bwMode="auto">
          <a:xfrm>
            <a:off x="5867400" y="3184525"/>
            <a:ext cx="838200" cy="854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O</a:t>
            </a:r>
            <a:r>
              <a:rPr lang="en-GB" sz="2000" baseline="-25000">
                <a:latin typeface="Arial" charset="0"/>
              </a:rPr>
              <a:t>2</a:t>
            </a:r>
            <a:r>
              <a:rPr lang="en-GB" sz="2000">
                <a:latin typeface="Arial" charset="0"/>
              </a:rPr>
              <a:t>  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N</a:t>
            </a:r>
            <a:r>
              <a:rPr lang="en-GB" sz="2000" baseline="-25000">
                <a:latin typeface="Arial" charset="0"/>
              </a:rPr>
              <a:t>2</a:t>
            </a:r>
            <a:endParaRPr lang="en-GB" sz="2000">
              <a:latin typeface="Arial" charset="0"/>
            </a:endParaRPr>
          </a:p>
        </p:txBody>
      </p:sp>
      <p:sp>
        <p:nvSpPr>
          <p:cNvPr id="33829" name="Rectangle 36"/>
          <p:cNvSpPr>
            <a:spLocks noChangeArrowheads="1"/>
          </p:cNvSpPr>
          <p:nvPr/>
        </p:nvSpPr>
        <p:spPr bwMode="auto">
          <a:xfrm>
            <a:off x="1752600" y="2743200"/>
            <a:ext cx="1066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30" name="Rectangle 37"/>
          <p:cNvSpPr>
            <a:spLocks noChangeArrowheads="1"/>
          </p:cNvSpPr>
          <p:nvPr/>
        </p:nvSpPr>
        <p:spPr bwMode="auto">
          <a:xfrm>
            <a:off x="1752600" y="4876800"/>
            <a:ext cx="1066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31" name="Rectangle 38"/>
          <p:cNvSpPr>
            <a:spLocks noChangeArrowheads="1"/>
          </p:cNvSpPr>
          <p:nvPr/>
        </p:nvSpPr>
        <p:spPr bwMode="auto">
          <a:xfrm>
            <a:off x="6629400" y="2743200"/>
            <a:ext cx="1066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32" name="Rectangle 39"/>
          <p:cNvSpPr>
            <a:spLocks noChangeArrowheads="1"/>
          </p:cNvSpPr>
          <p:nvPr/>
        </p:nvSpPr>
        <p:spPr bwMode="auto">
          <a:xfrm>
            <a:off x="6629400" y="4876800"/>
            <a:ext cx="1066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3833" name="Group 40"/>
          <p:cNvGrpSpPr>
            <a:grpSpLocks/>
          </p:cNvGrpSpPr>
          <p:nvPr/>
        </p:nvGrpSpPr>
        <p:grpSpPr bwMode="auto">
          <a:xfrm>
            <a:off x="2743200" y="1295400"/>
            <a:ext cx="3962400" cy="762000"/>
            <a:chOff x="1728" y="1104"/>
            <a:chExt cx="2496" cy="480"/>
          </a:xfrm>
        </p:grpSpPr>
        <p:sp>
          <p:nvSpPr>
            <p:cNvPr id="33879" name="Text Box 41"/>
            <p:cNvSpPr txBox="1">
              <a:spLocks noChangeArrowheads="1"/>
            </p:cNvSpPr>
            <p:nvPr/>
          </p:nvSpPr>
          <p:spPr bwMode="auto">
            <a:xfrm>
              <a:off x="1968" y="1104"/>
              <a:ext cx="306" cy="30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600">
                  <a:latin typeface="Arial" charset="0"/>
                </a:rPr>
                <a:t>e</a:t>
              </a:r>
              <a:r>
                <a:rPr lang="en-GB" sz="2600" baseline="30000">
                  <a:latin typeface="Arial" charset="0"/>
                </a:rPr>
                <a:t>-</a:t>
              </a:r>
              <a:endParaRPr lang="en-GB" sz="2600">
                <a:latin typeface="Arial" charset="0"/>
              </a:endParaRPr>
            </a:p>
          </p:txBody>
        </p:sp>
        <p:sp>
          <p:nvSpPr>
            <p:cNvPr id="33880" name="Rectangle 42"/>
            <p:cNvSpPr>
              <a:spLocks noChangeArrowheads="1"/>
            </p:cNvSpPr>
            <p:nvPr/>
          </p:nvSpPr>
          <p:spPr bwMode="auto">
            <a:xfrm flipV="1">
              <a:off x="1728" y="1344"/>
              <a:ext cx="2496" cy="48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81" name="AutoShape 43"/>
            <p:cNvSpPr>
              <a:spLocks noChangeArrowheads="1"/>
            </p:cNvSpPr>
            <p:nvPr/>
          </p:nvSpPr>
          <p:spPr bwMode="auto">
            <a:xfrm>
              <a:off x="2231" y="1248"/>
              <a:ext cx="409" cy="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80 w 21600"/>
                <a:gd name="T13" fmla="*/ 5400 h 21600"/>
                <a:gd name="T14" fmla="*/ 18907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82" name="Oval 44"/>
            <p:cNvSpPr>
              <a:spLocks noChangeArrowheads="1"/>
            </p:cNvSpPr>
            <p:nvPr/>
          </p:nvSpPr>
          <p:spPr bwMode="auto">
            <a:xfrm>
              <a:off x="2688" y="1104"/>
              <a:ext cx="624" cy="48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3834" name="Text Box 45"/>
          <p:cNvSpPr txBox="1">
            <a:spLocks noChangeArrowheads="1"/>
          </p:cNvSpPr>
          <p:nvPr/>
        </p:nvSpPr>
        <p:spPr bwMode="auto">
          <a:xfrm>
            <a:off x="2895600" y="2743200"/>
            <a:ext cx="838200" cy="2225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H</a:t>
            </a:r>
            <a:r>
              <a:rPr lang="en-GB" sz="2000" baseline="-25000">
                <a:latin typeface="Arial" charset="0"/>
              </a:rPr>
              <a:t>2</a:t>
            </a:r>
            <a:r>
              <a:rPr lang="en-GB" sz="2000">
                <a:latin typeface="Arial" charset="0"/>
              </a:rPr>
              <a:t>O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H</a:t>
            </a:r>
            <a:r>
              <a:rPr lang="en-GB" sz="2000" baseline="-25000">
                <a:latin typeface="Arial" charset="0"/>
              </a:rPr>
              <a:t>2</a:t>
            </a:r>
            <a:endParaRPr lang="en-GB" sz="20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CO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H</a:t>
            </a:r>
            <a:r>
              <a:rPr lang="en-GB" sz="2000" baseline="-25000">
                <a:latin typeface="Arial" charset="0"/>
              </a:rPr>
              <a:t>2</a:t>
            </a:r>
            <a:r>
              <a:rPr lang="en-GB" sz="2000">
                <a:latin typeface="Arial" charset="0"/>
              </a:rPr>
              <a:t>O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CO</a:t>
            </a:r>
            <a:r>
              <a:rPr lang="en-GB" sz="2000" baseline="-25000">
                <a:latin typeface="Arial" charset="0"/>
              </a:rPr>
              <a:t>2</a:t>
            </a:r>
            <a:endParaRPr lang="en-GB" sz="2000">
              <a:latin typeface="Arial" charset="0"/>
            </a:endParaRPr>
          </a:p>
        </p:txBody>
      </p:sp>
      <p:sp>
        <p:nvSpPr>
          <p:cNvPr id="33835" name="AutoShape 46"/>
          <p:cNvSpPr>
            <a:spLocks noChangeArrowheads="1"/>
          </p:cNvSpPr>
          <p:nvPr/>
        </p:nvSpPr>
        <p:spPr bwMode="auto">
          <a:xfrm rot="10800000">
            <a:off x="1295400" y="5029200"/>
            <a:ext cx="609600" cy="133350"/>
          </a:xfrm>
          <a:custGeom>
            <a:avLst/>
            <a:gdLst>
              <a:gd name="T0" fmla="*/ 364156733 w 21600"/>
              <a:gd name="T1" fmla="*/ 0 h 21600"/>
              <a:gd name="T2" fmla="*/ 0 w 21600"/>
              <a:gd name="T3" fmla="*/ 2541219 h 21600"/>
              <a:gd name="T4" fmla="*/ 364156733 w 21600"/>
              <a:gd name="T5" fmla="*/ 5082431 h 21600"/>
              <a:gd name="T6" fmla="*/ 485542386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36" name="Text Box 47"/>
          <p:cNvSpPr txBox="1">
            <a:spLocks noChangeArrowheads="1"/>
          </p:cNvSpPr>
          <p:nvPr/>
        </p:nvSpPr>
        <p:spPr bwMode="auto">
          <a:xfrm>
            <a:off x="381000" y="4724400"/>
            <a:ext cx="8382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CO</a:t>
            </a:r>
            <a:r>
              <a:rPr lang="en-GB" sz="2000" baseline="-25000">
                <a:latin typeface="Arial" charset="0"/>
              </a:rPr>
              <a:t>2</a:t>
            </a:r>
            <a:r>
              <a:rPr lang="en-GB" sz="2000">
                <a:latin typeface="Arial" charset="0"/>
              </a:rPr>
              <a:t> H</a:t>
            </a:r>
            <a:r>
              <a:rPr lang="en-GB" sz="2000" baseline="-25000">
                <a:latin typeface="Arial" charset="0"/>
              </a:rPr>
              <a:t>2</a:t>
            </a:r>
            <a:r>
              <a:rPr lang="en-GB" sz="2000">
                <a:latin typeface="Arial" charset="0"/>
              </a:rPr>
              <a:t>O</a:t>
            </a:r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2895600" y="5105400"/>
            <a:ext cx="3429000" cy="1752600"/>
            <a:chOff x="1824" y="3216"/>
            <a:chExt cx="2160" cy="1104"/>
          </a:xfrm>
        </p:grpSpPr>
        <p:grpSp>
          <p:nvGrpSpPr>
            <p:cNvPr id="33875" name="Group 49"/>
            <p:cNvGrpSpPr>
              <a:grpSpLocks/>
            </p:cNvGrpSpPr>
            <p:nvPr/>
          </p:nvGrpSpPr>
          <p:grpSpPr bwMode="auto">
            <a:xfrm>
              <a:off x="1824" y="3552"/>
              <a:ext cx="2160" cy="768"/>
              <a:chOff x="1824" y="3552"/>
              <a:chExt cx="2160" cy="768"/>
            </a:xfrm>
          </p:grpSpPr>
          <p:sp>
            <p:nvSpPr>
              <p:cNvPr id="33877" name="Oval 50"/>
              <p:cNvSpPr>
                <a:spLocks noChangeArrowheads="1"/>
              </p:cNvSpPr>
              <p:nvPr/>
            </p:nvSpPr>
            <p:spPr bwMode="auto">
              <a:xfrm>
                <a:off x="1824" y="3552"/>
                <a:ext cx="2160" cy="768"/>
              </a:xfrm>
              <a:prstGeom prst="ellipse">
                <a:avLst/>
              </a:prstGeom>
              <a:solidFill>
                <a:srgbClr val="FFCC99">
                  <a:alpha val="50195"/>
                </a:srgbClr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878" name="Text Box 51"/>
              <p:cNvSpPr txBox="1">
                <a:spLocks noChangeArrowheads="1"/>
              </p:cNvSpPr>
              <p:nvPr/>
            </p:nvSpPr>
            <p:spPr bwMode="auto">
              <a:xfrm>
                <a:off x="2448" y="3727"/>
                <a:ext cx="1141" cy="397"/>
              </a:xfrm>
              <a:prstGeom prst="rect">
                <a:avLst/>
              </a:prstGeom>
              <a:solidFill>
                <a:srgbClr val="FFCC99">
                  <a:alpha val="50195"/>
                </a:srgb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GB" sz="1600">
                    <a:latin typeface="Arial" charset="0"/>
                  </a:rPr>
                  <a:t>Elektrolytt</a:t>
                </a:r>
              </a:p>
              <a:p>
                <a:pPr eaLnBrk="0" hangingPunct="0">
                  <a:spcBef>
                    <a:spcPct val="20000"/>
                  </a:spcBef>
                </a:pPr>
                <a:r>
                  <a:rPr lang="en-GB" sz="1600">
                    <a:latin typeface="Arial" charset="0"/>
                  </a:rPr>
                  <a:t>Zr</a:t>
                </a:r>
                <a:r>
                  <a:rPr lang="en-GB" sz="1600" baseline="-25000">
                    <a:latin typeface="Arial" charset="0"/>
                  </a:rPr>
                  <a:t>1-x</a:t>
                </a:r>
                <a:r>
                  <a:rPr lang="en-GB" sz="1600">
                    <a:latin typeface="Arial" charset="0"/>
                  </a:rPr>
                  <a:t>Y</a:t>
                </a:r>
                <a:r>
                  <a:rPr lang="en-GB" sz="1600" baseline="-25000">
                    <a:latin typeface="Arial" charset="0"/>
                  </a:rPr>
                  <a:t>x</a:t>
                </a:r>
                <a:r>
                  <a:rPr lang="en-GB" sz="1600">
                    <a:latin typeface="Arial" charset="0"/>
                  </a:rPr>
                  <a:t>O</a:t>
                </a:r>
                <a:r>
                  <a:rPr lang="en-GB" sz="1600" baseline="-25000">
                    <a:latin typeface="Arial" charset="0"/>
                  </a:rPr>
                  <a:t>2-x/2 </a:t>
                </a:r>
                <a:r>
                  <a:rPr lang="en-GB" sz="1600">
                    <a:latin typeface="Arial" charset="0"/>
                  </a:rPr>
                  <a:t>(YSZ)</a:t>
                </a:r>
              </a:p>
            </p:txBody>
          </p:sp>
        </p:grpSp>
        <p:sp>
          <p:nvSpPr>
            <p:cNvPr id="33876" name="Line 52"/>
            <p:cNvSpPr>
              <a:spLocks noChangeShapeType="1"/>
            </p:cNvSpPr>
            <p:nvPr/>
          </p:nvSpPr>
          <p:spPr bwMode="auto">
            <a:xfrm flipV="1">
              <a:off x="2976" y="3216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4876800" y="381000"/>
            <a:ext cx="3429000" cy="2590800"/>
            <a:chOff x="3072" y="240"/>
            <a:chExt cx="2160" cy="1632"/>
          </a:xfrm>
        </p:grpSpPr>
        <p:grpSp>
          <p:nvGrpSpPr>
            <p:cNvPr id="33871" name="Group 54"/>
            <p:cNvGrpSpPr>
              <a:grpSpLocks/>
            </p:cNvGrpSpPr>
            <p:nvPr/>
          </p:nvGrpSpPr>
          <p:grpSpPr bwMode="auto">
            <a:xfrm>
              <a:off x="3072" y="240"/>
              <a:ext cx="2160" cy="768"/>
              <a:chOff x="3072" y="144"/>
              <a:chExt cx="2160" cy="768"/>
            </a:xfrm>
          </p:grpSpPr>
          <p:sp>
            <p:nvSpPr>
              <p:cNvPr id="33873" name="Oval 55"/>
              <p:cNvSpPr>
                <a:spLocks noChangeArrowheads="1"/>
              </p:cNvSpPr>
              <p:nvPr/>
            </p:nvSpPr>
            <p:spPr bwMode="auto">
              <a:xfrm>
                <a:off x="3072" y="144"/>
                <a:ext cx="2160" cy="768"/>
              </a:xfrm>
              <a:prstGeom prst="ellipse">
                <a:avLst/>
              </a:prstGeom>
              <a:solidFill>
                <a:srgbClr val="CC9900">
                  <a:alpha val="50195"/>
                </a:srgbClr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874" name="Text Box 56"/>
              <p:cNvSpPr txBox="1">
                <a:spLocks noChangeArrowheads="1"/>
              </p:cNvSpPr>
              <p:nvPr/>
            </p:nvSpPr>
            <p:spPr bwMode="auto">
              <a:xfrm>
                <a:off x="3360" y="319"/>
                <a:ext cx="1252" cy="397"/>
              </a:xfrm>
              <a:prstGeom prst="rect">
                <a:avLst/>
              </a:prstGeom>
              <a:solidFill>
                <a:srgbClr val="CC9900">
                  <a:alpha val="50195"/>
                </a:srgb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GB" sz="1600">
                    <a:latin typeface="Arial" charset="0"/>
                  </a:rPr>
                  <a:t>Katode</a:t>
                </a:r>
              </a:p>
              <a:p>
                <a:pPr eaLnBrk="0" hangingPunct="0">
                  <a:spcBef>
                    <a:spcPct val="20000"/>
                  </a:spcBef>
                </a:pPr>
                <a:r>
                  <a:rPr lang="en-GB" sz="1600">
                    <a:latin typeface="Arial" charset="0"/>
                  </a:rPr>
                  <a:t>La</a:t>
                </a:r>
                <a:r>
                  <a:rPr lang="en-GB" sz="1600" baseline="-25000">
                    <a:latin typeface="Arial" charset="0"/>
                  </a:rPr>
                  <a:t>1-x</a:t>
                </a:r>
                <a:r>
                  <a:rPr lang="en-GB" sz="1600">
                    <a:latin typeface="Arial" charset="0"/>
                  </a:rPr>
                  <a:t>Sr</a:t>
                </a:r>
                <a:r>
                  <a:rPr lang="en-GB" sz="1600" baseline="-25000">
                    <a:latin typeface="Arial" charset="0"/>
                  </a:rPr>
                  <a:t>x</a:t>
                </a:r>
                <a:r>
                  <a:rPr lang="en-GB" sz="1600">
                    <a:latin typeface="Arial" charset="0"/>
                  </a:rPr>
                  <a:t>MnO</a:t>
                </a:r>
                <a:r>
                  <a:rPr lang="en-GB" sz="1600" baseline="-25000">
                    <a:latin typeface="Arial" charset="0"/>
                  </a:rPr>
                  <a:t>3 </a:t>
                </a:r>
                <a:r>
                  <a:rPr lang="en-GB" sz="1600">
                    <a:latin typeface="Arial" charset="0"/>
                  </a:rPr>
                  <a:t>(LSM)</a:t>
                </a:r>
              </a:p>
            </p:txBody>
          </p:sp>
        </p:grpSp>
        <p:sp>
          <p:nvSpPr>
            <p:cNvPr id="33872" name="Line 57"/>
            <p:cNvSpPr>
              <a:spLocks noChangeShapeType="1"/>
            </p:cNvSpPr>
            <p:nvPr/>
          </p:nvSpPr>
          <p:spPr bwMode="auto">
            <a:xfrm flipH="1">
              <a:off x="3600" y="1008"/>
              <a:ext cx="384" cy="8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3839" name="Rectangle 58"/>
          <p:cNvSpPr>
            <a:spLocks noChangeArrowheads="1"/>
          </p:cNvSpPr>
          <p:nvPr/>
        </p:nvSpPr>
        <p:spPr bwMode="auto">
          <a:xfrm>
            <a:off x="1752600" y="2362200"/>
            <a:ext cx="2209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40" name="Rectangle 59"/>
          <p:cNvSpPr>
            <a:spLocks noChangeArrowheads="1"/>
          </p:cNvSpPr>
          <p:nvPr/>
        </p:nvSpPr>
        <p:spPr bwMode="auto">
          <a:xfrm>
            <a:off x="5486400" y="2362200"/>
            <a:ext cx="2209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41" name="Rectangle 60"/>
          <p:cNvSpPr>
            <a:spLocks noChangeArrowheads="1"/>
          </p:cNvSpPr>
          <p:nvPr/>
        </p:nvSpPr>
        <p:spPr bwMode="auto">
          <a:xfrm>
            <a:off x="5486400" y="5257800"/>
            <a:ext cx="2209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42" name="Rectangle 61"/>
          <p:cNvSpPr>
            <a:spLocks noChangeArrowheads="1"/>
          </p:cNvSpPr>
          <p:nvPr/>
        </p:nvSpPr>
        <p:spPr bwMode="auto">
          <a:xfrm>
            <a:off x="1752600" y="5257800"/>
            <a:ext cx="2209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7" name="Group 62"/>
          <p:cNvGrpSpPr>
            <a:grpSpLocks/>
          </p:cNvGrpSpPr>
          <p:nvPr/>
        </p:nvGrpSpPr>
        <p:grpSpPr bwMode="auto">
          <a:xfrm>
            <a:off x="0" y="609600"/>
            <a:ext cx="3810000" cy="2362200"/>
            <a:chOff x="0" y="384"/>
            <a:chExt cx="2352" cy="1440"/>
          </a:xfrm>
        </p:grpSpPr>
        <p:grpSp>
          <p:nvGrpSpPr>
            <p:cNvPr id="33867" name="Group 63"/>
            <p:cNvGrpSpPr>
              <a:grpSpLocks/>
            </p:cNvGrpSpPr>
            <p:nvPr/>
          </p:nvGrpSpPr>
          <p:grpSpPr bwMode="auto">
            <a:xfrm>
              <a:off x="0" y="384"/>
              <a:ext cx="2160" cy="768"/>
              <a:chOff x="1824" y="3552"/>
              <a:chExt cx="2160" cy="768"/>
            </a:xfrm>
          </p:grpSpPr>
          <p:sp>
            <p:nvSpPr>
              <p:cNvPr id="33869" name="Oval 64"/>
              <p:cNvSpPr>
                <a:spLocks noChangeArrowheads="1"/>
              </p:cNvSpPr>
              <p:nvPr/>
            </p:nvSpPr>
            <p:spPr bwMode="auto">
              <a:xfrm>
                <a:off x="1824" y="3552"/>
                <a:ext cx="2160" cy="768"/>
              </a:xfrm>
              <a:prstGeom prst="ellipse">
                <a:avLst/>
              </a:prstGeom>
              <a:solidFill>
                <a:srgbClr val="99CC00">
                  <a:alpha val="50195"/>
                </a:srgbClr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870" name="Text Box 65"/>
              <p:cNvSpPr txBox="1">
                <a:spLocks noChangeArrowheads="1"/>
              </p:cNvSpPr>
              <p:nvPr/>
            </p:nvSpPr>
            <p:spPr bwMode="auto">
              <a:xfrm>
                <a:off x="2448" y="3727"/>
                <a:ext cx="517" cy="384"/>
              </a:xfrm>
              <a:prstGeom prst="rect">
                <a:avLst/>
              </a:prstGeom>
              <a:solidFill>
                <a:srgbClr val="99CC00">
                  <a:alpha val="50195"/>
                </a:srgb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GB" sz="1600">
                    <a:latin typeface="Arial" charset="0"/>
                  </a:rPr>
                  <a:t>Anode</a:t>
                </a:r>
              </a:p>
              <a:p>
                <a:pPr eaLnBrk="0" hangingPunct="0">
                  <a:spcBef>
                    <a:spcPct val="20000"/>
                  </a:spcBef>
                </a:pPr>
                <a:r>
                  <a:rPr lang="en-GB" sz="1600">
                    <a:latin typeface="Arial" charset="0"/>
                  </a:rPr>
                  <a:t>Ni-YSZ</a:t>
                </a:r>
              </a:p>
            </p:txBody>
          </p:sp>
        </p:grpSp>
        <p:sp>
          <p:nvSpPr>
            <p:cNvPr id="33868" name="Line 66"/>
            <p:cNvSpPr>
              <a:spLocks noChangeShapeType="1"/>
            </p:cNvSpPr>
            <p:nvPr/>
          </p:nvSpPr>
          <p:spPr bwMode="auto">
            <a:xfrm>
              <a:off x="1632" y="1104"/>
              <a:ext cx="720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9" name="Group 67"/>
          <p:cNvGrpSpPr>
            <a:grpSpLocks/>
          </p:cNvGrpSpPr>
          <p:nvPr/>
        </p:nvGrpSpPr>
        <p:grpSpPr bwMode="auto">
          <a:xfrm>
            <a:off x="0" y="3124200"/>
            <a:ext cx="2438400" cy="1371600"/>
            <a:chOff x="0" y="1968"/>
            <a:chExt cx="1536" cy="864"/>
          </a:xfrm>
        </p:grpSpPr>
        <p:sp>
          <p:nvSpPr>
            <p:cNvPr id="33864" name="Oval 68"/>
            <p:cNvSpPr>
              <a:spLocks noChangeArrowheads="1"/>
            </p:cNvSpPr>
            <p:nvPr/>
          </p:nvSpPr>
          <p:spPr bwMode="auto">
            <a:xfrm>
              <a:off x="0" y="1968"/>
              <a:ext cx="1200" cy="864"/>
            </a:xfrm>
            <a:prstGeom prst="ellipse">
              <a:avLst/>
            </a:prstGeom>
            <a:solidFill>
              <a:srgbClr val="808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65" name="Text Box 69"/>
            <p:cNvSpPr txBox="1">
              <a:spLocks noChangeArrowheads="1"/>
            </p:cNvSpPr>
            <p:nvPr/>
          </p:nvSpPr>
          <p:spPr bwMode="auto">
            <a:xfrm>
              <a:off x="144" y="2112"/>
              <a:ext cx="871" cy="58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GB" sz="1600">
                  <a:solidFill>
                    <a:schemeClr val="bg1"/>
                  </a:solidFill>
                  <a:latin typeface="Arial" charset="0"/>
                </a:rPr>
                <a:t>Bipolar plate</a:t>
              </a:r>
            </a:p>
            <a:p>
              <a:pPr eaLnBrk="0" hangingPunct="0">
                <a:spcBef>
                  <a:spcPct val="20000"/>
                </a:spcBef>
              </a:pPr>
              <a:r>
                <a:rPr lang="en-GB" sz="1600">
                  <a:solidFill>
                    <a:schemeClr val="bg1"/>
                  </a:solidFill>
                  <a:latin typeface="Arial" charset="0"/>
                </a:rPr>
                <a:t>Stål</a:t>
              </a:r>
            </a:p>
            <a:p>
              <a:pPr eaLnBrk="0" hangingPunct="0">
                <a:spcBef>
                  <a:spcPct val="20000"/>
                </a:spcBef>
              </a:pPr>
              <a:r>
                <a:rPr lang="en-GB" sz="1600">
                  <a:solidFill>
                    <a:schemeClr val="bg1"/>
                  </a:solidFill>
                  <a:latin typeface="Arial" charset="0"/>
                </a:rPr>
                <a:t>La</a:t>
              </a:r>
              <a:r>
                <a:rPr lang="en-GB" sz="1600" baseline="-25000">
                  <a:solidFill>
                    <a:schemeClr val="bg1"/>
                  </a:solidFill>
                  <a:latin typeface="Arial" charset="0"/>
                </a:rPr>
                <a:t>1-x</a:t>
              </a:r>
              <a:r>
                <a:rPr lang="en-GB" sz="1600">
                  <a:solidFill>
                    <a:schemeClr val="bg1"/>
                  </a:solidFill>
                  <a:latin typeface="Arial" charset="0"/>
                </a:rPr>
                <a:t>Ca</a:t>
              </a:r>
              <a:r>
                <a:rPr lang="en-GB" sz="1600" baseline="-25000">
                  <a:solidFill>
                    <a:schemeClr val="bg1"/>
                  </a:solidFill>
                  <a:latin typeface="Arial" charset="0"/>
                </a:rPr>
                <a:t>x</a:t>
              </a:r>
              <a:r>
                <a:rPr lang="en-GB" sz="1600">
                  <a:solidFill>
                    <a:schemeClr val="bg1"/>
                  </a:solidFill>
                  <a:latin typeface="Arial" charset="0"/>
                </a:rPr>
                <a:t>CrO</a:t>
              </a:r>
              <a:r>
                <a:rPr lang="en-GB" sz="1600" baseline="-25000">
                  <a:solidFill>
                    <a:schemeClr val="bg1"/>
                  </a:solidFill>
                  <a:latin typeface="Arial" charset="0"/>
                </a:rPr>
                <a:t>3</a:t>
              </a:r>
              <a:endParaRPr lang="en-GB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3866" name="Line 70"/>
            <p:cNvSpPr>
              <a:spLocks noChangeShapeType="1"/>
            </p:cNvSpPr>
            <p:nvPr/>
          </p:nvSpPr>
          <p:spPr bwMode="auto">
            <a:xfrm>
              <a:off x="1200" y="2352"/>
              <a:ext cx="3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3845" name="WordArt 71"/>
          <p:cNvSpPr>
            <a:spLocks noChangeArrowheads="1" noChangeShapeType="1" noTextEdit="1"/>
          </p:cNvSpPr>
          <p:nvPr/>
        </p:nvSpPr>
        <p:spPr bwMode="auto">
          <a:xfrm>
            <a:off x="2667000" y="152400"/>
            <a:ext cx="26670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2800" kern="10" spc="56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SOFC materialer</a:t>
            </a:r>
          </a:p>
        </p:txBody>
      </p:sp>
      <p:grpSp>
        <p:nvGrpSpPr>
          <p:cNvPr id="10" name="Group 72"/>
          <p:cNvGrpSpPr>
            <a:grpSpLocks/>
          </p:cNvGrpSpPr>
          <p:nvPr/>
        </p:nvGrpSpPr>
        <p:grpSpPr bwMode="auto">
          <a:xfrm>
            <a:off x="5562600" y="5181600"/>
            <a:ext cx="3581400" cy="1527175"/>
            <a:chOff x="3504" y="3264"/>
            <a:chExt cx="2256" cy="962"/>
          </a:xfrm>
        </p:grpSpPr>
        <p:sp>
          <p:nvSpPr>
            <p:cNvPr id="33861" name="Oval 73"/>
            <p:cNvSpPr>
              <a:spLocks noChangeArrowheads="1"/>
            </p:cNvSpPr>
            <p:nvPr/>
          </p:nvSpPr>
          <p:spPr bwMode="auto">
            <a:xfrm>
              <a:off x="3984" y="3602"/>
              <a:ext cx="1776" cy="624"/>
            </a:xfrm>
            <a:prstGeom prst="ellipse">
              <a:avLst/>
            </a:prstGeom>
            <a:solidFill>
              <a:srgbClr val="6699FF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62" name="Text Box 74"/>
            <p:cNvSpPr txBox="1">
              <a:spLocks noChangeArrowheads="1"/>
            </p:cNvSpPr>
            <p:nvPr/>
          </p:nvSpPr>
          <p:spPr bwMode="auto">
            <a:xfrm>
              <a:off x="4272" y="3696"/>
              <a:ext cx="1247" cy="397"/>
            </a:xfrm>
            <a:prstGeom prst="rect">
              <a:avLst/>
            </a:prstGeom>
            <a:solidFill>
              <a:srgbClr val="6699FF">
                <a:alpha val="50195"/>
              </a:srgbClr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GB" sz="1600">
                  <a:latin typeface="Arial" charset="0"/>
                </a:rPr>
                <a:t>Tettinger</a:t>
              </a:r>
            </a:p>
            <a:p>
              <a:pPr eaLnBrk="0" hangingPunct="0">
                <a:spcBef>
                  <a:spcPct val="20000"/>
                </a:spcBef>
              </a:pPr>
              <a:r>
                <a:rPr lang="en-GB" sz="1600">
                  <a:latin typeface="Arial" charset="0"/>
                </a:rPr>
                <a:t>Glass/glasskeramer</a:t>
              </a:r>
            </a:p>
          </p:txBody>
        </p:sp>
        <p:sp>
          <p:nvSpPr>
            <p:cNvPr id="33863" name="Line 75"/>
            <p:cNvSpPr>
              <a:spLocks noChangeShapeType="1"/>
            </p:cNvSpPr>
            <p:nvPr/>
          </p:nvSpPr>
          <p:spPr bwMode="auto">
            <a:xfrm flipH="1" flipV="1">
              <a:off x="3504" y="3264"/>
              <a:ext cx="768" cy="4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3847" name="Rectangle 76"/>
          <p:cNvSpPr>
            <a:spLocks noChangeArrowheads="1"/>
          </p:cNvSpPr>
          <p:nvPr/>
        </p:nvSpPr>
        <p:spPr bwMode="auto">
          <a:xfrm>
            <a:off x="5486400" y="5029200"/>
            <a:ext cx="76200" cy="381000"/>
          </a:xfrm>
          <a:prstGeom prst="rect">
            <a:avLst/>
          </a:prstGeom>
          <a:solidFill>
            <a:srgbClr val="669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48" name="Rectangle 77"/>
          <p:cNvSpPr>
            <a:spLocks noChangeArrowheads="1"/>
          </p:cNvSpPr>
          <p:nvPr/>
        </p:nvSpPr>
        <p:spPr bwMode="auto">
          <a:xfrm>
            <a:off x="5486400" y="2362200"/>
            <a:ext cx="76200" cy="381000"/>
          </a:xfrm>
          <a:prstGeom prst="rect">
            <a:avLst/>
          </a:prstGeom>
          <a:solidFill>
            <a:srgbClr val="669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49" name="Rectangle 78"/>
          <p:cNvSpPr>
            <a:spLocks noChangeArrowheads="1"/>
          </p:cNvSpPr>
          <p:nvPr/>
        </p:nvSpPr>
        <p:spPr bwMode="auto">
          <a:xfrm>
            <a:off x="3886200" y="2362200"/>
            <a:ext cx="76200" cy="381000"/>
          </a:xfrm>
          <a:prstGeom prst="rect">
            <a:avLst/>
          </a:prstGeom>
          <a:solidFill>
            <a:srgbClr val="669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50" name="Rectangle 79"/>
          <p:cNvSpPr>
            <a:spLocks noChangeArrowheads="1"/>
          </p:cNvSpPr>
          <p:nvPr/>
        </p:nvSpPr>
        <p:spPr bwMode="auto">
          <a:xfrm>
            <a:off x="3886200" y="5029200"/>
            <a:ext cx="76200" cy="381000"/>
          </a:xfrm>
          <a:prstGeom prst="rect">
            <a:avLst/>
          </a:prstGeom>
          <a:solidFill>
            <a:srgbClr val="669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3851" name="Group 80"/>
          <p:cNvGrpSpPr>
            <a:grpSpLocks/>
          </p:cNvGrpSpPr>
          <p:nvPr/>
        </p:nvGrpSpPr>
        <p:grpSpPr bwMode="auto">
          <a:xfrm flipH="1">
            <a:off x="3657600" y="2743200"/>
            <a:ext cx="76200" cy="2514600"/>
            <a:chOff x="2352" y="1728"/>
            <a:chExt cx="48" cy="1632"/>
          </a:xfrm>
        </p:grpSpPr>
        <p:sp>
          <p:nvSpPr>
            <p:cNvPr id="33856" name="Rectangle 81"/>
            <p:cNvSpPr>
              <a:spLocks noChangeArrowheads="1"/>
            </p:cNvSpPr>
            <p:nvPr/>
          </p:nvSpPr>
          <p:spPr bwMode="auto">
            <a:xfrm>
              <a:off x="2352" y="3120"/>
              <a:ext cx="48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57" name="Rectangle 82"/>
            <p:cNvSpPr>
              <a:spLocks noChangeArrowheads="1"/>
            </p:cNvSpPr>
            <p:nvPr/>
          </p:nvSpPr>
          <p:spPr bwMode="auto">
            <a:xfrm>
              <a:off x="2352" y="2784"/>
              <a:ext cx="48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58" name="Rectangle 83"/>
            <p:cNvSpPr>
              <a:spLocks noChangeArrowheads="1"/>
            </p:cNvSpPr>
            <p:nvPr/>
          </p:nvSpPr>
          <p:spPr bwMode="auto">
            <a:xfrm>
              <a:off x="2352" y="2448"/>
              <a:ext cx="48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59" name="Rectangle 84"/>
            <p:cNvSpPr>
              <a:spLocks noChangeArrowheads="1"/>
            </p:cNvSpPr>
            <p:nvPr/>
          </p:nvSpPr>
          <p:spPr bwMode="auto">
            <a:xfrm>
              <a:off x="2352" y="2064"/>
              <a:ext cx="48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60" name="Rectangle 85"/>
            <p:cNvSpPr>
              <a:spLocks noChangeArrowheads="1"/>
            </p:cNvSpPr>
            <p:nvPr/>
          </p:nvSpPr>
          <p:spPr bwMode="auto">
            <a:xfrm>
              <a:off x="2352" y="1728"/>
              <a:ext cx="48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2" name="Group 86"/>
          <p:cNvGrpSpPr>
            <a:grpSpLocks/>
          </p:cNvGrpSpPr>
          <p:nvPr/>
        </p:nvGrpSpPr>
        <p:grpSpPr bwMode="auto">
          <a:xfrm>
            <a:off x="0" y="5105400"/>
            <a:ext cx="3657600" cy="1527175"/>
            <a:chOff x="0" y="3216"/>
            <a:chExt cx="2304" cy="962"/>
          </a:xfrm>
        </p:grpSpPr>
        <p:sp>
          <p:nvSpPr>
            <p:cNvPr id="33853" name="Oval 87"/>
            <p:cNvSpPr>
              <a:spLocks noChangeArrowheads="1"/>
            </p:cNvSpPr>
            <p:nvPr/>
          </p:nvSpPr>
          <p:spPr bwMode="auto">
            <a:xfrm>
              <a:off x="0" y="3554"/>
              <a:ext cx="1776" cy="624"/>
            </a:xfrm>
            <a:prstGeom prst="ellipse">
              <a:avLst/>
            </a:prstGeom>
            <a:solidFill>
              <a:srgbClr val="FF3300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54" name="Text Box 88"/>
            <p:cNvSpPr txBox="1">
              <a:spLocks noChangeArrowheads="1"/>
            </p:cNvSpPr>
            <p:nvPr/>
          </p:nvSpPr>
          <p:spPr bwMode="auto">
            <a:xfrm>
              <a:off x="480" y="3792"/>
              <a:ext cx="870" cy="212"/>
            </a:xfrm>
            <a:prstGeom prst="rect">
              <a:avLst/>
            </a:prstGeom>
            <a:solidFill>
              <a:srgbClr val="FF3300">
                <a:alpha val="50195"/>
              </a:srgbClr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GB" sz="1600">
                  <a:latin typeface="Arial" charset="0"/>
                </a:rPr>
                <a:t>Katalysatorer</a:t>
              </a:r>
            </a:p>
          </p:txBody>
        </p:sp>
        <p:sp>
          <p:nvSpPr>
            <p:cNvPr id="33855" name="Line 89"/>
            <p:cNvSpPr>
              <a:spLocks noChangeShapeType="1"/>
            </p:cNvSpPr>
            <p:nvPr/>
          </p:nvSpPr>
          <p:spPr bwMode="auto">
            <a:xfrm flipV="1">
              <a:off x="1680" y="3216"/>
              <a:ext cx="624" cy="5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91" name="Slide Number Placeholder 9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4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2800" dirty="0" smtClean="0"/>
              <a:t>Ledningsevne i SOFC-materialer</a:t>
            </a:r>
            <a:endParaRPr lang="en-US" sz="2800" dirty="0" smtClean="0"/>
          </a:p>
        </p:txBody>
      </p:sp>
      <p:pic>
        <p:nvPicPr>
          <p:cNvPr id="34820" name="Picture 3" descr="nature-insight-fuelcells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00188"/>
            <a:ext cx="8382000" cy="47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2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Eksempel på mikrostruktur</a:t>
            </a:r>
            <a:endParaRPr lang="en-US" smtClean="0"/>
          </a:p>
        </p:txBody>
      </p:sp>
      <p:pic>
        <p:nvPicPr>
          <p:cNvPr id="35844" name="Picture 3" descr="SOFC-crossection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3925" y="990600"/>
            <a:ext cx="3648075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 descr="SOFC-crossection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0038" y="1060450"/>
            <a:ext cx="2849562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86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Rørdesign</a:t>
            </a:r>
            <a:endParaRPr lang="en-US" smtClean="0"/>
          </a:p>
        </p:txBody>
      </p:sp>
      <p:pic>
        <p:nvPicPr>
          <p:cNvPr id="36868" name="Picture 3" descr="SOFC-tubular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762000"/>
            <a:ext cx="3962400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4" descr="SOFC-tubular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771900"/>
            <a:ext cx="279717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5" descr="SOFC-tubular-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9675" y="2373313"/>
            <a:ext cx="5359400" cy="4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6" descr="SOFC-hybrid-220kW-S-WES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3800" y="919163"/>
            <a:ext cx="1727200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7" descr="sofc3-SWES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025" y="908050"/>
            <a:ext cx="2305050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Planare design</a:t>
            </a:r>
            <a:endParaRPr lang="en-US" smtClean="0"/>
          </a:p>
        </p:txBody>
      </p:sp>
      <p:pic>
        <p:nvPicPr>
          <p:cNvPr id="37892" name="Picture 3" descr="sofc2plan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836613"/>
            <a:ext cx="5006975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4" descr="SOFC-CFCL-layer_s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914400"/>
            <a:ext cx="3192463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5" descr="SOFC-CFCL-level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4330700"/>
            <a:ext cx="25400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 descr="bloom-box1-500x3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" y="4498975"/>
            <a:ext cx="2449513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9" descr="0224-bloom-box-unveiled-bloom-energy_full_6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875" y="4508500"/>
            <a:ext cx="2641600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3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196975"/>
            <a:ext cx="8964612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>
                <a:solidFill>
                  <a:schemeClr val="tx1"/>
                </a:solidFill>
              </a:rPr>
              <a:t>Verdens landområder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04875"/>
          </a:xfrm>
        </p:spPr>
        <p:txBody>
          <a:bodyPr/>
          <a:lstStyle/>
          <a:p>
            <a:pPr eaLnBrk="1" hangingPunct="1"/>
            <a:r>
              <a:rPr lang="nb-NO" smtClean="0"/>
              <a:t>SOFC Auxiliary Power Unit (APU)</a:t>
            </a:r>
          </a:p>
        </p:txBody>
      </p:sp>
      <p:pic>
        <p:nvPicPr>
          <p:cNvPr id="38916" name="Picture 2" descr="bmw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981075"/>
            <a:ext cx="6870700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8" descr="http://www.seao2.com/fuelcells/images/delph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5030788"/>
            <a:ext cx="2916237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10" descr="http://ars.els-cdn.com/content/image/1-s2.0-S0378775304000230-gr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1557338"/>
            <a:ext cx="29876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0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114300"/>
            <a:ext cx="7543800" cy="1104900"/>
          </a:xfrm>
        </p:spPr>
        <p:txBody>
          <a:bodyPr/>
          <a:lstStyle/>
          <a:p>
            <a:pPr eaLnBrk="1" hangingPunct="1"/>
            <a:r>
              <a:rPr lang="en-GB" smtClean="0"/>
              <a:t>SOFC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3787775" cy="3657600"/>
          </a:xfrm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en-GB" sz="1800" smtClean="0">
                <a:solidFill>
                  <a:schemeClr val="bg1"/>
                </a:solidFill>
              </a:rPr>
              <a:t>+</a:t>
            </a:r>
          </a:p>
          <a:p>
            <a:pPr lvl="1" eaLnBrk="1" hangingPunct="1"/>
            <a:r>
              <a:rPr lang="en-GB" sz="1600" smtClean="0">
                <a:solidFill>
                  <a:schemeClr val="bg1"/>
                </a:solidFill>
              </a:rPr>
              <a:t>Generelt for brenselceller</a:t>
            </a:r>
          </a:p>
          <a:p>
            <a:pPr lvl="2" eaLnBrk="1" hangingPunct="1"/>
            <a:r>
              <a:rPr lang="en-GB" sz="1400" smtClean="0">
                <a:solidFill>
                  <a:schemeClr val="bg1"/>
                </a:solidFill>
              </a:rPr>
              <a:t>Miljøvennlig</a:t>
            </a:r>
          </a:p>
          <a:p>
            <a:pPr lvl="2" eaLnBrk="1" hangingPunct="1"/>
            <a:r>
              <a:rPr lang="en-GB" sz="1400" smtClean="0">
                <a:solidFill>
                  <a:schemeClr val="bg1"/>
                </a:solidFill>
              </a:rPr>
              <a:t>Effektiv</a:t>
            </a:r>
          </a:p>
          <a:p>
            <a:pPr lvl="2" eaLnBrk="1" hangingPunct="1"/>
            <a:r>
              <a:rPr lang="en-GB" sz="1400" smtClean="0">
                <a:solidFill>
                  <a:schemeClr val="bg1"/>
                </a:solidFill>
              </a:rPr>
              <a:t>Fleksibel, modulær</a:t>
            </a:r>
          </a:p>
          <a:p>
            <a:pPr lvl="1" eaLnBrk="1" hangingPunct="1"/>
            <a:r>
              <a:rPr lang="en-GB" sz="1600" smtClean="0">
                <a:solidFill>
                  <a:schemeClr val="bg1"/>
                </a:solidFill>
              </a:rPr>
              <a:t>Spesielt for SOFC</a:t>
            </a:r>
          </a:p>
          <a:p>
            <a:pPr lvl="2" eaLnBrk="1" hangingPunct="1"/>
            <a:r>
              <a:rPr lang="en-GB" sz="1400" smtClean="0">
                <a:solidFill>
                  <a:schemeClr val="bg1"/>
                </a:solidFill>
              </a:rPr>
              <a:t>Brensel-tolerant</a:t>
            </a:r>
          </a:p>
          <a:p>
            <a:pPr lvl="2" eaLnBrk="1" hangingPunct="1"/>
            <a:r>
              <a:rPr lang="en-GB" sz="1400" smtClean="0">
                <a:solidFill>
                  <a:schemeClr val="bg1"/>
                </a:solidFill>
              </a:rPr>
              <a:t>Høy verdi på spillvarme</a:t>
            </a:r>
          </a:p>
          <a:p>
            <a:pPr lvl="2" eaLnBrk="1" hangingPunct="1"/>
            <a:r>
              <a:rPr lang="en-GB" sz="1400" smtClean="0">
                <a:solidFill>
                  <a:schemeClr val="bg1"/>
                </a:solidFill>
              </a:rPr>
              <a:t>Integrasjon i prosesser</a:t>
            </a:r>
          </a:p>
          <a:p>
            <a:pPr lvl="2" eaLnBrk="1" hangingPunct="1"/>
            <a:endParaRPr lang="en-GB" sz="1400" smtClean="0">
              <a:solidFill>
                <a:schemeClr val="bg1"/>
              </a:solidFill>
            </a:endParaRPr>
          </a:p>
          <a:p>
            <a:pPr eaLnBrk="1" hangingPunct="1"/>
            <a:endParaRPr lang="en-GB" sz="1800" smtClean="0">
              <a:solidFill>
                <a:schemeClr val="bg1"/>
              </a:solidFill>
            </a:endParaRPr>
          </a:p>
        </p:txBody>
      </p:sp>
      <p:sp>
        <p:nvSpPr>
          <p:cNvPr id="39941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19600" y="1143000"/>
            <a:ext cx="4191000" cy="3505200"/>
          </a:xfrm>
          <a:solidFill>
            <a:srgbClr val="FF3300"/>
          </a:solidFill>
        </p:spPr>
        <p:txBody>
          <a:bodyPr/>
          <a:lstStyle/>
          <a:p>
            <a:pPr eaLnBrk="1" hangingPunct="1"/>
            <a:r>
              <a:rPr lang="en-GB" sz="1600" smtClean="0">
                <a:solidFill>
                  <a:schemeClr val="bg1"/>
                </a:solidFill>
              </a:rPr>
              <a:t>-</a:t>
            </a:r>
          </a:p>
          <a:p>
            <a:pPr lvl="1" eaLnBrk="1" hangingPunct="1"/>
            <a:r>
              <a:rPr lang="en-GB" sz="1400" smtClean="0">
                <a:solidFill>
                  <a:schemeClr val="bg1"/>
                </a:solidFill>
              </a:rPr>
              <a:t>Komplisert teknologi</a:t>
            </a:r>
          </a:p>
          <a:p>
            <a:pPr lvl="1" eaLnBrk="1" hangingPunct="1"/>
            <a:r>
              <a:rPr lang="en-GB" sz="1400" smtClean="0">
                <a:solidFill>
                  <a:schemeClr val="bg1"/>
                </a:solidFill>
              </a:rPr>
              <a:t>Dyrt</a:t>
            </a:r>
          </a:p>
          <a:p>
            <a:pPr lvl="2" eaLnBrk="1" hangingPunct="1"/>
            <a:r>
              <a:rPr lang="en-GB" sz="1200" smtClean="0">
                <a:solidFill>
                  <a:schemeClr val="bg1"/>
                </a:solidFill>
              </a:rPr>
              <a:t>Avanserte keramer</a:t>
            </a:r>
          </a:p>
          <a:p>
            <a:pPr lvl="2" eaLnBrk="1" hangingPunct="1"/>
            <a:r>
              <a:rPr lang="en-GB" sz="1200" smtClean="0">
                <a:solidFill>
                  <a:schemeClr val="bg1"/>
                </a:solidFill>
              </a:rPr>
              <a:t>Sjeldne grunnstoffer</a:t>
            </a:r>
          </a:p>
          <a:p>
            <a:pPr lvl="1" eaLnBrk="1" hangingPunct="1"/>
            <a:r>
              <a:rPr lang="en-GB" sz="1400" smtClean="0">
                <a:solidFill>
                  <a:schemeClr val="bg1"/>
                </a:solidFill>
              </a:rPr>
              <a:t>Mekanisk lite robust</a:t>
            </a:r>
          </a:p>
          <a:p>
            <a:pPr lvl="1" eaLnBrk="1" hangingPunct="1"/>
            <a:r>
              <a:rPr lang="en-GB" sz="1400" smtClean="0">
                <a:solidFill>
                  <a:schemeClr val="bg1"/>
                </a:solidFill>
              </a:rPr>
              <a:t>Lang oppstartstid</a:t>
            </a:r>
          </a:p>
          <a:p>
            <a:pPr lvl="1" eaLnBrk="1" hangingPunct="1"/>
            <a:r>
              <a:rPr lang="en-GB" sz="1400" smtClean="0">
                <a:solidFill>
                  <a:schemeClr val="bg1"/>
                </a:solidFill>
              </a:rPr>
              <a:t>Degradering ved høy temperatur</a:t>
            </a:r>
          </a:p>
          <a:p>
            <a:pPr lvl="2" eaLnBrk="1" hangingPunct="1"/>
            <a:endParaRPr lang="en-GB" sz="1200" smtClean="0">
              <a:solidFill>
                <a:schemeClr val="bg1"/>
              </a:solidFill>
            </a:endParaRPr>
          </a:p>
          <a:p>
            <a:pPr lvl="2" eaLnBrk="1" hangingPunct="1"/>
            <a:endParaRPr lang="en-GB" sz="1200" smtClean="0">
              <a:solidFill>
                <a:schemeClr val="bg1"/>
              </a:solidFill>
            </a:endParaRPr>
          </a:p>
        </p:txBody>
      </p:sp>
      <p:sp>
        <p:nvSpPr>
          <p:cNvPr id="39942" name="Text Box 5"/>
          <p:cNvSpPr txBox="1">
            <a:spLocks noChangeArrowheads="1"/>
          </p:cNvSpPr>
          <p:nvPr/>
        </p:nvSpPr>
        <p:spPr bwMode="auto">
          <a:xfrm>
            <a:off x="228600" y="4648200"/>
            <a:ext cx="8686800" cy="1925638"/>
          </a:xfrm>
          <a:prstGeom prst="rect">
            <a:avLst/>
          </a:prstGeom>
          <a:solidFill>
            <a:srgbClr val="99CC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GB" sz="1800">
                <a:latin typeface="Arial" charset="0"/>
              </a:rPr>
              <a:t>Forskning</a:t>
            </a: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800">
                <a:latin typeface="Arial" charset="0"/>
              </a:rPr>
              <a:t>Lavere temperatur (mindre korrosjon, rimeligere bipolare plater) </a:t>
            </a:r>
          </a:p>
          <a:p>
            <a:pPr lvl="3" eaLnBrk="0" hangingPunct="0">
              <a:spcBef>
                <a:spcPct val="50000"/>
              </a:spcBef>
              <a:buFontTx/>
              <a:buChar char="•"/>
            </a:pPr>
            <a:r>
              <a:rPr lang="en-GB" sz="1600">
                <a:latin typeface="Arial" charset="0"/>
              </a:rPr>
              <a:t>Tynnere lag. Bedre katalysatorer.</a:t>
            </a: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800">
                <a:latin typeface="Arial" charset="0"/>
              </a:rPr>
              <a:t>Nye materialer. Protonledende oksider</a:t>
            </a:r>
            <a:r>
              <a:rPr lang="en-GB" sz="1600">
                <a:latin typeface="Arial" charset="0"/>
              </a:rPr>
              <a:t>.</a:t>
            </a: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600">
                <a:latin typeface="Arial" charset="0"/>
              </a:rPr>
              <a:t>Prosessintegrasjon. Kombinerte el-varme anlegg med brenselcelle og gassturbin.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ECFF832-144B-4467-A8FA-E73367C8C9D4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2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Potensial og effekt </a:t>
            </a:r>
            <a:r>
              <a:rPr lang="nb-NO" i="1" smtClean="0"/>
              <a:t>vs </a:t>
            </a:r>
            <a:r>
              <a:rPr lang="nb-NO" smtClean="0"/>
              <a:t>strøm for en brenselcelle</a:t>
            </a:r>
            <a:endParaRPr lang="en-US" smtClean="0"/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1052513"/>
            <a:ext cx="4248150" cy="51196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800" smtClean="0"/>
              <a:t>Eksempelet i figuren: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smtClean="0"/>
              <a:t>1 mm tykk YSZ elektrolytt 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smtClean="0"/>
              <a:t>Ca-dopet LaCrO</a:t>
            </a:r>
            <a:r>
              <a:rPr lang="nb-NO" sz="1600" baseline="-25000" smtClean="0"/>
              <a:t>3</a:t>
            </a:r>
            <a:r>
              <a:rPr lang="nb-NO" sz="1600" smtClean="0"/>
              <a:t> elektroder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smtClean="0"/>
              <a:t>H</a:t>
            </a:r>
            <a:r>
              <a:rPr lang="nb-NO" sz="1600" baseline="-25000" smtClean="0"/>
              <a:t>2</a:t>
            </a:r>
            <a:r>
              <a:rPr lang="nb-NO" sz="1600" smtClean="0"/>
              <a:t> + luft</a:t>
            </a:r>
          </a:p>
          <a:p>
            <a:pPr lvl="1"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r>
              <a:rPr lang="nb-NO" sz="1800" smtClean="0"/>
              <a:t>Cellen har elektrisk tap i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smtClean="0"/>
              <a:t>elektrolytten (”IR”) 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smtClean="0"/>
              <a:t>overpotensialer i katode og anode</a:t>
            </a:r>
            <a:endParaRPr lang="nb-NO" sz="1400" smtClean="0"/>
          </a:p>
          <a:p>
            <a:pPr eaLnBrk="1" hangingPunct="1">
              <a:lnSpc>
                <a:spcPct val="90000"/>
              </a:lnSpc>
            </a:pPr>
            <a:r>
              <a:rPr lang="nb-NO" sz="1800" smtClean="0"/>
              <a:t>Cellepotensialet E faller fra Nernst- potensialet når vi øker strømmen.</a:t>
            </a:r>
          </a:p>
          <a:p>
            <a:pPr eaLnBrk="1" hangingPunct="1">
              <a:lnSpc>
                <a:spcPct val="90000"/>
              </a:lnSpc>
            </a:pPr>
            <a:endParaRPr lang="nb-NO" sz="1800" smtClean="0"/>
          </a:p>
          <a:p>
            <a:pPr eaLnBrk="1" hangingPunct="1">
              <a:lnSpc>
                <a:spcPct val="90000"/>
              </a:lnSpc>
            </a:pPr>
            <a:r>
              <a:rPr lang="nb-NO" sz="1800" smtClean="0"/>
              <a:t>Den elektriske effekten P går fra 0, via et maksimum, tilbake til 0.</a:t>
            </a:r>
          </a:p>
          <a:p>
            <a:pPr eaLnBrk="1" hangingPunct="1">
              <a:lnSpc>
                <a:spcPct val="90000"/>
              </a:lnSpc>
            </a:pPr>
            <a:endParaRPr lang="nb-NO" sz="1800" smtClean="0"/>
          </a:p>
          <a:p>
            <a:pPr eaLnBrk="1" hangingPunct="1">
              <a:lnSpc>
                <a:spcPct val="90000"/>
              </a:lnSpc>
            </a:pPr>
            <a:r>
              <a:rPr lang="nb-NO" sz="1800" smtClean="0"/>
              <a:t>Den elektriske effektiviteten går tilsvarende fra 100%, via 50%, til 0.</a:t>
            </a:r>
          </a:p>
          <a:p>
            <a:pPr eaLnBrk="1" hangingPunct="1">
              <a:lnSpc>
                <a:spcPct val="90000"/>
              </a:lnSpc>
            </a:pPr>
            <a:r>
              <a:rPr lang="nb-NO" sz="1800" smtClean="0"/>
              <a:t>Vi opererer ofte brenselceller ved 2/3 av maksimums-effekten  </a:t>
            </a:r>
          </a:p>
          <a:p>
            <a:pPr eaLnBrk="1" hangingPunct="1">
              <a:lnSpc>
                <a:spcPct val="90000"/>
              </a:lnSpc>
            </a:pPr>
            <a:endParaRPr lang="nb-NO" smtClean="0"/>
          </a:p>
        </p:txBody>
      </p:sp>
      <p:pic>
        <p:nvPicPr>
          <p:cNvPr id="41989" name="Picture 5" descr="Norby-Norcell-LC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0050" y="1143000"/>
            <a:ext cx="4970463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9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Elektrisk effekt og virkningsgrad</a:t>
            </a:r>
            <a:endParaRPr lang="en-US" smtClean="0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98525" y="1295400"/>
            <a:ext cx="6553200" cy="4724400"/>
          </a:xfrm>
        </p:spPr>
        <p:txBody>
          <a:bodyPr/>
          <a:lstStyle/>
          <a:p>
            <a:pPr eaLnBrk="1" hangingPunct="1"/>
            <a:r>
              <a:rPr lang="nb-NO" sz="2400" smtClean="0"/>
              <a:t>Elektrisk effekt ut P</a:t>
            </a:r>
            <a:r>
              <a:rPr lang="nb-NO" sz="2400" baseline="-25000" smtClean="0"/>
              <a:t>e</a:t>
            </a:r>
            <a:r>
              <a:rPr lang="nb-NO" sz="2400" smtClean="0"/>
              <a:t> er lik P</a:t>
            </a:r>
            <a:r>
              <a:rPr lang="nb-NO" sz="2400" baseline="-25000" smtClean="0"/>
              <a:t>in</a:t>
            </a:r>
            <a:r>
              <a:rPr lang="nb-NO" sz="2400" smtClean="0"/>
              <a:t> multiplisert med faktorer som beskriver effektiviteten:</a:t>
            </a:r>
          </a:p>
          <a:p>
            <a:pPr eaLnBrk="1" hangingPunct="1">
              <a:buFontTx/>
              <a:buNone/>
            </a:pPr>
            <a:r>
              <a:rPr lang="nb-NO" sz="2400" smtClean="0"/>
              <a:t>		P</a:t>
            </a:r>
            <a:r>
              <a:rPr lang="nb-NO" sz="2400" baseline="-25000" smtClean="0"/>
              <a:t>e</a:t>
            </a:r>
            <a:r>
              <a:rPr lang="nb-NO" sz="2400" smtClean="0"/>
              <a:t> = </a:t>
            </a:r>
            <a:r>
              <a:rPr lang="nb-NO" sz="2400" smtClean="0">
                <a:sym typeface="Symbol" pitchFamily="18" charset="2"/>
              </a:rPr>
              <a:t></a:t>
            </a:r>
            <a:r>
              <a:rPr lang="nb-NO" sz="2400" baseline="-25000" smtClean="0">
                <a:sym typeface="Symbol" pitchFamily="18" charset="2"/>
              </a:rPr>
              <a:t>G </a:t>
            </a:r>
            <a:r>
              <a:rPr lang="nb-NO" sz="2400" smtClean="0">
                <a:sym typeface="Symbol" pitchFamily="18" charset="2"/>
              </a:rPr>
              <a:t>u</a:t>
            </a:r>
            <a:r>
              <a:rPr lang="nb-NO" sz="2400" baseline="-25000" smtClean="0">
                <a:sym typeface="Symbol" pitchFamily="18" charset="2"/>
              </a:rPr>
              <a:t>f </a:t>
            </a:r>
            <a:r>
              <a:rPr lang="nb-NO" sz="2400" smtClean="0">
                <a:sym typeface="Symbol" pitchFamily="18" charset="2"/>
              </a:rPr>
              <a:t>P</a:t>
            </a:r>
            <a:r>
              <a:rPr lang="nb-NO" sz="2400" baseline="-25000" smtClean="0">
                <a:sym typeface="Symbol" pitchFamily="18" charset="2"/>
              </a:rPr>
              <a:t>in</a:t>
            </a:r>
            <a:r>
              <a:rPr lang="nb-NO" sz="2400" smtClean="0"/>
              <a:t> </a:t>
            </a:r>
          </a:p>
          <a:p>
            <a:pPr eaLnBrk="1" hangingPunct="1"/>
            <a:r>
              <a:rPr lang="nb-NO" sz="2400" smtClean="0">
                <a:sym typeface="Symbol" pitchFamily="18" charset="2"/>
              </a:rPr>
              <a:t></a:t>
            </a:r>
            <a:r>
              <a:rPr lang="nb-NO" sz="2400" baseline="-25000" smtClean="0">
                <a:sym typeface="Symbol" pitchFamily="18" charset="2"/>
              </a:rPr>
              <a:t>G  </a:t>
            </a:r>
            <a:r>
              <a:rPr lang="nb-NO" sz="2400" smtClean="0">
                <a:sym typeface="Symbol" pitchFamily="18" charset="2"/>
              </a:rPr>
              <a:t>elektrisk virkningsgrad</a:t>
            </a:r>
            <a:endParaRPr lang="nb-NO" sz="2400" smtClean="0"/>
          </a:p>
          <a:p>
            <a:pPr eaLnBrk="1" hangingPunct="1"/>
            <a:r>
              <a:rPr lang="nb-NO" sz="2400" smtClean="0">
                <a:sym typeface="Symbol" pitchFamily="18" charset="2"/>
              </a:rPr>
              <a:t>u</a:t>
            </a:r>
            <a:r>
              <a:rPr lang="nb-NO" sz="2400" baseline="-25000" smtClean="0">
                <a:sym typeface="Symbol" pitchFamily="18" charset="2"/>
              </a:rPr>
              <a:t>f</a:t>
            </a:r>
            <a:r>
              <a:rPr lang="nb-NO" sz="2400" smtClean="0">
                <a:sym typeface="Symbol" pitchFamily="18" charset="2"/>
              </a:rPr>
              <a:t>  brenselutnyttelsesgrad</a:t>
            </a:r>
            <a:endParaRPr lang="nb-NO" sz="2400" smtClean="0"/>
          </a:p>
          <a:p>
            <a:pPr eaLnBrk="1" hangingPunct="1"/>
            <a:r>
              <a:rPr lang="nb-NO" sz="2400" smtClean="0"/>
              <a:t>P</a:t>
            </a:r>
            <a:r>
              <a:rPr lang="nb-NO" sz="2400" baseline="-25000" smtClean="0"/>
              <a:t>e</a:t>
            </a:r>
            <a:r>
              <a:rPr lang="nb-NO" sz="2400" smtClean="0"/>
              <a:t> / </a:t>
            </a:r>
            <a:r>
              <a:rPr lang="nb-NO" sz="2400" smtClean="0">
                <a:sym typeface="Symbol" pitchFamily="18" charset="2"/>
              </a:rPr>
              <a:t>P</a:t>
            </a:r>
            <a:r>
              <a:rPr lang="nb-NO" sz="2400" baseline="-25000" smtClean="0">
                <a:sym typeface="Symbol" pitchFamily="18" charset="2"/>
              </a:rPr>
              <a:t>in</a:t>
            </a:r>
            <a:r>
              <a:rPr lang="nb-NO" sz="2400" smtClean="0"/>
              <a:t> = </a:t>
            </a:r>
            <a:r>
              <a:rPr lang="nb-NO" sz="2400" smtClean="0">
                <a:sym typeface="Symbol" pitchFamily="18" charset="2"/>
              </a:rPr>
              <a:t></a:t>
            </a:r>
            <a:r>
              <a:rPr lang="nb-NO" sz="2400" baseline="-25000" smtClean="0">
                <a:sym typeface="Symbol" pitchFamily="18" charset="2"/>
              </a:rPr>
              <a:t>G </a:t>
            </a:r>
            <a:r>
              <a:rPr lang="nb-NO" sz="2400" smtClean="0">
                <a:sym typeface="Symbol" pitchFamily="18" charset="2"/>
              </a:rPr>
              <a:t>u</a:t>
            </a:r>
            <a:r>
              <a:rPr lang="nb-NO" sz="2400" baseline="-25000" smtClean="0">
                <a:sym typeface="Symbol" pitchFamily="18" charset="2"/>
              </a:rPr>
              <a:t>f	</a:t>
            </a:r>
            <a:r>
              <a:rPr lang="nb-NO" sz="2400" smtClean="0">
                <a:sym typeface="Symbol" pitchFamily="18" charset="2"/>
              </a:rPr>
              <a:t>Virkningsgrad for cellen</a:t>
            </a:r>
          </a:p>
          <a:p>
            <a:pPr eaLnBrk="1" hangingPunct="1"/>
            <a:endParaRPr lang="nb-NO" sz="2400" baseline="-25000" smtClean="0">
              <a:sym typeface="Symbol" pitchFamily="18" charset="2"/>
            </a:endParaRPr>
          </a:p>
          <a:p>
            <a:pPr lvl="1" eaLnBrk="1" hangingPunct="1"/>
            <a:r>
              <a:rPr lang="nb-NO" sz="2000" smtClean="0">
                <a:sym typeface="Symbol" pitchFamily="18" charset="2"/>
              </a:rPr>
              <a:t>Typisk 50%</a:t>
            </a:r>
          </a:p>
          <a:p>
            <a:pPr eaLnBrk="1" hangingPunct="1"/>
            <a:endParaRPr lang="nb-NO" sz="2400" smtClean="0">
              <a:sym typeface="Symbol" pitchFamily="18" charset="2"/>
            </a:endParaRPr>
          </a:p>
          <a:p>
            <a:pPr eaLnBrk="1" hangingPunct="1"/>
            <a:r>
              <a:rPr lang="nb-NO" sz="2400" smtClean="0">
                <a:sym typeface="Symbol" pitchFamily="18" charset="2"/>
              </a:rPr>
              <a:t></a:t>
            </a:r>
            <a:r>
              <a:rPr lang="nb-NO" sz="2400" baseline="-25000" smtClean="0">
                <a:sym typeface="Symbol" pitchFamily="18" charset="2"/>
              </a:rPr>
              <a:t>G</a:t>
            </a:r>
            <a:r>
              <a:rPr lang="nb-NO" sz="2400" smtClean="0">
                <a:sym typeface="Symbol" pitchFamily="18" charset="2"/>
              </a:rPr>
              <a:t> = </a:t>
            </a:r>
            <a:r>
              <a:rPr lang="nb-NO" sz="2400" smtClean="0"/>
              <a:t>P</a:t>
            </a:r>
            <a:r>
              <a:rPr lang="nb-NO" sz="2400" baseline="-25000" smtClean="0"/>
              <a:t>e</a:t>
            </a:r>
            <a:r>
              <a:rPr lang="nb-NO" sz="2400" smtClean="0"/>
              <a:t> / (</a:t>
            </a:r>
            <a:r>
              <a:rPr lang="nb-NO" sz="2400" smtClean="0">
                <a:sym typeface="Symbol" pitchFamily="18" charset="2"/>
              </a:rPr>
              <a:t>P</a:t>
            </a:r>
            <a:r>
              <a:rPr lang="nb-NO" sz="2400" baseline="-25000" smtClean="0">
                <a:sym typeface="Symbol" pitchFamily="18" charset="2"/>
              </a:rPr>
              <a:t>in</a:t>
            </a:r>
            <a:r>
              <a:rPr lang="nb-NO" sz="2400" smtClean="0"/>
              <a:t> </a:t>
            </a:r>
            <a:r>
              <a:rPr lang="nb-NO" sz="2400" smtClean="0">
                <a:sym typeface="Symbol" pitchFamily="18" charset="2"/>
              </a:rPr>
              <a:t>u</a:t>
            </a:r>
            <a:r>
              <a:rPr lang="nb-NO" sz="2400" baseline="-25000" smtClean="0">
                <a:sym typeface="Symbol" pitchFamily="18" charset="2"/>
              </a:rPr>
              <a:t>f </a:t>
            </a:r>
            <a:r>
              <a:rPr lang="nb-NO" sz="2400" smtClean="0">
                <a:sym typeface="Symbol" pitchFamily="18" charset="2"/>
              </a:rPr>
              <a:t>) </a:t>
            </a:r>
            <a:r>
              <a:rPr lang="nb-NO" sz="2400" smtClean="0"/>
              <a:t>= </a:t>
            </a:r>
            <a:r>
              <a:rPr lang="nb-NO" sz="2400" smtClean="0">
                <a:sym typeface="Symbol" pitchFamily="18" charset="2"/>
              </a:rPr>
              <a:t>w</a:t>
            </a:r>
            <a:r>
              <a:rPr lang="nb-NO" sz="2400" baseline="-25000" smtClean="0">
                <a:sym typeface="Symbol" pitchFamily="18" charset="2"/>
              </a:rPr>
              <a:t>el</a:t>
            </a:r>
            <a:r>
              <a:rPr lang="nb-NO" sz="2400" smtClean="0">
                <a:sym typeface="Symbol" pitchFamily="18" charset="2"/>
              </a:rPr>
              <a:t> / w</a:t>
            </a:r>
            <a:r>
              <a:rPr lang="nb-NO" sz="2400" baseline="-25000" smtClean="0">
                <a:sym typeface="Symbol" pitchFamily="18" charset="2"/>
              </a:rPr>
              <a:t>tot</a:t>
            </a:r>
            <a:r>
              <a:rPr lang="nb-NO" sz="2400" smtClean="0">
                <a:sym typeface="Symbol" pitchFamily="18" charset="2"/>
              </a:rPr>
              <a:t> = G / H </a:t>
            </a:r>
          </a:p>
          <a:p>
            <a:pPr eaLnBrk="1" hangingPunct="1"/>
            <a:endParaRPr lang="nb-NO" sz="2400" smtClean="0">
              <a:sym typeface="Symbol" pitchFamily="18" charset="2"/>
            </a:endParaRPr>
          </a:p>
          <a:p>
            <a:pPr lvl="1" eaLnBrk="1" hangingPunct="1"/>
            <a:r>
              <a:rPr lang="nb-NO" sz="2000" smtClean="0">
                <a:sym typeface="Symbol" pitchFamily="18" charset="2"/>
              </a:rPr>
              <a:t>Teoretisk kan </a:t>
            </a:r>
            <a:r>
              <a:rPr lang="nb-NO" sz="2000" baseline="-25000" smtClean="0">
                <a:sym typeface="Symbol" pitchFamily="18" charset="2"/>
              </a:rPr>
              <a:t>G</a:t>
            </a:r>
            <a:r>
              <a:rPr lang="nb-NO" sz="2000" smtClean="0">
                <a:sym typeface="Symbol" pitchFamily="18" charset="2"/>
              </a:rPr>
              <a:t> være &gt;100%</a:t>
            </a:r>
            <a:endParaRPr lang="en-US" sz="2000" smtClean="0">
              <a:sym typeface="Symbol" pitchFamily="18" charset="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5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4403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2800" dirty="0" smtClean="0"/>
              <a:t>Brenselceller; egenskaper</a:t>
            </a:r>
            <a:endParaRPr lang="en-US" sz="2800" dirty="0" smtClean="0"/>
          </a:p>
        </p:txBody>
      </p:sp>
      <p:sp>
        <p:nvSpPr>
          <p:cNvPr id="4403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052513"/>
            <a:ext cx="4464372" cy="50434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Ingen flamme – direkte fra kjemisk til elektrisk energi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Mindre NO</a:t>
            </a:r>
            <a:r>
              <a:rPr lang="nb-NO" sz="1600" baseline="-25000" dirty="0" smtClean="0"/>
              <a:t>x</a:t>
            </a:r>
            <a:endParaRPr lang="nb-NO" sz="1600" dirty="0" smtClean="0"/>
          </a:p>
          <a:p>
            <a:pPr lvl="1"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I prinsippet Gibbs energi; ingen Carnot-syklus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men andre tapsledd</a:t>
            </a:r>
          </a:p>
          <a:p>
            <a:pPr lvl="2" eaLnBrk="1" hangingPunct="1">
              <a:lnSpc>
                <a:spcPct val="90000"/>
              </a:lnSpc>
            </a:pPr>
            <a:r>
              <a:rPr lang="nb-NO" sz="1400" dirty="0" smtClean="0"/>
              <a:t>Elektrisk virkningsgrad</a:t>
            </a:r>
          </a:p>
          <a:p>
            <a:pPr lvl="2" eaLnBrk="1" hangingPunct="1">
              <a:lnSpc>
                <a:spcPct val="90000"/>
              </a:lnSpc>
            </a:pPr>
            <a:r>
              <a:rPr lang="nb-NO" sz="1400" dirty="0" err="1" smtClean="0"/>
              <a:t>Brenselutnyttelse</a:t>
            </a:r>
            <a:endParaRPr lang="nb-NO" sz="1400" dirty="0" smtClean="0"/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Fleksible</a:t>
            </a:r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Modulære</a:t>
            </a:r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Støyfrie</a:t>
            </a:r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Mer effektive enn motorer ved varierende effektuttak</a:t>
            </a:r>
          </a:p>
        </p:txBody>
      </p:sp>
      <p:pic>
        <p:nvPicPr>
          <p:cNvPr id="44037" name="Picture 9" descr="Virkningsgrad-stroem-Bello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708275"/>
            <a:ext cx="4325938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8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4102100" cy="615950"/>
          </a:xfrm>
        </p:spPr>
        <p:txBody>
          <a:bodyPr/>
          <a:lstStyle/>
          <a:p>
            <a:pPr eaLnBrk="1" hangingPunct="1"/>
            <a:r>
              <a:rPr lang="nb-NO" smtClean="0"/>
              <a:t>Elektrolysører</a:t>
            </a:r>
            <a:endParaRPr lang="en-US" smtClean="0"/>
          </a:p>
        </p:txBody>
      </p:sp>
      <p:grpSp>
        <p:nvGrpSpPr>
          <p:cNvPr id="45060" name="Group 35"/>
          <p:cNvGrpSpPr>
            <a:grpSpLocks/>
          </p:cNvGrpSpPr>
          <p:nvPr/>
        </p:nvGrpSpPr>
        <p:grpSpPr bwMode="auto">
          <a:xfrm>
            <a:off x="6538913" y="620713"/>
            <a:ext cx="2605087" cy="3240087"/>
            <a:chOff x="6577176" y="1826469"/>
            <a:chExt cx="2604924" cy="3240360"/>
          </a:xfrm>
        </p:grpSpPr>
        <p:grpSp>
          <p:nvGrpSpPr>
            <p:cNvPr id="45084" name="Group 3"/>
            <p:cNvGrpSpPr>
              <a:grpSpLocks/>
            </p:cNvGrpSpPr>
            <p:nvPr/>
          </p:nvGrpSpPr>
          <p:grpSpPr bwMode="auto">
            <a:xfrm>
              <a:off x="6577176" y="1826469"/>
              <a:ext cx="2604924" cy="3240360"/>
              <a:chOff x="600512" y="170285"/>
              <a:chExt cx="2604924" cy="324036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319604" y="916473"/>
                <a:ext cx="1008000" cy="222427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2000" dirty="0">
                    <a:solidFill>
                      <a:schemeClr val="tx1"/>
                    </a:solidFill>
                  </a:rPr>
                  <a:t>4H</a:t>
                </a:r>
                <a:r>
                  <a:rPr lang="en-GB" sz="2000" baseline="30000" dirty="0">
                    <a:solidFill>
                      <a:schemeClr val="tx1"/>
                    </a:solidFill>
                  </a:rPr>
                  <a:t>+</a:t>
                </a:r>
              </a:p>
              <a:p>
                <a:pPr algn="ctr">
                  <a:defRPr/>
                </a:pPr>
                <a:endParaRPr lang="en-GB" sz="2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H="1">
                <a:off x="1537078" y="2115136"/>
                <a:ext cx="514318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089" name="TextBox 13"/>
              <p:cNvSpPr txBox="1">
                <a:spLocks noChangeArrowheads="1"/>
              </p:cNvSpPr>
              <p:nvPr/>
            </p:nvSpPr>
            <p:spPr bwMode="auto">
              <a:xfrm>
                <a:off x="600512" y="1628800"/>
                <a:ext cx="607859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2000"/>
                  <a:t>2H</a:t>
                </a:r>
                <a:r>
                  <a:rPr lang="en-GB" sz="2000" baseline="-25000"/>
                  <a:t>2</a:t>
                </a:r>
              </a:p>
            </p:txBody>
          </p:sp>
          <p:sp>
            <p:nvSpPr>
              <p:cNvPr id="45090" name="TextBox 14"/>
              <p:cNvSpPr txBox="1">
                <a:spLocks noChangeArrowheads="1"/>
              </p:cNvSpPr>
              <p:nvPr/>
            </p:nvSpPr>
            <p:spPr bwMode="auto">
              <a:xfrm>
                <a:off x="2398805" y="1340768"/>
                <a:ext cx="806631" cy="1015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2000"/>
                  <a:t>O</a:t>
                </a:r>
                <a:r>
                  <a:rPr lang="en-GB" sz="2000" baseline="-25000"/>
                  <a:t>2</a:t>
                </a:r>
                <a:endParaRPr lang="en-GB" sz="2000"/>
              </a:p>
              <a:p>
                <a:endParaRPr lang="en-GB" sz="2000"/>
              </a:p>
              <a:p>
                <a:r>
                  <a:rPr lang="en-GB" sz="2000"/>
                  <a:t>2H</a:t>
                </a:r>
                <a:r>
                  <a:rPr lang="en-GB" sz="2000" baseline="-25000"/>
                  <a:t>2</a:t>
                </a:r>
                <a:r>
                  <a:rPr lang="en-GB" sz="2000"/>
                  <a:t>O</a:t>
                </a:r>
              </a:p>
            </p:txBody>
          </p:sp>
          <p:grpSp>
            <p:nvGrpSpPr>
              <p:cNvPr id="45091" name="Group 56"/>
              <p:cNvGrpSpPr>
                <a:grpSpLocks/>
              </p:cNvGrpSpPr>
              <p:nvPr/>
            </p:nvGrpSpPr>
            <p:grpSpPr bwMode="auto">
              <a:xfrm>
                <a:off x="1293411" y="366564"/>
                <a:ext cx="1080120" cy="2774404"/>
                <a:chOff x="1403648" y="438572"/>
                <a:chExt cx="1080120" cy="2774404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 flipV="1">
                  <a:off x="1402856" y="548706"/>
                  <a:ext cx="0" cy="2664050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 flipV="1">
                  <a:off x="2483875" y="548706"/>
                  <a:ext cx="0" cy="2664050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1402856" y="583634"/>
                  <a:ext cx="1081019" cy="0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ounded Rectangle 24"/>
                <p:cNvSpPr/>
                <p:nvPr/>
              </p:nvSpPr>
              <p:spPr>
                <a:xfrm>
                  <a:off x="1691763" y="439160"/>
                  <a:ext cx="503205" cy="287361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GB" sz="1600" i="1" dirty="0"/>
                    <a:t>U</a:t>
                  </a:r>
                </a:p>
              </p:txBody>
            </p:sp>
          </p:grpSp>
          <p:sp>
            <p:nvSpPr>
              <p:cNvPr id="45092" name="TextBox 9"/>
              <p:cNvSpPr txBox="1">
                <a:spLocks noChangeArrowheads="1"/>
              </p:cNvSpPr>
              <p:nvPr/>
            </p:nvSpPr>
            <p:spPr bwMode="auto">
              <a:xfrm>
                <a:off x="611560" y="3102868"/>
                <a:ext cx="2581239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sz="1400"/>
                  <a:t>Proton conducting electrolyser</a:t>
                </a:r>
              </a:p>
            </p:txBody>
          </p:sp>
          <p:sp>
            <p:nvSpPr>
              <p:cNvPr id="45093" name="TextBox 17"/>
              <p:cNvSpPr txBox="1">
                <a:spLocks noChangeArrowheads="1"/>
              </p:cNvSpPr>
              <p:nvPr/>
            </p:nvSpPr>
            <p:spPr bwMode="auto">
              <a:xfrm>
                <a:off x="2184688" y="170285"/>
                <a:ext cx="333746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2000"/>
                  <a:t>+</a:t>
                </a:r>
                <a:endParaRPr lang="en-GB" sz="2000" baseline="-25000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flipH="1">
                <a:off x="600512" y="2042105"/>
                <a:ext cx="514318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2499043" y="1796022"/>
                <a:ext cx="44288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2472057" y="2369157"/>
                <a:ext cx="515906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085" name="TextBox 9"/>
            <p:cNvSpPr txBox="1">
              <a:spLocks noChangeArrowheads="1"/>
            </p:cNvSpPr>
            <p:nvPr/>
          </p:nvSpPr>
          <p:spPr bwMode="auto">
            <a:xfrm>
              <a:off x="6660232" y="2276872"/>
              <a:ext cx="49244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/>
                <a:t>4e</a:t>
              </a:r>
              <a:r>
                <a:rPr lang="en-GB" baseline="30000"/>
                <a:t>-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7153402" y="2258305"/>
              <a:ext cx="0" cy="4048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061" name="Picture 2" descr="http://fuelcellsworks.com/news/wp-content/uploads/2011/11/h2moves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175" y="4076700"/>
            <a:ext cx="5076825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5" descr="H2-Proton-Energy-refue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00513"/>
            <a:ext cx="4640263" cy="249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1196975"/>
            <a:ext cx="3527425" cy="3455988"/>
          </a:xfrm>
        </p:spPr>
        <p:txBody>
          <a:bodyPr/>
          <a:lstStyle/>
          <a:p>
            <a:pPr eaLnBrk="1" hangingPunct="1"/>
            <a:r>
              <a:rPr lang="nb-NO" sz="1600" dirty="0" smtClean="0"/>
              <a:t>Reversert brenselcelle</a:t>
            </a:r>
          </a:p>
          <a:p>
            <a:pPr eaLnBrk="1" hangingPunct="1"/>
            <a:endParaRPr lang="nb-NO" sz="1600" dirty="0" smtClean="0"/>
          </a:p>
          <a:p>
            <a:pPr eaLnBrk="1" hangingPunct="1"/>
            <a:r>
              <a:rPr lang="nb-NO" sz="1600" dirty="0" smtClean="0"/>
              <a:t>AFC- og </a:t>
            </a:r>
            <a:r>
              <a:rPr lang="nb-NO" sz="1600" dirty="0" err="1" smtClean="0"/>
              <a:t>PEFC-deriverte</a:t>
            </a:r>
            <a:r>
              <a:rPr lang="nb-NO" sz="1600" dirty="0" smtClean="0"/>
              <a:t> typer mest utbredt</a:t>
            </a:r>
          </a:p>
          <a:p>
            <a:pPr lvl="1" eaLnBrk="1" hangingPunct="1">
              <a:buFontTx/>
              <a:buNone/>
            </a:pPr>
            <a:endParaRPr lang="nb-NO" sz="1400" dirty="0" smtClean="0"/>
          </a:p>
          <a:p>
            <a:pPr eaLnBrk="1" hangingPunct="1"/>
            <a:r>
              <a:rPr lang="nb-NO" sz="1600" dirty="0" smtClean="0"/>
              <a:t>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-fyllestasjoner med elektrolysør; fra elektrisitet til 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</a:t>
            </a:r>
            <a:r>
              <a:rPr lang="nb-NO" sz="1600" dirty="0" err="1" smtClean="0"/>
              <a:t>on-site</a:t>
            </a:r>
            <a:endParaRPr lang="nb-NO" sz="1600" dirty="0" smtClean="0"/>
          </a:p>
        </p:txBody>
      </p:sp>
      <p:grpSp>
        <p:nvGrpSpPr>
          <p:cNvPr id="45064" name="Group 25"/>
          <p:cNvGrpSpPr>
            <a:grpSpLocks/>
          </p:cNvGrpSpPr>
          <p:nvPr/>
        </p:nvGrpSpPr>
        <p:grpSpPr bwMode="auto">
          <a:xfrm>
            <a:off x="3635375" y="836613"/>
            <a:ext cx="2863850" cy="3024187"/>
            <a:chOff x="6280839" y="116633"/>
            <a:chExt cx="2863161" cy="3024335"/>
          </a:xfrm>
        </p:grpSpPr>
        <p:sp>
          <p:nvSpPr>
            <p:cNvPr id="27" name="Rectangle 26"/>
            <p:cNvSpPr/>
            <p:nvPr/>
          </p:nvSpPr>
          <p:spPr>
            <a:xfrm>
              <a:off x="7114076" y="646884"/>
              <a:ext cx="1007819" cy="22241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2000" dirty="0">
                  <a:solidFill>
                    <a:schemeClr val="tx1"/>
                  </a:solidFill>
                </a:rPr>
                <a:t>4H</a:t>
              </a:r>
              <a:r>
                <a:rPr lang="en-GB" sz="2000" baseline="30000" dirty="0">
                  <a:solidFill>
                    <a:schemeClr val="tx1"/>
                  </a:solidFill>
                </a:rPr>
                <a:t>+</a:t>
              </a:r>
            </a:p>
            <a:p>
              <a:pPr algn="ctr">
                <a:defRPr/>
              </a:pPr>
              <a:endParaRPr lang="en-GB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7414041" y="1862968"/>
              <a:ext cx="515814" cy="793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067" name="TextBox 28"/>
            <p:cNvSpPr txBox="1">
              <a:spLocks noChangeArrowheads="1"/>
            </p:cNvSpPr>
            <p:nvPr/>
          </p:nvSpPr>
          <p:spPr bwMode="auto">
            <a:xfrm>
              <a:off x="6395060" y="1359123"/>
              <a:ext cx="60785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000"/>
                <a:t>2H</a:t>
              </a:r>
              <a:r>
                <a:rPr lang="en-GB" sz="2000" baseline="-25000"/>
                <a:t>2</a:t>
              </a:r>
            </a:p>
          </p:txBody>
        </p:sp>
        <p:sp>
          <p:nvSpPr>
            <p:cNvPr id="45068" name="TextBox 29"/>
            <p:cNvSpPr txBox="1">
              <a:spLocks noChangeArrowheads="1"/>
            </p:cNvSpPr>
            <p:nvPr/>
          </p:nvSpPr>
          <p:spPr bwMode="auto">
            <a:xfrm>
              <a:off x="8193353" y="1071091"/>
              <a:ext cx="806631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000"/>
                <a:t>O</a:t>
              </a:r>
              <a:r>
                <a:rPr lang="en-GB" sz="2000" baseline="-25000"/>
                <a:t>2</a:t>
              </a:r>
              <a:endParaRPr lang="en-GB" sz="2000"/>
            </a:p>
            <a:p>
              <a:endParaRPr lang="en-GB" sz="2000"/>
            </a:p>
            <a:p>
              <a:r>
                <a:rPr lang="en-GB" sz="2000"/>
                <a:t>2H</a:t>
              </a:r>
              <a:r>
                <a:rPr lang="en-GB" sz="2000" baseline="-25000"/>
                <a:t>2</a:t>
              </a:r>
              <a:r>
                <a:rPr lang="en-GB" sz="2000"/>
                <a:t>O</a:t>
              </a:r>
            </a:p>
          </p:txBody>
        </p:sp>
        <p:grpSp>
          <p:nvGrpSpPr>
            <p:cNvPr id="45069" name="Group 56"/>
            <p:cNvGrpSpPr>
              <a:grpSpLocks/>
            </p:cNvGrpSpPr>
            <p:nvPr/>
          </p:nvGrpSpPr>
          <p:grpSpPr bwMode="auto">
            <a:xfrm>
              <a:off x="7087959" y="116633"/>
              <a:ext cx="1080120" cy="2754658"/>
              <a:chOff x="1403648" y="458318"/>
              <a:chExt cx="1080120" cy="2754658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V="1">
                <a:off x="1404372" y="548809"/>
                <a:ext cx="0" cy="2663956"/>
              </a:xfrm>
              <a:prstGeom prst="line">
                <a:avLst/>
              </a:prstGeom>
              <a:ln w="508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2483612" y="548809"/>
                <a:ext cx="0" cy="2663956"/>
              </a:xfrm>
              <a:prstGeom prst="line">
                <a:avLst/>
              </a:prstGeom>
              <a:ln w="508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1404372" y="582149"/>
                <a:ext cx="1079240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Rounded Rectangle 44"/>
              <p:cNvSpPr/>
              <p:nvPr/>
            </p:nvSpPr>
            <p:spPr>
              <a:xfrm>
                <a:off x="1691640" y="458318"/>
                <a:ext cx="531685" cy="28735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1600" i="1" dirty="0"/>
                  <a:t>R</a:t>
                </a:r>
              </a:p>
            </p:txBody>
          </p:sp>
        </p:grpSp>
        <p:sp>
          <p:nvSpPr>
            <p:cNvPr id="45070" name="TextBox 9"/>
            <p:cNvSpPr txBox="1">
              <a:spLocks noChangeArrowheads="1"/>
            </p:cNvSpPr>
            <p:nvPr/>
          </p:nvSpPr>
          <p:spPr bwMode="auto">
            <a:xfrm>
              <a:off x="6406109" y="2833191"/>
              <a:ext cx="237626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400"/>
                <a:t>Proton conducting fuel cell</a:t>
              </a:r>
            </a:p>
          </p:txBody>
        </p:sp>
        <p:sp>
          <p:nvSpPr>
            <p:cNvPr id="45071" name="TextBox 32"/>
            <p:cNvSpPr txBox="1">
              <a:spLocks noChangeArrowheads="1"/>
            </p:cNvSpPr>
            <p:nvPr/>
          </p:nvSpPr>
          <p:spPr bwMode="auto">
            <a:xfrm>
              <a:off x="8138492" y="2276872"/>
              <a:ext cx="100550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400"/>
                <a:t>Cathode +</a:t>
              </a:r>
              <a:endParaRPr lang="en-GB" sz="1400" baseline="-25000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6406222" y="1791527"/>
              <a:ext cx="515813" cy="793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8279021" y="1502588"/>
              <a:ext cx="53962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8279021" y="2078879"/>
              <a:ext cx="57612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075" name="TextBox 36"/>
            <p:cNvSpPr txBox="1">
              <a:spLocks noChangeArrowheads="1"/>
            </p:cNvSpPr>
            <p:nvPr/>
          </p:nvSpPr>
          <p:spPr bwMode="auto">
            <a:xfrm>
              <a:off x="6280839" y="2276872"/>
              <a:ext cx="81144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/>
                <a:t>Anode -</a:t>
              </a:r>
              <a:endParaRPr lang="en-GB" sz="1400" baseline="-25000"/>
            </a:p>
          </p:txBody>
        </p:sp>
        <p:sp>
          <p:nvSpPr>
            <p:cNvPr id="45076" name="TextBox 37"/>
            <p:cNvSpPr txBox="1">
              <a:spLocks noChangeArrowheads="1"/>
            </p:cNvSpPr>
            <p:nvPr/>
          </p:nvSpPr>
          <p:spPr bwMode="auto">
            <a:xfrm>
              <a:off x="6478116" y="351011"/>
              <a:ext cx="49244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/>
                <a:t>4e</a:t>
              </a:r>
              <a:r>
                <a:rPr lang="en-GB" baseline="30000"/>
                <a:t>-</a:t>
              </a:r>
            </a:p>
          </p:txBody>
        </p:sp>
        <p:cxnSp>
          <p:nvCxnSpPr>
            <p:cNvPr id="39" name="Straight Arrow Connector 6"/>
            <p:cNvCxnSpPr/>
            <p:nvPr/>
          </p:nvCxnSpPr>
          <p:spPr>
            <a:xfrm flipV="1">
              <a:off x="6982345" y="278566"/>
              <a:ext cx="0" cy="44134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078" name="TextBox 39"/>
            <p:cNvSpPr txBox="1">
              <a:spLocks noChangeArrowheads="1"/>
            </p:cNvSpPr>
            <p:nvPr/>
          </p:nvSpPr>
          <p:spPr bwMode="auto">
            <a:xfrm>
              <a:off x="8244408" y="764704"/>
              <a:ext cx="28886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/>
                <a:t>+</a:t>
              </a:r>
              <a:endParaRPr lang="en-GB" sz="1400" baseline="-25000"/>
            </a:p>
          </p:txBody>
        </p:sp>
        <p:sp>
          <p:nvSpPr>
            <p:cNvPr id="45079" name="TextBox 40"/>
            <p:cNvSpPr txBox="1">
              <a:spLocks noChangeArrowheads="1"/>
            </p:cNvSpPr>
            <p:nvPr/>
          </p:nvSpPr>
          <p:spPr bwMode="auto">
            <a:xfrm>
              <a:off x="6660232" y="764704"/>
              <a:ext cx="24397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/>
                <a:t>-</a:t>
              </a:r>
              <a:endParaRPr lang="en-GB" sz="1400" baseline="-25000"/>
            </a:p>
          </p:txBody>
        </p:sp>
      </p:grpSp>
      <p:sp>
        <p:nvSpPr>
          <p:cNvPr id="46" name="Slide Number Placeholder 4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3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1800" smtClean="0"/>
              <a:t>Lagring av elektrisk energi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>Kondensatorer</a:t>
            </a:r>
            <a:endParaRPr lang="en-US" smtClean="0"/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19200"/>
            <a:ext cx="3810000" cy="3657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600" smtClean="0"/>
              <a:t>Platekondensator</a:t>
            </a:r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Keramisk kondensator (dielektrika, ferroelektrika)</a:t>
            </a:r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Elektrolyttkondensator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400" smtClean="0"/>
              <a:t>Utnytter elektrokjemiske dobbeltlag mellom en elektrolytt og en elektrode</a:t>
            </a:r>
          </a:p>
          <a:p>
            <a:pPr lvl="1" eaLnBrk="1" hangingPunct="1">
              <a:lnSpc>
                <a:spcPct val="90000"/>
              </a:lnSpc>
            </a:pPr>
            <a:endParaRPr lang="nb-NO" sz="14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Super/ultra-kondensatorer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400" smtClean="0"/>
              <a:t>Forbedrede elektrolyttkondensatorer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400" smtClean="0"/>
              <a:t>Nano-karbonpartikler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400" smtClean="0"/>
              <a:t>Nano-metalloksidpartikler</a:t>
            </a:r>
          </a:p>
          <a:p>
            <a:pPr lvl="1" eaLnBrk="1" hangingPunct="1">
              <a:lnSpc>
                <a:spcPct val="90000"/>
              </a:lnSpc>
            </a:pPr>
            <a:endParaRPr lang="nb-NO" sz="14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Hybride kondensatorer/batterier</a:t>
            </a:r>
          </a:p>
          <a:p>
            <a:pPr lvl="1" eaLnBrk="1" hangingPunct="1">
              <a:lnSpc>
                <a:spcPct val="90000"/>
              </a:lnSpc>
            </a:pPr>
            <a:endParaRPr lang="en-US" sz="1400" smtClean="0"/>
          </a:p>
        </p:txBody>
      </p:sp>
      <p:pic>
        <p:nvPicPr>
          <p:cNvPr id="46085" name="Picture 5" descr="supercapacitor-edlc101E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092200"/>
            <a:ext cx="32766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 descr="Ultracapaci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3427413"/>
            <a:ext cx="3960812" cy="32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9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Superkondensatorer</a:t>
            </a:r>
            <a:endParaRPr lang="en-US" smtClean="0"/>
          </a:p>
        </p:txBody>
      </p:sp>
      <p:sp>
        <p:nvSpPr>
          <p:cNvPr id="47108" name="Rectangle 8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nb-NO" sz="1800" smtClean="0"/>
              <a:t>Raske effektuttak i elektriske transportmidler</a:t>
            </a:r>
            <a:endParaRPr lang="en-US" sz="1800" smtClean="0"/>
          </a:p>
        </p:txBody>
      </p:sp>
      <p:pic>
        <p:nvPicPr>
          <p:cNvPr id="47109" name="Picture 5" descr="supercapacitors-Tavri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0"/>
            <a:ext cx="3276600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6" descr="storage-fu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99060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0" descr="SuperCaps-FuelCellRe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0088" y="4406900"/>
            <a:ext cx="5614987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5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1850"/>
          </a:xfrm>
        </p:spPr>
        <p:txBody>
          <a:bodyPr/>
          <a:lstStyle/>
          <a:p>
            <a:pPr eaLnBrk="1" hangingPunct="1"/>
            <a:r>
              <a:rPr lang="nb-NO" sz="1800" smtClean="0"/>
              <a:t>Lagring av elektrisitet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>Elektrokjemisk konvertering; akkumulatorer</a:t>
            </a:r>
            <a:endParaRPr lang="en-US" smtClean="0"/>
          </a:p>
        </p:txBody>
      </p:sp>
      <p:pic>
        <p:nvPicPr>
          <p:cNvPr id="48132" name="Picture 5" descr="Li-ion-battery-AMChrist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836613"/>
            <a:ext cx="487680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7" descr="Li-ion-ce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3552825"/>
            <a:ext cx="295751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4" descr="http://assets.inhabitat.com/wp-content/uploads/2010/03/nissan-battery-pack-cutawa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275" y="4918075"/>
            <a:ext cx="3024188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2" descr="http://t1.gstatic.com/images?q=tbn:ANd9GcSd5PrJH6y4ZStCWAunMoGXYeE4L4PuVX4jLPluvsprsmgX3K7U5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850" y="5013325"/>
            <a:ext cx="172720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908050"/>
            <a:ext cx="4392612" cy="5187950"/>
          </a:xfrm>
        </p:spPr>
        <p:txBody>
          <a:bodyPr/>
          <a:lstStyle/>
          <a:p>
            <a:pPr eaLnBrk="1" hangingPunct="1"/>
            <a:r>
              <a:rPr lang="nb-NO" sz="1800" smtClean="0"/>
              <a:t>Primære batterier</a:t>
            </a:r>
          </a:p>
          <a:p>
            <a:pPr lvl="1" eaLnBrk="1" hangingPunct="1"/>
            <a:r>
              <a:rPr lang="nb-NO" sz="1600" smtClean="0"/>
              <a:t>Energien lagres av fabrikken</a:t>
            </a:r>
          </a:p>
          <a:p>
            <a:pPr lvl="1" eaLnBrk="1" hangingPunct="1"/>
            <a:r>
              <a:rPr lang="nb-NO" sz="1600" smtClean="0"/>
              <a:t>Kastes/resirkuleres etter bruk</a:t>
            </a:r>
          </a:p>
          <a:p>
            <a:pPr lvl="1" eaLnBrk="1" hangingPunct="1"/>
            <a:endParaRPr lang="nb-NO" sz="1600" smtClean="0"/>
          </a:p>
          <a:p>
            <a:pPr eaLnBrk="1" hangingPunct="1"/>
            <a:r>
              <a:rPr lang="nb-NO" sz="1800" smtClean="0"/>
              <a:t>Sekundære batterier = akkumulatorer</a:t>
            </a:r>
          </a:p>
          <a:p>
            <a:pPr lvl="1" eaLnBrk="1" hangingPunct="1"/>
            <a:r>
              <a:rPr lang="nb-NO" sz="1600" smtClean="0"/>
              <a:t>Kan reverseres; lades opp</a:t>
            </a:r>
          </a:p>
          <a:p>
            <a:pPr lvl="1" eaLnBrk="1" hangingPunct="1"/>
            <a:r>
              <a:rPr lang="nb-NO" sz="1600" smtClean="0"/>
              <a:t>Mange typer: Pb, NiCd, NiMH, </a:t>
            </a:r>
            <a:r>
              <a:rPr lang="nb-NO" sz="1600" smtClean="0">
                <a:solidFill>
                  <a:srgbClr val="FF0000"/>
                </a:solidFill>
              </a:rPr>
              <a:t>Li-ion</a:t>
            </a:r>
            <a:endParaRPr lang="en-US" sz="1600" smtClean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0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48544"/>
          </a:xfrm>
        </p:spPr>
        <p:txBody>
          <a:bodyPr/>
          <a:lstStyle/>
          <a:p>
            <a:pPr eaLnBrk="1" hangingPunct="1"/>
            <a:r>
              <a:rPr lang="nb-NO" dirty="0" smtClean="0"/>
              <a:t>Elektriske biler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5" y="1196752"/>
            <a:ext cx="4536504" cy="5472608"/>
          </a:xfrm>
        </p:spPr>
        <p:txBody>
          <a:bodyPr/>
          <a:lstStyle/>
          <a:p>
            <a:pPr eaLnBrk="1" hangingPunct="1"/>
            <a:r>
              <a:rPr lang="nb-NO" dirty="0" smtClean="0"/>
              <a:t>Drives av elektromotorer</a:t>
            </a:r>
          </a:p>
          <a:p>
            <a:pPr eaLnBrk="1" hangingPunct="1"/>
            <a:endParaRPr lang="nb-NO" dirty="0" smtClean="0"/>
          </a:p>
          <a:p>
            <a:pPr eaLnBrk="1" hangingPunct="1"/>
            <a:r>
              <a:rPr lang="nb-NO" dirty="0" smtClean="0"/>
              <a:t>Oppladbart batteri</a:t>
            </a:r>
          </a:p>
          <a:p>
            <a:pPr lvl="1" eaLnBrk="1" hangingPunct="1"/>
            <a:r>
              <a:rPr lang="nb-NO" sz="2000" dirty="0" smtClean="0"/>
              <a:t>Kan ha superkondensatorer som akselerasjonshjelp</a:t>
            </a:r>
          </a:p>
          <a:p>
            <a:pPr lvl="1" eaLnBrk="1" hangingPunct="1"/>
            <a:r>
              <a:rPr lang="nb-NO" sz="2000" dirty="0" err="1" smtClean="0"/>
              <a:t>Plug-in</a:t>
            </a:r>
            <a:r>
              <a:rPr lang="nb-NO" sz="2000" dirty="0" smtClean="0"/>
              <a:t> lading</a:t>
            </a:r>
          </a:p>
          <a:p>
            <a:pPr lvl="2" eaLnBrk="1" hangingPunct="1"/>
            <a:r>
              <a:rPr lang="nb-NO" sz="2000" dirty="0" smtClean="0"/>
              <a:t>Med forskjellige typer ”range </a:t>
            </a:r>
            <a:r>
              <a:rPr lang="nb-NO" sz="2000" dirty="0" err="1" smtClean="0"/>
              <a:t>extenders</a:t>
            </a:r>
            <a:r>
              <a:rPr lang="nb-NO" sz="2000" dirty="0" smtClean="0"/>
              <a:t>”</a:t>
            </a:r>
          </a:p>
          <a:p>
            <a:pPr lvl="3" eaLnBrk="1" hangingPunct="1"/>
            <a:r>
              <a:rPr lang="nb-NO" sz="2000" dirty="0" smtClean="0"/>
              <a:t>Motordrift</a:t>
            </a:r>
          </a:p>
          <a:p>
            <a:pPr lvl="3" eaLnBrk="1" hangingPunct="1"/>
            <a:r>
              <a:rPr lang="nb-NO" sz="2000" dirty="0" smtClean="0"/>
              <a:t>Motor + generator</a:t>
            </a:r>
          </a:p>
          <a:p>
            <a:pPr lvl="3" eaLnBrk="1" hangingPunct="1"/>
            <a:r>
              <a:rPr lang="nb-NO" sz="2000" dirty="0" smtClean="0"/>
              <a:t>Brenselcelle</a:t>
            </a:r>
          </a:p>
          <a:p>
            <a:pPr lvl="1" eaLnBrk="1" hangingPunct="1"/>
            <a:endParaRPr lang="nb-NO" sz="2000" dirty="0" smtClean="0"/>
          </a:p>
          <a:p>
            <a:pPr lvl="1" eaLnBrk="1" hangingPunct="1">
              <a:buFontTx/>
              <a:buNone/>
            </a:pPr>
            <a:r>
              <a:rPr lang="nb-NO" sz="2000" dirty="0" smtClean="0"/>
              <a:t>		(mange typer hybrider)</a:t>
            </a:r>
          </a:p>
          <a:p>
            <a:pPr eaLnBrk="1" hangingPunct="1"/>
            <a:endParaRPr lang="nb-NO" dirty="0" smtClean="0"/>
          </a:p>
          <a:p>
            <a:pPr eaLnBrk="1" hangingPunct="1"/>
            <a:r>
              <a:rPr lang="nb-NO" dirty="0" smtClean="0"/>
              <a:t>Brenselcelle</a:t>
            </a:r>
          </a:p>
        </p:txBody>
      </p:sp>
      <p:sp>
        <p:nvSpPr>
          <p:cNvPr id="561157" name="Text Box 5"/>
          <p:cNvSpPr txBox="1">
            <a:spLocks noChangeArrowheads="1"/>
          </p:cNvSpPr>
          <p:nvPr/>
        </p:nvSpPr>
        <p:spPr bwMode="auto">
          <a:xfrm>
            <a:off x="4572000" y="5427221"/>
            <a:ext cx="4320480" cy="954107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nb-NO" sz="1400" dirty="0">
                <a:latin typeface="Arial" charset="0"/>
              </a:rPr>
              <a:t>Motorer kan gå på mange typer brensel; bensin/diesel, gass, biodrivstoff, hydrogen.</a:t>
            </a:r>
          </a:p>
          <a:p>
            <a:pPr>
              <a:defRPr/>
            </a:pPr>
            <a:r>
              <a:rPr lang="nb-NO" sz="1400" dirty="0">
                <a:latin typeface="Arial" charset="0"/>
              </a:rPr>
              <a:t>Brenselcellene er av </a:t>
            </a:r>
            <a:r>
              <a:rPr lang="nb-NO" sz="1400" dirty="0" err="1">
                <a:latin typeface="Arial" charset="0"/>
              </a:rPr>
              <a:t>PEFC-type</a:t>
            </a:r>
            <a:r>
              <a:rPr lang="nb-NO" sz="1400" dirty="0">
                <a:latin typeface="Arial" charset="0"/>
              </a:rPr>
              <a:t>; Går på hydrogen (komprimert eller fra </a:t>
            </a:r>
            <a:r>
              <a:rPr lang="nb-NO" sz="1400" dirty="0" err="1">
                <a:latin typeface="Arial" charset="0"/>
              </a:rPr>
              <a:t>on-board</a:t>
            </a:r>
            <a:r>
              <a:rPr lang="nb-NO" sz="1400" dirty="0">
                <a:latin typeface="Arial" charset="0"/>
              </a:rPr>
              <a:t> prosessert drivstoff)</a:t>
            </a:r>
          </a:p>
        </p:txBody>
      </p:sp>
      <p:pic>
        <p:nvPicPr>
          <p:cNvPr id="50183" name="Picture 7" descr="think-city_430x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6988" y="0"/>
            <a:ext cx="2767012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Nå er prisene for Norge klare. Model S får en knallpris.  (Foto: Tesla Motor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56992"/>
            <a:ext cx="4202536" cy="1841918"/>
          </a:xfrm>
          <a:prstGeom prst="rect">
            <a:avLst/>
          </a:prstGeom>
          <a:noFill/>
        </p:spPr>
      </p:pic>
      <p:pic>
        <p:nvPicPr>
          <p:cNvPr id="50181" name="Picture 4" descr="nissan-lea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124744"/>
            <a:ext cx="3160713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47FEE5-1B4C-43F7-99E0-7AD56C875699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1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772400" cy="1143000"/>
          </a:xfrm>
        </p:spPr>
        <p:txBody>
          <a:bodyPr/>
          <a:lstStyle/>
          <a:p>
            <a:pPr eaLnBrk="1" hangingPunct="1"/>
            <a:r>
              <a:rPr lang="nb-NO" smtClean="0"/>
              <a:t>Verdens befolkning (2002)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" y="1062038"/>
            <a:ext cx="9010650" cy="474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pic>
        <p:nvPicPr>
          <p:cNvPr id="51203" name="Picture 2" descr="Battery Density Comparis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1182688"/>
            <a:ext cx="5689600" cy="377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Metall-luft-batterier</a:t>
            </a:r>
            <a:endParaRPr lang="en-US" smtClean="0"/>
          </a:p>
        </p:txBody>
      </p:sp>
      <p:sp>
        <p:nvSpPr>
          <p:cNvPr id="5120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1371600"/>
            <a:ext cx="3816350" cy="4724400"/>
          </a:xfrm>
        </p:spPr>
        <p:txBody>
          <a:bodyPr/>
          <a:lstStyle/>
          <a:p>
            <a:pPr eaLnBrk="1" hangingPunct="1"/>
            <a:r>
              <a:rPr lang="nb-NO" sz="1800" dirty="0" smtClean="0"/>
              <a:t>Blanding av batteri og brenselcelle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Brensel: Metallstaver</a:t>
            </a:r>
          </a:p>
          <a:p>
            <a:pPr lvl="1" eaLnBrk="1" hangingPunct="1"/>
            <a:r>
              <a:rPr lang="nb-NO" sz="1600" dirty="0" smtClean="0"/>
              <a:t>Al, Zn, Mg</a:t>
            </a:r>
          </a:p>
          <a:p>
            <a:pPr lvl="1" eaLnBrk="1" hangingPunct="1"/>
            <a:endParaRPr lang="nb-NO" sz="1600" dirty="0" smtClean="0"/>
          </a:p>
          <a:p>
            <a:pPr eaLnBrk="1" hangingPunct="1"/>
            <a:r>
              <a:rPr lang="nb-NO" sz="1800" dirty="0" smtClean="0"/>
              <a:t>Oksidant: Luft, evt. luft løst i vann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I den senere tid også utviklet i retning av oppladbare batterier; akkumulatorer</a:t>
            </a:r>
            <a:endParaRPr lang="en-US" sz="18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4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Lagring av strøm i superledere</a:t>
            </a:r>
            <a:endParaRPr lang="en-US" smtClean="0"/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600" smtClean="0"/>
              <a:t>Superconducting Magnetic Energy Storage (SMES)</a:t>
            </a:r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Likestrøm induseres i en tykk, superledende ring (tyroid)</a:t>
            </a:r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Fortsetter å gå ”uendelig”</a:t>
            </a:r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Kan tas ut ved behov; induserer da strøm i den utenforliggende spolen</a:t>
            </a:r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Brukes i UPS (Uninterruptible Power Supplies) for oppstart+noen sekunder etter strømbrudd</a:t>
            </a:r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Dyrt, men bra!</a:t>
            </a:r>
            <a:endParaRPr lang="en-US" sz="1600" smtClean="0"/>
          </a:p>
        </p:txBody>
      </p:sp>
      <p:pic>
        <p:nvPicPr>
          <p:cNvPr id="52229" name="Picture 5" descr="SMES-smes_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3950" y="1143000"/>
            <a:ext cx="3600450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6" descr="SMES_sm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581400"/>
            <a:ext cx="221932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4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pic>
        <p:nvPicPr>
          <p:cNvPr id="53251" name="Picture 6" descr="nature-insight-hydrogen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3941763"/>
            <a:ext cx="5943600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Hydrogen</a:t>
            </a:r>
            <a:endParaRPr lang="en-US" smtClean="0"/>
          </a:p>
        </p:txBody>
      </p:sp>
      <p:sp>
        <p:nvSpPr>
          <p:cNvPr id="5325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71600"/>
            <a:ext cx="3124200" cy="4724400"/>
          </a:xfrm>
        </p:spPr>
        <p:txBody>
          <a:bodyPr/>
          <a:lstStyle/>
          <a:p>
            <a:pPr eaLnBrk="1" hangingPunct="1"/>
            <a:r>
              <a:rPr lang="nb-NO" sz="1600" smtClean="0"/>
              <a:t>Men lagring og transport er dyrt</a:t>
            </a:r>
          </a:p>
          <a:p>
            <a:pPr eaLnBrk="1" hangingPunct="1"/>
            <a:endParaRPr lang="nb-NO" sz="1600" smtClean="0"/>
          </a:p>
          <a:p>
            <a:pPr eaLnBrk="1" hangingPunct="1"/>
            <a:r>
              <a:rPr lang="nb-NO" sz="1600" smtClean="0"/>
              <a:t>Gass</a:t>
            </a:r>
          </a:p>
          <a:p>
            <a:pPr eaLnBrk="1" hangingPunct="1"/>
            <a:endParaRPr lang="nb-NO" sz="1600" smtClean="0"/>
          </a:p>
          <a:p>
            <a:pPr eaLnBrk="1" hangingPunct="1"/>
            <a:r>
              <a:rPr lang="nb-NO" sz="1600" smtClean="0"/>
              <a:t>Flytende</a:t>
            </a:r>
          </a:p>
          <a:p>
            <a:pPr eaLnBrk="1" hangingPunct="1"/>
            <a:endParaRPr lang="nb-NO" sz="1600" smtClean="0"/>
          </a:p>
          <a:p>
            <a:pPr eaLnBrk="1" hangingPunct="1"/>
            <a:r>
              <a:rPr lang="nb-NO" sz="1600" smtClean="0"/>
              <a:t>Hydrogenlagringsmaterialer</a:t>
            </a:r>
          </a:p>
          <a:p>
            <a:pPr lvl="1" eaLnBrk="1" hangingPunct="1"/>
            <a:r>
              <a:rPr lang="nb-NO" sz="1400" smtClean="0"/>
              <a:t>Metaller og legeringer</a:t>
            </a:r>
          </a:p>
          <a:p>
            <a:pPr lvl="1" eaLnBrk="1" hangingPunct="1"/>
            <a:r>
              <a:rPr lang="nb-NO" sz="1400" smtClean="0"/>
              <a:t>Alanater, boranater</a:t>
            </a:r>
          </a:p>
          <a:p>
            <a:pPr lvl="1" eaLnBrk="1" hangingPunct="1"/>
            <a:r>
              <a:rPr lang="nb-NO" sz="1400" smtClean="0"/>
              <a:t>Nanokarbon</a:t>
            </a:r>
          </a:p>
          <a:p>
            <a:pPr lvl="1" eaLnBrk="1" hangingPunct="1"/>
            <a:r>
              <a:rPr lang="nb-NO" sz="1400" smtClean="0"/>
              <a:t>Hybridmaterialer</a:t>
            </a:r>
          </a:p>
          <a:p>
            <a:pPr eaLnBrk="1" hangingPunct="1"/>
            <a:endParaRPr lang="nb-NO" sz="1600" smtClean="0"/>
          </a:p>
          <a:p>
            <a:pPr eaLnBrk="1" hangingPunct="1"/>
            <a:r>
              <a:rPr lang="nb-NO" sz="1600" smtClean="0"/>
              <a:t>Flytende hydrogenbærere</a:t>
            </a:r>
          </a:p>
          <a:p>
            <a:pPr lvl="1" eaLnBrk="1" hangingPunct="1"/>
            <a:r>
              <a:rPr lang="nb-NO" sz="1400" smtClean="0"/>
              <a:t>Alkoholer og andre C-holdige</a:t>
            </a:r>
          </a:p>
          <a:p>
            <a:pPr lvl="1" eaLnBrk="1" hangingPunct="1"/>
            <a:r>
              <a:rPr lang="nb-NO" sz="1400" smtClean="0"/>
              <a:t>NH</a:t>
            </a:r>
            <a:r>
              <a:rPr lang="nb-NO" sz="1400" baseline="-25000" smtClean="0"/>
              <a:t>3</a:t>
            </a:r>
            <a:r>
              <a:rPr lang="nb-NO" sz="1400" smtClean="0"/>
              <a:t> og andre N-holdige</a:t>
            </a:r>
            <a:endParaRPr lang="en-US" sz="1400" smtClean="0"/>
          </a:p>
        </p:txBody>
      </p:sp>
      <p:pic>
        <p:nvPicPr>
          <p:cNvPr id="53254" name="Picture 5" descr="H2-materials-den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1000125"/>
            <a:ext cx="5400675" cy="289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http://hugin.info/132600/R/1505936/4407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643675" cy="1232756"/>
          </a:xfrm>
          <a:prstGeom prst="rect">
            <a:avLst/>
          </a:prstGeom>
          <a:noFill/>
        </p:spPr>
      </p:pic>
      <p:pic>
        <p:nvPicPr>
          <p:cNvPr id="8" name="Picture 2" descr="http://www.wired.com/images_blogs/autopia/2010/01/hydrogen_fueling_stat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44328" y="1412776"/>
            <a:ext cx="1187624" cy="792341"/>
          </a:xfrm>
          <a:prstGeom prst="rect">
            <a:avLst/>
          </a:prstGeom>
          <a:noFill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04528"/>
          </a:xfrm>
        </p:spPr>
        <p:txBody>
          <a:bodyPr/>
          <a:lstStyle/>
          <a:p>
            <a:pPr eaLnBrk="1" hangingPunct="1"/>
            <a:r>
              <a:rPr lang="nb-NO" sz="2800" dirty="0" smtClean="0"/>
              <a:t>Andre energilagringsmetoder</a:t>
            </a:r>
            <a:endParaRPr lang="en-US" sz="2800" dirty="0" smtClean="0"/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980728"/>
            <a:ext cx="3810000" cy="4724400"/>
          </a:xfrm>
        </p:spPr>
        <p:txBody>
          <a:bodyPr/>
          <a:lstStyle/>
          <a:p>
            <a:pPr eaLnBrk="1" hangingPunct="1"/>
            <a:r>
              <a:rPr lang="nb-NO" dirty="0" smtClean="0"/>
              <a:t>Mekanisk potensiell energi</a:t>
            </a:r>
          </a:p>
          <a:p>
            <a:pPr lvl="1" eaLnBrk="1" hangingPunct="1"/>
            <a:r>
              <a:rPr lang="nb-NO" sz="1800" dirty="0" smtClean="0"/>
              <a:t>Lufttrykk – tomme gruveganger</a:t>
            </a:r>
          </a:p>
          <a:p>
            <a:pPr lvl="1" eaLnBrk="1" hangingPunct="1"/>
            <a:r>
              <a:rPr lang="nb-NO" sz="1800" dirty="0" smtClean="0"/>
              <a:t>Vanntrykk – pumping opp til bassenger og sjøer</a:t>
            </a:r>
          </a:p>
          <a:p>
            <a:pPr lvl="1" eaLnBrk="1" hangingPunct="1"/>
            <a:endParaRPr lang="nb-NO" sz="1800" dirty="0" smtClean="0"/>
          </a:p>
          <a:p>
            <a:pPr eaLnBrk="1" hangingPunct="1"/>
            <a:r>
              <a:rPr lang="nb-NO" dirty="0" smtClean="0"/>
              <a:t>Mekanisk kinetisk energi</a:t>
            </a:r>
          </a:p>
          <a:p>
            <a:pPr lvl="1" eaLnBrk="1" hangingPunct="1"/>
            <a:r>
              <a:rPr lang="nb-NO" sz="1800" dirty="0" smtClean="0"/>
              <a:t>Løpehjul (</a:t>
            </a:r>
            <a:r>
              <a:rPr lang="nb-NO" sz="1800" dirty="0" err="1" smtClean="0"/>
              <a:t>flywheel</a:t>
            </a:r>
            <a:r>
              <a:rPr lang="nb-NO" sz="1800" dirty="0" smtClean="0"/>
              <a:t>)</a:t>
            </a:r>
          </a:p>
          <a:p>
            <a:pPr lvl="1" eaLnBrk="1" hangingPunct="1"/>
            <a:r>
              <a:rPr lang="nb-NO" sz="1800" dirty="0" smtClean="0"/>
              <a:t>Superledende magnetisk friksjonsfri opplagring</a:t>
            </a:r>
          </a:p>
          <a:p>
            <a:pPr lvl="1" eaLnBrk="1" hangingPunct="1"/>
            <a:endParaRPr lang="nb-NO" sz="1800" dirty="0" smtClean="0"/>
          </a:p>
          <a:p>
            <a:pPr lvl="2" eaLnBrk="1" hangingPunct="1"/>
            <a:r>
              <a:rPr lang="nb-NO" dirty="0" smtClean="0"/>
              <a:t>Sikkerhetsaspekt?</a:t>
            </a:r>
          </a:p>
          <a:p>
            <a:pPr lvl="1" eaLnBrk="1" hangingPunct="1"/>
            <a:endParaRPr lang="nb-NO" sz="1800" dirty="0" smtClean="0"/>
          </a:p>
          <a:p>
            <a:pPr eaLnBrk="1" hangingPunct="1"/>
            <a:r>
              <a:rPr lang="nb-NO" dirty="0" smtClean="0"/>
              <a:t>Termisk</a:t>
            </a:r>
          </a:p>
          <a:p>
            <a:pPr lvl="1" eaLnBrk="1" hangingPunct="1"/>
            <a:r>
              <a:rPr lang="nb-NO" sz="1800" dirty="0" smtClean="0"/>
              <a:t>Varmekapasitet</a:t>
            </a:r>
          </a:p>
          <a:p>
            <a:pPr lvl="1" eaLnBrk="1" hangingPunct="1"/>
            <a:r>
              <a:rPr lang="nb-NO" sz="1800" dirty="0" smtClean="0"/>
              <a:t>Faseomvandlingsmaterialer</a:t>
            </a:r>
            <a:endParaRPr lang="en-US" sz="1800" dirty="0" smtClean="0"/>
          </a:p>
        </p:txBody>
      </p:sp>
      <p:pic>
        <p:nvPicPr>
          <p:cNvPr id="56325" name="Picture 9" descr="Flywheel storage&#10;For off grid systems with wind energy, the flywheel storage equilibrates the continual fluctuations of the wind energy. 5 kWh storage capacity  and 200kW peak power for 90 seconds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5138" y="1773238"/>
            <a:ext cx="3348037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7" descr="gyrob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781300"/>
            <a:ext cx="1775197" cy="2259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1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Forbruk, nedbrytning og gjenvinning av materialer</a:t>
            </a:r>
            <a:endParaRPr lang="en-US" smtClean="0"/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nb-NO" sz="1800" smtClean="0"/>
              <a:t>Å lage teknologi for fornybar energi koster også energi</a:t>
            </a:r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Degradering</a:t>
            </a:r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Nedbrytning</a:t>
            </a:r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Kostnad ved skrotning</a:t>
            </a:r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Gjenvinning</a:t>
            </a:r>
          </a:p>
          <a:p>
            <a:pPr eaLnBrk="1" hangingPunct="1"/>
            <a:endParaRPr lang="nb-NO" sz="1800" smtClean="0"/>
          </a:p>
          <a:p>
            <a:pPr eaLnBrk="1" hangingPunct="1"/>
            <a:endParaRPr lang="en-US" sz="1800" smtClean="0"/>
          </a:p>
        </p:txBody>
      </p:sp>
      <p:pic>
        <p:nvPicPr>
          <p:cNvPr id="57349" name="Picture 5" descr="cooling_water_pump_7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3068638"/>
            <a:ext cx="172720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7" descr="recycling-symbols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4797425"/>
            <a:ext cx="1106487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9" descr="Car being recyc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5" y="4437063"/>
            <a:ext cx="15843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11" descr="Blencathra Wind Farm Turbin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638" y="1052513"/>
            <a:ext cx="259238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3" name="Picture 13" descr="Wind turbine construct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125" y="2060575"/>
            <a:ext cx="2087563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3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 descr="energireser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8104" y="1271588"/>
            <a:ext cx="4470400" cy="474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Oppsummering - Energikilder</a:t>
            </a:r>
            <a:endParaRPr lang="en-US" dirty="0" smtClean="0"/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371600"/>
            <a:ext cx="4608512" cy="4724400"/>
          </a:xfrm>
        </p:spPr>
        <p:txBody>
          <a:bodyPr/>
          <a:lstStyle/>
          <a:p>
            <a:pPr eaLnBrk="1" hangingPunct="1"/>
            <a:r>
              <a:rPr lang="nb-NO" sz="1800" dirty="0" smtClean="0"/>
              <a:t>Bærekraftig bruk av energi:</a:t>
            </a:r>
          </a:p>
          <a:p>
            <a:pPr eaLnBrk="1" hangingPunct="1"/>
            <a:endParaRPr lang="nb-NO" sz="1800" dirty="0" smtClean="0"/>
          </a:p>
          <a:p>
            <a:pPr lvl="1" eaLnBrk="1" hangingPunct="1"/>
            <a:r>
              <a:rPr lang="nb-NO" sz="1600" dirty="0" smtClean="0"/>
              <a:t>Bedre bruk av fossile reserver</a:t>
            </a:r>
          </a:p>
          <a:p>
            <a:pPr lvl="2" eaLnBrk="1" hangingPunct="1"/>
            <a:r>
              <a:rPr lang="nb-NO" sz="1400" dirty="0" smtClean="0"/>
              <a:t>Med reduserte CO</a:t>
            </a:r>
            <a:r>
              <a:rPr lang="nb-NO" sz="1400" baseline="-25000" dirty="0" smtClean="0"/>
              <a:t>2</a:t>
            </a:r>
            <a:r>
              <a:rPr lang="nb-NO" sz="1400" dirty="0" smtClean="0"/>
              <a:t>-ustlipp</a:t>
            </a:r>
          </a:p>
          <a:p>
            <a:pPr lvl="1" eaLnBrk="1" hangingPunct="1"/>
            <a:endParaRPr lang="nb-NO" sz="1600" dirty="0" smtClean="0"/>
          </a:p>
          <a:p>
            <a:pPr lvl="1" eaLnBrk="1" hangingPunct="1"/>
            <a:r>
              <a:rPr lang="nb-NO" sz="1600" dirty="0" smtClean="0"/>
              <a:t>Utbygge fornybare kilder</a:t>
            </a:r>
          </a:p>
          <a:p>
            <a:pPr lvl="1" eaLnBrk="1" hangingPunct="1"/>
            <a:endParaRPr lang="nb-NO" sz="1600" dirty="0" smtClean="0"/>
          </a:p>
          <a:p>
            <a:pPr lvl="1" eaLnBrk="1" hangingPunct="1"/>
            <a:r>
              <a:rPr lang="nb-NO" sz="1600" dirty="0" smtClean="0"/>
              <a:t>Ta i bruk hydrogenteknologi</a:t>
            </a:r>
          </a:p>
          <a:p>
            <a:pPr lvl="2" eaLnBrk="1" hangingPunct="1"/>
            <a:r>
              <a:rPr lang="nb-NO" sz="1400" dirty="0" smtClean="0"/>
              <a:t>med hydrogen fra både fossile og fornybare kilder </a:t>
            </a:r>
          </a:p>
          <a:p>
            <a:pPr lvl="1" eaLnBrk="1" hangingPunct="1"/>
            <a:endParaRPr lang="nb-NO" sz="1600" dirty="0" smtClean="0"/>
          </a:p>
          <a:p>
            <a:pPr lvl="1" eaLnBrk="1" hangingPunct="1"/>
            <a:r>
              <a:rPr lang="nb-NO" sz="1600" dirty="0" smtClean="0"/>
              <a:t>Effektivisere bruk av energi</a:t>
            </a:r>
          </a:p>
          <a:p>
            <a:pPr lvl="1" eaLnBrk="1" hangingPunct="1"/>
            <a:endParaRPr lang="nb-NO" sz="1600" dirty="0" smtClean="0"/>
          </a:p>
          <a:p>
            <a:pPr eaLnBrk="1" hangingPunct="1"/>
            <a:r>
              <a:rPr lang="nb-NO" sz="1800" dirty="0" smtClean="0"/>
              <a:t>Nøkkelen ligger i ny og bedre konvertering, lagring og transport av energi (neste kapittel). For dette trenger vi nye og forbedrede materialer.</a:t>
            </a:r>
            <a:endParaRPr lang="en-US" sz="1800" dirty="0" smtClean="0"/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Figur: Bellona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pic>
        <p:nvPicPr>
          <p:cNvPr id="58371" name="Picture 5" descr="nature-insight-super-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440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>
                <a:solidFill>
                  <a:schemeClr val="bg1"/>
                </a:solidFill>
              </a:rPr>
              <a:t>Oppsummering Energikonvertering og -lagring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837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nb-NO" sz="1800" dirty="0" smtClean="0">
                <a:solidFill>
                  <a:schemeClr val="bg1"/>
                </a:solidFill>
              </a:rPr>
              <a:t>Energikonvertering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Fra sollys til elektrisitet m.m. 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Fra vind/vann til mekanisk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Fra kjemisk til varme</a:t>
            </a: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Fra nukleær til varme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Fra varme til mekanisk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Fra mekanisk til elektrisk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Brenselceller</a:t>
            </a:r>
          </a:p>
          <a:p>
            <a:pPr lvl="2" eaLnBrk="1" hangingPunct="1"/>
            <a:r>
              <a:rPr lang="nb-NO" sz="1400" dirty="0" smtClean="0">
                <a:solidFill>
                  <a:schemeClr val="bg1"/>
                </a:solidFill>
              </a:rPr>
              <a:t>mange typer; lær en eller to godt!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5837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nb-NO" sz="1800" dirty="0" smtClean="0">
                <a:solidFill>
                  <a:schemeClr val="bg1"/>
                </a:solidFill>
              </a:rPr>
              <a:t>Energilagring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Elektrisk</a:t>
            </a:r>
          </a:p>
          <a:p>
            <a:pPr lvl="2" eaLnBrk="1" hangingPunct="1"/>
            <a:r>
              <a:rPr lang="nb-NO" sz="1400" dirty="0" smtClean="0">
                <a:solidFill>
                  <a:schemeClr val="bg1"/>
                </a:solidFill>
              </a:rPr>
              <a:t>Spenning (ladning)</a:t>
            </a:r>
          </a:p>
          <a:p>
            <a:pPr lvl="2" eaLnBrk="1" hangingPunct="1"/>
            <a:r>
              <a:rPr lang="nb-NO" sz="1400" dirty="0" smtClean="0">
                <a:solidFill>
                  <a:schemeClr val="bg1"/>
                </a:solidFill>
              </a:rPr>
              <a:t>Strøm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Kjemisk</a:t>
            </a:r>
          </a:p>
          <a:p>
            <a:pPr lvl="2" eaLnBrk="1" hangingPunct="1"/>
            <a:r>
              <a:rPr lang="nb-NO" sz="1400" dirty="0" smtClean="0">
                <a:solidFill>
                  <a:schemeClr val="bg1"/>
                </a:solidFill>
              </a:rPr>
              <a:t>Akkumulator</a:t>
            </a:r>
          </a:p>
          <a:p>
            <a:pPr lvl="3" eaLnBrk="1" hangingPunct="1"/>
            <a:r>
              <a:rPr lang="nb-NO" sz="1200" dirty="0" smtClean="0">
                <a:solidFill>
                  <a:schemeClr val="bg1"/>
                </a:solidFill>
              </a:rPr>
              <a:t>Lær </a:t>
            </a:r>
            <a:r>
              <a:rPr lang="nb-NO" sz="1200" dirty="0" err="1" smtClean="0">
                <a:solidFill>
                  <a:schemeClr val="bg1"/>
                </a:solidFill>
              </a:rPr>
              <a:t>Li-ion</a:t>
            </a:r>
            <a:r>
              <a:rPr lang="nb-NO" sz="1200" dirty="0" smtClean="0">
                <a:solidFill>
                  <a:schemeClr val="bg1"/>
                </a:solidFill>
              </a:rPr>
              <a:t> m.m.!</a:t>
            </a:r>
          </a:p>
          <a:p>
            <a:pPr lvl="2" eaLnBrk="1" hangingPunct="1"/>
            <a:r>
              <a:rPr lang="nb-NO" sz="1400" dirty="0" smtClean="0">
                <a:solidFill>
                  <a:schemeClr val="bg1"/>
                </a:solidFill>
              </a:rPr>
              <a:t>Hydrogen</a:t>
            </a:r>
          </a:p>
          <a:p>
            <a:pPr lvl="2" eaLnBrk="1" hangingPunct="1"/>
            <a:endParaRPr lang="nb-NO" sz="14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Mekanisk</a:t>
            </a:r>
          </a:p>
          <a:p>
            <a:pPr lvl="1" eaLnBrk="1" hangingPunct="1"/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ECFF832-144B-4467-A8FA-E73367C8C9D4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2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Verdens personbiler (2002)</a:t>
            </a: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900" y="1071563"/>
            <a:ext cx="8966200" cy="471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6666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27349</TotalTime>
  <Words>3739</Words>
  <Application>Microsoft Office PowerPoint</Application>
  <PresentationFormat>On-screen Show (4:3)</PresentationFormat>
  <Paragraphs>1072</Paragraphs>
  <Slides>86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8" baseType="lpstr">
      <vt:lpstr>Default Design</vt:lpstr>
      <vt:lpstr>Graph</vt:lpstr>
      <vt:lpstr>MENA1000-Materialer, energi og nanoteknologi- Kap. 10  Energi; kilder, konvertering, lagring</vt:lpstr>
      <vt:lpstr>PowerPoint Presentation</vt:lpstr>
      <vt:lpstr>Solenergi og andre energikilder; reserver og forbruk</vt:lpstr>
      <vt:lpstr>Verdens energikilder i et historisk perspektiv</vt:lpstr>
      <vt:lpstr>PowerPoint Presentation</vt:lpstr>
      <vt:lpstr>Energibruk</vt:lpstr>
      <vt:lpstr>Verdens landområder</vt:lpstr>
      <vt:lpstr>Verdens befolkning (2002)</vt:lpstr>
      <vt:lpstr>Verdens personbiler (2002)</vt:lpstr>
      <vt:lpstr>Verdens forbruk av brensel (2001)</vt:lpstr>
      <vt:lpstr>Verdens økte forbruk av brensel (1980 – 2001)</vt:lpstr>
      <vt:lpstr>Energiflytdiagram USA 2008</vt:lpstr>
      <vt:lpstr>Energiforbruk i Norge  </vt:lpstr>
      <vt:lpstr>Energiforbruk i Norge  </vt:lpstr>
      <vt:lpstr>Energiforbruk i Norge  </vt:lpstr>
      <vt:lpstr>Solen</vt:lpstr>
      <vt:lpstr>Stråling til Jorden</vt:lpstr>
      <vt:lpstr>Direkte solenergi - termisk</vt:lpstr>
      <vt:lpstr>Fra elektromagnetisk stråling (lys) til elektrisitet Fotovoltaiske celler - solceller</vt:lpstr>
      <vt:lpstr>Fra lys til elektrokjemiske prosesser Fotoelektrokjemiske celler</vt:lpstr>
      <vt:lpstr>Fra lys til elektrokjemiske prosesser Fotoelektrokjemiske celler – forts.</vt:lpstr>
      <vt:lpstr>Indirekte solenergi - vind</vt:lpstr>
      <vt:lpstr>Indirekte solenergi - vind</vt:lpstr>
      <vt:lpstr>Indirekte solenergi - bølger</vt:lpstr>
      <vt:lpstr>Indirekte solenergi - vannkraft</vt:lpstr>
      <vt:lpstr>Vannkraft og annen kraftproduksjon i Norge</vt:lpstr>
      <vt:lpstr>Bioenergi</vt:lpstr>
      <vt:lpstr>Deponigass</vt:lpstr>
      <vt:lpstr>Geotermisk varme og jordvarme</vt:lpstr>
      <vt:lpstr> Varme og varmepumper</vt:lpstr>
      <vt:lpstr>Tidevannskraft</vt:lpstr>
      <vt:lpstr>Fossile energikilder</vt:lpstr>
      <vt:lpstr>Kull</vt:lpstr>
      <vt:lpstr>Olje</vt:lpstr>
      <vt:lpstr>PowerPoint Presentation</vt:lpstr>
      <vt:lpstr>Varmemaskiner</vt:lpstr>
      <vt:lpstr>Varmemaskiner: Turbiner for ekspanderende gasser</vt:lpstr>
      <vt:lpstr>Fra kjemisk til mekanisk energi; roterende motorer Gassturbin Jetmotor</vt:lpstr>
      <vt:lpstr>Jetmotor i biler?</vt:lpstr>
      <vt:lpstr>”Combined cycle” kraftverk</vt:lpstr>
      <vt:lpstr>Fra kjemisk til mekanisk energi; reverserende motorer Dampmaskinen</vt:lpstr>
      <vt:lpstr>Fra kjemisk til mekanisk energi Forbrenningsmotorer</vt:lpstr>
      <vt:lpstr>Sterlingmotoren</vt:lpstr>
      <vt:lpstr>Solvarme og stirlingmotorer</vt:lpstr>
      <vt:lpstr>Virkningsgrad (effektivitet)</vt:lpstr>
      <vt:lpstr>Avgassrensing og -kontroll</vt:lpstr>
      <vt:lpstr>CO2-separasjon – ”CO2-fritt kraftverk”</vt:lpstr>
      <vt:lpstr>CO2- og H2-håndtering med blandede ledere for gasseparasjonsmembraner</vt:lpstr>
      <vt:lpstr>CO2-deponering  Mange muligheter: mer et spørsmål om pris</vt:lpstr>
      <vt:lpstr>Fra fossil til fornybar energi</vt:lpstr>
      <vt:lpstr>Kjernekraft - fisjon</vt:lpstr>
      <vt:lpstr>Problemer med kjernekraft</vt:lpstr>
      <vt:lpstr>Fra kjemisk til elektrisk energi Brenselceller</vt:lpstr>
      <vt:lpstr>Mange typer brenselceller  Eksempler: H2 + luft  </vt:lpstr>
      <vt:lpstr>Brenselcelle med rent protonledende elektrolytt Proton Conducting Fuel Cell (PCFC)</vt:lpstr>
      <vt:lpstr>Polymer-elektrolytt-brenselcelle</vt:lpstr>
      <vt:lpstr> </vt:lpstr>
      <vt:lpstr>PowerPoint Presentation</vt:lpstr>
      <vt:lpstr>PEFC H2-biler; status/eksempler</vt:lpstr>
      <vt:lpstr>PEFC</vt:lpstr>
      <vt:lpstr>Direkte metanol-brenselcelle DMFC</vt:lpstr>
      <vt:lpstr>Fastoksid-brenselcelle - Solid Oxide Fuel Cell (SOFC)</vt:lpstr>
      <vt:lpstr>PowerPoint Presentation</vt:lpstr>
      <vt:lpstr>PowerPoint Presentation</vt:lpstr>
      <vt:lpstr> </vt:lpstr>
      <vt:lpstr>Ledningsevne i SOFC-materialer</vt:lpstr>
      <vt:lpstr>Eksempel på mikrostruktur</vt:lpstr>
      <vt:lpstr>Rørdesign</vt:lpstr>
      <vt:lpstr>Planare design</vt:lpstr>
      <vt:lpstr>SOFC Auxiliary Power Unit (APU)</vt:lpstr>
      <vt:lpstr>SOFC</vt:lpstr>
      <vt:lpstr>Potensial og effekt vs strøm for en brenselcelle</vt:lpstr>
      <vt:lpstr>Elektrisk effekt og virkningsgrad</vt:lpstr>
      <vt:lpstr>Brenselceller; egenskaper</vt:lpstr>
      <vt:lpstr>Elektrolysører</vt:lpstr>
      <vt:lpstr>Lagring av elektrisk energi Kondensatorer</vt:lpstr>
      <vt:lpstr>Superkondensatorer</vt:lpstr>
      <vt:lpstr>Lagring av elektrisitet Elektrokjemisk konvertering; akkumulatorer</vt:lpstr>
      <vt:lpstr>Elektriske biler</vt:lpstr>
      <vt:lpstr>Metall-luft-batterier</vt:lpstr>
      <vt:lpstr>Lagring av strøm i superledere</vt:lpstr>
      <vt:lpstr>Hydrogen</vt:lpstr>
      <vt:lpstr>Andre energilagringsmetoder</vt:lpstr>
      <vt:lpstr>Forbruk, nedbrytning og gjenvinning av materialer</vt:lpstr>
      <vt:lpstr>Oppsummering - Energikilder</vt:lpstr>
      <vt:lpstr>Oppsummering Energikonvertering og -lagring</vt:lpstr>
    </vt:vector>
  </TitlesOfParts>
  <Company>UiO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Truls Norby</dc:creator>
  <cp:lastModifiedBy>trulsn</cp:lastModifiedBy>
  <cp:revision>443</cp:revision>
  <dcterms:created xsi:type="dcterms:W3CDTF">2003-05-03T22:01:05Z</dcterms:created>
  <dcterms:modified xsi:type="dcterms:W3CDTF">2014-11-17T15:32:00Z</dcterms:modified>
</cp:coreProperties>
</file>