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6" r:id="rId2"/>
    <p:sldId id="382" r:id="rId3"/>
    <p:sldId id="403" r:id="rId4"/>
    <p:sldId id="305" r:id="rId5"/>
    <p:sldId id="292" r:id="rId6"/>
    <p:sldId id="291" r:id="rId7"/>
    <p:sldId id="293" r:id="rId8"/>
    <p:sldId id="294" r:id="rId9"/>
    <p:sldId id="295" r:id="rId10"/>
    <p:sldId id="405" r:id="rId11"/>
    <p:sldId id="296" r:id="rId12"/>
    <p:sldId id="297" r:id="rId13"/>
    <p:sldId id="298" r:id="rId14"/>
    <p:sldId id="378" r:id="rId15"/>
    <p:sldId id="381" r:id="rId16"/>
    <p:sldId id="386" r:id="rId17"/>
    <p:sldId id="299" r:id="rId18"/>
    <p:sldId id="300" r:id="rId19"/>
    <p:sldId id="402" r:id="rId20"/>
    <p:sldId id="301" r:id="rId21"/>
    <p:sldId id="404" r:id="rId22"/>
    <p:sldId id="302" r:id="rId23"/>
    <p:sldId id="406" r:id="rId24"/>
    <p:sldId id="304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90" r:id="rId34"/>
    <p:sldId id="327" r:id="rId35"/>
    <p:sldId id="388" r:id="rId36"/>
    <p:sldId id="387" r:id="rId37"/>
    <p:sldId id="314" r:id="rId38"/>
    <p:sldId id="395" r:id="rId39"/>
    <p:sldId id="396" r:id="rId40"/>
    <p:sldId id="328" r:id="rId41"/>
    <p:sldId id="407" r:id="rId42"/>
    <p:sldId id="408" r:id="rId43"/>
    <p:sldId id="409" r:id="rId44"/>
    <p:sldId id="410" r:id="rId45"/>
    <p:sldId id="411" r:id="rId46"/>
    <p:sldId id="329" r:id="rId47"/>
    <p:sldId id="365" r:id="rId48"/>
    <p:sldId id="331" r:id="rId49"/>
    <p:sldId id="334" r:id="rId50"/>
    <p:sldId id="335" r:id="rId51"/>
    <p:sldId id="336" r:id="rId52"/>
    <p:sldId id="332" r:id="rId53"/>
    <p:sldId id="337" r:id="rId54"/>
    <p:sldId id="339" r:id="rId55"/>
    <p:sldId id="340" r:id="rId56"/>
    <p:sldId id="360" r:id="rId57"/>
    <p:sldId id="343" r:id="rId58"/>
    <p:sldId id="341" r:id="rId59"/>
    <p:sldId id="359" r:id="rId60"/>
    <p:sldId id="357" r:id="rId61"/>
    <p:sldId id="358" r:id="rId62"/>
    <p:sldId id="346" r:id="rId63"/>
    <p:sldId id="347" r:id="rId64"/>
    <p:sldId id="391" r:id="rId65"/>
    <p:sldId id="392" r:id="rId66"/>
    <p:sldId id="393" r:id="rId67"/>
    <p:sldId id="348" r:id="rId68"/>
    <p:sldId id="354" r:id="rId69"/>
    <p:sldId id="366" r:id="rId70"/>
    <p:sldId id="355" r:id="rId71"/>
    <p:sldId id="394" r:id="rId72"/>
    <p:sldId id="356" r:id="rId73"/>
    <p:sldId id="361" r:id="rId74"/>
    <p:sldId id="362" r:id="rId75"/>
    <p:sldId id="363" r:id="rId76"/>
    <p:sldId id="364" r:id="rId7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uls Eivind Norby" initials="TEN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0000"/>
    <a:srgbClr val="FF6600"/>
    <a:srgbClr val="99CCFF"/>
    <a:srgbClr val="003366"/>
    <a:srgbClr val="000066"/>
    <a:srgbClr val="CC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1" autoAdjust="0"/>
    <p:restoredTop sz="92196" autoAdjust="0"/>
  </p:normalViewPr>
  <p:slideViewPr>
    <p:cSldViewPr>
      <p:cViewPr varScale="1">
        <p:scale>
          <a:sx n="93" d="100"/>
          <a:sy n="93" d="100"/>
        </p:scale>
        <p:origin x="-114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94"/>
    </p:cViewPr>
  </p:sorterViewPr>
  <p:notesViewPr>
    <p:cSldViewPr>
      <p:cViewPr varScale="1">
        <p:scale>
          <a:sx n="78" d="100"/>
          <a:sy n="78" d="100"/>
        </p:scale>
        <p:origin x="-2102" y="-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8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4" Type="http://schemas.openxmlformats.org/officeDocument/2006/relationships/image" Target="../media/image98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4" Type="http://schemas.openxmlformats.org/officeDocument/2006/relationships/image" Target="../media/image105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8927B8-30AD-47B2-8742-48C170784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55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D5FB09-F333-429F-80FE-941A9218F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69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Summe/diskutere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endoterme</a:t>
            </a:r>
            <a:r>
              <a:rPr lang="en-GB" dirty="0" smtClean="0"/>
              <a:t> men </a:t>
            </a:r>
            <a:r>
              <a:rPr lang="en-GB" dirty="0" err="1" smtClean="0"/>
              <a:t>spontane</a:t>
            </a:r>
            <a:r>
              <a:rPr lang="en-GB" dirty="0" smtClean="0"/>
              <a:t> </a:t>
            </a:r>
            <a:r>
              <a:rPr lang="en-GB" dirty="0" err="1" smtClean="0"/>
              <a:t>reaksjoner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andre</a:t>
            </a:r>
            <a:r>
              <a:rPr lang="en-GB" dirty="0" smtClean="0"/>
              <a:t> </a:t>
            </a:r>
            <a:r>
              <a:rPr lang="en-GB" dirty="0" err="1" smtClean="0"/>
              <a:t>prosesser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D5FB09-F333-429F-80FE-941A9218FDE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739380-703C-4C23-A640-FC5E30798C2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38CB9-B7B5-4F11-B379-7FF5F952833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sz="1000" smtClean="0"/>
              <a:t>- Mikroskopiske systemer er eksakte, men uoverkommelig komplekse når antallet partikler blir stort. </a:t>
            </a:r>
          </a:p>
          <a:p>
            <a:pPr eaLnBrk="1" hangingPunct="1"/>
            <a:r>
              <a:rPr lang="en-GB" sz="1000" smtClean="0"/>
              <a:t>- Makroskopiske tilstander er oversiktlige og "enkle".</a:t>
            </a:r>
          </a:p>
          <a:p>
            <a:pPr eaLnBrk="1" hangingPunct="1"/>
            <a:r>
              <a:rPr lang="en-GB" sz="1000" smtClean="0"/>
              <a:t>- En og samme makroskopiske tilstand kan ha mange mikroskopiske tilstander (som altså hver gir samme makroskopiske tilstand).</a:t>
            </a:r>
          </a:p>
          <a:p>
            <a:pPr eaLnBrk="1" hangingPunct="1"/>
            <a:r>
              <a:rPr lang="en-GB" sz="1000" smtClean="0"/>
              <a:t>- En slik makroskopisk tilstand kan være at "alle atomene er i en halvdel av systemet". En annen kan være at "like mange atomer er i hver flaske".</a:t>
            </a:r>
          </a:p>
          <a:p>
            <a:pPr eaLnBrk="1" hangingPunct="1"/>
            <a:r>
              <a:rPr lang="en-GB" sz="1000" smtClean="0"/>
              <a:t>- I figuren antar vi fortynnet gass - sted og fart for atomene er uavhengige av hverandre. Det er da bare statistikk som gir makrotilstander, f.eks. hvorvidt antallet er likt eller ulikt i de to beholderne.</a:t>
            </a:r>
          </a:p>
          <a:p>
            <a:pPr eaLnBrk="1" hangingPunct="1"/>
            <a:r>
              <a:rPr lang="en-GB" sz="1000" smtClean="0"/>
              <a:t>- NB: Som mikrotilstand betrakter vi her for enkelhetsskyld et system med 2 eller 4 He-atomer. </a:t>
            </a:r>
          </a:p>
          <a:p>
            <a:pPr eaLnBrk="1" hangingPunct="1"/>
            <a:r>
              <a:rPr lang="en-GB" sz="1000" smtClean="0"/>
              <a:t>- Hva er mest sannsynlig?</a:t>
            </a:r>
          </a:p>
          <a:p>
            <a:pPr eaLnBrk="1" hangingPunct="1"/>
            <a:r>
              <a:rPr lang="en-GB" sz="1000" smtClean="0"/>
              <a:t>- Når det er 2 atomer totalt er det like sannsynlig at de er sammen i en eller annen av beholderne som at de er likt fordelt.</a:t>
            </a:r>
          </a:p>
          <a:p>
            <a:pPr eaLnBrk="1" hangingPunct="1"/>
            <a:r>
              <a:rPr lang="en-GB" sz="1000" smtClean="0"/>
              <a:t>- Når det er 4 atomer totalt er det 2*1/16 = 1/8 sjanse for at de bare er i den ene eller den andre, mens det er blitt 6/16 = 3/8 sjanse for å være likt fordelt. (Resten blir sjansen for fordelingen 1:3. (Det er ikke helt trivielt å vise annet enn sjansen for at alle er i en boks.)</a:t>
            </a:r>
          </a:p>
          <a:p>
            <a:pPr eaLnBrk="1" hangingPunct="1"/>
            <a:r>
              <a:rPr lang="en-GB" sz="1000" smtClean="0"/>
              <a:t>Når antallet øker blir det øket sannsynlighet for at det er like mange (eller omtrent like mange) i hver halvdel. Dette skyldes at dette har flest mikrotilstander, og vi tillegger dette (foreløpig kvalitativt) stor entropi.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6CB7B-3152-48E1-8BBB-2FEAF08BF65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50F58B-1C80-4564-AA0C-E2828E18465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6E2B5-4D51-48C6-9483-17660964FF4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smtClean="0"/>
              <a:t>Bare 4 mikrotilstander gir "alle studentene i ett eller annet hjørne".</a:t>
            </a:r>
          </a:p>
          <a:p>
            <a:pPr eaLnBrk="1" hangingPunct="1"/>
            <a:r>
              <a:rPr lang="en-GB" smtClean="0"/>
              <a:t>Bare 1 mikrotilstand gir "alle studentene i et bestemt hjørne"</a:t>
            </a:r>
          </a:p>
          <a:p>
            <a:pPr eaLnBrk="1" hangingPunct="1"/>
            <a:r>
              <a:rPr lang="en-GB" smtClean="0"/>
              <a:t>Bare 1 mikrotilstand gir "alle studentene i hvert sitt hjørne"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75F89B-DE4B-4497-A263-00232F516D45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smtClean="0"/>
              <a:t>At alle 25 atomer har ett kvant gir bare 1 mikrotilstand og er usannsylig.</a:t>
            </a:r>
          </a:p>
          <a:p>
            <a:pPr eaLnBrk="1" hangingPunct="1"/>
            <a:r>
              <a:rPr lang="en-GB" smtClean="0"/>
              <a:t>At ett atom har 25 </a:t>
            </a:r>
            <a:r>
              <a:rPr lang="en-GB" smtClean="0">
                <a:sym typeface="Symbol" pitchFamily="18" charset="2"/>
              </a:rPr>
              <a:t> gir samme energi, men har 25 forskjellige mikrotilstander, dvs er mer sannsynlig.</a:t>
            </a:r>
            <a:endParaRPr lang="en-GB" sz="1000" smtClean="0"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583FE8-DD41-4404-9595-3B2DD52C8DF7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sz="1000" smtClean="0">
                <a:sym typeface="Symbol" pitchFamily="18" charset="2"/>
              </a:rPr>
              <a:t>N</a:t>
            </a:r>
            <a:r>
              <a:rPr lang="en-GB" sz="1000" baseline="-25000" smtClean="0">
                <a:sym typeface="Symbol" pitchFamily="18" charset="2"/>
              </a:rPr>
              <a:t>0</a:t>
            </a:r>
            <a:r>
              <a:rPr lang="en-GB" sz="1000" smtClean="0">
                <a:sym typeface="Symbol" pitchFamily="18" charset="2"/>
              </a:rPr>
              <a:t> = 10</a:t>
            </a:r>
          </a:p>
          <a:p>
            <a:pPr eaLnBrk="1" hangingPunct="1"/>
            <a:r>
              <a:rPr lang="en-GB" sz="1000" smtClean="0">
                <a:sym typeface="Symbol" pitchFamily="18" charset="2"/>
              </a:rPr>
              <a:t>N</a:t>
            </a:r>
            <a:r>
              <a:rPr lang="en-GB" sz="1000" baseline="-25000" smtClean="0">
                <a:sym typeface="Symbol" pitchFamily="18" charset="2"/>
              </a:rPr>
              <a:t>1</a:t>
            </a:r>
            <a:r>
              <a:rPr lang="en-GB" sz="1000" smtClean="0">
                <a:sym typeface="Symbol" pitchFamily="18" charset="2"/>
              </a:rPr>
              <a:t> = 8</a:t>
            </a:r>
          </a:p>
          <a:p>
            <a:pPr eaLnBrk="1" hangingPunct="1"/>
            <a:r>
              <a:rPr lang="en-GB" sz="1000" smtClean="0">
                <a:sym typeface="Symbol" pitchFamily="18" charset="2"/>
              </a:rPr>
              <a:t>N</a:t>
            </a:r>
            <a:r>
              <a:rPr lang="en-GB" sz="1000" baseline="-25000" smtClean="0">
                <a:sym typeface="Symbol" pitchFamily="18" charset="2"/>
              </a:rPr>
              <a:t>2 </a:t>
            </a:r>
            <a:r>
              <a:rPr lang="en-GB" sz="1000" smtClean="0">
                <a:sym typeface="Symbol" pitchFamily="18" charset="2"/>
              </a:rPr>
              <a:t>= 4</a:t>
            </a:r>
          </a:p>
          <a:p>
            <a:pPr eaLnBrk="1" hangingPunct="1"/>
            <a:r>
              <a:rPr lang="en-GB" sz="1000" smtClean="0">
                <a:sym typeface="Symbol" pitchFamily="18" charset="2"/>
              </a:rPr>
              <a:t>N</a:t>
            </a:r>
            <a:r>
              <a:rPr lang="en-GB" sz="1000" baseline="-25000" smtClean="0">
                <a:sym typeface="Symbol" pitchFamily="18" charset="2"/>
              </a:rPr>
              <a:t>3</a:t>
            </a:r>
            <a:r>
              <a:rPr lang="en-GB" sz="1000" smtClean="0">
                <a:sym typeface="Symbol" pitchFamily="18" charset="2"/>
              </a:rPr>
              <a:t> = 3</a:t>
            </a:r>
          </a:p>
          <a:p>
            <a:pPr eaLnBrk="1" hangingPunct="1"/>
            <a:endParaRPr lang="en-GB" sz="1000" smtClean="0">
              <a:sym typeface="Symbol" pitchFamily="18" charset="2"/>
            </a:endParaRPr>
          </a:p>
          <a:p>
            <a:pPr eaLnBrk="1" hangingPunct="1"/>
            <a:endParaRPr lang="en-GB" sz="1000" smtClean="0">
              <a:sym typeface="Symbol" pitchFamily="18" charset="2"/>
            </a:endParaRPr>
          </a:p>
          <a:p>
            <a:pPr eaLnBrk="1" hangingPunct="1"/>
            <a:r>
              <a:rPr lang="en-GB" sz="1000" smtClean="0">
                <a:sym typeface="Symbol" pitchFamily="18" charset="2"/>
              </a:rPr>
              <a:t>Beregning for foregående eksempel: </a:t>
            </a:r>
          </a:p>
          <a:p>
            <a:pPr eaLnBrk="1" hangingPunct="1"/>
            <a:endParaRPr lang="en-GB" sz="1000" smtClean="0">
              <a:sym typeface="Symbol" pitchFamily="18" charset="2"/>
            </a:endParaRPr>
          </a:p>
          <a:p>
            <a:pPr eaLnBrk="1" hangingPunct="1"/>
            <a:r>
              <a:rPr lang="en-GB" sz="1000" smtClean="0">
                <a:sym typeface="Symbol" pitchFamily="18" charset="2"/>
              </a:rPr>
              <a:t>Alle har ett kvant: W = 25!/(25!) = 1</a:t>
            </a:r>
          </a:p>
          <a:p>
            <a:pPr eaLnBrk="1" hangingPunct="1"/>
            <a:endParaRPr lang="en-GB" sz="1000" smtClean="0">
              <a:sym typeface="Symbol" pitchFamily="18" charset="2"/>
            </a:endParaRPr>
          </a:p>
          <a:p>
            <a:pPr eaLnBrk="1" hangingPunct="1"/>
            <a:r>
              <a:rPr lang="en-GB" sz="1000" smtClean="0">
                <a:sym typeface="Symbol" pitchFamily="18" charset="2"/>
              </a:rPr>
              <a:t>Ett har 25 kvant: W = 25!/(24! 1!)= 25</a:t>
            </a:r>
          </a:p>
          <a:p>
            <a:pPr eaLnBrk="1" hangingPunct="1"/>
            <a:endParaRPr lang="en-GB" sz="1000" smtClean="0">
              <a:sym typeface="Symbol" pitchFamily="18" charset="2"/>
            </a:endParaRPr>
          </a:p>
          <a:p>
            <a:pPr eaLnBrk="1" hangingPunct="1"/>
            <a:r>
              <a:rPr lang="en-GB" sz="1000" smtClean="0">
                <a:sym typeface="Symbol" pitchFamily="18" charset="2"/>
              </a:rPr>
              <a:t>(0! = 1)</a:t>
            </a:r>
          </a:p>
          <a:p>
            <a:pPr eaLnBrk="1" hangingPunct="1"/>
            <a:endParaRPr lang="en-GB" sz="1000" smtClean="0">
              <a:sym typeface="Symbol" pitchFamily="18" charset="2"/>
            </a:endParaRPr>
          </a:p>
          <a:p>
            <a:pPr eaLnBrk="1" hangingPunct="1"/>
            <a:r>
              <a:rPr lang="en-GB" sz="1000" smtClean="0">
                <a:sym typeface="Symbol" pitchFamily="18" charset="2"/>
              </a:rPr>
              <a:t>Så det stemmer!</a:t>
            </a:r>
          </a:p>
          <a:p>
            <a:pPr eaLnBrk="1" hangingPunct="1"/>
            <a:endParaRPr lang="en-GB" sz="1000" smtClean="0">
              <a:sym typeface="Symbol" pitchFamily="18" charset="2"/>
            </a:endParaRPr>
          </a:p>
          <a:p>
            <a:pPr eaLnBrk="1" hangingPunct="1"/>
            <a:r>
              <a:rPr lang="en-GB" sz="1000" smtClean="0">
                <a:sym typeface="Symbol" pitchFamily="18" charset="2"/>
              </a:rPr>
              <a:t>NB: Utledningen av W forlanges ikke forstått eller gjentatt i detalj av studentene. Den er ment som et illustrativt eksempel. Eksempelet med studentene i lesesalen gir en kvalitativ forståelse av fremgangasmåten. </a:t>
            </a:r>
          </a:p>
          <a:p>
            <a:pPr eaLnBrk="1" hangingPunct="1"/>
            <a:endParaRPr lang="en-GB" sz="1000" smtClean="0">
              <a:sym typeface="Symbol" pitchFamily="18" charset="2"/>
            </a:endParaRPr>
          </a:p>
          <a:p>
            <a:pPr eaLnBrk="1" hangingPunct="1"/>
            <a:endParaRPr lang="en-GB" sz="1000" smtClean="0"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307BE9-8C7A-43E9-B69E-FFFB48BB56A4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dirty="0" err="1" smtClean="0"/>
              <a:t>Ligningen</a:t>
            </a:r>
            <a:r>
              <a:rPr lang="en-GB" dirty="0" smtClean="0"/>
              <a:t> </a:t>
            </a:r>
            <a:r>
              <a:rPr lang="en-GB" i="1" dirty="0" smtClean="0"/>
              <a:t>S</a:t>
            </a:r>
            <a:r>
              <a:rPr lang="en-GB" dirty="0" smtClean="0"/>
              <a:t> = </a:t>
            </a:r>
            <a:r>
              <a:rPr lang="en-GB" i="1" dirty="0" smtClean="0"/>
              <a:t>k</a:t>
            </a:r>
            <a:r>
              <a:rPr lang="en-GB" dirty="0" smtClean="0"/>
              <a:t> </a:t>
            </a:r>
            <a:r>
              <a:rPr lang="en-GB" dirty="0" err="1" smtClean="0"/>
              <a:t>ln</a:t>
            </a:r>
            <a:r>
              <a:rPr lang="en-GB" i="1" dirty="0" err="1" smtClean="0"/>
              <a:t>W</a:t>
            </a:r>
            <a:r>
              <a:rPr lang="en-GB" dirty="0" smtClean="0"/>
              <a:t> </a:t>
            </a:r>
            <a:r>
              <a:rPr lang="en-GB" dirty="0" err="1" smtClean="0"/>
              <a:t>ble</a:t>
            </a:r>
            <a:r>
              <a:rPr lang="en-GB" dirty="0" smtClean="0"/>
              <a:t> </a:t>
            </a:r>
            <a:r>
              <a:rPr lang="en-GB" dirty="0" err="1" smtClean="0"/>
              <a:t>utledet</a:t>
            </a:r>
            <a:r>
              <a:rPr lang="en-GB" dirty="0" smtClean="0"/>
              <a:t> </a:t>
            </a:r>
            <a:r>
              <a:rPr lang="en-GB" dirty="0" err="1" smtClean="0"/>
              <a:t>nokså</a:t>
            </a:r>
            <a:r>
              <a:rPr lang="en-GB" dirty="0" smtClean="0"/>
              <a:t> </a:t>
            </a:r>
            <a:r>
              <a:rPr lang="en-GB" dirty="0" err="1" smtClean="0"/>
              <a:t>empirisk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Boltzmann </a:t>
            </a:r>
            <a:r>
              <a:rPr lang="en-GB" dirty="0" err="1" smtClean="0"/>
              <a:t>og</a:t>
            </a:r>
            <a:r>
              <a:rPr lang="en-GB" dirty="0" smtClean="0"/>
              <a:t> Planck </a:t>
            </a:r>
            <a:r>
              <a:rPr lang="en-GB" dirty="0" err="1" smtClean="0"/>
              <a:t>rundt</a:t>
            </a:r>
            <a:r>
              <a:rPr lang="en-GB" dirty="0" smtClean="0"/>
              <a:t> </a:t>
            </a:r>
            <a:r>
              <a:rPr lang="en-GB" dirty="0" err="1" smtClean="0"/>
              <a:t>forrige</a:t>
            </a:r>
            <a:r>
              <a:rPr lang="en-GB" dirty="0" smtClean="0"/>
              <a:t> </a:t>
            </a:r>
            <a:r>
              <a:rPr lang="en-GB" dirty="0" err="1" smtClean="0"/>
              <a:t>århundreskifte</a:t>
            </a:r>
            <a:r>
              <a:rPr lang="en-GB" dirty="0" smtClean="0"/>
              <a:t>. Den </a:t>
            </a:r>
            <a:r>
              <a:rPr lang="en-GB" dirty="0" err="1" smtClean="0"/>
              <a:t>begrunnes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følgende</a:t>
            </a:r>
            <a:r>
              <a:rPr lang="en-GB" dirty="0" smtClean="0"/>
              <a:t>: </a:t>
            </a:r>
            <a:r>
              <a:rPr lang="en-GB" dirty="0" err="1" smtClean="0"/>
              <a:t>Når</a:t>
            </a:r>
            <a:r>
              <a:rPr lang="en-GB" dirty="0" smtClean="0"/>
              <a:t> to </a:t>
            </a:r>
            <a:r>
              <a:rPr lang="en-GB" dirty="0" err="1" smtClean="0"/>
              <a:t>systemer</a:t>
            </a:r>
            <a:r>
              <a:rPr lang="en-GB" dirty="0" smtClean="0"/>
              <a:t> </a:t>
            </a:r>
            <a:r>
              <a:rPr lang="en-GB" dirty="0" err="1" smtClean="0"/>
              <a:t>adderes</a:t>
            </a:r>
            <a:r>
              <a:rPr lang="en-GB" dirty="0" smtClean="0"/>
              <a:t>, </a:t>
            </a:r>
            <a:r>
              <a:rPr lang="en-GB" dirty="0" err="1" smtClean="0"/>
              <a:t>så</a:t>
            </a:r>
            <a:r>
              <a:rPr lang="en-GB" dirty="0" smtClean="0"/>
              <a:t> </a:t>
            </a:r>
            <a:r>
              <a:rPr lang="en-GB" dirty="0" err="1" smtClean="0"/>
              <a:t>multipliseres</a:t>
            </a:r>
            <a:r>
              <a:rPr lang="en-GB" dirty="0" smtClean="0"/>
              <a:t> </a:t>
            </a:r>
            <a:r>
              <a:rPr lang="en-GB" dirty="0" err="1" smtClean="0"/>
              <a:t>sannsynligheten</a:t>
            </a:r>
            <a:r>
              <a:rPr lang="en-GB" dirty="0" smtClean="0"/>
              <a:t> (</a:t>
            </a:r>
            <a:r>
              <a:rPr lang="en-GB" i="1" dirty="0" err="1" smtClean="0"/>
              <a:t>W</a:t>
            </a:r>
            <a:r>
              <a:rPr lang="en-GB" i="1" baseline="-25000" dirty="0" err="1" smtClean="0"/>
              <a:t>tot</a:t>
            </a:r>
            <a:r>
              <a:rPr lang="en-GB" i="1" dirty="0" smtClean="0"/>
              <a:t>=W</a:t>
            </a:r>
            <a:r>
              <a:rPr lang="en-GB" i="1" baseline="-25000" dirty="0" smtClean="0"/>
              <a:t>1</a:t>
            </a:r>
            <a:r>
              <a:rPr lang="en-GB" i="1" dirty="0" smtClean="0"/>
              <a:t>*W</a:t>
            </a:r>
            <a:r>
              <a:rPr lang="en-GB" i="1" baseline="-25000" dirty="0" smtClean="0"/>
              <a:t>2</a:t>
            </a:r>
            <a:r>
              <a:rPr lang="en-GB" dirty="0" smtClean="0"/>
              <a:t>) </a:t>
            </a:r>
            <a:r>
              <a:rPr lang="en-GB" dirty="0" err="1" smtClean="0"/>
              <a:t>mens</a:t>
            </a:r>
            <a:r>
              <a:rPr lang="en-GB" dirty="0" smtClean="0"/>
              <a:t> </a:t>
            </a:r>
            <a:r>
              <a:rPr lang="en-GB" dirty="0" err="1" smtClean="0"/>
              <a:t>entropiene</a:t>
            </a:r>
            <a:r>
              <a:rPr lang="en-GB" dirty="0" smtClean="0"/>
              <a:t> </a:t>
            </a:r>
            <a:r>
              <a:rPr lang="en-GB" dirty="0" err="1" smtClean="0"/>
              <a:t>adderes</a:t>
            </a:r>
            <a:r>
              <a:rPr lang="en-GB" dirty="0" smtClean="0"/>
              <a:t> (</a:t>
            </a:r>
            <a:r>
              <a:rPr lang="en-GB" i="1" dirty="0" err="1" smtClean="0"/>
              <a:t>S</a:t>
            </a:r>
            <a:r>
              <a:rPr lang="en-GB" i="1" baseline="-25000" dirty="0" err="1" smtClean="0"/>
              <a:t>tot</a:t>
            </a:r>
            <a:r>
              <a:rPr lang="en-GB" i="1" dirty="0" smtClean="0"/>
              <a:t>=S</a:t>
            </a:r>
            <a:r>
              <a:rPr lang="en-GB" i="1" baseline="-25000" dirty="0" smtClean="0"/>
              <a:t>1</a:t>
            </a:r>
            <a:r>
              <a:rPr lang="en-GB" i="1" dirty="0" smtClean="0"/>
              <a:t>+S</a:t>
            </a:r>
            <a:r>
              <a:rPr lang="en-GB" i="1" baseline="-25000" dirty="0" smtClean="0"/>
              <a:t>2</a:t>
            </a:r>
            <a:r>
              <a:rPr lang="en-GB" dirty="0" smtClean="0"/>
              <a:t>). </a:t>
            </a:r>
            <a:r>
              <a:rPr lang="en-GB" dirty="0" err="1" smtClean="0"/>
              <a:t>Derfor</a:t>
            </a:r>
            <a:r>
              <a:rPr lang="en-GB" dirty="0" smtClean="0"/>
              <a:t> </a:t>
            </a:r>
            <a:r>
              <a:rPr lang="en-GB" dirty="0" err="1" smtClean="0"/>
              <a:t>må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være</a:t>
            </a:r>
            <a:r>
              <a:rPr lang="en-GB" dirty="0" smtClean="0"/>
              <a:t> en </a:t>
            </a:r>
            <a:r>
              <a:rPr lang="en-GB" dirty="0" err="1" smtClean="0"/>
              <a:t>logaritmisk</a:t>
            </a:r>
            <a:r>
              <a:rPr lang="en-GB" dirty="0" smtClean="0"/>
              <a:t> </a:t>
            </a:r>
            <a:r>
              <a:rPr lang="en-GB" dirty="0" err="1" smtClean="0"/>
              <a:t>sammenheng</a:t>
            </a:r>
            <a:r>
              <a:rPr lang="en-GB" dirty="0" smtClean="0"/>
              <a:t>:</a:t>
            </a:r>
            <a:r>
              <a:rPr lang="en-GB" baseline="0" dirty="0" smtClean="0"/>
              <a:t>  </a:t>
            </a:r>
            <a:r>
              <a:rPr lang="en-GB" i="1" dirty="0" smtClean="0"/>
              <a:t>S = k </a:t>
            </a:r>
            <a:r>
              <a:rPr lang="en-GB" dirty="0" err="1" smtClean="0"/>
              <a:t>ln</a:t>
            </a:r>
            <a:r>
              <a:rPr lang="en-GB" i="1" dirty="0" err="1" smtClean="0"/>
              <a:t>W</a:t>
            </a:r>
            <a:r>
              <a:rPr lang="en-GB" dirty="0" smtClean="0"/>
              <a:t> + </a:t>
            </a:r>
            <a:r>
              <a:rPr lang="en-GB" i="1" dirty="0" smtClean="0"/>
              <a:t>A</a:t>
            </a:r>
            <a:r>
              <a:rPr lang="en-GB" dirty="0" smtClean="0"/>
              <a:t>.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så</a:t>
            </a:r>
            <a:r>
              <a:rPr lang="en-GB" dirty="0" smtClean="0"/>
              <a:t> </a:t>
            </a:r>
            <a:r>
              <a:rPr lang="en-GB" dirty="0" err="1" smtClean="0"/>
              <a:t>vist</a:t>
            </a:r>
            <a:r>
              <a:rPr lang="en-GB" dirty="0" smtClean="0"/>
              <a:t> at </a:t>
            </a:r>
            <a:r>
              <a:rPr lang="en-GB" dirty="0" err="1" smtClean="0"/>
              <a:t>konstanten</a:t>
            </a:r>
            <a:r>
              <a:rPr lang="en-GB" dirty="0" smtClean="0"/>
              <a:t> </a:t>
            </a:r>
            <a:r>
              <a:rPr lang="en-GB" i="1" dirty="0" smtClean="0"/>
              <a:t>A</a:t>
            </a:r>
            <a:r>
              <a:rPr lang="en-GB" dirty="0" smtClean="0"/>
              <a:t>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taes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null: </a:t>
            </a:r>
            <a:r>
              <a:rPr lang="en-GB" i="1" dirty="0" smtClean="0"/>
              <a:t>S</a:t>
            </a:r>
            <a:r>
              <a:rPr lang="en-GB" dirty="0" smtClean="0"/>
              <a:t> = </a:t>
            </a:r>
            <a:r>
              <a:rPr lang="en-GB" i="1" dirty="0" smtClean="0"/>
              <a:t>k</a:t>
            </a:r>
            <a:r>
              <a:rPr lang="en-GB" dirty="0" smtClean="0"/>
              <a:t> </a:t>
            </a:r>
            <a:r>
              <a:rPr lang="en-GB" dirty="0" err="1" smtClean="0"/>
              <a:t>ln</a:t>
            </a:r>
            <a:r>
              <a:rPr lang="en-GB" i="1" dirty="0" err="1" smtClean="0"/>
              <a:t>W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Konstanten</a:t>
            </a:r>
            <a:r>
              <a:rPr lang="en-GB" baseline="0" dirty="0" smtClean="0"/>
              <a:t> </a:t>
            </a:r>
            <a:r>
              <a:rPr lang="en-GB" i="1" dirty="0" smtClean="0"/>
              <a:t>k</a:t>
            </a:r>
            <a:r>
              <a:rPr lang="en-GB" dirty="0" smtClean="0"/>
              <a:t> </a:t>
            </a:r>
            <a:r>
              <a:rPr lang="en-GB" dirty="0" err="1" smtClean="0"/>
              <a:t>blir</a:t>
            </a:r>
            <a:r>
              <a:rPr lang="en-GB" dirty="0" smtClean="0"/>
              <a:t> </a:t>
            </a:r>
            <a:r>
              <a:rPr lang="en-GB" dirty="0" err="1" smtClean="0"/>
              <a:t>kalt</a:t>
            </a:r>
            <a:r>
              <a:rPr lang="en-GB" dirty="0" smtClean="0"/>
              <a:t> Boltzmanns </a:t>
            </a:r>
            <a:r>
              <a:rPr lang="en-GB" dirty="0" err="1" smtClean="0"/>
              <a:t>konstant</a:t>
            </a:r>
            <a:r>
              <a:rPr lang="en-GB" dirty="0" smtClean="0"/>
              <a:t>. </a:t>
            </a:r>
          </a:p>
          <a:p>
            <a:pPr eaLnBrk="1" hangingPunct="1"/>
            <a:r>
              <a:rPr lang="en-GB" dirty="0" err="1" smtClean="0"/>
              <a:t>Entropien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beregnes</a:t>
            </a:r>
            <a:r>
              <a:rPr lang="en-GB" dirty="0" smtClean="0"/>
              <a:t> </a:t>
            </a:r>
            <a:r>
              <a:rPr lang="en-GB" dirty="0" err="1" smtClean="0"/>
              <a:t>gjelder</a:t>
            </a:r>
            <a:r>
              <a:rPr lang="en-GB" dirty="0" smtClean="0"/>
              <a:t> for </a:t>
            </a:r>
            <a:r>
              <a:rPr lang="en-GB" dirty="0" err="1" smtClean="0"/>
              <a:t>det</a:t>
            </a:r>
            <a:r>
              <a:rPr lang="en-GB" dirty="0" smtClean="0"/>
              <a:t> system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inngår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i="1" dirty="0" smtClean="0"/>
              <a:t>W</a:t>
            </a:r>
            <a:r>
              <a:rPr lang="en-GB" dirty="0" smtClean="0"/>
              <a:t>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307BE9-8C7A-43E9-B69E-FFFB48BB56A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nb-NO" noProof="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D59D56-C1D5-4B07-A618-3DDEA659411C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FB766D-F225-462C-93C2-64D5C2BE5C9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dirty="0" err="1" smtClean="0"/>
              <a:t>Universet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et system med </a:t>
            </a:r>
            <a:r>
              <a:rPr lang="en-GB" dirty="0" err="1" smtClean="0"/>
              <a:t>visse</a:t>
            </a:r>
            <a:r>
              <a:rPr lang="en-GB" dirty="0" smtClean="0"/>
              <a:t> </a:t>
            </a:r>
            <a:r>
              <a:rPr lang="en-GB" dirty="0" err="1" smtClean="0"/>
              <a:t>egenskaper</a:t>
            </a:r>
            <a:r>
              <a:rPr lang="en-GB" dirty="0" smtClean="0"/>
              <a:t>. Vi </a:t>
            </a:r>
            <a:r>
              <a:rPr lang="en-GB" dirty="0" err="1" smtClean="0"/>
              <a:t>skal</a:t>
            </a:r>
            <a:r>
              <a:rPr lang="en-GB" dirty="0" smtClean="0"/>
              <a:t> </a:t>
            </a:r>
            <a:r>
              <a:rPr lang="en-GB" dirty="0" err="1" smtClean="0"/>
              <a:t>videre</a:t>
            </a:r>
            <a:r>
              <a:rPr lang="en-GB" dirty="0" smtClean="0"/>
              <a:t> se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forskjellige</a:t>
            </a:r>
            <a:r>
              <a:rPr lang="en-GB" dirty="0" smtClean="0"/>
              <a:t> </a:t>
            </a:r>
            <a:r>
              <a:rPr lang="en-GB" dirty="0" err="1" smtClean="0"/>
              <a:t>systemer</a:t>
            </a:r>
            <a:r>
              <a:rPr lang="en-GB" dirty="0" smtClean="0"/>
              <a:t>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3E244A-323B-452A-9626-69E50E091BC2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dirty="0" err="1" smtClean="0"/>
              <a:t>Clausius</a:t>
            </a:r>
            <a:r>
              <a:rPr lang="en-GB" dirty="0" smtClean="0"/>
              <a:t> </a:t>
            </a:r>
            <a:r>
              <a:rPr lang="en-GB" dirty="0" err="1" smtClean="0"/>
              <a:t>utviklet</a:t>
            </a:r>
            <a:r>
              <a:rPr lang="en-GB" dirty="0" smtClean="0"/>
              <a:t> I 1850 </a:t>
            </a:r>
            <a:r>
              <a:rPr lang="en-GB" dirty="0" err="1" smtClean="0"/>
              <a:t>begrepet</a:t>
            </a:r>
            <a:r>
              <a:rPr lang="en-GB" dirty="0" smtClean="0"/>
              <a:t> </a:t>
            </a:r>
            <a:r>
              <a:rPr lang="en-GB" dirty="0" err="1" smtClean="0"/>
              <a:t>entropi</a:t>
            </a:r>
            <a:r>
              <a:rPr lang="en-GB" dirty="0" smtClean="0"/>
              <a:t> for å </a:t>
            </a:r>
            <a:r>
              <a:rPr lang="en-GB" dirty="0" err="1" smtClean="0"/>
              <a:t>forklare</a:t>
            </a:r>
            <a:r>
              <a:rPr lang="en-GB" dirty="0" smtClean="0"/>
              <a:t> Carnot-</a:t>
            </a:r>
            <a:r>
              <a:rPr lang="en-GB" dirty="0" err="1" smtClean="0"/>
              <a:t>syklusen</a:t>
            </a:r>
            <a:r>
              <a:rPr lang="en-GB" dirty="0" smtClean="0"/>
              <a:t> (men </a:t>
            </a:r>
            <a:r>
              <a:rPr lang="en-GB" dirty="0" err="1" smtClean="0"/>
              <a:t>ga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navnet</a:t>
            </a:r>
            <a:r>
              <a:rPr lang="en-GB" dirty="0" smtClean="0"/>
              <a:t> </a:t>
            </a:r>
            <a:r>
              <a:rPr lang="en-GB" dirty="0" err="1" smtClean="0"/>
              <a:t>entropi</a:t>
            </a:r>
            <a:r>
              <a:rPr lang="en-GB" dirty="0" smtClean="0"/>
              <a:t> </a:t>
            </a:r>
            <a:r>
              <a:rPr lang="en-GB" dirty="0" err="1" smtClean="0"/>
              <a:t>først</a:t>
            </a:r>
            <a:r>
              <a:rPr lang="en-GB" dirty="0" smtClean="0"/>
              <a:t> I 1865).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5A013-C063-466C-87DE-0D4612B8502B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D1E17-D0F4-48E8-A868-F7955AF056A6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F87EC4-986C-408C-8037-20236E350C00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48973D-F293-487D-9856-9021755BBCD4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F5158D-1867-45EB-B67B-27EA96DCBA3D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33629F-AF10-4C6F-95FD-995F75DDD529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701A0-CFCB-4518-9B43-D54CDFC8BAFB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B5D1D-6586-40C3-8FDD-9D6A27538D55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57735-50EB-4DA0-B636-FD5FC8B98B3C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8C1B4-CAAB-4E12-AF34-C69434D881C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1416C-D74F-4679-8A2B-4455CDEF9947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74D4E3-0432-4643-9B40-86F62A75549C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F8A1F-7E94-49EB-B3E9-3949B44999F7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F94B1B-AA58-4496-B8B0-D6254E6E30DF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3A449-FD02-4B80-9368-DEEA4A75E490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5A9CA-520A-4FD9-AB45-B20F8544A8C5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CEBC56-7828-424B-B6E0-BE5E92004C95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335A90-7A26-42D6-B532-76045FF6E6E6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16F75-F5EF-4C76-9090-40C3CB3283C5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22977-734A-417A-876E-686C155C467F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Bruk tid på hver av variablene: mengde (spesielt mol,</a:t>
            </a:r>
            <a:r>
              <a:rPr lang="nb-NO" baseline="0" dirty="0" smtClean="0"/>
              <a:t> Avogadros tall</a:t>
            </a:r>
            <a:r>
              <a:rPr lang="nb-NO" dirty="0" smtClean="0"/>
              <a:t>, temperatur, trykk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D5FB09-F333-429F-80FE-941A9218FDE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17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Dette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figur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D5FB09-F333-429F-80FE-941A9218FDEF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Legg merke til at likevektskoeffisienten er uavhengig av hastighet </a:t>
            </a:r>
            <a:r>
              <a:rPr lang="nb-NO" i="1" dirty="0" smtClean="0"/>
              <a:t>r</a:t>
            </a:r>
            <a:r>
              <a:rPr lang="nb-NO" i="1" baseline="-25000" dirty="0" smtClean="0"/>
              <a:t>0</a:t>
            </a:r>
            <a:r>
              <a:rPr lang="nb-NO" dirty="0" smtClean="0"/>
              <a:t> og barriere </a:t>
            </a:r>
            <a:r>
              <a:rPr lang="nb-NO" i="1" dirty="0" smtClean="0"/>
              <a:t>G</a:t>
            </a:r>
            <a:r>
              <a:rPr lang="nb-NO" i="1" baseline="30000" dirty="0" smtClean="0"/>
              <a:t>0</a:t>
            </a:r>
            <a:r>
              <a:rPr lang="nb-NO" i="1" baseline="-25000" dirty="0" smtClean="0"/>
              <a:t>A</a:t>
            </a:r>
            <a:r>
              <a:rPr lang="nb-NO" dirty="0" smtClean="0"/>
              <a:t>.</a:t>
            </a:r>
          </a:p>
          <a:p>
            <a:endParaRPr lang="nb-NO" dirty="0" smtClean="0"/>
          </a:p>
          <a:p>
            <a:r>
              <a:rPr lang="nb-NO" dirty="0" smtClean="0"/>
              <a:t>For eksempelreaksjonen er Gibbs energiendring negativ</a:t>
            </a:r>
            <a:r>
              <a:rPr lang="nb-NO" baseline="0" dirty="0" smtClean="0"/>
              <a:t> og </a:t>
            </a:r>
            <a:r>
              <a:rPr lang="nb-NO" dirty="0" smtClean="0"/>
              <a:t>K</a:t>
            </a:r>
            <a:r>
              <a:rPr lang="nb-NO" baseline="-25000" dirty="0" smtClean="0"/>
              <a:t>FR</a:t>
            </a:r>
            <a:r>
              <a:rPr lang="nb-NO" baseline="0" dirty="0" smtClean="0"/>
              <a:t> &gt;&gt; 1</a:t>
            </a:r>
          </a:p>
          <a:p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D5FB09-F333-429F-80FE-941A9218FDEF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277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NB: Forskjellen på </a:t>
            </a:r>
            <a:r>
              <a:rPr lang="nb-NO" i="1" dirty="0" err="1" smtClean="0"/>
              <a:t>dG</a:t>
            </a:r>
            <a:r>
              <a:rPr lang="nb-NO" i="1" dirty="0" smtClean="0"/>
              <a:t> </a:t>
            </a:r>
            <a:r>
              <a:rPr lang="nb-NO" dirty="0" smtClean="0"/>
              <a:t>og </a:t>
            </a:r>
            <a:r>
              <a:rPr lang="nb-NO" i="1" dirty="0" smtClean="0"/>
              <a:t>dG</a:t>
            </a:r>
            <a:r>
              <a:rPr lang="nb-NO" i="1" baseline="30000" dirty="0" smtClean="0"/>
              <a:t>0</a:t>
            </a:r>
            <a:endParaRPr lang="nb-NO" i="1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D5FB09-F333-429F-80FE-941A9218FDEF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65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C01B42-0F60-46AC-A615-DC4AE3EE317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FF8B0-77DB-4136-B0F8-1A467630ADF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98277D-7F27-4842-A471-5F4679F39ED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Kan </a:t>
            </a:r>
            <a:r>
              <a:rPr lang="en-GB" dirty="0" err="1" smtClean="0"/>
              <a:t>leses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selv</a:t>
            </a:r>
            <a:r>
              <a:rPr lang="en-GB" baseline="0" dirty="0" smtClean="0"/>
              <a:t>. Men Carnot-</a:t>
            </a:r>
            <a:r>
              <a:rPr lang="en-GB" baseline="0" dirty="0" err="1" smtClean="0"/>
              <a:t>syklusen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vanskelig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ikke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nødvendig</a:t>
            </a:r>
            <a:r>
              <a:rPr lang="en-GB" baseline="0" dirty="0" smtClean="0"/>
              <a:t> å </a:t>
            </a:r>
            <a:r>
              <a:rPr lang="en-GB" baseline="0" dirty="0" err="1" smtClean="0"/>
              <a:t>forstå</a:t>
            </a:r>
            <a:r>
              <a:rPr lang="en-GB" baseline="0" dirty="0" smtClean="0"/>
              <a:t> for </a:t>
            </a:r>
            <a:r>
              <a:rPr lang="en-GB" baseline="0" dirty="0" err="1" smtClean="0"/>
              <a:t>oss</a:t>
            </a:r>
            <a:r>
              <a:rPr lang="en-GB" baseline="0" dirty="0" smtClean="0"/>
              <a:t>. Carnot </a:t>
            </a:r>
            <a:r>
              <a:rPr lang="en-GB" baseline="0" dirty="0" err="1" smtClean="0"/>
              <a:t>visste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ikke</a:t>
            </a:r>
            <a:r>
              <a:rPr lang="en-GB" baseline="0" dirty="0" smtClean="0"/>
              <a:t> om </a:t>
            </a:r>
            <a:r>
              <a:rPr lang="en-GB" baseline="0" dirty="0" err="1" smtClean="0"/>
              <a:t>entropi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hans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lovmessighet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ganske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fenomenologisk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basert</a:t>
            </a:r>
            <a:r>
              <a:rPr lang="en-GB" baseline="0" dirty="0" smtClean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D5FB09-F333-429F-80FE-941A9218FDE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Les </a:t>
            </a:r>
            <a:r>
              <a:rPr lang="en-GB" dirty="0" err="1" smtClean="0"/>
              <a:t>selv</a:t>
            </a:r>
            <a:r>
              <a:rPr lang="en-GB" dirty="0" smtClean="0"/>
              <a:t> – </a:t>
            </a:r>
            <a:r>
              <a:rPr lang="en-GB" dirty="0" err="1" smtClean="0"/>
              <a:t>kommer</a:t>
            </a:r>
            <a:r>
              <a:rPr lang="en-GB" dirty="0" smtClean="0"/>
              <a:t> </a:t>
            </a:r>
            <a:r>
              <a:rPr lang="en-GB" dirty="0" err="1" smtClean="0"/>
              <a:t>også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lab 1.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D5FB09-F333-429F-80FE-941A9218FDE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81982-87F8-408E-802E-2B120175E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41631-E720-4834-9B44-10EF3A1BF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AEDB1-CD24-4414-A2ED-E95BFB9F0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EC01C-E92B-4769-B0DB-4261EEF19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4B9CC-BC84-4394-A880-092CB8455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6F8B7-2C10-406F-BBC7-00F1F7CA8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6661-A599-4723-8EEC-EBD36D4B4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01A28-0117-4F85-9926-D27539138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3C7B2-A248-4CAB-AE66-F881859BF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D7584-6C7E-4792-ACDB-0AF086C07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C27D6-4223-4723-B548-FB0E5AC75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05192-3D68-4380-907D-904701A18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FE0DF-84A5-4BA2-ABB0-9C50C96CA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3" y="6580188"/>
            <a:ext cx="388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E2C790B-0A44-4A6B-9BAB-E4D218B86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3798" name="Picture 7" descr="uio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58200" y="152400"/>
            <a:ext cx="76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gif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wmf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jpe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jpe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6.jpe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jpe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3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44.wmf"/><Relationship Id="rId4" Type="http://schemas.openxmlformats.org/officeDocument/2006/relationships/image" Target="../media/image41.jpeg"/><Relationship Id="rId9" Type="http://schemas.openxmlformats.org/officeDocument/2006/relationships/oleObject" Target="../embeddings/oleObject28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1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7.wmf"/><Relationship Id="rId12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1.bin"/><Relationship Id="rId11" Type="http://schemas.openxmlformats.org/officeDocument/2006/relationships/hyperlink" Target="https://en.wikipedia.org/wiki/File:Clausius.jpg" TargetMode="External"/><Relationship Id="rId5" Type="http://schemas.openxmlformats.org/officeDocument/2006/relationships/image" Target="../media/image46.wmf"/><Relationship Id="rId10" Type="http://schemas.openxmlformats.org/officeDocument/2006/relationships/image" Target="../media/image20.jpeg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8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0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5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7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60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45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46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71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72.wmf"/><Relationship Id="rId4" Type="http://schemas.openxmlformats.org/officeDocument/2006/relationships/oleObject" Target="../embeddings/oleObject50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73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77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80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59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86.wmf"/><Relationship Id="rId5" Type="http://schemas.openxmlformats.org/officeDocument/2006/relationships/image" Target="../media/image83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85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91.wmf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90.wmf"/><Relationship Id="rId5" Type="http://schemas.openxmlformats.org/officeDocument/2006/relationships/image" Target="../media/image87.w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89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4.jpeg"/><Relationship Id="rId4" Type="http://schemas.openxmlformats.org/officeDocument/2006/relationships/image" Target="../media/image9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6.wmf"/><Relationship Id="rId11" Type="http://schemas.openxmlformats.org/officeDocument/2006/relationships/image" Target="../media/image92.jpeg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98.w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72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9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8.wmf"/><Relationship Id="rId5" Type="http://schemas.openxmlformats.org/officeDocument/2006/relationships/image" Target="../media/image101.wmf"/><Relationship Id="rId4" Type="http://schemas.openxmlformats.org/officeDocument/2006/relationships/oleObject" Target="../embeddings/oleObject75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03.wmf"/><Relationship Id="rId11" Type="http://schemas.openxmlformats.org/officeDocument/2006/relationships/image" Target="../media/image94.jpeg"/><Relationship Id="rId5" Type="http://schemas.openxmlformats.org/officeDocument/2006/relationships/oleObject" Target="../embeddings/oleObject77.bin"/><Relationship Id="rId10" Type="http://schemas.openxmlformats.org/officeDocument/2006/relationships/image" Target="../media/image105.wmf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79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10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107.w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7" Type="http://schemas.openxmlformats.org/officeDocument/2006/relationships/image" Target="../media/image1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5.png"/><Relationship Id="rId4" Type="http://schemas.openxmlformats.org/officeDocument/2006/relationships/image" Target="../media/image109.w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268760"/>
            <a:ext cx="8353425" cy="1474440"/>
          </a:xfrm>
        </p:spPr>
        <p:txBody>
          <a:bodyPr/>
          <a:lstStyle/>
          <a:p>
            <a:pPr eaLnBrk="1" hangingPunct="1"/>
            <a:r>
              <a:rPr lang="nb-NO" dirty="0" smtClean="0"/>
              <a:t>MENA </a:t>
            </a:r>
            <a:r>
              <a:rPr lang="nb-NO" dirty="0" smtClean="0"/>
              <a:t>1001; </a:t>
            </a:r>
            <a:r>
              <a:rPr lang="nb-NO" dirty="0" smtClean="0"/>
              <a:t>Materialer, energi og nanoteknologi - </a:t>
            </a:r>
            <a:r>
              <a:rPr lang="nb-NO" dirty="0" err="1" smtClean="0"/>
              <a:t>Kap</a:t>
            </a:r>
            <a:r>
              <a:rPr lang="nb-NO" dirty="0" smtClean="0"/>
              <a:t>. 3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3200" dirty="0" smtClean="0"/>
              <a:t>Termodynamikk</a:t>
            </a:r>
            <a:endParaRPr lang="en-US" sz="3200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28600" y="228600"/>
          <a:ext cx="50482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Picture" r:id="rId3" imgW="5048259" imgH="771481" progId="Word.Picture.8">
                  <p:embed/>
                </p:oleObj>
              </mc:Choice>
              <mc:Fallback>
                <p:oleObj name="Picture" r:id="rId3" imgW="5048259" imgH="771481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504825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152400" y="4419600"/>
            <a:ext cx="2590800" cy="2662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kumimoji="1" lang="en-GB" sz="1400">
                <a:latin typeface="Arial" charset="0"/>
              </a:rPr>
              <a:t>Truls Norby</a:t>
            </a:r>
          </a:p>
          <a:p>
            <a:pPr eaLnBrk="0" hangingPunct="0"/>
            <a:r>
              <a:rPr kumimoji="1" lang="en-GB" sz="1400">
                <a:latin typeface="Arial" charset="0"/>
              </a:rPr>
              <a:t>Kjemisk institutt/</a:t>
            </a:r>
          </a:p>
          <a:p>
            <a:pPr eaLnBrk="0" hangingPunct="0"/>
            <a:r>
              <a:rPr kumimoji="1" lang="en-GB" sz="1400">
                <a:latin typeface="Arial" charset="0"/>
              </a:rPr>
              <a:t>Senter for Materialvitenskap og nanoteknologi (SMN)</a:t>
            </a:r>
          </a:p>
          <a:p>
            <a:pPr eaLnBrk="0" hangingPunct="0"/>
            <a:r>
              <a:rPr kumimoji="1" lang="en-GB" sz="1400">
                <a:latin typeface="Arial" charset="0"/>
              </a:rPr>
              <a:t>Universitetet i Oslo</a:t>
            </a:r>
          </a:p>
          <a:p>
            <a:pPr eaLnBrk="0" hangingPunct="0"/>
            <a:r>
              <a:rPr kumimoji="1" lang="en-GB" sz="1400">
                <a:latin typeface="Arial" charset="0"/>
              </a:rPr>
              <a:t>Forskningsparken</a:t>
            </a:r>
          </a:p>
          <a:p>
            <a:pPr eaLnBrk="0" hangingPunct="0"/>
            <a:r>
              <a:rPr kumimoji="1" lang="en-GB" sz="1400">
                <a:latin typeface="Arial" charset="0"/>
              </a:rPr>
              <a:t>Gaustadalleen 21</a:t>
            </a:r>
          </a:p>
          <a:p>
            <a:pPr eaLnBrk="0" hangingPunct="0"/>
            <a:r>
              <a:rPr kumimoji="1" lang="en-GB" sz="1400">
                <a:latin typeface="Arial" charset="0"/>
              </a:rPr>
              <a:t>N-0349 Oslo</a:t>
            </a:r>
          </a:p>
          <a:p>
            <a:pPr eaLnBrk="0" hangingPunct="0"/>
            <a:endParaRPr kumimoji="1" lang="en-GB" sz="1400">
              <a:latin typeface="Arial" charset="0"/>
            </a:endParaRPr>
          </a:p>
          <a:p>
            <a:pPr eaLnBrk="0" hangingPunct="0"/>
            <a:r>
              <a:rPr kumimoji="1" lang="en-GB" sz="1400">
                <a:latin typeface="Arial" charset="0"/>
              </a:rPr>
              <a:t>truls.norby@kjemi.uio.no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en-GB" sz="1800">
              <a:latin typeface="Arial" charset="0"/>
            </a:endParaRP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5715000" y="3573463"/>
            <a:ext cx="34290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	- Energi, varme, arbeid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	- Systemer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	- Entalpi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	- Entropi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	- Gibbs energi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	- Kjemisk likevekt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	</a:t>
            </a:r>
            <a:r>
              <a:rPr lang="nb-NO" sz="1600" dirty="0" smtClean="0">
                <a:solidFill>
                  <a:srgbClr val="CC3399"/>
                </a:solidFill>
                <a:latin typeface="Arial" charset="0"/>
              </a:rPr>
              <a:t>- Temperaturgradienter,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dirty="0" smtClean="0">
                <a:solidFill>
                  <a:srgbClr val="CC3399"/>
                </a:solidFill>
                <a:latin typeface="Arial" charset="0"/>
              </a:rPr>
              <a:t>	  Termoelektrisitet</a:t>
            </a:r>
            <a:endParaRPr lang="nb-NO" sz="1600" dirty="0">
              <a:solidFill>
                <a:srgbClr val="CC3399"/>
              </a:solidFill>
              <a:latin typeface="Arial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3773488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027" name="Object 15"/>
          <p:cNvGraphicFramePr>
            <a:graphicFrameLocks noChangeAspect="1"/>
          </p:cNvGraphicFramePr>
          <p:nvPr/>
        </p:nvGraphicFramePr>
        <p:xfrm>
          <a:off x="2667000" y="4348163"/>
          <a:ext cx="3278188" cy="190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Clip" r:id="rId5" imgW="2287080" imgH="1325880" progId="">
                  <p:embed/>
                </p:oleObj>
              </mc:Choice>
              <mc:Fallback>
                <p:oleObj name="Clip" r:id="rId5" imgW="2287080" imgH="1325880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348163"/>
                        <a:ext cx="3278188" cy="190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057" descr="http://image.absoluteastronomy.com/images/encyclopediaimages/t/tr/translational_motion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844824"/>
            <a:ext cx="187325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Øvelse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Hva er temperatur?</a:t>
            </a:r>
          </a:p>
          <a:p>
            <a:pPr lvl="1"/>
            <a:endParaRPr lang="nb-NO" dirty="0" smtClean="0"/>
          </a:p>
          <a:p>
            <a:pPr lvl="1"/>
            <a:r>
              <a:rPr lang="nb-NO" dirty="0" smtClean="0"/>
              <a:t>Enheter</a:t>
            </a:r>
          </a:p>
          <a:p>
            <a:pPr lvl="1"/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Hva beskriver gasskonstanten, </a:t>
            </a:r>
            <a:r>
              <a:rPr lang="nb-NO" i="1" dirty="0" smtClean="0"/>
              <a:t>R</a:t>
            </a:r>
            <a:r>
              <a:rPr lang="nb-NO" dirty="0" smtClean="0"/>
              <a:t>?</a:t>
            </a:r>
          </a:p>
          <a:p>
            <a:endParaRPr lang="nb-NO" dirty="0"/>
          </a:p>
          <a:p>
            <a:pPr lvl="1"/>
            <a:r>
              <a:rPr lang="nb-NO" dirty="0" smtClean="0"/>
              <a:t>Enheter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 1001 – Materialer, energi og nanoteknologi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130714" y="1268760"/>
            <a:ext cx="4617750" cy="2797279"/>
            <a:chOff x="3347864" y="2780928"/>
            <a:chExt cx="4617750" cy="2797279"/>
          </a:xfrm>
        </p:grpSpPr>
        <p:pic>
          <p:nvPicPr>
            <p:cNvPr id="138242" name="Picture 2" descr="https://upload.wikimedia.org/wikipedia/commons/f/f9/Gas_thermometer_and_absolute_zer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780928"/>
              <a:ext cx="4617750" cy="252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732240" y="5301208"/>
              <a:ext cx="11224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/>
                <a:t>Guy </a:t>
              </a:r>
              <a:r>
                <a:rPr lang="nb-NO" sz="1200" dirty="0" err="1"/>
                <a:t>vandegrift</a:t>
              </a:r>
              <a:endParaRPr lang="nb-NO" sz="12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241836" y="5209372"/>
            <a:ext cx="142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smtClean="0"/>
              <a:t>PV = </a:t>
            </a:r>
            <a:r>
              <a:rPr lang="nb-NO" i="1" dirty="0" err="1" smtClean="0"/>
              <a:t>nRT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268212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3076" name="Line 7"/>
          <p:cNvSpPr>
            <a:spLocks noChangeShapeType="1"/>
          </p:cNvSpPr>
          <p:nvPr/>
        </p:nvSpPr>
        <p:spPr bwMode="auto">
          <a:xfrm>
            <a:off x="6553200" y="1066800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077" name="Line 9"/>
          <p:cNvSpPr>
            <a:spLocks noChangeShapeType="1"/>
          </p:cNvSpPr>
          <p:nvPr/>
        </p:nvSpPr>
        <p:spPr bwMode="auto">
          <a:xfrm>
            <a:off x="7848600" y="19050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38100"/>
            <a:ext cx="7543800" cy="1104900"/>
          </a:xfrm>
        </p:spPr>
        <p:txBody>
          <a:bodyPr/>
          <a:lstStyle/>
          <a:p>
            <a:pPr eaLnBrk="1" hangingPunct="1"/>
            <a:r>
              <a:rPr lang="en-GB" smtClean="0"/>
              <a:t>Total energi og indre energi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7632700" cy="5688012"/>
          </a:xfrm>
        </p:spPr>
        <p:txBody>
          <a:bodyPr/>
          <a:lstStyle/>
          <a:p>
            <a:pPr eaLnBrk="1" hangingPunct="1"/>
            <a:r>
              <a:rPr lang="nb-NO" sz="1800" dirty="0" smtClean="0"/>
              <a:t>Den totale energien for et system består av</a:t>
            </a:r>
          </a:p>
          <a:p>
            <a:pPr lvl="1" eaLnBrk="1" hangingPunct="1"/>
            <a:r>
              <a:rPr lang="nb-NO" sz="1600" dirty="0" smtClean="0"/>
              <a:t>Indre energi, </a:t>
            </a:r>
            <a:r>
              <a:rPr lang="nb-NO" sz="1600" i="1" dirty="0" smtClean="0">
                <a:solidFill>
                  <a:srgbClr val="CC0000"/>
                </a:solidFill>
              </a:rPr>
              <a:t>U</a:t>
            </a:r>
            <a:endParaRPr lang="nb-NO" sz="1600" i="1" dirty="0" smtClean="0"/>
          </a:p>
          <a:p>
            <a:pPr lvl="1" eaLnBrk="1" hangingPunct="1"/>
            <a:r>
              <a:rPr lang="nb-NO" sz="1600" dirty="0" smtClean="0"/>
              <a:t>Mekanisk kinetisk energi, </a:t>
            </a:r>
            <a:r>
              <a:rPr lang="nb-NO" sz="1600" i="1" dirty="0" smtClean="0"/>
              <a:t>E</a:t>
            </a:r>
            <a:r>
              <a:rPr lang="nb-NO" sz="1600" i="1" baseline="-25000" dirty="0" smtClean="0"/>
              <a:t>k</a:t>
            </a:r>
            <a:r>
              <a:rPr lang="nb-NO" sz="1600" dirty="0" smtClean="0"/>
              <a:t> = ½ </a:t>
            </a:r>
            <a:r>
              <a:rPr lang="nb-NO" sz="1600" i="1" dirty="0" smtClean="0"/>
              <a:t>mv</a:t>
            </a:r>
            <a:r>
              <a:rPr lang="nb-NO" sz="1600" baseline="30000" dirty="0" smtClean="0"/>
              <a:t>2</a:t>
            </a:r>
            <a:r>
              <a:rPr lang="nb-NO" sz="1600" dirty="0" smtClean="0"/>
              <a:t> </a:t>
            </a:r>
          </a:p>
          <a:p>
            <a:pPr lvl="1" eaLnBrk="1" hangingPunct="1"/>
            <a:r>
              <a:rPr lang="nb-NO" sz="1600" dirty="0" smtClean="0"/>
              <a:t>Potensiell energi i felt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Indre energi </a:t>
            </a:r>
            <a:r>
              <a:rPr lang="nb-NO" sz="1800" i="1" dirty="0" smtClean="0">
                <a:solidFill>
                  <a:srgbClr val="CC0000"/>
                </a:solidFill>
              </a:rPr>
              <a:t>U</a:t>
            </a:r>
            <a:r>
              <a:rPr lang="nb-NO" sz="1800" dirty="0" smtClean="0"/>
              <a:t> i et system består av</a:t>
            </a:r>
          </a:p>
          <a:p>
            <a:pPr lvl="1" eaLnBrk="1" hangingPunct="1"/>
            <a:r>
              <a:rPr lang="nb-NO" sz="1600" dirty="0" smtClean="0"/>
              <a:t>Hvilemasse; </a:t>
            </a:r>
            <a:r>
              <a:rPr lang="nb-NO" sz="1600" i="1" dirty="0" smtClean="0"/>
              <a:t>E</a:t>
            </a:r>
            <a:r>
              <a:rPr lang="nb-NO" sz="1600" dirty="0" smtClean="0"/>
              <a:t> = </a:t>
            </a:r>
            <a:r>
              <a:rPr lang="nb-NO" sz="1600" i="1" dirty="0" smtClean="0"/>
              <a:t>mc</a:t>
            </a:r>
            <a:r>
              <a:rPr lang="nb-NO" sz="1600" baseline="30000" dirty="0" smtClean="0"/>
              <a:t>2</a:t>
            </a:r>
          </a:p>
          <a:p>
            <a:pPr lvl="2" eaLnBrk="1" hangingPunct="1"/>
            <a:r>
              <a:rPr lang="nb-NO" sz="1400" dirty="0" smtClean="0"/>
              <a:t>Størst</a:t>
            </a:r>
          </a:p>
          <a:p>
            <a:pPr lvl="1" eaLnBrk="1" hangingPunct="1"/>
            <a:r>
              <a:rPr lang="nb-NO" sz="1600" dirty="0" smtClean="0"/>
              <a:t>Elektronenes potensielle og kinetiske energi</a:t>
            </a:r>
          </a:p>
          <a:p>
            <a:pPr lvl="2" eaLnBrk="1" hangingPunct="1"/>
            <a:r>
              <a:rPr lang="nb-NO" sz="1400" dirty="0" smtClean="0"/>
              <a:t>Mindre – hoveddelen av energi-forandringen i kjemiske reaksjoner</a:t>
            </a:r>
          </a:p>
          <a:p>
            <a:pPr lvl="1" eaLnBrk="1" hangingPunct="1"/>
            <a:r>
              <a:rPr lang="nb-NO" sz="1600" dirty="0" smtClean="0"/>
              <a:t>Translasjonell, rotasjonell og vibrasjonell energi av atomer og molekyler</a:t>
            </a:r>
          </a:p>
          <a:p>
            <a:pPr lvl="2" eaLnBrk="1" hangingPunct="1"/>
            <a:r>
              <a:rPr lang="nb-NO" sz="1400" dirty="0" smtClean="0"/>
              <a:t>Minst</a:t>
            </a:r>
          </a:p>
          <a:p>
            <a:pPr eaLnBrk="1" hangingPunct="1"/>
            <a:endParaRPr lang="nb-NO" sz="1800" dirty="0" smtClean="0">
              <a:solidFill>
                <a:srgbClr val="CC0000"/>
              </a:solidFill>
            </a:endParaRPr>
          </a:p>
          <a:p>
            <a:pPr eaLnBrk="1" hangingPunct="1"/>
            <a:r>
              <a:rPr lang="nb-NO" sz="1800" i="1" dirty="0" smtClean="0">
                <a:solidFill>
                  <a:srgbClr val="CC0000"/>
                </a:solidFill>
              </a:rPr>
              <a:t>U</a:t>
            </a:r>
            <a:r>
              <a:rPr lang="nb-NO" sz="1800" dirty="0" smtClean="0"/>
              <a:t> er en tilstandsfunksjon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Absoluttverdien av </a:t>
            </a:r>
            <a:r>
              <a:rPr lang="nb-NO" sz="1800" i="1" dirty="0" smtClean="0">
                <a:solidFill>
                  <a:srgbClr val="CC0000"/>
                </a:solidFill>
              </a:rPr>
              <a:t>U</a:t>
            </a:r>
            <a:r>
              <a:rPr lang="nb-NO" sz="1800" dirty="0" smtClean="0"/>
              <a:t> er uhåndterlig; vi betrakter bare dens forandringer </a:t>
            </a:r>
            <a:r>
              <a:rPr lang="nb-NO" sz="1800" dirty="0" smtClean="0">
                <a:solidFill>
                  <a:srgbClr val="CC0000"/>
                </a:solidFill>
                <a:sym typeface="Symbol" pitchFamily="18" charset="2"/>
              </a:rPr>
              <a:t></a:t>
            </a:r>
            <a:r>
              <a:rPr lang="nb-NO" sz="1800" i="1" dirty="0" smtClean="0">
                <a:solidFill>
                  <a:srgbClr val="CC0000"/>
                </a:solidFill>
                <a:sym typeface="Symbol" pitchFamily="18" charset="2"/>
              </a:rPr>
              <a:t>U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7812088" y="2781300"/>
          <a:ext cx="1192212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Clip" r:id="rId3" imgW="719280" imgH="738360" progId="">
                  <p:embed/>
                </p:oleObj>
              </mc:Choice>
              <mc:Fallback>
                <p:oleObj name="Clip" r:id="rId3" imgW="719280" imgH="73836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2781300"/>
                        <a:ext cx="1192212" cy="122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5410200" y="1447800"/>
            <a:ext cx="2743200" cy="914400"/>
          </a:xfrm>
          <a:prstGeom prst="rect">
            <a:avLst/>
          </a:prstGeom>
          <a:solidFill>
            <a:srgbClr val="99CCFF"/>
          </a:solidFill>
          <a:ln w="57150" cmpd="thickThin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6537325" y="852488"/>
            <a:ext cx="1273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/>
              <a:t>F (i et felt)</a:t>
            </a:r>
            <a:endParaRPr lang="en-US" sz="2000"/>
          </a:p>
        </p:txBody>
      </p:sp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8180388" y="1497013"/>
            <a:ext cx="893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/>
              <a:t>v (fart)</a:t>
            </a:r>
            <a:endParaRPr lang="en-US" sz="2000"/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5715000" y="1725613"/>
            <a:ext cx="1817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/>
              <a:t>U (indre energi)</a:t>
            </a:r>
            <a:endParaRPr lang="en-US" sz="2000"/>
          </a:p>
        </p:txBody>
      </p:sp>
      <p:pic>
        <p:nvPicPr>
          <p:cNvPr id="3084" name="Picture 2055" descr="http://image.absoluteastronomy.com/images/encyclopediaimages/t/th/thermally_agitated_molecul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50" y="4221088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4198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7543800" cy="1104900"/>
          </a:xfrm>
        </p:spPr>
        <p:txBody>
          <a:bodyPr/>
          <a:lstStyle/>
          <a:p>
            <a:pPr eaLnBrk="1" hangingPunct="1"/>
            <a:r>
              <a:rPr lang="en-GB" smtClean="0"/>
              <a:t>Varme og arbeid</a:t>
            </a:r>
          </a:p>
        </p:txBody>
      </p:sp>
      <p:sp>
        <p:nvSpPr>
          <p:cNvPr id="4198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53400" cy="463292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Energiformer som kan utveksles: varme (</a:t>
            </a:r>
            <a:r>
              <a:rPr lang="nb-NO" sz="1800" i="1" dirty="0" smtClean="0"/>
              <a:t>q</a:t>
            </a:r>
            <a:r>
              <a:rPr lang="nb-NO" sz="1800" dirty="0" smtClean="0"/>
              <a:t>) og arbeid (</a:t>
            </a:r>
            <a:r>
              <a:rPr lang="nb-NO" sz="1800" i="1" dirty="0" smtClean="0"/>
              <a:t>w</a:t>
            </a:r>
            <a:r>
              <a:rPr lang="nb-NO" sz="1800" dirty="0" smtClean="0"/>
              <a:t>).</a:t>
            </a:r>
          </a:p>
          <a:p>
            <a:pPr eaLnBrk="1" hangingPunct="1"/>
            <a:endParaRPr lang="nb-NO" sz="1800" dirty="0" smtClean="0"/>
          </a:p>
          <a:p>
            <a:pPr lvl="1" eaLnBrk="1" hangingPunct="1">
              <a:buFontTx/>
              <a:buNone/>
            </a:pPr>
            <a:r>
              <a:rPr lang="nb-NO" sz="1600" dirty="0" smtClean="0"/>
              <a:t>Varme </a:t>
            </a:r>
            <a:r>
              <a:rPr lang="nb-NO" sz="1600" i="1" dirty="0" smtClean="0"/>
              <a:t>q</a:t>
            </a:r>
            <a:r>
              <a:rPr lang="nb-NO" sz="1600" dirty="0" smtClean="0"/>
              <a:t> er definert </a:t>
            </a:r>
            <a:r>
              <a:rPr lang="nb-NO" sz="1600" i="1" dirty="0" smtClean="0"/>
              <a:t>positiv </a:t>
            </a:r>
            <a:r>
              <a:rPr lang="nb-NO" sz="1600" dirty="0" smtClean="0"/>
              <a:t>når varme leveres </a:t>
            </a:r>
            <a:r>
              <a:rPr lang="nb-NO" sz="1600" i="1" dirty="0" smtClean="0"/>
              <a:t>til </a:t>
            </a:r>
            <a:r>
              <a:rPr lang="nb-NO" sz="1600" dirty="0" smtClean="0"/>
              <a:t>systemet.</a:t>
            </a:r>
          </a:p>
          <a:p>
            <a:pPr lvl="1" eaLnBrk="1" hangingPunct="1">
              <a:buFontTx/>
              <a:buNone/>
            </a:pPr>
            <a:r>
              <a:rPr lang="nb-NO" sz="1600" dirty="0" smtClean="0"/>
              <a:t>Arbeid </a:t>
            </a:r>
            <a:r>
              <a:rPr lang="nb-NO" sz="1600" i="1" dirty="0" smtClean="0"/>
              <a:t>w</a:t>
            </a:r>
            <a:r>
              <a:rPr lang="nb-NO" sz="1600" dirty="0" smtClean="0"/>
              <a:t> er definert </a:t>
            </a:r>
            <a:r>
              <a:rPr lang="nb-NO" sz="1600" i="1" dirty="0" smtClean="0"/>
              <a:t>positiv </a:t>
            </a:r>
            <a:r>
              <a:rPr lang="nb-NO" sz="1600" dirty="0" smtClean="0"/>
              <a:t>når arbeid leveres </a:t>
            </a:r>
            <a:r>
              <a:rPr lang="nb-NO" sz="1600" i="1" dirty="0" smtClean="0"/>
              <a:t>til</a:t>
            </a:r>
            <a:r>
              <a:rPr lang="nb-NO" sz="1600" dirty="0" smtClean="0"/>
              <a:t> systemet (gjøres </a:t>
            </a:r>
            <a:r>
              <a:rPr lang="nb-NO" sz="1600" i="1" dirty="0" smtClean="0"/>
              <a:t>på</a:t>
            </a:r>
            <a:r>
              <a:rPr lang="nb-NO" sz="1600" dirty="0" smtClean="0"/>
              <a:t> systemet).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I kjemi: volumarbeid</a:t>
            </a:r>
          </a:p>
          <a:p>
            <a:pPr eaLnBrk="1" hangingPunct="1"/>
            <a:endParaRPr lang="nb-NO" sz="1800" dirty="0" smtClean="0"/>
          </a:p>
          <a:p>
            <a:pPr lvl="1" eaLnBrk="1" hangingPunct="1">
              <a:buFontTx/>
              <a:buNone/>
            </a:pPr>
            <a:r>
              <a:rPr lang="nb-NO" dirty="0" smtClean="0">
                <a:solidFill>
                  <a:srgbClr val="CC0000"/>
                </a:solidFill>
                <a:sym typeface="Symbol" pitchFamily="18" charset="2"/>
              </a:rPr>
              <a:t></a:t>
            </a:r>
            <a:r>
              <a:rPr lang="nb-NO" i="1" dirty="0" smtClean="0">
                <a:solidFill>
                  <a:srgbClr val="CC0000"/>
                </a:solidFill>
              </a:rPr>
              <a:t>U</a:t>
            </a:r>
            <a:r>
              <a:rPr lang="nb-NO" dirty="0" smtClean="0">
                <a:solidFill>
                  <a:srgbClr val="CC0000"/>
                </a:solidFill>
              </a:rPr>
              <a:t> = </a:t>
            </a:r>
            <a:r>
              <a:rPr lang="nb-NO" i="1" dirty="0" smtClean="0">
                <a:solidFill>
                  <a:srgbClr val="CC0000"/>
                </a:solidFill>
              </a:rPr>
              <a:t>q</a:t>
            </a:r>
            <a:r>
              <a:rPr lang="nb-NO" dirty="0" smtClean="0">
                <a:solidFill>
                  <a:srgbClr val="CC0000"/>
                </a:solidFill>
              </a:rPr>
              <a:t> + </a:t>
            </a:r>
            <a:r>
              <a:rPr lang="nb-NO" i="1" dirty="0" smtClean="0">
                <a:solidFill>
                  <a:srgbClr val="CC0000"/>
                </a:solidFill>
              </a:rPr>
              <a:t>w</a:t>
            </a:r>
            <a:r>
              <a:rPr lang="nb-NO" dirty="0" smtClean="0">
                <a:solidFill>
                  <a:srgbClr val="CC0000"/>
                </a:solidFill>
              </a:rPr>
              <a:t> = </a:t>
            </a:r>
            <a:r>
              <a:rPr lang="nb-NO" i="1" dirty="0" smtClean="0">
                <a:solidFill>
                  <a:srgbClr val="CC0000"/>
                </a:solidFill>
              </a:rPr>
              <a:t>q</a:t>
            </a:r>
            <a:r>
              <a:rPr lang="nb-NO" dirty="0" smtClean="0">
                <a:solidFill>
                  <a:srgbClr val="CC0000"/>
                </a:solidFill>
              </a:rPr>
              <a:t> - </a:t>
            </a:r>
            <a:r>
              <a:rPr lang="nb-NO" i="1" dirty="0" smtClean="0">
                <a:solidFill>
                  <a:srgbClr val="CC0000"/>
                </a:solidFill>
                <a:sym typeface="Symbol" pitchFamily="18" charset="2"/>
              </a:rPr>
              <a:t>P</a:t>
            </a:r>
            <a:r>
              <a:rPr lang="nb-NO" dirty="0" smtClean="0">
                <a:solidFill>
                  <a:srgbClr val="CC0000"/>
                </a:solidFill>
                <a:sym typeface="Symbol" pitchFamily="18" charset="2"/>
              </a:rPr>
              <a:t></a:t>
            </a:r>
            <a:r>
              <a:rPr lang="nb-NO" i="1" dirty="0" smtClean="0">
                <a:solidFill>
                  <a:srgbClr val="CC0000"/>
                </a:solidFill>
                <a:sym typeface="Symbol" pitchFamily="18" charset="2"/>
              </a:rPr>
              <a:t>V</a:t>
            </a:r>
          </a:p>
          <a:p>
            <a:pPr lvl="1" eaLnBrk="1" hangingPunct="1">
              <a:buFontTx/>
              <a:buNone/>
            </a:pPr>
            <a:endParaRPr lang="nb-NO" sz="1600" dirty="0" smtClean="0"/>
          </a:p>
          <a:p>
            <a:pPr eaLnBrk="1" hangingPunct="1">
              <a:buNone/>
            </a:pPr>
            <a:endParaRPr lang="nb-NO" sz="1800" dirty="0" smtClean="0"/>
          </a:p>
          <a:p>
            <a:pPr eaLnBrk="1" hangingPunct="1">
              <a:buNone/>
            </a:pPr>
            <a:endParaRPr lang="nb-NO" sz="1800" dirty="0" smtClean="0"/>
          </a:p>
          <a:p>
            <a:pPr eaLnBrk="1" hangingPunct="1">
              <a:buNone/>
            </a:pPr>
            <a:endParaRPr lang="nb-NO" sz="1800" dirty="0" smtClean="0"/>
          </a:p>
          <a:p>
            <a:pPr eaLnBrk="1" hangingPunct="1">
              <a:buNone/>
            </a:pPr>
            <a:r>
              <a:rPr lang="nb-NO" sz="1800" dirty="0" smtClean="0"/>
              <a:t>	(I elektrokjemi kommer i tillegg elektrisk arbeid. Det skal vi lære om senere)</a:t>
            </a:r>
          </a:p>
        </p:txBody>
      </p:sp>
      <p:pic>
        <p:nvPicPr>
          <p:cNvPr id="41989" name="Picture 1036" descr="Termodyn-stemp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3100"/>
            <a:ext cx="3608388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94226" name="Rectangle 18"/>
          <p:cNvSpPr>
            <a:spLocks noChangeArrowheads="1"/>
          </p:cNvSpPr>
          <p:nvPr/>
        </p:nvSpPr>
        <p:spPr bwMode="auto">
          <a:xfrm>
            <a:off x="609600" y="3657600"/>
            <a:ext cx="7239000" cy="1524000"/>
          </a:xfrm>
          <a:prstGeom prst="rect">
            <a:avLst/>
          </a:prstGeom>
          <a:solidFill>
            <a:srgbClr val="CCEC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104900"/>
          </a:xfrm>
        </p:spPr>
        <p:txBody>
          <a:bodyPr/>
          <a:lstStyle/>
          <a:p>
            <a:pPr eaLnBrk="1" hangingPunct="1"/>
            <a:r>
              <a:rPr lang="en-GB" smtClean="0"/>
              <a:t>Volumarbeid</a:t>
            </a:r>
          </a:p>
        </p:txBody>
      </p:sp>
      <p:sp>
        <p:nvSpPr>
          <p:cNvPr id="41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052736"/>
            <a:ext cx="7804150" cy="51194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>
                <a:solidFill>
                  <a:srgbClr val="FF6600"/>
                </a:solidFill>
              </a:rPr>
              <a:t>Eksempel</a:t>
            </a:r>
            <a:r>
              <a:rPr lang="nb-NO" sz="1800" dirty="0" smtClean="0"/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Lukket system av en gass som kondenserer ved konstant trykk </a:t>
            </a:r>
            <a:r>
              <a:rPr lang="nb-NO" sz="1800" i="1" dirty="0" smtClean="0"/>
              <a:t>P</a:t>
            </a:r>
            <a:r>
              <a:rPr lang="nb-NO" sz="1800" i="1" baseline="-25000" dirty="0" smtClean="0"/>
              <a:t>i</a:t>
            </a:r>
            <a:r>
              <a:rPr lang="nb-NO" sz="1800" dirty="0" smtClean="0"/>
              <a:t> = </a:t>
            </a:r>
            <a:r>
              <a:rPr lang="nb-NO" sz="1800" i="1" dirty="0" err="1" smtClean="0"/>
              <a:t>P</a:t>
            </a:r>
            <a:r>
              <a:rPr lang="nb-NO" sz="1800" i="1" baseline="-25000" dirty="0" err="1" smtClean="0"/>
              <a:t>y</a:t>
            </a:r>
            <a:r>
              <a:rPr lang="nb-NO" sz="1800" dirty="0" smtClean="0"/>
              <a:t>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	eller, hvis P ikke er konstant,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Arbeidet </a:t>
            </a:r>
            <a:r>
              <a:rPr lang="nb-NO" sz="1800" i="1" dirty="0" smtClean="0"/>
              <a:t>w</a:t>
            </a:r>
            <a:r>
              <a:rPr lang="nb-NO" sz="1800" dirty="0" smtClean="0"/>
              <a:t> avhenger av </a:t>
            </a:r>
            <a:r>
              <a:rPr lang="nb-NO" sz="1800" i="1" dirty="0" smtClean="0"/>
              <a:t>hvordan</a:t>
            </a:r>
            <a:r>
              <a:rPr lang="nb-NO" sz="1800" dirty="0" smtClean="0"/>
              <a:t> prosessen (forandring i tilstanden til det lukkede systemet) gjøres, og er derfor </a:t>
            </a:r>
            <a:r>
              <a:rPr lang="nb-NO" sz="1800" i="1" dirty="0" smtClean="0"/>
              <a:t>ikke </a:t>
            </a:r>
            <a:r>
              <a:rPr lang="nb-NO" sz="1800" dirty="0" smtClean="0"/>
              <a:t>en tilstandsfunksjon.</a:t>
            </a: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1593850" y="4446588"/>
          <a:ext cx="16541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" name="Equation" r:id="rId3" imgW="761760" imgH="228600" progId="Equation.3">
                  <p:embed/>
                </p:oleObj>
              </mc:Choice>
              <mc:Fallback>
                <p:oleObj name="Equation" r:id="rId3" imgW="76176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4446588"/>
                        <a:ext cx="1654175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4513263" y="4114800"/>
          <a:ext cx="170656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" name="Equation" r:id="rId5" imgW="787320" imgH="495000" progId="Equation.3">
                  <p:embed/>
                </p:oleObj>
              </mc:Choice>
              <mc:Fallback>
                <p:oleObj name="Equation" r:id="rId5" imgW="787320" imgH="495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3" y="4114800"/>
                        <a:ext cx="1706562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Rectangle 2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4100" name="Object 20"/>
          <p:cNvGraphicFramePr>
            <a:graphicFrameLocks noChangeAspect="1"/>
          </p:cNvGraphicFramePr>
          <p:nvPr/>
        </p:nvGraphicFramePr>
        <p:xfrm>
          <a:off x="611188" y="2571750"/>
          <a:ext cx="38163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" name="Equation" r:id="rId7" imgW="1688367" imgH="241195" progId="Equation.3">
                  <p:embed/>
                </p:oleObj>
              </mc:Choice>
              <mc:Fallback>
                <p:oleObj name="Equation" r:id="rId7" imgW="1688367" imgH="241195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571750"/>
                        <a:ext cx="381635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6" name="Picture 22" descr="Termodyn-stempe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3800" y="1844675"/>
            <a:ext cx="3608388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5334000" cy="1143000"/>
          </a:xfrm>
        </p:spPr>
        <p:txBody>
          <a:bodyPr/>
          <a:lstStyle/>
          <a:p>
            <a:pPr eaLnBrk="1" hangingPunct="1"/>
            <a:r>
              <a:rPr lang="en-GB" sz="2000" smtClean="0"/>
              <a:t>Reversible og irreversible prosesser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5334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Eksempel: Ekspansjon eller kompresjon av en gass.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Reversible prosesser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Uendelig langsomme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Alltid nær likevekt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Eksempel: Uendelig liten forskjell mellom det eksterne trykket som virker på gassen og trykket i gassen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Irreversible prosesser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Endelig hastighet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Endelig avvik fra likevekt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Eksempel: Betydelig forskjell mellom eksternt trykk som virker på gassen og trykket i gassen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</p:txBody>
      </p:sp>
      <p:pic>
        <p:nvPicPr>
          <p:cNvPr id="44037" name="Picture 4" descr="PK-2-4-reversib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4388" y="1401763"/>
            <a:ext cx="2944812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5" descr="PK-2-5-irreversib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1363" y="3814763"/>
            <a:ext cx="2941637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rc 4"/>
          <p:cNvSpPr/>
          <p:nvPr/>
        </p:nvSpPr>
        <p:spPr>
          <a:xfrm>
            <a:off x="5364088" y="1701800"/>
            <a:ext cx="2664296" cy="2735312"/>
          </a:xfrm>
          <a:prstGeom prst="arc">
            <a:avLst>
              <a:gd name="adj1" fmla="val 16200000"/>
              <a:gd name="adj2" fmla="val 18827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Arc 11"/>
          <p:cNvSpPr/>
          <p:nvPr/>
        </p:nvSpPr>
        <p:spPr>
          <a:xfrm flipH="1" flipV="1">
            <a:off x="6691359" y="404664"/>
            <a:ext cx="2921200" cy="2664792"/>
          </a:xfrm>
          <a:prstGeom prst="arc">
            <a:avLst>
              <a:gd name="adj1" fmla="val 16365436"/>
              <a:gd name="adj2" fmla="val 0"/>
            </a:avLst>
          </a:prstGeom>
          <a:ln w="28575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 flipH="1">
            <a:off x="3203848" y="2023120"/>
            <a:ext cx="2592288" cy="685800"/>
            <a:chOff x="3744" y="1680"/>
            <a:chExt cx="1584" cy="432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3744" y="1680"/>
              <a:ext cx="768" cy="432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H="1">
              <a:off x="3744" y="1680"/>
              <a:ext cx="13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3744" y="1680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3744" y="2112"/>
              <a:ext cx="13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4512" y="1680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512" y="1872"/>
              <a:ext cx="816" cy="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5470525" cy="1143000"/>
          </a:xfrm>
        </p:spPr>
        <p:txBody>
          <a:bodyPr/>
          <a:lstStyle/>
          <a:p>
            <a:pPr eaLnBrk="1" hangingPunct="1"/>
            <a:r>
              <a:rPr lang="en-GB" sz="2000" smtClean="0"/>
              <a:t>Reversible og irreversible prosesser, forts.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924175"/>
            <a:ext cx="5760640" cy="3673177"/>
          </a:xfrm>
        </p:spPr>
        <p:txBody>
          <a:bodyPr/>
          <a:lstStyle/>
          <a:p>
            <a:pPr eaLnBrk="1" hangingPunct="1"/>
            <a:r>
              <a:rPr lang="nb-NO" sz="1600" dirty="0" smtClean="0">
                <a:sym typeface="Symbol" pitchFamily="18" charset="2"/>
              </a:rPr>
              <a:t>Ekspansjon: </a:t>
            </a:r>
            <a:r>
              <a:rPr lang="nb-NO" sz="1600" i="1" dirty="0" err="1" smtClean="0">
                <a:sym typeface="Symbol" pitchFamily="18" charset="2"/>
              </a:rPr>
              <a:t>w</a:t>
            </a:r>
            <a:r>
              <a:rPr lang="nb-NO" sz="1600" i="1" baseline="-25000" dirty="0" err="1" smtClean="0">
                <a:sym typeface="Symbol" pitchFamily="18" charset="2"/>
              </a:rPr>
              <a:t>irrev</a:t>
            </a:r>
            <a:r>
              <a:rPr lang="nb-NO" sz="1600" i="1" dirty="0" smtClean="0">
                <a:sym typeface="Symbol" pitchFamily="18" charset="2"/>
              </a:rPr>
              <a:t> &lt; </a:t>
            </a:r>
            <a:r>
              <a:rPr lang="nb-NO" sz="1600" i="1" dirty="0" err="1" smtClean="0">
                <a:sym typeface="Symbol" pitchFamily="18" charset="2"/>
              </a:rPr>
              <a:t>w</a:t>
            </a:r>
            <a:r>
              <a:rPr lang="nb-NO" sz="1600" i="1" baseline="-25000" dirty="0" err="1" smtClean="0">
                <a:sym typeface="Symbol" pitchFamily="18" charset="2"/>
              </a:rPr>
              <a:t>rev</a:t>
            </a:r>
            <a:r>
              <a:rPr lang="nb-NO" sz="1600" dirty="0" smtClean="0">
                <a:sym typeface="Symbol" pitchFamily="18" charset="2"/>
              </a:rPr>
              <a:t>, altså er </a:t>
            </a:r>
            <a:r>
              <a:rPr lang="nb-NO" sz="1600" i="1" dirty="0" err="1" smtClean="0">
                <a:sym typeface="Symbol" pitchFamily="18" charset="2"/>
              </a:rPr>
              <a:t>q</a:t>
            </a:r>
            <a:r>
              <a:rPr lang="nb-NO" sz="1600" i="1" baseline="-25000" dirty="0" err="1" smtClean="0">
                <a:sym typeface="Symbol" pitchFamily="18" charset="2"/>
              </a:rPr>
              <a:t>irrev</a:t>
            </a:r>
            <a:r>
              <a:rPr lang="nb-NO" sz="1600" i="1" dirty="0" smtClean="0">
                <a:sym typeface="Symbol" pitchFamily="18" charset="2"/>
              </a:rPr>
              <a:t> &gt; </a:t>
            </a:r>
            <a:r>
              <a:rPr lang="nb-NO" sz="1600" i="1" dirty="0" err="1" smtClean="0">
                <a:sym typeface="Symbol" pitchFamily="18" charset="2"/>
              </a:rPr>
              <a:t>q</a:t>
            </a:r>
            <a:r>
              <a:rPr lang="nb-NO" sz="1600" i="1" baseline="-25000" dirty="0" err="1" smtClean="0">
                <a:sym typeface="Symbol" pitchFamily="18" charset="2"/>
              </a:rPr>
              <a:t>rev</a:t>
            </a:r>
            <a:r>
              <a:rPr lang="nb-NO" sz="1600" i="1" dirty="0" smtClean="0">
                <a:sym typeface="Symbol" pitchFamily="18" charset="2"/>
              </a:rPr>
              <a:t> </a:t>
            </a:r>
          </a:p>
          <a:p>
            <a:pPr eaLnBrk="1" hangingPunct="1"/>
            <a:r>
              <a:rPr lang="nb-NO" sz="1600" dirty="0" smtClean="0">
                <a:sym typeface="Symbol" pitchFamily="18" charset="2"/>
              </a:rPr>
              <a:t>Varmen som absorberes fra omgivelsene (= </a:t>
            </a:r>
            <a:r>
              <a:rPr lang="nb-NO" sz="1600" i="1" dirty="0" smtClean="0">
                <a:sym typeface="Symbol" pitchFamily="18" charset="2"/>
              </a:rPr>
              <a:t>q</a:t>
            </a:r>
            <a:r>
              <a:rPr lang="nb-NO" sz="1600" dirty="0" smtClean="0">
                <a:sym typeface="Symbol" pitchFamily="18" charset="2"/>
              </a:rPr>
              <a:t>) under ekspansjon og som holder systemet isotermalt er derved større for den reversible enn for den irreversible prosessen.</a:t>
            </a:r>
          </a:p>
          <a:p>
            <a:pPr eaLnBrk="1" hangingPunct="1"/>
            <a:endParaRPr lang="nb-NO" sz="1600" dirty="0" smtClean="0">
              <a:sym typeface="Symbol" pitchFamily="18" charset="2"/>
            </a:endParaRPr>
          </a:p>
          <a:p>
            <a:pPr eaLnBrk="1" hangingPunct="1"/>
            <a:r>
              <a:rPr lang="nb-NO" sz="1600" dirty="0" smtClean="0">
                <a:sym typeface="Symbol" pitchFamily="18" charset="2"/>
              </a:rPr>
              <a:t>Kompresjon: </a:t>
            </a:r>
            <a:r>
              <a:rPr lang="nb-NO" sz="1600" i="1" dirty="0" err="1" smtClean="0">
                <a:sym typeface="Symbol" pitchFamily="18" charset="2"/>
              </a:rPr>
              <a:t>w</a:t>
            </a:r>
            <a:r>
              <a:rPr lang="nb-NO" sz="1600" i="1" baseline="-25000" dirty="0" err="1" smtClean="0">
                <a:sym typeface="Symbol" pitchFamily="18" charset="2"/>
              </a:rPr>
              <a:t>irrev</a:t>
            </a:r>
            <a:r>
              <a:rPr lang="nb-NO" sz="1600" i="1" dirty="0" smtClean="0">
                <a:sym typeface="Symbol" pitchFamily="18" charset="2"/>
              </a:rPr>
              <a:t> &gt; </a:t>
            </a:r>
            <a:r>
              <a:rPr lang="nb-NO" sz="1600" i="1" dirty="0" err="1" smtClean="0">
                <a:sym typeface="Symbol" pitchFamily="18" charset="2"/>
              </a:rPr>
              <a:t>w</a:t>
            </a:r>
            <a:r>
              <a:rPr lang="nb-NO" sz="1600" i="1" baseline="-25000" dirty="0" err="1" smtClean="0">
                <a:sym typeface="Symbol" pitchFamily="18" charset="2"/>
              </a:rPr>
              <a:t>rev</a:t>
            </a:r>
            <a:r>
              <a:rPr lang="nb-NO" sz="1600" dirty="0" smtClean="0">
                <a:sym typeface="Symbol" pitchFamily="18" charset="2"/>
              </a:rPr>
              <a:t>, altså er </a:t>
            </a:r>
            <a:r>
              <a:rPr lang="nb-NO" sz="1600" i="1" dirty="0" err="1" smtClean="0">
                <a:sym typeface="Symbol" pitchFamily="18" charset="2"/>
              </a:rPr>
              <a:t>q</a:t>
            </a:r>
            <a:r>
              <a:rPr lang="nb-NO" sz="1600" i="1" baseline="-25000" dirty="0" err="1" smtClean="0">
                <a:sym typeface="Symbol" pitchFamily="18" charset="2"/>
              </a:rPr>
              <a:t>irrev</a:t>
            </a:r>
            <a:r>
              <a:rPr lang="nb-NO" sz="1600" i="1" dirty="0" smtClean="0">
                <a:sym typeface="Symbol" pitchFamily="18" charset="2"/>
              </a:rPr>
              <a:t> &lt; </a:t>
            </a:r>
            <a:r>
              <a:rPr lang="nb-NO" sz="1600" i="1" dirty="0" err="1" smtClean="0">
                <a:sym typeface="Symbol" pitchFamily="18" charset="2"/>
              </a:rPr>
              <a:t>q</a:t>
            </a:r>
            <a:r>
              <a:rPr lang="nb-NO" sz="1600" i="1" baseline="-25000" dirty="0" err="1" smtClean="0">
                <a:sym typeface="Symbol" pitchFamily="18" charset="2"/>
              </a:rPr>
              <a:t>rev</a:t>
            </a:r>
            <a:r>
              <a:rPr lang="nb-NO" sz="1600" i="1" dirty="0" smtClean="0">
                <a:sym typeface="Symbol" pitchFamily="18" charset="2"/>
              </a:rPr>
              <a:t> </a:t>
            </a:r>
          </a:p>
          <a:p>
            <a:pPr eaLnBrk="1" hangingPunct="1"/>
            <a:endParaRPr lang="nb-NO" sz="1600" dirty="0" smtClean="0">
              <a:sym typeface="Symbol" pitchFamily="18" charset="2"/>
            </a:endParaRPr>
          </a:p>
          <a:p>
            <a:pPr eaLnBrk="1" hangingPunct="1"/>
            <a:r>
              <a:rPr lang="nb-NO" sz="1600" dirty="0" smtClean="0">
                <a:sym typeface="Symbol" pitchFamily="18" charset="2"/>
              </a:rPr>
              <a:t>Dette er eksempel på tap i omsetning mellom varme og arbeid i en irreversibel prosess. Vi kan reversere prosessen, men ikke uten å investere mer arbeid enn vi får tilbake.</a:t>
            </a:r>
            <a:endParaRPr lang="nb-NO" sz="1600" baseline="-25000" dirty="0" smtClean="0">
              <a:sym typeface="Symbol" pitchFamily="18" charset="2"/>
            </a:endParaRPr>
          </a:p>
          <a:p>
            <a:pPr eaLnBrk="1" hangingPunct="1"/>
            <a:endParaRPr lang="nb-NO" sz="1600" baseline="-25000" dirty="0" smtClean="0">
              <a:sym typeface="Symbol" pitchFamily="18" charset="2"/>
            </a:endParaRPr>
          </a:p>
        </p:txBody>
      </p:sp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94136"/>
              </p:ext>
            </p:extLst>
          </p:nvPr>
        </p:nvGraphicFramePr>
        <p:xfrm>
          <a:off x="971550" y="2253878"/>
          <a:ext cx="43211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Equation" r:id="rId4" imgW="1879600" imgH="228600" progId="Equation.3">
                  <p:embed/>
                </p:oleObj>
              </mc:Choice>
              <mc:Fallback>
                <p:oleObj name="Equation" r:id="rId4" imgW="18796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253878"/>
                        <a:ext cx="4321175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364088" y="404664"/>
            <a:ext cx="4248471" cy="4032448"/>
            <a:chOff x="5364088" y="404664"/>
            <a:chExt cx="4248471" cy="4032448"/>
          </a:xfrm>
        </p:grpSpPr>
        <p:pic>
          <p:nvPicPr>
            <p:cNvPr id="10" name="Picture 4" descr="PK-2-4-reversibe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94388" y="1401763"/>
              <a:ext cx="2944812" cy="2459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Arc 10"/>
            <p:cNvSpPr/>
            <p:nvPr/>
          </p:nvSpPr>
          <p:spPr>
            <a:xfrm>
              <a:off x="5364088" y="1701800"/>
              <a:ext cx="2664296" cy="2735312"/>
            </a:xfrm>
            <a:prstGeom prst="arc">
              <a:avLst>
                <a:gd name="adj1" fmla="val 16200000"/>
                <a:gd name="adj2" fmla="val 18827"/>
              </a:avLst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Arc 11"/>
            <p:cNvSpPr/>
            <p:nvPr/>
          </p:nvSpPr>
          <p:spPr>
            <a:xfrm flipH="1" flipV="1">
              <a:off x="6691359" y="404664"/>
              <a:ext cx="2921200" cy="2664792"/>
            </a:xfrm>
            <a:prstGeom prst="arc">
              <a:avLst>
                <a:gd name="adj1" fmla="val 16365436"/>
                <a:gd name="adj2" fmla="val 0"/>
              </a:avLst>
            </a:prstGeom>
            <a:ln w="28575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" name="Group 4"/>
          <p:cNvGrpSpPr>
            <a:grpSpLocks/>
          </p:cNvGrpSpPr>
          <p:nvPr/>
        </p:nvGrpSpPr>
        <p:grpSpPr bwMode="auto">
          <a:xfrm flipH="1">
            <a:off x="1403648" y="1196752"/>
            <a:ext cx="2592288" cy="685800"/>
            <a:chOff x="3744" y="1680"/>
            <a:chExt cx="1584" cy="432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3744" y="1680"/>
              <a:ext cx="768" cy="432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H="1">
              <a:off x="3744" y="1680"/>
              <a:ext cx="13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3744" y="1680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3744" y="2112"/>
              <a:ext cx="13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4512" y="1680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4512" y="1872"/>
              <a:ext cx="816" cy="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0413"/>
          </a:xfrm>
        </p:spPr>
        <p:txBody>
          <a:bodyPr/>
          <a:lstStyle/>
          <a:p>
            <a:pPr eaLnBrk="1" hangingPunct="1"/>
            <a:r>
              <a:rPr lang="nb-NO" dirty="0" smtClean="0"/>
              <a:t>Varmemaskiner og Carnot-syklus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08050"/>
            <a:ext cx="8425185" cy="5616575"/>
          </a:xfrm>
        </p:spPr>
        <p:txBody>
          <a:bodyPr/>
          <a:lstStyle/>
          <a:p>
            <a:pPr eaLnBrk="1" hangingPunct="1"/>
            <a:r>
              <a:rPr lang="nb-NO" sz="1800" dirty="0" smtClean="0"/>
              <a:t>Forrige eksempel på reversibel og irreversibel prosess var knyttet til volumarbeid (endring i trykk x volum) og endelig hastighet.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Mange maskiner (forbrenningsmotorer, gassturbiner…) gjør lignende prosesser ved hjelp av varmesykluser. Nicolas L. </a:t>
            </a:r>
            <a:r>
              <a:rPr lang="nb-NO" sz="1800" dirty="0" err="1" smtClean="0"/>
              <a:t>Sadi</a:t>
            </a:r>
            <a:r>
              <a:rPr lang="nb-NO" sz="1800" dirty="0" smtClean="0"/>
              <a:t> Carnot viste 1824 at man får minst tap (mest reversibel prosess) dersom syklusen er: </a:t>
            </a:r>
          </a:p>
          <a:p>
            <a:pPr lvl="1" eaLnBrk="1" hangingPunct="1"/>
            <a:r>
              <a:rPr lang="nb-NO" sz="1600" dirty="0" smtClean="0"/>
              <a:t>Isoterm ekspansjon ved konstant høy temperatur</a:t>
            </a:r>
          </a:p>
          <a:p>
            <a:pPr lvl="1" eaLnBrk="1" hangingPunct="1"/>
            <a:r>
              <a:rPr lang="nb-NO" sz="1600" dirty="0" smtClean="0"/>
              <a:t>Adiabatisk (isolert) ekspansjon til lav temperatur</a:t>
            </a:r>
          </a:p>
          <a:p>
            <a:pPr lvl="1" eaLnBrk="1" hangingPunct="1"/>
            <a:r>
              <a:rPr lang="nb-NO" sz="1600" dirty="0" smtClean="0"/>
              <a:t>Isoterm kompresjon ved konstant lav temperatur</a:t>
            </a:r>
          </a:p>
          <a:p>
            <a:pPr lvl="1" eaLnBrk="1" hangingPunct="1"/>
            <a:r>
              <a:rPr lang="nb-NO" sz="1600" dirty="0" smtClean="0"/>
              <a:t>Adiabatisk (isolert) kompresjon tilbake til utgangspunktet</a:t>
            </a:r>
          </a:p>
          <a:p>
            <a:pPr lvl="1" eaLnBrk="1" hangingPunct="1"/>
            <a:endParaRPr lang="nb-NO" sz="1600" dirty="0" smtClean="0"/>
          </a:p>
          <a:p>
            <a:pPr eaLnBrk="1" hangingPunct="1"/>
            <a:r>
              <a:rPr lang="nb-NO" sz="1800" dirty="0" smtClean="0"/>
              <a:t>Effektiviteten (virkningsgraden) er da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Dette er den </a:t>
            </a:r>
            <a:r>
              <a:rPr lang="nb-NO" sz="1800" i="1" dirty="0" smtClean="0"/>
              <a:t>maksimale</a:t>
            </a:r>
            <a:r>
              <a:rPr lang="nb-NO" sz="1800" dirty="0" smtClean="0"/>
              <a:t> effektiviteten for en varmemaskin. Merk: Vi gjør ikke utledningen </a:t>
            </a:r>
            <a:r>
              <a:rPr lang="nb-NO" sz="1800" dirty="0" err="1" smtClean="0"/>
              <a:t>her…vi</a:t>
            </a:r>
            <a:r>
              <a:rPr lang="nb-NO" sz="1800" dirty="0" smtClean="0"/>
              <a:t> tar resultatet til etterretning. Reelle varmemaskiner har lavere effektivitet enn den maksimale Carnot-effektiviteten. 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Eks.: </a:t>
            </a:r>
            <a:r>
              <a:rPr lang="nb-NO" sz="1800" i="1" dirty="0" smtClean="0"/>
              <a:t>T</a:t>
            </a:r>
            <a:r>
              <a:rPr lang="nb-NO" sz="1800" i="1" baseline="-25000" dirty="0" smtClean="0"/>
              <a:t>høy</a:t>
            </a:r>
            <a:r>
              <a:rPr lang="nb-NO" sz="1800" dirty="0" smtClean="0"/>
              <a:t>=600°C=873 K, </a:t>
            </a:r>
            <a:r>
              <a:rPr lang="nb-NO" sz="1800" i="1" dirty="0" smtClean="0"/>
              <a:t>T</a:t>
            </a:r>
            <a:r>
              <a:rPr lang="nb-NO" sz="1800" i="1" baseline="-25000" dirty="0" smtClean="0"/>
              <a:t>lav</a:t>
            </a:r>
            <a:r>
              <a:rPr lang="nb-NO" sz="1800" dirty="0" smtClean="0"/>
              <a:t>=25°C=298 K. </a:t>
            </a:r>
            <a:r>
              <a:rPr lang="el-GR" sz="1800" i="1" dirty="0" smtClean="0">
                <a:cs typeface="Arial" charset="0"/>
              </a:rPr>
              <a:t>η</a:t>
            </a:r>
            <a:r>
              <a:rPr lang="nb-NO" sz="1800" i="1" baseline="-25000" dirty="0" smtClean="0">
                <a:cs typeface="Arial" charset="0"/>
              </a:rPr>
              <a:t>Carnot</a:t>
            </a:r>
            <a:r>
              <a:rPr lang="nb-NO" sz="1800" dirty="0" smtClean="0">
                <a:cs typeface="Arial" charset="0"/>
              </a:rPr>
              <a:t> = 1 - 298/873 = 0.65 = 65% </a:t>
            </a:r>
            <a:r>
              <a:rPr lang="nb-NO" sz="1800" dirty="0" smtClean="0"/>
              <a:t>    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5003800" y="3789363"/>
          <a:ext cx="2249488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Equation" r:id="rId4" imgW="977760" imgH="444240" progId="Equation.3">
                  <p:embed/>
                </p:oleObj>
              </mc:Choice>
              <mc:Fallback>
                <p:oleObj name="Equation" r:id="rId4" imgW="97776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789363"/>
                        <a:ext cx="2249488" cy="1023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0" name="Picture 6" descr="300px-Sadi_Carno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8088" y="2924175"/>
            <a:ext cx="134143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543800" cy="647700"/>
          </a:xfrm>
        </p:spPr>
        <p:txBody>
          <a:bodyPr/>
          <a:lstStyle/>
          <a:p>
            <a:pPr eaLnBrk="1" hangingPunct="1"/>
            <a:r>
              <a:rPr lang="nb-NO" smtClean="0"/>
              <a:t>Energiendringer</a:t>
            </a:r>
            <a:endParaRPr lang="en-GB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72795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/>
              <a:t>Konstant volum: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i="1" dirty="0" smtClean="0">
                <a:sym typeface="Symbol" pitchFamily="18" charset="2"/>
              </a:rPr>
              <a:t>w</a:t>
            </a:r>
            <a:r>
              <a:rPr lang="nb-NO" dirty="0" smtClean="0">
                <a:sym typeface="Symbol" pitchFamily="18" charset="2"/>
              </a:rPr>
              <a:t> = -</a:t>
            </a:r>
            <a:r>
              <a:rPr lang="nb-NO" i="1" dirty="0" smtClean="0">
                <a:sym typeface="Symbol" pitchFamily="18" charset="2"/>
              </a:rPr>
              <a:t>P</a:t>
            </a:r>
            <a:r>
              <a:rPr lang="nb-NO" dirty="0" smtClean="0">
                <a:sym typeface="Symbol" pitchFamily="18" charset="2"/>
              </a:rPr>
              <a:t></a:t>
            </a:r>
            <a:r>
              <a:rPr lang="nb-NO" i="1" dirty="0" smtClean="0">
                <a:sym typeface="Symbol" pitchFamily="18" charset="2"/>
              </a:rPr>
              <a:t>V</a:t>
            </a:r>
            <a:r>
              <a:rPr lang="nb-NO" dirty="0" smtClean="0">
                <a:sym typeface="Symbol" pitchFamily="18" charset="2"/>
              </a:rPr>
              <a:t> = -</a:t>
            </a:r>
            <a:r>
              <a:rPr lang="nb-NO" i="1" dirty="0" smtClean="0">
                <a:sym typeface="Symbol" pitchFamily="18" charset="2"/>
              </a:rPr>
              <a:t>P</a:t>
            </a:r>
            <a:r>
              <a:rPr lang="nb-NO" dirty="0" smtClean="0">
                <a:sym typeface="Symbol" pitchFamily="18" charset="2"/>
              </a:rPr>
              <a:t>*0 = 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sym typeface="Symbol" pitchFamily="18" charset="2"/>
              </a:rPr>
              <a:t></a:t>
            </a:r>
            <a:r>
              <a:rPr lang="nb-NO" i="1" dirty="0" smtClean="0"/>
              <a:t>U</a:t>
            </a:r>
            <a:r>
              <a:rPr lang="nb-NO" dirty="0" smtClean="0"/>
              <a:t> = </a:t>
            </a:r>
            <a:r>
              <a:rPr lang="nb-NO" i="1" dirty="0" smtClean="0"/>
              <a:t>q</a:t>
            </a:r>
            <a:r>
              <a:rPr lang="nb-NO" dirty="0" smtClean="0"/>
              <a:t> + </a:t>
            </a:r>
            <a:r>
              <a:rPr lang="nb-NO" i="1" dirty="0" smtClean="0"/>
              <a:t>w</a:t>
            </a:r>
            <a:r>
              <a:rPr lang="nb-NO" dirty="0" smtClean="0"/>
              <a:t> = </a:t>
            </a:r>
            <a:r>
              <a:rPr lang="nb-NO" i="1" dirty="0" err="1" smtClean="0"/>
              <a:t>q</a:t>
            </a:r>
            <a:r>
              <a:rPr lang="nb-NO" i="1" baseline="-25000" dirty="0" err="1" smtClean="0"/>
              <a:t>V</a:t>
            </a:r>
            <a:endParaRPr lang="nb-NO" i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/>
              <a:t>Konstant trykk: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i="1" dirty="0" smtClean="0">
                <a:sym typeface="Symbol" pitchFamily="18" charset="2"/>
              </a:rPr>
              <a:t>w</a:t>
            </a:r>
            <a:r>
              <a:rPr lang="nb-NO" dirty="0" smtClean="0">
                <a:sym typeface="Symbol" pitchFamily="18" charset="2"/>
              </a:rPr>
              <a:t> = -</a:t>
            </a:r>
            <a:r>
              <a:rPr lang="nb-NO" i="1" dirty="0" smtClean="0">
                <a:sym typeface="Symbol" pitchFamily="18" charset="2"/>
              </a:rPr>
              <a:t>P</a:t>
            </a:r>
            <a:r>
              <a:rPr lang="nb-NO" dirty="0" smtClean="0">
                <a:sym typeface="Symbol" pitchFamily="18" charset="2"/>
              </a:rPr>
              <a:t></a:t>
            </a:r>
            <a:r>
              <a:rPr lang="nb-NO" i="1" dirty="0" smtClean="0">
                <a:sym typeface="Symbol" pitchFamily="18" charset="2"/>
              </a:rPr>
              <a:t>V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sym typeface="Symbol" pitchFamily="18" charset="2"/>
              </a:rPr>
              <a:t></a:t>
            </a:r>
            <a:r>
              <a:rPr lang="nb-NO" i="1" dirty="0" smtClean="0"/>
              <a:t>U</a:t>
            </a:r>
            <a:r>
              <a:rPr lang="nb-NO" dirty="0" smtClean="0"/>
              <a:t> = </a:t>
            </a:r>
            <a:r>
              <a:rPr lang="nb-NO" i="1" dirty="0" smtClean="0"/>
              <a:t>q</a:t>
            </a:r>
            <a:r>
              <a:rPr lang="nb-NO" dirty="0" smtClean="0"/>
              <a:t> + </a:t>
            </a:r>
            <a:r>
              <a:rPr lang="nb-NO" i="1" dirty="0" smtClean="0"/>
              <a:t>w</a:t>
            </a:r>
            <a:r>
              <a:rPr lang="nb-NO" dirty="0" smtClean="0"/>
              <a:t> = </a:t>
            </a:r>
            <a:r>
              <a:rPr lang="nb-NO" i="1" dirty="0" err="1" smtClean="0"/>
              <a:t>q</a:t>
            </a:r>
            <a:r>
              <a:rPr lang="nb-NO" i="1" baseline="-25000" dirty="0" err="1" smtClean="0"/>
              <a:t>P</a:t>
            </a:r>
            <a:r>
              <a:rPr lang="nb-NO" dirty="0" smtClean="0"/>
              <a:t> - </a:t>
            </a:r>
            <a:r>
              <a:rPr lang="nb-NO" i="1" dirty="0" smtClean="0"/>
              <a:t>P</a:t>
            </a:r>
            <a:r>
              <a:rPr lang="nb-NO" dirty="0" smtClean="0">
                <a:sym typeface="Symbol" pitchFamily="18" charset="2"/>
              </a:rPr>
              <a:t></a:t>
            </a:r>
            <a:r>
              <a:rPr lang="nb-NO" i="1" dirty="0" smtClean="0">
                <a:sym typeface="Symbol" pitchFamily="18" charset="2"/>
              </a:rPr>
              <a:t>V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sym typeface="Symbol" pitchFamily="18" charset="2"/>
              </a:rPr>
              <a:t>	eller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i="1" dirty="0" err="1" smtClean="0"/>
              <a:t>q</a:t>
            </a:r>
            <a:r>
              <a:rPr lang="nb-NO" i="1" baseline="-25000" dirty="0" err="1" smtClean="0"/>
              <a:t>P</a:t>
            </a:r>
            <a:r>
              <a:rPr lang="nb-NO" dirty="0" smtClean="0">
                <a:sym typeface="Symbol" pitchFamily="18" charset="2"/>
              </a:rPr>
              <a:t> = </a:t>
            </a:r>
            <a:r>
              <a:rPr lang="nb-NO" i="1" dirty="0" smtClean="0"/>
              <a:t>U</a:t>
            </a:r>
            <a:r>
              <a:rPr lang="nb-NO" dirty="0" smtClean="0"/>
              <a:t> + </a:t>
            </a:r>
            <a:r>
              <a:rPr lang="nb-NO" i="1" dirty="0" smtClean="0"/>
              <a:t>P</a:t>
            </a:r>
            <a:r>
              <a:rPr lang="nb-NO" dirty="0" smtClean="0">
                <a:sym typeface="Symbol" pitchFamily="18" charset="2"/>
              </a:rPr>
              <a:t></a:t>
            </a:r>
            <a:r>
              <a:rPr lang="nb-NO" i="1" dirty="0" smtClean="0">
                <a:sym typeface="Symbol" pitchFamily="18" charset="2"/>
              </a:rPr>
              <a:t>V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i="1" dirty="0" err="1" smtClean="0">
                <a:sym typeface="Symbol" pitchFamily="18" charset="2"/>
              </a:rPr>
              <a:t>q</a:t>
            </a:r>
            <a:r>
              <a:rPr lang="nb-NO" i="1" baseline="-25000" dirty="0" err="1" smtClean="0">
                <a:sym typeface="Symbol" pitchFamily="18" charset="2"/>
              </a:rPr>
              <a:t>P</a:t>
            </a:r>
            <a:r>
              <a:rPr lang="nb-NO" dirty="0" smtClean="0">
                <a:sym typeface="Symbol" pitchFamily="18" charset="2"/>
              </a:rPr>
              <a:t> kalles </a:t>
            </a:r>
            <a:r>
              <a:rPr lang="nb-NO" dirty="0" smtClean="0">
                <a:solidFill>
                  <a:srgbClr val="CC0000"/>
                </a:solidFill>
                <a:sym typeface="Symbol" pitchFamily="18" charset="2"/>
              </a:rPr>
              <a:t>entalpiendringen </a:t>
            </a:r>
            <a:r>
              <a:rPr lang="nb-NO" i="1" dirty="0" smtClean="0">
                <a:solidFill>
                  <a:srgbClr val="CC0000"/>
                </a:solidFill>
                <a:sym typeface="Symbol" pitchFamily="18" charset="2"/>
              </a:rPr>
              <a:t>H</a:t>
            </a:r>
            <a:r>
              <a:rPr lang="nb-NO" dirty="0" smtClean="0">
                <a:sym typeface="Symbol" pitchFamily="18" charset="2"/>
              </a:rPr>
              <a:t> for prosessen: </a:t>
            </a:r>
            <a:r>
              <a:rPr lang="nb-NO" dirty="0" smtClean="0">
                <a:solidFill>
                  <a:srgbClr val="CC0000"/>
                </a:solidFill>
                <a:sym typeface="Symbol" pitchFamily="18" charset="2"/>
              </a:rPr>
              <a:t></a:t>
            </a:r>
            <a:r>
              <a:rPr lang="nb-NO" i="1" dirty="0" smtClean="0">
                <a:solidFill>
                  <a:srgbClr val="CC0000"/>
                </a:solidFill>
                <a:sym typeface="Symbol" pitchFamily="18" charset="2"/>
              </a:rPr>
              <a:t>H</a:t>
            </a:r>
            <a:r>
              <a:rPr lang="nb-NO" dirty="0" smtClean="0">
                <a:solidFill>
                  <a:srgbClr val="CC0000"/>
                </a:solidFill>
                <a:sym typeface="Symbol" pitchFamily="18" charset="2"/>
              </a:rPr>
              <a:t> = </a:t>
            </a:r>
            <a:r>
              <a:rPr lang="nb-NO" i="1" dirty="0" err="1" smtClean="0">
                <a:solidFill>
                  <a:srgbClr val="CC0000"/>
                </a:solidFill>
              </a:rPr>
              <a:t>q</a:t>
            </a:r>
            <a:r>
              <a:rPr lang="nb-NO" i="1" baseline="-25000" dirty="0" err="1" smtClean="0">
                <a:solidFill>
                  <a:srgbClr val="CC0000"/>
                </a:solidFill>
              </a:rPr>
              <a:t>P</a:t>
            </a:r>
            <a:r>
              <a:rPr lang="nb-NO" dirty="0" smtClean="0">
                <a:sym typeface="Symbol" pitchFamily="18" charset="2"/>
              </a:rPr>
              <a:t>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sym typeface="Symbol" pitchFamily="18" charset="2"/>
              </a:rPr>
              <a:t>Forskjellen mellom </a:t>
            </a:r>
            <a:r>
              <a:rPr lang="nb-NO" i="1" dirty="0" smtClean="0"/>
              <a:t>U</a:t>
            </a:r>
            <a:r>
              <a:rPr lang="nb-NO" dirty="0" smtClean="0"/>
              <a:t> og </a:t>
            </a:r>
            <a:r>
              <a:rPr lang="nb-NO" dirty="0" smtClean="0">
                <a:sym typeface="Symbol" pitchFamily="18" charset="2"/>
              </a:rPr>
              <a:t></a:t>
            </a:r>
            <a:r>
              <a:rPr lang="nb-NO" i="1" dirty="0" smtClean="0">
                <a:sym typeface="Symbol" pitchFamily="18" charset="2"/>
              </a:rPr>
              <a:t>H</a:t>
            </a:r>
            <a:r>
              <a:rPr lang="nb-NO" dirty="0" smtClean="0">
                <a:sym typeface="Symbol" pitchFamily="18" charset="2"/>
              </a:rPr>
              <a:t> er volumarbeidet, som kan beregnes.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sym typeface="Symbol" pitchFamily="18" charset="2"/>
              </a:rPr>
              <a:t></a:t>
            </a:r>
            <a:r>
              <a:rPr lang="nb-NO" i="1" dirty="0" smtClean="0"/>
              <a:t>U</a:t>
            </a:r>
            <a:r>
              <a:rPr lang="nb-NO" dirty="0" smtClean="0"/>
              <a:t> og </a:t>
            </a:r>
            <a:r>
              <a:rPr lang="nb-NO" dirty="0" smtClean="0">
                <a:sym typeface="Symbol" pitchFamily="18" charset="2"/>
              </a:rPr>
              <a:t></a:t>
            </a:r>
            <a:r>
              <a:rPr lang="nb-NO" i="1" dirty="0" smtClean="0">
                <a:sym typeface="Symbol" pitchFamily="18" charset="2"/>
              </a:rPr>
              <a:t>H</a:t>
            </a:r>
            <a:r>
              <a:rPr lang="nb-NO" dirty="0" smtClean="0">
                <a:sym typeface="Symbol" pitchFamily="18" charset="2"/>
              </a:rPr>
              <a:t> er oftest ganske like.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sym typeface="Symbol" pitchFamily="18" charset="2"/>
              </a:rPr>
              <a:t>Volumarbeid utgjør derved bare en mindre del av energiendringen ved kjemiske reaksjoner.</a:t>
            </a:r>
          </a:p>
        </p:txBody>
      </p:sp>
      <p:grpSp>
        <p:nvGrpSpPr>
          <p:cNvPr id="47109" name="Group 4"/>
          <p:cNvGrpSpPr>
            <a:grpSpLocks/>
          </p:cNvGrpSpPr>
          <p:nvPr/>
        </p:nvGrpSpPr>
        <p:grpSpPr bwMode="auto">
          <a:xfrm flipH="1">
            <a:off x="5364088" y="2420888"/>
            <a:ext cx="2592288" cy="685800"/>
            <a:chOff x="3744" y="1680"/>
            <a:chExt cx="1584" cy="432"/>
          </a:xfrm>
        </p:grpSpPr>
        <p:sp>
          <p:nvSpPr>
            <p:cNvPr id="47110" name="Rectangle 5"/>
            <p:cNvSpPr>
              <a:spLocks noChangeArrowheads="1"/>
            </p:cNvSpPr>
            <p:nvPr/>
          </p:nvSpPr>
          <p:spPr bwMode="auto">
            <a:xfrm>
              <a:off x="3744" y="1680"/>
              <a:ext cx="768" cy="432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11" name="Line 6"/>
            <p:cNvSpPr>
              <a:spLocks noChangeShapeType="1"/>
            </p:cNvSpPr>
            <p:nvPr/>
          </p:nvSpPr>
          <p:spPr bwMode="auto">
            <a:xfrm flipH="1">
              <a:off x="3744" y="1680"/>
              <a:ext cx="13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12" name="Line 7"/>
            <p:cNvSpPr>
              <a:spLocks noChangeShapeType="1"/>
            </p:cNvSpPr>
            <p:nvPr/>
          </p:nvSpPr>
          <p:spPr bwMode="auto">
            <a:xfrm>
              <a:off x="3744" y="1680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13" name="Line 8"/>
            <p:cNvSpPr>
              <a:spLocks noChangeShapeType="1"/>
            </p:cNvSpPr>
            <p:nvPr/>
          </p:nvSpPr>
          <p:spPr bwMode="auto">
            <a:xfrm>
              <a:off x="3744" y="2112"/>
              <a:ext cx="13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14" name="Line 9"/>
            <p:cNvSpPr>
              <a:spLocks noChangeShapeType="1"/>
            </p:cNvSpPr>
            <p:nvPr/>
          </p:nvSpPr>
          <p:spPr bwMode="auto">
            <a:xfrm>
              <a:off x="4512" y="1680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15" name="Rectangle 10"/>
            <p:cNvSpPr>
              <a:spLocks noChangeArrowheads="1"/>
            </p:cNvSpPr>
            <p:nvPr/>
          </p:nvSpPr>
          <p:spPr bwMode="auto">
            <a:xfrm>
              <a:off x="4512" y="1872"/>
              <a:ext cx="816" cy="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717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543800" cy="1104900"/>
          </a:xfrm>
        </p:spPr>
        <p:txBody>
          <a:bodyPr/>
          <a:lstStyle/>
          <a:p>
            <a:pPr eaLnBrk="1" hangingPunct="1"/>
            <a:r>
              <a:rPr lang="en-GB" smtClean="0"/>
              <a:t>Standardbetingelser - referansetilstand</a:t>
            </a:r>
          </a:p>
        </p:txBody>
      </p:sp>
      <p:sp>
        <p:nvSpPr>
          <p:cNvPr id="717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sym typeface="Symbol" pitchFamily="18" charset="2"/>
              </a:rPr>
              <a:t></a:t>
            </a:r>
            <a:r>
              <a:rPr lang="nb-NO" sz="1800" i="1" dirty="0" smtClean="0">
                <a:sym typeface="Symbol" pitchFamily="18" charset="2"/>
              </a:rPr>
              <a:t>H</a:t>
            </a:r>
            <a:r>
              <a:rPr lang="nb-NO" sz="1800" dirty="0" smtClean="0">
                <a:sym typeface="Symbol" pitchFamily="18" charset="2"/>
              </a:rPr>
              <a:t> er en funksjon av betingelsene (</a:t>
            </a:r>
            <a:r>
              <a:rPr lang="nb-NO" sz="1800" i="1" dirty="0" smtClean="0">
                <a:sym typeface="Symbol" pitchFamily="18" charset="2"/>
              </a:rPr>
              <a:t>T,P</a:t>
            </a:r>
            <a:r>
              <a:rPr lang="nb-NO" sz="1800" dirty="0" smtClean="0">
                <a:sym typeface="Symbol" pitchFamily="18" charset="2"/>
              </a:rPr>
              <a:t>).</a:t>
            </a: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Vi definerer </a:t>
            </a:r>
            <a:r>
              <a:rPr lang="nb-NO" sz="1800" i="1" dirty="0" smtClean="0"/>
              <a:t>P</a:t>
            </a:r>
            <a:r>
              <a:rPr lang="nb-NO" sz="1800" dirty="0" smtClean="0"/>
              <a:t> = 1 bar og </a:t>
            </a:r>
            <a:r>
              <a:rPr lang="nb-NO" sz="1800" i="1" dirty="0" smtClean="0"/>
              <a:t>T</a:t>
            </a:r>
            <a:r>
              <a:rPr lang="nb-NO" sz="1800" dirty="0" smtClean="0"/>
              <a:t> = 298 K som standardbetingelser.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Entalpiendringene for en reaksjon under disse betingelsene kalles standard entalpiendring; </a:t>
            </a:r>
            <a:r>
              <a:rPr lang="nb-NO" sz="1800" dirty="0" smtClean="0">
                <a:sym typeface="Symbol" pitchFamily="18" charset="2"/>
              </a:rPr>
              <a:t></a:t>
            </a:r>
            <a:r>
              <a:rPr lang="nb-NO" sz="1800" i="1" dirty="0" smtClean="0">
                <a:sym typeface="Symbol" pitchFamily="18" charset="2"/>
              </a:rPr>
              <a:t>H</a:t>
            </a:r>
            <a:r>
              <a:rPr lang="nb-NO" sz="1800" i="1" baseline="30000" dirty="0" smtClean="0">
                <a:sym typeface="Symbol" pitchFamily="18" charset="2"/>
              </a:rPr>
              <a:t>0</a:t>
            </a:r>
            <a:r>
              <a:rPr lang="nb-NO" sz="1800" i="1" baseline="-25000" dirty="0" smtClean="0">
                <a:sym typeface="Symbol" pitchFamily="18" charset="2"/>
              </a:rPr>
              <a:t>298</a:t>
            </a:r>
            <a:endParaRPr lang="nb-NO" sz="1800" i="1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nb-NO" sz="18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sym typeface="Symbol" pitchFamily="18" charset="2"/>
              </a:rPr>
              <a:t>Entalpiendringen for dannelse av en forbindelse fra grunnstoffene betegnes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nb-NO" sz="18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nb-NO" sz="18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nb-NO" sz="18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sym typeface="Symbol" pitchFamily="18" charset="2"/>
              </a:rPr>
              <a:t>Eksempel: H</a:t>
            </a:r>
            <a:r>
              <a:rPr lang="nb-NO" sz="1800" baseline="-25000" dirty="0" smtClean="0">
                <a:sym typeface="Symbol" pitchFamily="18" charset="2"/>
              </a:rPr>
              <a:t>2</a:t>
            </a:r>
            <a:r>
              <a:rPr lang="nb-NO" sz="1800" dirty="0" smtClean="0">
                <a:sym typeface="Symbol" pitchFamily="18" charset="2"/>
              </a:rPr>
              <a:t>(g) + 1/2 O</a:t>
            </a:r>
            <a:r>
              <a:rPr lang="nb-NO" sz="1800" baseline="-25000" dirty="0" smtClean="0">
                <a:sym typeface="Symbol" pitchFamily="18" charset="2"/>
              </a:rPr>
              <a:t>2</a:t>
            </a:r>
            <a:r>
              <a:rPr lang="nb-NO" sz="1800" dirty="0" smtClean="0">
                <a:sym typeface="Symbol" pitchFamily="18" charset="2"/>
              </a:rPr>
              <a:t>(g) =  H</a:t>
            </a:r>
            <a:r>
              <a:rPr lang="nb-NO" sz="1800" baseline="-25000" dirty="0" smtClean="0">
                <a:sym typeface="Symbol" pitchFamily="18" charset="2"/>
              </a:rPr>
              <a:t>2</a:t>
            </a:r>
            <a:r>
              <a:rPr lang="nb-NO" sz="1800" dirty="0" smtClean="0">
                <a:sym typeface="Symbol" pitchFamily="18" charset="2"/>
              </a:rPr>
              <a:t>O(g)        </a:t>
            </a:r>
            <a:r>
              <a:rPr lang="nb-NO" sz="1800" i="1" dirty="0" smtClean="0">
                <a:sym typeface="Symbol" pitchFamily="18" charset="2"/>
              </a:rPr>
              <a:t>H</a:t>
            </a:r>
            <a:r>
              <a:rPr lang="nb-NO" sz="1800" i="1" baseline="-25000" dirty="0" smtClean="0">
                <a:sym typeface="Symbol" pitchFamily="18" charset="2"/>
              </a:rPr>
              <a:t>f</a:t>
            </a:r>
            <a:r>
              <a:rPr lang="nb-NO" sz="1800" i="1" baseline="30000" dirty="0" smtClean="0">
                <a:sym typeface="Symbol" pitchFamily="18" charset="2"/>
              </a:rPr>
              <a:t>0</a:t>
            </a:r>
            <a:r>
              <a:rPr lang="nb-NO" sz="1800" i="1" baseline="-25000" dirty="0" smtClean="0">
                <a:sym typeface="Symbol" pitchFamily="18" charset="2"/>
              </a:rPr>
              <a:t>298</a:t>
            </a:r>
            <a:r>
              <a:rPr lang="nb-NO" sz="1800" dirty="0" smtClean="0">
                <a:sym typeface="Symbol" pitchFamily="18" charset="2"/>
              </a:rPr>
              <a:t> = -237 </a:t>
            </a:r>
            <a:r>
              <a:rPr lang="nb-NO" sz="1800" dirty="0" err="1" smtClean="0">
                <a:sym typeface="Symbol" pitchFamily="18" charset="2"/>
              </a:rPr>
              <a:t>kJ</a:t>
            </a:r>
            <a:r>
              <a:rPr lang="nb-NO" sz="1800" dirty="0" smtClean="0">
                <a:sym typeface="Symbol" pitchFamily="18" charset="2"/>
              </a:rPr>
              <a:t>/mol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sym typeface="Symbol" pitchFamily="18" charset="2"/>
              </a:rPr>
              <a:t>Grunnstoffene i sin mest stabile form har per definisjon </a:t>
            </a:r>
            <a:r>
              <a:rPr lang="nb-NO" sz="1800" i="1" dirty="0" smtClean="0">
                <a:sym typeface="Symbol" pitchFamily="18" charset="2"/>
              </a:rPr>
              <a:t>H</a:t>
            </a:r>
            <a:r>
              <a:rPr lang="nb-NO" sz="1800" i="1" baseline="30000" dirty="0" smtClean="0">
                <a:sym typeface="Symbol" pitchFamily="18" charset="2"/>
              </a:rPr>
              <a:t>0</a:t>
            </a:r>
            <a:r>
              <a:rPr lang="nb-NO" sz="1800" i="1" baseline="-25000" dirty="0" smtClean="0">
                <a:sym typeface="Symbol" pitchFamily="18" charset="2"/>
              </a:rPr>
              <a:t>f,298</a:t>
            </a:r>
            <a:r>
              <a:rPr lang="nb-NO" sz="1800" dirty="0" smtClean="0">
                <a:sym typeface="Symbol" pitchFamily="18" charset="2"/>
              </a:rPr>
              <a:t> = 0</a:t>
            </a:r>
            <a:endParaRPr lang="nb-NO" sz="1600" dirty="0" smtClean="0">
              <a:sym typeface="Symbol" pitchFamily="18" charset="2"/>
            </a:endParaRPr>
          </a:p>
        </p:txBody>
      </p:sp>
      <p:graphicFrame>
        <p:nvGraphicFramePr>
          <p:cNvPr id="7170" name="Object 1028"/>
          <p:cNvGraphicFramePr>
            <a:graphicFrameLocks noChangeAspect="1"/>
          </p:cNvGraphicFramePr>
          <p:nvPr/>
        </p:nvGraphicFramePr>
        <p:xfrm>
          <a:off x="1246188" y="3916363"/>
          <a:ext cx="70596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Equation" r:id="rId3" imgW="3543120" imgH="253800" progId="Equation.3">
                  <p:embed/>
                </p:oleObj>
              </mc:Choice>
              <mc:Fallback>
                <p:oleObj name="Equation" r:id="rId3" imgW="3543120" imgH="25380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88" y="3916363"/>
                        <a:ext cx="7059612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2520"/>
          </a:xfrm>
        </p:spPr>
        <p:txBody>
          <a:bodyPr/>
          <a:lstStyle/>
          <a:p>
            <a:r>
              <a:rPr lang="nb-NO" dirty="0" smtClean="0"/>
              <a:t>Hess’ lov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280920" cy="4724400"/>
          </a:xfrm>
        </p:spPr>
        <p:txBody>
          <a:bodyPr/>
          <a:lstStyle/>
          <a:p>
            <a:r>
              <a:rPr lang="nb-NO" dirty="0" smtClean="0"/>
              <a:t>Entalpi er en tilstandsfunksjon</a:t>
            </a:r>
          </a:p>
          <a:p>
            <a:endParaRPr lang="nb-NO" dirty="0" smtClean="0"/>
          </a:p>
          <a:p>
            <a:r>
              <a:rPr lang="nb-NO" i="1" dirty="0" smtClean="0"/>
              <a:t>En reaksjon har derfor samme entalpiendring uavhengig av veien</a:t>
            </a:r>
          </a:p>
          <a:p>
            <a:endParaRPr lang="nb-NO" dirty="0" smtClean="0"/>
          </a:p>
          <a:p>
            <a:r>
              <a:rPr lang="nb-NO" dirty="0" smtClean="0"/>
              <a:t>CO(g) + ½O</a:t>
            </a:r>
            <a:r>
              <a:rPr lang="nb-NO" baseline="-25000" dirty="0" smtClean="0"/>
              <a:t>2</a:t>
            </a:r>
            <a:r>
              <a:rPr lang="nb-NO" dirty="0" smtClean="0"/>
              <a:t>(g) = CO</a:t>
            </a:r>
            <a:r>
              <a:rPr lang="nb-NO" baseline="-25000" dirty="0" smtClean="0"/>
              <a:t>2</a:t>
            </a:r>
            <a:r>
              <a:rPr lang="nb-NO" dirty="0" smtClean="0"/>
              <a:t>(g)</a:t>
            </a:r>
          </a:p>
          <a:p>
            <a:endParaRPr lang="nb-NO" dirty="0" smtClean="0"/>
          </a:p>
          <a:p>
            <a:r>
              <a:rPr lang="nb-NO" dirty="0" smtClean="0"/>
              <a:t>CO(g</a:t>
            </a:r>
            <a:r>
              <a:rPr lang="nb-NO" dirty="0"/>
              <a:t>) + ½O</a:t>
            </a:r>
            <a:r>
              <a:rPr lang="nb-NO" baseline="-25000" dirty="0"/>
              <a:t>2</a:t>
            </a:r>
            <a:r>
              <a:rPr lang="nb-NO" dirty="0"/>
              <a:t>(g) = </a:t>
            </a:r>
            <a:r>
              <a:rPr lang="nb-NO" dirty="0" smtClean="0"/>
              <a:t>C(s) + O</a:t>
            </a:r>
            <a:r>
              <a:rPr lang="nb-NO" baseline="-25000" dirty="0" smtClean="0"/>
              <a:t>2</a:t>
            </a:r>
            <a:r>
              <a:rPr lang="nb-NO" dirty="0" smtClean="0"/>
              <a:t>(g) = CO</a:t>
            </a:r>
            <a:r>
              <a:rPr lang="nb-NO" baseline="-25000" dirty="0" smtClean="0"/>
              <a:t>2</a:t>
            </a:r>
            <a:r>
              <a:rPr lang="nb-NO" dirty="0" smtClean="0"/>
              <a:t>(g)</a:t>
            </a:r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Ved standard trykk: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436096" y="3573016"/>
            <a:ext cx="3505814" cy="2869680"/>
            <a:chOff x="5076056" y="3717032"/>
            <a:chExt cx="3505814" cy="2869680"/>
          </a:xfrm>
        </p:grpSpPr>
        <p:pic>
          <p:nvPicPr>
            <p:cNvPr id="136194" name="Picture 2" descr="Image result for hess law of heat summa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717032"/>
              <a:ext cx="3505814" cy="2869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872909" y="4221088"/>
              <a:ext cx="76335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b-NO" sz="1100" dirty="0" smtClean="0">
                  <a:latin typeface="+mn-lt"/>
                </a:rPr>
                <a:t>-110,5 </a:t>
              </a:r>
              <a:r>
                <a:rPr lang="nb-NO" sz="1100" dirty="0" err="1" smtClean="0">
                  <a:latin typeface="+mn-lt"/>
                </a:rPr>
                <a:t>kJ</a:t>
              </a:r>
              <a:endParaRPr lang="nb-NO" sz="1100" dirty="0"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40352" y="5039598"/>
              <a:ext cx="76335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b-NO" sz="1100" dirty="0" smtClean="0">
                  <a:latin typeface="+mn-lt"/>
                </a:rPr>
                <a:t>-393,5 </a:t>
              </a:r>
              <a:r>
                <a:rPr lang="nb-NO" sz="1100" dirty="0" err="1" smtClean="0">
                  <a:latin typeface="+mn-lt"/>
                </a:rPr>
                <a:t>kJ</a:t>
              </a:r>
              <a:endParaRPr lang="nb-NO" sz="1100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6773" y="5301208"/>
              <a:ext cx="76335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b-NO" sz="1100" dirty="0" smtClean="0">
                  <a:latin typeface="+mn-lt"/>
                </a:rPr>
                <a:t>-284,0 </a:t>
              </a:r>
              <a:r>
                <a:rPr lang="nb-NO" sz="1100" dirty="0" err="1" smtClean="0">
                  <a:latin typeface="+mn-lt"/>
                </a:rPr>
                <a:t>kJ</a:t>
              </a:r>
              <a:endParaRPr lang="nb-NO" sz="1100" dirty="0">
                <a:latin typeface="+mn-lt"/>
              </a:endParaRPr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491877"/>
              </p:ext>
            </p:extLst>
          </p:nvPr>
        </p:nvGraphicFramePr>
        <p:xfrm>
          <a:off x="359394" y="3542906"/>
          <a:ext cx="4860678" cy="462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79" name="Equation" r:id="rId4" imgW="2654280" imgH="253800" progId="Equation.3">
                  <p:embed/>
                </p:oleObj>
              </mc:Choice>
              <mc:Fallback>
                <p:oleObj name="Equation" r:id="rId4" imgW="265428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394" y="3542906"/>
                        <a:ext cx="4860678" cy="4621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583230"/>
              </p:ext>
            </p:extLst>
          </p:nvPr>
        </p:nvGraphicFramePr>
        <p:xfrm>
          <a:off x="359147" y="4653136"/>
          <a:ext cx="48609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80" name="Equation" r:id="rId6" imgW="2654280" imgH="253800" progId="Equation.3">
                  <p:embed/>
                </p:oleObj>
              </mc:Choice>
              <mc:Fallback>
                <p:oleObj name="Equation" r:id="rId6" imgW="2654280" imgH="253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147" y="4653136"/>
                        <a:ext cx="486092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588810"/>
              </p:ext>
            </p:extLst>
          </p:nvPr>
        </p:nvGraphicFramePr>
        <p:xfrm>
          <a:off x="323528" y="6021288"/>
          <a:ext cx="32797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81" name="Equation" r:id="rId8" imgW="1790640" imgH="253800" progId="Equation.3">
                  <p:embed/>
                </p:oleObj>
              </mc:Choice>
              <mc:Fallback>
                <p:oleObj name="Equation" r:id="rId8" imgW="1790640" imgH="253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6021288"/>
                        <a:ext cx="32797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484337"/>
              </p:ext>
            </p:extLst>
          </p:nvPr>
        </p:nvGraphicFramePr>
        <p:xfrm>
          <a:off x="3706614" y="5271294"/>
          <a:ext cx="14414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82" name="Equation" r:id="rId10" imgW="787320" imgH="253800" progId="Equation.3">
                  <p:embed/>
                </p:oleObj>
              </mc:Choice>
              <mc:Fallback>
                <p:oleObj name="Equation" r:id="rId10" imgW="787320" imgH="253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614" y="5271294"/>
                        <a:ext cx="14414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42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815" y="260648"/>
            <a:ext cx="7427374" cy="619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543800" cy="1104900"/>
          </a:xfrm>
        </p:spPr>
        <p:txBody>
          <a:bodyPr/>
          <a:lstStyle/>
          <a:p>
            <a:pPr eaLnBrk="1" hangingPunct="1"/>
            <a:r>
              <a:rPr lang="en-GB" dirty="0" err="1" smtClean="0"/>
              <a:t>Generelt</a:t>
            </a:r>
            <a:r>
              <a:rPr lang="en-GB" dirty="0" smtClean="0"/>
              <a:t> om </a:t>
            </a:r>
            <a:r>
              <a:rPr lang="en-GB" dirty="0" err="1" smtClean="0"/>
              <a:t>entalpiendringer</a:t>
            </a:r>
            <a:r>
              <a:rPr lang="en-GB" dirty="0" smtClean="0"/>
              <a:t> for </a:t>
            </a:r>
            <a:r>
              <a:rPr lang="en-GB" dirty="0" err="1" smtClean="0"/>
              <a:t>reaksjoner</a:t>
            </a:r>
            <a:endParaRPr lang="en-GB" dirty="0" smtClean="0"/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363272" cy="4814664"/>
          </a:xfrm>
        </p:spPr>
        <p:txBody>
          <a:bodyPr/>
          <a:lstStyle/>
          <a:p>
            <a:pPr eaLnBrk="1" hangingPunct="1"/>
            <a:r>
              <a:rPr lang="en-GB" dirty="0" err="1" smtClean="0"/>
              <a:t>Entalpiendring</a:t>
            </a:r>
            <a:r>
              <a:rPr lang="en-GB" dirty="0" smtClean="0"/>
              <a:t> for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reaksjon</a:t>
            </a:r>
            <a:r>
              <a:rPr lang="en-GB" dirty="0" smtClean="0"/>
              <a:t>:</a:t>
            </a:r>
          </a:p>
          <a:p>
            <a:pPr eaLnBrk="1" hangingPunct="1"/>
            <a:endParaRPr lang="en-GB" dirty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 err="1"/>
              <a:t>k</a:t>
            </a:r>
            <a:r>
              <a:rPr lang="en-GB" dirty="0" err="1" smtClean="0"/>
              <a:t>an</a:t>
            </a:r>
            <a:r>
              <a:rPr lang="en-GB" dirty="0" smtClean="0"/>
              <a:t> </a:t>
            </a:r>
            <a:r>
              <a:rPr lang="en-GB" dirty="0" err="1" smtClean="0"/>
              <a:t>skrives</a:t>
            </a:r>
            <a:r>
              <a:rPr lang="en-GB" dirty="0" smtClean="0"/>
              <a:t> om via </a:t>
            </a:r>
            <a:r>
              <a:rPr lang="en-GB" dirty="0" err="1" smtClean="0"/>
              <a:t>dannelses</a:t>
            </a:r>
            <a:r>
              <a:rPr lang="en-GB" dirty="0" smtClean="0"/>
              <a:t> </a:t>
            </a:r>
            <a:r>
              <a:rPr lang="en-GB" dirty="0" err="1" smtClean="0"/>
              <a:t>entalpier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grunnstoffene</a:t>
            </a:r>
            <a:endParaRPr lang="en-GB" dirty="0" smtClean="0"/>
          </a:p>
          <a:p>
            <a:pPr eaLnBrk="1" hangingPunct="1"/>
            <a:endParaRPr lang="en-GB" dirty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 smtClean="0"/>
              <a:t>Standard </a:t>
            </a:r>
            <a:r>
              <a:rPr lang="en-GB" dirty="0" err="1" smtClean="0"/>
              <a:t>entalpiendring</a:t>
            </a:r>
            <a:r>
              <a:rPr lang="en-GB" dirty="0" smtClean="0"/>
              <a:t>: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beregnes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tabulerte</a:t>
            </a:r>
            <a:r>
              <a:rPr lang="en-GB" dirty="0" smtClean="0"/>
              <a:t> standard </a:t>
            </a:r>
            <a:r>
              <a:rPr lang="en-GB" dirty="0" err="1" smtClean="0"/>
              <a:t>dannelses-entalpier</a:t>
            </a:r>
            <a:endParaRPr lang="en-GB" dirty="0" smtClean="0"/>
          </a:p>
          <a:p>
            <a:pPr eaLnBrk="1" hangingPunct="1"/>
            <a:endParaRPr lang="en-GB" dirty="0" smtClean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012705"/>
              </p:ext>
            </p:extLst>
          </p:nvPr>
        </p:nvGraphicFramePr>
        <p:xfrm>
          <a:off x="1979712" y="4596358"/>
          <a:ext cx="39973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" name="Equation" r:id="rId3" imgW="2006280" imgH="355320" progId="Equation.3">
                  <p:embed/>
                </p:oleObj>
              </mc:Choice>
              <mc:Fallback>
                <p:oleObj name="Equation" r:id="rId3" imgW="2006280" imgH="355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596358"/>
                        <a:ext cx="399732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80413"/>
              </p:ext>
            </p:extLst>
          </p:nvPr>
        </p:nvGraphicFramePr>
        <p:xfrm>
          <a:off x="6948264" y="4221088"/>
          <a:ext cx="19812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2" name="Clip" r:id="rId5" imgW="3497040" imgH="2095200" progId="">
                  <p:embed/>
                </p:oleObj>
              </mc:Choice>
              <mc:Fallback>
                <p:oleObj name="Clip" r:id="rId5" imgW="3497040" imgH="20952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4221088"/>
                        <a:ext cx="1981200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103311"/>
              </p:ext>
            </p:extLst>
          </p:nvPr>
        </p:nvGraphicFramePr>
        <p:xfrm>
          <a:off x="2249488" y="1557338"/>
          <a:ext cx="33401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3" name="Equation" r:id="rId7" imgW="1676160" imgH="355320" progId="Equation.3">
                  <p:embed/>
                </p:oleObj>
              </mc:Choice>
              <mc:Fallback>
                <p:oleObj name="Equation" r:id="rId7" imgW="16761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488" y="1557338"/>
                        <a:ext cx="334010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944189"/>
              </p:ext>
            </p:extLst>
          </p:nvPr>
        </p:nvGraphicFramePr>
        <p:xfrm>
          <a:off x="1979712" y="3140968"/>
          <a:ext cx="40227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4" name="Equation" r:id="rId9" imgW="2019240" imgH="355320" progId="Equation.3">
                  <p:embed/>
                </p:oleObj>
              </mc:Choice>
              <mc:Fallback>
                <p:oleObj name="Equation" r:id="rId9" imgW="2019240" imgH="355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140968"/>
                        <a:ext cx="4022725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Øvelse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 1001 – Materialer, energi og nanoteknologi</a:t>
            </a:r>
            <a:endParaRPr lang="en-US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891275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2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92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543800" cy="1104900"/>
          </a:xfrm>
        </p:spPr>
        <p:txBody>
          <a:bodyPr/>
          <a:lstStyle/>
          <a:p>
            <a:pPr eaLnBrk="1" hangingPunct="1"/>
            <a:r>
              <a:rPr lang="en-GB" smtClean="0"/>
              <a:t>Entalpiendringer ved forandring i temperaturen</a:t>
            </a:r>
          </a:p>
        </p:txBody>
      </p:sp>
      <p:sp>
        <p:nvSpPr>
          <p:cNvPr id="92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9600"/>
          </a:xfrm>
        </p:spPr>
        <p:txBody>
          <a:bodyPr/>
          <a:lstStyle/>
          <a:p>
            <a:pPr eaLnBrk="1" hangingPunct="1"/>
            <a:r>
              <a:rPr lang="en-GB" sz="1600" smtClean="0"/>
              <a:t>Så langt har vi tilført eller ekstrahert energi ved konstant temperatur.</a:t>
            </a:r>
            <a:endParaRPr lang="nb-NO" sz="1600" smtClean="0"/>
          </a:p>
          <a:p>
            <a:pPr lvl="1" eaLnBrk="1" hangingPunct="1"/>
            <a:r>
              <a:rPr lang="en-GB" sz="1400" smtClean="0"/>
              <a:t>Energien er derved gått med til </a:t>
            </a:r>
            <a:r>
              <a:rPr lang="nb-NO" sz="1400" smtClean="0"/>
              <a:t>eller kommet fra </a:t>
            </a:r>
            <a:r>
              <a:rPr lang="en-GB" sz="1400" smtClean="0"/>
              <a:t>reaksjoner eller arbeid.</a:t>
            </a:r>
          </a:p>
          <a:p>
            <a:pPr eaLnBrk="1" hangingPunct="1">
              <a:buFontTx/>
              <a:buNone/>
            </a:pPr>
            <a:endParaRPr lang="en-GB" sz="1600" smtClean="0"/>
          </a:p>
          <a:p>
            <a:pPr eaLnBrk="1" hangingPunct="1"/>
            <a:r>
              <a:rPr lang="en-GB" sz="1600" smtClean="0"/>
              <a:t>Hvis vi </a:t>
            </a:r>
            <a:r>
              <a:rPr lang="en-GB" sz="1600" i="1" smtClean="0"/>
              <a:t>ikke</a:t>
            </a:r>
            <a:r>
              <a:rPr lang="en-GB" sz="1600" smtClean="0"/>
              <a:t> holder temperaturen konstant vil noe av energien gå med til å varme opp eller avkjøle systemet.</a:t>
            </a:r>
          </a:p>
          <a:p>
            <a:pPr eaLnBrk="1" hangingPunct="1"/>
            <a:r>
              <a:rPr lang="en-GB" sz="1600" smtClean="0"/>
              <a:t>Varmemengden er bestemt av systemets varmekapasitet, C</a:t>
            </a:r>
          </a:p>
          <a:p>
            <a:pPr eaLnBrk="1" hangingPunct="1"/>
            <a:r>
              <a:rPr lang="en-GB" sz="1600" smtClean="0"/>
              <a:t>Vi definerer, for </a:t>
            </a:r>
            <a:r>
              <a:rPr lang="nb-NO" sz="1600" smtClean="0"/>
              <a:t>henholdsvis </a:t>
            </a:r>
            <a:r>
              <a:rPr lang="en-GB" sz="1600" smtClean="0"/>
              <a:t>konstant volum og konstant trykk;</a:t>
            </a:r>
          </a:p>
        </p:txBody>
      </p:sp>
      <p:graphicFrame>
        <p:nvGraphicFramePr>
          <p:cNvPr id="9218" name="Object 1028"/>
          <p:cNvGraphicFramePr>
            <a:graphicFrameLocks noChangeAspect="1"/>
          </p:cNvGraphicFramePr>
          <p:nvPr/>
        </p:nvGraphicFramePr>
        <p:xfrm>
          <a:off x="920750" y="3605213"/>
          <a:ext cx="4252913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1" name="Equation" r:id="rId3" imgW="2260440" imgH="444240" progId="Equation.3">
                  <p:embed/>
                </p:oleObj>
              </mc:Choice>
              <mc:Fallback>
                <p:oleObj name="Equation" r:id="rId3" imgW="2260440" imgH="44424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3605213"/>
                        <a:ext cx="4252913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1029"/>
          <p:cNvGraphicFramePr>
            <a:graphicFrameLocks noChangeAspect="1"/>
          </p:cNvGraphicFramePr>
          <p:nvPr/>
        </p:nvGraphicFramePr>
        <p:xfrm>
          <a:off x="914400" y="4572000"/>
          <a:ext cx="34877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2" name="Equation" r:id="rId5" imgW="1904760" imgH="495000" progId="Equation.3">
                  <p:embed/>
                </p:oleObj>
              </mc:Choice>
              <mc:Fallback>
                <p:oleObj name="Equation" r:id="rId5" imgW="1904760" imgH="49500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72000"/>
                        <a:ext cx="3487738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1030"/>
          <p:cNvGraphicFramePr>
            <a:graphicFrameLocks noChangeAspect="1"/>
          </p:cNvGraphicFramePr>
          <p:nvPr/>
        </p:nvGraphicFramePr>
        <p:xfrm>
          <a:off x="838200" y="5791200"/>
          <a:ext cx="52308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" name="Equation" r:id="rId7" imgW="2857320" imgH="215640" progId="Equation.3">
                  <p:embed/>
                </p:oleObj>
              </mc:Choice>
              <mc:Fallback>
                <p:oleObj name="Equation" r:id="rId7" imgW="2857320" imgH="215640" progId="Equation.3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791200"/>
                        <a:ext cx="5230813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Øvelse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 1001 – Materialer, energi og nanoteknologi</a:t>
            </a:r>
            <a:endParaRPr lang="en-US" dirty="0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07831" cy="298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2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543800" cy="1104900"/>
          </a:xfrm>
        </p:spPr>
        <p:txBody>
          <a:bodyPr/>
          <a:lstStyle/>
          <a:p>
            <a:pPr eaLnBrk="1" hangingPunct="1"/>
            <a:r>
              <a:rPr lang="en-GB" smtClean="0"/>
              <a:t>Varmeledning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780415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Transport av varme gjennom materialer følger </a:t>
            </a:r>
            <a:r>
              <a:rPr lang="nb-NO" sz="1800" dirty="0" err="1" smtClean="0"/>
              <a:t>Fouriers</a:t>
            </a:r>
            <a:r>
              <a:rPr lang="nb-NO" sz="1800" dirty="0" smtClean="0"/>
              <a:t> lov: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j er </a:t>
            </a:r>
            <a:r>
              <a:rPr lang="nb-NO" sz="1800" i="1" dirty="0" smtClean="0"/>
              <a:t>varmefluks-tettheten 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Fluksen er proporsjonal med gradienten (=brattheten eller vinkelkoeffisienten </a:t>
            </a:r>
            <a:r>
              <a:rPr lang="nb-NO" sz="1800" dirty="0" err="1" smtClean="0"/>
              <a:t>dT</a:t>
            </a:r>
            <a:r>
              <a:rPr lang="nb-NO" sz="1800" dirty="0" smtClean="0"/>
              <a:t>/dx)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Minustegnet betyr at varmen transporteres </a:t>
            </a:r>
            <a:r>
              <a:rPr lang="nb-NO" sz="1800" i="1" dirty="0" smtClean="0"/>
              <a:t>nedover </a:t>
            </a:r>
            <a:r>
              <a:rPr lang="nb-NO" sz="1800" dirty="0" smtClean="0"/>
              <a:t>gradienten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Proporsjonalitetskonstanten (kappa) er </a:t>
            </a:r>
            <a:r>
              <a:rPr lang="nb-NO" sz="1800" i="1" dirty="0" smtClean="0"/>
              <a:t>spesifikk varmeledningsevne</a:t>
            </a:r>
          </a:p>
          <a:p>
            <a:pPr eaLnBrk="1" hangingPunct="1">
              <a:lnSpc>
                <a:spcPct val="90000"/>
              </a:lnSpc>
            </a:pPr>
            <a:endParaRPr lang="nb-NO" sz="1800" i="1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Varmeledning skyldes forplantning av gittervibrasjoner (</a:t>
            </a:r>
            <a:r>
              <a:rPr lang="nb-NO" sz="1800" dirty="0" err="1" smtClean="0"/>
              <a:t>fononer</a:t>
            </a:r>
            <a:r>
              <a:rPr lang="nb-NO" sz="1800" dirty="0" smtClean="0"/>
              <a:t>) og masse-transport.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Metaller er generelt gode varmeledere, plast og keramer oftest dårlige.  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4164013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0242" name="Object 0"/>
          <p:cNvGraphicFramePr>
            <a:graphicFrameLocks noChangeAspect="1"/>
          </p:cNvGraphicFramePr>
          <p:nvPr/>
        </p:nvGraphicFramePr>
        <p:xfrm>
          <a:off x="1192213" y="2057400"/>
          <a:ext cx="17033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r:id="rId4" imgW="812447" imgH="393529" progId="Equation.3">
                  <p:embed/>
                </p:oleObj>
              </mc:Choice>
              <mc:Fallback>
                <p:oleObj r:id="rId4" imgW="812447" imgH="393529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2057400"/>
                        <a:ext cx="1703387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163995" y="1013506"/>
            <a:ext cx="1800493" cy="2044421"/>
            <a:chOff x="7163995" y="1013506"/>
            <a:chExt cx="1800493" cy="2044421"/>
          </a:xfrm>
        </p:grpSpPr>
        <p:pic>
          <p:nvPicPr>
            <p:cNvPr id="10293" name="Picture 53" descr="Fourier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1013506"/>
              <a:ext cx="1499717" cy="1835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7163995" y="2780928"/>
              <a:ext cx="18004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Joseph </a:t>
              </a:r>
              <a:r>
                <a:rPr lang="nb-NO" sz="1200" dirty="0" err="1" smtClean="0"/>
                <a:t>Fourier</a:t>
              </a:r>
              <a:r>
                <a:rPr lang="nb-NO" sz="1200" dirty="0" smtClean="0"/>
                <a:t> 1768-1830</a:t>
              </a:r>
              <a:endParaRPr lang="nb-NO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304800"/>
            <a:ext cx="7543800" cy="1104900"/>
          </a:xfrm>
        </p:spPr>
        <p:txBody>
          <a:bodyPr/>
          <a:lstStyle/>
          <a:p>
            <a:pPr eaLnBrk="1" hangingPunct="1"/>
            <a:r>
              <a:rPr lang="en-GB" smtClean="0"/>
              <a:t>Entropi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5715000" cy="531872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Illustrativt eksempel av entropiens rolle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Lukket system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Fylt med to inerte gasser (eks. He og Ar) ved samme trykk, atskilt med en tynn vegg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Fjerner veggen (eller lager en åpning i den):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Gassene blandes. Hvorfor skjer dette?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</p:txBody>
      </p:sp>
      <p:sp>
        <p:nvSpPr>
          <p:cNvPr id="50181" name="Rectangle 20"/>
          <p:cNvSpPr>
            <a:spLocks noChangeArrowheads="1"/>
          </p:cNvSpPr>
          <p:nvPr/>
        </p:nvSpPr>
        <p:spPr bwMode="auto">
          <a:xfrm>
            <a:off x="685800" y="4800600"/>
            <a:ext cx="1371600" cy="91440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0182" name="Rectangle 21"/>
          <p:cNvSpPr>
            <a:spLocks noChangeArrowheads="1"/>
          </p:cNvSpPr>
          <p:nvPr/>
        </p:nvSpPr>
        <p:spPr bwMode="auto">
          <a:xfrm>
            <a:off x="2057400" y="4800600"/>
            <a:ext cx="1371600" cy="914400"/>
          </a:xfrm>
          <a:prstGeom prst="rect">
            <a:avLst/>
          </a:prstGeom>
          <a:solidFill>
            <a:srgbClr val="FF66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0183" name="Rectangle 22"/>
          <p:cNvSpPr>
            <a:spLocks noChangeArrowheads="1"/>
          </p:cNvSpPr>
          <p:nvPr/>
        </p:nvSpPr>
        <p:spPr bwMode="auto">
          <a:xfrm>
            <a:off x="685800" y="4800600"/>
            <a:ext cx="27432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0184" name="Text Box 23"/>
          <p:cNvSpPr txBox="1">
            <a:spLocks noChangeArrowheads="1"/>
          </p:cNvSpPr>
          <p:nvPr/>
        </p:nvSpPr>
        <p:spPr bwMode="auto">
          <a:xfrm>
            <a:off x="2133600" y="4876800"/>
            <a:ext cx="3810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000">
                <a:latin typeface="Arial" charset="0"/>
              </a:rPr>
              <a:t>Ar</a:t>
            </a:r>
          </a:p>
        </p:txBody>
      </p:sp>
      <p:sp>
        <p:nvSpPr>
          <p:cNvPr id="50185" name="Text Box 24"/>
          <p:cNvSpPr txBox="1">
            <a:spLocks noChangeArrowheads="1"/>
          </p:cNvSpPr>
          <p:nvPr/>
        </p:nvSpPr>
        <p:spPr bwMode="auto">
          <a:xfrm>
            <a:off x="2667000" y="4953000"/>
            <a:ext cx="3810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000">
                <a:latin typeface="Arial" charset="0"/>
              </a:rPr>
              <a:t>Ar</a:t>
            </a:r>
          </a:p>
        </p:txBody>
      </p:sp>
      <p:sp>
        <p:nvSpPr>
          <p:cNvPr id="50186" name="Text Box 25"/>
          <p:cNvSpPr txBox="1">
            <a:spLocks noChangeArrowheads="1"/>
          </p:cNvSpPr>
          <p:nvPr/>
        </p:nvSpPr>
        <p:spPr bwMode="auto">
          <a:xfrm>
            <a:off x="2667000" y="5257800"/>
            <a:ext cx="3810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000">
                <a:latin typeface="Arial" charset="0"/>
              </a:rPr>
              <a:t>Ar</a:t>
            </a:r>
          </a:p>
        </p:txBody>
      </p:sp>
      <p:sp>
        <p:nvSpPr>
          <p:cNvPr id="50187" name="Text Box 26"/>
          <p:cNvSpPr txBox="1">
            <a:spLocks noChangeArrowheads="1"/>
          </p:cNvSpPr>
          <p:nvPr/>
        </p:nvSpPr>
        <p:spPr bwMode="auto">
          <a:xfrm>
            <a:off x="2286000" y="5334000"/>
            <a:ext cx="3810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000">
                <a:latin typeface="Arial" charset="0"/>
              </a:rPr>
              <a:t>Ar</a:t>
            </a:r>
          </a:p>
        </p:txBody>
      </p:sp>
      <p:sp>
        <p:nvSpPr>
          <p:cNvPr id="50188" name="Text Box 27"/>
          <p:cNvSpPr txBox="1">
            <a:spLocks noChangeArrowheads="1"/>
          </p:cNvSpPr>
          <p:nvPr/>
        </p:nvSpPr>
        <p:spPr bwMode="auto">
          <a:xfrm>
            <a:off x="2971800" y="5165725"/>
            <a:ext cx="3810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000">
                <a:latin typeface="Arial" charset="0"/>
              </a:rPr>
              <a:t>Ar</a:t>
            </a:r>
          </a:p>
        </p:txBody>
      </p:sp>
      <p:sp>
        <p:nvSpPr>
          <p:cNvPr id="50189" name="Text Box 28"/>
          <p:cNvSpPr txBox="1">
            <a:spLocks noChangeArrowheads="1"/>
          </p:cNvSpPr>
          <p:nvPr/>
        </p:nvSpPr>
        <p:spPr bwMode="auto">
          <a:xfrm>
            <a:off x="2895600" y="4876800"/>
            <a:ext cx="3810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000">
                <a:latin typeface="Arial" charset="0"/>
              </a:rPr>
              <a:t>Ar</a:t>
            </a:r>
          </a:p>
        </p:txBody>
      </p:sp>
      <p:sp>
        <p:nvSpPr>
          <p:cNvPr id="50190" name="Text Box 29"/>
          <p:cNvSpPr txBox="1">
            <a:spLocks noChangeArrowheads="1"/>
          </p:cNvSpPr>
          <p:nvPr/>
        </p:nvSpPr>
        <p:spPr bwMode="auto">
          <a:xfrm>
            <a:off x="838200" y="4953000"/>
            <a:ext cx="3810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000">
                <a:latin typeface="Arial" charset="0"/>
              </a:rPr>
              <a:t>He</a:t>
            </a:r>
          </a:p>
        </p:txBody>
      </p:sp>
      <p:sp>
        <p:nvSpPr>
          <p:cNvPr id="50191" name="Text Box 30"/>
          <p:cNvSpPr txBox="1">
            <a:spLocks noChangeArrowheads="1"/>
          </p:cNvSpPr>
          <p:nvPr/>
        </p:nvSpPr>
        <p:spPr bwMode="auto">
          <a:xfrm>
            <a:off x="838200" y="5318125"/>
            <a:ext cx="3810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000">
                <a:latin typeface="Arial" charset="0"/>
              </a:rPr>
              <a:t>He</a:t>
            </a:r>
          </a:p>
        </p:txBody>
      </p:sp>
      <p:sp>
        <p:nvSpPr>
          <p:cNvPr id="50192" name="Text Box 31"/>
          <p:cNvSpPr txBox="1">
            <a:spLocks noChangeArrowheads="1"/>
          </p:cNvSpPr>
          <p:nvPr/>
        </p:nvSpPr>
        <p:spPr bwMode="auto">
          <a:xfrm>
            <a:off x="1219200" y="5089525"/>
            <a:ext cx="3810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000">
                <a:latin typeface="Arial" charset="0"/>
              </a:rPr>
              <a:t>He</a:t>
            </a:r>
          </a:p>
        </p:txBody>
      </p:sp>
      <p:sp>
        <p:nvSpPr>
          <p:cNvPr id="50193" name="Text Box 32"/>
          <p:cNvSpPr txBox="1">
            <a:spLocks noChangeArrowheads="1"/>
          </p:cNvSpPr>
          <p:nvPr/>
        </p:nvSpPr>
        <p:spPr bwMode="auto">
          <a:xfrm>
            <a:off x="1295400" y="5410200"/>
            <a:ext cx="3810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000">
                <a:latin typeface="Arial" charset="0"/>
              </a:rPr>
              <a:t>He</a:t>
            </a:r>
          </a:p>
        </p:txBody>
      </p:sp>
      <p:sp>
        <p:nvSpPr>
          <p:cNvPr id="50194" name="Text Box 33"/>
          <p:cNvSpPr txBox="1">
            <a:spLocks noChangeArrowheads="1"/>
          </p:cNvSpPr>
          <p:nvPr/>
        </p:nvSpPr>
        <p:spPr bwMode="auto">
          <a:xfrm>
            <a:off x="1600200" y="5165725"/>
            <a:ext cx="3810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000">
                <a:latin typeface="Arial" charset="0"/>
              </a:rPr>
              <a:t>He</a:t>
            </a:r>
          </a:p>
        </p:txBody>
      </p:sp>
      <p:sp>
        <p:nvSpPr>
          <p:cNvPr id="50195" name="Text Box 34"/>
          <p:cNvSpPr txBox="1">
            <a:spLocks noChangeArrowheads="1"/>
          </p:cNvSpPr>
          <p:nvPr/>
        </p:nvSpPr>
        <p:spPr bwMode="auto">
          <a:xfrm>
            <a:off x="1676400" y="4876800"/>
            <a:ext cx="3810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000">
                <a:latin typeface="Arial" charset="0"/>
              </a:rPr>
              <a:t>He</a:t>
            </a:r>
          </a:p>
        </p:txBody>
      </p:sp>
      <p:sp>
        <p:nvSpPr>
          <p:cNvPr id="50196" name="AutoShape 48"/>
          <p:cNvSpPr>
            <a:spLocks noChangeArrowheads="1"/>
          </p:cNvSpPr>
          <p:nvPr/>
        </p:nvSpPr>
        <p:spPr bwMode="auto">
          <a:xfrm>
            <a:off x="3886200" y="5105400"/>
            <a:ext cx="838200" cy="457200"/>
          </a:xfrm>
          <a:prstGeom prst="rightArrow">
            <a:avLst>
              <a:gd name="adj1" fmla="val 50000"/>
              <a:gd name="adj2" fmla="val 458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0197" name="Group 55"/>
          <p:cNvGrpSpPr>
            <a:grpSpLocks/>
          </p:cNvGrpSpPr>
          <p:nvPr/>
        </p:nvGrpSpPr>
        <p:grpSpPr bwMode="auto">
          <a:xfrm>
            <a:off x="5105400" y="4800600"/>
            <a:ext cx="2743200" cy="914400"/>
            <a:chOff x="3216" y="3024"/>
            <a:chExt cx="1728" cy="576"/>
          </a:xfrm>
        </p:grpSpPr>
        <p:sp>
          <p:nvSpPr>
            <p:cNvPr id="50218" name="Rectangle 35"/>
            <p:cNvSpPr>
              <a:spLocks noChangeArrowheads="1"/>
            </p:cNvSpPr>
            <p:nvPr/>
          </p:nvSpPr>
          <p:spPr bwMode="auto">
            <a:xfrm>
              <a:off x="3216" y="3024"/>
              <a:ext cx="1728" cy="576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219" name="Text Box 36"/>
            <p:cNvSpPr txBox="1">
              <a:spLocks noChangeArrowheads="1"/>
            </p:cNvSpPr>
            <p:nvPr/>
          </p:nvSpPr>
          <p:spPr bwMode="auto">
            <a:xfrm>
              <a:off x="4128" y="3072"/>
              <a:ext cx="240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Ar</a:t>
              </a:r>
            </a:p>
          </p:txBody>
        </p:sp>
        <p:sp>
          <p:nvSpPr>
            <p:cNvPr id="50220" name="Text Box 37"/>
            <p:cNvSpPr txBox="1">
              <a:spLocks noChangeArrowheads="1"/>
            </p:cNvSpPr>
            <p:nvPr/>
          </p:nvSpPr>
          <p:spPr bwMode="auto">
            <a:xfrm>
              <a:off x="3504" y="3072"/>
              <a:ext cx="240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Ar</a:t>
              </a:r>
            </a:p>
          </p:txBody>
        </p:sp>
        <p:sp>
          <p:nvSpPr>
            <p:cNvPr id="50221" name="Text Box 38"/>
            <p:cNvSpPr txBox="1">
              <a:spLocks noChangeArrowheads="1"/>
            </p:cNvSpPr>
            <p:nvPr/>
          </p:nvSpPr>
          <p:spPr bwMode="auto">
            <a:xfrm>
              <a:off x="3360" y="3398"/>
              <a:ext cx="240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Ar</a:t>
              </a:r>
            </a:p>
          </p:txBody>
        </p:sp>
        <p:sp>
          <p:nvSpPr>
            <p:cNvPr id="50222" name="Text Box 39"/>
            <p:cNvSpPr txBox="1">
              <a:spLocks noChangeArrowheads="1"/>
            </p:cNvSpPr>
            <p:nvPr/>
          </p:nvSpPr>
          <p:spPr bwMode="auto">
            <a:xfrm>
              <a:off x="3888" y="3360"/>
              <a:ext cx="240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Ar</a:t>
              </a:r>
            </a:p>
          </p:txBody>
        </p:sp>
        <p:sp>
          <p:nvSpPr>
            <p:cNvPr id="50223" name="Text Box 40"/>
            <p:cNvSpPr txBox="1">
              <a:spLocks noChangeArrowheads="1"/>
            </p:cNvSpPr>
            <p:nvPr/>
          </p:nvSpPr>
          <p:spPr bwMode="auto">
            <a:xfrm>
              <a:off x="4656" y="3254"/>
              <a:ext cx="240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Ar</a:t>
              </a:r>
            </a:p>
          </p:txBody>
        </p:sp>
        <p:sp>
          <p:nvSpPr>
            <p:cNvPr id="50224" name="Text Box 41"/>
            <p:cNvSpPr txBox="1">
              <a:spLocks noChangeArrowheads="1"/>
            </p:cNvSpPr>
            <p:nvPr/>
          </p:nvSpPr>
          <p:spPr bwMode="auto">
            <a:xfrm>
              <a:off x="4608" y="3072"/>
              <a:ext cx="240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Ar</a:t>
              </a:r>
            </a:p>
          </p:txBody>
        </p:sp>
        <p:sp>
          <p:nvSpPr>
            <p:cNvPr id="50225" name="Text Box 42"/>
            <p:cNvSpPr txBox="1">
              <a:spLocks noChangeArrowheads="1"/>
            </p:cNvSpPr>
            <p:nvPr/>
          </p:nvSpPr>
          <p:spPr bwMode="auto">
            <a:xfrm>
              <a:off x="3312" y="3120"/>
              <a:ext cx="240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He</a:t>
              </a:r>
            </a:p>
          </p:txBody>
        </p:sp>
        <p:sp>
          <p:nvSpPr>
            <p:cNvPr id="50226" name="Text Box 43"/>
            <p:cNvSpPr txBox="1">
              <a:spLocks noChangeArrowheads="1"/>
            </p:cNvSpPr>
            <p:nvPr/>
          </p:nvSpPr>
          <p:spPr bwMode="auto">
            <a:xfrm>
              <a:off x="4176" y="3350"/>
              <a:ext cx="240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He</a:t>
              </a:r>
            </a:p>
          </p:txBody>
        </p:sp>
        <p:sp>
          <p:nvSpPr>
            <p:cNvPr id="50227" name="Text Box 44"/>
            <p:cNvSpPr txBox="1">
              <a:spLocks noChangeArrowheads="1"/>
            </p:cNvSpPr>
            <p:nvPr/>
          </p:nvSpPr>
          <p:spPr bwMode="auto">
            <a:xfrm>
              <a:off x="3552" y="3206"/>
              <a:ext cx="240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He</a:t>
              </a:r>
            </a:p>
          </p:txBody>
        </p:sp>
        <p:sp>
          <p:nvSpPr>
            <p:cNvPr id="50228" name="Text Box 45"/>
            <p:cNvSpPr txBox="1">
              <a:spLocks noChangeArrowheads="1"/>
            </p:cNvSpPr>
            <p:nvPr/>
          </p:nvSpPr>
          <p:spPr bwMode="auto">
            <a:xfrm>
              <a:off x="4656" y="3408"/>
              <a:ext cx="240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He</a:t>
              </a:r>
            </a:p>
          </p:txBody>
        </p:sp>
        <p:sp>
          <p:nvSpPr>
            <p:cNvPr id="50229" name="Text Box 46"/>
            <p:cNvSpPr txBox="1">
              <a:spLocks noChangeArrowheads="1"/>
            </p:cNvSpPr>
            <p:nvPr/>
          </p:nvSpPr>
          <p:spPr bwMode="auto">
            <a:xfrm>
              <a:off x="3984" y="3216"/>
              <a:ext cx="240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He</a:t>
              </a:r>
            </a:p>
          </p:txBody>
        </p:sp>
        <p:sp>
          <p:nvSpPr>
            <p:cNvPr id="50230" name="Text Box 47"/>
            <p:cNvSpPr txBox="1">
              <a:spLocks noChangeArrowheads="1"/>
            </p:cNvSpPr>
            <p:nvPr/>
          </p:nvSpPr>
          <p:spPr bwMode="auto">
            <a:xfrm>
              <a:off x="4368" y="3158"/>
              <a:ext cx="240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He</a:t>
              </a:r>
            </a:p>
          </p:txBody>
        </p:sp>
        <p:sp>
          <p:nvSpPr>
            <p:cNvPr id="50231" name="Line 49"/>
            <p:cNvSpPr>
              <a:spLocks noChangeShapeType="1"/>
            </p:cNvSpPr>
            <p:nvPr/>
          </p:nvSpPr>
          <p:spPr bwMode="auto">
            <a:xfrm>
              <a:off x="4080" y="3024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232" name="Line 50"/>
            <p:cNvSpPr>
              <a:spLocks noChangeShapeType="1"/>
            </p:cNvSpPr>
            <p:nvPr/>
          </p:nvSpPr>
          <p:spPr bwMode="auto">
            <a:xfrm>
              <a:off x="4080" y="336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0198" name="Line 51"/>
          <p:cNvSpPr>
            <a:spLocks noChangeShapeType="1"/>
          </p:cNvSpPr>
          <p:nvPr/>
        </p:nvSpPr>
        <p:spPr bwMode="auto">
          <a:xfrm>
            <a:off x="2057400" y="4800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0199" name="Line 52"/>
          <p:cNvSpPr>
            <a:spLocks noChangeShapeType="1"/>
          </p:cNvSpPr>
          <p:nvPr/>
        </p:nvSpPr>
        <p:spPr bwMode="auto">
          <a:xfrm>
            <a:off x="2057400" y="5334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0200" name="Group 54"/>
          <p:cNvGrpSpPr>
            <a:grpSpLocks/>
          </p:cNvGrpSpPr>
          <p:nvPr/>
        </p:nvGrpSpPr>
        <p:grpSpPr bwMode="auto">
          <a:xfrm>
            <a:off x="685800" y="2971800"/>
            <a:ext cx="2743200" cy="914400"/>
            <a:chOff x="432" y="1872"/>
            <a:chExt cx="1728" cy="576"/>
          </a:xfrm>
        </p:grpSpPr>
        <p:sp>
          <p:nvSpPr>
            <p:cNvPr id="50202" name="Rectangle 5"/>
            <p:cNvSpPr>
              <a:spLocks noChangeArrowheads="1"/>
            </p:cNvSpPr>
            <p:nvPr/>
          </p:nvSpPr>
          <p:spPr bwMode="auto">
            <a:xfrm>
              <a:off x="432" y="1872"/>
              <a:ext cx="864" cy="57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203" name="Rectangle 6"/>
            <p:cNvSpPr>
              <a:spLocks noChangeArrowheads="1"/>
            </p:cNvSpPr>
            <p:nvPr/>
          </p:nvSpPr>
          <p:spPr bwMode="auto">
            <a:xfrm>
              <a:off x="1296" y="1872"/>
              <a:ext cx="864" cy="576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204" name="Rectangle 7"/>
            <p:cNvSpPr>
              <a:spLocks noChangeArrowheads="1"/>
            </p:cNvSpPr>
            <p:nvPr/>
          </p:nvSpPr>
          <p:spPr bwMode="auto">
            <a:xfrm>
              <a:off x="432" y="1872"/>
              <a:ext cx="1728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205" name="Text Box 8"/>
            <p:cNvSpPr txBox="1">
              <a:spLocks noChangeArrowheads="1"/>
            </p:cNvSpPr>
            <p:nvPr/>
          </p:nvSpPr>
          <p:spPr bwMode="auto">
            <a:xfrm>
              <a:off x="1344" y="1920"/>
              <a:ext cx="240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Ar</a:t>
              </a:r>
            </a:p>
          </p:txBody>
        </p:sp>
        <p:sp>
          <p:nvSpPr>
            <p:cNvPr id="50206" name="Text Box 9"/>
            <p:cNvSpPr txBox="1">
              <a:spLocks noChangeArrowheads="1"/>
            </p:cNvSpPr>
            <p:nvPr/>
          </p:nvSpPr>
          <p:spPr bwMode="auto">
            <a:xfrm>
              <a:off x="1680" y="1968"/>
              <a:ext cx="240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Ar</a:t>
              </a:r>
            </a:p>
          </p:txBody>
        </p:sp>
        <p:sp>
          <p:nvSpPr>
            <p:cNvPr id="50207" name="Text Box 10"/>
            <p:cNvSpPr txBox="1">
              <a:spLocks noChangeArrowheads="1"/>
            </p:cNvSpPr>
            <p:nvPr/>
          </p:nvSpPr>
          <p:spPr bwMode="auto">
            <a:xfrm>
              <a:off x="1680" y="2160"/>
              <a:ext cx="240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Ar</a:t>
              </a:r>
            </a:p>
          </p:txBody>
        </p:sp>
        <p:sp>
          <p:nvSpPr>
            <p:cNvPr id="50208" name="Text Box 11"/>
            <p:cNvSpPr txBox="1">
              <a:spLocks noChangeArrowheads="1"/>
            </p:cNvSpPr>
            <p:nvPr/>
          </p:nvSpPr>
          <p:spPr bwMode="auto">
            <a:xfrm>
              <a:off x="1440" y="2208"/>
              <a:ext cx="240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Ar</a:t>
              </a:r>
            </a:p>
          </p:txBody>
        </p:sp>
        <p:sp>
          <p:nvSpPr>
            <p:cNvPr id="50209" name="Text Box 12"/>
            <p:cNvSpPr txBox="1">
              <a:spLocks noChangeArrowheads="1"/>
            </p:cNvSpPr>
            <p:nvPr/>
          </p:nvSpPr>
          <p:spPr bwMode="auto">
            <a:xfrm>
              <a:off x="1872" y="2102"/>
              <a:ext cx="240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Ar</a:t>
              </a:r>
            </a:p>
          </p:txBody>
        </p:sp>
        <p:sp>
          <p:nvSpPr>
            <p:cNvPr id="50210" name="Text Box 13"/>
            <p:cNvSpPr txBox="1">
              <a:spLocks noChangeArrowheads="1"/>
            </p:cNvSpPr>
            <p:nvPr/>
          </p:nvSpPr>
          <p:spPr bwMode="auto">
            <a:xfrm>
              <a:off x="1824" y="1920"/>
              <a:ext cx="240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Ar</a:t>
              </a:r>
            </a:p>
          </p:txBody>
        </p:sp>
        <p:sp>
          <p:nvSpPr>
            <p:cNvPr id="50211" name="Text Box 14"/>
            <p:cNvSpPr txBox="1">
              <a:spLocks noChangeArrowheads="1"/>
            </p:cNvSpPr>
            <p:nvPr/>
          </p:nvSpPr>
          <p:spPr bwMode="auto">
            <a:xfrm>
              <a:off x="528" y="1968"/>
              <a:ext cx="240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He</a:t>
              </a:r>
            </a:p>
          </p:txBody>
        </p:sp>
        <p:sp>
          <p:nvSpPr>
            <p:cNvPr id="50212" name="Text Box 15"/>
            <p:cNvSpPr txBox="1">
              <a:spLocks noChangeArrowheads="1"/>
            </p:cNvSpPr>
            <p:nvPr/>
          </p:nvSpPr>
          <p:spPr bwMode="auto">
            <a:xfrm>
              <a:off x="528" y="2198"/>
              <a:ext cx="240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He</a:t>
              </a:r>
            </a:p>
          </p:txBody>
        </p:sp>
        <p:sp>
          <p:nvSpPr>
            <p:cNvPr id="50213" name="Text Box 16"/>
            <p:cNvSpPr txBox="1">
              <a:spLocks noChangeArrowheads="1"/>
            </p:cNvSpPr>
            <p:nvPr/>
          </p:nvSpPr>
          <p:spPr bwMode="auto">
            <a:xfrm>
              <a:off x="768" y="2054"/>
              <a:ext cx="240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He</a:t>
              </a:r>
            </a:p>
          </p:txBody>
        </p:sp>
        <p:sp>
          <p:nvSpPr>
            <p:cNvPr id="50214" name="Text Box 17"/>
            <p:cNvSpPr txBox="1">
              <a:spLocks noChangeArrowheads="1"/>
            </p:cNvSpPr>
            <p:nvPr/>
          </p:nvSpPr>
          <p:spPr bwMode="auto">
            <a:xfrm>
              <a:off x="816" y="2256"/>
              <a:ext cx="240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He</a:t>
              </a:r>
            </a:p>
          </p:txBody>
        </p:sp>
        <p:sp>
          <p:nvSpPr>
            <p:cNvPr id="50215" name="Text Box 18"/>
            <p:cNvSpPr txBox="1">
              <a:spLocks noChangeArrowheads="1"/>
            </p:cNvSpPr>
            <p:nvPr/>
          </p:nvSpPr>
          <p:spPr bwMode="auto">
            <a:xfrm>
              <a:off x="1008" y="2102"/>
              <a:ext cx="240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He</a:t>
              </a:r>
            </a:p>
          </p:txBody>
        </p:sp>
        <p:sp>
          <p:nvSpPr>
            <p:cNvPr id="50216" name="Text Box 19"/>
            <p:cNvSpPr txBox="1">
              <a:spLocks noChangeArrowheads="1"/>
            </p:cNvSpPr>
            <p:nvPr/>
          </p:nvSpPr>
          <p:spPr bwMode="auto">
            <a:xfrm>
              <a:off x="1056" y="1920"/>
              <a:ext cx="240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He</a:t>
              </a:r>
            </a:p>
          </p:txBody>
        </p:sp>
        <p:sp>
          <p:nvSpPr>
            <p:cNvPr id="50217" name="Line 53"/>
            <p:cNvSpPr>
              <a:spLocks noChangeShapeType="1"/>
            </p:cNvSpPr>
            <p:nvPr/>
          </p:nvSpPr>
          <p:spPr bwMode="auto">
            <a:xfrm>
              <a:off x="1296" y="1872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50201" name="Picture 2057" descr="http://image.absoluteastronomy.com/images/encyclopediaimages/t/tr/translational_mo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1196975"/>
            <a:ext cx="187325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7543800" cy="1104900"/>
          </a:xfrm>
        </p:spPr>
        <p:txBody>
          <a:bodyPr/>
          <a:lstStyle/>
          <a:p>
            <a:pPr eaLnBrk="1" hangingPunct="1"/>
            <a:r>
              <a:rPr lang="en-GB" smtClean="0"/>
              <a:t>Mikro- og makrotilstander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08720"/>
            <a:ext cx="4203576" cy="5400600"/>
          </a:xfrm>
        </p:spPr>
        <p:txBody>
          <a:bodyPr/>
          <a:lstStyle/>
          <a:p>
            <a:pPr eaLnBrk="1" hangingPunct="1"/>
            <a:r>
              <a:rPr lang="en-GB" sz="1600" dirty="0" smtClean="0">
                <a:solidFill>
                  <a:schemeClr val="accent2"/>
                </a:solidFill>
              </a:rPr>
              <a:t>System </a:t>
            </a:r>
            <a:r>
              <a:rPr lang="en-GB" sz="1600" dirty="0" err="1" smtClean="0">
                <a:solidFill>
                  <a:schemeClr val="accent2"/>
                </a:solidFill>
              </a:rPr>
              <a:t>av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ideelle</a:t>
            </a:r>
            <a:r>
              <a:rPr lang="en-GB" sz="1600" dirty="0" smtClean="0">
                <a:solidFill>
                  <a:schemeClr val="accent2"/>
                </a:solidFill>
              </a:rPr>
              <a:t>, </a:t>
            </a:r>
            <a:r>
              <a:rPr lang="en-GB" sz="1600" dirty="0" err="1" smtClean="0">
                <a:solidFill>
                  <a:schemeClr val="accent2"/>
                </a:solidFill>
              </a:rPr>
              <a:t>uavhengige</a:t>
            </a:r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</a:rPr>
              <a:t>gassatomer</a:t>
            </a:r>
            <a:endParaRPr lang="en-GB" sz="160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GB" sz="1600" dirty="0" err="1" smtClean="0">
                <a:solidFill>
                  <a:srgbClr val="CC0000"/>
                </a:solidFill>
              </a:rPr>
              <a:t>Mikroskopisk</a:t>
            </a:r>
            <a:r>
              <a:rPr lang="en-GB" sz="1600" dirty="0" smtClean="0"/>
              <a:t> </a:t>
            </a:r>
            <a:r>
              <a:rPr lang="en-GB" sz="1600" dirty="0" err="1" smtClean="0"/>
              <a:t>er</a:t>
            </a:r>
            <a:r>
              <a:rPr lang="en-GB" sz="1600" dirty="0" smtClean="0"/>
              <a:t> </a:t>
            </a:r>
            <a:r>
              <a:rPr lang="en-GB" sz="1600" dirty="0" err="1" smtClean="0"/>
              <a:t>systemet</a:t>
            </a:r>
            <a:r>
              <a:rPr lang="en-GB" sz="1600" dirty="0" smtClean="0"/>
              <a:t> </a:t>
            </a:r>
            <a:r>
              <a:rPr lang="en-GB" sz="1600" dirty="0" err="1" smtClean="0"/>
              <a:t>beskrevet</a:t>
            </a:r>
            <a:r>
              <a:rPr lang="en-GB" sz="1600" dirty="0" smtClean="0"/>
              <a:t> </a:t>
            </a:r>
            <a:r>
              <a:rPr lang="en-GB" sz="1600" dirty="0" err="1" smtClean="0"/>
              <a:t>fullstendig</a:t>
            </a:r>
            <a:r>
              <a:rPr lang="en-GB" sz="1600" dirty="0" smtClean="0"/>
              <a:t> med 3 </a:t>
            </a:r>
            <a:r>
              <a:rPr lang="en-GB" sz="1600" dirty="0" err="1" smtClean="0"/>
              <a:t>posisjons</a:t>
            </a:r>
            <a:r>
              <a:rPr lang="en-GB" sz="1600" dirty="0" smtClean="0"/>
              <a:t>- </a:t>
            </a:r>
            <a:r>
              <a:rPr lang="en-GB" sz="1600" dirty="0" err="1" smtClean="0"/>
              <a:t>og</a:t>
            </a:r>
            <a:r>
              <a:rPr lang="en-GB" sz="1600" dirty="0" smtClean="0"/>
              <a:t> 3 </a:t>
            </a:r>
            <a:r>
              <a:rPr lang="en-GB" sz="1600" dirty="0" err="1" smtClean="0"/>
              <a:t>hastighetskomponenter</a:t>
            </a:r>
            <a:r>
              <a:rPr lang="en-GB" sz="1600" dirty="0" smtClean="0"/>
              <a:t> for </a:t>
            </a:r>
            <a:r>
              <a:rPr lang="en-GB" sz="1600" dirty="0" err="1" smtClean="0"/>
              <a:t>hver</a:t>
            </a:r>
            <a:r>
              <a:rPr lang="en-GB" sz="1600" dirty="0" smtClean="0"/>
              <a:t> </a:t>
            </a:r>
            <a:r>
              <a:rPr lang="en-GB" sz="1600" dirty="0" err="1" smtClean="0"/>
              <a:t>partikkel</a:t>
            </a:r>
            <a:r>
              <a:rPr lang="en-GB" sz="1600" dirty="0" smtClean="0"/>
              <a:t>: </a:t>
            </a:r>
          </a:p>
          <a:p>
            <a:pPr eaLnBrk="1" hangingPunct="1"/>
            <a:r>
              <a:rPr lang="en-GB" sz="1600" dirty="0" smtClean="0"/>
              <a:t>System med 2 He-</a:t>
            </a:r>
            <a:r>
              <a:rPr lang="en-GB" sz="1600" dirty="0" err="1" smtClean="0"/>
              <a:t>atomer</a:t>
            </a:r>
            <a:r>
              <a:rPr lang="en-GB" sz="1600" dirty="0" smtClean="0"/>
              <a:t> </a:t>
            </a:r>
            <a:r>
              <a:rPr lang="en-GB" sz="1600" dirty="0" err="1" smtClean="0"/>
              <a:t>i</a:t>
            </a:r>
            <a:r>
              <a:rPr lang="en-GB" sz="1600" dirty="0" smtClean="0"/>
              <a:t> to </a:t>
            </a:r>
            <a:r>
              <a:rPr lang="en-GB" sz="1600" dirty="0" err="1" smtClean="0"/>
              <a:t>beholdere</a:t>
            </a:r>
            <a:r>
              <a:rPr lang="en-GB" sz="1600" dirty="0" smtClean="0"/>
              <a:t>:</a:t>
            </a:r>
          </a:p>
          <a:p>
            <a:pPr lvl="1" eaLnBrk="1" hangingPunct="1">
              <a:buFontTx/>
              <a:buNone/>
            </a:pPr>
            <a:r>
              <a:rPr lang="en-GB" sz="1400" dirty="0" smtClean="0"/>
              <a:t>N*(3+3) = 2*6=12 </a:t>
            </a:r>
            <a:r>
              <a:rPr lang="en-GB" sz="1400" dirty="0" err="1" smtClean="0"/>
              <a:t>parametre</a:t>
            </a:r>
            <a:r>
              <a:rPr lang="en-GB" sz="1400" dirty="0" smtClean="0"/>
              <a:t>.</a:t>
            </a:r>
          </a:p>
          <a:p>
            <a:pPr eaLnBrk="1" hangingPunct="1"/>
            <a:r>
              <a:rPr lang="en-GB" sz="1600" dirty="0" smtClean="0"/>
              <a:t>For </a:t>
            </a:r>
            <a:r>
              <a:rPr lang="en-GB" sz="1600" dirty="0" err="1" smtClean="0"/>
              <a:t>ett</a:t>
            </a:r>
            <a:r>
              <a:rPr lang="en-GB" sz="1600" dirty="0" smtClean="0"/>
              <a:t> mol He-</a:t>
            </a:r>
            <a:r>
              <a:rPr lang="en-GB" sz="1600" dirty="0" err="1" smtClean="0"/>
              <a:t>atomer</a:t>
            </a:r>
            <a:endParaRPr lang="en-GB" sz="1600" dirty="0" smtClean="0"/>
          </a:p>
          <a:p>
            <a:pPr lvl="1" eaLnBrk="1" hangingPunct="1">
              <a:buFontTx/>
              <a:buNone/>
            </a:pPr>
            <a:r>
              <a:rPr lang="en-GB" sz="1400" dirty="0" smtClean="0"/>
              <a:t>6.0*10</a:t>
            </a:r>
            <a:r>
              <a:rPr lang="en-GB" sz="1400" baseline="30000" dirty="0" smtClean="0"/>
              <a:t>23</a:t>
            </a:r>
            <a:r>
              <a:rPr lang="en-GB" sz="1400" dirty="0" smtClean="0"/>
              <a:t> * 6 = 3.6*10</a:t>
            </a:r>
            <a:r>
              <a:rPr lang="en-GB" sz="1400" baseline="30000" dirty="0" smtClean="0"/>
              <a:t>24</a:t>
            </a:r>
            <a:r>
              <a:rPr lang="en-GB" sz="1400" dirty="0" smtClean="0"/>
              <a:t> </a:t>
            </a:r>
            <a:r>
              <a:rPr lang="en-GB" sz="1400" dirty="0" err="1" smtClean="0"/>
              <a:t>parametre</a:t>
            </a:r>
            <a:endParaRPr lang="en-GB" sz="1400" dirty="0" smtClean="0"/>
          </a:p>
          <a:p>
            <a:pPr lvl="1" eaLnBrk="1" hangingPunct="1">
              <a:buFontTx/>
              <a:buNone/>
            </a:pPr>
            <a:r>
              <a:rPr lang="en-GB" sz="1400" dirty="0" err="1" smtClean="0">
                <a:solidFill>
                  <a:srgbClr val="FF6600"/>
                </a:solidFill>
              </a:rPr>
              <a:t>Komplekst</a:t>
            </a:r>
            <a:r>
              <a:rPr lang="en-GB" sz="1400" dirty="0" smtClean="0">
                <a:solidFill>
                  <a:srgbClr val="FF6600"/>
                </a:solidFill>
              </a:rPr>
              <a:t>!</a:t>
            </a:r>
            <a:endParaRPr lang="en-GB" sz="1400" dirty="0" smtClean="0"/>
          </a:p>
          <a:p>
            <a:pPr eaLnBrk="1" hangingPunct="1"/>
            <a:endParaRPr lang="en-GB" sz="1600" dirty="0" smtClean="0"/>
          </a:p>
          <a:p>
            <a:pPr eaLnBrk="1" hangingPunct="1"/>
            <a:r>
              <a:rPr lang="en-GB" sz="1600" dirty="0" err="1" smtClean="0">
                <a:solidFill>
                  <a:schemeClr val="accent1"/>
                </a:solidFill>
              </a:rPr>
              <a:t>Makroskopisk</a:t>
            </a:r>
            <a:r>
              <a:rPr lang="en-GB" sz="1600" dirty="0" smtClean="0"/>
              <a:t> </a:t>
            </a:r>
            <a:r>
              <a:rPr lang="en-GB" sz="1600" dirty="0" err="1" smtClean="0"/>
              <a:t>kan</a:t>
            </a:r>
            <a:r>
              <a:rPr lang="en-GB" sz="1600" dirty="0" smtClean="0"/>
              <a:t> en </a:t>
            </a:r>
            <a:r>
              <a:rPr lang="en-GB" sz="1600" dirty="0" err="1" smtClean="0"/>
              <a:t>tilstand</a:t>
            </a:r>
            <a:r>
              <a:rPr lang="en-GB" sz="1600" dirty="0" smtClean="0"/>
              <a:t> </a:t>
            </a:r>
            <a:r>
              <a:rPr lang="en-GB" sz="1600" dirty="0" err="1" smtClean="0"/>
              <a:t>beskrives</a:t>
            </a:r>
            <a:r>
              <a:rPr lang="en-GB" sz="1600" dirty="0" smtClean="0"/>
              <a:t> </a:t>
            </a:r>
            <a:r>
              <a:rPr lang="en-GB" sz="1600" dirty="0" err="1" smtClean="0"/>
              <a:t>ved</a:t>
            </a:r>
            <a:r>
              <a:rPr lang="en-GB" sz="1600" dirty="0" smtClean="0"/>
              <a:t> et </a:t>
            </a:r>
            <a:r>
              <a:rPr lang="en-GB" sz="1600" dirty="0" err="1" smtClean="0"/>
              <a:t>antall</a:t>
            </a:r>
            <a:r>
              <a:rPr lang="en-GB" sz="1600" dirty="0" smtClean="0"/>
              <a:t> </a:t>
            </a:r>
            <a:r>
              <a:rPr lang="en-GB" sz="1600" dirty="0" err="1" smtClean="0"/>
              <a:t>ekvivalente</a:t>
            </a:r>
            <a:r>
              <a:rPr lang="en-GB" sz="1600" dirty="0" smtClean="0"/>
              <a:t> </a:t>
            </a:r>
            <a:r>
              <a:rPr lang="en-GB" sz="1600" dirty="0" err="1" smtClean="0"/>
              <a:t>mikrotilstander</a:t>
            </a:r>
            <a:r>
              <a:rPr lang="en-GB" sz="1600" dirty="0" smtClean="0"/>
              <a:t>.</a:t>
            </a:r>
          </a:p>
          <a:p>
            <a:pPr eaLnBrk="1" hangingPunct="1"/>
            <a:r>
              <a:rPr lang="en-GB" sz="1600" dirty="0" smtClean="0">
                <a:solidFill>
                  <a:schemeClr val="accent1"/>
                </a:solidFill>
              </a:rPr>
              <a:t>“</a:t>
            </a:r>
            <a:r>
              <a:rPr lang="en-GB" sz="1600" dirty="0" err="1" smtClean="0">
                <a:solidFill>
                  <a:schemeClr val="accent1"/>
                </a:solidFill>
              </a:rPr>
              <a:t>Enkelt</a:t>
            </a:r>
            <a:r>
              <a:rPr lang="en-GB" sz="1600" dirty="0" smtClean="0">
                <a:solidFill>
                  <a:schemeClr val="accent1"/>
                </a:solidFill>
              </a:rPr>
              <a:t>“</a:t>
            </a:r>
          </a:p>
          <a:p>
            <a:pPr eaLnBrk="1" hangingPunct="1"/>
            <a:endParaRPr lang="en-GB" sz="1600" b="1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n-GB" sz="1600" b="1" dirty="0" smtClean="0"/>
              <a:t>Jo </a:t>
            </a:r>
            <a:r>
              <a:rPr lang="en-GB" sz="1600" b="1" dirty="0" err="1" smtClean="0"/>
              <a:t>flere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mikrotilstander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som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beskriver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samme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makrotilstand</a:t>
            </a:r>
            <a:r>
              <a:rPr lang="en-GB" sz="1600" b="1" dirty="0" smtClean="0"/>
              <a:t>, </a:t>
            </a:r>
            <a:r>
              <a:rPr lang="en-GB" sz="1600" b="1" dirty="0" err="1" smtClean="0"/>
              <a:t>jo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høyere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sannsynlighet</a:t>
            </a:r>
            <a:r>
              <a:rPr lang="en-GB" sz="1600" b="1" dirty="0" smtClean="0"/>
              <a:t> for den </a:t>
            </a:r>
            <a:r>
              <a:rPr lang="en-GB" sz="1600" b="1" dirty="0" err="1" smtClean="0"/>
              <a:t>makrotilstanden</a:t>
            </a:r>
            <a:r>
              <a:rPr lang="en-GB" sz="1600" b="1" dirty="0" smtClean="0"/>
              <a:t>.</a:t>
            </a:r>
            <a:endParaRPr lang="en-GB" sz="1600" dirty="0" smtClean="0"/>
          </a:p>
        </p:txBody>
      </p:sp>
      <p:sp>
        <p:nvSpPr>
          <p:cNvPr id="51233" name="Text Box 32"/>
          <p:cNvSpPr txBox="1">
            <a:spLocks noChangeArrowheads="1"/>
          </p:cNvSpPr>
          <p:nvPr/>
        </p:nvSpPr>
        <p:spPr bwMode="auto">
          <a:xfrm>
            <a:off x="4403576" y="1295400"/>
            <a:ext cx="1752600" cy="4772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endParaRPr kumimoji="1" lang="en-GB" sz="1400" dirty="0">
              <a:latin typeface="Arial" charset="0"/>
            </a:endParaRPr>
          </a:p>
          <a:p>
            <a:pPr eaLnBrk="0" hangingPunct="0"/>
            <a:r>
              <a:rPr kumimoji="1" lang="en-GB" sz="1400" dirty="0">
                <a:latin typeface="Arial" charset="0"/>
              </a:rPr>
              <a:t>P = 1/2 * </a:t>
            </a:r>
            <a:r>
              <a:rPr kumimoji="1" lang="en-GB" sz="1400" dirty="0" err="1">
                <a:latin typeface="Arial" charset="0"/>
              </a:rPr>
              <a:t>1/2</a:t>
            </a:r>
            <a:r>
              <a:rPr kumimoji="1" lang="en-GB" sz="1400" dirty="0">
                <a:latin typeface="Arial" charset="0"/>
              </a:rPr>
              <a:t> = 1/4</a:t>
            </a:r>
          </a:p>
          <a:p>
            <a:pPr eaLnBrk="0" hangingPunct="0"/>
            <a:endParaRPr kumimoji="1" lang="en-GB" sz="1400" dirty="0">
              <a:latin typeface="Arial" charset="0"/>
            </a:endParaRPr>
          </a:p>
          <a:p>
            <a:pPr eaLnBrk="0" hangingPunct="0"/>
            <a:endParaRPr kumimoji="1" lang="en-GB" sz="1400" dirty="0">
              <a:latin typeface="Arial" charset="0"/>
            </a:endParaRPr>
          </a:p>
          <a:p>
            <a:pPr eaLnBrk="0" hangingPunct="0"/>
            <a:r>
              <a:rPr kumimoji="1" lang="en-GB" sz="1400" dirty="0">
                <a:latin typeface="Arial" charset="0"/>
              </a:rPr>
              <a:t>P = 1/2 * </a:t>
            </a:r>
            <a:r>
              <a:rPr kumimoji="1" lang="en-GB" sz="1400" dirty="0" err="1">
                <a:latin typeface="Arial" charset="0"/>
              </a:rPr>
              <a:t>1/2</a:t>
            </a:r>
            <a:r>
              <a:rPr kumimoji="1" lang="en-GB" sz="1400" dirty="0">
                <a:latin typeface="Arial" charset="0"/>
              </a:rPr>
              <a:t> = 1/4</a:t>
            </a:r>
          </a:p>
          <a:p>
            <a:pPr eaLnBrk="0" hangingPunct="0"/>
            <a:endParaRPr kumimoji="1" lang="en-GB" sz="1400" dirty="0">
              <a:latin typeface="Arial" charset="0"/>
            </a:endParaRPr>
          </a:p>
          <a:p>
            <a:pPr eaLnBrk="0" hangingPunct="0"/>
            <a:r>
              <a:rPr kumimoji="1" lang="en-GB" sz="1400" dirty="0">
                <a:latin typeface="Arial" charset="0"/>
              </a:rPr>
              <a:t>Sum =1/2</a:t>
            </a:r>
          </a:p>
          <a:p>
            <a:pPr eaLnBrk="0" hangingPunct="0"/>
            <a:endParaRPr kumimoji="1" lang="en-GB" sz="1400" dirty="0">
              <a:latin typeface="Arial" charset="0"/>
            </a:endParaRPr>
          </a:p>
          <a:p>
            <a:pPr eaLnBrk="0" hangingPunct="0"/>
            <a:endParaRPr kumimoji="1" lang="en-GB" sz="1400" dirty="0">
              <a:latin typeface="Arial" charset="0"/>
            </a:endParaRPr>
          </a:p>
          <a:p>
            <a:pPr eaLnBrk="0" hangingPunct="0"/>
            <a:endParaRPr kumimoji="1" lang="en-GB" sz="1400" dirty="0">
              <a:latin typeface="Arial" charset="0"/>
            </a:endParaRPr>
          </a:p>
          <a:p>
            <a:pPr eaLnBrk="0" hangingPunct="0"/>
            <a:r>
              <a:rPr kumimoji="1" lang="en-GB" sz="1400" dirty="0">
                <a:latin typeface="Arial" charset="0"/>
              </a:rPr>
              <a:t>P =</a:t>
            </a:r>
          </a:p>
          <a:p>
            <a:pPr eaLnBrk="0" hangingPunct="0"/>
            <a:r>
              <a:rPr kumimoji="1" lang="en-GB" sz="1400" dirty="0">
                <a:latin typeface="Arial" charset="0"/>
              </a:rPr>
              <a:t>2 * (1/2 * 1/2) = 1/2</a:t>
            </a:r>
          </a:p>
          <a:p>
            <a:pPr eaLnBrk="0" hangingPunct="0"/>
            <a:endParaRPr kumimoji="1" lang="en-GB" sz="1400" dirty="0">
              <a:latin typeface="Arial" charset="0"/>
            </a:endParaRPr>
          </a:p>
          <a:p>
            <a:pPr eaLnBrk="0" hangingPunct="0"/>
            <a:endParaRPr kumimoji="1" lang="en-GB" sz="1400" dirty="0">
              <a:latin typeface="Arial" charset="0"/>
            </a:endParaRPr>
          </a:p>
          <a:p>
            <a:pPr eaLnBrk="0" hangingPunct="0"/>
            <a:endParaRPr kumimoji="1" lang="en-GB" sz="1400" dirty="0">
              <a:latin typeface="Arial" charset="0"/>
            </a:endParaRPr>
          </a:p>
          <a:p>
            <a:pPr eaLnBrk="0" hangingPunct="0"/>
            <a:r>
              <a:rPr kumimoji="1" lang="en-GB" sz="1400" dirty="0">
                <a:latin typeface="Arial" charset="0"/>
              </a:rPr>
              <a:t>P = </a:t>
            </a:r>
          </a:p>
          <a:p>
            <a:pPr eaLnBrk="0" hangingPunct="0"/>
            <a:r>
              <a:rPr kumimoji="1" lang="en-GB" sz="1400" dirty="0">
                <a:latin typeface="Arial" charset="0"/>
              </a:rPr>
              <a:t>1/2 * </a:t>
            </a:r>
            <a:r>
              <a:rPr kumimoji="1" lang="en-GB" sz="1400" dirty="0" err="1">
                <a:latin typeface="Arial" charset="0"/>
              </a:rPr>
              <a:t>1/2</a:t>
            </a:r>
            <a:r>
              <a:rPr kumimoji="1" lang="en-GB" sz="1400" dirty="0">
                <a:latin typeface="Arial" charset="0"/>
              </a:rPr>
              <a:t> * </a:t>
            </a:r>
            <a:r>
              <a:rPr kumimoji="1" lang="en-GB" sz="1400" dirty="0" err="1">
                <a:latin typeface="Arial" charset="0"/>
              </a:rPr>
              <a:t>1/2</a:t>
            </a:r>
            <a:r>
              <a:rPr kumimoji="1" lang="en-GB" sz="1400" dirty="0">
                <a:latin typeface="Arial" charset="0"/>
              </a:rPr>
              <a:t> * </a:t>
            </a:r>
            <a:r>
              <a:rPr kumimoji="1" lang="en-GB" sz="1400" dirty="0" err="1">
                <a:latin typeface="Arial" charset="0"/>
              </a:rPr>
              <a:t>1/2</a:t>
            </a:r>
            <a:r>
              <a:rPr kumimoji="1" lang="en-GB" sz="1400" dirty="0">
                <a:latin typeface="Arial" charset="0"/>
              </a:rPr>
              <a:t> = (1/2)</a:t>
            </a:r>
            <a:r>
              <a:rPr kumimoji="1" lang="en-GB" sz="1400" baseline="30000" dirty="0">
                <a:latin typeface="Arial" charset="0"/>
              </a:rPr>
              <a:t>4</a:t>
            </a:r>
            <a:r>
              <a:rPr kumimoji="1" lang="en-GB" sz="1400" dirty="0">
                <a:latin typeface="Arial" charset="0"/>
              </a:rPr>
              <a:t> = 1/16</a:t>
            </a:r>
          </a:p>
          <a:p>
            <a:pPr eaLnBrk="0" hangingPunct="0"/>
            <a:endParaRPr kumimoji="1" lang="en-GB" sz="1400" dirty="0">
              <a:latin typeface="Arial" charset="0"/>
            </a:endParaRPr>
          </a:p>
          <a:p>
            <a:pPr eaLnBrk="0" hangingPunct="0"/>
            <a:endParaRPr kumimoji="1" lang="en-GB" sz="1400" dirty="0">
              <a:latin typeface="Arial" charset="0"/>
            </a:endParaRPr>
          </a:p>
          <a:p>
            <a:pPr eaLnBrk="0" hangingPunct="0"/>
            <a:r>
              <a:rPr kumimoji="1" lang="en-GB" sz="1400" dirty="0">
                <a:latin typeface="Arial" charset="0"/>
              </a:rPr>
              <a:t>P = </a:t>
            </a:r>
          </a:p>
          <a:p>
            <a:pPr eaLnBrk="0" hangingPunct="0"/>
            <a:r>
              <a:rPr kumimoji="1" lang="en-GB" sz="1400" dirty="0">
                <a:latin typeface="Arial" charset="0"/>
              </a:rPr>
              <a:t>2*3* (1/2)</a:t>
            </a:r>
            <a:r>
              <a:rPr kumimoji="1" lang="en-GB" sz="1400" baseline="30000" dirty="0">
                <a:latin typeface="Arial" charset="0"/>
              </a:rPr>
              <a:t>4</a:t>
            </a:r>
            <a:r>
              <a:rPr kumimoji="1" lang="en-GB" sz="1400" dirty="0">
                <a:latin typeface="Arial" charset="0"/>
              </a:rPr>
              <a:t> = 6/16</a:t>
            </a:r>
            <a:endParaRPr lang="en-GB" sz="1800" dirty="0">
              <a:latin typeface="Arial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221288" y="1143000"/>
            <a:ext cx="2743200" cy="5257800"/>
            <a:chOff x="6221288" y="1143000"/>
            <a:chExt cx="2743200" cy="5257800"/>
          </a:xfrm>
        </p:grpSpPr>
        <p:sp>
          <p:nvSpPr>
            <p:cNvPr id="51205" name="Rectangle 4"/>
            <p:cNvSpPr>
              <a:spLocks noChangeArrowheads="1"/>
            </p:cNvSpPr>
            <p:nvPr/>
          </p:nvSpPr>
          <p:spPr bwMode="auto">
            <a:xfrm>
              <a:off x="6221288" y="1143000"/>
              <a:ext cx="1371600" cy="914400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06" name="Rectangle 5"/>
            <p:cNvSpPr>
              <a:spLocks noChangeArrowheads="1"/>
            </p:cNvSpPr>
            <p:nvPr/>
          </p:nvSpPr>
          <p:spPr bwMode="auto">
            <a:xfrm>
              <a:off x="7592888" y="1143000"/>
              <a:ext cx="1371600" cy="9144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</a:pPr>
              <a:endParaRPr lang="en-GB" sz="30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1207" name="Rectangle 6"/>
            <p:cNvSpPr>
              <a:spLocks noChangeArrowheads="1"/>
            </p:cNvSpPr>
            <p:nvPr/>
          </p:nvSpPr>
          <p:spPr bwMode="auto">
            <a:xfrm>
              <a:off x="6221288" y="1143000"/>
              <a:ext cx="2743200" cy="914400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08" name="Text Box 7"/>
            <p:cNvSpPr txBox="1">
              <a:spLocks noChangeArrowheads="1"/>
            </p:cNvSpPr>
            <p:nvPr/>
          </p:nvSpPr>
          <p:spPr bwMode="auto">
            <a:xfrm>
              <a:off x="6449888" y="1371600"/>
              <a:ext cx="381000" cy="2444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He</a:t>
              </a:r>
            </a:p>
          </p:txBody>
        </p:sp>
        <p:sp>
          <p:nvSpPr>
            <p:cNvPr id="51209" name="Rectangle 8"/>
            <p:cNvSpPr>
              <a:spLocks noChangeArrowheads="1"/>
            </p:cNvSpPr>
            <p:nvPr/>
          </p:nvSpPr>
          <p:spPr bwMode="auto">
            <a:xfrm>
              <a:off x="6221288" y="3124200"/>
              <a:ext cx="2743200" cy="914400"/>
            </a:xfrm>
            <a:prstGeom prst="rect">
              <a:avLst/>
            </a:prstGeom>
            <a:solidFill>
              <a:srgbClr val="FFFF99"/>
            </a:solidFill>
            <a:ln w="57150" cmpd="thickThin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10" name="Text Box 9"/>
            <p:cNvSpPr txBox="1">
              <a:spLocks noChangeArrowheads="1"/>
            </p:cNvSpPr>
            <p:nvPr/>
          </p:nvSpPr>
          <p:spPr bwMode="auto">
            <a:xfrm>
              <a:off x="8126288" y="3429000"/>
              <a:ext cx="381000" cy="2444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He</a:t>
              </a:r>
            </a:p>
          </p:txBody>
        </p:sp>
        <p:sp>
          <p:nvSpPr>
            <p:cNvPr id="51211" name="Text Box 10"/>
            <p:cNvSpPr txBox="1">
              <a:spLocks noChangeArrowheads="1"/>
            </p:cNvSpPr>
            <p:nvPr/>
          </p:nvSpPr>
          <p:spPr bwMode="auto">
            <a:xfrm>
              <a:off x="6678488" y="3489325"/>
              <a:ext cx="381000" cy="2444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He</a:t>
              </a:r>
            </a:p>
          </p:txBody>
        </p:sp>
        <p:sp>
          <p:nvSpPr>
            <p:cNvPr id="51212" name="Text Box 11"/>
            <p:cNvSpPr txBox="1">
              <a:spLocks noChangeArrowheads="1"/>
            </p:cNvSpPr>
            <p:nvPr/>
          </p:nvSpPr>
          <p:spPr bwMode="auto">
            <a:xfrm>
              <a:off x="7059488" y="1600200"/>
              <a:ext cx="381000" cy="2444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He</a:t>
              </a:r>
            </a:p>
          </p:txBody>
        </p:sp>
        <p:sp>
          <p:nvSpPr>
            <p:cNvPr id="51213" name="Line 12"/>
            <p:cNvSpPr>
              <a:spLocks noChangeShapeType="1"/>
            </p:cNvSpPr>
            <p:nvPr/>
          </p:nvSpPr>
          <p:spPr bwMode="auto">
            <a:xfrm>
              <a:off x="7592888" y="31242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14" name="Line 13"/>
            <p:cNvSpPr>
              <a:spLocks noChangeShapeType="1"/>
            </p:cNvSpPr>
            <p:nvPr/>
          </p:nvSpPr>
          <p:spPr bwMode="auto">
            <a:xfrm>
              <a:off x="7592888" y="36576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15" name="Line 14"/>
            <p:cNvSpPr>
              <a:spLocks noChangeShapeType="1"/>
            </p:cNvSpPr>
            <p:nvPr/>
          </p:nvSpPr>
          <p:spPr bwMode="auto">
            <a:xfrm>
              <a:off x="7592888" y="11430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16" name="Line 15"/>
            <p:cNvSpPr>
              <a:spLocks noChangeShapeType="1"/>
            </p:cNvSpPr>
            <p:nvPr/>
          </p:nvSpPr>
          <p:spPr bwMode="auto">
            <a:xfrm>
              <a:off x="7592888" y="16764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17" name="Rectangle 16"/>
            <p:cNvSpPr>
              <a:spLocks noChangeArrowheads="1"/>
            </p:cNvSpPr>
            <p:nvPr/>
          </p:nvSpPr>
          <p:spPr bwMode="auto">
            <a:xfrm>
              <a:off x="6221288" y="4479925"/>
              <a:ext cx="1371600" cy="914400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18" name="Rectangle 17"/>
            <p:cNvSpPr>
              <a:spLocks noChangeArrowheads="1"/>
            </p:cNvSpPr>
            <p:nvPr/>
          </p:nvSpPr>
          <p:spPr bwMode="auto">
            <a:xfrm>
              <a:off x="7592888" y="4479925"/>
              <a:ext cx="1371600" cy="9144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</a:pPr>
              <a:endParaRPr lang="en-GB" sz="30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1219" name="Rectangle 18"/>
            <p:cNvSpPr>
              <a:spLocks noChangeArrowheads="1"/>
            </p:cNvSpPr>
            <p:nvPr/>
          </p:nvSpPr>
          <p:spPr bwMode="auto">
            <a:xfrm>
              <a:off x="6221288" y="4479925"/>
              <a:ext cx="2743200" cy="914400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20" name="Text Box 19"/>
            <p:cNvSpPr txBox="1">
              <a:spLocks noChangeArrowheads="1"/>
            </p:cNvSpPr>
            <p:nvPr/>
          </p:nvSpPr>
          <p:spPr bwMode="auto">
            <a:xfrm>
              <a:off x="6449888" y="4708525"/>
              <a:ext cx="381000" cy="2444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He</a:t>
              </a:r>
            </a:p>
          </p:txBody>
        </p:sp>
        <p:sp>
          <p:nvSpPr>
            <p:cNvPr id="51221" name="Rectangle 20"/>
            <p:cNvSpPr>
              <a:spLocks noChangeArrowheads="1"/>
            </p:cNvSpPr>
            <p:nvPr/>
          </p:nvSpPr>
          <p:spPr bwMode="auto">
            <a:xfrm>
              <a:off x="6221288" y="5486400"/>
              <a:ext cx="2743200" cy="914400"/>
            </a:xfrm>
            <a:prstGeom prst="rect">
              <a:avLst/>
            </a:prstGeom>
            <a:solidFill>
              <a:srgbClr val="FFFF99"/>
            </a:solidFill>
            <a:ln w="57150" cmpd="thickThin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22" name="Text Box 21"/>
            <p:cNvSpPr txBox="1">
              <a:spLocks noChangeArrowheads="1"/>
            </p:cNvSpPr>
            <p:nvPr/>
          </p:nvSpPr>
          <p:spPr bwMode="auto">
            <a:xfrm>
              <a:off x="8126288" y="5791200"/>
              <a:ext cx="381000" cy="2444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He</a:t>
              </a:r>
            </a:p>
          </p:txBody>
        </p:sp>
        <p:sp>
          <p:nvSpPr>
            <p:cNvPr id="51223" name="Text Box 22"/>
            <p:cNvSpPr txBox="1">
              <a:spLocks noChangeArrowheads="1"/>
            </p:cNvSpPr>
            <p:nvPr/>
          </p:nvSpPr>
          <p:spPr bwMode="auto">
            <a:xfrm>
              <a:off x="6678488" y="5851525"/>
              <a:ext cx="381000" cy="2444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He</a:t>
              </a:r>
            </a:p>
          </p:txBody>
        </p:sp>
        <p:sp>
          <p:nvSpPr>
            <p:cNvPr id="51224" name="Text Box 23"/>
            <p:cNvSpPr txBox="1">
              <a:spLocks noChangeArrowheads="1"/>
            </p:cNvSpPr>
            <p:nvPr/>
          </p:nvSpPr>
          <p:spPr bwMode="auto">
            <a:xfrm>
              <a:off x="7059488" y="4937125"/>
              <a:ext cx="381000" cy="2444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He</a:t>
              </a:r>
            </a:p>
          </p:txBody>
        </p:sp>
        <p:sp>
          <p:nvSpPr>
            <p:cNvPr id="51225" name="Line 24"/>
            <p:cNvSpPr>
              <a:spLocks noChangeShapeType="1"/>
            </p:cNvSpPr>
            <p:nvPr/>
          </p:nvSpPr>
          <p:spPr bwMode="auto">
            <a:xfrm>
              <a:off x="7592888" y="54864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26" name="Line 25"/>
            <p:cNvSpPr>
              <a:spLocks noChangeShapeType="1"/>
            </p:cNvSpPr>
            <p:nvPr/>
          </p:nvSpPr>
          <p:spPr bwMode="auto">
            <a:xfrm>
              <a:off x="7592888" y="60198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27" name="Line 26"/>
            <p:cNvSpPr>
              <a:spLocks noChangeShapeType="1"/>
            </p:cNvSpPr>
            <p:nvPr/>
          </p:nvSpPr>
          <p:spPr bwMode="auto">
            <a:xfrm>
              <a:off x="7592888" y="4479925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28" name="Line 27"/>
            <p:cNvSpPr>
              <a:spLocks noChangeShapeType="1"/>
            </p:cNvSpPr>
            <p:nvPr/>
          </p:nvSpPr>
          <p:spPr bwMode="auto">
            <a:xfrm>
              <a:off x="7592888" y="5013325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29" name="Line 28"/>
            <p:cNvSpPr>
              <a:spLocks noChangeShapeType="1"/>
            </p:cNvSpPr>
            <p:nvPr/>
          </p:nvSpPr>
          <p:spPr bwMode="auto">
            <a:xfrm flipV="1">
              <a:off x="6754688" y="1371600"/>
              <a:ext cx="1524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30" name="Line 29"/>
            <p:cNvSpPr>
              <a:spLocks noChangeShapeType="1"/>
            </p:cNvSpPr>
            <p:nvPr/>
          </p:nvSpPr>
          <p:spPr bwMode="auto">
            <a:xfrm flipH="1">
              <a:off x="6983288" y="1752600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31" name="Line 30"/>
            <p:cNvSpPr>
              <a:spLocks noChangeShapeType="1"/>
            </p:cNvSpPr>
            <p:nvPr/>
          </p:nvSpPr>
          <p:spPr bwMode="auto">
            <a:xfrm flipH="1" flipV="1">
              <a:off x="6754688" y="3352800"/>
              <a:ext cx="762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32" name="Line 31"/>
            <p:cNvSpPr>
              <a:spLocks noChangeShapeType="1"/>
            </p:cNvSpPr>
            <p:nvPr/>
          </p:nvSpPr>
          <p:spPr bwMode="auto">
            <a:xfrm flipV="1">
              <a:off x="8354888" y="3276600"/>
              <a:ext cx="762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34" name="Rectangle 33"/>
            <p:cNvSpPr>
              <a:spLocks noChangeArrowheads="1"/>
            </p:cNvSpPr>
            <p:nvPr/>
          </p:nvSpPr>
          <p:spPr bwMode="auto">
            <a:xfrm>
              <a:off x="7592888" y="2133600"/>
              <a:ext cx="1371600" cy="914400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35" name="Rectangle 34"/>
            <p:cNvSpPr>
              <a:spLocks noChangeArrowheads="1"/>
            </p:cNvSpPr>
            <p:nvPr/>
          </p:nvSpPr>
          <p:spPr bwMode="auto">
            <a:xfrm>
              <a:off x="7592888" y="2133600"/>
              <a:ext cx="1371600" cy="9144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</a:pPr>
              <a:endParaRPr lang="en-GB" sz="30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1236" name="Rectangle 35"/>
            <p:cNvSpPr>
              <a:spLocks noChangeArrowheads="1"/>
            </p:cNvSpPr>
            <p:nvPr/>
          </p:nvSpPr>
          <p:spPr bwMode="auto">
            <a:xfrm>
              <a:off x="6221288" y="2133600"/>
              <a:ext cx="2743200" cy="914400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37" name="Text Box 36"/>
            <p:cNvSpPr txBox="1">
              <a:spLocks noChangeArrowheads="1"/>
            </p:cNvSpPr>
            <p:nvPr/>
          </p:nvSpPr>
          <p:spPr bwMode="auto">
            <a:xfrm>
              <a:off x="7897688" y="2362200"/>
              <a:ext cx="381000" cy="2444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He</a:t>
              </a:r>
            </a:p>
          </p:txBody>
        </p:sp>
        <p:sp>
          <p:nvSpPr>
            <p:cNvPr id="51238" name="Text Box 37"/>
            <p:cNvSpPr txBox="1">
              <a:spLocks noChangeArrowheads="1"/>
            </p:cNvSpPr>
            <p:nvPr/>
          </p:nvSpPr>
          <p:spPr bwMode="auto">
            <a:xfrm>
              <a:off x="8507288" y="2590800"/>
              <a:ext cx="381000" cy="2444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He</a:t>
              </a:r>
            </a:p>
          </p:txBody>
        </p:sp>
        <p:sp>
          <p:nvSpPr>
            <p:cNvPr id="51239" name="Line 38"/>
            <p:cNvSpPr>
              <a:spLocks noChangeShapeType="1"/>
            </p:cNvSpPr>
            <p:nvPr/>
          </p:nvSpPr>
          <p:spPr bwMode="auto">
            <a:xfrm>
              <a:off x="7592888" y="21336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40" name="Line 39"/>
            <p:cNvSpPr>
              <a:spLocks noChangeShapeType="1"/>
            </p:cNvSpPr>
            <p:nvPr/>
          </p:nvSpPr>
          <p:spPr bwMode="auto">
            <a:xfrm>
              <a:off x="7592888" y="26670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41" name="Line 40"/>
            <p:cNvSpPr>
              <a:spLocks noChangeShapeType="1"/>
            </p:cNvSpPr>
            <p:nvPr/>
          </p:nvSpPr>
          <p:spPr bwMode="auto">
            <a:xfrm flipV="1">
              <a:off x="8202488" y="2362200"/>
              <a:ext cx="1524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42" name="Line 41"/>
            <p:cNvSpPr>
              <a:spLocks noChangeShapeType="1"/>
            </p:cNvSpPr>
            <p:nvPr/>
          </p:nvSpPr>
          <p:spPr bwMode="auto">
            <a:xfrm flipH="1">
              <a:off x="8431088" y="2743200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43" name="Text Box 42"/>
            <p:cNvSpPr txBox="1">
              <a:spLocks noChangeArrowheads="1"/>
            </p:cNvSpPr>
            <p:nvPr/>
          </p:nvSpPr>
          <p:spPr bwMode="auto">
            <a:xfrm>
              <a:off x="7135688" y="4632325"/>
              <a:ext cx="381000" cy="2444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He</a:t>
              </a:r>
            </a:p>
          </p:txBody>
        </p:sp>
        <p:sp>
          <p:nvSpPr>
            <p:cNvPr id="51244" name="Text Box 43"/>
            <p:cNvSpPr txBox="1">
              <a:spLocks noChangeArrowheads="1"/>
            </p:cNvSpPr>
            <p:nvPr/>
          </p:nvSpPr>
          <p:spPr bwMode="auto">
            <a:xfrm>
              <a:off x="7211888" y="6003925"/>
              <a:ext cx="381000" cy="2444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He</a:t>
              </a:r>
            </a:p>
          </p:txBody>
        </p:sp>
        <p:sp>
          <p:nvSpPr>
            <p:cNvPr id="51245" name="Text Box 44"/>
            <p:cNvSpPr txBox="1">
              <a:spLocks noChangeArrowheads="1"/>
            </p:cNvSpPr>
            <p:nvPr/>
          </p:nvSpPr>
          <p:spPr bwMode="auto">
            <a:xfrm>
              <a:off x="7669088" y="5638800"/>
              <a:ext cx="381000" cy="2444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He</a:t>
              </a:r>
            </a:p>
          </p:txBody>
        </p:sp>
        <p:sp>
          <p:nvSpPr>
            <p:cNvPr id="51246" name="Text Box 45"/>
            <p:cNvSpPr txBox="1">
              <a:spLocks noChangeArrowheads="1"/>
            </p:cNvSpPr>
            <p:nvPr/>
          </p:nvSpPr>
          <p:spPr bwMode="auto">
            <a:xfrm>
              <a:off x="6754688" y="5165725"/>
              <a:ext cx="381000" cy="2444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>
                  <a:latin typeface="Arial" charset="0"/>
                </a:rPr>
                <a:t>He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543800" cy="1104900"/>
          </a:xfrm>
        </p:spPr>
        <p:txBody>
          <a:bodyPr/>
          <a:lstStyle/>
          <a:p>
            <a:pPr eaLnBrk="1" hangingPunct="1"/>
            <a:r>
              <a:rPr lang="en-GB" sz="1800" smtClean="0"/>
              <a:t>Mer kvantitativ utledning av antall mikrotilstander og sannsynlighet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1800" smtClean="0"/>
              <a:t>System av </a:t>
            </a:r>
            <a:r>
              <a:rPr lang="en-GB" sz="1800" b="1" smtClean="0"/>
              <a:t>9</a:t>
            </a:r>
            <a:r>
              <a:rPr lang="en-GB" sz="1800" smtClean="0"/>
              <a:t> pulter i en lesesal og </a:t>
            </a:r>
            <a:r>
              <a:rPr lang="en-GB" sz="1800" b="1" smtClean="0"/>
              <a:t>4</a:t>
            </a:r>
            <a:r>
              <a:rPr lang="en-GB" sz="1800" smtClean="0"/>
              <a:t> studenter.</a:t>
            </a:r>
          </a:p>
          <a:p>
            <a:pPr eaLnBrk="1" hangingPunct="1"/>
            <a:endParaRPr lang="en-GB" sz="1800" smtClean="0"/>
          </a:p>
          <a:p>
            <a:pPr eaLnBrk="1" hangingPunct="1"/>
            <a:r>
              <a:rPr lang="en-GB" sz="1800" smtClean="0"/>
              <a:t>Hvordan vil de plassere seg?</a:t>
            </a:r>
          </a:p>
          <a:p>
            <a:pPr eaLnBrk="1" hangingPunct="1"/>
            <a:endParaRPr lang="en-GB" sz="1800" smtClean="0"/>
          </a:p>
          <a:p>
            <a:pPr lvl="1" eaLnBrk="1" hangingPunct="1"/>
            <a:r>
              <a:rPr lang="en-GB" sz="1600" smtClean="0"/>
              <a:t>Anta at de ikke har noen følelser for hverandre og derfor plasserer seg tilfeldig.</a:t>
            </a:r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5562600" y="1752600"/>
            <a:ext cx="914400" cy="838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2230" name="Rectangle 5"/>
          <p:cNvSpPr>
            <a:spLocks noChangeArrowheads="1"/>
          </p:cNvSpPr>
          <p:nvPr/>
        </p:nvSpPr>
        <p:spPr bwMode="auto">
          <a:xfrm>
            <a:off x="5562600" y="2590800"/>
            <a:ext cx="914400" cy="838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2231" name="Rectangle 6"/>
          <p:cNvSpPr>
            <a:spLocks noChangeArrowheads="1"/>
          </p:cNvSpPr>
          <p:nvPr/>
        </p:nvSpPr>
        <p:spPr bwMode="auto">
          <a:xfrm>
            <a:off x="5562600" y="3429000"/>
            <a:ext cx="914400" cy="838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2232" name="Rectangle 7"/>
          <p:cNvSpPr>
            <a:spLocks noChangeArrowheads="1"/>
          </p:cNvSpPr>
          <p:nvPr/>
        </p:nvSpPr>
        <p:spPr bwMode="auto">
          <a:xfrm>
            <a:off x="6477000" y="3429000"/>
            <a:ext cx="914400" cy="838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2233" name="Rectangle 8"/>
          <p:cNvSpPr>
            <a:spLocks noChangeArrowheads="1"/>
          </p:cNvSpPr>
          <p:nvPr/>
        </p:nvSpPr>
        <p:spPr bwMode="auto">
          <a:xfrm>
            <a:off x="6477000" y="2590800"/>
            <a:ext cx="914400" cy="838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2234" name="Rectangle 9"/>
          <p:cNvSpPr>
            <a:spLocks noChangeArrowheads="1"/>
          </p:cNvSpPr>
          <p:nvPr/>
        </p:nvSpPr>
        <p:spPr bwMode="auto">
          <a:xfrm>
            <a:off x="7391400" y="3429000"/>
            <a:ext cx="914400" cy="838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2235" name="Rectangle 10"/>
          <p:cNvSpPr>
            <a:spLocks noChangeArrowheads="1"/>
          </p:cNvSpPr>
          <p:nvPr/>
        </p:nvSpPr>
        <p:spPr bwMode="auto">
          <a:xfrm>
            <a:off x="7391400" y="2590800"/>
            <a:ext cx="914400" cy="838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2236" name="Rectangle 11"/>
          <p:cNvSpPr>
            <a:spLocks noChangeArrowheads="1"/>
          </p:cNvSpPr>
          <p:nvPr/>
        </p:nvSpPr>
        <p:spPr bwMode="auto">
          <a:xfrm>
            <a:off x="7391400" y="1752600"/>
            <a:ext cx="914400" cy="838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2237" name="Rectangle 12"/>
          <p:cNvSpPr>
            <a:spLocks noChangeArrowheads="1"/>
          </p:cNvSpPr>
          <p:nvPr/>
        </p:nvSpPr>
        <p:spPr bwMode="auto">
          <a:xfrm>
            <a:off x="6477000" y="1752600"/>
            <a:ext cx="914400" cy="838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2238" name="AutoShape 13"/>
          <p:cNvSpPr>
            <a:spLocks noChangeArrowheads="1"/>
          </p:cNvSpPr>
          <p:nvPr/>
        </p:nvSpPr>
        <p:spPr bwMode="auto">
          <a:xfrm>
            <a:off x="5715000" y="47244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2239" name="AutoShape 14"/>
          <p:cNvSpPr>
            <a:spLocks noChangeArrowheads="1"/>
          </p:cNvSpPr>
          <p:nvPr/>
        </p:nvSpPr>
        <p:spPr bwMode="auto">
          <a:xfrm>
            <a:off x="5867400" y="48768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2240" name="AutoShape 15"/>
          <p:cNvSpPr>
            <a:spLocks noChangeArrowheads="1"/>
          </p:cNvSpPr>
          <p:nvPr/>
        </p:nvSpPr>
        <p:spPr bwMode="auto">
          <a:xfrm>
            <a:off x="6019800" y="50292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2241" name="AutoShape 16"/>
          <p:cNvSpPr>
            <a:spLocks noChangeArrowheads="1"/>
          </p:cNvSpPr>
          <p:nvPr/>
        </p:nvSpPr>
        <p:spPr bwMode="auto">
          <a:xfrm>
            <a:off x="6172200" y="51816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2242" name="AutoShape 17"/>
          <p:cNvSpPr>
            <a:spLocks noChangeArrowheads="1"/>
          </p:cNvSpPr>
          <p:nvPr/>
        </p:nvSpPr>
        <p:spPr bwMode="auto">
          <a:xfrm>
            <a:off x="6705600" y="4419600"/>
            <a:ext cx="838200" cy="838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2243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3800" y="5105400"/>
            <a:ext cx="533400" cy="381000"/>
          </a:xfrm>
          <a:prstGeom prst="actionButtonHelp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543800" cy="1104900"/>
          </a:xfrm>
        </p:spPr>
        <p:txBody>
          <a:bodyPr/>
          <a:lstStyle/>
          <a:p>
            <a:pPr eaLnBrk="1" hangingPunct="1"/>
            <a:r>
              <a:rPr lang="en-GB" sz="1400" smtClean="0"/>
              <a:t>forts.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5029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1800" smtClean="0"/>
              <a:t>Det er 9*8*7*6 = 3024 måter å plassere seg på.</a:t>
            </a:r>
          </a:p>
          <a:p>
            <a:pPr eaLnBrk="1" hangingPunct="1">
              <a:lnSpc>
                <a:spcPct val="90000"/>
              </a:lnSpc>
            </a:pPr>
            <a:endParaRPr lang="en-GB" sz="1800" smtClean="0"/>
          </a:p>
          <a:p>
            <a:pPr eaLnBrk="1" hangingPunct="1">
              <a:lnSpc>
                <a:spcPct val="90000"/>
              </a:lnSpc>
            </a:pPr>
            <a:r>
              <a:rPr lang="en-GB" sz="1800" smtClean="0"/>
              <a:t>Men studenter er så like!</a:t>
            </a:r>
          </a:p>
          <a:p>
            <a:pPr eaLnBrk="1" hangingPunct="1">
              <a:lnSpc>
                <a:spcPct val="90000"/>
              </a:lnSpc>
            </a:pPr>
            <a:endParaRPr lang="en-GB" sz="1800" smtClean="0"/>
          </a:p>
          <a:p>
            <a:pPr eaLnBrk="1" hangingPunct="1">
              <a:lnSpc>
                <a:spcPct val="90000"/>
              </a:lnSpc>
            </a:pPr>
            <a:r>
              <a:rPr lang="en-GB" sz="1800" smtClean="0"/>
              <a:t>Det er derfor 4*3*2*1 = 4! = 24 forskjellige måter som de kan bytte plass på uten at noen oppdager det. Disse tilstandene representerer derfor samme mikrotilstand.</a:t>
            </a:r>
          </a:p>
          <a:p>
            <a:pPr eaLnBrk="1" hangingPunct="1">
              <a:lnSpc>
                <a:spcPct val="90000"/>
              </a:lnSpc>
            </a:pPr>
            <a:endParaRPr lang="en-GB" sz="1800" smtClean="0"/>
          </a:p>
          <a:p>
            <a:pPr eaLnBrk="1" hangingPunct="1">
              <a:lnSpc>
                <a:spcPct val="90000"/>
              </a:lnSpc>
            </a:pPr>
            <a:r>
              <a:rPr lang="en-GB" sz="1800" smtClean="0"/>
              <a:t>Det er derfor 3024 / 24 = </a:t>
            </a:r>
            <a:r>
              <a:rPr lang="en-GB" sz="1800" b="1" i="1" smtClean="0"/>
              <a:t>126</a:t>
            </a:r>
            <a:r>
              <a:rPr lang="en-GB" sz="1800" smtClean="0"/>
              <a:t> forskjellige tilstander (mikrotilstander). Alle er like sannsynlige.</a:t>
            </a:r>
          </a:p>
          <a:p>
            <a:pPr eaLnBrk="1" hangingPunct="1">
              <a:lnSpc>
                <a:spcPct val="90000"/>
              </a:lnSpc>
            </a:pPr>
            <a:endParaRPr lang="en-GB" sz="1800" smtClean="0"/>
          </a:p>
          <a:p>
            <a:pPr eaLnBrk="1" hangingPunct="1">
              <a:lnSpc>
                <a:spcPct val="90000"/>
              </a:lnSpc>
            </a:pPr>
            <a:r>
              <a:rPr lang="en-GB" sz="1800" smtClean="0"/>
              <a:t>Mer matematisk: Fordeler 4 like studenter og 5 like tomme på 9 plasser: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6019800" y="1371600"/>
            <a:ext cx="914400" cy="838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6019800" y="2209800"/>
            <a:ext cx="914400" cy="838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6019800" y="3048000"/>
            <a:ext cx="914400" cy="838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6934200" y="3048000"/>
            <a:ext cx="914400" cy="838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6934200" y="2209800"/>
            <a:ext cx="914400" cy="838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7848600" y="3048000"/>
            <a:ext cx="914400" cy="838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7848600" y="2209800"/>
            <a:ext cx="914400" cy="838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7848600" y="1371600"/>
            <a:ext cx="914400" cy="838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6934200" y="1371600"/>
            <a:ext cx="914400" cy="838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79" name="AutoShape 13"/>
          <p:cNvSpPr>
            <a:spLocks noChangeArrowheads="1"/>
          </p:cNvSpPr>
          <p:nvPr/>
        </p:nvSpPr>
        <p:spPr bwMode="auto">
          <a:xfrm>
            <a:off x="7086600" y="15240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80" name="AutoShape 14"/>
          <p:cNvSpPr>
            <a:spLocks noChangeArrowheads="1"/>
          </p:cNvSpPr>
          <p:nvPr/>
        </p:nvSpPr>
        <p:spPr bwMode="auto">
          <a:xfrm>
            <a:off x="6248400" y="23622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81" name="AutoShape 15"/>
          <p:cNvSpPr>
            <a:spLocks noChangeArrowheads="1"/>
          </p:cNvSpPr>
          <p:nvPr/>
        </p:nvSpPr>
        <p:spPr bwMode="auto">
          <a:xfrm>
            <a:off x="7086600" y="23622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82" name="AutoShape 16"/>
          <p:cNvSpPr>
            <a:spLocks noChangeArrowheads="1"/>
          </p:cNvSpPr>
          <p:nvPr/>
        </p:nvSpPr>
        <p:spPr bwMode="auto">
          <a:xfrm>
            <a:off x="8001000" y="32004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1266" name="Object 17"/>
          <p:cNvGraphicFramePr>
            <a:graphicFrameLocks noChangeAspect="1"/>
          </p:cNvGraphicFramePr>
          <p:nvPr/>
        </p:nvGraphicFramePr>
        <p:xfrm>
          <a:off x="6002338" y="5334000"/>
          <a:ext cx="2608262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Equation" r:id="rId4" imgW="1574640" imgH="393480" progId="Equation.3">
                  <p:embed/>
                </p:oleObj>
              </mc:Choice>
              <mc:Fallback>
                <p:oleObj name="Equation" r:id="rId4" imgW="157464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2338" y="5334000"/>
                        <a:ext cx="2608262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543800" cy="1104900"/>
          </a:xfrm>
        </p:spPr>
        <p:txBody>
          <a:bodyPr/>
          <a:lstStyle/>
          <a:p>
            <a:pPr eaLnBrk="1" hangingPunct="1"/>
            <a:r>
              <a:rPr lang="en-GB" sz="1400" smtClean="0"/>
              <a:t>forts.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648200" cy="4419600"/>
          </a:xfrm>
        </p:spPr>
        <p:txBody>
          <a:bodyPr/>
          <a:lstStyle/>
          <a:p>
            <a:pPr eaLnBrk="1" hangingPunct="1"/>
            <a:r>
              <a:rPr lang="en-GB" sz="1600" dirty="0" err="1" smtClean="0"/>
              <a:t>Ordnede</a:t>
            </a:r>
            <a:r>
              <a:rPr lang="en-GB" sz="1600" dirty="0" smtClean="0"/>
              <a:t> </a:t>
            </a:r>
            <a:r>
              <a:rPr lang="en-GB" sz="1600" dirty="0" err="1" smtClean="0"/>
              <a:t>tilstander</a:t>
            </a:r>
            <a:r>
              <a:rPr lang="en-GB" sz="1600" dirty="0" smtClean="0"/>
              <a:t> </a:t>
            </a:r>
            <a:r>
              <a:rPr lang="en-GB" sz="1600" dirty="0" err="1" smtClean="0"/>
              <a:t>mindre</a:t>
            </a:r>
            <a:r>
              <a:rPr lang="en-GB" sz="1600" dirty="0" smtClean="0"/>
              <a:t> </a:t>
            </a:r>
            <a:r>
              <a:rPr lang="en-GB" sz="1600" dirty="0" err="1" smtClean="0"/>
              <a:t>sannsynlige</a:t>
            </a:r>
            <a:r>
              <a:rPr lang="en-GB" sz="1600" dirty="0" smtClean="0"/>
              <a:t> </a:t>
            </a:r>
            <a:r>
              <a:rPr lang="en-GB" sz="1600" dirty="0" err="1" smtClean="0"/>
              <a:t>enn</a:t>
            </a:r>
            <a:r>
              <a:rPr lang="en-GB" sz="1600" dirty="0" smtClean="0"/>
              <a:t> </a:t>
            </a:r>
            <a:r>
              <a:rPr lang="en-GB" sz="1600" dirty="0" err="1" smtClean="0"/>
              <a:t>uordnede</a:t>
            </a:r>
            <a:endParaRPr lang="en-GB" sz="1600" dirty="0" smtClean="0"/>
          </a:p>
          <a:p>
            <a:pPr eaLnBrk="1" hangingPunct="1"/>
            <a:endParaRPr lang="en-GB" sz="1600" dirty="0" smtClean="0"/>
          </a:p>
          <a:p>
            <a:pPr eaLnBrk="1" hangingPunct="1"/>
            <a:r>
              <a:rPr lang="en-GB" sz="1600" dirty="0" err="1" smtClean="0"/>
              <a:t>Det</a:t>
            </a:r>
            <a:r>
              <a:rPr lang="en-GB" sz="1600" dirty="0" smtClean="0"/>
              <a:t> </a:t>
            </a:r>
            <a:r>
              <a:rPr lang="en-GB" sz="1600" dirty="0" err="1" smtClean="0"/>
              <a:t>er</a:t>
            </a:r>
            <a:r>
              <a:rPr lang="en-GB" sz="1600" dirty="0" smtClean="0"/>
              <a:t> </a:t>
            </a:r>
            <a:r>
              <a:rPr lang="en-GB" sz="1600" dirty="0" err="1" smtClean="0"/>
              <a:t>derfor</a:t>
            </a:r>
            <a:r>
              <a:rPr lang="en-GB" sz="1600" dirty="0" smtClean="0"/>
              <a:t> </a:t>
            </a:r>
            <a:r>
              <a:rPr lang="en-GB" sz="1600" dirty="0" err="1" smtClean="0"/>
              <a:t>mer</a:t>
            </a:r>
            <a:r>
              <a:rPr lang="en-GB" sz="1600" dirty="0" smtClean="0"/>
              <a:t> </a:t>
            </a:r>
            <a:r>
              <a:rPr lang="en-GB" sz="1600" i="1" dirty="0" err="1" smtClean="0"/>
              <a:t>sannsynlig</a:t>
            </a:r>
            <a:r>
              <a:rPr lang="en-GB" sz="1600" dirty="0" smtClean="0"/>
              <a:t> </a:t>
            </a:r>
            <a:r>
              <a:rPr lang="en-GB" sz="1600" dirty="0" err="1" smtClean="0"/>
              <a:t>å</a:t>
            </a:r>
            <a:r>
              <a:rPr lang="en-GB" sz="1600" dirty="0" smtClean="0"/>
              <a:t> </a:t>
            </a:r>
            <a:r>
              <a:rPr lang="en-GB" sz="1600" dirty="0" err="1" smtClean="0"/>
              <a:t>finne</a:t>
            </a:r>
            <a:r>
              <a:rPr lang="en-GB" sz="1600" dirty="0" smtClean="0"/>
              <a:t> </a:t>
            </a:r>
            <a:r>
              <a:rPr lang="en-GB" sz="1600" dirty="0" err="1" smtClean="0"/>
              <a:t>studentene</a:t>
            </a:r>
            <a:r>
              <a:rPr lang="en-GB" sz="1600" dirty="0" smtClean="0"/>
              <a:t> </a:t>
            </a:r>
            <a:r>
              <a:rPr lang="en-GB" sz="1600" dirty="0" err="1" smtClean="0"/>
              <a:t>sittende</a:t>
            </a:r>
            <a:r>
              <a:rPr lang="en-GB" sz="1600" dirty="0" smtClean="0"/>
              <a:t> </a:t>
            </a:r>
            <a:r>
              <a:rPr lang="en-GB" sz="1600" dirty="0" err="1" smtClean="0"/>
              <a:t>i</a:t>
            </a:r>
            <a:r>
              <a:rPr lang="en-GB" sz="1600" dirty="0" smtClean="0"/>
              <a:t> </a:t>
            </a:r>
            <a:r>
              <a:rPr lang="en-GB" sz="1600" dirty="0" err="1" smtClean="0"/>
              <a:t>det</a:t>
            </a:r>
            <a:r>
              <a:rPr lang="en-GB" sz="1600" dirty="0" smtClean="0"/>
              <a:t> vi </a:t>
            </a:r>
            <a:r>
              <a:rPr lang="en-GB" sz="1600" dirty="0" err="1" smtClean="0"/>
              <a:t>vil</a:t>
            </a:r>
            <a:r>
              <a:rPr lang="en-GB" sz="1600" dirty="0" smtClean="0"/>
              <a:t> </a:t>
            </a:r>
            <a:r>
              <a:rPr lang="en-GB" sz="1600" dirty="0" err="1" smtClean="0"/>
              <a:t>kalle</a:t>
            </a:r>
            <a:r>
              <a:rPr lang="en-GB" sz="1600" dirty="0" smtClean="0"/>
              <a:t> </a:t>
            </a:r>
            <a:r>
              <a:rPr lang="en-GB" sz="1600" dirty="0" err="1" smtClean="0"/>
              <a:t>usystematiske</a:t>
            </a:r>
            <a:r>
              <a:rPr lang="en-GB" sz="1600" dirty="0" smtClean="0"/>
              <a:t> </a:t>
            </a:r>
            <a:r>
              <a:rPr lang="en-GB" sz="1600" dirty="0" err="1" smtClean="0"/>
              <a:t>plasseringer</a:t>
            </a:r>
            <a:endParaRPr lang="en-GB" sz="1600" dirty="0" smtClean="0"/>
          </a:p>
        </p:txBody>
      </p:sp>
      <p:grpSp>
        <p:nvGrpSpPr>
          <p:cNvPr id="48" name="Group 47"/>
          <p:cNvGrpSpPr/>
          <p:nvPr/>
        </p:nvGrpSpPr>
        <p:grpSpPr>
          <a:xfrm>
            <a:off x="6172200" y="762000"/>
            <a:ext cx="2743200" cy="2514600"/>
            <a:chOff x="6172200" y="762000"/>
            <a:chExt cx="2743200" cy="2514600"/>
          </a:xfrm>
        </p:grpSpPr>
        <p:sp>
          <p:nvSpPr>
            <p:cNvPr id="53253" name="Rectangle 4"/>
            <p:cNvSpPr>
              <a:spLocks noChangeArrowheads="1"/>
            </p:cNvSpPr>
            <p:nvPr/>
          </p:nvSpPr>
          <p:spPr bwMode="auto">
            <a:xfrm>
              <a:off x="6172200" y="762000"/>
              <a:ext cx="914400" cy="838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54" name="Rectangle 5"/>
            <p:cNvSpPr>
              <a:spLocks noChangeArrowheads="1"/>
            </p:cNvSpPr>
            <p:nvPr/>
          </p:nvSpPr>
          <p:spPr bwMode="auto">
            <a:xfrm>
              <a:off x="6172200" y="1600200"/>
              <a:ext cx="914400" cy="838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55" name="Rectangle 6"/>
            <p:cNvSpPr>
              <a:spLocks noChangeArrowheads="1"/>
            </p:cNvSpPr>
            <p:nvPr/>
          </p:nvSpPr>
          <p:spPr bwMode="auto">
            <a:xfrm>
              <a:off x="6172200" y="2438400"/>
              <a:ext cx="914400" cy="838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56" name="Rectangle 7"/>
            <p:cNvSpPr>
              <a:spLocks noChangeArrowheads="1"/>
            </p:cNvSpPr>
            <p:nvPr/>
          </p:nvSpPr>
          <p:spPr bwMode="auto">
            <a:xfrm>
              <a:off x="7086600" y="2438400"/>
              <a:ext cx="914400" cy="838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57" name="Rectangle 8"/>
            <p:cNvSpPr>
              <a:spLocks noChangeArrowheads="1"/>
            </p:cNvSpPr>
            <p:nvPr/>
          </p:nvSpPr>
          <p:spPr bwMode="auto">
            <a:xfrm>
              <a:off x="7086600" y="1600200"/>
              <a:ext cx="914400" cy="838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58" name="Rectangle 9"/>
            <p:cNvSpPr>
              <a:spLocks noChangeArrowheads="1"/>
            </p:cNvSpPr>
            <p:nvPr/>
          </p:nvSpPr>
          <p:spPr bwMode="auto">
            <a:xfrm>
              <a:off x="8001000" y="2438400"/>
              <a:ext cx="914400" cy="838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59" name="Rectangle 10"/>
            <p:cNvSpPr>
              <a:spLocks noChangeArrowheads="1"/>
            </p:cNvSpPr>
            <p:nvPr/>
          </p:nvSpPr>
          <p:spPr bwMode="auto">
            <a:xfrm>
              <a:off x="8001000" y="1600200"/>
              <a:ext cx="914400" cy="838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60" name="Rectangle 11"/>
            <p:cNvSpPr>
              <a:spLocks noChangeArrowheads="1"/>
            </p:cNvSpPr>
            <p:nvPr/>
          </p:nvSpPr>
          <p:spPr bwMode="auto">
            <a:xfrm>
              <a:off x="8001000" y="762000"/>
              <a:ext cx="914400" cy="838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61" name="Rectangle 12"/>
            <p:cNvSpPr>
              <a:spLocks noChangeArrowheads="1"/>
            </p:cNvSpPr>
            <p:nvPr/>
          </p:nvSpPr>
          <p:spPr bwMode="auto">
            <a:xfrm>
              <a:off x="7086600" y="762000"/>
              <a:ext cx="914400" cy="838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62" name="AutoShape 13"/>
            <p:cNvSpPr>
              <a:spLocks noChangeArrowheads="1"/>
            </p:cNvSpPr>
            <p:nvPr/>
          </p:nvSpPr>
          <p:spPr bwMode="auto">
            <a:xfrm>
              <a:off x="8153400" y="1752600"/>
              <a:ext cx="533400" cy="533400"/>
            </a:xfrm>
            <a:prstGeom prst="smileyFace">
              <a:avLst>
                <a:gd name="adj" fmla="val 4653"/>
              </a:avLst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63" name="AutoShape 14"/>
            <p:cNvSpPr>
              <a:spLocks noChangeArrowheads="1"/>
            </p:cNvSpPr>
            <p:nvPr/>
          </p:nvSpPr>
          <p:spPr bwMode="auto">
            <a:xfrm>
              <a:off x="7239000" y="2590800"/>
              <a:ext cx="533400" cy="533400"/>
            </a:xfrm>
            <a:prstGeom prst="smileyFace">
              <a:avLst>
                <a:gd name="adj" fmla="val 4653"/>
              </a:avLst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64" name="AutoShape 15"/>
            <p:cNvSpPr>
              <a:spLocks noChangeArrowheads="1"/>
            </p:cNvSpPr>
            <p:nvPr/>
          </p:nvSpPr>
          <p:spPr bwMode="auto">
            <a:xfrm>
              <a:off x="7239000" y="1752600"/>
              <a:ext cx="533400" cy="533400"/>
            </a:xfrm>
            <a:prstGeom prst="smileyFace">
              <a:avLst>
                <a:gd name="adj" fmla="val 4653"/>
              </a:avLst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65" name="AutoShape 16"/>
            <p:cNvSpPr>
              <a:spLocks noChangeArrowheads="1"/>
            </p:cNvSpPr>
            <p:nvPr/>
          </p:nvSpPr>
          <p:spPr bwMode="auto">
            <a:xfrm>
              <a:off x="8153400" y="2590800"/>
              <a:ext cx="533400" cy="533400"/>
            </a:xfrm>
            <a:prstGeom prst="smileyFace">
              <a:avLst>
                <a:gd name="adj" fmla="val 4653"/>
              </a:avLst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172200" y="3429000"/>
            <a:ext cx="2743200" cy="2514600"/>
            <a:chOff x="6172200" y="3429000"/>
            <a:chExt cx="2743200" cy="2514600"/>
          </a:xfrm>
        </p:grpSpPr>
        <p:sp>
          <p:nvSpPr>
            <p:cNvPr id="53266" name="Rectangle 17"/>
            <p:cNvSpPr>
              <a:spLocks noChangeArrowheads="1"/>
            </p:cNvSpPr>
            <p:nvPr/>
          </p:nvSpPr>
          <p:spPr bwMode="auto">
            <a:xfrm>
              <a:off x="6172200" y="3429000"/>
              <a:ext cx="914400" cy="838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67" name="Rectangle 18"/>
            <p:cNvSpPr>
              <a:spLocks noChangeArrowheads="1"/>
            </p:cNvSpPr>
            <p:nvPr/>
          </p:nvSpPr>
          <p:spPr bwMode="auto">
            <a:xfrm>
              <a:off x="6172200" y="4267200"/>
              <a:ext cx="914400" cy="838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68" name="Rectangle 19"/>
            <p:cNvSpPr>
              <a:spLocks noChangeArrowheads="1"/>
            </p:cNvSpPr>
            <p:nvPr/>
          </p:nvSpPr>
          <p:spPr bwMode="auto">
            <a:xfrm>
              <a:off x="6172200" y="5105400"/>
              <a:ext cx="914400" cy="838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69" name="Rectangle 20"/>
            <p:cNvSpPr>
              <a:spLocks noChangeArrowheads="1"/>
            </p:cNvSpPr>
            <p:nvPr/>
          </p:nvSpPr>
          <p:spPr bwMode="auto">
            <a:xfrm>
              <a:off x="7086600" y="5105400"/>
              <a:ext cx="914400" cy="838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70" name="Rectangle 21"/>
            <p:cNvSpPr>
              <a:spLocks noChangeArrowheads="1"/>
            </p:cNvSpPr>
            <p:nvPr/>
          </p:nvSpPr>
          <p:spPr bwMode="auto">
            <a:xfrm>
              <a:off x="7086600" y="4267200"/>
              <a:ext cx="914400" cy="838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71" name="Rectangle 22"/>
            <p:cNvSpPr>
              <a:spLocks noChangeArrowheads="1"/>
            </p:cNvSpPr>
            <p:nvPr/>
          </p:nvSpPr>
          <p:spPr bwMode="auto">
            <a:xfrm>
              <a:off x="8001000" y="5105400"/>
              <a:ext cx="914400" cy="838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72" name="Rectangle 23"/>
            <p:cNvSpPr>
              <a:spLocks noChangeArrowheads="1"/>
            </p:cNvSpPr>
            <p:nvPr/>
          </p:nvSpPr>
          <p:spPr bwMode="auto">
            <a:xfrm>
              <a:off x="8001000" y="4267200"/>
              <a:ext cx="914400" cy="838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73" name="Rectangle 24"/>
            <p:cNvSpPr>
              <a:spLocks noChangeArrowheads="1"/>
            </p:cNvSpPr>
            <p:nvPr/>
          </p:nvSpPr>
          <p:spPr bwMode="auto">
            <a:xfrm>
              <a:off x="8001000" y="3429000"/>
              <a:ext cx="914400" cy="838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74" name="Rectangle 25"/>
            <p:cNvSpPr>
              <a:spLocks noChangeArrowheads="1"/>
            </p:cNvSpPr>
            <p:nvPr/>
          </p:nvSpPr>
          <p:spPr bwMode="auto">
            <a:xfrm>
              <a:off x="7086600" y="3429000"/>
              <a:ext cx="914400" cy="838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75" name="AutoShape 26"/>
            <p:cNvSpPr>
              <a:spLocks noChangeArrowheads="1"/>
            </p:cNvSpPr>
            <p:nvPr/>
          </p:nvSpPr>
          <p:spPr bwMode="auto">
            <a:xfrm>
              <a:off x="8153400" y="3581400"/>
              <a:ext cx="533400" cy="533400"/>
            </a:xfrm>
            <a:prstGeom prst="smileyFace">
              <a:avLst>
                <a:gd name="adj" fmla="val 4653"/>
              </a:avLst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76" name="AutoShape 27"/>
            <p:cNvSpPr>
              <a:spLocks noChangeArrowheads="1"/>
            </p:cNvSpPr>
            <p:nvPr/>
          </p:nvSpPr>
          <p:spPr bwMode="auto">
            <a:xfrm>
              <a:off x="6400800" y="5257800"/>
              <a:ext cx="533400" cy="533400"/>
            </a:xfrm>
            <a:prstGeom prst="smileyFace">
              <a:avLst>
                <a:gd name="adj" fmla="val 4653"/>
              </a:avLst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77" name="AutoShape 28"/>
            <p:cNvSpPr>
              <a:spLocks noChangeArrowheads="1"/>
            </p:cNvSpPr>
            <p:nvPr/>
          </p:nvSpPr>
          <p:spPr bwMode="auto">
            <a:xfrm>
              <a:off x="6324600" y="3581400"/>
              <a:ext cx="533400" cy="533400"/>
            </a:xfrm>
            <a:prstGeom prst="smileyFace">
              <a:avLst>
                <a:gd name="adj" fmla="val 4653"/>
              </a:avLst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78" name="AutoShape 29"/>
            <p:cNvSpPr>
              <a:spLocks noChangeArrowheads="1"/>
            </p:cNvSpPr>
            <p:nvPr/>
          </p:nvSpPr>
          <p:spPr bwMode="auto">
            <a:xfrm>
              <a:off x="8153400" y="5257800"/>
              <a:ext cx="533400" cy="533400"/>
            </a:xfrm>
            <a:prstGeom prst="smileyFace">
              <a:avLst>
                <a:gd name="adj" fmla="val 4653"/>
              </a:avLst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38200" y="3074640"/>
            <a:ext cx="2743200" cy="2514600"/>
            <a:chOff x="838200" y="2971800"/>
            <a:chExt cx="2743200" cy="2514600"/>
          </a:xfrm>
        </p:grpSpPr>
        <p:sp>
          <p:nvSpPr>
            <p:cNvPr id="53279" name="Rectangle 30"/>
            <p:cNvSpPr>
              <a:spLocks noChangeArrowheads="1"/>
            </p:cNvSpPr>
            <p:nvPr/>
          </p:nvSpPr>
          <p:spPr bwMode="auto">
            <a:xfrm>
              <a:off x="838200" y="2971800"/>
              <a:ext cx="914400" cy="838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80" name="Rectangle 31"/>
            <p:cNvSpPr>
              <a:spLocks noChangeArrowheads="1"/>
            </p:cNvSpPr>
            <p:nvPr/>
          </p:nvSpPr>
          <p:spPr bwMode="auto">
            <a:xfrm>
              <a:off x="838200" y="3810000"/>
              <a:ext cx="914400" cy="838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81" name="Rectangle 32"/>
            <p:cNvSpPr>
              <a:spLocks noChangeArrowheads="1"/>
            </p:cNvSpPr>
            <p:nvPr/>
          </p:nvSpPr>
          <p:spPr bwMode="auto">
            <a:xfrm>
              <a:off x="838200" y="4648200"/>
              <a:ext cx="914400" cy="838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82" name="Rectangle 33"/>
            <p:cNvSpPr>
              <a:spLocks noChangeArrowheads="1"/>
            </p:cNvSpPr>
            <p:nvPr/>
          </p:nvSpPr>
          <p:spPr bwMode="auto">
            <a:xfrm>
              <a:off x="1752600" y="4648200"/>
              <a:ext cx="914400" cy="838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83" name="Rectangle 34"/>
            <p:cNvSpPr>
              <a:spLocks noChangeArrowheads="1"/>
            </p:cNvSpPr>
            <p:nvPr/>
          </p:nvSpPr>
          <p:spPr bwMode="auto">
            <a:xfrm>
              <a:off x="1752600" y="3810000"/>
              <a:ext cx="914400" cy="838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84" name="Rectangle 35"/>
            <p:cNvSpPr>
              <a:spLocks noChangeArrowheads="1"/>
            </p:cNvSpPr>
            <p:nvPr/>
          </p:nvSpPr>
          <p:spPr bwMode="auto">
            <a:xfrm>
              <a:off x="2667000" y="4648200"/>
              <a:ext cx="914400" cy="838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85" name="Rectangle 36"/>
            <p:cNvSpPr>
              <a:spLocks noChangeArrowheads="1"/>
            </p:cNvSpPr>
            <p:nvPr/>
          </p:nvSpPr>
          <p:spPr bwMode="auto">
            <a:xfrm>
              <a:off x="2667000" y="3810000"/>
              <a:ext cx="914400" cy="838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86" name="Rectangle 37"/>
            <p:cNvSpPr>
              <a:spLocks noChangeArrowheads="1"/>
            </p:cNvSpPr>
            <p:nvPr/>
          </p:nvSpPr>
          <p:spPr bwMode="auto">
            <a:xfrm>
              <a:off x="2667000" y="2971800"/>
              <a:ext cx="914400" cy="838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87" name="Rectangle 38"/>
            <p:cNvSpPr>
              <a:spLocks noChangeArrowheads="1"/>
            </p:cNvSpPr>
            <p:nvPr/>
          </p:nvSpPr>
          <p:spPr bwMode="auto">
            <a:xfrm>
              <a:off x="1752600" y="2971800"/>
              <a:ext cx="914400" cy="838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88" name="AutoShape 39"/>
            <p:cNvSpPr>
              <a:spLocks noChangeArrowheads="1"/>
            </p:cNvSpPr>
            <p:nvPr/>
          </p:nvSpPr>
          <p:spPr bwMode="auto">
            <a:xfrm>
              <a:off x="1905000" y="3124200"/>
              <a:ext cx="533400" cy="533400"/>
            </a:xfrm>
            <a:prstGeom prst="smileyFace">
              <a:avLst>
                <a:gd name="adj" fmla="val 4653"/>
              </a:avLst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89" name="AutoShape 40"/>
            <p:cNvSpPr>
              <a:spLocks noChangeArrowheads="1"/>
            </p:cNvSpPr>
            <p:nvPr/>
          </p:nvSpPr>
          <p:spPr bwMode="auto">
            <a:xfrm>
              <a:off x="1066800" y="3962400"/>
              <a:ext cx="533400" cy="533400"/>
            </a:xfrm>
            <a:prstGeom prst="smileyFace">
              <a:avLst>
                <a:gd name="adj" fmla="val 4653"/>
              </a:avLst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90" name="AutoShape 41"/>
            <p:cNvSpPr>
              <a:spLocks noChangeArrowheads="1"/>
            </p:cNvSpPr>
            <p:nvPr/>
          </p:nvSpPr>
          <p:spPr bwMode="auto">
            <a:xfrm>
              <a:off x="1905000" y="3962400"/>
              <a:ext cx="533400" cy="533400"/>
            </a:xfrm>
            <a:prstGeom prst="smileyFace">
              <a:avLst>
                <a:gd name="adj" fmla="val 4653"/>
              </a:avLst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91" name="AutoShape 42"/>
            <p:cNvSpPr>
              <a:spLocks noChangeArrowheads="1"/>
            </p:cNvSpPr>
            <p:nvPr/>
          </p:nvSpPr>
          <p:spPr bwMode="auto">
            <a:xfrm>
              <a:off x="2819400" y="4800600"/>
              <a:ext cx="533400" cy="533400"/>
            </a:xfrm>
            <a:prstGeom prst="smileyFace">
              <a:avLst>
                <a:gd name="adj" fmla="val 4653"/>
              </a:avLst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3292" name="Text Box 43"/>
          <p:cNvSpPr txBox="1">
            <a:spLocks noChangeArrowheads="1"/>
          </p:cNvSpPr>
          <p:nvPr/>
        </p:nvSpPr>
        <p:spPr bwMode="auto">
          <a:xfrm>
            <a:off x="5181600" y="2635250"/>
            <a:ext cx="871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600">
                <a:latin typeface="Arial" charset="0"/>
              </a:rPr>
              <a:t>enn slik</a:t>
            </a:r>
            <a:endParaRPr lang="en-US" sz="1600">
              <a:latin typeface="Arial" charset="0"/>
            </a:endParaRPr>
          </a:p>
        </p:txBody>
      </p:sp>
      <p:sp>
        <p:nvSpPr>
          <p:cNvPr id="53293" name="Text Box 44"/>
          <p:cNvSpPr txBox="1">
            <a:spLocks noChangeArrowheads="1"/>
          </p:cNvSpPr>
          <p:nvPr/>
        </p:nvSpPr>
        <p:spPr bwMode="auto">
          <a:xfrm>
            <a:off x="5181600" y="4768850"/>
            <a:ext cx="915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600">
                <a:latin typeface="Arial" charset="0"/>
              </a:rPr>
              <a:t>eller slik</a:t>
            </a:r>
            <a:endParaRPr lang="en-US" sz="1600">
              <a:latin typeface="Arial" charset="0"/>
            </a:endParaRPr>
          </a:p>
        </p:txBody>
      </p:sp>
      <p:sp>
        <p:nvSpPr>
          <p:cNvPr id="53294" name="Text Box 46"/>
          <p:cNvSpPr txBox="1">
            <a:spLocks noChangeArrowheads="1"/>
          </p:cNvSpPr>
          <p:nvPr/>
        </p:nvSpPr>
        <p:spPr bwMode="auto">
          <a:xfrm>
            <a:off x="4267200" y="6007819"/>
            <a:ext cx="4724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400" dirty="0">
                <a:latin typeface="Arial" charset="0"/>
              </a:rPr>
              <a:t>(Disse ordnede konfigurasjonene kan kun vinne frem ved tiltrekkende eller frastøtende krefter mellom studentene.)</a:t>
            </a:r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Termodynamikk og likevekt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81736"/>
          </a:xfrm>
        </p:spPr>
        <p:txBody>
          <a:bodyPr/>
          <a:lstStyle/>
          <a:p>
            <a:r>
              <a:rPr lang="nb-NO" dirty="0" smtClean="0"/>
              <a:t>I dette kapittelet skal vi ha som overordnede mål å forstå </a:t>
            </a:r>
          </a:p>
          <a:p>
            <a:endParaRPr lang="nb-NO" dirty="0"/>
          </a:p>
          <a:p>
            <a:pPr lvl="1"/>
            <a:r>
              <a:rPr lang="nb-NO" dirty="0" smtClean="0"/>
              <a:t>Hva som skjer, </a:t>
            </a:r>
            <a:r>
              <a:rPr lang="nb-NO" dirty="0" smtClean="0"/>
              <a:t>dvs. </a:t>
            </a:r>
            <a:r>
              <a:rPr lang="nb-NO" dirty="0" smtClean="0"/>
              <a:t>om </a:t>
            </a:r>
            <a:r>
              <a:rPr lang="nb-NO" dirty="0" smtClean="0"/>
              <a:t>en </a:t>
            </a:r>
            <a:r>
              <a:rPr lang="nb-NO" dirty="0" smtClean="0"/>
              <a:t>reaksjon er </a:t>
            </a:r>
            <a:r>
              <a:rPr lang="nb-NO" b="1" dirty="0" smtClean="0"/>
              <a:t>spontan</a:t>
            </a:r>
            <a:r>
              <a:rPr lang="nb-NO" dirty="0" smtClean="0"/>
              <a:t> eller ikke,</a:t>
            </a:r>
          </a:p>
          <a:p>
            <a:endParaRPr lang="nb-NO" dirty="0"/>
          </a:p>
          <a:p>
            <a:pPr lvl="1"/>
            <a:r>
              <a:rPr lang="nb-NO" dirty="0" smtClean="0"/>
              <a:t>Hva som er situasjonen når det er innstilt </a:t>
            </a:r>
            <a:r>
              <a:rPr lang="nb-NO" b="1" dirty="0" smtClean="0"/>
              <a:t>likevekt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dirty="0" smtClean="0"/>
              <a:t>For å forstå dette må vi introdusere og forstå </a:t>
            </a:r>
            <a:r>
              <a:rPr lang="nb-NO" b="1" dirty="0" smtClean="0"/>
              <a:t>termodynamikk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dirty="0" smtClean="0"/>
              <a:t>I dette ligger begreper som </a:t>
            </a:r>
          </a:p>
          <a:p>
            <a:pPr lvl="1"/>
            <a:r>
              <a:rPr lang="nb-NO" b="1" dirty="0" smtClean="0"/>
              <a:t>energi - varme</a:t>
            </a:r>
            <a:r>
              <a:rPr lang="nb-NO" dirty="0" smtClean="0"/>
              <a:t> (entalpi)</a:t>
            </a:r>
          </a:p>
          <a:p>
            <a:pPr lvl="1"/>
            <a:r>
              <a:rPr lang="nb-NO" b="1" dirty="0" smtClean="0"/>
              <a:t>Sannsynlighet</a:t>
            </a:r>
            <a:r>
              <a:rPr lang="nb-NO" dirty="0" smtClean="0"/>
              <a:t> – uorden (entropi)</a:t>
            </a:r>
          </a:p>
          <a:p>
            <a:pPr lvl="1"/>
            <a:endParaRPr lang="nb-NO" dirty="0" smtClean="0"/>
          </a:p>
          <a:p>
            <a:pPr lvl="1"/>
            <a:r>
              <a:rPr lang="nb-NO" b="1" dirty="0" smtClean="0"/>
              <a:t>Gibbs (fri) energi</a:t>
            </a:r>
            <a:r>
              <a:rPr lang="nb-NO" dirty="0" smtClean="0"/>
              <a:t> og </a:t>
            </a:r>
            <a:r>
              <a:rPr lang="nb-NO" b="1" dirty="0" smtClean="0"/>
              <a:t>likevektskoeffisienter</a:t>
            </a:r>
            <a:endParaRPr lang="nb-NO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112733" name="Rectangle 93"/>
          <p:cNvSpPr>
            <a:spLocks noChangeArrowheads="1"/>
          </p:cNvSpPr>
          <p:nvPr/>
        </p:nvSpPr>
        <p:spPr bwMode="auto">
          <a:xfrm>
            <a:off x="685800" y="228600"/>
            <a:ext cx="7086600" cy="762000"/>
          </a:xfrm>
          <a:prstGeom prst="rect">
            <a:avLst/>
          </a:prstGeom>
          <a:solidFill>
            <a:srgbClr val="CCEC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543800" cy="1104900"/>
          </a:xfrm>
        </p:spPr>
        <p:txBody>
          <a:bodyPr/>
          <a:lstStyle/>
          <a:p>
            <a:pPr eaLnBrk="1" hangingPunct="1"/>
            <a:r>
              <a:rPr lang="en-GB" smtClean="0"/>
              <a:t>Nytt eksempel: Kvantifiserte energier for atomer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4419600"/>
          </a:xfrm>
        </p:spPr>
        <p:txBody>
          <a:bodyPr/>
          <a:lstStyle/>
          <a:p>
            <a:pPr eaLnBrk="1" hangingPunct="1"/>
            <a:r>
              <a:rPr lang="en-GB" sz="1600" smtClean="0"/>
              <a:t> Kvant = </a:t>
            </a:r>
            <a:r>
              <a:rPr lang="en-GB" sz="1600" smtClean="0">
                <a:sym typeface="Symbol" pitchFamily="18" charset="2"/>
              </a:rPr>
              <a:t>. N=25</a:t>
            </a:r>
          </a:p>
          <a:p>
            <a:pPr eaLnBrk="1" hangingPunct="1"/>
            <a:endParaRPr lang="en-GB" sz="1600" smtClean="0">
              <a:sym typeface="Symbol" pitchFamily="18" charset="2"/>
            </a:endParaRPr>
          </a:p>
        </p:txBody>
      </p:sp>
      <p:sp>
        <p:nvSpPr>
          <p:cNvPr id="55302" name="Rectangle 4"/>
          <p:cNvSpPr>
            <a:spLocks noChangeArrowheads="1"/>
          </p:cNvSpPr>
          <p:nvPr/>
        </p:nvSpPr>
        <p:spPr bwMode="auto">
          <a:xfrm>
            <a:off x="762000" y="2514600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03" name="Rectangle 5"/>
          <p:cNvSpPr>
            <a:spLocks noChangeArrowheads="1"/>
          </p:cNvSpPr>
          <p:nvPr/>
        </p:nvSpPr>
        <p:spPr bwMode="auto">
          <a:xfrm>
            <a:off x="990600" y="2514600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04" name="Rectangle 6"/>
          <p:cNvSpPr>
            <a:spLocks noChangeArrowheads="1"/>
          </p:cNvSpPr>
          <p:nvPr/>
        </p:nvSpPr>
        <p:spPr bwMode="auto">
          <a:xfrm>
            <a:off x="1219200" y="2514600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05" name="Rectangle 7"/>
          <p:cNvSpPr>
            <a:spLocks noChangeArrowheads="1"/>
          </p:cNvSpPr>
          <p:nvPr/>
        </p:nvSpPr>
        <p:spPr bwMode="auto">
          <a:xfrm>
            <a:off x="1447800" y="2514600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06" name="Rectangle 8"/>
          <p:cNvSpPr>
            <a:spLocks noChangeArrowheads="1"/>
          </p:cNvSpPr>
          <p:nvPr/>
        </p:nvSpPr>
        <p:spPr bwMode="auto">
          <a:xfrm>
            <a:off x="1676400" y="2514600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07" name="Rectangle 9"/>
          <p:cNvSpPr>
            <a:spLocks noChangeArrowheads="1"/>
          </p:cNvSpPr>
          <p:nvPr/>
        </p:nvSpPr>
        <p:spPr bwMode="auto">
          <a:xfrm>
            <a:off x="1905000" y="2514600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08" name="Rectangle 10"/>
          <p:cNvSpPr>
            <a:spLocks noChangeArrowheads="1"/>
          </p:cNvSpPr>
          <p:nvPr/>
        </p:nvSpPr>
        <p:spPr bwMode="auto">
          <a:xfrm>
            <a:off x="2133600" y="2514600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09" name="Rectangle 11"/>
          <p:cNvSpPr>
            <a:spLocks noChangeArrowheads="1"/>
          </p:cNvSpPr>
          <p:nvPr/>
        </p:nvSpPr>
        <p:spPr bwMode="auto">
          <a:xfrm>
            <a:off x="2362200" y="2514600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10" name="Rectangle 12"/>
          <p:cNvSpPr>
            <a:spLocks noChangeArrowheads="1"/>
          </p:cNvSpPr>
          <p:nvPr/>
        </p:nvSpPr>
        <p:spPr bwMode="auto">
          <a:xfrm>
            <a:off x="2590800" y="2514600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11" name="Rectangle 13"/>
          <p:cNvSpPr>
            <a:spLocks noChangeArrowheads="1"/>
          </p:cNvSpPr>
          <p:nvPr/>
        </p:nvSpPr>
        <p:spPr bwMode="auto">
          <a:xfrm>
            <a:off x="2819400" y="2514600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12" name="Rectangle 14"/>
          <p:cNvSpPr>
            <a:spLocks noChangeArrowheads="1"/>
          </p:cNvSpPr>
          <p:nvPr/>
        </p:nvSpPr>
        <p:spPr bwMode="auto">
          <a:xfrm>
            <a:off x="3048000" y="2514600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13" name="Rectangle 15"/>
          <p:cNvSpPr>
            <a:spLocks noChangeArrowheads="1"/>
          </p:cNvSpPr>
          <p:nvPr/>
        </p:nvSpPr>
        <p:spPr bwMode="auto">
          <a:xfrm>
            <a:off x="3276600" y="2514600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14" name="Rectangle 16"/>
          <p:cNvSpPr>
            <a:spLocks noChangeArrowheads="1"/>
          </p:cNvSpPr>
          <p:nvPr/>
        </p:nvSpPr>
        <p:spPr bwMode="auto">
          <a:xfrm>
            <a:off x="3505200" y="2514600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15" name="Rectangle 17"/>
          <p:cNvSpPr>
            <a:spLocks noChangeArrowheads="1"/>
          </p:cNvSpPr>
          <p:nvPr/>
        </p:nvSpPr>
        <p:spPr bwMode="auto">
          <a:xfrm>
            <a:off x="3733800" y="2514600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16" name="Rectangle 18"/>
          <p:cNvSpPr>
            <a:spLocks noChangeArrowheads="1"/>
          </p:cNvSpPr>
          <p:nvPr/>
        </p:nvSpPr>
        <p:spPr bwMode="auto">
          <a:xfrm>
            <a:off x="3962400" y="2514600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17" name="Rectangle 19"/>
          <p:cNvSpPr>
            <a:spLocks noChangeArrowheads="1"/>
          </p:cNvSpPr>
          <p:nvPr/>
        </p:nvSpPr>
        <p:spPr bwMode="auto">
          <a:xfrm>
            <a:off x="4191000" y="2514600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18" name="Rectangle 20"/>
          <p:cNvSpPr>
            <a:spLocks noChangeArrowheads="1"/>
          </p:cNvSpPr>
          <p:nvPr/>
        </p:nvSpPr>
        <p:spPr bwMode="auto">
          <a:xfrm>
            <a:off x="4419600" y="2514600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19" name="Rectangle 21"/>
          <p:cNvSpPr>
            <a:spLocks noChangeArrowheads="1"/>
          </p:cNvSpPr>
          <p:nvPr/>
        </p:nvSpPr>
        <p:spPr bwMode="auto">
          <a:xfrm>
            <a:off x="4648200" y="2514600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20" name="Rectangle 22"/>
          <p:cNvSpPr>
            <a:spLocks noChangeArrowheads="1"/>
          </p:cNvSpPr>
          <p:nvPr/>
        </p:nvSpPr>
        <p:spPr bwMode="auto">
          <a:xfrm>
            <a:off x="4876800" y="2514600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21" name="Rectangle 23"/>
          <p:cNvSpPr>
            <a:spLocks noChangeArrowheads="1"/>
          </p:cNvSpPr>
          <p:nvPr/>
        </p:nvSpPr>
        <p:spPr bwMode="auto">
          <a:xfrm>
            <a:off x="5105400" y="2514600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22" name="Rectangle 24"/>
          <p:cNvSpPr>
            <a:spLocks noChangeArrowheads="1"/>
          </p:cNvSpPr>
          <p:nvPr/>
        </p:nvSpPr>
        <p:spPr bwMode="auto">
          <a:xfrm>
            <a:off x="5334000" y="2514600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23" name="Rectangle 25"/>
          <p:cNvSpPr>
            <a:spLocks noChangeArrowheads="1"/>
          </p:cNvSpPr>
          <p:nvPr/>
        </p:nvSpPr>
        <p:spPr bwMode="auto">
          <a:xfrm>
            <a:off x="5562600" y="2514600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24" name="Rectangle 26"/>
          <p:cNvSpPr>
            <a:spLocks noChangeArrowheads="1"/>
          </p:cNvSpPr>
          <p:nvPr/>
        </p:nvSpPr>
        <p:spPr bwMode="auto">
          <a:xfrm>
            <a:off x="5791200" y="2514600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25" name="Rectangle 27"/>
          <p:cNvSpPr>
            <a:spLocks noChangeArrowheads="1"/>
          </p:cNvSpPr>
          <p:nvPr/>
        </p:nvSpPr>
        <p:spPr bwMode="auto">
          <a:xfrm>
            <a:off x="6019800" y="2514600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26" name="Rectangle 28"/>
          <p:cNvSpPr>
            <a:spLocks noChangeArrowheads="1"/>
          </p:cNvSpPr>
          <p:nvPr/>
        </p:nvSpPr>
        <p:spPr bwMode="auto">
          <a:xfrm>
            <a:off x="6248400" y="2514600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27" name="Line 29"/>
          <p:cNvSpPr>
            <a:spLocks noChangeShapeType="1"/>
          </p:cNvSpPr>
          <p:nvPr/>
        </p:nvSpPr>
        <p:spPr bwMode="auto">
          <a:xfrm flipV="1">
            <a:off x="533400" y="2740025"/>
            <a:ext cx="6248400" cy="3175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28" name="Line 30"/>
          <p:cNvSpPr>
            <a:spLocks noChangeShapeType="1"/>
          </p:cNvSpPr>
          <p:nvPr/>
        </p:nvSpPr>
        <p:spPr bwMode="auto">
          <a:xfrm flipV="1">
            <a:off x="533400" y="2209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29" name="Text Box 31"/>
          <p:cNvSpPr txBox="1">
            <a:spLocks noChangeArrowheads="1"/>
          </p:cNvSpPr>
          <p:nvPr/>
        </p:nvSpPr>
        <p:spPr bwMode="auto">
          <a:xfrm>
            <a:off x="152400" y="1752600"/>
            <a:ext cx="22907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GB" sz="2000" dirty="0">
                <a:latin typeface="Arial" charset="0"/>
                <a:sym typeface="Symbol" pitchFamily="18" charset="2"/>
              </a:rPr>
              <a:t>Total </a:t>
            </a:r>
            <a:r>
              <a:rPr kumimoji="1" lang="en-GB" sz="2000" dirty="0" err="1">
                <a:latin typeface="Arial" charset="0"/>
                <a:sym typeface="Symbol" pitchFamily="18" charset="2"/>
              </a:rPr>
              <a:t>energi</a:t>
            </a:r>
            <a:r>
              <a:rPr kumimoji="1" lang="en-GB" sz="2000" dirty="0">
                <a:latin typeface="Arial" charset="0"/>
                <a:sym typeface="Symbol" pitchFamily="18" charset="2"/>
              </a:rPr>
              <a:t> = 0 </a:t>
            </a:r>
          </a:p>
        </p:txBody>
      </p:sp>
      <p:sp>
        <p:nvSpPr>
          <p:cNvPr id="55330" name="Rectangle 32"/>
          <p:cNvSpPr>
            <a:spLocks noChangeArrowheads="1"/>
          </p:cNvSpPr>
          <p:nvPr/>
        </p:nvSpPr>
        <p:spPr bwMode="auto">
          <a:xfrm>
            <a:off x="1155700" y="3962400"/>
            <a:ext cx="228600" cy="2286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31" name="Rectangle 33"/>
          <p:cNvSpPr>
            <a:spLocks noChangeArrowheads="1"/>
          </p:cNvSpPr>
          <p:nvPr/>
        </p:nvSpPr>
        <p:spPr bwMode="auto">
          <a:xfrm>
            <a:off x="1384300" y="3962400"/>
            <a:ext cx="228600" cy="2286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32" name="Rectangle 34"/>
          <p:cNvSpPr>
            <a:spLocks noChangeArrowheads="1"/>
          </p:cNvSpPr>
          <p:nvPr/>
        </p:nvSpPr>
        <p:spPr bwMode="auto">
          <a:xfrm>
            <a:off x="1612900" y="3962400"/>
            <a:ext cx="228600" cy="2286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33" name="Rectangle 35"/>
          <p:cNvSpPr>
            <a:spLocks noChangeArrowheads="1"/>
          </p:cNvSpPr>
          <p:nvPr/>
        </p:nvSpPr>
        <p:spPr bwMode="auto">
          <a:xfrm>
            <a:off x="1841500" y="3962400"/>
            <a:ext cx="228600" cy="2286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34" name="Rectangle 36"/>
          <p:cNvSpPr>
            <a:spLocks noChangeArrowheads="1"/>
          </p:cNvSpPr>
          <p:nvPr/>
        </p:nvSpPr>
        <p:spPr bwMode="auto">
          <a:xfrm>
            <a:off x="2070100" y="3962400"/>
            <a:ext cx="228600" cy="2286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35" name="Rectangle 37"/>
          <p:cNvSpPr>
            <a:spLocks noChangeArrowheads="1"/>
          </p:cNvSpPr>
          <p:nvPr/>
        </p:nvSpPr>
        <p:spPr bwMode="auto">
          <a:xfrm>
            <a:off x="2298700" y="3962400"/>
            <a:ext cx="228600" cy="2286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36" name="Rectangle 38"/>
          <p:cNvSpPr>
            <a:spLocks noChangeArrowheads="1"/>
          </p:cNvSpPr>
          <p:nvPr/>
        </p:nvSpPr>
        <p:spPr bwMode="auto">
          <a:xfrm>
            <a:off x="2527300" y="3962400"/>
            <a:ext cx="228600" cy="2286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37" name="Rectangle 39"/>
          <p:cNvSpPr>
            <a:spLocks noChangeArrowheads="1"/>
          </p:cNvSpPr>
          <p:nvPr/>
        </p:nvSpPr>
        <p:spPr bwMode="auto">
          <a:xfrm>
            <a:off x="2755900" y="3962400"/>
            <a:ext cx="228600" cy="2286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38" name="Rectangle 40"/>
          <p:cNvSpPr>
            <a:spLocks noChangeArrowheads="1"/>
          </p:cNvSpPr>
          <p:nvPr/>
        </p:nvSpPr>
        <p:spPr bwMode="auto">
          <a:xfrm>
            <a:off x="2984500" y="3962400"/>
            <a:ext cx="228600" cy="2286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39" name="Rectangle 41"/>
          <p:cNvSpPr>
            <a:spLocks noChangeArrowheads="1"/>
          </p:cNvSpPr>
          <p:nvPr/>
        </p:nvSpPr>
        <p:spPr bwMode="auto">
          <a:xfrm>
            <a:off x="3213100" y="3962400"/>
            <a:ext cx="228600" cy="2286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40" name="Rectangle 42"/>
          <p:cNvSpPr>
            <a:spLocks noChangeArrowheads="1"/>
          </p:cNvSpPr>
          <p:nvPr/>
        </p:nvSpPr>
        <p:spPr bwMode="auto">
          <a:xfrm>
            <a:off x="3441700" y="3962400"/>
            <a:ext cx="228600" cy="2286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41" name="Rectangle 43"/>
          <p:cNvSpPr>
            <a:spLocks noChangeArrowheads="1"/>
          </p:cNvSpPr>
          <p:nvPr/>
        </p:nvSpPr>
        <p:spPr bwMode="auto">
          <a:xfrm>
            <a:off x="3670300" y="3962400"/>
            <a:ext cx="228600" cy="2286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42" name="Rectangle 44"/>
          <p:cNvSpPr>
            <a:spLocks noChangeArrowheads="1"/>
          </p:cNvSpPr>
          <p:nvPr/>
        </p:nvSpPr>
        <p:spPr bwMode="auto">
          <a:xfrm>
            <a:off x="3898900" y="3962400"/>
            <a:ext cx="228600" cy="2286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43" name="Rectangle 45"/>
          <p:cNvSpPr>
            <a:spLocks noChangeArrowheads="1"/>
          </p:cNvSpPr>
          <p:nvPr/>
        </p:nvSpPr>
        <p:spPr bwMode="auto">
          <a:xfrm>
            <a:off x="4127500" y="3962400"/>
            <a:ext cx="228600" cy="2286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44" name="Rectangle 46"/>
          <p:cNvSpPr>
            <a:spLocks noChangeArrowheads="1"/>
          </p:cNvSpPr>
          <p:nvPr/>
        </p:nvSpPr>
        <p:spPr bwMode="auto">
          <a:xfrm>
            <a:off x="4356100" y="3962400"/>
            <a:ext cx="228600" cy="2286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45" name="Rectangle 47"/>
          <p:cNvSpPr>
            <a:spLocks noChangeArrowheads="1"/>
          </p:cNvSpPr>
          <p:nvPr/>
        </p:nvSpPr>
        <p:spPr bwMode="auto">
          <a:xfrm>
            <a:off x="4584700" y="3962400"/>
            <a:ext cx="228600" cy="2286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46" name="Rectangle 48"/>
          <p:cNvSpPr>
            <a:spLocks noChangeArrowheads="1"/>
          </p:cNvSpPr>
          <p:nvPr/>
        </p:nvSpPr>
        <p:spPr bwMode="auto">
          <a:xfrm>
            <a:off x="4813300" y="3962400"/>
            <a:ext cx="228600" cy="2286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47" name="Rectangle 49"/>
          <p:cNvSpPr>
            <a:spLocks noChangeArrowheads="1"/>
          </p:cNvSpPr>
          <p:nvPr/>
        </p:nvSpPr>
        <p:spPr bwMode="auto">
          <a:xfrm>
            <a:off x="5041900" y="3962400"/>
            <a:ext cx="228600" cy="2286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48" name="Rectangle 50"/>
          <p:cNvSpPr>
            <a:spLocks noChangeArrowheads="1"/>
          </p:cNvSpPr>
          <p:nvPr/>
        </p:nvSpPr>
        <p:spPr bwMode="auto">
          <a:xfrm>
            <a:off x="5270500" y="3962400"/>
            <a:ext cx="228600" cy="2286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49" name="Rectangle 51"/>
          <p:cNvSpPr>
            <a:spLocks noChangeArrowheads="1"/>
          </p:cNvSpPr>
          <p:nvPr/>
        </p:nvSpPr>
        <p:spPr bwMode="auto">
          <a:xfrm>
            <a:off x="5499100" y="3962400"/>
            <a:ext cx="228600" cy="2286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50" name="Rectangle 52"/>
          <p:cNvSpPr>
            <a:spLocks noChangeArrowheads="1"/>
          </p:cNvSpPr>
          <p:nvPr/>
        </p:nvSpPr>
        <p:spPr bwMode="auto">
          <a:xfrm>
            <a:off x="5727700" y="3962400"/>
            <a:ext cx="228600" cy="2286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51" name="Rectangle 53"/>
          <p:cNvSpPr>
            <a:spLocks noChangeArrowheads="1"/>
          </p:cNvSpPr>
          <p:nvPr/>
        </p:nvSpPr>
        <p:spPr bwMode="auto">
          <a:xfrm>
            <a:off x="5956300" y="3962400"/>
            <a:ext cx="228600" cy="2286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52" name="Rectangle 54"/>
          <p:cNvSpPr>
            <a:spLocks noChangeArrowheads="1"/>
          </p:cNvSpPr>
          <p:nvPr/>
        </p:nvSpPr>
        <p:spPr bwMode="auto">
          <a:xfrm>
            <a:off x="6184900" y="3962400"/>
            <a:ext cx="228600" cy="2286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53" name="Rectangle 55"/>
          <p:cNvSpPr>
            <a:spLocks noChangeArrowheads="1"/>
          </p:cNvSpPr>
          <p:nvPr/>
        </p:nvSpPr>
        <p:spPr bwMode="auto">
          <a:xfrm>
            <a:off x="6413500" y="3962400"/>
            <a:ext cx="228600" cy="2286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54" name="Rectangle 56"/>
          <p:cNvSpPr>
            <a:spLocks noChangeArrowheads="1"/>
          </p:cNvSpPr>
          <p:nvPr/>
        </p:nvSpPr>
        <p:spPr bwMode="auto">
          <a:xfrm>
            <a:off x="6642100" y="3962400"/>
            <a:ext cx="228600" cy="2286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55" name="Line 57"/>
          <p:cNvSpPr>
            <a:spLocks noChangeShapeType="1"/>
          </p:cNvSpPr>
          <p:nvPr/>
        </p:nvSpPr>
        <p:spPr bwMode="auto">
          <a:xfrm flipV="1">
            <a:off x="927100" y="4343400"/>
            <a:ext cx="6019800" cy="3175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56" name="Line 58"/>
          <p:cNvSpPr>
            <a:spLocks noChangeShapeType="1"/>
          </p:cNvSpPr>
          <p:nvPr/>
        </p:nvSpPr>
        <p:spPr bwMode="auto">
          <a:xfrm flipV="1">
            <a:off x="927100" y="3813175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57" name="Text Box 59"/>
          <p:cNvSpPr txBox="1">
            <a:spLocks noChangeArrowheads="1"/>
          </p:cNvSpPr>
          <p:nvPr/>
        </p:nvSpPr>
        <p:spPr bwMode="auto">
          <a:xfrm>
            <a:off x="546100" y="3429000"/>
            <a:ext cx="24320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GB" sz="2000">
                <a:latin typeface="Arial" charset="0"/>
                <a:sym typeface="Symbol" pitchFamily="18" charset="2"/>
              </a:rPr>
              <a:t>Total energi = 25 </a:t>
            </a:r>
          </a:p>
        </p:txBody>
      </p:sp>
      <p:sp>
        <p:nvSpPr>
          <p:cNvPr id="55358" name="Text Box 60"/>
          <p:cNvSpPr txBox="1">
            <a:spLocks noChangeArrowheads="1"/>
          </p:cNvSpPr>
          <p:nvPr/>
        </p:nvSpPr>
        <p:spPr bwMode="auto">
          <a:xfrm>
            <a:off x="6946900" y="4038600"/>
            <a:ext cx="5207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GB" sz="2000">
                <a:latin typeface="Arial" charset="0"/>
                <a:sym typeface="Symbol" pitchFamily="18" charset="2"/>
              </a:rPr>
              <a:t> </a:t>
            </a:r>
          </a:p>
        </p:txBody>
      </p:sp>
      <p:sp>
        <p:nvSpPr>
          <p:cNvPr id="55359" name="Rectangle 61"/>
          <p:cNvSpPr>
            <a:spLocks noChangeArrowheads="1"/>
          </p:cNvSpPr>
          <p:nvPr/>
        </p:nvSpPr>
        <p:spPr bwMode="auto">
          <a:xfrm>
            <a:off x="2930525" y="5864225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60" name="Rectangle 62"/>
          <p:cNvSpPr>
            <a:spLocks noChangeArrowheads="1"/>
          </p:cNvSpPr>
          <p:nvPr/>
        </p:nvSpPr>
        <p:spPr bwMode="auto">
          <a:xfrm>
            <a:off x="3159125" y="5864225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61" name="Rectangle 63"/>
          <p:cNvSpPr>
            <a:spLocks noChangeArrowheads="1"/>
          </p:cNvSpPr>
          <p:nvPr/>
        </p:nvSpPr>
        <p:spPr bwMode="auto">
          <a:xfrm>
            <a:off x="3387725" y="5864225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62" name="Rectangle 64"/>
          <p:cNvSpPr>
            <a:spLocks noChangeArrowheads="1"/>
          </p:cNvSpPr>
          <p:nvPr/>
        </p:nvSpPr>
        <p:spPr bwMode="auto">
          <a:xfrm>
            <a:off x="3616325" y="5864225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63" name="Rectangle 65"/>
          <p:cNvSpPr>
            <a:spLocks noChangeArrowheads="1"/>
          </p:cNvSpPr>
          <p:nvPr/>
        </p:nvSpPr>
        <p:spPr bwMode="auto">
          <a:xfrm>
            <a:off x="3844925" y="5864225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64" name="Rectangle 66"/>
          <p:cNvSpPr>
            <a:spLocks noChangeArrowheads="1"/>
          </p:cNvSpPr>
          <p:nvPr/>
        </p:nvSpPr>
        <p:spPr bwMode="auto">
          <a:xfrm>
            <a:off x="4073525" y="5864225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65" name="Rectangle 67"/>
          <p:cNvSpPr>
            <a:spLocks noChangeArrowheads="1"/>
          </p:cNvSpPr>
          <p:nvPr/>
        </p:nvSpPr>
        <p:spPr bwMode="auto">
          <a:xfrm>
            <a:off x="4302125" y="5864225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66" name="Rectangle 68"/>
          <p:cNvSpPr>
            <a:spLocks noChangeArrowheads="1"/>
          </p:cNvSpPr>
          <p:nvPr/>
        </p:nvSpPr>
        <p:spPr bwMode="auto">
          <a:xfrm>
            <a:off x="4530725" y="5864225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67" name="Rectangle 69"/>
          <p:cNvSpPr>
            <a:spLocks noChangeArrowheads="1"/>
          </p:cNvSpPr>
          <p:nvPr/>
        </p:nvSpPr>
        <p:spPr bwMode="auto">
          <a:xfrm>
            <a:off x="4759325" y="5864225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68" name="Rectangle 70"/>
          <p:cNvSpPr>
            <a:spLocks noChangeArrowheads="1"/>
          </p:cNvSpPr>
          <p:nvPr/>
        </p:nvSpPr>
        <p:spPr bwMode="auto">
          <a:xfrm>
            <a:off x="4987925" y="5864225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69" name="Rectangle 71"/>
          <p:cNvSpPr>
            <a:spLocks noChangeArrowheads="1"/>
          </p:cNvSpPr>
          <p:nvPr/>
        </p:nvSpPr>
        <p:spPr bwMode="auto">
          <a:xfrm>
            <a:off x="5216525" y="5864225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70" name="Rectangle 72"/>
          <p:cNvSpPr>
            <a:spLocks noChangeArrowheads="1"/>
          </p:cNvSpPr>
          <p:nvPr/>
        </p:nvSpPr>
        <p:spPr bwMode="auto">
          <a:xfrm>
            <a:off x="5445125" y="5864225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71" name="Rectangle 73"/>
          <p:cNvSpPr>
            <a:spLocks noChangeArrowheads="1"/>
          </p:cNvSpPr>
          <p:nvPr/>
        </p:nvSpPr>
        <p:spPr bwMode="auto">
          <a:xfrm>
            <a:off x="5673725" y="5864225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72" name="Rectangle 74"/>
          <p:cNvSpPr>
            <a:spLocks noChangeArrowheads="1"/>
          </p:cNvSpPr>
          <p:nvPr/>
        </p:nvSpPr>
        <p:spPr bwMode="auto">
          <a:xfrm>
            <a:off x="5902325" y="5864225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73" name="Rectangle 75"/>
          <p:cNvSpPr>
            <a:spLocks noChangeArrowheads="1"/>
          </p:cNvSpPr>
          <p:nvPr/>
        </p:nvSpPr>
        <p:spPr bwMode="auto">
          <a:xfrm>
            <a:off x="6130925" y="5864225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74" name="Rectangle 76"/>
          <p:cNvSpPr>
            <a:spLocks noChangeArrowheads="1"/>
          </p:cNvSpPr>
          <p:nvPr/>
        </p:nvSpPr>
        <p:spPr bwMode="auto">
          <a:xfrm>
            <a:off x="6359525" y="5864225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75" name="Rectangle 77"/>
          <p:cNvSpPr>
            <a:spLocks noChangeArrowheads="1"/>
          </p:cNvSpPr>
          <p:nvPr/>
        </p:nvSpPr>
        <p:spPr bwMode="auto">
          <a:xfrm>
            <a:off x="6588125" y="5864225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76" name="Rectangle 78"/>
          <p:cNvSpPr>
            <a:spLocks noChangeArrowheads="1"/>
          </p:cNvSpPr>
          <p:nvPr/>
        </p:nvSpPr>
        <p:spPr bwMode="auto">
          <a:xfrm>
            <a:off x="6816725" y="5864225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77" name="Rectangle 79"/>
          <p:cNvSpPr>
            <a:spLocks noChangeArrowheads="1"/>
          </p:cNvSpPr>
          <p:nvPr/>
        </p:nvSpPr>
        <p:spPr bwMode="auto">
          <a:xfrm>
            <a:off x="7045325" y="5864225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78" name="Rectangle 80"/>
          <p:cNvSpPr>
            <a:spLocks noChangeArrowheads="1"/>
          </p:cNvSpPr>
          <p:nvPr/>
        </p:nvSpPr>
        <p:spPr bwMode="auto">
          <a:xfrm>
            <a:off x="7273925" y="5864225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79" name="Rectangle 81"/>
          <p:cNvSpPr>
            <a:spLocks noChangeArrowheads="1"/>
          </p:cNvSpPr>
          <p:nvPr/>
        </p:nvSpPr>
        <p:spPr bwMode="auto">
          <a:xfrm>
            <a:off x="7502525" y="5864225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80" name="Rectangle 82"/>
          <p:cNvSpPr>
            <a:spLocks noChangeArrowheads="1"/>
          </p:cNvSpPr>
          <p:nvPr/>
        </p:nvSpPr>
        <p:spPr bwMode="auto">
          <a:xfrm>
            <a:off x="7731125" y="5864225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81" name="Rectangle 83"/>
          <p:cNvSpPr>
            <a:spLocks noChangeArrowheads="1"/>
          </p:cNvSpPr>
          <p:nvPr/>
        </p:nvSpPr>
        <p:spPr bwMode="auto">
          <a:xfrm>
            <a:off x="8188325" y="5864225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82" name="Rectangle 84"/>
          <p:cNvSpPr>
            <a:spLocks noChangeArrowheads="1"/>
          </p:cNvSpPr>
          <p:nvPr/>
        </p:nvSpPr>
        <p:spPr bwMode="auto">
          <a:xfrm>
            <a:off x="8416925" y="5864225"/>
            <a:ext cx="228600" cy="2286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83" name="Rectangle 85"/>
          <p:cNvSpPr>
            <a:spLocks noChangeArrowheads="1"/>
          </p:cNvSpPr>
          <p:nvPr/>
        </p:nvSpPr>
        <p:spPr bwMode="auto">
          <a:xfrm>
            <a:off x="7959725" y="36544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84" name="Line 86"/>
          <p:cNvSpPr>
            <a:spLocks noChangeShapeType="1"/>
          </p:cNvSpPr>
          <p:nvPr/>
        </p:nvSpPr>
        <p:spPr bwMode="auto">
          <a:xfrm flipV="1">
            <a:off x="2701925" y="6092825"/>
            <a:ext cx="6172200" cy="3175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85" name="Line 87"/>
          <p:cNvSpPr>
            <a:spLocks noChangeShapeType="1"/>
          </p:cNvSpPr>
          <p:nvPr/>
        </p:nvSpPr>
        <p:spPr bwMode="auto">
          <a:xfrm flipV="1">
            <a:off x="2701925" y="5562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86" name="Text Box 88"/>
          <p:cNvSpPr txBox="1">
            <a:spLocks noChangeArrowheads="1"/>
          </p:cNvSpPr>
          <p:nvPr/>
        </p:nvSpPr>
        <p:spPr bwMode="auto">
          <a:xfrm>
            <a:off x="2320925" y="5178425"/>
            <a:ext cx="24320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GB" sz="2000">
                <a:latin typeface="Arial" charset="0"/>
                <a:sym typeface="Symbol" pitchFamily="18" charset="2"/>
              </a:rPr>
              <a:t>Total energi = 25 </a:t>
            </a:r>
          </a:p>
        </p:txBody>
      </p:sp>
      <p:sp>
        <p:nvSpPr>
          <p:cNvPr id="55387" name="Text Box 89"/>
          <p:cNvSpPr txBox="1">
            <a:spLocks noChangeArrowheads="1"/>
          </p:cNvSpPr>
          <p:nvPr/>
        </p:nvSpPr>
        <p:spPr bwMode="auto">
          <a:xfrm>
            <a:off x="8112125" y="4645025"/>
            <a:ext cx="8032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GB" sz="2000">
                <a:latin typeface="Arial" charset="0"/>
                <a:sym typeface="Symbol" pitchFamily="18" charset="2"/>
              </a:rPr>
              <a:t> 25</a:t>
            </a:r>
          </a:p>
        </p:txBody>
      </p:sp>
      <p:sp>
        <p:nvSpPr>
          <p:cNvPr id="55388" name="Line 90"/>
          <p:cNvSpPr>
            <a:spLocks noChangeShapeType="1"/>
          </p:cNvSpPr>
          <p:nvPr/>
        </p:nvSpPr>
        <p:spPr bwMode="auto">
          <a:xfrm>
            <a:off x="8188325" y="3959225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89" name="Line 91"/>
          <p:cNvSpPr>
            <a:spLocks noChangeShapeType="1"/>
          </p:cNvSpPr>
          <p:nvPr/>
        </p:nvSpPr>
        <p:spPr bwMode="auto">
          <a:xfrm>
            <a:off x="7023100" y="4191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90" name="Text Box 92"/>
          <p:cNvSpPr txBox="1">
            <a:spLocks noChangeArrowheads="1"/>
          </p:cNvSpPr>
          <p:nvPr/>
        </p:nvSpPr>
        <p:spPr bwMode="auto">
          <a:xfrm>
            <a:off x="1676400" y="6324600"/>
            <a:ext cx="56165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GB" sz="1600">
                <a:solidFill>
                  <a:srgbClr val="FF6600"/>
                </a:solidFill>
                <a:latin typeface="Arial" charset="0"/>
                <a:sym typeface="Symbol" pitchFamily="18" charset="2"/>
              </a:rPr>
              <a:t>Hvor mange mikrotilstander har hver av disse fordelingene?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1229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543800" cy="1104900"/>
          </a:xfrm>
        </p:spPr>
        <p:txBody>
          <a:bodyPr/>
          <a:lstStyle/>
          <a:p>
            <a:pPr eaLnBrk="1" hangingPunct="1"/>
            <a:r>
              <a:rPr lang="en-GB" sz="1600" smtClean="0"/>
              <a:t>Kvantifiserte energier for atomer, forts.</a:t>
            </a:r>
            <a:r>
              <a:rPr lang="en-GB" sz="1400" smtClean="0"/>
              <a:t>:</a:t>
            </a:r>
          </a:p>
        </p:txBody>
      </p:sp>
      <p:grpSp>
        <p:nvGrpSpPr>
          <p:cNvPr id="12294" name="Group 36"/>
          <p:cNvGrpSpPr>
            <a:grpSpLocks/>
          </p:cNvGrpSpPr>
          <p:nvPr/>
        </p:nvGrpSpPr>
        <p:grpSpPr bwMode="auto">
          <a:xfrm>
            <a:off x="533400" y="1905000"/>
            <a:ext cx="6248400" cy="914400"/>
            <a:chOff x="533400" y="1905000"/>
            <a:chExt cx="6248400" cy="914400"/>
          </a:xfrm>
        </p:grpSpPr>
        <p:sp>
          <p:nvSpPr>
            <p:cNvPr id="12299" name="Rectangle 1027"/>
            <p:cNvSpPr>
              <a:spLocks noChangeArrowheads="1"/>
            </p:cNvSpPr>
            <p:nvPr/>
          </p:nvSpPr>
          <p:spPr bwMode="auto">
            <a:xfrm>
              <a:off x="990600" y="2590800"/>
              <a:ext cx="228600" cy="2286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00" name="Rectangle 1028"/>
            <p:cNvSpPr>
              <a:spLocks noChangeArrowheads="1"/>
            </p:cNvSpPr>
            <p:nvPr/>
          </p:nvSpPr>
          <p:spPr bwMode="auto">
            <a:xfrm>
              <a:off x="762000" y="2362200"/>
              <a:ext cx="228600" cy="228600"/>
            </a:xfrm>
            <a:prstGeom prst="rect">
              <a:avLst/>
            </a:prstGeom>
            <a:solidFill>
              <a:srgbClr val="9933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01" name="Rectangle 1029"/>
            <p:cNvSpPr>
              <a:spLocks noChangeArrowheads="1"/>
            </p:cNvSpPr>
            <p:nvPr/>
          </p:nvSpPr>
          <p:spPr bwMode="auto">
            <a:xfrm>
              <a:off x="1219200" y="2590800"/>
              <a:ext cx="228600" cy="2286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02" name="Rectangle 1030"/>
            <p:cNvSpPr>
              <a:spLocks noChangeArrowheads="1"/>
            </p:cNvSpPr>
            <p:nvPr/>
          </p:nvSpPr>
          <p:spPr bwMode="auto">
            <a:xfrm>
              <a:off x="1447800" y="2362200"/>
              <a:ext cx="228600" cy="228600"/>
            </a:xfrm>
            <a:prstGeom prst="rect">
              <a:avLst/>
            </a:prstGeom>
            <a:solidFill>
              <a:srgbClr val="9933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03" name="Rectangle 1031"/>
            <p:cNvSpPr>
              <a:spLocks noChangeArrowheads="1"/>
            </p:cNvSpPr>
            <p:nvPr/>
          </p:nvSpPr>
          <p:spPr bwMode="auto">
            <a:xfrm>
              <a:off x="1676400" y="2133600"/>
              <a:ext cx="228600" cy="228600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04" name="Rectangle 1032"/>
            <p:cNvSpPr>
              <a:spLocks noChangeArrowheads="1"/>
            </p:cNvSpPr>
            <p:nvPr/>
          </p:nvSpPr>
          <p:spPr bwMode="auto">
            <a:xfrm>
              <a:off x="1905000" y="2590800"/>
              <a:ext cx="228600" cy="2286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05" name="Rectangle 1033"/>
            <p:cNvSpPr>
              <a:spLocks noChangeArrowheads="1"/>
            </p:cNvSpPr>
            <p:nvPr/>
          </p:nvSpPr>
          <p:spPr bwMode="auto">
            <a:xfrm>
              <a:off x="2133600" y="2133600"/>
              <a:ext cx="228600" cy="228600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06" name="Rectangle 1034"/>
            <p:cNvSpPr>
              <a:spLocks noChangeArrowheads="1"/>
            </p:cNvSpPr>
            <p:nvPr/>
          </p:nvSpPr>
          <p:spPr bwMode="auto">
            <a:xfrm>
              <a:off x="2362200" y="2362200"/>
              <a:ext cx="228600" cy="228600"/>
            </a:xfrm>
            <a:prstGeom prst="rect">
              <a:avLst/>
            </a:prstGeom>
            <a:solidFill>
              <a:srgbClr val="9933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07" name="Rectangle 1035"/>
            <p:cNvSpPr>
              <a:spLocks noChangeArrowheads="1"/>
            </p:cNvSpPr>
            <p:nvPr/>
          </p:nvSpPr>
          <p:spPr bwMode="auto">
            <a:xfrm>
              <a:off x="2590800" y="1905000"/>
              <a:ext cx="228600" cy="228600"/>
            </a:xfrm>
            <a:prstGeom prst="rect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08" name="Rectangle 1036"/>
            <p:cNvSpPr>
              <a:spLocks noChangeArrowheads="1"/>
            </p:cNvSpPr>
            <p:nvPr/>
          </p:nvSpPr>
          <p:spPr bwMode="auto">
            <a:xfrm>
              <a:off x="2819400" y="2590800"/>
              <a:ext cx="228600" cy="2286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09" name="Rectangle 1037"/>
            <p:cNvSpPr>
              <a:spLocks noChangeArrowheads="1"/>
            </p:cNvSpPr>
            <p:nvPr/>
          </p:nvSpPr>
          <p:spPr bwMode="auto">
            <a:xfrm>
              <a:off x="3048000" y="2590800"/>
              <a:ext cx="228600" cy="2286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10" name="Rectangle 1038"/>
            <p:cNvSpPr>
              <a:spLocks noChangeArrowheads="1"/>
            </p:cNvSpPr>
            <p:nvPr/>
          </p:nvSpPr>
          <p:spPr bwMode="auto">
            <a:xfrm>
              <a:off x="3276600" y="2362200"/>
              <a:ext cx="228600" cy="228600"/>
            </a:xfrm>
            <a:prstGeom prst="rect">
              <a:avLst/>
            </a:prstGeom>
            <a:solidFill>
              <a:srgbClr val="9933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11" name="Rectangle 1039"/>
            <p:cNvSpPr>
              <a:spLocks noChangeArrowheads="1"/>
            </p:cNvSpPr>
            <p:nvPr/>
          </p:nvSpPr>
          <p:spPr bwMode="auto">
            <a:xfrm>
              <a:off x="3505200" y="2590800"/>
              <a:ext cx="228600" cy="2286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12" name="Rectangle 1040"/>
            <p:cNvSpPr>
              <a:spLocks noChangeArrowheads="1"/>
            </p:cNvSpPr>
            <p:nvPr/>
          </p:nvSpPr>
          <p:spPr bwMode="auto">
            <a:xfrm>
              <a:off x="3733800" y="2133600"/>
              <a:ext cx="228600" cy="228600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13" name="Rectangle 1041"/>
            <p:cNvSpPr>
              <a:spLocks noChangeArrowheads="1"/>
            </p:cNvSpPr>
            <p:nvPr/>
          </p:nvSpPr>
          <p:spPr bwMode="auto">
            <a:xfrm>
              <a:off x="3962400" y="2362200"/>
              <a:ext cx="228600" cy="228600"/>
            </a:xfrm>
            <a:prstGeom prst="rect">
              <a:avLst/>
            </a:prstGeom>
            <a:solidFill>
              <a:srgbClr val="9933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14" name="Rectangle 1042"/>
            <p:cNvSpPr>
              <a:spLocks noChangeArrowheads="1"/>
            </p:cNvSpPr>
            <p:nvPr/>
          </p:nvSpPr>
          <p:spPr bwMode="auto">
            <a:xfrm>
              <a:off x="4191000" y="2362200"/>
              <a:ext cx="228600" cy="228600"/>
            </a:xfrm>
            <a:prstGeom prst="rect">
              <a:avLst/>
            </a:prstGeom>
            <a:solidFill>
              <a:srgbClr val="9933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15" name="Rectangle 1043"/>
            <p:cNvSpPr>
              <a:spLocks noChangeArrowheads="1"/>
            </p:cNvSpPr>
            <p:nvPr/>
          </p:nvSpPr>
          <p:spPr bwMode="auto">
            <a:xfrm>
              <a:off x="4419600" y="1905000"/>
              <a:ext cx="228600" cy="228600"/>
            </a:xfrm>
            <a:prstGeom prst="rect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16" name="Rectangle 1044"/>
            <p:cNvSpPr>
              <a:spLocks noChangeArrowheads="1"/>
            </p:cNvSpPr>
            <p:nvPr/>
          </p:nvSpPr>
          <p:spPr bwMode="auto">
            <a:xfrm>
              <a:off x="4648200" y="2590800"/>
              <a:ext cx="228600" cy="2286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17" name="Rectangle 1045"/>
            <p:cNvSpPr>
              <a:spLocks noChangeArrowheads="1"/>
            </p:cNvSpPr>
            <p:nvPr/>
          </p:nvSpPr>
          <p:spPr bwMode="auto">
            <a:xfrm>
              <a:off x="4876800" y="2362200"/>
              <a:ext cx="228600" cy="228600"/>
            </a:xfrm>
            <a:prstGeom prst="rect">
              <a:avLst/>
            </a:prstGeom>
            <a:solidFill>
              <a:srgbClr val="9933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18" name="Rectangle 1046"/>
            <p:cNvSpPr>
              <a:spLocks noChangeArrowheads="1"/>
            </p:cNvSpPr>
            <p:nvPr/>
          </p:nvSpPr>
          <p:spPr bwMode="auto">
            <a:xfrm>
              <a:off x="5105400" y="2590800"/>
              <a:ext cx="228600" cy="2286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19" name="Rectangle 1047"/>
            <p:cNvSpPr>
              <a:spLocks noChangeArrowheads="1"/>
            </p:cNvSpPr>
            <p:nvPr/>
          </p:nvSpPr>
          <p:spPr bwMode="auto">
            <a:xfrm>
              <a:off x="5334000" y="2133600"/>
              <a:ext cx="228600" cy="228600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20" name="Rectangle 1048"/>
            <p:cNvSpPr>
              <a:spLocks noChangeArrowheads="1"/>
            </p:cNvSpPr>
            <p:nvPr/>
          </p:nvSpPr>
          <p:spPr bwMode="auto">
            <a:xfrm>
              <a:off x="5562600" y="2590800"/>
              <a:ext cx="228600" cy="2286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21" name="Rectangle 1049"/>
            <p:cNvSpPr>
              <a:spLocks noChangeArrowheads="1"/>
            </p:cNvSpPr>
            <p:nvPr/>
          </p:nvSpPr>
          <p:spPr bwMode="auto">
            <a:xfrm>
              <a:off x="5791200" y="2362200"/>
              <a:ext cx="228600" cy="228600"/>
            </a:xfrm>
            <a:prstGeom prst="rect">
              <a:avLst/>
            </a:prstGeom>
            <a:solidFill>
              <a:srgbClr val="9933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22" name="Rectangle 1050"/>
            <p:cNvSpPr>
              <a:spLocks noChangeArrowheads="1"/>
            </p:cNvSpPr>
            <p:nvPr/>
          </p:nvSpPr>
          <p:spPr bwMode="auto">
            <a:xfrm>
              <a:off x="6248400" y="2590800"/>
              <a:ext cx="228600" cy="2286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23" name="Rectangle 1051"/>
            <p:cNvSpPr>
              <a:spLocks noChangeArrowheads="1"/>
            </p:cNvSpPr>
            <p:nvPr/>
          </p:nvSpPr>
          <p:spPr bwMode="auto">
            <a:xfrm>
              <a:off x="6019800" y="1905000"/>
              <a:ext cx="228600" cy="228600"/>
            </a:xfrm>
            <a:prstGeom prst="rect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24" name="Line 1052"/>
            <p:cNvSpPr>
              <a:spLocks noChangeShapeType="1"/>
            </p:cNvSpPr>
            <p:nvPr/>
          </p:nvSpPr>
          <p:spPr bwMode="auto">
            <a:xfrm flipV="1">
              <a:off x="533400" y="2816225"/>
              <a:ext cx="6248400" cy="3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25" name="Line 1053"/>
            <p:cNvSpPr>
              <a:spLocks noChangeShapeType="1"/>
            </p:cNvSpPr>
            <p:nvPr/>
          </p:nvSpPr>
          <p:spPr bwMode="auto">
            <a:xfrm flipV="1">
              <a:off x="533400" y="2286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2295" name="Text Box 1054"/>
          <p:cNvSpPr txBox="1">
            <a:spLocks noChangeArrowheads="1"/>
          </p:cNvSpPr>
          <p:nvPr/>
        </p:nvSpPr>
        <p:spPr bwMode="auto">
          <a:xfrm>
            <a:off x="317500" y="1219200"/>
            <a:ext cx="24320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GB" sz="2000" dirty="0">
                <a:latin typeface="Arial" charset="0"/>
                <a:sym typeface="Symbol" pitchFamily="18" charset="2"/>
              </a:rPr>
              <a:t>Total </a:t>
            </a:r>
            <a:r>
              <a:rPr kumimoji="1" lang="en-GB" sz="2000" dirty="0" err="1">
                <a:latin typeface="Arial" charset="0"/>
                <a:sym typeface="Symbol" pitchFamily="18" charset="2"/>
              </a:rPr>
              <a:t>energi</a:t>
            </a:r>
            <a:r>
              <a:rPr kumimoji="1" lang="en-GB" sz="2000" dirty="0">
                <a:latin typeface="Arial" charset="0"/>
                <a:sym typeface="Symbol" pitchFamily="18" charset="2"/>
              </a:rPr>
              <a:t> = 25 </a:t>
            </a:r>
            <a:r>
              <a:rPr kumimoji="1" lang="en-GB" sz="2000" i="1" dirty="0">
                <a:latin typeface="Arial" charset="0"/>
                <a:sym typeface="Symbol" pitchFamily="18" charset="2"/>
              </a:rPr>
              <a:t></a:t>
            </a:r>
          </a:p>
        </p:txBody>
      </p:sp>
      <p:graphicFrame>
        <p:nvGraphicFramePr>
          <p:cNvPr id="12290" name="Object 1055"/>
          <p:cNvGraphicFramePr>
            <a:graphicFrameLocks noChangeAspect="1"/>
          </p:cNvGraphicFramePr>
          <p:nvPr/>
        </p:nvGraphicFramePr>
        <p:xfrm>
          <a:off x="609600" y="3429000"/>
          <a:ext cx="342900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" name="Equation" r:id="rId4" imgW="1473120" imgH="393480" progId="Equation.3">
                  <p:embed/>
                </p:oleObj>
              </mc:Choice>
              <mc:Fallback>
                <p:oleObj name="Equation" r:id="rId4" imgW="1473120" imgH="393480" progId="Equation.3">
                  <p:embed/>
                  <p:pic>
                    <p:nvPicPr>
                      <p:cNvPr id="0" name="Object 10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29000"/>
                        <a:ext cx="3429000" cy="912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1056"/>
          <p:cNvGraphicFramePr>
            <a:graphicFrameLocks noChangeAspect="1"/>
          </p:cNvGraphicFramePr>
          <p:nvPr/>
        </p:nvGraphicFramePr>
        <p:xfrm>
          <a:off x="609600" y="4684713"/>
          <a:ext cx="2986088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" name="Equation" r:id="rId6" imgW="1282680" imgH="444240" progId="Equation.3">
                  <p:embed/>
                </p:oleObj>
              </mc:Choice>
              <mc:Fallback>
                <p:oleObj name="Equation" r:id="rId6" imgW="1282680" imgH="444240" progId="Equation.3">
                  <p:embed/>
                  <p:pic>
                    <p:nvPicPr>
                      <p:cNvPr id="0" name="Object 10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684713"/>
                        <a:ext cx="2986088" cy="103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 Box 1057"/>
          <p:cNvSpPr txBox="1">
            <a:spLocks noChangeArrowheads="1"/>
          </p:cNvSpPr>
          <p:nvPr/>
        </p:nvSpPr>
        <p:spPr bwMode="auto">
          <a:xfrm>
            <a:off x="393700" y="2997200"/>
            <a:ext cx="53022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GB" sz="1800">
                <a:latin typeface="Arial" charset="0"/>
                <a:sym typeface="Symbol" pitchFamily="18" charset="2"/>
              </a:rPr>
              <a:t>Antall mikrotilstander med gitt makrokonfigurasjon:</a:t>
            </a:r>
          </a:p>
        </p:txBody>
      </p:sp>
      <p:sp>
        <p:nvSpPr>
          <p:cNvPr id="12297" name="Text Box 1058"/>
          <p:cNvSpPr txBox="1">
            <a:spLocks noChangeArrowheads="1"/>
          </p:cNvSpPr>
          <p:nvPr/>
        </p:nvSpPr>
        <p:spPr bwMode="auto">
          <a:xfrm>
            <a:off x="457200" y="4368800"/>
            <a:ext cx="6673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nb-NO" sz="1800" dirty="0" smtClean="0">
                <a:latin typeface="Arial" charset="0"/>
                <a:sym typeface="Symbol" pitchFamily="18" charset="2"/>
              </a:rPr>
              <a:t>Generelt, for </a:t>
            </a:r>
            <a:r>
              <a:rPr kumimoji="1" lang="nb-NO" sz="1800" i="1" dirty="0" smtClean="0">
                <a:latin typeface="Arial" charset="0"/>
                <a:sym typeface="Symbol" pitchFamily="18" charset="2"/>
              </a:rPr>
              <a:t>N</a:t>
            </a:r>
            <a:r>
              <a:rPr kumimoji="1" lang="nb-NO" sz="1800" dirty="0" smtClean="0">
                <a:latin typeface="Arial" charset="0"/>
                <a:sym typeface="Symbol" pitchFamily="18" charset="2"/>
              </a:rPr>
              <a:t> atomer fordelt over </a:t>
            </a:r>
            <a:r>
              <a:rPr kumimoji="1" lang="nb-NO" sz="1800" i="1" dirty="0" smtClean="0">
                <a:latin typeface="Arial" charset="0"/>
                <a:sym typeface="Symbol" pitchFamily="18" charset="2"/>
              </a:rPr>
              <a:t>j</a:t>
            </a:r>
            <a:r>
              <a:rPr kumimoji="1" lang="nb-NO" sz="1800" dirty="0" smtClean="0">
                <a:latin typeface="Arial" charset="0"/>
                <a:sym typeface="Symbol" pitchFamily="18" charset="2"/>
              </a:rPr>
              <a:t> forskjellige energitilstander: </a:t>
            </a:r>
            <a:endParaRPr kumimoji="1" lang="nb-NO" sz="1800" dirty="0">
              <a:latin typeface="Arial" charset="0"/>
              <a:sym typeface="Symbol" pitchFamily="18" charset="2"/>
            </a:endParaRPr>
          </a:p>
        </p:txBody>
      </p:sp>
      <p:sp>
        <p:nvSpPr>
          <p:cNvPr id="12298" name="Text Box 1059"/>
          <p:cNvSpPr txBox="1">
            <a:spLocks noChangeArrowheads="1"/>
          </p:cNvSpPr>
          <p:nvPr/>
        </p:nvSpPr>
        <p:spPr bwMode="auto">
          <a:xfrm>
            <a:off x="381000" y="5927725"/>
            <a:ext cx="83058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nb-NO" sz="1800" i="1" dirty="0" smtClean="0">
                <a:latin typeface="Arial" charset="0"/>
                <a:sym typeface="Symbol" pitchFamily="18" charset="2"/>
              </a:rPr>
              <a:t>W</a:t>
            </a:r>
            <a:r>
              <a:rPr kumimoji="1" lang="nb-NO" sz="1800" dirty="0" smtClean="0">
                <a:latin typeface="Arial" charset="0"/>
                <a:sym typeface="Symbol" pitchFamily="18" charset="2"/>
              </a:rPr>
              <a:t> = “termodynamisk sannsynlighet” er </a:t>
            </a:r>
            <a:r>
              <a:rPr kumimoji="1" lang="nb-NO" sz="1800" i="1" dirty="0" smtClean="0">
                <a:latin typeface="Arial" charset="0"/>
                <a:sym typeface="Symbol" pitchFamily="18" charset="2"/>
              </a:rPr>
              <a:t>proporsjonal</a:t>
            </a:r>
            <a:r>
              <a:rPr kumimoji="1" lang="nb-NO" sz="1800" dirty="0" smtClean="0">
                <a:latin typeface="Arial" charset="0"/>
                <a:sym typeface="Symbol" pitchFamily="18" charset="2"/>
              </a:rPr>
              <a:t> med en vanlig sannsynlighet. </a:t>
            </a:r>
            <a:endParaRPr kumimoji="1" lang="nb-NO" sz="18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pic>
        <p:nvPicPr>
          <p:cNvPr id="56323" name="Picture 5" descr="boltzman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1338" y="116632"/>
            <a:ext cx="22415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Boltzmann(-Planck)-uttrykket for entropi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72816"/>
            <a:ext cx="6624859" cy="475252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dirty="0" smtClean="0"/>
              <a:t>Ludwig Boltzmann (og senere Max Planck) foreslo at entropi S var relatert til termodynamisk sannsynlighet W ved følgende relasjon:</a:t>
            </a:r>
          </a:p>
          <a:p>
            <a:pPr eaLnBrk="1" hangingPunct="1">
              <a:lnSpc>
                <a:spcPct val="80000"/>
              </a:lnSpc>
            </a:pPr>
            <a:endParaRPr lang="nb-NO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dirty="0" smtClean="0"/>
              <a:t>		</a:t>
            </a:r>
            <a:r>
              <a:rPr lang="nb-NO" i="1" dirty="0" smtClean="0"/>
              <a:t>S</a:t>
            </a:r>
            <a:r>
              <a:rPr lang="nb-NO" dirty="0" smtClean="0"/>
              <a:t> = </a:t>
            </a:r>
            <a:r>
              <a:rPr lang="nb-NO" i="1" dirty="0" smtClean="0"/>
              <a:t>k</a:t>
            </a:r>
            <a:r>
              <a:rPr lang="nb-NO" dirty="0" smtClean="0"/>
              <a:t> </a:t>
            </a:r>
            <a:r>
              <a:rPr lang="nb-NO" dirty="0" err="1" smtClean="0"/>
              <a:t>ln</a:t>
            </a:r>
            <a:r>
              <a:rPr lang="nb-NO" i="1" dirty="0" err="1" smtClean="0"/>
              <a:t>W</a:t>
            </a:r>
            <a:endParaRPr lang="nb-NO" i="1" dirty="0" smtClean="0"/>
          </a:p>
          <a:p>
            <a:pPr eaLnBrk="1" hangingPunct="1">
              <a:lnSpc>
                <a:spcPct val="80000"/>
              </a:lnSpc>
            </a:pPr>
            <a:endParaRPr lang="nb-NO" dirty="0" smtClean="0"/>
          </a:p>
          <a:p>
            <a:pPr eaLnBrk="1" hangingPunct="1">
              <a:lnSpc>
                <a:spcPct val="80000"/>
              </a:lnSpc>
            </a:pPr>
            <a:r>
              <a:rPr lang="nb-NO" i="1" dirty="0" smtClean="0"/>
              <a:t>k</a:t>
            </a:r>
            <a:r>
              <a:rPr lang="nb-NO" dirty="0" smtClean="0"/>
              <a:t> er Boltzmann-konstanten, med samme enhet som entropi (J/K)</a:t>
            </a:r>
          </a:p>
          <a:p>
            <a:pPr eaLnBrk="1" hangingPunct="1">
              <a:lnSpc>
                <a:spcPct val="80000"/>
              </a:lnSpc>
            </a:pPr>
            <a:endParaRPr lang="nb-NO" dirty="0" smtClean="0"/>
          </a:p>
          <a:p>
            <a:pPr eaLnBrk="1" hangingPunct="1">
              <a:lnSpc>
                <a:spcPct val="80000"/>
              </a:lnSpc>
            </a:pPr>
            <a:r>
              <a:rPr lang="nb-NO" dirty="0" smtClean="0"/>
              <a:t>For de 4 studentene på 9 lesesalsplasser: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nb-NO" i="1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i="1" dirty="0" smtClean="0">
                <a:cs typeface="Times New Roman" pitchFamily="18" charset="0"/>
              </a:rPr>
              <a:t>S</a:t>
            </a:r>
            <a:r>
              <a:rPr lang="nb-NO" dirty="0" smtClean="0">
                <a:cs typeface="Times New Roman" pitchFamily="18" charset="0"/>
              </a:rPr>
              <a:t> = </a:t>
            </a:r>
            <a:r>
              <a:rPr lang="nb-NO" i="1" dirty="0" smtClean="0">
                <a:cs typeface="Times New Roman" pitchFamily="18" charset="0"/>
              </a:rPr>
              <a:t>k</a:t>
            </a:r>
            <a:r>
              <a:rPr lang="nb-NO" dirty="0" smtClean="0">
                <a:cs typeface="Times New Roman" pitchFamily="18" charset="0"/>
              </a:rPr>
              <a:t> ln 126 = 6,7*10</a:t>
            </a:r>
            <a:r>
              <a:rPr lang="nb-NO" baseline="30000" dirty="0" smtClean="0">
                <a:cs typeface="Times New Roman" pitchFamily="18" charset="0"/>
              </a:rPr>
              <a:t>-23</a:t>
            </a:r>
            <a:r>
              <a:rPr lang="nb-NO" dirty="0" smtClean="0">
                <a:cs typeface="Times New Roman" pitchFamily="18" charset="0"/>
              </a:rPr>
              <a:t> J/K, dvs. 1.7*10</a:t>
            </a:r>
            <a:r>
              <a:rPr lang="nb-NO" baseline="30000" dirty="0" smtClean="0">
                <a:cs typeface="Times New Roman" pitchFamily="18" charset="0"/>
              </a:rPr>
              <a:t>-23</a:t>
            </a:r>
            <a:r>
              <a:rPr lang="nb-NO" dirty="0" smtClean="0">
                <a:cs typeface="Times New Roman" pitchFamily="18" charset="0"/>
              </a:rPr>
              <a:t> (J/K)/student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nb-NO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dirty="0" smtClean="0"/>
              <a:t>Endres </a:t>
            </a:r>
            <a:r>
              <a:rPr lang="nb-NO" i="1" dirty="0" smtClean="0"/>
              <a:t>ikke </a:t>
            </a:r>
            <a:r>
              <a:rPr lang="nb-NO" dirty="0" smtClean="0"/>
              <a:t>lineært med antall studenter per plass eller med størrelsen på systemet</a:t>
            </a:r>
          </a:p>
          <a:p>
            <a:pPr eaLnBrk="1" hangingPunct="1">
              <a:lnSpc>
                <a:spcPct val="80000"/>
              </a:lnSpc>
            </a:pPr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6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63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43213" y="6580584"/>
            <a:ext cx="3889375" cy="304800"/>
          </a:xfrm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pic>
        <p:nvPicPr>
          <p:cNvPr id="56323" name="Picture 5" descr="boltzman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7240"/>
            <a:ext cx="1320528" cy="161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-23192"/>
            <a:ext cx="8206680" cy="904528"/>
          </a:xfrm>
        </p:spPr>
        <p:txBody>
          <a:bodyPr/>
          <a:lstStyle/>
          <a:p>
            <a:pPr eaLnBrk="1" hangingPunct="1"/>
            <a:r>
              <a:rPr lang="nb-NO" dirty="0" smtClean="0"/>
              <a:t>Boltzmann-uttrykket for entropi for store systemer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09328"/>
            <a:ext cx="8857108" cy="578802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sz="1800" dirty="0" smtClean="0"/>
              <a:t>For store antall bruker vi Stirlings approksimasjon: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nb-NO" sz="1800" dirty="0" smtClean="0"/>
              <a:t>	</a:t>
            </a:r>
          </a:p>
          <a:p>
            <a:pPr eaLnBrk="1" hangingPunct="1">
              <a:lnSpc>
                <a:spcPct val="80000"/>
              </a:lnSpc>
            </a:pPr>
            <a:endParaRPr lang="nb-NO" sz="1800" dirty="0" smtClean="0"/>
          </a:p>
          <a:p>
            <a:pPr eaLnBrk="1" hangingPunct="1">
              <a:lnSpc>
                <a:spcPct val="80000"/>
              </a:lnSpc>
            </a:pPr>
            <a:endParaRPr lang="nb-NO" sz="1800" dirty="0" smtClean="0"/>
          </a:p>
          <a:p>
            <a:pPr eaLnBrk="1" hangingPunct="1">
              <a:lnSpc>
                <a:spcPct val="80000"/>
              </a:lnSpc>
            </a:pPr>
            <a:endParaRPr lang="nb-NO" sz="1800" dirty="0"/>
          </a:p>
          <a:p>
            <a:pPr eaLnBrk="1" hangingPunct="1">
              <a:lnSpc>
                <a:spcPct val="80000"/>
              </a:lnSpc>
            </a:pPr>
            <a:endParaRPr lang="nb-NO" sz="1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nb-NO" sz="1800" dirty="0"/>
              <a:t>	</a:t>
            </a:r>
            <a:r>
              <a:rPr lang="nb-NO" sz="1800" dirty="0" smtClean="0"/>
              <a:t>Med disse uttrykkene kan vi beregne </a:t>
            </a:r>
            <a:r>
              <a:rPr lang="nb-NO" sz="1800" i="1" dirty="0" smtClean="0"/>
              <a:t>S</a:t>
            </a:r>
            <a:r>
              <a:rPr lang="nb-NO" sz="1800" dirty="0" smtClean="0"/>
              <a:t> for små og store systemer </a:t>
            </a:r>
          </a:p>
          <a:p>
            <a:pPr eaLnBrk="1" hangingPunct="1">
              <a:lnSpc>
                <a:spcPct val="80000"/>
              </a:lnSpc>
            </a:pPr>
            <a:endParaRPr lang="nb-NO" sz="1800" dirty="0"/>
          </a:p>
          <a:p>
            <a:pPr eaLnBrk="1" hangingPunct="1">
              <a:lnSpc>
                <a:spcPct val="80000"/>
              </a:lnSpc>
            </a:pPr>
            <a:endParaRPr lang="nb-NO" sz="1800" dirty="0" smtClean="0"/>
          </a:p>
          <a:p>
            <a:pPr eaLnBrk="1" hangingPunct="1">
              <a:lnSpc>
                <a:spcPct val="80000"/>
              </a:lnSpc>
            </a:pPr>
            <a:endParaRPr lang="nb-NO" sz="1800" dirty="0" smtClean="0"/>
          </a:p>
          <a:p>
            <a:pPr eaLnBrk="1" hangingPunct="1">
              <a:lnSpc>
                <a:spcPct val="80000"/>
              </a:lnSpc>
            </a:pPr>
            <a:r>
              <a:rPr lang="nb-NO" sz="1800" dirty="0" smtClean="0"/>
              <a:t>For </a:t>
            </a:r>
            <a:r>
              <a:rPr lang="nb-NO" sz="1800" i="1" dirty="0"/>
              <a:t>a</a:t>
            </a:r>
            <a:r>
              <a:rPr lang="nb-NO" sz="1800" dirty="0" smtClean="0"/>
              <a:t> &lt;&lt; </a:t>
            </a:r>
            <a:r>
              <a:rPr lang="nb-NO" sz="1800" i="1" dirty="0"/>
              <a:t>b</a:t>
            </a:r>
            <a:r>
              <a:rPr lang="nb-NO" sz="1800" dirty="0" smtClean="0"/>
              <a:t> blir det første leddet dominerende (sjekk selv </a:t>
            </a:r>
            <a:r>
              <a:rPr lang="nb-NO" sz="1800" dirty="0" smtClean="0">
                <a:sym typeface="Wingdings" panose="05000000000000000000" pitchFamily="2" charset="2"/>
              </a:rPr>
              <a:t>):</a:t>
            </a:r>
          </a:p>
          <a:p>
            <a:pPr eaLnBrk="1" hangingPunct="1">
              <a:lnSpc>
                <a:spcPct val="80000"/>
              </a:lnSpc>
            </a:pPr>
            <a:endParaRPr lang="nb-NO" sz="1800" dirty="0">
              <a:sym typeface="Wingdings" panose="05000000000000000000" pitchFamily="2" charset="2"/>
            </a:endParaRP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GB" sz="1600" dirty="0" smtClean="0"/>
              <a:t>                                                                                  , der </a:t>
            </a:r>
            <a:r>
              <a:rPr lang="en-GB" sz="1600" i="1" dirty="0"/>
              <a:t>X</a:t>
            </a:r>
            <a:r>
              <a:rPr lang="en-GB" sz="1600" dirty="0"/>
              <a:t> </a:t>
            </a:r>
            <a:r>
              <a:rPr lang="en-GB" sz="1600" dirty="0" err="1"/>
              <a:t>er</a:t>
            </a:r>
            <a:r>
              <a:rPr lang="en-GB" sz="1600" dirty="0"/>
              <a:t> fraksjonen </a:t>
            </a:r>
            <a:r>
              <a:rPr lang="en-GB" sz="1600" i="1" dirty="0" smtClean="0"/>
              <a:t>a</a:t>
            </a:r>
            <a:r>
              <a:rPr lang="en-GB" sz="1600" dirty="0" smtClean="0"/>
              <a:t> / (</a:t>
            </a:r>
            <a:r>
              <a:rPr lang="en-GB" sz="1600" i="1" dirty="0" err="1" smtClean="0"/>
              <a:t>a+b</a:t>
            </a:r>
            <a:r>
              <a:rPr lang="en-GB" sz="1600" i="1" dirty="0" smtClean="0"/>
              <a:t>)</a:t>
            </a:r>
            <a:r>
              <a:rPr lang="en-GB" sz="1600" dirty="0" smtClean="0"/>
              <a:t> </a:t>
            </a:r>
            <a:endParaRPr lang="nb-NO" sz="1600" dirty="0"/>
          </a:p>
          <a:p>
            <a:pPr eaLnBrk="1" hangingPunct="1">
              <a:lnSpc>
                <a:spcPct val="80000"/>
              </a:lnSpc>
            </a:pPr>
            <a:endParaRPr lang="nb-NO" sz="1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nb-NO" sz="1800" dirty="0"/>
              <a:t>	</a:t>
            </a:r>
            <a:r>
              <a:rPr lang="nb-NO" sz="1600" dirty="0" smtClean="0"/>
              <a:t>Med dette uttrykket kan vi beregne </a:t>
            </a:r>
            <a:r>
              <a:rPr lang="nb-NO" sz="1600" i="1" dirty="0" smtClean="0"/>
              <a:t>S</a:t>
            </a:r>
            <a:r>
              <a:rPr lang="nb-NO" sz="1600" dirty="0" smtClean="0"/>
              <a:t> forenklet for «fortynnede» systemer</a:t>
            </a:r>
          </a:p>
          <a:p>
            <a:pPr eaLnBrk="1" hangingPunct="1">
              <a:lnSpc>
                <a:spcPct val="80000"/>
              </a:lnSpc>
            </a:pPr>
            <a:endParaRPr lang="nb-NO" sz="1800" dirty="0"/>
          </a:p>
          <a:p>
            <a:pPr eaLnBrk="1" hangingPunct="1">
              <a:lnSpc>
                <a:spcPct val="80000"/>
              </a:lnSpc>
            </a:pPr>
            <a:endParaRPr lang="nb-NO" sz="1800" dirty="0" smtClean="0"/>
          </a:p>
          <a:p>
            <a:pPr eaLnBrk="1" hangingPunct="1">
              <a:lnSpc>
                <a:spcPct val="80000"/>
              </a:lnSpc>
            </a:pPr>
            <a:r>
              <a:rPr lang="nb-NO" sz="1800" dirty="0" smtClean="0"/>
              <a:t>Hvis </a:t>
            </a:r>
            <a:r>
              <a:rPr lang="nb-NO" sz="1800" i="1" dirty="0"/>
              <a:t>a</a:t>
            </a:r>
            <a:r>
              <a:rPr lang="nb-NO" sz="1800" dirty="0" smtClean="0"/>
              <a:t> = </a:t>
            </a:r>
            <a:r>
              <a:rPr lang="nb-NO" sz="1800" i="1" dirty="0" smtClean="0"/>
              <a:t>N</a:t>
            </a:r>
            <a:r>
              <a:rPr lang="nb-NO" sz="1800" i="1" baseline="-25000" dirty="0" smtClean="0"/>
              <a:t>A</a:t>
            </a:r>
            <a:r>
              <a:rPr lang="nb-NO" sz="1800" dirty="0" smtClean="0"/>
              <a:t> får vi entropien per mol:</a:t>
            </a:r>
            <a:endParaRPr lang="nb-NO" sz="1800" dirty="0"/>
          </a:p>
          <a:p>
            <a:pPr eaLnBrk="1" hangingPunct="1">
              <a:lnSpc>
                <a:spcPct val="80000"/>
              </a:lnSpc>
            </a:pPr>
            <a:endParaRPr lang="nb-NO" sz="1800" dirty="0" smtClean="0"/>
          </a:p>
          <a:p>
            <a:pPr eaLnBrk="1" hangingPunct="1">
              <a:lnSpc>
                <a:spcPct val="80000"/>
              </a:lnSpc>
            </a:pPr>
            <a:endParaRPr lang="nb-NO" sz="18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GB" sz="1600" i="1" dirty="0" smtClean="0"/>
              <a:t>R </a:t>
            </a:r>
            <a:r>
              <a:rPr lang="en-GB" sz="1600" dirty="0" err="1" smtClean="0"/>
              <a:t>er</a:t>
            </a:r>
            <a:r>
              <a:rPr lang="en-GB" sz="1600" dirty="0" smtClean="0"/>
              <a:t> gasskonstanten:    </a:t>
            </a:r>
            <a:r>
              <a:rPr lang="en-GB" sz="1600" i="1" dirty="0" smtClean="0"/>
              <a:t>R = </a:t>
            </a:r>
            <a:r>
              <a:rPr lang="en-GB" sz="1600" i="1" dirty="0" err="1" smtClean="0"/>
              <a:t>N</a:t>
            </a:r>
            <a:r>
              <a:rPr lang="en-GB" sz="1600" i="1" baseline="-25000" dirty="0" err="1" smtClean="0"/>
              <a:t>a</a:t>
            </a:r>
            <a:r>
              <a:rPr lang="en-GB" sz="1600" i="1" dirty="0" err="1" smtClean="0"/>
              <a:t>k</a:t>
            </a:r>
            <a:endParaRPr lang="en-GB" sz="1600" i="1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993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076067"/>
              </p:ext>
            </p:extLst>
          </p:nvPr>
        </p:nvGraphicFramePr>
        <p:xfrm>
          <a:off x="427038" y="1673225"/>
          <a:ext cx="727233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36" name="Equation" r:id="rId5" imgW="4228920" imgH="393480" progId="Equation.3">
                  <p:embed/>
                </p:oleObj>
              </mc:Choice>
              <mc:Fallback>
                <p:oleObj name="Equation" r:id="rId5" imgW="422892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1673225"/>
                        <a:ext cx="7272337" cy="66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-993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317374"/>
              </p:ext>
            </p:extLst>
          </p:nvPr>
        </p:nvGraphicFramePr>
        <p:xfrm>
          <a:off x="611560" y="3905672"/>
          <a:ext cx="4220371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37" name="Formel" r:id="rId7" imgW="2552400" imgH="393480" progId="Equation.3">
                  <p:embed/>
                </p:oleObj>
              </mc:Choice>
              <mc:Fallback>
                <p:oleObj name="Formel" r:id="rId7" imgW="25524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905672"/>
                        <a:ext cx="4220371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-993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099291"/>
              </p:ext>
            </p:extLst>
          </p:nvPr>
        </p:nvGraphicFramePr>
        <p:xfrm>
          <a:off x="611560" y="5849888"/>
          <a:ext cx="3538519" cy="350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38" name="Formel" r:id="rId9" imgW="2108200" imgH="215900" progId="Equation.3">
                  <p:embed/>
                </p:oleObj>
              </mc:Choice>
              <mc:Fallback>
                <p:oleObj name="Formel" r:id="rId9" imgW="2108200" imgH="215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849888"/>
                        <a:ext cx="3538519" cy="3506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462080"/>
              </p:ext>
            </p:extLst>
          </p:nvPr>
        </p:nvGraphicFramePr>
        <p:xfrm>
          <a:off x="611560" y="1169368"/>
          <a:ext cx="1757363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39" name="Formel" r:id="rId11" imgW="952200" imgH="177480" progId="Equation.3">
                  <p:embed/>
                </p:oleObj>
              </mc:Choice>
              <mc:Fallback>
                <p:oleObj name="Formel" r:id="rId11" imgW="95220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169368"/>
                        <a:ext cx="1757363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03848" y="2924944"/>
            <a:ext cx="57606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For 40 000 studenter på 90 000 plasser får vi 2,13∙10</a:t>
            </a:r>
            <a:r>
              <a:rPr lang="nb-NO" sz="1600" baseline="30000" dirty="0" smtClean="0"/>
              <a:t>-23</a:t>
            </a:r>
            <a:r>
              <a:rPr lang="nb-NO" sz="1600" dirty="0" smtClean="0"/>
              <a:t> J/K/student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9623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4 tommelfingerregler for entropien i stoffer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Entropien øker fra kondenserte faser til gass (ca. 120 J/molK)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Entropien øker med økende masse når andre parametre er like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Entropien avtar med økende hardhet og bindingsenergi.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Entropien øker med økende kjemisk kompleksitet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Alle disse reflekterer at entropien er et mål for uorden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912912"/>
          </a:xfrm>
        </p:spPr>
        <p:txBody>
          <a:bodyPr/>
          <a:lstStyle/>
          <a:p>
            <a:pPr eaLnBrk="1" hangingPunct="1"/>
            <a:r>
              <a:rPr lang="nb-NO" dirty="0" smtClean="0"/>
              <a:t>Entropiendringer; definisjon</a:t>
            </a:r>
          </a:p>
        </p:txBody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860750"/>
            <a:ext cx="8496300" cy="266459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R. </a:t>
            </a:r>
            <a:r>
              <a:rPr lang="nb-NO" sz="1800" dirty="0" err="1" smtClean="0"/>
              <a:t>Clausius</a:t>
            </a:r>
            <a:r>
              <a:rPr lang="nb-NO" sz="1800" dirty="0" smtClean="0"/>
              <a:t> (1850): Endringen i entropi i et system som går fra tilstand 1 til tilstand 2 er </a:t>
            </a:r>
            <a:r>
              <a:rPr lang="nb-NO" sz="1800" i="1" dirty="0" smtClean="0"/>
              <a:t>definert</a:t>
            </a:r>
            <a:r>
              <a:rPr lang="nb-NO" sz="1800" dirty="0" smtClean="0"/>
              <a:t> som integralet fra 1 til 2 over den </a:t>
            </a:r>
            <a:r>
              <a:rPr lang="nb-NO" sz="1800" i="1" dirty="0" smtClean="0"/>
              <a:t>reversible</a:t>
            </a:r>
            <a:r>
              <a:rPr lang="nb-NO" sz="1800" dirty="0" smtClean="0"/>
              <a:t> endringen i varmemengde </a:t>
            </a:r>
            <a:r>
              <a:rPr lang="nb-NO" sz="1800" i="1" dirty="0" smtClean="0"/>
              <a:t>q</a:t>
            </a:r>
            <a:r>
              <a:rPr lang="nb-NO" sz="1800" dirty="0" smtClean="0"/>
              <a:t> som utveksles, dividert med absolutt temperatur </a:t>
            </a:r>
            <a:r>
              <a:rPr lang="nb-NO" sz="1800" i="1" dirty="0" smtClean="0"/>
              <a:t>T</a:t>
            </a:r>
            <a:r>
              <a:rPr lang="nb-NO" sz="1800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Kan forenkles:				Konstant trykk: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nb-NO" sz="1800" dirty="0" smtClean="0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748324"/>
              </p:ext>
            </p:extLst>
          </p:nvPr>
        </p:nvGraphicFramePr>
        <p:xfrm>
          <a:off x="3707904" y="4793604"/>
          <a:ext cx="1395413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2" name="Equation" r:id="rId4" imgW="825480" imgH="469800" progId="Equation.3">
                  <p:embed/>
                </p:oleObj>
              </mc:Choice>
              <mc:Fallback>
                <p:oleObj name="Equation" r:id="rId4" imgW="82548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793604"/>
                        <a:ext cx="1395413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254874"/>
              </p:ext>
            </p:extLst>
          </p:nvPr>
        </p:nvGraphicFramePr>
        <p:xfrm>
          <a:off x="2625725" y="5715000"/>
          <a:ext cx="120173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3" name="Equation" r:id="rId6" imgW="711000" imgH="393480" progId="Equation.3">
                  <p:embed/>
                </p:oleObj>
              </mc:Choice>
              <mc:Fallback>
                <p:oleObj name="Equation" r:id="rId6" imgW="7110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5715000"/>
                        <a:ext cx="1201738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899878"/>
              </p:ext>
            </p:extLst>
          </p:nvPr>
        </p:nvGraphicFramePr>
        <p:xfrm>
          <a:off x="6948264" y="5688642"/>
          <a:ext cx="10731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4" name="Equation" r:id="rId8" imgW="634680" imgH="393480" progId="Equation.3">
                  <p:embed/>
                </p:oleObj>
              </mc:Choice>
              <mc:Fallback>
                <p:oleObj name="Equation" r:id="rId8" imgW="6346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5688642"/>
                        <a:ext cx="107315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67544" y="836712"/>
            <a:ext cx="2232248" cy="2374523"/>
            <a:chOff x="467544" y="836712"/>
            <a:chExt cx="2232248" cy="2374523"/>
          </a:xfrm>
        </p:grpSpPr>
        <p:pic>
          <p:nvPicPr>
            <p:cNvPr id="8" name="Picture 6" descr="300px-Sadi_Carnot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99592" y="836712"/>
              <a:ext cx="1341437" cy="1728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467544" y="2564904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800" dirty="0" smtClean="0"/>
                <a:t>Carnot: Tap i varme-maskiner </a:t>
              </a:r>
              <a:r>
                <a:rPr lang="nb-NO" sz="1800" dirty="0"/>
                <a:t>(1824)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31840" y="836711"/>
            <a:ext cx="3240360" cy="2949615"/>
            <a:chOff x="3131840" y="836711"/>
            <a:chExt cx="3240360" cy="2949615"/>
          </a:xfrm>
        </p:grpSpPr>
        <p:pic>
          <p:nvPicPr>
            <p:cNvPr id="14408" name="Picture 72" descr="Clausius.jp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3944" y="836711"/>
              <a:ext cx="1474160" cy="1748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131840" y="2585997"/>
              <a:ext cx="32403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800" dirty="0" smtClean="0"/>
                <a:t>Rudolf </a:t>
              </a:r>
              <a:r>
                <a:rPr lang="nb-NO" sz="1800" dirty="0" err="1" smtClean="0"/>
                <a:t>Clausius</a:t>
              </a:r>
              <a:r>
                <a:rPr lang="nb-NO" sz="1800" dirty="0" smtClean="0"/>
                <a:t> (1822-1888): </a:t>
              </a:r>
              <a:r>
                <a:rPr lang="nb-NO" sz="1800" dirty="0" err="1" smtClean="0"/>
                <a:t>Carnotsyklusen</a:t>
              </a:r>
              <a:r>
                <a:rPr lang="nb-NO" sz="1800" dirty="0" smtClean="0"/>
                <a:t> kan forstås (1850) med et nytt begrep: Entropi (1865)</a:t>
              </a:r>
              <a:endParaRPr lang="nb-NO" sz="18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39890" y="764704"/>
            <a:ext cx="2324598" cy="2748407"/>
            <a:chOff x="6639890" y="764704"/>
            <a:chExt cx="2324598" cy="2748407"/>
          </a:xfrm>
        </p:grpSpPr>
        <p:pic>
          <p:nvPicPr>
            <p:cNvPr id="10" name="Picture 5" descr="boltzmann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060956" y="764704"/>
              <a:ext cx="1471484" cy="1800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6639890" y="2589781"/>
              <a:ext cx="23245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800" dirty="0" err="1" smtClean="0"/>
                <a:t>Bolzmann</a:t>
              </a:r>
              <a:r>
                <a:rPr lang="nb-NO" sz="1800" dirty="0" smtClean="0"/>
                <a:t>: Kan knyttes til sannsynlighet: </a:t>
              </a:r>
              <a:r>
                <a:rPr lang="nb-NO" sz="1800" i="1" dirty="0" smtClean="0"/>
                <a:t>S=</a:t>
              </a:r>
              <a:r>
                <a:rPr lang="nb-NO" sz="1800" i="1" dirty="0" err="1" smtClean="0"/>
                <a:t>k</a:t>
              </a:r>
              <a:r>
                <a:rPr lang="nb-NO" sz="1800" dirty="0" err="1" smtClean="0"/>
                <a:t>ln</a:t>
              </a:r>
              <a:r>
                <a:rPr lang="nb-NO" sz="1800" i="1" dirty="0" err="1" smtClean="0"/>
                <a:t>W</a:t>
              </a:r>
              <a:endParaRPr lang="nb-NO" sz="18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Entropi</a:t>
            </a:r>
            <a:r>
              <a:rPr lang="en-GB" dirty="0" smtClean="0"/>
              <a:t> – </a:t>
            </a:r>
            <a:r>
              <a:rPr lang="en-GB" dirty="0" err="1" smtClean="0"/>
              <a:t>litt</a:t>
            </a:r>
            <a:r>
              <a:rPr lang="en-GB" dirty="0" smtClean="0"/>
              <a:t> </a:t>
            </a:r>
            <a:r>
              <a:rPr lang="en-GB" dirty="0" err="1" smtClean="0"/>
              <a:t>mer</a:t>
            </a:r>
            <a:r>
              <a:rPr lang="en-GB" dirty="0" smtClean="0"/>
              <a:t> om </a:t>
            </a:r>
            <a:r>
              <a:rPr lang="en-GB" dirty="0" err="1" smtClean="0"/>
              <a:t>definisjonen</a:t>
            </a:r>
            <a:r>
              <a:rPr lang="en-GB" dirty="0" smtClean="0"/>
              <a:t> 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107504" y="1916832"/>
            <a:ext cx="5832648" cy="475252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dirty="0" smtClean="0"/>
              <a:t>Definisjonen knytter entropien til en reversibel (tapsfri) prosess med overføring av varme fra et varmere reservoar til et annet, kaldere, i det isolerte systemet.</a:t>
            </a:r>
          </a:p>
          <a:p>
            <a:pPr eaLnBrk="1" hangingPunct="1">
              <a:lnSpc>
                <a:spcPct val="90000"/>
              </a:lnSpc>
            </a:pPr>
            <a:endParaRPr lang="nb-NO" dirty="0" smtClean="0"/>
          </a:p>
          <a:p>
            <a:pPr eaLnBrk="1" hangingPunct="1">
              <a:lnSpc>
                <a:spcPct val="90000"/>
              </a:lnSpc>
            </a:pPr>
            <a:r>
              <a:rPr lang="nb-NO" dirty="0" smtClean="0"/>
              <a:t>Dette er også uttrykk for at varme (når det ikke utføres arbeid) bare strømmer fra varme til kalde reservoarer.</a:t>
            </a:r>
          </a:p>
          <a:p>
            <a:pPr eaLnBrk="1" hangingPunct="1">
              <a:lnSpc>
                <a:spcPct val="90000"/>
              </a:lnSpc>
            </a:pPr>
            <a:endParaRPr lang="nb-NO" dirty="0" smtClean="0"/>
          </a:p>
          <a:p>
            <a:pPr eaLnBrk="1" hangingPunct="1">
              <a:lnSpc>
                <a:spcPct val="90000"/>
              </a:lnSpc>
            </a:pPr>
            <a:r>
              <a:rPr lang="nb-NO" dirty="0"/>
              <a:t>I et isolert, </a:t>
            </a:r>
            <a:r>
              <a:rPr lang="nb-NO" i="1" dirty="0"/>
              <a:t>reelt </a:t>
            </a:r>
            <a:r>
              <a:rPr lang="nb-NO" dirty="0"/>
              <a:t>system som ikke er i likevekt, vil entropien øke i prosessen som følger. </a:t>
            </a:r>
          </a:p>
          <a:p>
            <a:pPr eaLnBrk="1" hangingPunct="1">
              <a:lnSpc>
                <a:spcPct val="90000"/>
              </a:lnSpc>
            </a:pPr>
            <a:endParaRPr lang="nb-NO" dirty="0" smtClean="0"/>
          </a:p>
          <a:p>
            <a:pPr eaLnBrk="1" hangingPunct="1">
              <a:lnSpc>
                <a:spcPct val="90000"/>
              </a:lnSpc>
            </a:pPr>
            <a:r>
              <a:rPr lang="nb-NO" dirty="0" smtClean="0"/>
              <a:t>Dette er et uttrykk for at tiden bare går én vei: Tidens og entropiens piler peker samme vei.</a:t>
            </a:r>
          </a:p>
        </p:txBody>
      </p:sp>
      <p:sp>
        <p:nvSpPr>
          <p:cNvPr id="1536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071515"/>
              </p:ext>
            </p:extLst>
          </p:nvPr>
        </p:nvGraphicFramePr>
        <p:xfrm>
          <a:off x="3878263" y="1125538"/>
          <a:ext cx="12001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name="Equation" r:id="rId3" imgW="711000" imgH="393480" progId="Equation.3">
                  <p:embed/>
                </p:oleObj>
              </mc:Choice>
              <mc:Fallback>
                <p:oleObj name="Equation" r:id="rId3" imgW="7110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263" y="1125538"/>
                        <a:ext cx="120015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7776270" y="1988840"/>
            <a:ext cx="1188218" cy="1913677"/>
            <a:chOff x="6516216" y="3861048"/>
            <a:chExt cx="1237062" cy="1944216"/>
          </a:xfrm>
        </p:grpSpPr>
        <p:sp>
          <p:nvSpPr>
            <p:cNvPr id="9" name="Rectangle 8"/>
            <p:cNvSpPr/>
            <p:nvPr/>
          </p:nvSpPr>
          <p:spPr>
            <a:xfrm>
              <a:off x="6516216" y="3861048"/>
              <a:ext cx="1237062" cy="194421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67080" y="3892764"/>
              <a:ext cx="1126472" cy="97639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i="1" dirty="0" err="1" smtClean="0"/>
                <a:t>T</a:t>
              </a:r>
              <a:r>
                <a:rPr lang="nb-NO" i="1" baseline="-25000" dirty="0" err="1" smtClean="0"/>
                <a:t>m</a:t>
              </a:r>
              <a:endParaRPr lang="nb-NO" i="1" baseline="-25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65060" y="4885316"/>
              <a:ext cx="1128492" cy="86294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i="1" dirty="0" err="1" smtClean="0"/>
                <a:t>T</a:t>
              </a:r>
              <a:r>
                <a:rPr lang="nb-NO" i="1" baseline="-25000" dirty="0" err="1" smtClean="0"/>
                <a:t>m</a:t>
              </a:r>
              <a:endParaRPr lang="nb-NO" i="1" baseline="-25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48078" y="2132857"/>
            <a:ext cx="1224136" cy="1913676"/>
            <a:chOff x="6444208" y="1659340"/>
            <a:chExt cx="1224136" cy="1913676"/>
          </a:xfrm>
        </p:grpSpPr>
        <p:sp>
          <p:nvSpPr>
            <p:cNvPr id="2" name="Rectangle 1"/>
            <p:cNvSpPr/>
            <p:nvPr/>
          </p:nvSpPr>
          <p:spPr>
            <a:xfrm>
              <a:off x="6444208" y="1659340"/>
              <a:ext cx="1224136" cy="191367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503290" y="1700808"/>
              <a:ext cx="1097868" cy="95091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i="1" dirty="0" smtClean="0"/>
                <a:t>T</a:t>
              </a:r>
              <a:r>
                <a:rPr lang="nb-NO" i="1" baseline="-25000" dirty="0" smtClean="0"/>
                <a:t>h</a:t>
              </a:r>
              <a:endParaRPr lang="nb-NO" i="1" baseline="-25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99894" y="2666529"/>
              <a:ext cx="1108724" cy="83447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i="1" dirty="0" err="1" smtClean="0"/>
                <a:t>T</a:t>
              </a:r>
              <a:r>
                <a:rPr lang="nb-NO" i="1" baseline="-25000" dirty="0" err="1" smtClean="0"/>
                <a:t>l</a:t>
              </a:r>
              <a:endParaRPr lang="nb-NO" i="1" baseline="-250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852534" y="2420888"/>
              <a:ext cx="407484" cy="461665"/>
              <a:chOff x="7476884" y="2247255"/>
              <a:chExt cx="407484" cy="461665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7879257" y="2276872"/>
                <a:ext cx="0" cy="432048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>
              <a:xfrm>
                <a:off x="7476884" y="224725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b="1" i="1" dirty="0" smtClean="0">
                    <a:solidFill>
                      <a:schemeClr val="bg1"/>
                    </a:solidFill>
                  </a:rPr>
                  <a:t>Q</a:t>
                </a:r>
                <a:endParaRPr lang="nb-NO" b="1" i="1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16" name="Straight Arrow Connector 15"/>
          <p:cNvCxnSpPr/>
          <p:nvPr/>
        </p:nvCxnSpPr>
        <p:spPr>
          <a:xfrm flipV="1">
            <a:off x="7392377" y="2894405"/>
            <a:ext cx="288032" cy="27424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378868" y="3830509"/>
            <a:ext cx="28803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56320" y="3851995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i="1" dirty="0" smtClean="0"/>
              <a:t>time</a:t>
            </a:r>
            <a:endParaRPr lang="nb-NO" sz="16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7405782" y="311042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i="1" dirty="0" smtClean="0"/>
              <a:t>S</a:t>
            </a:r>
            <a:endParaRPr lang="nb-NO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5734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543800" cy="952500"/>
          </a:xfrm>
        </p:spPr>
        <p:txBody>
          <a:bodyPr/>
          <a:lstStyle/>
          <a:p>
            <a:pPr eaLnBrk="1" hangingPunct="1"/>
            <a:r>
              <a:rPr lang="en-GB" smtClean="0"/>
              <a:t>Termodynamikkens 2. lov</a:t>
            </a:r>
            <a:r>
              <a:rPr lang="nb-NO" smtClean="0"/>
              <a:t/>
            </a:r>
            <a:br>
              <a:rPr lang="nb-NO" smtClean="0"/>
            </a:br>
            <a:r>
              <a:rPr lang="nb-NO" smtClean="0"/>
              <a:t>E</a:t>
            </a:r>
            <a:r>
              <a:rPr lang="en-GB" smtClean="0"/>
              <a:t>ntropien øker</a:t>
            </a:r>
          </a:p>
        </p:txBody>
      </p:sp>
      <p:sp>
        <p:nvSpPr>
          <p:cNvPr id="5734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72795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dirty="0" smtClean="0"/>
              <a:t>Entropien i et isolert system øker</a:t>
            </a:r>
          </a:p>
          <a:p>
            <a:pPr eaLnBrk="1" hangingPunct="1">
              <a:lnSpc>
                <a:spcPct val="90000"/>
              </a:lnSpc>
            </a:pPr>
            <a:endParaRPr lang="nb-NO" dirty="0" smtClean="0"/>
          </a:p>
          <a:p>
            <a:pPr eaLnBrk="1" hangingPunct="1">
              <a:lnSpc>
                <a:spcPct val="90000"/>
              </a:lnSpc>
            </a:pPr>
            <a:r>
              <a:rPr lang="nb-NO" dirty="0" smtClean="0"/>
              <a:t>1. og 2. lover sammen: I et isolert system er energien konstant, mens entropien øker. </a:t>
            </a:r>
          </a:p>
          <a:p>
            <a:pPr eaLnBrk="1" hangingPunct="1">
              <a:lnSpc>
                <a:spcPct val="90000"/>
              </a:lnSpc>
            </a:pPr>
            <a:endParaRPr lang="nb-NO" dirty="0" smtClean="0"/>
          </a:p>
          <a:p>
            <a:pPr eaLnBrk="1" hangingPunct="1">
              <a:lnSpc>
                <a:spcPct val="90000"/>
              </a:lnSpc>
            </a:pPr>
            <a:r>
              <a:rPr lang="nb-NO" dirty="0" smtClean="0"/>
              <a:t>Eksempler: </a:t>
            </a:r>
          </a:p>
          <a:p>
            <a:pPr lvl="2" eaLnBrk="1" hangingPunct="1">
              <a:lnSpc>
                <a:spcPct val="90000"/>
              </a:lnSpc>
            </a:pPr>
            <a:endParaRPr lang="nb-NO" dirty="0" smtClean="0"/>
          </a:p>
          <a:p>
            <a:pPr lvl="2" eaLnBrk="1" hangingPunct="1">
              <a:lnSpc>
                <a:spcPct val="90000"/>
              </a:lnSpc>
            </a:pPr>
            <a:r>
              <a:rPr lang="nb-NO" dirty="0" smtClean="0"/>
              <a:t>Universet </a:t>
            </a:r>
          </a:p>
          <a:p>
            <a:pPr lvl="2" eaLnBrk="1" hangingPunct="1">
              <a:lnSpc>
                <a:spcPct val="90000"/>
              </a:lnSpc>
            </a:pPr>
            <a:endParaRPr lang="nb-NO" dirty="0" smtClean="0"/>
          </a:p>
          <a:p>
            <a:pPr lvl="2" eaLnBrk="1" hangingPunct="1">
              <a:lnSpc>
                <a:spcPct val="90000"/>
              </a:lnSpc>
            </a:pPr>
            <a:r>
              <a:rPr lang="nb-NO" dirty="0" smtClean="0"/>
              <a:t>En lukket termos</a:t>
            </a:r>
          </a:p>
          <a:p>
            <a:pPr lvl="2" eaLnBrk="1" hangingPunct="1">
              <a:lnSpc>
                <a:spcPct val="90000"/>
              </a:lnSpc>
            </a:pPr>
            <a:endParaRPr lang="nb-NO" dirty="0" smtClean="0"/>
          </a:p>
          <a:p>
            <a:pPr eaLnBrk="1" hangingPunct="1">
              <a:lnSpc>
                <a:spcPct val="90000"/>
              </a:lnSpc>
            </a:pPr>
            <a:endParaRPr lang="nb-NO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/>
              <a:t>For å illustrere entropi har vi vært innom statistisk termodynamikk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Termodynamikkens 3. lov; Entropiens nullpunkt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484313"/>
            <a:ext cx="3887787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513"/>
            <a:ext cx="4609281" cy="5113337"/>
          </a:xfrm>
        </p:spPr>
        <p:txBody>
          <a:bodyPr/>
          <a:lstStyle/>
          <a:p>
            <a:pPr eaLnBrk="1" hangingPunct="1"/>
            <a:r>
              <a:rPr lang="nb-NO" dirty="0" smtClean="0"/>
              <a:t>For en perfekt krystall ved 0 K er det bare én mikrotilstand:  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i="1" dirty="0" smtClean="0"/>
              <a:t>W</a:t>
            </a:r>
            <a:r>
              <a:rPr lang="nb-NO" i="1" baseline="-25000" dirty="0" smtClean="0"/>
              <a:t>0 K</a:t>
            </a:r>
            <a:r>
              <a:rPr lang="nb-NO" dirty="0" smtClean="0"/>
              <a:t> = 1 </a:t>
            </a:r>
          </a:p>
          <a:p>
            <a:pPr eaLnBrk="1" hangingPunct="1"/>
            <a:r>
              <a:rPr lang="nb-NO" i="1" dirty="0" smtClean="0">
                <a:sym typeface="Symbol" pitchFamily="18" charset="2"/>
              </a:rPr>
              <a:t>S</a:t>
            </a:r>
            <a:r>
              <a:rPr lang="nb-NO" i="1" baseline="-25000" dirty="0" smtClean="0">
                <a:sym typeface="Symbol" pitchFamily="18" charset="2"/>
              </a:rPr>
              <a:t>0 K</a:t>
            </a:r>
            <a:r>
              <a:rPr lang="nb-NO" dirty="0" smtClean="0">
                <a:sym typeface="Symbol" pitchFamily="18" charset="2"/>
              </a:rPr>
              <a:t>=</a:t>
            </a:r>
            <a:r>
              <a:rPr lang="nb-NO" i="1" dirty="0" smtClean="0">
                <a:sym typeface="Symbol" pitchFamily="18" charset="2"/>
              </a:rPr>
              <a:t>k</a:t>
            </a:r>
            <a:r>
              <a:rPr lang="nb-NO" dirty="0" smtClean="0">
                <a:sym typeface="Symbol" pitchFamily="18" charset="2"/>
              </a:rPr>
              <a:t> ln</a:t>
            </a:r>
            <a:r>
              <a:rPr lang="nb-NO" i="1" dirty="0" smtClean="0">
                <a:sym typeface="Symbol" pitchFamily="18" charset="2"/>
              </a:rPr>
              <a:t>W</a:t>
            </a:r>
            <a:r>
              <a:rPr lang="nb-NO" i="1" baseline="-25000" dirty="0" smtClean="0">
                <a:sym typeface="Symbol" pitchFamily="18" charset="2"/>
              </a:rPr>
              <a:t>0 K</a:t>
            </a:r>
            <a:r>
              <a:rPr lang="nb-NO" dirty="0" smtClean="0">
                <a:sym typeface="Symbol" pitchFamily="18" charset="2"/>
              </a:rPr>
              <a:t> = 0</a:t>
            </a:r>
          </a:p>
          <a:p>
            <a:pPr eaLnBrk="1" hangingPunct="1"/>
            <a:endParaRPr lang="nb-NO" dirty="0" smtClean="0">
              <a:sym typeface="Symbol" pitchFamily="18" charset="2"/>
            </a:endParaRPr>
          </a:p>
          <a:p>
            <a:pPr eaLnBrk="1" hangingPunct="1"/>
            <a:r>
              <a:rPr lang="nb-NO" i="1" dirty="0" smtClean="0">
                <a:sym typeface="Symbol" pitchFamily="18" charset="2"/>
              </a:rPr>
              <a:t>For en perfekt krystall ved 0 K er entropien 0.</a:t>
            </a:r>
          </a:p>
          <a:p>
            <a:pPr eaLnBrk="1" hangingPunct="1"/>
            <a:endParaRPr lang="nb-NO" i="1" dirty="0" smtClean="0"/>
          </a:p>
          <a:p>
            <a:pPr eaLnBrk="1" hangingPunct="1"/>
            <a:r>
              <a:rPr lang="nb-NO" dirty="0" smtClean="0"/>
              <a:t>Dette gir et referansepunkt, slik at vi kan bruke absoluttverdier for entropien (ulikt indre energi og entalpi).</a:t>
            </a:r>
          </a:p>
        </p:txBody>
      </p:sp>
    </p:spTree>
    <p:extLst>
      <p:ext uri="{BB962C8B-B14F-4D97-AF65-F5344CB8AC3E}">
        <p14:creationId xmlns:p14="http://schemas.microsoft.com/office/powerpoint/2010/main" val="345746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1331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Standard absolutt molar entropi</a:t>
            </a:r>
          </a:p>
        </p:txBody>
      </p:sp>
      <p:sp>
        <p:nvSpPr>
          <p:cNvPr id="1331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7504" y="1371600"/>
            <a:ext cx="5400675" cy="4724400"/>
          </a:xfrm>
        </p:spPr>
        <p:txBody>
          <a:bodyPr/>
          <a:lstStyle/>
          <a:p>
            <a:pPr eaLnBrk="1" hangingPunct="1"/>
            <a:r>
              <a:rPr lang="nb-NO" dirty="0" smtClean="0"/>
              <a:t>Gitt ved 1 bar og 298 K</a:t>
            </a:r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målt ved </a:t>
            </a:r>
          </a:p>
          <a:p>
            <a:pPr lvl="1" eaLnBrk="1" hangingPunct="1"/>
            <a:r>
              <a:rPr lang="nb-NO" dirty="0" smtClean="0"/>
              <a:t>å integrere </a:t>
            </a:r>
            <a:r>
              <a:rPr lang="nb-NO" i="1" dirty="0" smtClean="0"/>
              <a:t>C</a:t>
            </a:r>
            <a:r>
              <a:rPr lang="nb-NO" i="1" baseline="-25000" dirty="0" smtClean="0"/>
              <a:t>p</a:t>
            </a:r>
            <a:r>
              <a:rPr lang="nb-NO" i="1" dirty="0" smtClean="0"/>
              <a:t>/T</a:t>
            </a:r>
            <a:r>
              <a:rPr lang="nb-NO" dirty="0" smtClean="0"/>
              <a:t> </a:t>
            </a:r>
            <a:r>
              <a:rPr lang="nb-NO" dirty="0" err="1" smtClean="0"/>
              <a:t>vs</a:t>
            </a:r>
            <a:r>
              <a:rPr lang="nb-NO" dirty="0" smtClean="0"/>
              <a:t> </a:t>
            </a:r>
            <a:r>
              <a:rPr lang="nb-NO" i="1" dirty="0" smtClean="0"/>
              <a:t>T</a:t>
            </a:r>
            <a:r>
              <a:rPr lang="nb-NO" dirty="0" smtClean="0"/>
              <a:t> fra 0 K til </a:t>
            </a:r>
            <a:r>
              <a:rPr lang="nb-NO" i="1" dirty="0" smtClean="0"/>
              <a:t>T</a:t>
            </a:r>
            <a:r>
              <a:rPr lang="nb-NO" dirty="0" smtClean="0"/>
              <a:t>.</a:t>
            </a:r>
          </a:p>
          <a:p>
            <a:pPr lvl="1" eaLnBrk="1" hangingPunct="1"/>
            <a:r>
              <a:rPr lang="nb-NO" dirty="0" smtClean="0"/>
              <a:t>og legge til </a:t>
            </a:r>
            <a:r>
              <a:rPr lang="nb-NO" dirty="0" smtClean="0">
                <a:sym typeface="Symbol" pitchFamily="18" charset="2"/>
              </a:rPr>
              <a:t></a:t>
            </a:r>
            <a:r>
              <a:rPr lang="nb-NO" i="1" dirty="0" smtClean="0">
                <a:sym typeface="Symbol" pitchFamily="18" charset="2"/>
              </a:rPr>
              <a:t>S</a:t>
            </a:r>
            <a:r>
              <a:rPr lang="nb-NO" dirty="0" smtClean="0">
                <a:sym typeface="Symbol" pitchFamily="18" charset="2"/>
              </a:rPr>
              <a:t> = </a:t>
            </a:r>
            <a:r>
              <a:rPr lang="nb-NO" i="1" dirty="0" err="1" smtClean="0"/>
              <a:t>q</a:t>
            </a:r>
            <a:r>
              <a:rPr lang="nb-NO" i="1" baseline="-25000" dirty="0" err="1" smtClean="0"/>
              <a:t>rev</a:t>
            </a:r>
            <a:r>
              <a:rPr lang="nb-NO" i="1" dirty="0" smtClean="0"/>
              <a:t>/T</a:t>
            </a:r>
            <a:r>
              <a:rPr lang="nb-NO" dirty="0" smtClean="0"/>
              <a:t> ved faseoverganger</a:t>
            </a:r>
          </a:p>
        </p:txBody>
      </p:sp>
      <p:graphicFrame>
        <p:nvGraphicFramePr>
          <p:cNvPr id="13314" name="Object 1028"/>
          <p:cNvGraphicFramePr>
            <a:graphicFrameLocks noChangeAspect="1"/>
          </p:cNvGraphicFramePr>
          <p:nvPr/>
        </p:nvGraphicFramePr>
        <p:xfrm>
          <a:off x="1447800" y="1905000"/>
          <a:ext cx="76200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2" name="Equation" r:id="rId4" imgW="266400" imgH="241200" progId="Equation.3">
                  <p:embed/>
                </p:oleObj>
              </mc:Choice>
              <mc:Fallback>
                <p:oleObj name="Equation" r:id="rId4" imgW="266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05000"/>
                        <a:ext cx="762000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8" name="Picture 10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3356992"/>
            <a:ext cx="3384550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22" descr="Phase Transform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4320481" cy="227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64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000" smtClean="0">
                <a:solidFill>
                  <a:srgbClr val="CC0000"/>
                </a:solidFill>
                <a:sym typeface="Symbol" pitchFamily="18" charset="2"/>
              </a:rPr>
              <a:t>Energiforandringer i kjemiske reaksjoner </a:t>
            </a:r>
            <a:r>
              <a:rPr lang="en-GB" sz="2000" smtClean="0">
                <a:sym typeface="Symbol" pitchFamily="18" charset="2"/>
              </a:rPr>
              <a:t/>
            </a:r>
            <a:br>
              <a:rPr lang="en-GB" sz="2000" smtClean="0">
                <a:sym typeface="Symbol" pitchFamily="18" charset="2"/>
              </a:rPr>
            </a:br>
            <a:endParaRPr lang="en-US" sz="2000" smtClean="0">
              <a:sym typeface="Symbol" pitchFamily="18" charset="2"/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81075"/>
            <a:ext cx="8001000" cy="5114925"/>
          </a:xfrm>
        </p:spPr>
        <p:txBody>
          <a:bodyPr/>
          <a:lstStyle/>
          <a:p>
            <a:pPr eaLnBrk="1" hangingPunct="1"/>
            <a:r>
              <a:rPr lang="nb-NO" sz="1800" dirty="0" smtClean="0"/>
              <a:t>I dette kapittelet skal vi se etter reaksjoner som </a:t>
            </a:r>
            <a:r>
              <a:rPr lang="nb-NO" sz="1800" i="1" dirty="0" smtClean="0"/>
              <a:t>skjer</a:t>
            </a:r>
            <a:r>
              <a:rPr lang="nb-NO" sz="1800" dirty="0" smtClean="0"/>
              <a:t> (frivillig, spontant) og hvilke som ikke skjer, og hvilke faktorer som påvirker dette. Det har med energi å gjøre…..</a:t>
            </a:r>
            <a:endParaRPr lang="en-GB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r>
              <a:rPr lang="en-GB" sz="1800" dirty="0" smtClean="0"/>
              <a:t>Vi </a:t>
            </a:r>
            <a:r>
              <a:rPr lang="en-GB" sz="1800" dirty="0" err="1" smtClean="0"/>
              <a:t>skal</a:t>
            </a:r>
            <a:r>
              <a:rPr lang="en-GB" sz="1800" dirty="0" smtClean="0"/>
              <a:t> se </a:t>
            </a:r>
            <a:r>
              <a:rPr lang="en-GB" sz="1800" dirty="0" err="1" smtClean="0"/>
              <a:t>på</a:t>
            </a:r>
            <a:r>
              <a:rPr lang="en-GB" sz="1800" dirty="0" smtClean="0"/>
              <a:t> </a:t>
            </a:r>
            <a:r>
              <a:rPr lang="en-GB" sz="1800" dirty="0" err="1" smtClean="0"/>
              <a:t>reaksjonen</a:t>
            </a:r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>
              <a:buFontTx/>
              <a:buNone/>
            </a:pPr>
            <a:r>
              <a:rPr lang="en-GB" sz="1800" dirty="0" smtClean="0"/>
              <a:t>		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(g) + 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(g) = 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O(g)            </a:t>
            </a:r>
          </a:p>
          <a:p>
            <a:pPr eaLnBrk="1" hangingPunct="1"/>
            <a:endParaRPr lang="en-GB" sz="1800" dirty="0" smtClean="0"/>
          </a:p>
          <a:p>
            <a:pPr eaLnBrk="1" hangingPunct="1"/>
            <a:r>
              <a:rPr lang="en-GB" sz="1800" dirty="0" smtClean="0"/>
              <a:t>Total </a:t>
            </a:r>
            <a:r>
              <a:rPr lang="en-GB" sz="1800" dirty="0" err="1" smtClean="0"/>
              <a:t>energiforandring</a:t>
            </a:r>
            <a:r>
              <a:rPr lang="en-GB" sz="1800" dirty="0" smtClean="0"/>
              <a:t>: </a:t>
            </a:r>
            <a:r>
              <a:rPr lang="en-GB" sz="1800" dirty="0" smtClean="0">
                <a:sym typeface="Symbol" pitchFamily="18" charset="2"/>
              </a:rPr>
              <a:t></a:t>
            </a:r>
            <a:r>
              <a:rPr lang="en-GB" sz="1800" i="1" dirty="0" smtClean="0">
                <a:sym typeface="Symbol" pitchFamily="18" charset="2"/>
              </a:rPr>
              <a:t>H</a:t>
            </a:r>
            <a:r>
              <a:rPr lang="en-GB" sz="1800" dirty="0" smtClean="0">
                <a:sym typeface="Symbol" pitchFamily="18" charset="2"/>
              </a:rPr>
              <a:t> = -474 kJ/mol</a:t>
            </a:r>
          </a:p>
          <a:p>
            <a:pPr eaLnBrk="1" hangingPunct="1"/>
            <a:endParaRPr lang="en-GB" sz="1800" dirty="0" smtClean="0">
              <a:sym typeface="Symbol" pitchFamily="18" charset="2"/>
            </a:endParaRPr>
          </a:p>
          <a:p>
            <a:pPr eaLnBrk="1" hangingPunct="1"/>
            <a:r>
              <a:rPr lang="en-GB" sz="1800" dirty="0" err="1" smtClean="0">
                <a:sym typeface="Symbol" pitchFamily="18" charset="2"/>
              </a:rPr>
              <a:t>Består</a:t>
            </a:r>
            <a:r>
              <a:rPr lang="en-GB" sz="1800" dirty="0" smtClean="0">
                <a:sym typeface="Symbol" pitchFamily="18" charset="2"/>
              </a:rPr>
              <a:t> </a:t>
            </a:r>
            <a:r>
              <a:rPr lang="en-GB" sz="1800" dirty="0" err="1" smtClean="0">
                <a:sym typeface="Symbol" pitchFamily="18" charset="2"/>
              </a:rPr>
              <a:t>av</a:t>
            </a:r>
            <a:r>
              <a:rPr lang="en-GB" sz="1800" dirty="0" smtClean="0">
                <a:sym typeface="Symbol" pitchFamily="18" charset="2"/>
              </a:rPr>
              <a:t> </a:t>
            </a:r>
            <a:r>
              <a:rPr lang="en-GB" sz="1800" dirty="0" err="1" smtClean="0">
                <a:sym typeface="Symbol" pitchFamily="18" charset="2"/>
              </a:rPr>
              <a:t>flere</a:t>
            </a:r>
            <a:r>
              <a:rPr lang="en-GB" sz="1800" dirty="0" smtClean="0">
                <a:sym typeface="Symbol" pitchFamily="18" charset="2"/>
              </a:rPr>
              <a:t> </a:t>
            </a:r>
            <a:r>
              <a:rPr lang="en-GB" sz="1800" dirty="0" err="1" smtClean="0">
                <a:sym typeface="Symbol" pitchFamily="18" charset="2"/>
              </a:rPr>
              <a:t>individuelle</a:t>
            </a:r>
            <a:r>
              <a:rPr lang="en-GB" sz="1800" dirty="0" smtClean="0">
                <a:sym typeface="Symbol" pitchFamily="18" charset="2"/>
              </a:rPr>
              <a:t> </a:t>
            </a:r>
            <a:r>
              <a:rPr lang="en-GB" sz="1800" dirty="0" err="1" smtClean="0">
                <a:sym typeface="Symbol" pitchFamily="18" charset="2"/>
              </a:rPr>
              <a:t>bidrag</a:t>
            </a:r>
            <a:r>
              <a:rPr lang="en-GB" sz="1800" dirty="0" smtClean="0">
                <a:sym typeface="Symbol" pitchFamily="18" charset="2"/>
              </a:rPr>
              <a:t>, </a:t>
            </a:r>
            <a:r>
              <a:rPr lang="en-GB" sz="1800" dirty="0" err="1" smtClean="0">
                <a:sym typeface="Symbol" pitchFamily="18" charset="2"/>
              </a:rPr>
              <a:t>bl.a</a:t>
            </a:r>
            <a:r>
              <a:rPr lang="en-GB" sz="1800" dirty="0" smtClean="0">
                <a:sym typeface="Symbol" pitchFamily="18" charset="2"/>
              </a:rPr>
              <a:t>.: </a:t>
            </a:r>
          </a:p>
          <a:p>
            <a:pPr lvl="1" eaLnBrk="1" hangingPunct="1"/>
            <a:endParaRPr lang="en-GB" sz="1600" dirty="0" smtClean="0">
              <a:sym typeface="Symbol" pitchFamily="18" charset="2"/>
            </a:endParaRPr>
          </a:p>
          <a:p>
            <a:pPr lvl="1" eaLnBrk="1" hangingPunct="1"/>
            <a:r>
              <a:rPr lang="en-GB" sz="1600" dirty="0" smtClean="0">
                <a:sym typeface="Symbol" pitchFamily="18" charset="2"/>
              </a:rPr>
              <a:t>Splitting </a:t>
            </a:r>
            <a:r>
              <a:rPr lang="en-GB" sz="1600" dirty="0" err="1" smtClean="0">
                <a:sym typeface="Symbol" pitchFamily="18" charset="2"/>
              </a:rPr>
              <a:t>av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dirty="0" err="1" smtClean="0">
                <a:sym typeface="Symbol" pitchFamily="18" charset="2"/>
              </a:rPr>
              <a:t>eksisterende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dirty="0" err="1" smtClean="0">
                <a:sym typeface="Symbol" pitchFamily="18" charset="2"/>
              </a:rPr>
              <a:t>bindinger</a:t>
            </a:r>
            <a:endParaRPr lang="en-GB" sz="1600" dirty="0" smtClean="0">
              <a:sym typeface="Symbol" pitchFamily="18" charset="2"/>
            </a:endParaRPr>
          </a:p>
          <a:p>
            <a:pPr lvl="1" eaLnBrk="1" hangingPunct="1"/>
            <a:endParaRPr lang="en-GB" sz="1600" dirty="0" smtClean="0">
              <a:sym typeface="Symbol" pitchFamily="18" charset="2"/>
            </a:endParaRPr>
          </a:p>
          <a:p>
            <a:pPr lvl="1" eaLnBrk="1" hangingPunct="1"/>
            <a:r>
              <a:rPr lang="en-GB" sz="1600" dirty="0" err="1" smtClean="0">
                <a:sym typeface="Symbol" pitchFamily="18" charset="2"/>
              </a:rPr>
              <a:t>Dannelse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dirty="0" err="1" smtClean="0">
                <a:sym typeface="Symbol" pitchFamily="18" charset="2"/>
              </a:rPr>
              <a:t>av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dirty="0" err="1" smtClean="0">
                <a:sym typeface="Symbol" pitchFamily="18" charset="2"/>
              </a:rPr>
              <a:t>nye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dirty="0" err="1" smtClean="0">
                <a:sym typeface="Symbol" pitchFamily="18" charset="2"/>
              </a:rPr>
              <a:t>bindinger</a:t>
            </a:r>
            <a:endParaRPr lang="en-US" dirty="0" smtClean="0"/>
          </a:p>
        </p:txBody>
      </p:sp>
      <p:pic>
        <p:nvPicPr>
          <p:cNvPr id="109570" name="Picture 2" descr="http://zebu.uoregon.edu/2001/ph162/images/flamed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636912"/>
            <a:ext cx="3264361" cy="2448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543800" cy="1104900"/>
          </a:xfrm>
        </p:spPr>
        <p:txBody>
          <a:bodyPr/>
          <a:lstStyle/>
          <a:p>
            <a:pPr eaLnBrk="1" hangingPunct="1"/>
            <a:r>
              <a:rPr lang="en-GB" smtClean="0"/>
              <a:t>Entropiendringer i kjemiske reaksjoner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08720"/>
            <a:ext cx="8640960" cy="5616624"/>
          </a:xfrm>
        </p:spPr>
        <p:txBody>
          <a:bodyPr/>
          <a:lstStyle/>
          <a:p>
            <a:pPr eaLnBrk="1" hangingPunct="1"/>
            <a:r>
              <a:rPr lang="nb-NO" dirty="0" smtClean="0"/>
              <a:t>Generelt:</a:t>
            </a:r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Ved standardbetingelser:</a:t>
            </a:r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Entropi er en tilstandsfunksjon og er uavhengig av veien i en kjemisk reaksjon. (Tilsvarende Hess’ lov for entalpi.)</a:t>
            </a:r>
          </a:p>
          <a:p>
            <a:pPr eaLnBrk="1" hangingPunct="1"/>
            <a:r>
              <a:rPr lang="nb-NO" dirty="0" smtClean="0"/>
              <a:t>Men entropien har absoluttverdi – også for grunnstoffene i standardtilstand – og vi kan måle den. Derfor skal vi ikke bruke dannelses-entropier via grunnstoffene for entropiendringer i reaksjoner.</a:t>
            </a: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630322"/>
              </p:ext>
            </p:extLst>
          </p:nvPr>
        </p:nvGraphicFramePr>
        <p:xfrm>
          <a:off x="1531814" y="1556792"/>
          <a:ext cx="3246437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4" name="Equation" r:id="rId4" imgW="1523880" imgH="355320" progId="Equation.3">
                  <p:embed/>
                </p:oleObj>
              </mc:Choice>
              <mc:Fallback>
                <p:oleObj name="Equation" r:id="rId4" imgW="1523880" imgH="355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814" y="1556792"/>
                        <a:ext cx="3246437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908833"/>
              </p:ext>
            </p:extLst>
          </p:nvPr>
        </p:nvGraphicFramePr>
        <p:xfrm>
          <a:off x="1475656" y="3368253"/>
          <a:ext cx="3246437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" name="Equation" r:id="rId6" imgW="1523880" imgH="355320" progId="Equation.3">
                  <p:embed/>
                </p:oleObj>
              </mc:Choice>
              <mc:Fallback>
                <p:oleObj name="Equation" r:id="rId6" imgW="15238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368253"/>
                        <a:ext cx="3246437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Entropi og </a:t>
            </a:r>
            <a:r>
              <a:rPr lang="nb-NO" dirty="0" smtClean="0"/>
              <a:t>aktivitet 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472608"/>
          </a:xfrm>
        </p:spPr>
        <p:txBody>
          <a:bodyPr/>
          <a:lstStyle/>
          <a:p>
            <a:r>
              <a:rPr lang="nb-NO" dirty="0" smtClean="0"/>
              <a:t>Vi har til sett på termodynamiske </a:t>
            </a:r>
            <a:r>
              <a:rPr lang="nb-NO" dirty="0" err="1" smtClean="0"/>
              <a:t>parametre</a:t>
            </a:r>
            <a:r>
              <a:rPr lang="nb-NO" dirty="0" smtClean="0"/>
              <a:t> (entalpi, </a:t>
            </a:r>
            <a:r>
              <a:rPr lang="nb-NO" dirty="0" smtClean="0"/>
              <a:t>entropi) </a:t>
            </a:r>
            <a:r>
              <a:rPr lang="nb-NO" dirty="0" smtClean="0"/>
              <a:t>og endringer i disse ved reaksjoner</a:t>
            </a:r>
          </a:p>
          <a:p>
            <a:endParaRPr lang="nb-NO" dirty="0" smtClean="0"/>
          </a:p>
          <a:p>
            <a:r>
              <a:rPr lang="nb-NO" dirty="0" smtClean="0"/>
              <a:t>Vi har angitt standard entalpi- og </a:t>
            </a:r>
            <a:r>
              <a:rPr lang="nb-NO" dirty="0" smtClean="0"/>
              <a:t>entropi-endringer </a:t>
            </a:r>
            <a:r>
              <a:rPr lang="nb-NO" dirty="0" smtClean="0"/>
              <a:t>ved standardbetingelser</a:t>
            </a:r>
          </a:p>
          <a:p>
            <a:endParaRPr lang="nb-NO" dirty="0"/>
          </a:p>
          <a:p>
            <a:r>
              <a:rPr lang="nb-NO" dirty="0" smtClean="0"/>
              <a:t>Standardbetingelsen er først og fremst at trykket er 1 bar</a:t>
            </a:r>
          </a:p>
          <a:p>
            <a:endParaRPr lang="nb-NO" dirty="0" smtClean="0"/>
          </a:p>
          <a:p>
            <a:r>
              <a:rPr lang="nb-NO" dirty="0" smtClean="0"/>
              <a:t>Standardtemperaturen </a:t>
            </a:r>
            <a:r>
              <a:rPr lang="nb-NO" dirty="0" smtClean="0"/>
              <a:t>er oftest 298 K, men kan standardbetingelser og –</a:t>
            </a:r>
            <a:r>
              <a:rPr lang="nb-NO" dirty="0" err="1" smtClean="0"/>
              <a:t>parametre</a:t>
            </a:r>
            <a:r>
              <a:rPr lang="nb-NO" dirty="0" smtClean="0"/>
              <a:t> kan også angis ved andre temperaturer</a:t>
            </a:r>
          </a:p>
          <a:p>
            <a:endParaRPr lang="nb-NO" dirty="0"/>
          </a:p>
          <a:p>
            <a:r>
              <a:rPr lang="nb-NO" dirty="0" smtClean="0"/>
              <a:t>Entropien endres med </a:t>
            </a:r>
            <a:r>
              <a:rPr lang="nb-NO" i="1" dirty="0" smtClean="0"/>
              <a:t>aktiviteten</a:t>
            </a:r>
            <a:r>
              <a:rPr lang="nb-NO" dirty="0" smtClean="0"/>
              <a:t> til </a:t>
            </a:r>
            <a:r>
              <a:rPr lang="nb-NO" dirty="0" smtClean="0"/>
              <a:t>et stoff</a:t>
            </a:r>
            <a:endParaRPr lang="nb-NO" dirty="0" smtClean="0"/>
          </a:p>
          <a:p>
            <a:r>
              <a:rPr lang="nb-NO" dirty="0" smtClean="0"/>
              <a:t>Entropiendringer </a:t>
            </a:r>
            <a:r>
              <a:rPr lang="nb-NO" dirty="0" smtClean="0"/>
              <a:t>i en reaksjon endres </a:t>
            </a:r>
            <a:r>
              <a:rPr lang="nb-NO" dirty="0" smtClean="0"/>
              <a:t>derved med </a:t>
            </a:r>
            <a:r>
              <a:rPr lang="nb-NO" i="1" dirty="0" smtClean="0"/>
              <a:t>aktivitetene</a:t>
            </a:r>
            <a:r>
              <a:rPr lang="nb-NO" dirty="0" smtClean="0"/>
              <a:t> </a:t>
            </a:r>
            <a:r>
              <a:rPr lang="nb-NO" dirty="0" smtClean="0"/>
              <a:t>til reaktanter og produkter</a:t>
            </a:r>
          </a:p>
          <a:p>
            <a:r>
              <a:rPr lang="nb-NO" dirty="0" smtClean="0"/>
              <a:t>Nå skal vi lære mer om hva </a:t>
            </a:r>
            <a:r>
              <a:rPr lang="nb-NO" i="1" dirty="0" smtClean="0"/>
              <a:t>aktivitet </a:t>
            </a:r>
            <a:r>
              <a:rPr lang="nb-NO" dirty="0" smtClean="0"/>
              <a:t>er.</a:t>
            </a:r>
            <a:endParaRPr lang="nb-NO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Partialtrykk og aktivitet for ideelle gasser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 en ideell gass er det ikke interaksjoner mellom gassmolekyler</a:t>
            </a:r>
          </a:p>
          <a:p>
            <a:r>
              <a:rPr lang="nb-NO" dirty="0" smtClean="0"/>
              <a:t>Gjelder ved normale trykk og temperaturer</a:t>
            </a:r>
          </a:p>
          <a:p>
            <a:r>
              <a:rPr lang="nb-NO" dirty="0" smtClean="0"/>
              <a:t>I en ideell gassblanding gjelder noen enkle sammenhenger:</a:t>
            </a:r>
          </a:p>
          <a:p>
            <a:endParaRPr lang="nb-NO" dirty="0"/>
          </a:p>
          <a:p>
            <a:r>
              <a:rPr lang="nb-NO" dirty="0" smtClean="0"/>
              <a:t>I </a:t>
            </a:r>
            <a:r>
              <a:rPr lang="nb-NO" dirty="0"/>
              <a:t>e</a:t>
            </a:r>
            <a:r>
              <a:rPr lang="nb-NO" dirty="0" smtClean="0"/>
              <a:t>n blanding av gasser har hvert gass-species </a:t>
            </a:r>
            <a:r>
              <a:rPr lang="nb-NO" i="1" dirty="0" smtClean="0"/>
              <a:t>i</a:t>
            </a:r>
            <a:r>
              <a:rPr lang="nb-NO" dirty="0" smtClean="0"/>
              <a:t> et partialtrykk </a:t>
            </a:r>
            <a:r>
              <a:rPr lang="nb-NO" i="1" dirty="0" smtClean="0"/>
              <a:t>p</a:t>
            </a:r>
            <a:r>
              <a:rPr lang="nb-NO" i="1" baseline="-25000" dirty="0" smtClean="0"/>
              <a:t>i</a:t>
            </a:r>
          </a:p>
          <a:p>
            <a:r>
              <a:rPr lang="nb-NO" dirty="0" smtClean="0"/>
              <a:t>Forholdet mellom partialtrykket og totaltrykket er gitt ved forholdet mellom antall (mol) molekyler av hver gass: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                             eller</a:t>
            </a:r>
          </a:p>
          <a:p>
            <a:pPr marL="0" indent="0">
              <a:buNone/>
            </a:pPr>
            <a:r>
              <a:rPr lang="nb-NO" dirty="0" smtClean="0"/>
              <a:t> </a:t>
            </a:r>
          </a:p>
          <a:p>
            <a:r>
              <a:rPr lang="nb-NO" dirty="0" err="1" smtClean="0"/>
              <a:t>Daltons</a:t>
            </a:r>
            <a:r>
              <a:rPr lang="nb-NO" dirty="0" smtClean="0"/>
              <a:t> lov: Summen av alle partialtrykkene er lik totaltrykket: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641987"/>
              </p:ext>
            </p:extLst>
          </p:nvPr>
        </p:nvGraphicFramePr>
        <p:xfrm>
          <a:off x="1187624" y="4077320"/>
          <a:ext cx="11223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0" name="Equation" r:id="rId3" imgW="672840" imgH="431640" progId="Equation.3">
                  <p:embed/>
                </p:oleObj>
              </mc:Choice>
              <mc:Fallback>
                <p:oleObj name="Equation" r:id="rId3" imgW="6728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4077320"/>
                        <a:ext cx="1122362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439953"/>
              </p:ext>
            </p:extLst>
          </p:nvPr>
        </p:nvGraphicFramePr>
        <p:xfrm>
          <a:off x="1115616" y="5496272"/>
          <a:ext cx="292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1" name="Equation" r:id="rId5" imgW="1752480" imgH="228600" progId="Equation.3">
                  <p:embed/>
                </p:oleObj>
              </mc:Choice>
              <mc:Fallback>
                <p:oleObj name="Equation" r:id="rId5" imgW="1752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5496272"/>
                        <a:ext cx="292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085336"/>
              </p:ext>
            </p:extLst>
          </p:nvPr>
        </p:nvGraphicFramePr>
        <p:xfrm>
          <a:off x="3775075" y="4077072"/>
          <a:ext cx="13350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2" name="Equation" r:id="rId7" imgW="799920" imgH="431640" progId="Equation.3">
                  <p:embed/>
                </p:oleObj>
              </mc:Choice>
              <mc:Fallback>
                <p:oleObj name="Equation" r:id="rId7" imgW="799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4077072"/>
                        <a:ext cx="13350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80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20552"/>
          </a:xfrm>
        </p:spPr>
        <p:txBody>
          <a:bodyPr/>
          <a:lstStyle/>
          <a:p>
            <a:r>
              <a:rPr lang="nb-NO" dirty="0" smtClean="0"/>
              <a:t>Standardbetingelser for blandinger og løsninger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 en ren gass er standardtrykket </a:t>
            </a:r>
            <a:r>
              <a:rPr lang="nb-NO" i="1" dirty="0" smtClean="0"/>
              <a:t>P</a:t>
            </a:r>
            <a:r>
              <a:rPr lang="nb-NO" i="1" baseline="-25000" dirty="0" smtClean="0"/>
              <a:t>0</a:t>
            </a:r>
            <a:r>
              <a:rPr lang="nb-NO" dirty="0" smtClean="0"/>
              <a:t> = 1 bar</a:t>
            </a:r>
          </a:p>
          <a:p>
            <a:endParaRPr lang="nb-NO" dirty="0" smtClean="0"/>
          </a:p>
          <a:p>
            <a:r>
              <a:rPr lang="nb-NO" dirty="0" smtClean="0"/>
              <a:t>I en gassblanding er standard partialtrykk også </a:t>
            </a:r>
            <a:r>
              <a:rPr lang="nb-NO" i="1" dirty="0" smtClean="0"/>
              <a:t>p</a:t>
            </a:r>
            <a:r>
              <a:rPr lang="nb-NO" i="1" baseline="-25000" dirty="0" smtClean="0"/>
              <a:t>0</a:t>
            </a:r>
            <a:r>
              <a:rPr lang="nb-NO" dirty="0" smtClean="0"/>
              <a:t> = 1 bar</a:t>
            </a:r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I en løsning er standard konsentrasjon </a:t>
            </a:r>
            <a:r>
              <a:rPr lang="nb-NO" i="1" dirty="0" smtClean="0"/>
              <a:t>c</a:t>
            </a:r>
            <a:r>
              <a:rPr lang="nb-NO" i="1" baseline="-25000" dirty="0" smtClean="0"/>
              <a:t>0</a:t>
            </a:r>
            <a:r>
              <a:rPr lang="nb-NO" dirty="0" smtClean="0"/>
              <a:t> = 1 m (molal: mol/kg løsningsmiddel)</a:t>
            </a:r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Vi bruker oftest </a:t>
            </a:r>
            <a:r>
              <a:rPr lang="nb-NO" i="1" dirty="0" smtClean="0"/>
              <a:t>c</a:t>
            </a:r>
            <a:r>
              <a:rPr lang="nb-NO" i="1" baseline="-25000" dirty="0" smtClean="0"/>
              <a:t>0</a:t>
            </a:r>
            <a:r>
              <a:rPr lang="nb-NO" dirty="0" smtClean="0"/>
              <a:t> = 1 M (mol/liter løsning) ≈ 1 m (for vandige løsninger)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9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Aktivitet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Aktivitet er et benevningsløst forhold mellom faktisk tilstand og standardtilstanden</a:t>
            </a:r>
          </a:p>
          <a:p>
            <a:endParaRPr lang="nb-NO" dirty="0"/>
          </a:p>
          <a:p>
            <a:r>
              <a:rPr lang="nb-NO" dirty="0" smtClean="0"/>
              <a:t>For gasser er aktiviteten gitt ved forholdet mellom faktisk partialtrykk og standard partialtrykk: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For løsninger er aktiviteten tilsvarende: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964388"/>
              </p:ext>
            </p:extLst>
          </p:nvPr>
        </p:nvGraphicFramePr>
        <p:xfrm>
          <a:off x="800100" y="4797425"/>
          <a:ext cx="20748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2" name="Equation" r:id="rId3" imgW="1244520" imgH="431640" progId="Equation.3">
                  <p:embed/>
                </p:oleObj>
              </mc:Choice>
              <mc:Fallback>
                <p:oleObj name="Equation" r:id="rId3" imgW="1244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4797425"/>
                        <a:ext cx="207486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058038"/>
              </p:ext>
            </p:extLst>
          </p:nvPr>
        </p:nvGraphicFramePr>
        <p:xfrm>
          <a:off x="1069975" y="3213100"/>
          <a:ext cx="15875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3" name="Equation" r:id="rId5" imgW="952200" imgH="431640" progId="Equation.3">
                  <p:embed/>
                </p:oleObj>
              </mc:Choice>
              <mc:Fallback>
                <p:oleObj name="Equation" r:id="rId5" imgW="952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213100"/>
                        <a:ext cx="15875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394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Entropiendringer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aktivitet</a:t>
            </a:r>
            <a:endParaRPr lang="en-GB" dirty="0" smtClean="0"/>
          </a:p>
        </p:txBody>
      </p:sp>
      <p:sp>
        <p:nvSpPr>
          <p:cNvPr id="163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7772400" cy="4724400"/>
          </a:xfrm>
        </p:spPr>
        <p:txBody>
          <a:bodyPr/>
          <a:lstStyle/>
          <a:p>
            <a:pPr eaLnBrk="1" hangingPunct="1"/>
            <a:r>
              <a:rPr lang="nb-NO" dirty="0" smtClean="0"/>
              <a:t>For en ideell gass:</a:t>
            </a:r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For en ideell løsning:</a:t>
            </a:r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Entropi kan derved relateres til standardtilstanden:</a:t>
            </a:r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64553"/>
              </p:ext>
            </p:extLst>
          </p:nvPr>
        </p:nvGraphicFramePr>
        <p:xfrm>
          <a:off x="1043608" y="1741488"/>
          <a:ext cx="286226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0" name="Equation" r:id="rId3" imgW="1485720" imgH="431640" progId="Equation.3">
                  <p:embed/>
                </p:oleObj>
              </mc:Choice>
              <mc:Fallback>
                <p:oleObj name="Equation" r:id="rId3" imgW="1485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741488"/>
                        <a:ext cx="2862263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6387" name="Object 6"/>
          <p:cNvGraphicFramePr>
            <a:graphicFrameLocks noChangeAspect="1"/>
          </p:cNvGraphicFramePr>
          <p:nvPr/>
        </p:nvGraphicFramePr>
        <p:xfrm>
          <a:off x="1042988" y="3265488"/>
          <a:ext cx="2879725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1" name="Equation" r:id="rId5" imgW="1447800" imgH="431800" progId="Equation.3">
                  <p:embed/>
                </p:oleObj>
              </mc:Choice>
              <mc:Fallback>
                <p:oleObj name="Equation" r:id="rId5" imgW="1447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265488"/>
                        <a:ext cx="2879725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63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579951"/>
              </p:ext>
            </p:extLst>
          </p:nvPr>
        </p:nvGraphicFramePr>
        <p:xfrm>
          <a:off x="1006475" y="4838700"/>
          <a:ext cx="468153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2" name="Equation" r:id="rId7" imgW="2450880" imgH="431640" progId="Equation.3">
                  <p:embed/>
                </p:oleObj>
              </mc:Choice>
              <mc:Fallback>
                <p:oleObj name="Equation" r:id="rId7" imgW="2450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4838700"/>
                        <a:ext cx="4681538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6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638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853010"/>
              </p:ext>
            </p:extLst>
          </p:nvPr>
        </p:nvGraphicFramePr>
        <p:xfrm>
          <a:off x="1019175" y="5702300"/>
          <a:ext cx="46577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3" name="Equation" r:id="rId9" imgW="2412720" imgH="431640" progId="Equation.3">
                  <p:embed/>
                </p:oleObj>
              </mc:Choice>
              <mc:Fallback>
                <p:oleObj name="Equation" r:id="rId9" imgW="2412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5702300"/>
                        <a:ext cx="4657725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07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Men </a:t>
            </a:r>
            <a:r>
              <a:rPr lang="en-GB" dirty="0" err="1" smtClean="0"/>
              <a:t>hva</a:t>
            </a:r>
            <a:r>
              <a:rPr lang="en-GB" dirty="0" smtClean="0"/>
              <a:t> </a:t>
            </a:r>
            <a:r>
              <a:rPr lang="en-GB" dirty="0" err="1" smtClean="0"/>
              <a:t>skjer</a:t>
            </a:r>
            <a:r>
              <a:rPr lang="en-GB" dirty="0" smtClean="0"/>
              <a:t>?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1148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dirty="0" smtClean="0"/>
              <a:t>Vi har sett at to ting påvirker hvorvidt en prosess (eller reaksjon) skjer:</a:t>
            </a:r>
          </a:p>
          <a:p>
            <a:pPr lvl="1" eaLnBrk="1" hangingPunct="1">
              <a:lnSpc>
                <a:spcPct val="90000"/>
              </a:lnSpc>
            </a:pPr>
            <a:endParaRPr lang="nb-NO" dirty="0" smtClean="0"/>
          </a:p>
          <a:p>
            <a:pPr lvl="1" eaLnBrk="1" hangingPunct="1">
              <a:lnSpc>
                <a:spcPct val="90000"/>
              </a:lnSpc>
            </a:pPr>
            <a:r>
              <a:rPr lang="nb-NO" dirty="0" smtClean="0"/>
              <a:t>Senkning i entalpien</a:t>
            </a:r>
          </a:p>
          <a:p>
            <a:pPr lvl="2" eaLnBrk="1" hangingPunct="1">
              <a:lnSpc>
                <a:spcPct val="90000"/>
              </a:lnSpc>
            </a:pPr>
            <a:r>
              <a:rPr lang="nb-NO" dirty="0" smtClean="0"/>
              <a:t>Eksotermiske reaksjoner synes å dominere</a:t>
            </a:r>
          </a:p>
          <a:p>
            <a:pPr lvl="2" eaLnBrk="1" hangingPunct="1">
              <a:lnSpc>
                <a:spcPct val="90000"/>
              </a:lnSpc>
            </a:pPr>
            <a:r>
              <a:rPr lang="nb-NO" dirty="0" smtClean="0"/>
              <a:t>Men også endotermiske reaksjoner skjer</a:t>
            </a:r>
          </a:p>
          <a:p>
            <a:pPr lvl="2" eaLnBrk="1" hangingPunct="1">
              <a:lnSpc>
                <a:spcPct val="90000"/>
              </a:lnSpc>
            </a:pPr>
            <a:r>
              <a:rPr lang="nb-NO" dirty="0" smtClean="0"/>
              <a:t>Disse betraktningene begrenser seg til vårt nærsystem; i Universet er energien uansett konstant</a:t>
            </a:r>
          </a:p>
          <a:p>
            <a:pPr lvl="1" eaLnBrk="1" hangingPunct="1">
              <a:lnSpc>
                <a:spcPct val="90000"/>
              </a:lnSpc>
            </a:pPr>
            <a:endParaRPr lang="nb-NO" dirty="0" smtClean="0"/>
          </a:p>
          <a:p>
            <a:pPr lvl="1" eaLnBrk="1" hangingPunct="1">
              <a:lnSpc>
                <a:spcPct val="90000"/>
              </a:lnSpc>
            </a:pPr>
            <a:r>
              <a:rPr lang="nb-NO" dirty="0" smtClean="0"/>
              <a:t>Økning i entropien</a:t>
            </a:r>
          </a:p>
          <a:p>
            <a:pPr lvl="2" eaLnBrk="1" hangingPunct="1">
              <a:lnSpc>
                <a:spcPct val="90000"/>
              </a:lnSpc>
            </a:pPr>
            <a:r>
              <a:rPr lang="nb-NO" dirty="0" smtClean="0"/>
              <a:t>I et isolert system kan bare prosesser (og reaksjoner) der entropien øker skje.</a:t>
            </a:r>
          </a:p>
          <a:p>
            <a:pPr lvl="2" eaLnBrk="1" hangingPunct="1">
              <a:lnSpc>
                <a:spcPct val="90000"/>
              </a:lnSpc>
            </a:pPr>
            <a:endParaRPr lang="nb-NO" dirty="0" smtClean="0"/>
          </a:p>
          <a:p>
            <a:pPr eaLnBrk="1" hangingPunct="1">
              <a:lnSpc>
                <a:spcPct val="90000"/>
              </a:lnSpc>
            </a:pPr>
            <a:r>
              <a:rPr lang="nb-NO" dirty="0" smtClean="0"/>
              <a:t>Men vi er ikke fornøyd:</a:t>
            </a:r>
          </a:p>
          <a:p>
            <a:pPr lvl="2" eaLnBrk="1" hangingPunct="1">
              <a:lnSpc>
                <a:spcPct val="90000"/>
              </a:lnSpc>
            </a:pPr>
            <a:r>
              <a:rPr lang="nb-NO" dirty="0" smtClean="0"/>
              <a:t>Entalpien i nærsystemet gir ikke noe entydig svar.</a:t>
            </a:r>
          </a:p>
          <a:p>
            <a:pPr lvl="2" eaLnBrk="1" hangingPunct="1">
              <a:lnSpc>
                <a:spcPct val="90000"/>
              </a:lnSpc>
            </a:pPr>
            <a:r>
              <a:rPr lang="nb-NO" dirty="0" smtClean="0"/>
              <a:t>Isolerte systemer, især Universet, er upraktiske å forholde seg til.</a:t>
            </a:r>
          </a:p>
          <a:p>
            <a:pPr lvl="2" eaLnBrk="1" hangingPunct="1">
              <a:lnSpc>
                <a:spcPct val="90000"/>
              </a:lnSpc>
            </a:pPr>
            <a:endParaRPr lang="nb-NO" dirty="0" smtClean="0"/>
          </a:p>
          <a:p>
            <a:pPr lvl="2" eaLnBrk="1" hangingPunct="1">
              <a:lnSpc>
                <a:spcPct val="90000"/>
              </a:lnSpc>
            </a:pPr>
            <a:r>
              <a:rPr lang="nb-NO" i="1" u="sng" dirty="0" smtClean="0">
                <a:solidFill>
                  <a:srgbClr val="FF0000"/>
                </a:solidFill>
              </a:rPr>
              <a:t>Vi vil vite hva som skjer i en beholder eller et reagensrør; et lukket system!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1001– </a:t>
            </a:r>
            <a:r>
              <a:rPr lang="nb-NO" dirty="0" smtClean="0"/>
              <a:t>Materialer, energi og nanoteknologi</a:t>
            </a:r>
            <a:endParaRPr lang="en-US" dirty="0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-38100"/>
            <a:ext cx="7543800" cy="1104900"/>
          </a:xfrm>
        </p:spPr>
        <p:txBody>
          <a:bodyPr/>
          <a:lstStyle/>
          <a:p>
            <a:pPr eaLnBrk="1" hangingPunct="1"/>
            <a:r>
              <a:rPr lang="en-GB" smtClean="0"/>
              <a:t>Et lukket system og dets omgivelser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229600" cy="42217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dirty="0" smtClean="0"/>
              <a:t>Totalt (isolert) system (= Universet) = lukket system + omgivelser</a:t>
            </a:r>
            <a:endParaRPr lang="nb-NO" dirty="0" smtClean="0">
              <a:sym typeface="Symbol" pitchFamily="18" charset="2"/>
            </a:endParaRPr>
          </a:p>
        </p:txBody>
      </p:sp>
      <p:graphicFrame>
        <p:nvGraphicFramePr>
          <p:cNvPr id="18434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64537"/>
              </p:ext>
            </p:extLst>
          </p:nvPr>
        </p:nvGraphicFramePr>
        <p:xfrm>
          <a:off x="251520" y="1484784"/>
          <a:ext cx="5589587" cy="358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" name="Formel" r:id="rId4" imgW="3085920" imgH="1981080" progId="Equation.3">
                  <p:embed/>
                </p:oleObj>
              </mc:Choice>
              <mc:Fallback>
                <p:oleObj name="Formel" r:id="rId4" imgW="3085920" imgH="198108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484784"/>
                        <a:ext cx="5589587" cy="3582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76200" y="5622339"/>
            <a:ext cx="4495800" cy="83099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nb-NO" sz="1600" dirty="0" smtClean="0">
                <a:latin typeface="+mn-lt"/>
                <a:sym typeface="Symbol" pitchFamily="18" charset="2"/>
              </a:rPr>
              <a:t>Balansen mellom </a:t>
            </a:r>
            <a:r>
              <a:rPr lang="nb-NO" sz="1600" i="1" dirty="0" smtClean="0">
                <a:latin typeface="+mn-lt"/>
                <a:sym typeface="Symbol" pitchFamily="18" charset="2"/>
              </a:rPr>
              <a:t></a:t>
            </a:r>
            <a:r>
              <a:rPr lang="nb-NO" sz="1600" i="1" dirty="0" err="1" smtClean="0">
                <a:latin typeface="+mn-lt"/>
                <a:sym typeface="Symbol" pitchFamily="18" charset="2"/>
              </a:rPr>
              <a:t>H</a:t>
            </a:r>
            <a:r>
              <a:rPr lang="nb-NO" sz="1600" baseline="-25000" dirty="0" err="1" smtClean="0">
                <a:latin typeface="+mn-lt"/>
                <a:sym typeface="Symbol" pitchFamily="18" charset="2"/>
              </a:rPr>
              <a:t>lukket</a:t>
            </a:r>
            <a:r>
              <a:rPr lang="nb-NO" sz="1600" baseline="-25000" dirty="0" smtClean="0">
                <a:latin typeface="+mn-lt"/>
                <a:sym typeface="Symbol" pitchFamily="18" charset="2"/>
              </a:rPr>
              <a:t> system </a:t>
            </a:r>
            <a:r>
              <a:rPr lang="nb-NO" sz="1600" dirty="0" smtClean="0">
                <a:latin typeface="+mn-lt"/>
                <a:sym typeface="Symbol" pitchFamily="18" charset="2"/>
              </a:rPr>
              <a:t>og -</a:t>
            </a:r>
            <a:r>
              <a:rPr lang="nb-NO" sz="1600" i="1" dirty="0" err="1" smtClean="0">
                <a:latin typeface="+mn-lt"/>
                <a:sym typeface="Symbol" pitchFamily="18" charset="2"/>
              </a:rPr>
              <a:t>T</a:t>
            </a:r>
            <a:r>
              <a:rPr lang="nb-NO" sz="1600" dirty="0" err="1" smtClean="0">
                <a:latin typeface="+mn-lt"/>
                <a:sym typeface="Symbol" pitchFamily="18" charset="2"/>
              </a:rPr>
              <a:t>S</a:t>
            </a:r>
            <a:r>
              <a:rPr lang="nb-NO" sz="1600" baseline="-25000" dirty="0" err="1" smtClean="0">
                <a:latin typeface="+mn-lt"/>
                <a:sym typeface="Symbol" pitchFamily="18" charset="2"/>
              </a:rPr>
              <a:t>lukket</a:t>
            </a:r>
            <a:r>
              <a:rPr lang="nb-NO" sz="1600" baseline="-25000" dirty="0" smtClean="0">
                <a:latin typeface="+mn-lt"/>
                <a:sym typeface="Symbol" pitchFamily="18" charset="2"/>
              </a:rPr>
              <a:t> system</a:t>
            </a:r>
            <a:r>
              <a:rPr lang="nb-NO" sz="1600" dirty="0" smtClean="0">
                <a:latin typeface="+mn-lt"/>
                <a:sym typeface="Symbol" pitchFamily="18" charset="2"/>
              </a:rPr>
              <a:t> bestemmer hvorvidt en prosess skjer eller ikke.</a:t>
            </a:r>
            <a:endParaRPr lang="nb-NO" sz="1600" dirty="0">
              <a:latin typeface="+mn-lt"/>
              <a:sym typeface="Symbol" pitchFamily="18" charset="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81600" y="1556792"/>
            <a:ext cx="3962400" cy="3810000"/>
            <a:chOff x="5181600" y="2819400"/>
            <a:chExt cx="3962400" cy="3810000"/>
          </a:xfrm>
        </p:grpSpPr>
        <p:sp>
          <p:nvSpPr>
            <p:cNvPr id="18436" name="Oval 2"/>
            <p:cNvSpPr>
              <a:spLocks noChangeArrowheads="1"/>
            </p:cNvSpPr>
            <p:nvPr/>
          </p:nvSpPr>
          <p:spPr bwMode="auto">
            <a:xfrm>
              <a:off x="5181600" y="2819400"/>
              <a:ext cx="3962400" cy="381000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39" name="Rectangle 6"/>
            <p:cNvSpPr>
              <a:spLocks noChangeArrowheads="1"/>
            </p:cNvSpPr>
            <p:nvPr/>
          </p:nvSpPr>
          <p:spPr bwMode="auto">
            <a:xfrm>
              <a:off x="5791200" y="4221088"/>
              <a:ext cx="2590800" cy="129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41" name="Text Box 8"/>
            <p:cNvSpPr txBox="1">
              <a:spLocks noChangeArrowheads="1"/>
            </p:cNvSpPr>
            <p:nvPr/>
          </p:nvSpPr>
          <p:spPr bwMode="auto">
            <a:xfrm>
              <a:off x="6931025" y="4235450"/>
              <a:ext cx="12223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ym typeface="Symbol" pitchFamily="18" charset="2"/>
                </a:rPr>
                <a:t></a:t>
              </a:r>
              <a:r>
                <a:rPr lang="nb-NO" sz="1600">
                  <a:sym typeface="Symbol" pitchFamily="18" charset="2"/>
                </a:rPr>
                <a:t>H</a:t>
              </a:r>
              <a:r>
                <a:rPr lang="nb-NO" sz="1600" baseline="-25000">
                  <a:sym typeface="Symbol" pitchFamily="18" charset="2"/>
                </a:rPr>
                <a:t>lukket system</a:t>
              </a:r>
              <a:endParaRPr lang="en-US" sz="1600"/>
            </a:p>
          </p:txBody>
        </p:sp>
        <p:sp>
          <p:nvSpPr>
            <p:cNvPr id="18442" name="Line 9"/>
            <p:cNvSpPr>
              <a:spLocks noChangeShapeType="1"/>
            </p:cNvSpPr>
            <p:nvPr/>
          </p:nvSpPr>
          <p:spPr bwMode="auto">
            <a:xfrm>
              <a:off x="6934200" y="38100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43" name="Text Box 10"/>
            <p:cNvSpPr txBox="1">
              <a:spLocks noChangeArrowheads="1"/>
            </p:cNvSpPr>
            <p:nvPr/>
          </p:nvSpPr>
          <p:spPr bwMode="auto">
            <a:xfrm>
              <a:off x="5786438" y="3702050"/>
              <a:ext cx="10715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sym typeface="Symbol" pitchFamily="18" charset="2"/>
                </a:rPr>
                <a:t></a:t>
              </a:r>
              <a:r>
                <a:rPr lang="nb-NO" sz="1600">
                  <a:solidFill>
                    <a:schemeClr val="bg1"/>
                  </a:solidFill>
                  <a:sym typeface="Symbol" pitchFamily="18" charset="2"/>
                </a:rPr>
                <a:t>H</a:t>
              </a:r>
              <a:r>
                <a:rPr lang="nb-NO" sz="1600" baseline="-25000">
                  <a:solidFill>
                    <a:schemeClr val="bg1"/>
                  </a:solidFill>
                  <a:sym typeface="Symbol" pitchFamily="18" charset="2"/>
                </a:rPr>
                <a:t>omgivelser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8444" name="Line 11"/>
            <p:cNvSpPr>
              <a:spLocks noChangeShapeType="1"/>
            </p:cNvSpPr>
            <p:nvPr/>
          </p:nvSpPr>
          <p:spPr bwMode="auto">
            <a:xfrm flipV="1">
              <a:off x="6858000" y="38100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45" name="Text Box 12"/>
            <p:cNvSpPr txBox="1">
              <a:spLocks noChangeArrowheads="1"/>
            </p:cNvSpPr>
            <p:nvPr/>
          </p:nvSpPr>
          <p:spPr bwMode="auto">
            <a:xfrm>
              <a:off x="6096000" y="3168650"/>
              <a:ext cx="259715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sym typeface="Symbol" pitchFamily="18" charset="2"/>
                </a:rPr>
                <a:t></a:t>
              </a:r>
              <a:r>
                <a:rPr lang="nb-NO" sz="1600" dirty="0">
                  <a:solidFill>
                    <a:schemeClr val="bg1"/>
                  </a:solidFill>
                  <a:sym typeface="Symbol" pitchFamily="18" charset="2"/>
                </a:rPr>
                <a:t>S</a:t>
              </a:r>
              <a:r>
                <a:rPr lang="nb-NO" sz="1600" baseline="-25000" dirty="0">
                  <a:solidFill>
                    <a:schemeClr val="bg1"/>
                  </a:solidFill>
                  <a:sym typeface="Symbol" pitchFamily="18" charset="2"/>
                </a:rPr>
                <a:t>omgivelser</a:t>
              </a:r>
              <a:r>
                <a:rPr lang="nb-NO" sz="1600" dirty="0">
                  <a:solidFill>
                    <a:schemeClr val="bg1"/>
                  </a:solidFill>
                  <a:sym typeface="Symbol" pitchFamily="18" charset="2"/>
                </a:rPr>
                <a:t>= </a:t>
              </a:r>
              <a:r>
                <a:rPr lang="en-US" sz="1600" dirty="0">
                  <a:solidFill>
                    <a:schemeClr val="bg1"/>
                  </a:solidFill>
                  <a:sym typeface="Symbol" pitchFamily="18" charset="2"/>
                </a:rPr>
                <a:t></a:t>
              </a:r>
              <a:r>
                <a:rPr lang="nb-NO" sz="1600" dirty="0" err="1" smtClean="0">
                  <a:solidFill>
                    <a:schemeClr val="bg1"/>
                  </a:solidFill>
                  <a:sym typeface="Symbol" pitchFamily="18" charset="2"/>
                </a:rPr>
                <a:t>H</a:t>
              </a:r>
              <a:r>
                <a:rPr lang="nb-NO" sz="1600" baseline="-25000" dirty="0" err="1" smtClean="0">
                  <a:solidFill>
                    <a:schemeClr val="bg1"/>
                  </a:solidFill>
                  <a:sym typeface="Symbol" pitchFamily="18" charset="2"/>
                </a:rPr>
                <a:t>omgivelser</a:t>
              </a:r>
              <a:r>
                <a:rPr lang="nb-NO" sz="1600" dirty="0" smtClean="0">
                  <a:solidFill>
                    <a:schemeClr val="bg1"/>
                  </a:solidFill>
                  <a:sym typeface="Symbol" pitchFamily="18" charset="2"/>
                </a:rPr>
                <a:t>/T</a:t>
              </a:r>
              <a:endParaRPr lang="nb-NO" sz="1600" dirty="0">
                <a:solidFill>
                  <a:schemeClr val="bg1"/>
                </a:solidFill>
                <a:sym typeface="Symbol" pitchFamily="18" charset="2"/>
              </a:endParaRPr>
            </a:p>
            <a:p>
              <a:r>
                <a:rPr lang="nb-NO" sz="1600" dirty="0">
                  <a:solidFill>
                    <a:schemeClr val="bg1"/>
                  </a:solidFill>
                  <a:sym typeface="Symbol" pitchFamily="18" charset="2"/>
                </a:rPr>
                <a:t>                 = -</a:t>
              </a:r>
              <a:r>
                <a:rPr lang="en-US" sz="1600" dirty="0">
                  <a:solidFill>
                    <a:schemeClr val="bg1"/>
                  </a:solidFill>
                  <a:sym typeface="Symbol" pitchFamily="18" charset="2"/>
                </a:rPr>
                <a:t></a:t>
              </a:r>
              <a:r>
                <a:rPr lang="nb-NO" sz="1600" dirty="0" err="1">
                  <a:solidFill>
                    <a:schemeClr val="bg1"/>
                  </a:solidFill>
                  <a:sym typeface="Symbol" pitchFamily="18" charset="2"/>
                </a:rPr>
                <a:t>H</a:t>
              </a:r>
              <a:r>
                <a:rPr lang="nb-NO" sz="1600" baseline="-25000" dirty="0" err="1">
                  <a:solidFill>
                    <a:schemeClr val="bg1"/>
                  </a:solidFill>
                  <a:sym typeface="Symbol" pitchFamily="18" charset="2"/>
                </a:rPr>
                <a:t>lukket</a:t>
              </a:r>
              <a:r>
                <a:rPr lang="nb-NO" sz="1600" baseline="-25000" dirty="0">
                  <a:solidFill>
                    <a:schemeClr val="bg1"/>
                  </a:solidFill>
                  <a:sym typeface="Symbol" pitchFamily="18" charset="2"/>
                </a:rPr>
                <a:t> </a:t>
              </a:r>
              <a:r>
                <a:rPr lang="nb-NO" sz="1600" baseline="-25000" dirty="0" smtClean="0">
                  <a:solidFill>
                    <a:schemeClr val="bg1"/>
                  </a:solidFill>
                  <a:sym typeface="Symbol" pitchFamily="18" charset="2"/>
                </a:rPr>
                <a:t>system</a:t>
              </a:r>
              <a:r>
                <a:rPr lang="nb-NO" sz="1600" dirty="0" smtClean="0">
                  <a:solidFill>
                    <a:schemeClr val="bg1"/>
                  </a:solidFill>
                  <a:sym typeface="Symbol" pitchFamily="18" charset="2"/>
                </a:rPr>
                <a:t>/T</a:t>
              </a:r>
              <a:endParaRPr lang="en-US" sz="1600" dirty="0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18446" name="Line 13"/>
            <p:cNvSpPr>
              <a:spLocks noChangeShapeType="1"/>
            </p:cNvSpPr>
            <p:nvPr/>
          </p:nvSpPr>
          <p:spPr bwMode="auto">
            <a:xfrm flipV="1">
              <a:off x="6172200" y="3581400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47" name="Text Box 14"/>
            <p:cNvSpPr txBox="1">
              <a:spLocks noChangeArrowheads="1"/>
            </p:cNvSpPr>
            <p:nvPr/>
          </p:nvSpPr>
          <p:spPr bwMode="auto">
            <a:xfrm>
              <a:off x="5791200" y="4692650"/>
              <a:ext cx="27432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b-NO" sz="1600">
                  <a:sym typeface="Symbol" pitchFamily="18" charset="2"/>
                </a:rPr>
                <a:t>Prosess; </a:t>
              </a:r>
            </a:p>
            <a:p>
              <a:r>
                <a:rPr lang="en-US" sz="1600">
                  <a:sym typeface="Symbol" pitchFamily="18" charset="2"/>
                </a:rPr>
                <a:t></a:t>
              </a:r>
              <a:r>
                <a:rPr lang="nb-NO" sz="1600">
                  <a:sym typeface="Symbol" pitchFamily="18" charset="2"/>
                </a:rPr>
                <a:t>H</a:t>
              </a:r>
              <a:r>
                <a:rPr lang="nb-NO" sz="1600" baseline="-25000">
                  <a:sym typeface="Symbol" pitchFamily="18" charset="2"/>
                </a:rPr>
                <a:t>lukket system</a:t>
              </a:r>
              <a:r>
                <a:rPr lang="nb-NO" sz="1600">
                  <a:sym typeface="Symbol" pitchFamily="18" charset="2"/>
                </a:rPr>
                <a:t> og </a:t>
              </a:r>
              <a:r>
                <a:rPr lang="en-US" sz="1600">
                  <a:sym typeface="Symbol" pitchFamily="18" charset="2"/>
                </a:rPr>
                <a:t></a:t>
              </a:r>
              <a:r>
                <a:rPr lang="nb-NO" sz="1600">
                  <a:sym typeface="Symbol" pitchFamily="18" charset="2"/>
                </a:rPr>
                <a:t>S</a:t>
              </a:r>
              <a:r>
                <a:rPr lang="nb-NO" sz="1600" baseline="-25000">
                  <a:sym typeface="Symbol" pitchFamily="18" charset="2"/>
                </a:rPr>
                <a:t>lukket system</a:t>
              </a:r>
              <a:endParaRPr lang="en-US" sz="1600" baseline="-25000">
                <a:sym typeface="Symbol" pitchFamily="18" charset="2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791200" y="4221088"/>
              <a:ext cx="638316" cy="430887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nb-NO" sz="1100" dirty="0" smtClean="0">
                  <a:latin typeface="+mj-lt"/>
                </a:rPr>
                <a:t>Lukket </a:t>
              </a:r>
            </a:p>
            <a:p>
              <a:r>
                <a:rPr lang="nb-NO" sz="1100" dirty="0" smtClean="0">
                  <a:latin typeface="+mj-lt"/>
                </a:rPr>
                <a:t>system</a:t>
              </a:r>
              <a:endParaRPr lang="nb-NO" sz="1100" dirty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56054" y="6269995"/>
              <a:ext cx="1051891" cy="261610"/>
            </a:xfrm>
            <a:prstGeom prst="rect">
              <a:avLst/>
            </a:prstGeom>
            <a:solidFill>
              <a:srgbClr val="7030A0"/>
            </a:solidFill>
          </p:spPr>
          <p:txBody>
            <a:bodyPr wrap="none" rtlCol="0">
              <a:spAutoFit/>
            </a:bodyPr>
            <a:lstStyle/>
            <a:p>
              <a:r>
                <a:rPr lang="nb-NO" sz="1100" dirty="0" smtClean="0">
                  <a:solidFill>
                    <a:schemeClr val="bg1"/>
                  </a:solidFill>
                  <a:latin typeface="+mj-lt"/>
                </a:rPr>
                <a:t>Isolert system</a:t>
              </a:r>
              <a:endParaRPr lang="nb-NO" sz="11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64225" y="5794463"/>
              <a:ext cx="2597150" cy="261610"/>
            </a:xfrm>
            <a:prstGeom prst="rect">
              <a:avLst/>
            </a:prstGeom>
            <a:solidFill>
              <a:srgbClr val="CC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100" dirty="0" smtClean="0">
                  <a:solidFill>
                    <a:schemeClr val="bg1"/>
                  </a:solidFill>
                  <a:latin typeface="+mj-lt"/>
                </a:rPr>
                <a:t>Omgivelser (også et lukket system)</a:t>
              </a:r>
              <a:endParaRPr lang="nb-NO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932040" y="5622339"/>
            <a:ext cx="4176464" cy="830997"/>
          </a:xfrm>
          <a:prstGeom prst="rect">
            <a:avLst/>
          </a:prstGeom>
          <a:solidFill>
            <a:srgbClr val="CCEC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b-NO" sz="1600" dirty="0" smtClean="0">
                <a:latin typeface="+mn-lt"/>
              </a:rPr>
              <a:t>Merk: </a:t>
            </a:r>
            <a:r>
              <a:rPr lang="nb-NO" sz="1600" i="1" dirty="0" smtClean="0">
                <a:latin typeface="+mn-lt"/>
              </a:rPr>
              <a:t>T</a:t>
            </a:r>
            <a:r>
              <a:rPr lang="nb-NO" sz="1600" dirty="0" smtClean="0">
                <a:latin typeface="+mn-lt"/>
              </a:rPr>
              <a:t> er temperaturen i omgivelsene. Den er også temperaturen ved start og slutt (men ikke underveis) i det lukkede systemet</a:t>
            </a:r>
            <a:endParaRPr lang="nb-NO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5" grpId="0" animBg="1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6349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7543800" cy="1104900"/>
          </a:xfrm>
        </p:spPr>
        <p:txBody>
          <a:bodyPr/>
          <a:lstStyle/>
          <a:p>
            <a:pPr eaLnBrk="1" hangingPunct="1"/>
            <a:r>
              <a:rPr lang="en-GB" smtClean="0"/>
              <a:t>Gibbs energi</a:t>
            </a:r>
          </a:p>
        </p:txBody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23528" y="914400"/>
            <a:ext cx="7848872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Vi introduserer for dette formål Gibbs energi, 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	</a:t>
            </a:r>
            <a:r>
              <a:rPr lang="nb-NO" sz="1800" i="1" dirty="0" smtClean="0"/>
              <a:t>G = H – 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	Tidligere: Gibbs fri energi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	Etter </a:t>
            </a:r>
            <a:r>
              <a:rPr lang="nb-NO" sz="1800" i="1" dirty="0" err="1" smtClean="0"/>
              <a:t>Josiah</a:t>
            </a:r>
            <a:r>
              <a:rPr lang="nb-NO" sz="1800" i="1" dirty="0" smtClean="0"/>
              <a:t> Willard Gibbs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i="1" dirty="0" smtClean="0"/>
              <a:t>G</a:t>
            </a:r>
            <a:r>
              <a:rPr lang="nb-NO" sz="1800" dirty="0" smtClean="0"/>
              <a:t> er, som </a:t>
            </a:r>
            <a:r>
              <a:rPr lang="nb-NO" sz="1800" i="1" dirty="0" smtClean="0"/>
              <a:t>H</a:t>
            </a:r>
            <a:r>
              <a:rPr lang="nb-NO" sz="1800" dirty="0" smtClean="0"/>
              <a:t> og </a:t>
            </a:r>
            <a:r>
              <a:rPr lang="nb-NO" sz="1800" i="1" dirty="0" smtClean="0"/>
              <a:t>S</a:t>
            </a:r>
            <a:r>
              <a:rPr lang="nb-NO" sz="1800" dirty="0" smtClean="0"/>
              <a:t>, en tilstandsfunksjon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For en spontan reaksjon: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>
                <a:sym typeface="Symbol" pitchFamily="18" charset="2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>
                <a:sym typeface="Symbol" pitchFamily="18" charset="2"/>
              </a:rPr>
              <a:t>		</a:t>
            </a:r>
            <a:r>
              <a:rPr lang="nb-NO" sz="1800" i="1" dirty="0" smtClean="0">
                <a:sym typeface="Symbol" pitchFamily="18" charset="2"/>
              </a:rPr>
              <a:t>G = H - TS &lt; </a:t>
            </a:r>
            <a:r>
              <a:rPr lang="nb-NO" sz="1800" dirty="0" smtClean="0">
                <a:sym typeface="Symbol" pitchFamily="18" charset="2"/>
              </a:rPr>
              <a:t>0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sym typeface="Symbol" pitchFamily="18" charset="2"/>
              </a:rPr>
              <a:t>Reaksjonen vil skje helt til </a:t>
            </a:r>
            <a:r>
              <a:rPr lang="nb-NO" sz="1800" i="1" dirty="0" smtClean="0">
                <a:sym typeface="Symbol" pitchFamily="18" charset="2"/>
              </a:rPr>
              <a:t>G</a:t>
            </a:r>
            <a:r>
              <a:rPr lang="nb-NO" sz="1800" dirty="0" smtClean="0">
                <a:sym typeface="Symbol" pitchFamily="18" charset="2"/>
              </a:rPr>
              <a:t> er i minimum; </a:t>
            </a:r>
            <a:r>
              <a:rPr lang="nb-NO" sz="1800" i="1" dirty="0" smtClean="0">
                <a:sym typeface="Symbol" pitchFamily="18" charset="2"/>
              </a:rPr>
              <a:t>G</a:t>
            </a:r>
            <a:r>
              <a:rPr lang="nb-NO" sz="1800" dirty="0" smtClean="0">
                <a:sym typeface="Symbol" pitchFamily="18" charset="2"/>
              </a:rPr>
              <a:t> = 0 (likevekt).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sym typeface="Symbol" pitchFamily="18" charset="2"/>
              </a:rPr>
              <a:t>To uttalelser om det foregående: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 smtClean="0">
                <a:sym typeface="Symbol" pitchFamily="18" charset="2"/>
              </a:rPr>
              <a:t>“More important for chemists than the laws of thermodynamics that it is based on?”</a:t>
            </a:r>
          </a:p>
          <a:p>
            <a:pPr lvl="1" eaLnBrk="1" hangingPunct="1">
              <a:lnSpc>
                <a:spcPct val="90000"/>
              </a:lnSpc>
            </a:pPr>
            <a:endParaRPr lang="en-US" sz="1400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400" dirty="0" smtClean="0">
                <a:sym typeface="Symbol" pitchFamily="18" charset="2"/>
              </a:rPr>
              <a:t>"Although we may by now have an idea of what entropy is, an understanding of the relations of free energy and entropy discussed on the last two slides often represent a life-long challenge to chemists, even if they use the expressions daily."</a:t>
            </a:r>
            <a:endParaRPr lang="en-US" sz="1600" dirty="0" smtClean="0"/>
          </a:p>
        </p:txBody>
      </p:sp>
      <p:pic>
        <p:nvPicPr>
          <p:cNvPr id="63493" name="Picture 1028" descr="gib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12776"/>
            <a:ext cx="1093420" cy="153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7820" y="1340768"/>
            <a:ext cx="3126235" cy="301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42900"/>
            <a:ext cx="6934200" cy="1104900"/>
          </a:xfrm>
        </p:spPr>
        <p:txBody>
          <a:bodyPr/>
          <a:lstStyle/>
          <a:p>
            <a:pPr eaLnBrk="1" hangingPunct="1"/>
            <a:r>
              <a:rPr lang="en-GB" sz="1600" smtClean="0"/>
              <a:t>Gibbs energi endringer for spontane reaksjoner</a:t>
            </a:r>
            <a:br>
              <a:rPr lang="en-GB" sz="1600" smtClean="0"/>
            </a:br>
            <a:r>
              <a:rPr lang="en-GB" sz="1600" smtClean="0"/>
              <a:t>Både entalpi og entropi bidrar til reaksjonen </a:t>
            </a:r>
            <a:br>
              <a:rPr lang="en-GB" sz="1600" smtClean="0"/>
            </a:br>
            <a:r>
              <a:rPr lang="en-GB" sz="1600" smtClean="0"/>
              <a:t>Eksempel:   2NI</a:t>
            </a:r>
            <a:r>
              <a:rPr lang="en-GB" sz="1600" baseline="-25000" smtClean="0"/>
              <a:t>3</a:t>
            </a:r>
            <a:r>
              <a:rPr lang="en-GB" sz="1600" smtClean="0"/>
              <a:t>(s) = N</a:t>
            </a:r>
            <a:r>
              <a:rPr lang="en-GB" sz="1600" baseline="-25000" smtClean="0"/>
              <a:t>2</a:t>
            </a:r>
            <a:r>
              <a:rPr lang="en-GB" sz="1600" smtClean="0"/>
              <a:t>(g) + 3I</a:t>
            </a:r>
            <a:r>
              <a:rPr lang="en-GB" sz="1600" baseline="-25000" smtClean="0"/>
              <a:t>2</a:t>
            </a:r>
            <a:r>
              <a:rPr lang="en-GB" sz="1600" smtClean="0"/>
              <a:t>(s)</a:t>
            </a:r>
          </a:p>
        </p:txBody>
      </p:sp>
      <p:sp>
        <p:nvSpPr>
          <p:cNvPr id="65540" name="AutoShape 3"/>
          <p:cNvSpPr>
            <a:spLocks noChangeArrowheads="1"/>
          </p:cNvSpPr>
          <p:nvPr/>
        </p:nvSpPr>
        <p:spPr bwMode="auto">
          <a:xfrm>
            <a:off x="609600" y="381000"/>
            <a:ext cx="304800" cy="5943600"/>
          </a:xfrm>
          <a:prstGeom prst="upArrow">
            <a:avLst>
              <a:gd name="adj1" fmla="val 50000"/>
              <a:gd name="adj2" fmla="val 487500"/>
            </a:avLst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839788" y="3336925"/>
            <a:ext cx="9191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>
                <a:latin typeface="Arial" charset="0"/>
              </a:rPr>
              <a:t>Energi</a:t>
            </a:r>
          </a:p>
        </p:txBody>
      </p:sp>
      <p:sp>
        <p:nvSpPr>
          <p:cNvPr id="65542" name="Line 5"/>
          <p:cNvSpPr>
            <a:spLocks noChangeShapeType="1"/>
          </p:cNvSpPr>
          <p:nvPr/>
        </p:nvSpPr>
        <p:spPr bwMode="auto">
          <a:xfrm>
            <a:off x="2895600" y="2209800"/>
            <a:ext cx="46482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43" name="Line 6"/>
          <p:cNvSpPr>
            <a:spLocks noChangeShapeType="1"/>
          </p:cNvSpPr>
          <p:nvPr/>
        </p:nvSpPr>
        <p:spPr bwMode="auto">
          <a:xfrm>
            <a:off x="2895600" y="4114800"/>
            <a:ext cx="26670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44" name="Line 7"/>
          <p:cNvSpPr>
            <a:spLocks noChangeShapeType="1"/>
          </p:cNvSpPr>
          <p:nvPr/>
        </p:nvSpPr>
        <p:spPr bwMode="auto">
          <a:xfrm>
            <a:off x="2895600" y="5867400"/>
            <a:ext cx="46482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1982788" y="1965325"/>
            <a:ext cx="7191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>
                <a:latin typeface="Arial" charset="0"/>
              </a:rPr>
              <a:t>Start</a:t>
            </a:r>
          </a:p>
        </p:txBody>
      </p:sp>
      <p:sp>
        <p:nvSpPr>
          <p:cNvPr id="65546" name="Text Box 9"/>
          <p:cNvSpPr txBox="1">
            <a:spLocks noChangeArrowheads="1"/>
          </p:cNvSpPr>
          <p:nvPr/>
        </p:nvSpPr>
        <p:spPr bwMode="auto">
          <a:xfrm>
            <a:off x="1981200" y="5622925"/>
            <a:ext cx="692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>
                <a:latin typeface="Arial" charset="0"/>
              </a:rPr>
              <a:t>Slutt</a:t>
            </a:r>
          </a:p>
        </p:txBody>
      </p:sp>
      <p:sp>
        <p:nvSpPr>
          <p:cNvPr id="65547" name="AutoShape 10"/>
          <p:cNvSpPr>
            <a:spLocks noChangeArrowheads="1"/>
          </p:cNvSpPr>
          <p:nvPr/>
        </p:nvSpPr>
        <p:spPr bwMode="auto">
          <a:xfrm>
            <a:off x="3276600" y="2209800"/>
            <a:ext cx="1600200" cy="1905000"/>
          </a:xfrm>
          <a:prstGeom prst="downArrow">
            <a:avLst>
              <a:gd name="adj1" fmla="val 50000"/>
              <a:gd name="adj2" fmla="val 29762"/>
            </a:avLst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48" name="AutoShape 11"/>
          <p:cNvSpPr>
            <a:spLocks noChangeArrowheads="1"/>
          </p:cNvSpPr>
          <p:nvPr/>
        </p:nvSpPr>
        <p:spPr bwMode="auto">
          <a:xfrm>
            <a:off x="3276600" y="4114800"/>
            <a:ext cx="1600200" cy="1752600"/>
          </a:xfrm>
          <a:prstGeom prst="downArrow">
            <a:avLst>
              <a:gd name="adj1" fmla="val 50000"/>
              <a:gd name="adj2" fmla="val 27381"/>
            </a:avLst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49" name="Text Box 12"/>
          <p:cNvSpPr txBox="1">
            <a:spLocks noChangeArrowheads="1"/>
          </p:cNvSpPr>
          <p:nvPr/>
        </p:nvSpPr>
        <p:spPr bwMode="auto">
          <a:xfrm>
            <a:off x="2709863" y="2571750"/>
            <a:ext cx="9525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 dirty="0">
                <a:latin typeface="Arial" charset="0"/>
                <a:sym typeface="Symbol" pitchFamily="18" charset="2"/>
              </a:rPr>
              <a:t></a:t>
            </a:r>
            <a:r>
              <a:rPr lang="en-GB" sz="2000" i="1" dirty="0">
                <a:latin typeface="Arial" charset="0"/>
              </a:rPr>
              <a:t>H</a:t>
            </a:r>
            <a:r>
              <a:rPr lang="en-GB" sz="2000" dirty="0">
                <a:latin typeface="Arial" charset="0"/>
              </a:rPr>
              <a:t> &lt; 0</a:t>
            </a:r>
          </a:p>
        </p:txBody>
      </p:sp>
      <p:sp>
        <p:nvSpPr>
          <p:cNvPr id="65550" name="Text Box 13"/>
          <p:cNvSpPr txBox="1">
            <a:spLocks noChangeArrowheads="1"/>
          </p:cNvSpPr>
          <p:nvPr/>
        </p:nvSpPr>
        <p:spPr bwMode="auto">
          <a:xfrm>
            <a:off x="2514600" y="4251325"/>
            <a:ext cx="1177925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 dirty="0">
                <a:latin typeface="Arial" charset="0"/>
                <a:sym typeface="Symbol" pitchFamily="18" charset="2"/>
              </a:rPr>
              <a:t>-T</a:t>
            </a:r>
            <a:r>
              <a:rPr lang="en-GB" sz="2000" i="1" dirty="0">
                <a:latin typeface="Arial" charset="0"/>
              </a:rPr>
              <a:t>S</a:t>
            </a:r>
            <a:r>
              <a:rPr lang="en-GB" sz="2000" dirty="0">
                <a:latin typeface="Arial" charset="0"/>
              </a:rPr>
              <a:t> &lt; 0</a:t>
            </a:r>
            <a:endParaRPr lang="en-GB" sz="2000" dirty="0">
              <a:latin typeface="Arial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GB" sz="2000" dirty="0">
                <a:latin typeface="Arial" charset="0"/>
                <a:sym typeface="Symbol" pitchFamily="18" charset="2"/>
              </a:rPr>
              <a:t>(</a:t>
            </a:r>
            <a:r>
              <a:rPr lang="en-GB" sz="2000" i="1" dirty="0">
                <a:latin typeface="Arial" charset="0"/>
              </a:rPr>
              <a:t>S</a:t>
            </a:r>
            <a:r>
              <a:rPr lang="en-GB" sz="2000" dirty="0">
                <a:latin typeface="Arial" charset="0"/>
              </a:rPr>
              <a:t> &gt; 0)</a:t>
            </a:r>
          </a:p>
        </p:txBody>
      </p:sp>
      <p:sp>
        <p:nvSpPr>
          <p:cNvPr id="65551" name="AutoShape 14"/>
          <p:cNvSpPr>
            <a:spLocks noChangeArrowheads="1"/>
          </p:cNvSpPr>
          <p:nvPr/>
        </p:nvSpPr>
        <p:spPr bwMode="auto">
          <a:xfrm>
            <a:off x="5410200" y="2209800"/>
            <a:ext cx="1600200" cy="3657600"/>
          </a:xfrm>
          <a:prstGeom prst="downArrow">
            <a:avLst>
              <a:gd name="adj1" fmla="val 50000"/>
              <a:gd name="adj2" fmla="val 57143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52" name="Text Box 15"/>
          <p:cNvSpPr txBox="1">
            <a:spLocks noChangeArrowheads="1"/>
          </p:cNvSpPr>
          <p:nvPr/>
        </p:nvSpPr>
        <p:spPr bwMode="auto">
          <a:xfrm>
            <a:off x="6629400" y="3962400"/>
            <a:ext cx="22971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 dirty="0">
                <a:latin typeface="Arial" charset="0"/>
                <a:sym typeface="Symbol" pitchFamily="18" charset="2"/>
              </a:rPr>
              <a:t></a:t>
            </a:r>
            <a:r>
              <a:rPr lang="en-GB" sz="2000" i="1" dirty="0">
                <a:latin typeface="Arial" charset="0"/>
              </a:rPr>
              <a:t>G</a:t>
            </a:r>
            <a:r>
              <a:rPr lang="en-GB" sz="2000" dirty="0">
                <a:latin typeface="Arial" charset="0"/>
              </a:rPr>
              <a:t> = </a:t>
            </a:r>
            <a:r>
              <a:rPr lang="en-GB" sz="2000" dirty="0">
                <a:latin typeface="Arial" charset="0"/>
                <a:sym typeface="Symbol" pitchFamily="18" charset="2"/>
              </a:rPr>
              <a:t></a:t>
            </a:r>
            <a:r>
              <a:rPr lang="en-GB" sz="2000" i="1" dirty="0">
                <a:latin typeface="Arial" charset="0"/>
              </a:rPr>
              <a:t>H</a:t>
            </a:r>
            <a:r>
              <a:rPr lang="en-GB" sz="2000" dirty="0">
                <a:latin typeface="Arial" charset="0"/>
              </a:rPr>
              <a:t> </a:t>
            </a:r>
            <a:r>
              <a:rPr lang="en-GB" sz="2000" dirty="0">
                <a:latin typeface="Arial" charset="0"/>
                <a:sym typeface="Symbol" pitchFamily="18" charset="2"/>
              </a:rPr>
              <a:t>- </a:t>
            </a:r>
            <a:r>
              <a:rPr lang="en-GB" sz="2000" i="1" dirty="0">
                <a:latin typeface="Arial" charset="0"/>
                <a:sym typeface="Symbol" pitchFamily="18" charset="2"/>
              </a:rPr>
              <a:t>T</a:t>
            </a:r>
            <a:r>
              <a:rPr lang="en-GB" sz="2000" dirty="0">
                <a:latin typeface="Arial" charset="0"/>
                <a:sym typeface="Symbol" pitchFamily="18" charset="2"/>
              </a:rPr>
              <a:t></a:t>
            </a:r>
            <a:r>
              <a:rPr lang="en-GB" sz="2000" i="1" dirty="0">
                <a:latin typeface="Arial" charset="0"/>
              </a:rPr>
              <a:t>S</a:t>
            </a:r>
            <a:r>
              <a:rPr lang="en-GB" sz="2000" dirty="0">
                <a:latin typeface="Arial" charset="0"/>
              </a:rPr>
              <a:t> &lt;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848600" cy="1104900"/>
          </a:xfrm>
        </p:spPr>
        <p:txBody>
          <a:bodyPr/>
          <a:lstStyle/>
          <a:p>
            <a:pPr eaLnBrk="1" hangingPunct="1"/>
            <a:r>
              <a:rPr lang="en-GB" dirty="0" err="1" smtClean="0"/>
              <a:t>Termodynamisk</a:t>
            </a:r>
            <a:r>
              <a:rPr lang="en-GB" dirty="0" smtClean="0"/>
              <a:t> </a:t>
            </a:r>
            <a:r>
              <a:rPr lang="en-GB" dirty="0" err="1" smtClean="0"/>
              <a:t>modell</a:t>
            </a:r>
            <a:r>
              <a:rPr lang="en-GB" dirty="0" smtClean="0"/>
              <a:t> (Born-</a:t>
            </a:r>
            <a:r>
              <a:rPr lang="en-GB" dirty="0" err="1" smtClean="0"/>
              <a:t>Haber-syklus</a:t>
            </a:r>
            <a:r>
              <a:rPr lang="en-GB" dirty="0" smtClean="0"/>
              <a:t>)</a:t>
            </a:r>
            <a:br>
              <a:rPr lang="en-GB" dirty="0" smtClean="0"/>
            </a:br>
            <a:r>
              <a:rPr lang="en-GB" sz="2000" dirty="0" smtClean="0"/>
              <a:t> for </a:t>
            </a:r>
            <a:r>
              <a:rPr lang="en-GB" sz="2000" dirty="0" err="1" smtClean="0"/>
              <a:t>reaksjonen</a:t>
            </a:r>
            <a:r>
              <a:rPr lang="en-GB" sz="2000" dirty="0" smtClean="0"/>
              <a:t>   </a:t>
            </a:r>
            <a:r>
              <a:rPr lang="en-GB" sz="1800" dirty="0" smtClean="0"/>
              <a:t>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(g) + 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(g) = 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O(g)            </a:t>
            </a:r>
            <a:r>
              <a:rPr lang="en-GB" sz="1800" dirty="0" smtClean="0">
                <a:sym typeface="Symbol" pitchFamily="18" charset="2"/>
              </a:rPr>
              <a:t></a:t>
            </a:r>
            <a:r>
              <a:rPr lang="en-GB" sz="1800" i="1" u="sng" dirty="0" smtClean="0">
                <a:sym typeface="Symbol" pitchFamily="18" charset="2"/>
              </a:rPr>
              <a:t>H</a:t>
            </a:r>
            <a:r>
              <a:rPr lang="en-GB" sz="1800" dirty="0" smtClean="0">
                <a:sym typeface="Symbol" pitchFamily="18" charset="2"/>
              </a:rPr>
              <a:t> = -474 kJ/mol</a:t>
            </a:r>
          </a:p>
        </p:txBody>
      </p:sp>
      <p:sp>
        <p:nvSpPr>
          <p:cNvPr id="36868" name="Line 3"/>
          <p:cNvSpPr>
            <a:spLocks noChangeShapeType="1"/>
          </p:cNvSpPr>
          <p:nvPr/>
        </p:nvSpPr>
        <p:spPr bwMode="auto">
          <a:xfrm rot="10800000">
            <a:off x="2362200" y="1371600"/>
            <a:ext cx="1588" cy="46482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69" name="Line 4"/>
          <p:cNvSpPr>
            <a:spLocks noChangeShapeType="1"/>
          </p:cNvSpPr>
          <p:nvPr/>
        </p:nvSpPr>
        <p:spPr bwMode="auto">
          <a:xfrm>
            <a:off x="2209800" y="47244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>
            <a:off x="2209800" y="5715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71" name="Line 6"/>
          <p:cNvSpPr>
            <a:spLocks noChangeShapeType="1"/>
          </p:cNvSpPr>
          <p:nvPr/>
        </p:nvSpPr>
        <p:spPr bwMode="auto">
          <a:xfrm>
            <a:off x="2209800" y="36576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72" name="Line 7"/>
          <p:cNvSpPr>
            <a:spLocks noChangeShapeType="1"/>
          </p:cNvSpPr>
          <p:nvPr/>
        </p:nvSpPr>
        <p:spPr bwMode="auto">
          <a:xfrm>
            <a:off x="2209800" y="2590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73" name="Text Box 8"/>
          <p:cNvSpPr txBox="1">
            <a:spLocks noChangeArrowheads="1"/>
          </p:cNvSpPr>
          <p:nvPr/>
        </p:nvSpPr>
        <p:spPr bwMode="auto">
          <a:xfrm>
            <a:off x="1447800" y="2362200"/>
            <a:ext cx="806450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200">
                <a:latin typeface="Arial" charset="0"/>
              </a:rPr>
              <a:t>1000</a:t>
            </a:r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1600200" y="3429000"/>
            <a:ext cx="650875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200">
                <a:latin typeface="Arial" charset="0"/>
              </a:rPr>
              <a:t>500</a:t>
            </a:r>
          </a:p>
        </p:txBody>
      </p:sp>
      <p:sp>
        <p:nvSpPr>
          <p:cNvPr id="36875" name="Text Box 10"/>
          <p:cNvSpPr txBox="1">
            <a:spLocks noChangeArrowheads="1"/>
          </p:cNvSpPr>
          <p:nvPr/>
        </p:nvSpPr>
        <p:spPr bwMode="auto">
          <a:xfrm>
            <a:off x="1752600" y="4495800"/>
            <a:ext cx="339725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200">
                <a:latin typeface="Arial" charset="0"/>
              </a:rPr>
              <a:t>0</a:t>
            </a:r>
          </a:p>
        </p:txBody>
      </p:sp>
      <p:sp>
        <p:nvSpPr>
          <p:cNvPr id="36876" name="Text Box 11"/>
          <p:cNvSpPr txBox="1">
            <a:spLocks noChangeArrowheads="1"/>
          </p:cNvSpPr>
          <p:nvPr/>
        </p:nvSpPr>
        <p:spPr bwMode="auto">
          <a:xfrm>
            <a:off x="1447800" y="5486400"/>
            <a:ext cx="744538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200">
                <a:latin typeface="Arial" charset="0"/>
              </a:rPr>
              <a:t>-500</a:t>
            </a:r>
          </a:p>
        </p:txBody>
      </p:sp>
      <p:sp>
        <p:nvSpPr>
          <p:cNvPr id="36877" name="Text Box 12"/>
          <p:cNvSpPr txBox="1">
            <a:spLocks noChangeArrowheads="1"/>
          </p:cNvSpPr>
          <p:nvPr/>
        </p:nvSpPr>
        <p:spPr bwMode="auto">
          <a:xfrm rot="-5400000">
            <a:off x="-467519" y="3750469"/>
            <a:ext cx="3044825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200">
                <a:latin typeface="Arial" charset="0"/>
              </a:rPr>
              <a:t>Energi (entalpi), kJ/mol</a:t>
            </a:r>
          </a:p>
        </p:txBody>
      </p:sp>
      <p:sp>
        <p:nvSpPr>
          <p:cNvPr id="36878" name="Line 13"/>
          <p:cNvSpPr>
            <a:spLocks noChangeShapeType="1"/>
          </p:cNvSpPr>
          <p:nvPr/>
        </p:nvSpPr>
        <p:spPr bwMode="auto">
          <a:xfrm>
            <a:off x="2667000" y="4724400"/>
            <a:ext cx="53340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79" name="Line 14"/>
          <p:cNvSpPr>
            <a:spLocks noChangeShapeType="1"/>
          </p:cNvSpPr>
          <p:nvPr/>
        </p:nvSpPr>
        <p:spPr bwMode="auto">
          <a:xfrm>
            <a:off x="2590800" y="2819400"/>
            <a:ext cx="28956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80" name="Line 15"/>
          <p:cNvSpPr>
            <a:spLocks noChangeShapeType="1"/>
          </p:cNvSpPr>
          <p:nvPr/>
        </p:nvSpPr>
        <p:spPr bwMode="auto">
          <a:xfrm>
            <a:off x="4038600" y="1600200"/>
            <a:ext cx="39624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81" name="Line 16"/>
          <p:cNvSpPr>
            <a:spLocks noChangeShapeType="1"/>
          </p:cNvSpPr>
          <p:nvPr/>
        </p:nvSpPr>
        <p:spPr bwMode="auto">
          <a:xfrm>
            <a:off x="4572000" y="56388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82" name="Text Box 17"/>
          <p:cNvSpPr txBox="1">
            <a:spLocks noChangeArrowheads="1"/>
          </p:cNvSpPr>
          <p:nvPr/>
        </p:nvSpPr>
        <p:spPr bwMode="auto">
          <a:xfrm>
            <a:off x="2514600" y="4267200"/>
            <a:ext cx="1976438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200">
                <a:latin typeface="Arial" charset="0"/>
              </a:rPr>
              <a:t>2H</a:t>
            </a:r>
            <a:r>
              <a:rPr lang="en-GB" sz="2200" baseline="-25000">
                <a:latin typeface="Arial" charset="0"/>
              </a:rPr>
              <a:t>2</a:t>
            </a:r>
            <a:r>
              <a:rPr lang="en-GB" sz="2200">
                <a:latin typeface="Arial" charset="0"/>
              </a:rPr>
              <a:t>(g) + O</a:t>
            </a:r>
            <a:r>
              <a:rPr lang="en-GB" sz="2200" baseline="-25000">
                <a:latin typeface="Arial" charset="0"/>
              </a:rPr>
              <a:t>2</a:t>
            </a:r>
            <a:r>
              <a:rPr lang="en-GB" sz="2200">
                <a:latin typeface="Arial" charset="0"/>
              </a:rPr>
              <a:t>(g)</a:t>
            </a:r>
          </a:p>
        </p:txBody>
      </p:sp>
      <p:sp>
        <p:nvSpPr>
          <p:cNvPr id="36883" name="Text Box 18"/>
          <p:cNvSpPr txBox="1">
            <a:spLocks noChangeArrowheads="1"/>
          </p:cNvSpPr>
          <p:nvPr/>
        </p:nvSpPr>
        <p:spPr bwMode="auto">
          <a:xfrm>
            <a:off x="2590800" y="2362200"/>
            <a:ext cx="1870075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200">
                <a:latin typeface="Arial" charset="0"/>
              </a:rPr>
              <a:t>4H(g) + O</a:t>
            </a:r>
            <a:r>
              <a:rPr lang="en-GB" sz="2200" baseline="-25000">
                <a:latin typeface="Arial" charset="0"/>
              </a:rPr>
              <a:t>2</a:t>
            </a:r>
            <a:r>
              <a:rPr lang="en-GB" sz="2200">
                <a:latin typeface="Arial" charset="0"/>
              </a:rPr>
              <a:t>(g)</a:t>
            </a:r>
          </a:p>
        </p:txBody>
      </p:sp>
      <p:sp>
        <p:nvSpPr>
          <p:cNvPr id="36884" name="Text Box 19"/>
          <p:cNvSpPr txBox="1">
            <a:spLocks noChangeArrowheads="1"/>
          </p:cNvSpPr>
          <p:nvPr/>
        </p:nvSpPr>
        <p:spPr bwMode="auto">
          <a:xfrm>
            <a:off x="5186363" y="1143000"/>
            <a:ext cx="1919287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200">
                <a:latin typeface="Arial" charset="0"/>
              </a:rPr>
              <a:t>4H(g) + 2O(g)</a:t>
            </a:r>
          </a:p>
        </p:txBody>
      </p:sp>
      <p:sp>
        <p:nvSpPr>
          <p:cNvPr id="36885" name="Text Box 20"/>
          <p:cNvSpPr txBox="1">
            <a:spLocks noChangeArrowheads="1"/>
          </p:cNvSpPr>
          <p:nvPr/>
        </p:nvSpPr>
        <p:spPr bwMode="auto">
          <a:xfrm>
            <a:off x="5791200" y="5181600"/>
            <a:ext cx="1208088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200">
                <a:latin typeface="Arial" charset="0"/>
              </a:rPr>
              <a:t>2H</a:t>
            </a:r>
            <a:r>
              <a:rPr lang="en-GB" sz="2200" baseline="-25000">
                <a:latin typeface="Arial" charset="0"/>
              </a:rPr>
              <a:t>2</a:t>
            </a:r>
            <a:r>
              <a:rPr lang="en-GB" sz="2200">
                <a:latin typeface="Arial" charset="0"/>
              </a:rPr>
              <a:t>O(g)</a:t>
            </a:r>
          </a:p>
        </p:txBody>
      </p:sp>
      <p:sp>
        <p:nvSpPr>
          <p:cNvPr id="36886" name="AutoShape 21"/>
          <p:cNvSpPr>
            <a:spLocks noChangeArrowheads="1"/>
          </p:cNvSpPr>
          <p:nvPr/>
        </p:nvSpPr>
        <p:spPr bwMode="auto">
          <a:xfrm>
            <a:off x="4495800" y="2819400"/>
            <a:ext cx="152400" cy="1905000"/>
          </a:xfrm>
          <a:prstGeom prst="upArrow">
            <a:avLst>
              <a:gd name="adj1" fmla="val 50000"/>
              <a:gd name="adj2" fmla="val 312500"/>
            </a:avLst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87" name="AutoShape 22"/>
          <p:cNvSpPr>
            <a:spLocks noChangeArrowheads="1"/>
          </p:cNvSpPr>
          <p:nvPr/>
        </p:nvSpPr>
        <p:spPr bwMode="auto">
          <a:xfrm>
            <a:off x="4876800" y="1600200"/>
            <a:ext cx="152400" cy="1219200"/>
          </a:xfrm>
          <a:prstGeom prst="upArrow">
            <a:avLst>
              <a:gd name="adj1" fmla="val 50000"/>
              <a:gd name="adj2" fmla="val 200000"/>
            </a:avLst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88" name="AutoShape 23"/>
          <p:cNvSpPr>
            <a:spLocks noChangeArrowheads="1"/>
          </p:cNvSpPr>
          <p:nvPr/>
        </p:nvSpPr>
        <p:spPr bwMode="auto">
          <a:xfrm>
            <a:off x="7391400" y="1600200"/>
            <a:ext cx="152400" cy="4038600"/>
          </a:xfrm>
          <a:prstGeom prst="downArrow">
            <a:avLst>
              <a:gd name="adj1" fmla="val 50000"/>
              <a:gd name="adj2" fmla="val 662500"/>
            </a:avLst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89" name="AutoShape 24"/>
          <p:cNvSpPr>
            <a:spLocks noChangeArrowheads="1"/>
          </p:cNvSpPr>
          <p:nvPr/>
        </p:nvSpPr>
        <p:spPr bwMode="auto">
          <a:xfrm>
            <a:off x="5181600" y="4724400"/>
            <a:ext cx="152400" cy="914400"/>
          </a:xfrm>
          <a:prstGeom prst="downArrow">
            <a:avLst>
              <a:gd name="adj1" fmla="val 50000"/>
              <a:gd name="adj2" fmla="val 150000"/>
            </a:avLst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90" name="Text Box 25"/>
          <p:cNvSpPr txBox="1">
            <a:spLocks noChangeArrowheads="1"/>
          </p:cNvSpPr>
          <p:nvPr/>
        </p:nvSpPr>
        <p:spPr bwMode="auto">
          <a:xfrm>
            <a:off x="3751263" y="3459163"/>
            <a:ext cx="814387" cy="427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200">
                <a:latin typeface="Arial" charset="0"/>
              </a:rPr>
              <a:t>+872</a:t>
            </a:r>
          </a:p>
        </p:txBody>
      </p:sp>
      <p:sp>
        <p:nvSpPr>
          <p:cNvPr id="36891" name="Text Box 26"/>
          <p:cNvSpPr txBox="1">
            <a:spLocks noChangeArrowheads="1"/>
          </p:cNvSpPr>
          <p:nvPr/>
        </p:nvSpPr>
        <p:spPr bwMode="auto">
          <a:xfrm>
            <a:off x="5029200" y="2057400"/>
            <a:ext cx="814388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200">
                <a:latin typeface="Arial" charset="0"/>
              </a:rPr>
              <a:t>+498</a:t>
            </a:r>
          </a:p>
        </p:txBody>
      </p:sp>
      <p:sp>
        <p:nvSpPr>
          <p:cNvPr id="36892" name="Text Box 27"/>
          <p:cNvSpPr txBox="1">
            <a:spLocks noChangeArrowheads="1"/>
          </p:cNvSpPr>
          <p:nvPr/>
        </p:nvSpPr>
        <p:spPr bwMode="auto">
          <a:xfrm>
            <a:off x="6553200" y="3429000"/>
            <a:ext cx="900113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200">
                <a:latin typeface="Arial" charset="0"/>
              </a:rPr>
              <a:t>-1844</a:t>
            </a:r>
          </a:p>
        </p:txBody>
      </p:sp>
      <p:sp>
        <p:nvSpPr>
          <p:cNvPr id="36893" name="Text Box 28"/>
          <p:cNvSpPr txBox="1">
            <a:spLocks noChangeArrowheads="1"/>
          </p:cNvSpPr>
          <p:nvPr/>
        </p:nvSpPr>
        <p:spPr bwMode="auto">
          <a:xfrm>
            <a:off x="4495800" y="4953000"/>
            <a:ext cx="744538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200">
                <a:latin typeface="Arial" charset="0"/>
              </a:rPr>
              <a:t>-474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42900"/>
            <a:ext cx="6781800" cy="1104900"/>
          </a:xfrm>
        </p:spPr>
        <p:txBody>
          <a:bodyPr/>
          <a:lstStyle/>
          <a:p>
            <a:pPr eaLnBrk="1" hangingPunct="1"/>
            <a:r>
              <a:rPr lang="en-GB" sz="1600" smtClean="0"/>
              <a:t>Gibbs energi endringer for spontane reaksjoner </a:t>
            </a:r>
            <a:br>
              <a:rPr lang="en-GB" sz="1600" smtClean="0"/>
            </a:br>
            <a:r>
              <a:rPr lang="en-GB" sz="1600" smtClean="0"/>
              <a:t>Entalpien overvinner entropien (særlig ved lav temperatur)</a:t>
            </a:r>
            <a:br>
              <a:rPr lang="en-GB" sz="1600" smtClean="0"/>
            </a:br>
            <a:r>
              <a:rPr lang="en-GB" sz="1600" smtClean="0"/>
              <a:t>Eksempel: Mg(s) + 1/2 O</a:t>
            </a:r>
            <a:r>
              <a:rPr lang="en-GB" sz="1600" baseline="-25000" smtClean="0"/>
              <a:t>2</a:t>
            </a:r>
            <a:r>
              <a:rPr lang="en-GB" sz="1600" smtClean="0"/>
              <a:t>(g) = MgO(s) </a:t>
            </a:r>
          </a:p>
        </p:txBody>
      </p:sp>
      <p:sp>
        <p:nvSpPr>
          <p:cNvPr id="66564" name="AutoShape 3"/>
          <p:cNvSpPr>
            <a:spLocks noChangeArrowheads="1"/>
          </p:cNvSpPr>
          <p:nvPr/>
        </p:nvSpPr>
        <p:spPr bwMode="auto">
          <a:xfrm>
            <a:off x="609600" y="381000"/>
            <a:ext cx="304800" cy="5943600"/>
          </a:xfrm>
          <a:prstGeom prst="upArrow">
            <a:avLst>
              <a:gd name="adj1" fmla="val 50000"/>
              <a:gd name="adj2" fmla="val 487500"/>
            </a:avLst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839788" y="3336925"/>
            <a:ext cx="9191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>
                <a:latin typeface="Arial" charset="0"/>
              </a:rPr>
              <a:t>Energi</a:t>
            </a:r>
          </a:p>
        </p:txBody>
      </p:sp>
      <p:sp>
        <p:nvSpPr>
          <p:cNvPr id="66566" name="Line 5"/>
          <p:cNvSpPr>
            <a:spLocks noChangeShapeType="1"/>
          </p:cNvSpPr>
          <p:nvPr/>
        </p:nvSpPr>
        <p:spPr bwMode="auto">
          <a:xfrm>
            <a:off x="2895600" y="2209800"/>
            <a:ext cx="46482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6567" name="Line 6"/>
          <p:cNvSpPr>
            <a:spLocks noChangeShapeType="1"/>
          </p:cNvSpPr>
          <p:nvPr/>
        </p:nvSpPr>
        <p:spPr bwMode="auto">
          <a:xfrm>
            <a:off x="4343400" y="4267200"/>
            <a:ext cx="26670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6568" name="Line 7"/>
          <p:cNvSpPr>
            <a:spLocks noChangeShapeType="1"/>
          </p:cNvSpPr>
          <p:nvPr/>
        </p:nvSpPr>
        <p:spPr bwMode="auto">
          <a:xfrm>
            <a:off x="2895600" y="5867400"/>
            <a:ext cx="46482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6569" name="Text Box 8"/>
          <p:cNvSpPr txBox="1">
            <a:spLocks noChangeArrowheads="1"/>
          </p:cNvSpPr>
          <p:nvPr/>
        </p:nvSpPr>
        <p:spPr bwMode="auto">
          <a:xfrm>
            <a:off x="1982788" y="1965325"/>
            <a:ext cx="7191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>
                <a:latin typeface="Arial" charset="0"/>
              </a:rPr>
              <a:t>Start</a:t>
            </a:r>
          </a:p>
        </p:txBody>
      </p:sp>
      <p:sp>
        <p:nvSpPr>
          <p:cNvPr id="66570" name="Text Box 9"/>
          <p:cNvSpPr txBox="1">
            <a:spLocks noChangeArrowheads="1"/>
          </p:cNvSpPr>
          <p:nvPr/>
        </p:nvSpPr>
        <p:spPr bwMode="auto">
          <a:xfrm>
            <a:off x="1981200" y="3886200"/>
            <a:ext cx="692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>
                <a:latin typeface="Arial" charset="0"/>
              </a:rPr>
              <a:t>Slutt</a:t>
            </a:r>
          </a:p>
        </p:txBody>
      </p:sp>
      <p:sp>
        <p:nvSpPr>
          <p:cNvPr id="66571" name="AutoShape 10"/>
          <p:cNvSpPr>
            <a:spLocks noChangeArrowheads="1"/>
          </p:cNvSpPr>
          <p:nvPr/>
        </p:nvSpPr>
        <p:spPr bwMode="auto">
          <a:xfrm>
            <a:off x="2743200" y="2209800"/>
            <a:ext cx="1600200" cy="3657600"/>
          </a:xfrm>
          <a:prstGeom prst="downArrow">
            <a:avLst>
              <a:gd name="adj1" fmla="val 50000"/>
              <a:gd name="adj2" fmla="val 57143"/>
            </a:avLst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6572" name="AutoShape 11"/>
          <p:cNvSpPr>
            <a:spLocks noChangeArrowheads="1"/>
          </p:cNvSpPr>
          <p:nvPr/>
        </p:nvSpPr>
        <p:spPr bwMode="auto">
          <a:xfrm rot="10800000">
            <a:off x="4114800" y="4267200"/>
            <a:ext cx="1600200" cy="1600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6573" name="Text Box 12"/>
          <p:cNvSpPr txBox="1">
            <a:spLocks noChangeArrowheads="1"/>
          </p:cNvSpPr>
          <p:nvPr/>
        </p:nvSpPr>
        <p:spPr bwMode="auto">
          <a:xfrm>
            <a:off x="2133600" y="2571750"/>
            <a:ext cx="9525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 dirty="0">
                <a:latin typeface="Arial" charset="0"/>
                <a:sym typeface="Symbol" pitchFamily="18" charset="2"/>
              </a:rPr>
              <a:t></a:t>
            </a:r>
            <a:r>
              <a:rPr lang="en-GB" sz="2000" i="1" dirty="0">
                <a:latin typeface="Arial" charset="0"/>
              </a:rPr>
              <a:t>H</a:t>
            </a:r>
            <a:r>
              <a:rPr lang="en-GB" sz="2000" dirty="0">
                <a:latin typeface="Arial" charset="0"/>
              </a:rPr>
              <a:t> &lt; 0</a:t>
            </a:r>
          </a:p>
        </p:txBody>
      </p:sp>
      <p:sp>
        <p:nvSpPr>
          <p:cNvPr id="66574" name="Text Box 13"/>
          <p:cNvSpPr txBox="1">
            <a:spLocks noChangeArrowheads="1"/>
          </p:cNvSpPr>
          <p:nvPr/>
        </p:nvSpPr>
        <p:spPr bwMode="auto">
          <a:xfrm>
            <a:off x="5410200" y="4800600"/>
            <a:ext cx="1177925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 dirty="0">
                <a:latin typeface="Arial" charset="0"/>
                <a:sym typeface="Symbol" pitchFamily="18" charset="2"/>
              </a:rPr>
              <a:t>-</a:t>
            </a:r>
            <a:r>
              <a:rPr lang="en-GB" sz="2000" i="1" dirty="0">
                <a:latin typeface="Arial" charset="0"/>
                <a:sym typeface="Symbol" pitchFamily="18" charset="2"/>
              </a:rPr>
              <a:t>T</a:t>
            </a:r>
            <a:r>
              <a:rPr lang="en-GB" sz="2000" dirty="0">
                <a:latin typeface="Arial" charset="0"/>
                <a:sym typeface="Symbol" pitchFamily="18" charset="2"/>
              </a:rPr>
              <a:t></a:t>
            </a:r>
            <a:r>
              <a:rPr lang="en-GB" sz="2000" i="1" dirty="0">
                <a:latin typeface="Arial" charset="0"/>
              </a:rPr>
              <a:t>S</a:t>
            </a:r>
            <a:r>
              <a:rPr lang="en-GB" sz="2000" dirty="0">
                <a:latin typeface="Arial" charset="0"/>
              </a:rPr>
              <a:t> &gt; 0</a:t>
            </a:r>
            <a:endParaRPr lang="en-GB" sz="2000" dirty="0">
              <a:latin typeface="Arial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GB" sz="2000" dirty="0">
                <a:latin typeface="Arial" charset="0"/>
                <a:sym typeface="Symbol" pitchFamily="18" charset="2"/>
              </a:rPr>
              <a:t>(</a:t>
            </a:r>
            <a:r>
              <a:rPr lang="en-GB" sz="2000" i="1" dirty="0">
                <a:latin typeface="Arial" charset="0"/>
              </a:rPr>
              <a:t>S</a:t>
            </a:r>
            <a:r>
              <a:rPr lang="en-GB" sz="2000" dirty="0">
                <a:latin typeface="Arial" charset="0"/>
              </a:rPr>
              <a:t> &lt; 0)</a:t>
            </a:r>
          </a:p>
        </p:txBody>
      </p:sp>
      <p:sp>
        <p:nvSpPr>
          <p:cNvPr id="66575" name="AutoShape 14"/>
          <p:cNvSpPr>
            <a:spLocks noChangeArrowheads="1"/>
          </p:cNvSpPr>
          <p:nvPr/>
        </p:nvSpPr>
        <p:spPr bwMode="auto">
          <a:xfrm>
            <a:off x="5334000" y="2209800"/>
            <a:ext cx="1600200" cy="2057400"/>
          </a:xfrm>
          <a:prstGeom prst="downArrow">
            <a:avLst>
              <a:gd name="adj1" fmla="val 50000"/>
              <a:gd name="adj2" fmla="val 32143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6576" name="Text Box 15"/>
          <p:cNvSpPr txBox="1">
            <a:spLocks noChangeArrowheads="1"/>
          </p:cNvSpPr>
          <p:nvPr/>
        </p:nvSpPr>
        <p:spPr bwMode="auto">
          <a:xfrm>
            <a:off x="6553200" y="2895600"/>
            <a:ext cx="22971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 dirty="0">
                <a:latin typeface="Arial" charset="0"/>
                <a:sym typeface="Symbol" pitchFamily="18" charset="2"/>
              </a:rPr>
              <a:t></a:t>
            </a:r>
            <a:r>
              <a:rPr lang="en-GB" sz="2000" i="1" dirty="0">
                <a:latin typeface="Arial" charset="0"/>
              </a:rPr>
              <a:t>G</a:t>
            </a:r>
            <a:r>
              <a:rPr lang="en-GB" sz="2000" dirty="0">
                <a:latin typeface="Arial" charset="0"/>
              </a:rPr>
              <a:t> = </a:t>
            </a:r>
            <a:r>
              <a:rPr lang="en-GB" sz="2000" dirty="0">
                <a:latin typeface="Arial" charset="0"/>
                <a:sym typeface="Symbol" pitchFamily="18" charset="2"/>
              </a:rPr>
              <a:t></a:t>
            </a:r>
            <a:r>
              <a:rPr lang="en-GB" sz="2000" i="1" dirty="0">
                <a:latin typeface="Arial" charset="0"/>
              </a:rPr>
              <a:t>H</a:t>
            </a:r>
            <a:r>
              <a:rPr lang="en-GB" sz="2000" dirty="0">
                <a:latin typeface="Arial" charset="0"/>
              </a:rPr>
              <a:t> </a:t>
            </a:r>
            <a:r>
              <a:rPr lang="en-GB" sz="2000" dirty="0">
                <a:latin typeface="Arial" charset="0"/>
                <a:sym typeface="Symbol" pitchFamily="18" charset="2"/>
              </a:rPr>
              <a:t>- </a:t>
            </a:r>
            <a:r>
              <a:rPr lang="en-GB" sz="2000" i="1" dirty="0">
                <a:latin typeface="Arial" charset="0"/>
                <a:sym typeface="Symbol" pitchFamily="18" charset="2"/>
              </a:rPr>
              <a:t>T</a:t>
            </a:r>
            <a:r>
              <a:rPr lang="en-GB" sz="2000" dirty="0">
                <a:latin typeface="Arial" charset="0"/>
                <a:sym typeface="Symbol" pitchFamily="18" charset="2"/>
              </a:rPr>
              <a:t></a:t>
            </a:r>
            <a:r>
              <a:rPr lang="en-GB" sz="2000" i="1" dirty="0">
                <a:latin typeface="Arial" charset="0"/>
              </a:rPr>
              <a:t>S</a:t>
            </a:r>
            <a:r>
              <a:rPr lang="en-GB" sz="2000" dirty="0">
                <a:latin typeface="Arial" charset="0"/>
              </a:rPr>
              <a:t> &lt;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6781800" cy="1104900"/>
          </a:xfrm>
        </p:spPr>
        <p:txBody>
          <a:bodyPr/>
          <a:lstStyle/>
          <a:p>
            <a:pPr eaLnBrk="1" hangingPunct="1"/>
            <a:r>
              <a:rPr lang="en-GB" sz="1600" smtClean="0"/>
              <a:t>Gibbs energi endringer for spontane reaksjoner </a:t>
            </a:r>
            <a:br>
              <a:rPr lang="en-GB" sz="1600" smtClean="0"/>
            </a:br>
            <a:r>
              <a:rPr lang="en-GB" sz="1600" smtClean="0"/>
              <a:t>Entropien overvinner entalpien (særlig ved høy temperatur)  </a:t>
            </a:r>
            <a:br>
              <a:rPr lang="en-GB" sz="1600" smtClean="0"/>
            </a:br>
            <a:r>
              <a:rPr lang="en-GB" sz="1600" smtClean="0"/>
              <a:t>Eksempel: H</a:t>
            </a:r>
            <a:r>
              <a:rPr lang="en-GB" sz="1600" baseline="-25000" smtClean="0"/>
              <a:t>2</a:t>
            </a:r>
            <a:r>
              <a:rPr lang="en-GB" sz="1600" smtClean="0"/>
              <a:t>O(l) = H</a:t>
            </a:r>
            <a:r>
              <a:rPr lang="en-GB" sz="1600" baseline="-25000" smtClean="0"/>
              <a:t>2</a:t>
            </a:r>
            <a:r>
              <a:rPr lang="en-GB" sz="1600" smtClean="0"/>
              <a:t>O(g) </a:t>
            </a:r>
          </a:p>
        </p:txBody>
      </p:sp>
      <p:sp>
        <p:nvSpPr>
          <p:cNvPr id="67588" name="AutoShape 3"/>
          <p:cNvSpPr>
            <a:spLocks noChangeArrowheads="1"/>
          </p:cNvSpPr>
          <p:nvPr/>
        </p:nvSpPr>
        <p:spPr bwMode="auto">
          <a:xfrm>
            <a:off x="609600" y="381000"/>
            <a:ext cx="304800" cy="5943600"/>
          </a:xfrm>
          <a:prstGeom prst="upArrow">
            <a:avLst>
              <a:gd name="adj1" fmla="val 50000"/>
              <a:gd name="adj2" fmla="val 487500"/>
            </a:avLst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839788" y="3336925"/>
            <a:ext cx="9191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>
                <a:latin typeface="Arial" charset="0"/>
              </a:rPr>
              <a:t>Energi</a:t>
            </a:r>
          </a:p>
        </p:txBody>
      </p:sp>
      <p:sp>
        <p:nvSpPr>
          <p:cNvPr id="67590" name="Line 5"/>
          <p:cNvSpPr>
            <a:spLocks noChangeShapeType="1"/>
          </p:cNvSpPr>
          <p:nvPr/>
        </p:nvSpPr>
        <p:spPr bwMode="auto">
          <a:xfrm>
            <a:off x="2895600" y="2209800"/>
            <a:ext cx="46482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591" name="Line 6"/>
          <p:cNvSpPr>
            <a:spLocks noChangeShapeType="1"/>
          </p:cNvSpPr>
          <p:nvPr/>
        </p:nvSpPr>
        <p:spPr bwMode="auto">
          <a:xfrm>
            <a:off x="2895600" y="4267200"/>
            <a:ext cx="4114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592" name="Line 7"/>
          <p:cNvSpPr>
            <a:spLocks noChangeShapeType="1"/>
          </p:cNvSpPr>
          <p:nvPr/>
        </p:nvSpPr>
        <p:spPr bwMode="auto">
          <a:xfrm>
            <a:off x="2895600" y="5867400"/>
            <a:ext cx="46482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593" name="Text Box 8"/>
          <p:cNvSpPr txBox="1">
            <a:spLocks noChangeArrowheads="1"/>
          </p:cNvSpPr>
          <p:nvPr/>
        </p:nvSpPr>
        <p:spPr bwMode="auto">
          <a:xfrm>
            <a:off x="2057400" y="4038600"/>
            <a:ext cx="7191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>
                <a:latin typeface="Arial" charset="0"/>
              </a:rPr>
              <a:t>Start</a:t>
            </a:r>
          </a:p>
        </p:txBody>
      </p:sp>
      <p:sp>
        <p:nvSpPr>
          <p:cNvPr id="67594" name="Text Box 9"/>
          <p:cNvSpPr txBox="1">
            <a:spLocks noChangeArrowheads="1"/>
          </p:cNvSpPr>
          <p:nvPr/>
        </p:nvSpPr>
        <p:spPr bwMode="auto">
          <a:xfrm>
            <a:off x="1981200" y="5562600"/>
            <a:ext cx="692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>
                <a:latin typeface="Arial" charset="0"/>
              </a:rPr>
              <a:t>Slutt</a:t>
            </a:r>
          </a:p>
        </p:txBody>
      </p:sp>
      <p:sp>
        <p:nvSpPr>
          <p:cNvPr id="67595" name="AutoShape 10"/>
          <p:cNvSpPr>
            <a:spLocks noChangeArrowheads="1"/>
          </p:cNvSpPr>
          <p:nvPr/>
        </p:nvSpPr>
        <p:spPr bwMode="auto">
          <a:xfrm rot="10777679">
            <a:off x="2736850" y="2208213"/>
            <a:ext cx="1600200" cy="2057400"/>
          </a:xfrm>
          <a:prstGeom prst="downArrow">
            <a:avLst>
              <a:gd name="adj1" fmla="val 50000"/>
              <a:gd name="adj2" fmla="val 32143"/>
            </a:avLst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596" name="AutoShape 11"/>
          <p:cNvSpPr>
            <a:spLocks noChangeArrowheads="1"/>
          </p:cNvSpPr>
          <p:nvPr/>
        </p:nvSpPr>
        <p:spPr bwMode="auto">
          <a:xfrm>
            <a:off x="4114800" y="2209800"/>
            <a:ext cx="1600200" cy="3657600"/>
          </a:xfrm>
          <a:prstGeom prst="downArrow">
            <a:avLst>
              <a:gd name="adj1" fmla="val 50000"/>
              <a:gd name="adj2" fmla="val 57143"/>
            </a:avLst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597" name="Text Box 12"/>
          <p:cNvSpPr txBox="1">
            <a:spLocks noChangeArrowheads="1"/>
          </p:cNvSpPr>
          <p:nvPr/>
        </p:nvSpPr>
        <p:spPr bwMode="auto">
          <a:xfrm>
            <a:off x="2133600" y="2743200"/>
            <a:ext cx="96051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 dirty="0" smtClean="0">
                <a:latin typeface="Arial" charset="0"/>
                <a:sym typeface="Symbol" pitchFamily="18" charset="2"/>
              </a:rPr>
              <a:t></a:t>
            </a:r>
            <a:r>
              <a:rPr lang="en-GB" sz="2000" i="1" dirty="0" smtClean="0">
                <a:latin typeface="Arial" charset="0"/>
                <a:sym typeface="Symbol" pitchFamily="18" charset="2"/>
              </a:rPr>
              <a:t>H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>
                <a:latin typeface="Arial" charset="0"/>
              </a:rPr>
              <a:t>&gt; 0</a:t>
            </a:r>
          </a:p>
        </p:txBody>
      </p:sp>
      <p:sp>
        <p:nvSpPr>
          <p:cNvPr id="67598" name="Text Box 13"/>
          <p:cNvSpPr txBox="1">
            <a:spLocks noChangeArrowheads="1"/>
          </p:cNvSpPr>
          <p:nvPr/>
        </p:nvSpPr>
        <p:spPr bwMode="auto">
          <a:xfrm>
            <a:off x="2895600" y="4724400"/>
            <a:ext cx="1177925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 dirty="0">
                <a:latin typeface="Arial" charset="0"/>
                <a:sym typeface="Symbol" pitchFamily="18" charset="2"/>
              </a:rPr>
              <a:t>-</a:t>
            </a:r>
            <a:r>
              <a:rPr lang="en-GB" sz="2000" i="1" dirty="0">
                <a:latin typeface="Arial" charset="0"/>
                <a:sym typeface="Symbol" pitchFamily="18" charset="2"/>
              </a:rPr>
              <a:t>T</a:t>
            </a:r>
            <a:r>
              <a:rPr lang="en-GB" sz="2000" dirty="0">
                <a:latin typeface="Arial" charset="0"/>
                <a:sym typeface="Symbol" pitchFamily="18" charset="2"/>
              </a:rPr>
              <a:t></a:t>
            </a:r>
            <a:r>
              <a:rPr lang="en-GB" sz="2000" i="1" dirty="0">
                <a:latin typeface="Arial" charset="0"/>
              </a:rPr>
              <a:t>S</a:t>
            </a:r>
            <a:r>
              <a:rPr lang="en-GB" sz="2000" dirty="0">
                <a:latin typeface="Arial" charset="0"/>
              </a:rPr>
              <a:t> &lt; 0</a:t>
            </a:r>
            <a:endParaRPr lang="en-GB" sz="2000" dirty="0">
              <a:latin typeface="Arial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GB" sz="2000" dirty="0">
                <a:latin typeface="Arial" charset="0"/>
                <a:sym typeface="Symbol" pitchFamily="18" charset="2"/>
              </a:rPr>
              <a:t>(</a:t>
            </a:r>
            <a:r>
              <a:rPr lang="en-GB" sz="2000" i="1" dirty="0">
                <a:latin typeface="Arial" charset="0"/>
              </a:rPr>
              <a:t>S</a:t>
            </a:r>
            <a:r>
              <a:rPr lang="en-GB" sz="2000" dirty="0">
                <a:latin typeface="Arial" charset="0"/>
              </a:rPr>
              <a:t> &gt; 0)</a:t>
            </a:r>
          </a:p>
        </p:txBody>
      </p:sp>
      <p:sp>
        <p:nvSpPr>
          <p:cNvPr id="67599" name="AutoShape 14"/>
          <p:cNvSpPr>
            <a:spLocks noChangeArrowheads="1"/>
          </p:cNvSpPr>
          <p:nvPr/>
        </p:nvSpPr>
        <p:spPr bwMode="auto">
          <a:xfrm>
            <a:off x="5486400" y="4267200"/>
            <a:ext cx="1600200" cy="1600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600" name="Text Box 15"/>
          <p:cNvSpPr txBox="1">
            <a:spLocks noChangeArrowheads="1"/>
          </p:cNvSpPr>
          <p:nvPr/>
        </p:nvSpPr>
        <p:spPr bwMode="auto">
          <a:xfrm>
            <a:off x="6694488" y="4495800"/>
            <a:ext cx="22971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000" dirty="0">
                <a:latin typeface="Arial" charset="0"/>
                <a:sym typeface="Symbol" pitchFamily="18" charset="2"/>
              </a:rPr>
              <a:t></a:t>
            </a:r>
            <a:r>
              <a:rPr lang="en-GB" sz="2000" i="1" dirty="0">
                <a:latin typeface="Arial" charset="0"/>
              </a:rPr>
              <a:t>G</a:t>
            </a:r>
            <a:r>
              <a:rPr lang="en-GB" sz="2000" dirty="0">
                <a:latin typeface="Arial" charset="0"/>
              </a:rPr>
              <a:t> = </a:t>
            </a:r>
            <a:r>
              <a:rPr lang="en-GB" sz="2000" dirty="0">
                <a:latin typeface="Arial" charset="0"/>
                <a:sym typeface="Symbol" pitchFamily="18" charset="2"/>
              </a:rPr>
              <a:t></a:t>
            </a:r>
            <a:r>
              <a:rPr lang="en-GB" sz="2000" i="1" dirty="0">
                <a:latin typeface="Arial" charset="0"/>
              </a:rPr>
              <a:t>H</a:t>
            </a:r>
            <a:r>
              <a:rPr lang="en-GB" sz="2000" dirty="0">
                <a:latin typeface="Arial" charset="0"/>
              </a:rPr>
              <a:t> </a:t>
            </a:r>
            <a:r>
              <a:rPr lang="en-GB" sz="2000" dirty="0">
                <a:latin typeface="Arial" charset="0"/>
                <a:sym typeface="Symbol" pitchFamily="18" charset="2"/>
              </a:rPr>
              <a:t>- </a:t>
            </a:r>
            <a:r>
              <a:rPr lang="en-GB" sz="2000" i="1" dirty="0">
                <a:latin typeface="Arial" charset="0"/>
                <a:sym typeface="Symbol" pitchFamily="18" charset="2"/>
              </a:rPr>
              <a:t>T</a:t>
            </a:r>
            <a:r>
              <a:rPr lang="en-GB" sz="2000" dirty="0">
                <a:latin typeface="Arial" charset="0"/>
                <a:sym typeface="Symbol" pitchFamily="18" charset="2"/>
              </a:rPr>
              <a:t></a:t>
            </a:r>
            <a:r>
              <a:rPr lang="en-GB" sz="2000" i="1" dirty="0">
                <a:latin typeface="Arial" charset="0"/>
              </a:rPr>
              <a:t>S</a:t>
            </a:r>
            <a:r>
              <a:rPr lang="en-GB" sz="2000" dirty="0">
                <a:latin typeface="Arial" charset="0"/>
              </a:rPr>
              <a:t> &lt;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"/>
            <a:ext cx="7543800" cy="1104900"/>
          </a:xfrm>
        </p:spPr>
        <p:txBody>
          <a:bodyPr/>
          <a:lstStyle/>
          <a:p>
            <a:pPr eaLnBrk="1" hangingPunct="1"/>
            <a:r>
              <a:rPr lang="en-GB" smtClean="0"/>
              <a:t>Gibbs energi og arbeid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12776"/>
            <a:ext cx="8534400" cy="506422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b-NO" dirty="0" smtClean="0">
                <a:sym typeface="Symbol" pitchFamily="18" charset="2"/>
              </a:rPr>
              <a:t>	</a:t>
            </a:r>
            <a:r>
              <a:rPr lang="nb-NO" i="1" dirty="0" smtClean="0">
                <a:sym typeface="Symbol" pitchFamily="18" charset="2"/>
              </a:rPr>
              <a:t>G</a:t>
            </a:r>
            <a:r>
              <a:rPr lang="nb-NO" dirty="0" smtClean="0">
                <a:sym typeface="Symbol" pitchFamily="18" charset="2"/>
              </a:rPr>
              <a:t> = </a:t>
            </a:r>
            <a:r>
              <a:rPr lang="nb-NO" i="1" dirty="0" smtClean="0">
                <a:sym typeface="Symbol" pitchFamily="18" charset="2"/>
              </a:rPr>
              <a:t>H</a:t>
            </a:r>
            <a:r>
              <a:rPr lang="nb-NO" dirty="0" smtClean="0">
                <a:sym typeface="Symbol" pitchFamily="18" charset="2"/>
              </a:rPr>
              <a:t> - </a:t>
            </a:r>
            <a:r>
              <a:rPr lang="nb-NO" i="1" dirty="0" smtClean="0">
                <a:sym typeface="Symbol" pitchFamily="18" charset="2"/>
              </a:rPr>
              <a:t>T</a:t>
            </a:r>
            <a:r>
              <a:rPr lang="nb-NO" dirty="0" smtClean="0">
                <a:sym typeface="Symbol" pitchFamily="18" charset="2"/>
              </a:rPr>
              <a:t></a:t>
            </a:r>
            <a:r>
              <a:rPr lang="nb-NO" i="1" dirty="0" smtClean="0">
                <a:sym typeface="Symbol" pitchFamily="18" charset="2"/>
              </a:rPr>
              <a:t>S</a:t>
            </a:r>
          </a:p>
          <a:p>
            <a:pPr eaLnBrk="1" hangingPunct="1"/>
            <a:endParaRPr lang="nb-NO" dirty="0" smtClean="0">
              <a:sym typeface="Symbol" pitchFamily="18" charset="2"/>
            </a:endParaRPr>
          </a:p>
          <a:p>
            <a:pPr eaLnBrk="1" hangingPunct="1"/>
            <a:endParaRPr lang="nb-NO" dirty="0" smtClean="0">
              <a:sym typeface="Symbol" pitchFamily="18" charset="2"/>
            </a:endParaRPr>
          </a:p>
          <a:p>
            <a:pPr eaLnBrk="1" hangingPunct="1"/>
            <a:r>
              <a:rPr lang="nb-NO" dirty="0" smtClean="0">
                <a:sym typeface="Symbol" pitchFamily="18" charset="2"/>
              </a:rPr>
              <a:t>Vi kan omarrangere og ser at:</a:t>
            </a:r>
          </a:p>
          <a:p>
            <a:pPr eaLnBrk="1" hangingPunct="1"/>
            <a:endParaRPr lang="nb-NO" dirty="0" smtClean="0">
              <a:sym typeface="Symbol" pitchFamily="18" charset="2"/>
            </a:endParaRPr>
          </a:p>
          <a:p>
            <a:pPr marL="0" indent="0" eaLnBrk="1" hangingPunct="1">
              <a:buNone/>
            </a:pPr>
            <a:r>
              <a:rPr lang="nb-NO" dirty="0" smtClean="0">
                <a:sym typeface="Symbol" pitchFamily="18" charset="2"/>
              </a:rPr>
              <a:t>	</a:t>
            </a:r>
            <a:r>
              <a:rPr lang="nb-NO" i="1" dirty="0" smtClean="0">
                <a:sym typeface="Symbol" pitchFamily="18" charset="2"/>
              </a:rPr>
              <a:t>H</a:t>
            </a:r>
            <a:r>
              <a:rPr lang="nb-NO" dirty="0" smtClean="0">
                <a:sym typeface="Symbol" pitchFamily="18" charset="2"/>
              </a:rPr>
              <a:t> = </a:t>
            </a:r>
            <a:r>
              <a:rPr lang="nb-NO" i="1" dirty="0" smtClean="0">
                <a:sym typeface="Symbol" pitchFamily="18" charset="2"/>
              </a:rPr>
              <a:t>G</a:t>
            </a:r>
            <a:r>
              <a:rPr lang="nb-NO" dirty="0" smtClean="0">
                <a:sym typeface="Symbol" pitchFamily="18" charset="2"/>
              </a:rPr>
              <a:t> + </a:t>
            </a:r>
            <a:r>
              <a:rPr lang="nb-NO" i="1" dirty="0" smtClean="0">
                <a:sym typeface="Symbol" pitchFamily="18" charset="2"/>
              </a:rPr>
              <a:t>T</a:t>
            </a:r>
            <a:r>
              <a:rPr lang="nb-NO" dirty="0" smtClean="0">
                <a:sym typeface="Symbol" pitchFamily="18" charset="2"/>
              </a:rPr>
              <a:t></a:t>
            </a:r>
            <a:r>
              <a:rPr lang="nb-NO" i="1" dirty="0" smtClean="0">
                <a:sym typeface="Symbol" pitchFamily="18" charset="2"/>
              </a:rPr>
              <a:t>S</a:t>
            </a:r>
          </a:p>
          <a:p>
            <a:pPr eaLnBrk="1" hangingPunct="1"/>
            <a:endParaRPr lang="nb-NO" dirty="0" smtClean="0">
              <a:sym typeface="Symbol" pitchFamily="18" charset="2"/>
            </a:endParaRPr>
          </a:p>
          <a:p>
            <a:pPr eaLnBrk="1" hangingPunct="1"/>
            <a:r>
              <a:rPr lang="nb-NO" dirty="0" smtClean="0">
                <a:sym typeface="Symbol" pitchFamily="18" charset="2"/>
              </a:rPr>
              <a:t>Totalenergi-endring </a:t>
            </a:r>
            <a:r>
              <a:rPr lang="nb-NO" i="1" dirty="0" smtClean="0">
                <a:sym typeface="Symbol" pitchFamily="18" charset="2"/>
              </a:rPr>
              <a:t>H</a:t>
            </a:r>
            <a:r>
              <a:rPr lang="nb-NO" dirty="0" smtClean="0">
                <a:sym typeface="Symbol" pitchFamily="18" charset="2"/>
              </a:rPr>
              <a:t> = fri energi tilgjengelig for arbeid (</a:t>
            </a:r>
            <a:r>
              <a:rPr lang="nb-NO" i="1" dirty="0" smtClean="0">
                <a:sym typeface="Symbol" pitchFamily="18" charset="2"/>
              </a:rPr>
              <a:t>G</a:t>
            </a:r>
            <a:r>
              <a:rPr lang="nb-NO" dirty="0" smtClean="0">
                <a:sym typeface="Symbol" pitchFamily="18" charset="2"/>
              </a:rPr>
              <a:t>) + energi som er utilgjengelig (</a:t>
            </a:r>
            <a:r>
              <a:rPr lang="nb-NO" i="1" dirty="0" smtClean="0">
                <a:sym typeface="Symbol" pitchFamily="18" charset="2"/>
              </a:rPr>
              <a:t>T</a:t>
            </a:r>
            <a:r>
              <a:rPr lang="nb-NO" dirty="0" smtClean="0">
                <a:sym typeface="Symbol" pitchFamily="18" charset="2"/>
              </a:rPr>
              <a:t></a:t>
            </a:r>
            <a:r>
              <a:rPr lang="nb-NO" i="1" dirty="0" smtClean="0">
                <a:sym typeface="Symbol" pitchFamily="18" charset="2"/>
              </a:rPr>
              <a:t>S</a:t>
            </a:r>
            <a:r>
              <a:rPr lang="nb-NO" dirty="0" smtClean="0"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Effekt av temperaturen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dirty="0" smtClean="0">
                <a:sym typeface="Symbol" pitchFamily="18" charset="2"/>
              </a:rPr>
              <a:t></a:t>
            </a:r>
            <a:r>
              <a:rPr lang="nb-NO" i="1" dirty="0" smtClean="0">
                <a:sym typeface="Symbol" pitchFamily="18" charset="2"/>
              </a:rPr>
              <a:t>G</a:t>
            </a:r>
            <a:r>
              <a:rPr lang="nb-NO" dirty="0" smtClean="0">
                <a:sym typeface="Symbol" pitchFamily="18" charset="2"/>
              </a:rPr>
              <a:t> = </a:t>
            </a:r>
            <a:r>
              <a:rPr lang="nb-NO" i="1" dirty="0" smtClean="0">
                <a:sym typeface="Symbol" pitchFamily="18" charset="2"/>
              </a:rPr>
              <a:t>H</a:t>
            </a:r>
            <a:r>
              <a:rPr lang="nb-NO" dirty="0" smtClean="0">
                <a:sym typeface="Symbol" pitchFamily="18" charset="2"/>
              </a:rPr>
              <a:t> - </a:t>
            </a:r>
            <a:r>
              <a:rPr lang="nb-NO" i="1" dirty="0" smtClean="0">
                <a:sym typeface="Symbol" pitchFamily="18" charset="2"/>
              </a:rPr>
              <a:t>T</a:t>
            </a:r>
            <a:r>
              <a:rPr lang="nb-NO" dirty="0" smtClean="0">
                <a:sym typeface="Symbol" pitchFamily="18" charset="2"/>
              </a:rPr>
              <a:t></a:t>
            </a:r>
            <a:r>
              <a:rPr lang="nb-NO" i="1" dirty="0" smtClean="0">
                <a:sym typeface="Symbol" pitchFamily="18" charset="2"/>
              </a:rPr>
              <a:t>S</a:t>
            </a:r>
          </a:p>
          <a:p>
            <a:pPr eaLnBrk="1" hangingPunct="1"/>
            <a:endParaRPr lang="nb-NO" dirty="0" smtClean="0">
              <a:sym typeface="Symbol" pitchFamily="18" charset="2"/>
            </a:endParaRPr>
          </a:p>
          <a:p>
            <a:pPr eaLnBrk="1" hangingPunct="1"/>
            <a:r>
              <a:rPr lang="nb-NO" dirty="0" smtClean="0">
                <a:sym typeface="Symbol" pitchFamily="18" charset="2"/>
              </a:rPr>
              <a:t></a:t>
            </a:r>
            <a:r>
              <a:rPr lang="nb-NO" i="1" dirty="0" smtClean="0">
                <a:sym typeface="Symbol" pitchFamily="18" charset="2"/>
              </a:rPr>
              <a:t>H</a:t>
            </a:r>
            <a:r>
              <a:rPr lang="nb-NO" dirty="0" smtClean="0">
                <a:sym typeface="Symbol" pitchFamily="18" charset="2"/>
              </a:rPr>
              <a:t> og </a:t>
            </a:r>
            <a:r>
              <a:rPr lang="nb-NO" i="1" dirty="0" smtClean="0">
                <a:sym typeface="Symbol" pitchFamily="18" charset="2"/>
              </a:rPr>
              <a:t>S</a:t>
            </a:r>
            <a:r>
              <a:rPr lang="nb-NO" dirty="0" smtClean="0">
                <a:sym typeface="Symbol" pitchFamily="18" charset="2"/>
              </a:rPr>
              <a:t> er ofte relativt uavhengige av temperaturen.</a:t>
            </a:r>
          </a:p>
          <a:p>
            <a:pPr eaLnBrk="1" hangingPunct="1"/>
            <a:endParaRPr lang="nb-NO" dirty="0" smtClean="0">
              <a:sym typeface="Symbol" pitchFamily="18" charset="2"/>
            </a:endParaRPr>
          </a:p>
          <a:p>
            <a:pPr eaLnBrk="1" hangingPunct="1"/>
            <a:r>
              <a:rPr lang="nb-NO" dirty="0" smtClean="0">
                <a:sym typeface="Symbol" pitchFamily="18" charset="2"/>
              </a:rPr>
              <a:t></a:t>
            </a:r>
            <a:r>
              <a:rPr lang="nb-NO" i="1" dirty="0" smtClean="0">
                <a:sym typeface="Symbol" pitchFamily="18" charset="2"/>
              </a:rPr>
              <a:t>G</a:t>
            </a:r>
            <a:r>
              <a:rPr lang="nb-NO" dirty="0" smtClean="0">
                <a:sym typeface="Symbol" pitchFamily="18" charset="2"/>
              </a:rPr>
              <a:t> er derfor i første tilnærmelse, en enkel funksjon av temperaturen; </a:t>
            </a:r>
            <a:r>
              <a:rPr lang="nb-NO" i="1" dirty="0" smtClean="0">
                <a:sym typeface="Symbol" pitchFamily="18" charset="2"/>
              </a:rPr>
              <a:t>G</a:t>
            </a:r>
            <a:r>
              <a:rPr lang="nb-NO" dirty="0" smtClean="0">
                <a:sym typeface="Symbol" pitchFamily="18" charset="2"/>
              </a:rPr>
              <a:t> = </a:t>
            </a:r>
            <a:r>
              <a:rPr lang="nb-NO" i="1" dirty="0" smtClean="0">
                <a:sym typeface="Symbol" pitchFamily="18" charset="2"/>
              </a:rPr>
              <a:t>H</a:t>
            </a:r>
            <a:r>
              <a:rPr lang="nb-NO" dirty="0" smtClean="0">
                <a:sym typeface="Symbol" pitchFamily="18" charset="2"/>
              </a:rPr>
              <a:t> - </a:t>
            </a:r>
            <a:r>
              <a:rPr lang="nb-NO" i="1" dirty="0" smtClean="0">
                <a:sym typeface="Symbol" pitchFamily="18" charset="2"/>
              </a:rPr>
              <a:t>T</a:t>
            </a:r>
            <a:r>
              <a:rPr lang="nb-NO" dirty="0" smtClean="0">
                <a:sym typeface="Symbol" pitchFamily="18" charset="2"/>
              </a:rPr>
              <a:t></a:t>
            </a:r>
            <a:r>
              <a:rPr lang="nb-NO" i="1" dirty="0" smtClean="0">
                <a:sym typeface="Symbol" pitchFamily="18" charset="2"/>
              </a:rPr>
              <a:t>S</a:t>
            </a:r>
          </a:p>
          <a:p>
            <a:pPr eaLnBrk="1" hangingPunct="1"/>
            <a:endParaRPr lang="nb-NO" dirty="0" smtClean="0">
              <a:sym typeface="Symbol" pitchFamily="18" charset="2"/>
            </a:endParaRPr>
          </a:p>
          <a:p>
            <a:pPr eaLnBrk="1" hangingPunct="1"/>
            <a:endParaRPr lang="nb-NO" dirty="0" smtClean="0">
              <a:sym typeface="Symbol" pitchFamily="18" charset="2"/>
            </a:endParaRPr>
          </a:p>
          <a:p>
            <a:pPr eaLnBrk="1" hangingPunct="1"/>
            <a:r>
              <a:rPr lang="nb-NO" dirty="0" smtClean="0">
                <a:sym typeface="Symbol" pitchFamily="18" charset="2"/>
              </a:rPr>
              <a:t>Ved tilstrekkelig høy temperatur vil </a:t>
            </a:r>
            <a:r>
              <a:rPr lang="nb-NO" i="1" dirty="0" smtClean="0">
                <a:sym typeface="Symbol" pitchFamily="18" charset="2"/>
              </a:rPr>
              <a:t>T</a:t>
            </a:r>
            <a:r>
              <a:rPr lang="nb-NO" dirty="0" smtClean="0">
                <a:sym typeface="Symbol" pitchFamily="18" charset="2"/>
              </a:rPr>
              <a:t></a:t>
            </a:r>
            <a:r>
              <a:rPr lang="nb-NO" i="1" dirty="0" smtClean="0">
                <a:sym typeface="Symbol" pitchFamily="18" charset="2"/>
              </a:rPr>
              <a:t>S</a:t>
            </a:r>
            <a:r>
              <a:rPr lang="nb-NO" dirty="0" smtClean="0">
                <a:sym typeface="Symbol" pitchFamily="18" charset="2"/>
              </a:rPr>
              <a:t> (uorden) </a:t>
            </a:r>
            <a:r>
              <a:rPr lang="nb-NO" dirty="0" smtClean="0">
                <a:sym typeface="Symbol" pitchFamily="18" charset="2"/>
              </a:rPr>
              <a:t>dominere</a:t>
            </a:r>
            <a:endParaRPr lang="nb-NO" dirty="0" smtClean="0">
              <a:sym typeface="Symbol" pitchFamily="18" charset="2"/>
            </a:endParaRPr>
          </a:p>
          <a:p>
            <a:pPr lvl="1" eaLnBrk="1" hangingPunct="1"/>
            <a:r>
              <a:rPr lang="nb-NO" dirty="0" smtClean="0">
                <a:sym typeface="Symbol" pitchFamily="18" charset="2"/>
              </a:rPr>
              <a:t>Ved tilstrekkelig høye temperaturer er derfor stoffer brutt ned til mindre fragmenter, ioner eller atomer.</a:t>
            </a:r>
          </a:p>
          <a:p>
            <a:pPr lvl="1" eaLnBrk="1" hangingPunct="1"/>
            <a:endParaRPr lang="nb-NO" dirty="0" smtClean="0">
              <a:sym typeface="Symbol" pitchFamily="18" charset="2"/>
            </a:endParaRPr>
          </a:p>
          <a:p>
            <a:pPr eaLnBrk="1" hangingPunct="1"/>
            <a:r>
              <a:rPr lang="nb-NO" dirty="0" smtClean="0">
                <a:sym typeface="Symbol" pitchFamily="18" charset="2"/>
              </a:rPr>
              <a:t>Ved lav temperatur er det </a:t>
            </a:r>
            <a:r>
              <a:rPr lang="nb-NO" i="1" dirty="0" smtClean="0">
                <a:sym typeface="Symbol" pitchFamily="18" charset="2"/>
              </a:rPr>
              <a:t>H</a:t>
            </a:r>
            <a:r>
              <a:rPr lang="nb-NO" dirty="0" smtClean="0">
                <a:sym typeface="Symbol" pitchFamily="18" charset="2"/>
              </a:rPr>
              <a:t> som bestemmer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Standard Gibbs energi-forandring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Som for </a:t>
            </a:r>
            <a:r>
              <a:rPr lang="nb-NO" i="1" dirty="0" smtClean="0">
                <a:sym typeface="Symbol" pitchFamily="18" charset="2"/>
              </a:rPr>
              <a:t>H</a:t>
            </a:r>
            <a:r>
              <a:rPr lang="nb-NO" dirty="0" smtClean="0">
                <a:sym typeface="Symbol" pitchFamily="18" charset="2"/>
              </a:rPr>
              <a:t> kan vi ikke bestemme absoluttverdier for </a:t>
            </a:r>
            <a:r>
              <a:rPr lang="nb-NO" i="1" dirty="0" smtClean="0">
                <a:sym typeface="Symbol" pitchFamily="18" charset="2"/>
              </a:rPr>
              <a:t>G</a:t>
            </a:r>
            <a:r>
              <a:rPr lang="nb-NO" dirty="0" smtClean="0">
                <a:sym typeface="Symbol" pitchFamily="18" charset="2"/>
              </a:rPr>
              <a:t>, bare endringer, </a:t>
            </a:r>
            <a:r>
              <a:rPr lang="nb-NO" i="1" dirty="0" smtClean="0">
                <a:sym typeface="Symbol" pitchFamily="18" charset="2"/>
              </a:rPr>
              <a:t>G</a:t>
            </a:r>
            <a:r>
              <a:rPr lang="nb-NO" dirty="0" smtClean="0">
                <a:sym typeface="Symbol" pitchFamily="18" charset="2"/>
              </a:rPr>
              <a:t>.</a:t>
            </a:r>
          </a:p>
          <a:p>
            <a:pPr eaLnBrk="1" hangingPunct="1"/>
            <a:endParaRPr lang="nb-NO" dirty="0" smtClean="0">
              <a:sym typeface="Symbol" pitchFamily="18" charset="2"/>
            </a:endParaRPr>
          </a:p>
          <a:p>
            <a:pPr eaLnBrk="1" hangingPunct="1"/>
            <a:r>
              <a:rPr lang="nb-NO" dirty="0" smtClean="0">
                <a:sym typeface="Symbol" pitchFamily="18" charset="2"/>
              </a:rPr>
              <a:t></a:t>
            </a:r>
            <a:r>
              <a:rPr lang="nb-NO" i="1" dirty="0" smtClean="0">
                <a:sym typeface="Symbol" pitchFamily="18" charset="2"/>
              </a:rPr>
              <a:t>G</a:t>
            </a:r>
            <a:r>
              <a:rPr lang="nb-NO" dirty="0" smtClean="0">
                <a:sym typeface="Symbol" pitchFamily="18" charset="2"/>
              </a:rPr>
              <a:t> varierer med trykk og temperatur:</a:t>
            </a:r>
          </a:p>
          <a:p>
            <a:pPr eaLnBrk="1" hangingPunct="1"/>
            <a:endParaRPr lang="nb-NO" dirty="0" smtClean="0">
              <a:sym typeface="Symbol" pitchFamily="18" charset="2"/>
            </a:endParaRPr>
          </a:p>
          <a:p>
            <a:pPr eaLnBrk="1" hangingPunct="1"/>
            <a:r>
              <a:rPr lang="nb-NO" dirty="0" smtClean="0">
                <a:sym typeface="Symbol" pitchFamily="18" charset="2"/>
              </a:rPr>
              <a:t>Standardverdier gis for </a:t>
            </a:r>
            <a:r>
              <a:rPr lang="nb-NO" i="1" dirty="0" smtClean="0">
                <a:sym typeface="Symbol" pitchFamily="18" charset="2"/>
              </a:rPr>
              <a:t>P</a:t>
            </a:r>
            <a:r>
              <a:rPr lang="nb-NO" dirty="0" smtClean="0">
                <a:sym typeface="Symbol" pitchFamily="18" charset="2"/>
              </a:rPr>
              <a:t> = 1 bar og </a:t>
            </a:r>
            <a:r>
              <a:rPr lang="nb-NO" i="1" dirty="0" smtClean="0">
                <a:sym typeface="Symbol" pitchFamily="18" charset="2"/>
              </a:rPr>
              <a:t>T</a:t>
            </a:r>
            <a:r>
              <a:rPr lang="nb-NO" dirty="0" smtClean="0">
                <a:sym typeface="Symbol" pitchFamily="18" charset="2"/>
              </a:rPr>
              <a:t>, vanligvis </a:t>
            </a:r>
            <a:r>
              <a:rPr lang="nb-NO" i="1" dirty="0" smtClean="0">
                <a:sym typeface="Symbol" pitchFamily="18" charset="2"/>
              </a:rPr>
              <a:t>T</a:t>
            </a:r>
            <a:r>
              <a:rPr lang="nb-NO" dirty="0" smtClean="0">
                <a:sym typeface="Symbol" pitchFamily="18" charset="2"/>
              </a:rPr>
              <a:t> = 298 K: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396788"/>
              </p:ext>
            </p:extLst>
          </p:nvPr>
        </p:nvGraphicFramePr>
        <p:xfrm>
          <a:off x="1614488" y="3860800"/>
          <a:ext cx="7318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6" name="Equation" r:id="rId4" imgW="304560" imgH="228600" progId="Equation.3">
                  <p:embed/>
                </p:oleObj>
              </mc:Choice>
              <mc:Fallback>
                <p:oleObj name="Equation" r:id="rId4" imgW="3045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3860800"/>
                        <a:ext cx="731837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333704"/>
              </p:ext>
            </p:extLst>
          </p:nvPr>
        </p:nvGraphicFramePr>
        <p:xfrm>
          <a:off x="6534150" y="3919538"/>
          <a:ext cx="731838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7" name="Equation" r:id="rId6" imgW="304560" imgH="253800" progId="Equation.3">
                  <p:embed/>
                </p:oleObj>
              </mc:Choice>
              <mc:Fallback>
                <p:oleObj name="Equation" r:id="rId6" imgW="30456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0" y="3919538"/>
                        <a:ext cx="731838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60884"/>
              </p:ext>
            </p:extLst>
          </p:nvPr>
        </p:nvGraphicFramePr>
        <p:xfrm>
          <a:off x="4283968" y="3934445"/>
          <a:ext cx="9144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8" name="Equation" r:id="rId8" imgW="380835" imgH="241195" progId="Equation.3">
                  <p:embed/>
                </p:oleObj>
              </mc:Choice>
              <mc:Fallback>
                <p:oleObj name="Equation" r:id="rId8" imgW="380835" imgH="24119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3934445"/>
                        <a:ext cx="9144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Standard dannelses Gibbs energi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For dannelse av en forbindelse fra grunnstoffene i deres mest stabile form ved 1 bar og </a:t>
            </a:r>
            <a:r>
              <a:rPr lang="nb-NO" i="1" dirty="0" smtClean="0"/>
              <a:t>T</a:t>
            </a:r>
            <a:r>
              <a:rPr lang="nb-NO" dirty="0" smtClean="0"/>
              <a:t>, bruker vi</a:t>
            </a:r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Standard dannelses Gibbs energi for et grunnstoff i dets mest stabile form er definert (ved definisjonen selv) = 0.</a:t>
            </a:r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1374775" y="2438400"/>
          <a:ext cx="29845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4" name="Equation" r:id="rId4" imgW="1244520" imgH="253800" progId="Equation.3">
                  <p:embed/>
                </p:oleObj>
              </mc:Choice>
              <mc:Fallback>
                <p:oleObj name="Equation" r:id="rId4" imgW="124452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2438400"/>
                        <a:ext cx="29845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Standard Gibbs energi-forandring for en kjemisk reaksjon</a:t>
            </a:r>
            <a:endParaRPr lang="en-US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12776"/>
            <a:ext cx="7990656" cy="5040560"/>
          </a:xfrm>
        </p:spPr>
        <p:txBody>
          <a:bodyPr/>
          <a:lstStyle/>
          <a:p>
            <a:pPr eaLnBrk="1" hangingPunct="1"/>
            <a:r>
              <a:rPr lang="nb-NO" dirty="0" smtClean="0">
                <a:sym typeface="Symbol" pitchFamily="18" charset="2"/>
              </a:rPr>
              <a:t>Gibbs energi-forandring ved kjemiske reaksjoner:</a:t>
            </a:r>
          </a:p>
          <a:p>
            <a:pPr eaLnBrk="1" hangingPunct="1"/>
            <a:endParaRPr lang="nb-NO" dirty="0">
              <a:sym typeface="Symbol" pitchFamily="18" charset="2"/>
            </a:endParaRPr>
          </a:p>
          <a:p>
            <a:pPr eaLnBrk="1" hangingPunct="1"/>
            <a:endParaRPr lang="nb-NO" dirty="0" smtClean="0">
              <a:sym typeface="Symbol" pitchFamily="18" charset="2"/>
            </a:endParaRPr>
          </a:p>
          <a:p>
            <a:pPr eaLnBrk="1" hangingPunct="1"/>
            <a:endParaRPr lang="nb-NO" dirty="0">
              <a:sym typeface="Symbol" pitchFamily="18" charset="2"/>
            </a:endParaRPr>
          </a:p>
          <a:p>
            <a:pPr eaLnBrk="1" hangingPunct="1"/>
            <a:r>
              <a:rPr lang="nb-NO" dirty="0" smtClean="0">
                <a:sym typeface="Symbol" pitchFamily="18" charset="2"/>
              </a:rPr>
              <a:t>Ved standardbetingelser:</a:t>
            </a:r>
            <a:endParaRPr lang="nb-NO" dirty="0">
              <a:sym typeface="Symbol" pitchFamily="18" charset="2"/>
            </a:endParaRPr>
          </a:p>
          <a:p>
            <a:pPr eaLnBrk="1" hangingPunct="1"/>
            <a:endParaRPr lang="nb-NO" dirty="0" smtClean="0">
              <a:sym typeface="Symbol" pitchFamily="18" charset="2"/>
            </a:endParaRPr>
          </a:p>
          <a:p>
            <a:pPr eaLnBrk="1" hangingPunct="1"/>
            <a:endParaRPr lang="nb-NO" dirty="0">
              <a:sym typeface="Symbol" pitchFamily="18" charset="2"/>
            </a:endParaRPr>
          </a:p>
          <a:p>
            <a:pPr eaLnBrk="1" hangingPunct="1"/>
            <a:endParaRPr lang="nb-NO" dirty="0" smtClean="0">
              <a:sym typeface="Symbol" pitchFamily="18" charset="2"/>
            </a:endParaRPr>
          </a:p>
          <a:p>
            <a:pPr eaLnBrk="1" hangingPunct="1"/>
            <a:r>
              <a:rPr lang="nb-NO" dirty="0" smtClean="0"/>
              <a:t>Gibbs energi er en tilstandsfunksjon, og endringen ved en reaksjon er uavhengig av veien, som for entalpi.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På samme måte som for entalpi bruker Gibbs-dannelses-energier tilstander for grunnstoffene som felles referanse, selv om det ikke nødvendigvis inngår grunnstoffer i reaksjonsligningen. </a:t>
            </a:r>
          </a:p>
          <a:p>
            <a:pPr eaLnBrk="1" hangingPunct="1"/>
            <a:endParaRPr lang="nb-NO" dirty="0" smtClean="0"/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90576"/>
              </p:ext>
            </p:extLst>
          </p:nvPr>
        </p:nvGraphicFramePr>
        <p:xfrm>
          <a:off x="827584" y="2060848"/>
          <a:ext cx="7885112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" name="Equation" r:id="rId3" imgW="4394160" imgH="342720" progId="Equation.3">
                  <p:embed/>
                </p:oleObj>
              </mc:Choice>
              <mc:Fallback>
                <p:oleObj name="Equation" r:id="rId3" imgW="439416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060848"/>
                        <a:ext cx="7885112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261312"/>
              </p:ext>
            </p:extLst>
          </p:nvPr>
        </p:nvGraphicFramePr>
        <p:xfrm>
          <a:off x="5190306" y="3459535"/>
          <a:ext cx="348615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0" name="Equation" r:id="rId5" imgW="1942920" imgH="342720" progId="Equation.3">
                  <p:embed/>
                </p:oleObj>
              </mc:Choice>
              <mc:Fallback>
                <p:oleObj name="Equation" r:id="rId5" imgW="194292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0306" y="3459535"/>
                        <a:ext cx="3486150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14300"/>
            <a:ext cx="7543800" cy="1104900"/>
          </a:xfrm>
        </p:spPr>
        <p:txBody>
          <a:bodyPr/>
          <a:lstStyle/>
          <a:p>
            <a:pPr eaLnBrk="1" hangingPunct="1"/>
            <a:r>
              <a:rPr lang="nb-NO" smtClean="0"/>
              <a:t>Eks.: </a:t>
            </a:r>
            <a:r>
              <a:rPr lang="en-GB" smtClean="0"/>
              <a:t>Gibbs energi-forandring for spalting av MgCO</a:t>
            </a:r>
            <a:r>
              <a:rPr lang="en-GB" baseline="-25000" smtClean="0"/>
              <a:t>3</a:t>
            </a:r>
            <a:endParaRPr lang="en-GB" smtClean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153400" cy="481885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b-NO" sz="2400" dirty="0" smtClean="0"/>
              <a:t>MgCO</a:t>
            </a:r>
            <a:r>
              <a:rPr lang="nb-NO" sz="2400" baseline="-25000" dirty="0" smtClean="0"/>
              <a:t>3</a:t>
            </a:r>
            <a:r>
              <a:rPr lang="nb-NO" sz="2400" dirty="0" smtClean="0"/>
              <a:t>(s) = </a:t>
            </a:r>
            <a:r>
              <a:rPr lang="nb-NO" sz="2400" dirty="0" err="1" smtClean="0"/>
              <a:t>MgO</a:t>
            </a:r>
            <a:r>
              <a:rPr lang="nb-NO" sz="2400" dirty="0" smtClean="0"/>
              <a:t>(s) + CO</a:t>
            </a:r>
            <a:r>
              <a:rPr lang="nb-NO" sz="2400" baseline="-25000" dirty="0" smtClean="0"/>
              <a:t>2</a:t>
            </a:r>
            <a:r>
              <a:rPr lang="nb-NO" sz="2400" dirty="0" smtClean="0"/>
              <a:t>(g, 1 bar)</a:t>
            </a:r>
          </a:p>
          <a:p>
            <a:pPr eaLnBrk="1" hangingPunct="1">
              <a:buFontTx/>
              <a:buNone/>
            </a:pPr>
            <a:endParaRPr lang="nb-NO" dirty="0" smtClean="0"/>
          </a:p>
          <a:p>
            <a:pPr eaLnBrk="1" hangingPunct="1">
              <a:buFontTx/>
              <a:buNone/>
            </a:pPr>
            <a:r>
              <a:rPr lang="nb-NO" dirty="0" smtClean="0"/>
              <a:t>Gibbs energi-forandring for reaksjonen kan beregnes fra tabulerte Gibbs energier for reaktanter og produkter ved temperatur </a:t>
            </a:r>
            <a:r>
              <a:rPr lang="nb-NO" i="1" dirty="0" smtClean="0"/>
              <a:t>T</a:t>
            </a:r>
            <a:r>
              <a:rPr lang="nb-NO" dirty="0" smtClean="0"/>
              <a:t>, </a:t>
            </a:r>
          </a:p>
          <a:p>
            <a:pPr eaLnBrk="1" hangingPunct="1">
              <a:buFontTx/>
              <a:buNone/>
            </a:pPr>
            <a:endParaRPr lang="nb-NO" dirty="0" smtClean="0"/>
          </a:p>
          <a:p>
            <a:pPr eaLnBrk="1" hangingPunct="1">
              <a:buFontTx/>
              <a:buNone/>
            </a:pPr>
            <a:endParaRPr lang="nb-NO" dirty="0" smtClean="0"/>
          </a:p>
          <a:p>
            <a:pPr eaLnBrk="1" hangingPunct="1">
              <a:buFontTx/>
              <a:buNone/>
            </a:pPr>
            <a:endParaRPr lang="nb-NO" dirty="0" smtClean="0"/>
          </a:p>
          <a:p>
            <a:pPr eaLnBrk="1" hangingPunct="1">
              <a:buFontTx/>
              <a:buNone/>
            </a:pPr>
            <a:r>
              <a:rPr lang="nb-NO" dirty="0" smtClean="0"/>
              <a:t>eller fra dannelses entalpier og entropier og </a:t>
            </a:r>
            <a:r>
              <a:rPr lang="nb-NO" i="1" dirty="0" smtClean="0"/>
              <a:t>T</a:t>
            </a:r>
            <a:r>
              <a:rPr lang="nb-NO" dirty="0" smtClean="0"/>
              <a:t>:</a:t>
            </a:r>
          </a:p>
          <a:p>
            <a:pPr eaLnBrk="1" hangingPunct="1">
              <a:buFontTx/>
              <a:buNone/>
            </a:pPr>
            <a:endParaRPr lang="nb-NO" dirty="0" smtClean="0"/>
          </a:p>
          <a:p>
            <a:pPr eaLnBrk="1" hangingPunct="1">
              <a:buFontTx/>
              <a:buNone/>
            </a:pPr>
            <a:endParaRPr lang="nb-NO" dirty="0" smtClean="0"/>
          </a:p>
          <a:p>
            <a:pPr eaLnBrk="1" hangingPunct="1">
              <a:buFontTx/>
              <a:buNone/>
            </a:pPr>
            <a:r>
              <a:rPr lang="nb-NO" dirty="0" smtClean="0"/>
              <a:t>Hvis Gibbs energier eller </a:t>
            </a:r>
            <a:r>
              <a:rPr lang="nb-NO" dirty="0" err="1" smtClean="0"/>
              <a:t>entalpi+entropi-sett</a:t>
            </a:r>
            <a:r>
              <a:rPr lang="nb-NO" dirty="0" smtClean="0"/>
              <a:t> ikke er tilgjengelige for </a:t>
            </a:r>
            <a:r>
              <a:rPr lang="nb-NO" i="1" dirty="0" smtClean="0"/>
              <a:t>T</a:t>
            </a:r>
            <a:r>
              <a:rPr lang="nb-NO" dirty="0" smtClean="0"/>
              <a:t>, kan man få et estimat ved å bruke entalpier og entropier fra andre temperaturer og anta dem konstante. Eksempel for 1000°C:</a:t>
            </a:r>
          </a:p>
        </p:txBody>
      </p:sp>
      <p:graphicFrame>
        <p:nvGraphicFramePr>
          <p:cNvPr id="22530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750608"/>
              </p:ext>
            </p:extLst>
          </p:nvPr>
        </p:nvGraphicFramePr>
        <p:xfrm>
          <a:off x="741363" y="3933056"/>
          <a:ext cx="29924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8" name="Equation" r:id="rId4" imgW="1447560" imgH="253800" progId="Equation.3">
                  <p:embed/>
                </p:oleObj>
              </mc:Choice>
              <mc:Fallback>
                <p:oleObj name="Equation" r:id="rId4" imgW="1447560" imgH="2538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3933056"/>
                        <a:ext cx="2992437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735196"/>
              </p:ext>
            </p:extLst>
          </p:nvPr>
        </p:nvGraphicFramePr>
        <p:xfrm>
          <a:off x="833438" y="2492896"/>
          <a:ext cx="766127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9" name="Equation" r:id="rId6" imgW="3657600" imgH="253800" progId="Equation.3">
                  <p:embed/>
                </p:oleObj>
              </mc:Choice>
              <mc:Fallback>
                <p:oleObj name="Equation" r:id="rId6" imgW="3657600" imgH="253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2492896"/>
                        <a:ext cx="7661275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32419"/>
              </p:ext>
            </p:extLst>
          </p:nvPr>
        </p:nvGraphicFramePr>
        <p:xfrm>
          <a:off x="651941" y="5713437"/>
          <a:ext cx="48561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0" name="Equation" r:id="rId8" imgW="2349360" imgH="253800" progId="Equation.3">
                  <p:embed/>
                </p:oleObj>
              </mc:Choice>
              <mc:Fallback>
                <p:oleObj name="Equation" r:id="rId8" imgW="2349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41" y="5713437"/>
                        <a:ext cx="4856163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"/>
            <a:ext cx="7543800" cy="1104900"/>
          </a:xfrm>
        </p:spPr>
        <p:txBody>
          <a:bodyPr/>
          <a:lstStyle/>
          <a:p>
            <a:pPr eaLnBrk="1" hangingPunct="1"/>
            <a:r>
              <a:rPr lang="en-GB" dirty="0" smtClean="0"/>
              <a:t>Standard Gibbs </a:t>
            </a:r>
            <a:r>
              <a:rPr lang="en-GB" dirty="0" err="1" smtClean="0"/>
              <a:t>energi</a:t>
            </a:r>
            <a:r>
              <a:rPr lang="en-GB" dirty="0" smtClean="0"/>
              <a:t> for </a:t>
            </a:r>
            <a:r>
              <a:rPr lang="en-GB" dirty="0" err="1" smtClean="0"/>
              <a:t>dannelse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vanndamp</a:t>
            </a:r>
            <a:endParaRPr lang="en-GB" dirty="0" smtClean="0"/>
          </a:p>
        </p:txBody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H</a:t>
            </a:r>
            <a:r>
              <a:rPr lang="en-GB" baseline="-25000" smtClean="0"/>
              <a:t>2</a:t>
            </a:r>
            <a:r>
              <a:rPr lang="en-GB" smtClean="0"/>
              <a:t>(g, 1 bar) + 1/2 O</a:t>
            </a:r>
            <a:r>
              <a:rPr lang="en-GB" baseline="-25000" smtClean="0"/>
              <a:t>2</a:t>
            </a:r>
            <a:r>
              <a:rPr lang="en-GB" smtClean="0"/>
              <a:t>(g, 1 bar) = H</a:t>
            </a:r>
            <a:r>
              <a:rPr lang="en-GB" baseline="-25000" smtClean="0"/>
              <a:t>2</a:t>
            </a:r>
            <a:r>
              <a:rPr lang="en-GB" smtClean="0"/>
              <a:t>O(g, 1 bar)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Ved konvensjon: Entalpien av elementene  ved 1 bar og 298 K er definert = 0 :</a:t>
            </a:r>
            <a:endParaRPr lang="en-GB" smtClean="0"/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685800" y="1803400"/>
          <a:ext cx="31242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0" name="Equation" r:id="rId4" imgW="1511280" imgH="253800" progId="Equation.3">
                  <p:embed/>
                </p:oleObj>
              </mc:Choice>
              <mc:Fallback>
                <p:oleObj name="Equation" r:id="rId4" imgW="151128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03400"/>
                        <a:ext cx="312420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5"/>
          <p:cNvGraphicFramePr>
            <a:graphicFrameLocks noChangeAspect="1"/>
          </p:cNvGraphicFramePr>
          <p:nvPr/>
        </p:nvGraphicFramePr>
        <p:xfrm>
          <a:off x="1104900" y="2438400"/>
          <a:ext cx="617378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1" name="Equation" r:id="rId6" imgW="3225600" imgH="507960" progId="Equation.3">
                  <p:embed/>
                </p:oleObj>
              </mc:Choice>
              <mc:Fallback>
                <p:oleObj name="Equation" r:id="rId6" imgW="3225600" imgH="507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2438400"/>
                        <a:ext cx="6173788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6"/>
          <p:cNvGraphicFramePr>
            <a:graphicFrameLocks noChangeAspect="1"/>
          </p:cNvGraphicFramePr>
          <p:nvPr/>
        </p:nvGraphicFramePr>
        <p:xfrm>
          <a:off x="1308100" y="4624388"/>
          <a:ext cx="538480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2" name="Equation" r:id="rId8" imgW="2730240" imgH="507960" progId="Equation.3">
                  <p:embed/>
                </p:oleObj>
              </mc:Choice>
              <mc:Fallback>
                <p:oleObj name="Equation" r:id="rId8" imgW="2730240" imgH="507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4624388"/>
                        <a:ext cx="5384800" cy="1004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"/>
            <a:ext cx="7543800" cy="1104900"/>
          </a:xfrm>
        </p:spPr>
        <p:txBody>
          <a:bodyPr/>
          <a:lstStyle/>
          <a:p>
            <a:pPr eaLnBrk="1" hangingPunct="1"/>
            <a:r>
              <a:rPr lang="en-GB" smtClean="0"/>
              <a:t>Termokjemiske tabeller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727950" cy="4876800"/>
          </a:xfrm>
        </p:spPr>
        <p:txBody>
          <a:bodyPr/>
          <a:lstStyle/>
          <a:p>
            <a:pPr eaLnBrk="1" hangingPunct="1"/>
            <a:r>
              <a:rPr lang="nb-NO" dirty="0" err="1" smtClean="0"/>
              <a:t>Termokjemiske</a:t>
            </a:r>
            <a:r>
              <a:rPr lang="nb-NO" dirty="0" smtClean="0"/>
              <a:t> tabeller for forbindelser og grunnstoffer:</a:t>
            </a:r>
          </a:p>
          <a:p>
            <a:pPr lvl="1" eaLnBrk="1" hangingPunct="1"/>
            <a:endParaRPr lang="nb-NO" dirty="0" smtClean="0"/>
          </a:p>
          <a:p>
            <a:pPr lvl="1" eaLnBrk="1" hangingPunct="1"/>
            <a:r>
              <a:rPr lang="nb-NO" dirty="0" smtClean="0"/>
              <a:t>standard dannelses entalpi (lik 0 for stabil form av grunnstoffene), </a:t>
            </a:r>
          </a:p>
          <a:p>
            <a:pPr lvl="1" eaLnBrk="1" hangingPunct="1"/>
            <a:endParaRPr lang="nb-NO" dirty="0" smtClean="0"/>
          </a:p>
          <a:p>
            <a:pPr lvl="1" eaLnBrk="1" hangingPunct="1"/>
            <a:r>
              <a:rPr lang="nb-NO" dirty="0" smtClean="0"/>
              <a:t>standard entropi (</a:t>
            </a:r>
            <a:r>
              <a:rPr lang="nb-NO" i="1" dirty="0" smtClean="0"/>
              <a:t>ikke</a:t>
            </a:r>
            <a:r>
              <a:rPr lang="nb-NO" dirty="0" smtClean="0"/>
              <a:t> lik 0 for grunnstoffer)</a:t>
            </a:r>
          </a:p>
          <a:p>
            <a:pPr lvl="2" eaLnBrk="1" hangingPunct="1">
              <a:buFontTx/>
              <a:buNone/>
            </a:pPr>
            <a:r>
              <a:rPr lang="nb-NO" dirty="0" smtClean="0"/>
              <a:t>(dannelses entropi er </a:t>
            </a:r>
            <a:r>
              <a:rPr lang="nb-NO" i="1" dirty="0" smtClean="0"/>
              <a:t>ikke</a:t>
            </a:r>
            <a:r>
              <a:rPr lang="nb-NO" dirty="0" smtClean="0"/>
              <a:t> listet – må beregnes!)</a:t>
            </a:r>
          </a:p>
          <a:p>
            <a:pPr lvl="1" eaLnBrk="1" hangingPunct="1"/>
            <a:endParaRPr lang="nb-NO" dirty="0" smtClean="0"/>
          </a:p>
          <a:p>
            <a:pPr lvl="1" eaLnBrk="1" hangingPunct="1"/>
            <a:r>
              <a:rPr lang="nb-NO" dirty="0" smtClean="0"/>
              <a:t>standard dannelses Gibbs energi </a:t>
            </a:r>
            <a:r>
              <a:rPr lang="nb-NO" i="1" dirty="0" smtClean="0"/>
              <a:t>kan</a:t>
            </a:r>
            <a:r>
              <a:rPr lang="nb-NO" dirty="0" smtClean="0"/>
              <a:t> være listet (lik 0 for stabil form av grunnstoffene).</a:t>
            </a:r>
          </a:p>
        </p:txBody>
      </p:sp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6477000" y="228600"/>
          <a:ext cx="13716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0" name="Clip" r:id="rId4" imgW="3497040" imgH="2095200" progId="">
                  <p:embed/>
                </p:oleObj>
              </mc:Choice>
              <mc:Fallback>
                <p:oleObj name="Clip" r:id="rId4" imgW="3497040" imgH="20952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28600"/>
                        <a:ext cx="137160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04875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3333CC"/>
                </a:solidFill>
                <a:sym typeface="Symbol" pitchFamily="18" charset="2"/>
              </a:rPr>
              <a:t>Endoterme </a:t>
            </a:r>
            <a:r>
              <a:rPr lang="en-GB" smtClean="0">
                <a:sym typeface="Symbol" pitchFamily="18" charset="2"/>
              </a:rPr>
              <a:t>og </a:t>
            </a:r>
            <a:r>
              <a:rPr lang="en-GB" smtClean="0">
                <a:solidFill>
                  <a:srgbClr val="CC0000"/>
                </a:solidFill>
                <a:sym typeface="Symbol" pitchFamily="18" charset="2"/>
              </a:rPr>
              <a:t>eksoterme </a:t>
            </a:r>
            <a:r>
              <a:rPr lang="en-GB" smtClean="0">
                <a:sym typeface="Symbol" pitchFamily="18" charset="2"/>
              </a:rPr>
              <a:t>reaksjoner</a:t>
            </a:r>
            <a:endParaRPr lang="en-US" smtClean="0">
              <a:sym typeface="Symbol" pitchFamily="18" charset="2"/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08050"/>
            <a:ext cx="7924800" cy="5568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dirty="0" smtClean="0">
                <a:sym typeface="Symbol" pitchFamily="18" charset="2"/>
              </a:rPr>
              <a:t>Reaksjonsentalpien H er den varme reaksjonen </a:t>
            </a:r>
            <a:r>
              <a:rPr lang="nb-NO" sz="1600" i="1" dirty="0" smtClean="0">
                <a:sym typeface="Symbol" pitchFamily="18" charset="2"/>
              </a:rPr>
              <a:t>tar fra omgivelsene</a:t>
            </a:r>
            <a:r>
              <a:rPr lang="nb-NO" sz="1600" dirty="0" smtClean="0">
                <a:sym typeface="Symbol" pitchFamily="18" charset="2"/>
              </a:rPr>
              <a:t> for å gjøre reaksjonen og bringe temperaturen tilbake til starttemperaturen.</a:t>
            </a:r>
          </a:p>
          <a:p>
            <a:pPr eaLnBrk="1" hangingPunct="1">
              <a:lnSpc>
                <a:spcPct val="90000"/>
              </a:lnSpc>
            </a:pPr>
            <a:endParaRPr lang="nb-NO" sz="16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600" dirty="0" smtClean="0">
                <a:sym typeface="Symbol" pitchFamily="18" charset="2"/>
              </a:rPr>
              <a:t>Positiv H: Reaksjonen tar (absorberer) varme fra (kjøler) omgivelsene: </a:t>
            </a:r>
            <a:r>
              <a:rPr lang="nb-NO" sz="1600" dirty="0" smtClean="0">
                <a:solidFill>
                  <a:srgbClr val="3333CC"/>
                </a:solidFill>
                <a:sym typeface="Symbol" pitchFamily="18" charset="2"/>
              </a:rPr>
              <a:t>Endoterm</a:t>
            </a:r>
            <a:endParaRPr lang="nb-NO" sz="16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nb-NO" sz="16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600" dirty="0" smtClean="0">
                <a:sym typeface="Symbol" pitchFamily="18" charset="2"/>
              </a:rPr>
              <a:t>Negativ H: Reaksjonen avgir varme til (oppvarmer) omgivelsene: </a:t>
            </a:r>
            <a:r>
              <a:rPr lang="nb-NO" sz="1600" dirty="0" smtClean="0">
                <a:solidFill>
                  <a:srgbClr val="CC0000"/>
                </a:solidFill>
                <a:sym typeface="Symbol" pitchFamily="18" charset="2"/>
              </a:rPr>
              <a:t>Eksoterm</a:t>
            </a:r>
            <a:endParaRPr lang="nb-NO" sz="16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nb-NO" sz="16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600" dirty="0" smtClean="0"/>
              <a:t>Kjemisk reaksjon som er spontan (frivillig) og som </a:t>
            </a:r>
            <a:r>
              <a:rPr lang="nb-NO" sz="1600" i="1" dirty="0" smtClean="0"/>
              <a:t>avgir</a:t>
            </a:r>
            <a:r>
              <a:rPr lang="nb-NO" sz="1600" dirty="0" smtClean="0"/>
              <a:t> energi (varme):</a:t>
            </a:r>
          </a:p>
          <a:p>
            <a:pPr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	2H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(g) + O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(g) = 2H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O(g)            </a:t>
            </a:r>
            <a:r>
              <a:rPr lang="nb-NO" sz="1600" dirty="0" smtClean="0">
                <a:sym typeface="Symbol" pitchFamily="18" charset="2"/>
              </a:rPr>
              <a:t></a:t>
            </a:r>
            <a:r>
              <a:rPr lang="nb-NO" sz="1600" i="1" dirty="0" smtClean="0">
                <a:sym typeface="Symbol" pitchFamily="18" charset="2"/>
              </a:rPr>
              <a:t>H</a:t>
            </a:r>
            <a:r>
              <a:rPr lang="nb-NO" sz="1600" dirty="0" smtClean="0">
                <a:sym typeface="Symbol" pitchFamily="18" charset="2"/>
              </a:rPr>
              <a:t> = -474 </a:t>
            </a:r>
            <a:r>
              <a:rPr lang="nb-NO" sz="1600" dirty="0" err="1" smtClean="0">
                <a:sym typeface="Symbol" pitchFamily="18" charset="2"/>
              </a:rPr>
              <a:t>kJ</a:t>
            </a:r>
            <a:r>
              <a:rPr lang="nb-NO" sz="1600" dirty="0" smtClean="0">
                <a:sym typeface="Symbol" pitchFamily="18" charset="2"/>
              </a:rPr>
              <a:t>/mol</a:t>
            </a:r>
          </a:p>
          <a:p>
            <a:pPr eaLnBrk="1" hangingPunct="1">
              <a:lnSpc>
                <a:spcPct val="90000"/>
              </a:lnSpc>
            </a:pPr>
            <a:endParaRPr lang="nb-NO" sz="16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600" dirty="0" smtClean="0">
                <a:sym typeface="Symbol" pitchFamily="18" charset="2"/>
              </a:rPr>
              <a:t>I tilfellet over er </a:t>
            </a:r>
            <a:r>
              <a:rPr lang="nb-NO" sz="1600" i="1" dirty="0" smtClean="0">
                <a:sym typeface="Symbol" pitchFamily="18" charset="2"/>
              </a:rPr>
              <a:t>H</a:t>
            </a:r>
            <a:r>
              <a:rPr lang="nb-NO" sz="1600" dirty="0" smtClean="0">
                <a:sym typeface="Symbol" pitchFamily="18" charset="2"/>
              </a:rPr>
              <a:t> negativ, dvs. varme avgis til omgivelsene; eksoterm. </a:t>
            </a:r>
          </a:p>
          <a:p>
            <a:pPr eaLnBrk="1" hangingPunct="1">
              <a:lnSpc>
                <a:spcPct val="90000"/>
              </a:lnSpc>
            </a:pPr>
            <a:r>
              <a:rPr lang="nb-NO" sz="1600" dirty="0" smtClean="0">
                <a:sym typeface="Symbol" pitchFamily="18" charset="2"/>
              </a:rPr>
              <a:t>Reaktantene selv (systemet vi studerer) går altså mot en lavere energi ved å gjøre reaksjonen. Er dette årsaken til at reaksjonen skjer? Ja, som regel, men:</a:t>
            </a:r>
          </a:p>
          <a:p>
            <a:pPr eaLnBrk="1" hangingPunct="1">
              <a:lnSpc>
                <a:spcPct val="90000"/>
              </a:lnSpc>
            </a:pPr>
            <a:endParaRPr lang="nb-NO" sz="16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600" dirty="0" smtClean="0">
                <a:sym typeface="Symbol" pitchFamily="18" charset="2"/>
              </a:rPr>
              <a:t>Det er mange eksempler på at også </a:t>
            </a:r>
            <a:r>
              <a:rPr lang="nb-NO" sz="1600" i="1" dirty="0" smtClean="0">
                <a:solidFill>
                  <a:schemeClr val="accent2"/>
                </a:solidFill>
                <a:sym typeface="Symbol" pitchFamily="18" charset="2"/>
              </a:rPr>
              <a:t>endoterme</a:t>
            </a:r>
            <a:r>
              <a:rPr lang="nb-NO" sz="1600" dirty="0" smtClean="0">
                <a:sym typeface="Symbol" pitchFamily="18" charset="2"/>
              </a:rPr>
              <a:t> reaksjoner kan være spontane.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>
                <a:sym typeface="Symbol" pitchFamily="18" charset="2"/>
              </a:rPr>
              <a:t>Oppløsning av salter, fordampning, kjemiske reaksjoner,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>
                <a:sym typeface="Symbol" pitchFamily="18" charset="2"/>
              </a:rPr>
              <a:t>eks. dampreformering av metan: CH</a:t>
            </a:r>
            <a:r>
              <a:rPr lang="nb-NO" sz="1400" baseline="-25000" dirty="0" smtClean="0">
                <a:sym typeface="Symbol" pitchFamily="18" charset="2"/>
              </a:rPr>
              <a:t>4</a:t>
            </a:r>
            <a:r>
              <a:rPr lang="nb-NO" sz="1400" dirty="0" smtClean="0">
                <a:sym typeface="Symbol" pitchFamily="18" charset="2"/>
              </a:rPr>
              <a:t>(g) + H</a:t>
            </a:r>
            <a:r>
              <a:rPr lang="nb-NO" sz="1400" baseline="-25000" dirty="0" smtClean="0">
                <a:sym typeface="Symbol" pitchFamily="18" charset="2"/>
              </a:rPr>
              <a:t>2</a:t>
            </a:r>
            <a:r>
              <a:rPr lang="nb-NO" sz="1400" dirty="0" smtClean="0">
                <a:sym typeface="Symbol" pitchFamily="18" charset="2"/>
              </a:rPr>
              <a:t>O(g) = CO(g) + 3H</a:t>
            </a:r>
            <a:r>
              <a:rPr lang="nb-NO" sz="1400" baseline="-25000" dirty="0" smtClean="0">
                <a:sym typeface="Symbol" pitchFamily="18" charset="2"/>
              </a:rPr>
              <a:t>2</a:t>
            </a:r>
            <a:r>
              <a:rPr lang="nb-NO" sz="1400" dirty="0" smtClean="0">
                <a:sym typeface="Symbol" pitchFamily="18" charset="2"/>
              </a:rPr>
              <a:t>(g) </a:t>
            </a:r>
          </a:p>
          <a:p>
            <a:pPr eaLnBrk="1" hangingPunct="1">
              <a:lnSpc>
                <a:spcPct val="90000"/>
              </a:lnSpc>
            </a:pPr>
            <a:endParaRPr lang="nb-NO" sz="16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600" dirty="0" smtClean="0">
                <a:sym typeface="Symbol" pitchFamily="18" charset="2"/>
              </a:rPr>
              <a:t>Det er altså ikke bare varmen det kommer an på!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8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8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78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78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789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789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pic>
        <p:nvPicPr>
          <p:cNvPr id="72707" name="Picture 2" descr="Termodynamisk-tabell-Ku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72" y="878457"/>
            <a:ext cx="8863716" cy="544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Text Box 3"/>
          <p:cNvSpPr txBox="1">
            <a:spLocks noChangeArrowheads="1"/>
          </p:cNvSpPr>
          <p:nvPr/>
        </p:nvSpPr>
        <p:spPr bwMode="auto">
          <a:xfrm>
            <a:off x="2209800" y="6322714"/>
            <a:ext cx="525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 dirty="0"/>
              <a:t>Fra </a:t>
            </a:r>
            <a:r>
              <a:rPr lang="nb-NO" sz="1200" dirty="0" err="1"/>
              <a:t>Kubaschewski</a:t>
            </a:r>
            <a:r>
              <a:rPr lang="nb-NO" sz="1200" dirty="0"/>
              <a:t>, Alcock, Spencer: Materials </a:t>
            </a:r>
            <a:r>
              <a:rPr lang="nb-NO" sz="1200" dirty="0" err="1"/>
              <a:t>Thermochemistry</a:t>
            </a:r>
            <a:r>
              <a:rPr lang="nb-NO" sz="1200" dirty="0"/>
              <a:t> </a:t>
            </a:r>
            <a:endParaRPr lang="en-US" sz="1200" dirty="0"/>
          </a:p>
        </p:txBody>
      </p:sp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381000" y="-152400"/>
            <a:ext cx="75438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>
                <a:solidFill>
                  <a:schemeClr val="tx2"/>
                </a:solidFill>
                <a:latin typeface="Arial" charset="0"/>
              </a:rPr>
              <a:t>Termokjemisk tabell (utdrag)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3239616" y="6250706"/>
            <a:ext cx="3276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 dirty="0"/>
              <a:t>Fra CRC </a:t>
            </a:r>
            <a:r>
              <a:rPr lang="nb-NO" sz="1200" dirty="0" err="1"/>
              <a:t>Handbook</a:t>
            </a:r>
            <a:r>
              <a:rPr lang="nb-NO" sz="1200" dirty="0"/>
              <a:t> of Chemistry and </a:t>
            </a:r>
            <a:r>
              <a:rPr lang="nb-NO" sz="1200" dirty="0" err="1"/>
              <a:t>Physics</a:t>
            </a:r>
            <a:endParaRPr lang="en-US" sz="1200" dirty="0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81000" y="-152400"/>
            <a:ext cx="75438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>
                <a:solidFill>
                  <a:schemeClr val="tx2"/>
                </a:solidFill>
                <a:latin typeface="Arial" charset="0"/>
              </a:rPr>
              <a:t>Termokjemisk tabell (utdrag)</a:t>
            </a:r>
          </a:p>
        </p:txBody>
      </p:sp>
      <p:pic>
        <p:nvPicPr>
          <p:cNvPr id="73733" name="Picture 5" descr="Termodynamisk-tabell-H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9638"/>
            <a:ext cx="7753987" cy="534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2560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543800" cy="1104900"/>
          </a:xfrm>
        </p:spPr>
        <p:txBody>
          <a:bodyPr/>
          <a:lstStyle/>
          <a:p>
            <a:pPr eaLnBrk="1" hangingPunct="1"/>
            <a:r>
              <a:rPr lang="en-GB" smtClean="0"/>
              <a:t>Gibbs energi og aktivitet</a:t>
            </a:r>
          </a:p>
        </p:txBody>
      </p:sp>
      <p:sp>
        <p:nvSpPr>
          <p:cNvPr id="256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28788"/>
            <a:ext cx="8458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dirty="0" smtClean="0"/>
              <a:t>Gibbs energi for en stoffmengde øker med økende aktivitet av stoffet:</a:t>
            </a:r>
          </a:p>
          <a:p>
            <a:pPr eaLnBrk="1" hangingPunct="1">
              <a:lnSpc>
                <a:spcPct val="90000"/>
              </a:lnSpc>
            </a:pPr>
            <a:endParaRPr lang="nb-NO" dirty="0" smtClean="0"/>
          </a:p>
          <a:p>
            <a:pPr eaLnBrk="1" hangingPunct="1">
              <a:lnSpc>
                <a:spcPct val="90000"/>
              </a:lnSpc>
            </a:pPr>
            <a:endParaRPr lang="nb-NO" dirty="0" smtClean="0"/>
          </a:p>
          <a:p>
            <a:pPr eaLnBrk="1" hangingPunct="1">
              <a:lnSpc>
                <a:spcPct val="90000"/>
              </a:lnSpc>
            </a:pPr>
            <a:endParaRPr lang="nb-NO" dirty="0" smtClean="0"/>
          </a:p>
          <a:p>
            <a:pPr eaLnBrk="1" hangingPunct="1">
              <a:lnSpc>
                <a:spcPct val="90000"/>
              </a:lnSpc>
            </a:pPr>
            <a:endParaRPr lang="nb-NO" dirty="0" smtClean="0"/>
          </a:p>
          <a:p>
            <a:pPr eaLnBrk="1" hangingPunct="1">
              <a:lnSpc>
                <a:spcPct val="90000"/>
              </a:lnSpc>
            </a:pPr>
            <a:r>
              <a:rPr lang="nb-NO" dirty="0" smtClean="0"/>
              <a:t>For ideelle gasser:</a:t>
            </a:r>
          </a:p>
          <a:p>
            <a:pPr eaLnBrk="1" hangingPunct="1">
              <a:lnSpc>
                <a:spcPct val="90000"/>
              </a:lnSpc>
            </a:pPr>
            <a:endParaRPr lang="nb-NO" dirty="0"/>
          </a:p>
          <a:p>
            <a:pPr eaLnBrk="1" hangingPunct="1">
              <a:lnSpc>
                <a:spcPct val="90000"/>
              </a:lnSpc>
            </a:pPr>
            <a:endParaRPr lang="nb-NO" dirty="0" smtClean="0"/>
          </a:p>
          <a:p>
            <a:pPr eaLnBrk="1" hangingPunct="1">
              <a:lnSpc>
                <a:spcPct val="90000"/>
              </a:lnSpc>
            </a:pPr>
            <a:endParaRPr lang="nb-NO" dirty="0"/>
          </a:p>
          <a:p>
            <a:pPr eaLnBrk="1" hangingPunct="1">
              <a:lnSpc>
                <a:spcPct val="90000"/>
              </a:lnSpc>
            </a:pPr>
            <a:endParaRPr lang="nb-NO" dirty="0" smtClean="0"/>
          </a:p>
          <a:p>
            <a:pPr eaLnBrk="1" hangingPunct="1">
              <a:lnSpc>
                <a:spcPct val="90000"/>
              </a:lnSpc>
            </a:pPr>
            <a:r>
              <a:rPr lang="nb-NO" dirty="0" smtClean="0"/>
              <a:t>For ideelle løsninger:</a:t>
            </a:r>
          </a:p>
          <a:p>
            <a:pPr eaLnBrk="1" hangingPunct="1">
              <a:lnSpc>
                <a:spcPct val="90000"/>
              </a:lnSpc>
            </a:pPr>
            <a:endParaRPr lang="nb-NO" i="1" dirty="0" smtClean="0"/>
          </a:p>
          <a:p>
            <a:pPr eaLnBrk="1" hangingPunct="1">
              <a:lnSpc>
                <a:spcPct val="90000"/>
              </a:lnSpc>
            </a:pPr>
            <a:endParaRPr lang="nb-NO" sz="1800" baseline="30000" dirty="0" smtClean="0"/>
          </a:p>
          <a:p>
            <a:pPr eaLnBrk="1" hangingPunct="1">
              <a:lnSpc>
                <a:spcPct val="90000"/>
              </a:lnSpc>
            </a:pPr>
            <a:endParaRPr lang="nb-NO" sz="1800" baseline="30000" dirty="0" smtClean="0"/>
          </a:p>
          <a:p>
            <a:pPr eaLnBrk="1" hangingPunct="1">
              <a:lnSpc>
                <a:spcPct val="90000"/>
              </a:lnSpc>
            </a:pPr>
            <a:endParaRPr lang="nb-NO" sz="1800" baseline="30000" dirty="0" smtClean="0"/>
          </a:p>
          <a:p>
            <a:pPr eaLnBrk="1" hangingPunct="1">
              <a:lnSpc>
                <a:spcPct val="90000"/>
              </a:lnSpc>
            </a:pPr>
            <a:endParaRPr lang="nb-NO" sz="1800" baseline="30000" dirty="0" smtClean="0"/>
          </a:p>
        </p:txBody>
      </p:sp>
      <p:graphicFrame>
        <p:nvGraphicFramePr>
          <p:cNvPr id="256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183516"/>
              </p:ext>
            </p:extLst>
          </p:nvPr>
        </p:nvGraphicFramePr>
        <p:xfrm>
          <a:off x="1846263" y="2565400"/>
          <a:ext cx="24161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6" name="Equation" r:id="rId4" imgW="1422360" imgH="253800" progId="Equation.3">
                  <p:embed/>
                </p:oleObj>
              </mc:Choice>
              <mc:Fallback>
                <p:oleObj name="Equation" r:id="rId4" imgW="142236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2565400"/>
                        <a:ext cx="24161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490072"/>
              </p:ext>
            </p:extLst>
          </p:nvPr>
        </p:nvGraphicFramePr>
        <p:xfrm>
          <a:off x="1743075" y="4149725"/>
          <a:ext cx="2611438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7" name="Equation" r:id="rId6" imgW="1536480" imgH="431640" progId="Equation.3">
                  <p:embed/>
                </p:oleObj>
              </mc:Choice>
              <mc:Fallback>
                <p:oleObj name="Equation" r:id="rId6" imgW="153648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4149725"/>
                        <a:ext cx="2611438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Rectangle 102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25605" name="Object 1028"/>
          <p:cNvGraphicFramePr>
            <a:graphicFrameLocks noChangeAspect="1"/>
          </p:cNvGraphicFramePr>
          <p:nvPr/>
        </p:nvGraphicFramePr>
        <p:xfrm>
          <a:off x="1908175" y="1052513"/>
          <a:ext cx="48958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8" name="Equation" r:id="rId8" imgW="2933700" imgH="241300" progId="Equation.3">
                  <p:embed/>
                </p:oleObj>
              </mc:Choice>
              <mc:Fallback>
                <p:oleObj name="Equation" r:id="rId8" imgW="2933700" imgH="24130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052513"/>
                        <a:ext cx="489585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436959"/>
              </p:ext>
            </p:extLst>
          </p:nvPr>
        </p:nvGraphicFramePr>
        <p:xfrm>
          <a:off x="1784350" y="5724525"/>
          <a:ext cx="2525713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9" name="Equation" r:id="rId10" imgW="1485720" imgH="431640" progId="Equation.3">
                  <p:embed/>
                </p:oleObj>
              </mc:Choice>
              <mc:Fallback>
                <p:oleObj name="Equation" r:id="rId10" imgW="148572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5724525"/>
                        <a:ext cx="2525713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2663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001000" cy="1104900"/>
          </a:xfrm>
        </p:spPr>
        <p:txBody>
          <a:bodyPr/>
          <a:lstStyle/>
          <a:p>
            <a:pPr eaLnBrk="1" hangingPunct="1"/>
            <a:r>
              <a:rPr lang="en-GB" smtClean="0"/>
              <a:t>Effekt av trykket på endringer av </a:t>
            </a:r>
            <a:r>
              <a:rPr lang="en-GB" smtClean="0">
                <a:sym typeface="Symbol" pitchFamily="18" charset="2"/>
              </a:rPr>
              <a:t>G i kjemiske reaksjoner</a:t>
            </a:r>
            <a:endParaRPr lang="en-GB" smtClean="0"/>
          </a:p>
        </p:txBody>
      </p:sp>
      <p:sp>
        <p:nvSpPr>
          <p:cNvPr id="266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72795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1800" dirty="0" smtClean="0"/>
              <a:t>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(g, </a:t>
            </a:r>
            <a:r>
              <a:rPr lang="en-GB" sz="1800" i="1" dirty="0" smtClean="0"/>
              <a:t>p</a:t>
            </a:r>
            <a:r>
              <a:rPr lang="en-GB" sz="1800" baseline="-25000" dirty="0" smtClean="0"/>
              <a:t>H2</a:t>
            </a:r>
            <a:r>
              <a:rPr lang="en-GB" sz="1800" dirty="0" smtClean="0"/>
              <a:t>) + 1/2 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(g, </a:t>
            </a:r>
            <a:r>
              <a:rPr lang="en-GB" sz="1800" i="1" dirty="0" smtClean="0"/>
              <a:t>p</a:t>
            </a:r>
            <a:r>
              <a:rPr lang="en-GB" sz="1800" baseline="-25000" dirty="0" smtClean="0"/>
              <a:t>O2</a:t>
            </a:r>
            <a:r>
              <a:rPr lang="en-GB" sz="1800" dirty="0" smtClean="0"/>
              <a:t>) = 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O(g, </a:t>
            </a:r>
            <a:r>
              <a:rPr lang="en-GB" sz="1800" i="1" dirty="0" smtClean="0"/>
              <a:t>p</a:t>
            </a:r>
            <a:r>
              <a:rPr lang="en-GB" sz="1800" baseline="-25000" dirty="0" smtClean="0"/>
              <a:t>H2O</a:t>
            </a:r>
            <a:r>
              <a:rPr lang="en-GB" sz="1800" dirty="0" smtClean="0"/>
              <a:t>)</a:t>
            </a:r>
          </a:p>
          <a:p>
            <a:pPr eaLnBrk="1" hangingPunct="1">
              <a:buFontTx/>
              <a:buNone/>
            </a:pPr>
            <a:endParaRPr lang="en-GB" sz="1800" dirty="0" smtClean="0"/>
          </a:p>
          <a:p>
            <a:pPr eaLnBrk="1" hangingPunct="1">
              <a:buFontTx/>
              <a:buNone/>
            </a:pPr>
            <a:endParaRPr lang="en-GB" sz="1800" dirty="0" smtClean="0"/>
          </a:p>
          <a:p>
            <a:pPr eaLnBrk="1" hangingPunct="1">
              <a:buFontTx/>
              <a:buNone/>
            </a:pPr>
            <a:endParaRPr lang="en-GB" sz="1800" dirty="0" smtClean="0"/>
          </a:p>
          <a:p>
            <a:pPr eaLnBrk="1" hangingPunct="1">
              <a:buFontTx/>
              <a:buNone/>
            </a:pPr>
            <a:endParaRPr lang="en-GB" sz="1800" dirty="0" smtClean="0"/>
          </a:p>
          <a:p>
            <a:pPr eaLnBrk="1" hangingPunct="1">
              <a:buFontTx/>
              <a:buNone/>
            </a:pPr>
            <a:endParaRPr lang="en-GB" sz="1800" dirty="0" smtClean="0"/>
          </a:p>
          <a:p>
            <a:pPr eaLnBrk="1" hangingPunct="1">
              <a:buFontTx/>
              <a:buNone/>
            </a:pPr>
            <a:endParaRPr lang="en-GB" sz="1800" dirty="0" smtClean="0"/>
          </a:p>
          <a:p>
            <a:pPr eaLnBrk="1" hangingPunct="1">
              <a:buFontTx/>
              <a:buNone/>
            </a:pPr>
            <a:endParaRPr lang="en-GB" sz="1800" dirty="0" smtClean="0"/>
          </a:p>
          <a:p>
            <a:pPr eaLnBrk="1" hangingPunct="1">
              <a:buFontTx/>
              <a:buNone/>
            </a:pPr>
            <a:r>
              <a:rPr lang="en-GB" sz="1800" dirty="0" err="1" smtClean="0"/>
              <a:t>og</a:t>
            </a:r>
            <a:r>
              <a:rPr lang="en-GB" sz="1800" dirty="0" smtClean="0"/>
              <a:t> </a:t>
            </a:r>
            <a:r>
              <a:rPr lang="en-GB" sz="1800" dirty="0" err="1" smtClean="0"/>
              <a:t>hvis</a:t>
            </a:r>
            <a:r>
              <a:rPr lang="en-GB" sz="1800" dirty="0" smtClean="0"/>
              <a:t> </a:t>
            </a:r>
            <a:r>
              <a:rPr lang="en-GB" sz="1800" i="1" dirty="0" smtClean="0"/>
              <a:t>p</a:t>
            </a:r>
            <a:r>
              <a:rPr lang="en-GB" sz="1800" i="1" baseline="-25000" dirty="0" smtClean="0"/>
              <a:t>0</a:t>
            </a:r>
            <a:r>
              <a:rPr lang="en-GB" sz="1800" dirty="0" smtClean="0"/>
              <a:t> = 1 (bar):</a:t>
            </a:r>
          </a:p>
          <a:p>
            <a:pPr eaLnBrk="1" hangingPunct="1"/>
            <a:endParaRPr lang="en-GB" sz="1800" dirty="0" smtClean="0"/>
          </a:p>
        </p:txBody>
      </p:sp>
      <p:graphicFrame>
        <p:nvGraphicFramePr>
          <p:cNvPr id="266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370101"/>
              </p:ext>
            </p:extLst>
          </p:nvPr>
        </p:nvGraphicFramePr>
        <p:xfrm>
          <a:off x="695325" y="2562225"/>
          <a:ext cx="22669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6" name="Equation" r:id="rId4" imgW="1447560" imgH="431640" progId="Equation.3">
                  <p:embed/>
                </p:oleObj>
              </mc:Choice>
              <mc:Fallback>
                <p:oleObj name="Equation" r:id="rId4" imgW="144756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2562225"/>
                        <a:ext cx="226695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463647"/>
              </p:ext>
            </p:extLst>
          </p:nvPr>
        </p:nvGraphicFramePr>
        <p:xfrm>
          <a:off x="511175" y="3170238"/>
          <a:ext cx="7516813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7" name="Equation" r:id="rId6" imgW="4711680" imgH="457200" progId="Equation.3">
                  <p:embed/>
                </p:oleObj>
              </mc:Choice>
              <mc:Fallback>
                <p:oleObj name="Equation" r:id="rId6" imgW="471168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3170238"/>
                        <a:ext cx="7516813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769908"/>
              </p:ext>
            </p:extLst>
          </p:nvPr>
        </p:nvGraphicFramePr>
        <p:xfrm>
          <a:off x="628650" y="4495800"/>
          <a:ext cx="4764088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8" name="Equation" r:id="rId8" imgW="3149280" imgH="482400" progId="Equation.3">
                  <p:embed/>
                </p:oleObj>
              </mc:Choice>
              <mc:Fallback>
                <p:oleObj name="Equation" r:id="rId8" imgW="3149280" imgH="48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4495800"/>
                        <a:ext cx="4764088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339720"/>
              </p:ext>
            </p:extLst>
          </p:nvPr>
        </p:nvGraphicFramePr>
        <p:xfrm>
          <a:off x="615950" y="5392738"/>
          <a:ext cx="5189538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9" name="Equation" r:id="rId10" imgW="3213000" imgH="482400" progId="Equation.3">
                  <p:embed/>
                </p:oleObj>
              </mc:Choice>
              <mc:Fallback>
                <p:oleObj name="Equation" r:id="rId10" imgW="321300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5392738"/>
                        <a:ext cx="5189538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3856038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6630" name="Object 9"/>
          <p:cNvGraphicFramePr>
            <a:graphicFrameLocks noChangeAspect="1"/>
          </p:cNvGraphicFramePr>
          <p:nvPr/>
        </p:nvGraphicFramePr>
        <p:xfrm>
          <a:off x="657225" y="1905000"/>
          <a:ext cx="277177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0" name="Equation" r:id="rId12" imgW="1739880" imgH="342720" progId="Equation.3">
                  <p:embed/>
                </p:oleObj>
              </mc:Choice>
              <mc:Fallback>
                <p:oleObj name="Equation" r:id="rId12" imgW="1739880" imgH="3427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1905000"/>
                        <a:ext cx="2771775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88224" y="5445224"/>
            <a:ext cx="2376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/>
              <a:t>Q</a:t>
            </a:r>
            <a:r>
              <a:rPr lang="en-GB" sz="2000" dirty="0" smtClean="0"/>
              <a:t>  </a:t>
            </a:r>
            <a:r>
              <a:rPr lang="en-GB" sz="2000" dirty="0" err="1" smtClean="0"/>
              <a:t>kalles</a:t>
            </a:r>
            <a:r>
              <a:rPr lang="en-GB" sz="2000" dirty="0" smtClean="0"/>
              <a:t> </a:t>
            </a:r>
            <a:r>
              <a:rPr lang="en-GB" sz="2000" dirty="0" err="1" smtClean="0"/>
              <a:t>reaksjonskvotienten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1" descr="C:\Users\trulsn\Documents\MENA1000bok\Figurer\Kinetikk aktiv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904" y="2636913"/>
            <a:ext cx="4140592" cy="2808311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51720" y="76200"/>
            <a:ext cx="5400600" cy="1143000"/>
          </a:xfrm>
        </p:spPr>
        <p:txBody>
          <a:bodyPr/>
          <a:lstStyle/>
          <a:p>
            <a:r>
              <a:rPr lang="nb-NO" dirty="0" smtClean="0"/>
              <a:t>Kinetikk, termodynamikk og likevekt;</a:t>
            </a:r>
            <a:br>
              <a:rPr lang="nb-NO" dirty="0" smtClean="0"/>
            </a:br>
            <a:r>
              <a:rPr lang="nb-NO" dirty="0" smtClean="0"/>
              <a:t>Massevirkningsloven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9512" y="1988840"/>
            <a:ext cx="4824536" cy="4107160"/>
          </a:xfrm>
        </p:spPr>
        <p:txBody>
          <a:bodyPr/>
          <a:lstStyle/>
          <a:p>
            <a:r>
              <a:rPr lang="nb-NO" dirty="0" smtClean="0"/>
              <a:t>Cato Guldberg og Peter Waage (UiO)</a:t>
            </a:r>
          </a:p>
          <a:p>
            <a:endParaRPr lang="nb-NO" dirty="0" smtClean="0"/>
          </a:p>
          <a:p>
            <a:r>
              <a:rPr lang="nb-NO" dirty="0" smtClean="0"/>
              <a:t>Massevirkningsloven 1864</a:t>
            </a:r>
          </a:p>
          <a:p>
            <a:endParaRPr lang="nb-NO" dirty="0" smtClean="0"/>
          </a:p>
          <a:p>
            <a:r>
              <a:rPr lang="nb-NO" dirty="0" smtClean="0"/>
              <a:t>Reaktanter ↔ Produkter</a:t>
            </a:r>
          </a:p>
          <a:p>
            <a:endParaRPr lang="nb-NO" dirty="0" smtClean="0"/>
          </a:p>
          <a:p>
            <a:r>
              <a:rPr lang="nb-NO" dirty="0" smtClean="0"/>
              <a:t>Likevekt </a:t>
            </a:r>
          </a:p>
          <a:p>
            <a:pPr lvl="1"/>
            <a:r>
              <a:rPr lang="nb-NO" dirty="0" smtClean="0"/>
              <a:t>når vi har like mange reaksjoner forover som bakover;</a:t>
            </a:r>
          </a:p>
          <a:p>
            <a:pPr lvl="1"/>
            <a:r>
              <a:rPr lang="nb-NO" dirty="0" smtClean="0"/>
              <a:t>når energiforskjellen oppveies av forholdet mellom aktivitetene (=konsentrasjonene?)</a:t>
            </a:r>
          </a:p>
        </p:txBody>
      </p:sp>
      <p:sp>
        <p:nvSpPr>
          <p:cNvPr id="7680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pic>
        <p:nvPicPr>
          <p:cNvPr id="5" name="Picture 9" descr="Guldberg&amp;Waage-f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19812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Guldberg-Waage-frimerk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76200"/>
            <a:ext cx="17526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uio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620688"/>
            <a:ext cx="14478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91880" y="6063679"/>
            <a:ext cx="4796506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Eksempel: 2H</a:t>
            </a:r>
            <a:r>
              <a:rPr lang="nb-NO" baseline="-25000" dirty="0" smtClean="0"/>
              <a:t>2</a:t>
            </a:r>
            <a:r>
              <a:rPr lang="nb-NO" dirty="0" smtClean="0"/>
              <a:t>(g</a:t>
            </a:r>
            <a:r>
              <a:rPr lang="nb-NO" dirty="0"/>
              <a:t>) + O</a:t>
            </a:r>
            <a:r>
              <a:rPr lang="nb-NO" baseline="-25000" dirty="0"/>
              <a:t>2</a:t>
            </a:r>
            <a:r>
              <a:rPr lang="nb-NO" dirty="0"/>
              <a:t>(g) = 2H</a:t>
            </a:r>
            <a:r>
              <a:rPr lang="nb-NO" baseline="-25000" dirty="0"/>
              <a:t>2</a:t>
            </a:r>
            <a:r>
              <a:rPr lang="nb-NO" dirty="0"/>
              <a:t>O(g)</a:t>
            </a:r>
          </a:p>
        </p:txBody>
      </p:sp>
    </p:spTree>
    <p:extLst>
      <p:ext uri="{BB962C8B-B14F-4D97-AF65-F5344CB8AC3E}">
        <p14:creationId xmlns:p14="http://schemas.microsoft.com/office/powerpoint/2010/main" val="46338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6982544" cy="1143000"/>
          </a:xfrm>
        </p:spPr>
        <p:txBody>
          <a:bodyPr/>
          <a:lstStyle/>
          <a:p>
            <a:r>
              <a:rPr lang="nb-NO" dirty="0" smtClean="0"/>
              <a:t>Reaksjonshastighet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71600"/>
            <a:ext cx="8206680" cy="4724400"/>
          </a:xfrm>
        </p:spPr>
        <p:txBody>
          <a:bodyPr/>
          <a:lstStyle/>
          <a:p>
            <a:r>
              <a:rPr lang="nb-NO" dirty="0" smtClean="0"/>
              <a:t>Eksempel: 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	2H</a:t>
            </a:r>
            <a:r>
              <a:rPr lang="nb-NO" baseline="-25000" dirty="0" smtClean="0"/>
              <a:t>2</a:t>
            </a:r>
            <a:r>
              <a:rPr lang="nb-NO" dirty="0" smtClean="0"/>
              <a:t>(g</a:t>
            </a:r>
            <a:r>
              <a:rPr lang="nb-NO" dirty="0"/>
              <a:t>) + O</a:t>
            </a:r>
            <a:r>
              <a:rPr lang="nb-NO" baseline="-25000" dirty="0"/>
              <a:t>2</a:t>
            </a:r>
            <a:r>
              <a:rPr lang="nb-NO" dirty="0"/>
              <a:t>(g) = 2H</a:t>
            </a:r>
            <a:r>
              <a:rPr lang="nb-NO" baseline="-25000" dirty="0"/>
              <a:t>2</a:t>
            </a:r>
            <a:r>
              <a:rPr lang="nb-NO" dirty="0"/>
              <a:t>O(g</a:t>
            </a:r>
            <a:r>
              <a:rPr lang="nb-NO" dirty="0" smtClean="0"/>
              <a:t>)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Sannsynlighet for reaksjon forover proporsjonal med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  og med  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534244"/>
              </p:ext>
            </p:extLst>
          </p:nvPr>
        </p:nvGraphicFramePr>
        <p:xfrm>
          <a:off x="6786563" y="2781300"/>
          <a:ext cx="2019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25" name="Equation" r:id="rId3" imgW="1193760" imgH="253800" progId="Equation.3">
                  <p:embed/>
                </p:oleObj>
              </mc:Choice>
              <mc:Fallback>
                <p:oleObj name="Equation" r:id="rId3" imgW="1193760" imgH="253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2781300"/>
                        <a:ext cx="2019300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3761"/>
              </p:ext>
            </p:extLst>
          </p:nvPr>
        </p:nvGraphicFramePr>
        <p:xfrm>
          <a:off x="1763688" y="3356992"/>
          <a:ext cx="3546394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26" name="Equation" r:id="rId5" imgW="1879600" imgH="419100" progId="Equation.3">
                  <p:embed/>
                </p:oleObj>
              </mc:Choice>
              <mc:Fallback>
                <p:oleObj name="Equation" r:id="rId5" imgW="1879600" imgH="419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356992"/>
                        <a:ext cx="3546394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391045"/>
              </p:ext>
            </p:extLst>
          </p:nvPr>
        </p:nvGraphicFramePr>
        <p:xfrm>
          <a:off x="1371600" y="4437063"/>
          <a:ext cx="6761163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27" name="Equation" r:id="rId7" imgW="3200400" imgH="419040" progId="Equation.3">
                  <p:embed/>
                </p:oleObj>
              </mc:Choice>
              <mc:Fallback>
                <p:oleObj name="Equation" r:id="rId7" imgW="320040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437063"/>
                        <a:ext cx="6761163" cy="884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374019"/>
              </p:ext>
            </p:extLst>
          </p:nvPr>
        </p:nvGraphicFramePr>
        <p:xfrm>
          <a:off x="1331640" y="5661249"/>
          <a:ext cx="5976657" cy="853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28" name="Equation" r:id="rId9" imgW="2933700" imgH="419100" progId="Equation.3">
                  <p:embed/>
                </p:oleObj>
              </mc:Choice>
              <mc:Fallback>
                <p:oleObj name="Equation" r:id="rId9" imgW="2933700" imgH="419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661249"/>
                        <a:ext cx="5976657" cy="8538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" descr="C:\Users\trulsn\Documents\MENA1000bok\Figurer\Kinetikk aktiverin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1094" y="188640"/>
            <a:ext cx="3397410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897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C:\Users\trulsn\Documents\MENA1000bok\Figurer\Kinetikk aktiver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094" y="188640"/>
            <a:ext cx="3397410" cy="23042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Likevekt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4724400"/>
          </a:xfrm>
        </p:spPr>
        <p:txBody>
          <a:bodyPr/>
          <a:lstStyle/>
          <a:p>
            <a:r>
              <a:rPr lang="nb-NO" dirty="0" smtClean="0"/>
              <a:t>Nettohastighet  </a:t>
            </a:r>
            <a:r>
              <a:rPr lang="nb-NO" i="1" dirty="0" err="1" smtClean="0"/>
              <a:t>r</a:t>
            </a:r>
            <a:r>
              <a:rPr lang="nb-NO" i="1" baseline="-25000" dirty="0" err="1" smtClean="0"/>
              <a:t>N</a:t>
            </a:r>
            <a:r>
              <a:rPr lang="nb-NO" i="1" dirty="0" smtClean="0"/>
              <a:t> = </a:t>
            </a:r>
            <a:r>
              <a:rPr lang="nb-NO" i="1" dirty="0" err="1" smtClean="0"/>
              <a:t>r</a:t>
            </a:r>
            <a:r>
              <a:rPr lang="nb-NO" i="1" baseline="-25000" dirty="0" err="1" smtClean="0"/>
              <a:t>F</a:t>
            </a:r>
            <a:r>
              <a:rPr lang="nb-NO" i="1" dirty="0" smtClean="0"/>
              <a:t> – </a:t>
            </a:r>
            <a:r>
              <a:rPr lang="nb-NO" i="1" dirty="0" err="1" smtClean="0"/>
              <a:t>r</a:t>
            </a:r>
            <a:r>
              <a:rPr lang="nb-NO" i="1" baseline="-25000" dirty="0" err="1" smtClean="0"/>
              <a:t>B</a:t>
            </a:r>
            <a:endParaRPr lang="nb-NO" i="1" baseline="-25000" dirty="0" smtClean="0"/>
          </a:p>
          <a:p>
            <a:r>
              <a:rPr lang="nb-NO" dirty="0" smtClean="0"/>
              <a:t>Ved likevekt er  </a:t>
            </a:r>
            <a:r>
              <a:rPr lang="nb-NO" i="1" dirty="0" err="1" smtClean="0"/>
              <a:t>r</a:t>
            </a:r>
            <a:r>
              <a:rPr lang="nb-NO" i="1" baseline="-25000" dirty="0" err="1" smtClean="0"/>
              <a:t>N</a:t>
            </a:r>
            <a:r>
              <a:rPr lang="nb-NO" dirty="0" smtClean="0"/>
              <a:t> = 0,  slik at  </a:t>
            </a:r>
            <a:r>
              <a:rPr lang="nb-NO" i="1" dirty="0" err="1" smtClean="0"/>
              <a:t>r</a:t>
            </a:r>
            <a:r>
              <a:rPr lang="nb-NO" i="1" baseline="-25000" dirty="0" err="1" smtClean="0"/>
              <a:t>F</a:t>
            </a:r>
            <a:r>
              <a:rPr lang="nb-NO" i="1" dirty="0" smtClean="0"/>
              <a:t> = </a:t>
            </a:r>
            <a:r>
              <a:rPr lang="nb-NO" i="1" dirty="0" err="1" smtClean="0"/>
              <a:t>r</a:t>
            </a:r>
            <a:r>
              <a:rPr lang="nb-NO" i="1" baseline="-25000" dirty="0" err="1" smtClean="0"/>
              <a:t>B</a:t>
            </a:r>
            <a:endParaRPr lang="nb-NO" i="1" baseline="-25000" dirty="0" smtClean="0"/>
          </a:p>
          <a:p>
            <a:endParaRPr lang="nb-NO" i="1" baseline="-25000" dirty="0"/>
          </a:p>
          <a:p>
            <a:endParaRPr lang="nb-NO" i="1" baseline="-25000" dirty="0" smtClean="0"/>
          </a:p>
          <a:p>
            <a:endParaRPr lang="nb-NO" i="1" baseline="-25000" dirty="0"/>
          </a:p>
          <a:p>
            <a:endParaRPr lang="nb-NO" i="1" baseline="-25000" dirty="0" smtClean="0"/>
          </a:p>
          <a:p>
            <a:endParaRPr lang="nb-NO" i="1" baseline="-25000" dirty="0"/>
          </a:p>
          <a:p>
            <a:endParaRPr lang="nb-NO" i="1" baseline="-25000" dirty="0" smtClean="0"/>
          </a:p>
          <a:p>
            <a:r>
              <a:rPr lang="nb-NO" dirty="0"/>
              <a:t>Vi eliminerer  </a:t>
            </a:r>
            <a:r>
              <a:rPr lang="nb-NO" i="1" dirty="0"/>
              <a:t>r</a:t>
            </a:r>
            <a:r>
              <a:rPr lang="nb-NO" i="1" baseline="-25000" dirty="0"/>
              <a:t>0</a:t>
            </a:r>
            <a:r>
              <a:rPr lang="nb-NO" dirty="0"/>
              <a:t>  og  </a:t>
            </a:r>
            <a:r>
              <a:rPr lang="nb-NO" i="1" dirty="0"/>
              <a:t>G</a:t>
            </a:r>
            <a:r>
              <a:rPr lang="nb-NO" i="1" baseline="30000" dirty="0"/>
              <a:t>0</a:t>
            </a:r>
            <a:r>
              <a:rPr lang="nb-NO" i="1" baseline="-25000" dirty="0"/>
              <a:t>A</a:t>
            </a:r>
            <a:r>
              <a:rPr lang="nb-NO" i="1" dirty="0"/>
              <a:t>  </a:t>
            </a:r>
            <a:r>
              <a:rPr lang="nb-NO" dirty="0"/>
              <a:t>og omarrangerer</a:t>
            </a:r>
            <a:r>
              <a:rPr lang="nb-NO" dirty="0" smtClean="0"/>
              <a:t>: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Vi ser at kvotienten mellom produkter og reaktanter ved likevekt er gitt ved standard Gibbs energiendring og temperaturen.</a:t>
            </a:r>
            <a:endParaRPr lang="nb-NO" dirty="0"/>
          </a:p>
          <a:p>
            <a:pPr marL="0" indent="0">
              <a:buNone/>
            </a:pPr>
            <a:endParaRPr lang="nb-NO" i="1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415146"/>
              </p:ext>
            </p:extLst>
          </p:nvPr>
        </p:nvGraphicFramePr>
        <p:xfrm>
          <a:off x="1127125" y="2132856"/>
          <a:ext cx="580866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13" name="Equation" r:id="rId5" imgW="3073320" imgH="419040" progId="Equation.3">
                  <p:embed/>
                </p:oleObj>
              </mc:Choice>
              <mc:Fallback>
                <p:oleObj name="Equation" r:id="rId5" imgW="3073320" imgH="419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2132856"/>
                        <a:ext cx="5808663" cy="792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757132"/>
              </p:ext>
            </p:extLst>
          </p:nvPr>
        </p:nvGraphicFramePr>
        <p:xfrm>
          <a:off x="1115616" y="3933577"/>
          <a:ext cx="5184576" cy="898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14" name="Equation" r:id="rId7" imgW="2857500" imgH="495300" progId="Equation.3">
                  <p:embed/>
                </p:oleObj>
              </mc:Choice>
              <mc:Fallback>
                <p:oleObj name="Equation" r:id="rId7" imgW="2857500" imgH="495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933577"/>
                        <a:ext cx="5184576" cy="8986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91880" y="6063679"/>
            <a:ext cx="4796506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Eksempel: 2H</a:t>
            </a:r>
            <a:r>
              <a:rPr lang="nb-NO" baseline="-25000" dirty="0" smtClean="0"/>
              <a:t>2</a:t>
            </a:r>
            <a:r>
              <a:rPr lang="nb-NO" dirty="0" smtClean="0"/>
              <a:t>(g</a:t>
            </a:r>
            <a:r>
              <a:rPr lang="nb-NO" dirty="0"/>
              <a:t>) + O</a:t>
            </a:r>
            <a:r>
              <a:rPr lang="nb-NO" baseline="-25000" dirty="0"/>
              <a:t>2</a:t>
            </a:r>
            <a:r>
              <a:rPr lang="nb-NO" dirty="0"/>
              <a:t>(g) = 2H</a:t>
            </a:r>
            <a:r>
              <a:rPr lang="nb-NO" baseline="-25000" dirty="0"/>
              <a:t>2</a:t>
            </a:r>
            <a:r>
              <a:rPr lang="nb-NO" dirty="0"/>
              <a:t>O(g)</a:t>
            </a:r>
          </a:p>
        </p:txBody>
      </p:sp>
    </p:spTree>
    <p:extLst>
      <p:ext uri="{BB962C8B-B14F-4D97-AF65-F5344CB8AC3E}">
        <p14:creationId xmlns:p14="http://schemas.microsoft.com/office/powerpoint/2010/main" val="202796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2765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Mer generelt: Reaksjonskvotient</a:t>
            </a:r>
            <a:endParaRPr lang="en-GB" dirty="0" smtClean="0"/>
          </a:p>
        </p:txBody>
      </p:sp>
      <p:sp>
        <p:nvSpPr>
          <p:cNvPr id="2765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68313" y="1657350"/>
            <a:ext cx="5038725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For den generelle reaksjonen</a:t>
            </a:r>
          </a:p>
          <a:p>
            <a:pPr eaLnBrk="1" hangingPunct="1"/>
            <a:endParaRPr lang="nb-NO" sz="1800" dirty="0" smtClean="0"/>
          </a:p>
          <a:p>
            <a:pPr lvl="1" eaLnBrk="1" hangingPunct="1">
              <a:buFontTx/>
              <a:buNone/>
            </a:pPr>
            <a:r>
              <a:rPr lang="nb-NO" sz="1600" i="1" dirty="0" err="1" smtClean="0"/>
              <a:t>a</a:t>
            </a:r>
            <a:r>
              <a:rPr lang="nb-NO" sz="1600" dirty="0" err="1" smtClean="0"/>
              <a:t>A</a:t>
            </a:r>
            <a:r>
              <a:rPr lang="nb-NO" sz="1600" dirty="0" smtClean="0"/>
              <a:t> + </a:t>
            </a:r>
            <a:r>
              <a:rPr lang="nb-NO" sz="1600" i="1" dirty="0" err="1" smtClean="0"/>
              <a:t>b</a:t>
            </a:r>
            <a:r>
              <a:rPr lang="nb-NO" sz="1600" dirty="0" err="1" smtClean="0"/>
              <a:t>B</a:t>
            </a:r>
            <a:r>
              <a:rPr lang="nb-NO" sz="1600" dirty="0" smtClean="0"/>
              <a:t> = </a:t>
            </a:r>
            <a:r>
              <a:rPr lang="nb-NO" sz="1600" i="1" dirty="0" err="1" smtClean="0"/>
              <a:t>c</a:t>
            </a:r>
            <a:r>
              <a:rPr lang="nb-NO" sz="1600" dirty="0" err="1" smtClean="0"/>
              <a:t>C</a:t>
            </a:r>
            <a:r>
              <a:rPr lang="nb-NO" sz="1600" dirty="0" smtClean="0"/>
              <a:t> + </a:t>
            </a:r>
            <a:r>
              <a:rPr lang="nb-NO" sz="1600" i="1" dirty="0" err="1" smtClean="0"/>
              <a:t>d</a:t>
            </a:r>
            <a:r>
              <a:rPr lang="nb-NO" sz="1600" dirty="0" err="1" smtClean="0"/>
              <a:t>D</a:t>
            </a:r>
            <a:endParaRPr lang="nb-NO" sz="16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ved enhver konstant temperatur, har vi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i="1" dirty="0" smtClean="0"/>
              <a:t>Q</a:t>
            </a:r>
            <a:r>
              <a:rPr lang="nb-NO" sz="1800" dirty="0" smtClean="0"/>
              <a:t> kalles reaksjonskvotienten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</p:txBody>
      </p:sp>
      <p:graphicFrame>
        <p:nvGraphicFramePr>
          <p:cNvPr id="27650" name="Object 1028"/>
          <p:cNvGraphicFramePr>
            <a:graphicFrameLocks noChangeAspect="1"/>
          </p:cNvGraphicFramePr>
          <p:nvPr/>
        </p:nvGraphicFramePr>
        <p:xfrm>
          <a:off x="781050" y="3524250"/>
          <a:ext cx="506571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3" name="Equation" r:id="rId4" imgW="2755800" imgH="457200" progId="Equation.3">
                  <p:embed/>
                </p:oleObj>
              </mc:Choice>
              <mc:Fallback>
                <p:oleObj name="Equation" r:id="rId4" imgW="2755800" imgH="45720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3524250"/>
                        <a:ext cx="5065713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4" name="Picture 20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0721" y="980728"/>
            <a:ext cx="3025775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9960" y="76200"/>
            <a:ext cx="6692280" cy="1143000"/>
          </a:xfrm>
        </p:spPr>
        <p:txBody>
          <a:bodyPr/>
          <a:lstStyle/>
          <a:p>
            <a:r>
              <a:rPr lang="nb-NO" dirty="0" smtClean="0"/>
              <a:t>Likevekt for det generelle eksempelet</a:t>
            </a:r>
            <a:endParaRPr lang="nb-NO" dirty="0"/>
          </a:p>
        </p:txBody>
      </p:sp>
      <p:sp>
        <p:nvSpPr>
          <p:cNvPr id="30727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052736"/>
            <a:ext cx="8134672" cy="5688632"/>
          </a:xfrm>
        </p:spPr>
        <p:txBody>
          <a:bodyPr/>
          <a:lstStyle/>
          <a:p>
            <a:pPr eaLnBrk="1" hangingPunct="1"/>
            <a:r>
              <a:rPr lang="nb-NO" sz="1800" dirty="0" smtClean="0">
                <a:sym typeface="Symbol" pitchFamily="18" charset="2"/>
              </a:rPr>
              <a:t>Generell reaksjon: </a:t>
            </a:r>
          </a:p>
          <a:p>
            <a:pPr marL="457200" lvl="1" indent="0" eaLnBrk="1" hangingPunct="1">
              <a:buNone/>
            </a:pPr>
            <a:r>
              <a:rPr lang="nb-NO" sz="1600" i="1" dirty="0" smtClean="0"/>
              <a:t>	</a:t>
            </a:r>
            <a:r>
              <a:rPr lang="nb-NO" sz="1600" i="1" dirty="0" err="1" smtClean="0"/>
              <a:t>a</a:t>
            </a:r>
            <a:r>
              <a:rPr lang="nb-NO" sz="1600" dirty="0" err="1" smtClean="0"/>
              <a:t>A</a:t>
            </a:r>
            <a:r>
              <a:rPr lang="nb-NO" sz="1600" dirty="0" smtClean="0"/>
              <a:t> + </a:t>
            </a:r>
            <a:r>
              <a:rPr lang="nb-NO" sz="1600" i="1" dirty="0" err="1" smtClean="0"/>
              <a:t>b</a:t>
            </a:r>
            <a:r>
              <a:rPr lang="nb-NO" sz="1600" dirty="0" err="1" smtClean="0"/>
              <a:t>B</a:t>
            </a:r>
            <a:r>
              <a:rPr lang="nb-NO" sz="1600" dirty="0" smtClean="0"/>
              <a:t> = </a:t>
            </a:r>
            <a:r>
              <a:rPr lang="nb-NO" sz="1600" i="1" dirty="0" err="1" smtClean="0"/>
              <a:t>c</a:t>
            </a:r>
            <a:r>
              <a:rPr lang="nb-NO" sz="1600" dirty="0" err="1" smtClean="0"/>
              <a:t>C</a:t>
            </a:r>
            <a:r>
              <a:rPr lang="nb-NO" sz="1600" dirty="0" smtClean="0"/>
              <a:t> + </a:t>
            </a:r>
            <a:r>
              <a:rPr lang="nb-NO" sz="1600" i="1" dirty="0" err="1" smtClean="0"/>
              <a:t>d</a:t>
            </a:r>
            <a:r>
              <a:rPr lang="nb-NO" sz="1600" dirty="0" err="1" smtClean="0"/>
              <a:t>D</a:t>
            </a:r>
            <a:endParaRPr lang="nb-NO" sz="1600" dirty="0" smtClean="0">
              <a:sym typeface="Symbol" pitchFamily="18" charset="2"/>
            </a:endParaRPr>
          </a:p>
          <a:p>
            <a:pPr eaLnBrk="1" hangingPunct="1"/>
            <a:endParaRPr lang="nb-NO" sz="1800" dirty="0" smtClean="0">
              <a:sym typeface="Symbol" pitchFamily="18" charset="2"/>
            </a:endParaRPr>
          </a:p>
          <a:p>
            <a:pPr eaLnBrk="1" hangingPunct="1"/>
            <a:r>
              <a:rPr lang="nb-NO" sz="1800" dirty="0" smtClean="0">
                <a:sym typeface="Symbol" pitchFamily="18" charset="2"/>
              </a:rPr>
              <a:t>Generell relasjon mellom Gibbs energi-forandring og reaksjons-kvotient </a:t>
            </a:r>
            <a:r>
              <a:rPr lang="nb-NO" sz="1800" i="1" dirty="0" smtClean="0">
                <a:sym typeface="Symbol" pitchFamily="18" charset="2"/>
              </a:rPr>
              <a:t>Q</a:t>
            </a:r>
            <a:r>
              <a:rPr lang="nb-NO" sz="1800" dirty="0" smtClean="0">
                <a:sym typeface="Symbol" pitchFamily="18" charset="2"/>
              </a:rPr>
              <a:t>:</a:t>
            </a:r>
          </a:p>
          <a:p>
            <a:pPr eaLnBrk="1" hangingPunct="1"/>
            <a:endParaRPr lang="nb-NO" sz="1800" dirty="0" smtClean="0">
              <a:sym typeface="Symbol" pitchFamily="18" charset="2"/>
            </a:endParaRPr>
          </a:p>
          <a:p>
            <a:pPr eaLnBrk="1" hangingPunct="1"/>
            <a:endParaRPr lang="nb-NO" sz="1800" dirty="0" smtClean="0">
              <a:sym typeface="Symbol" pitchFamily="18" charset="2"/>
            </a:endParaRPr>
          </a:p>
          <a:p>
            <a:pPr eaLnBrk="1" hangingPunct="1"/>
            <a:endParaRPr lang="nb-NO" sz="1800" dirty="0" smtClean="0">
              <a:sym typeface="Symbol" pitchFamily="18" charset="2"/>
            </a:endParaRPr>
          </a:p>
          <a:p>
            <a:pPr eaLnBrk="1" hangingPunct="1"/>
            <a:r>
              <a:rPr lang="nb-NO" sz="1800" dirty="0" smtClean="0">
                <a:sym typeface="Symbol" pitchFamily="18" charset="2"/>
              </a:rPr>
              <a:t>Ved likevekt: </a:t>
            </a:r>
            <a:r>
              <a:rPr lang="nb-NO" sz="1800" baseline="-25000" dirty="0" err="1" smtClean="0">
                <a:sym typeface="Symbol" pitchFamily="18" charset="2"/>
              </a:rPr>
              <a:t>r</a:t>
            </a:r>
            <a:r>
              <a:rPr lang="nb-NO" sz="1800" dirty="0" err="1" smtClean="0">
                <a:sym typeface="Symbol" pitchFamily="18" charset="2"/>
              </a:rPr>
              <a:t>G</a:t>
            </a:r>
            <a:r>
              <a:rPr lang="nb-NO" sz="1800" dirty="0" smtClean="0">
                <a:sym typeface="Symbol" pitchFamily="18" charset="2"/>
              </a:rPr>
              <a:t> = 0:</a:t>
            </a:r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Ved likevekt: </a:t>
            </a:r>
            <a:r>
              <a:rPr lang="nb-NO" sz="1800" i="1" dirty="0" smtClean="0"/>
              <a:t>Q = K</a:t>
            </a:r>
            <a:r>
              <a:rPr lang="nb-NO" sz="1800" dirty="0" smtClean="0"/>
              <a:t>, likevektskonstanten (massevirkningskoeffisienten)</a:t>
            </a:r>
          </a:p>
          <a:p>
            <a:pPr eaLnBrk="1" hangingPunct="1"/>
            <a:endParaRPr lang="nb-NO" sz="1800" dirty="0" smtClean="0"/>
          </a:p>
        </p:txBody>
      </p:sp>
      <p:sp>
        <p:nvSpPr>
          <p:cNvPr id="307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762000" y="3843338"/>
          <a:ext cx="322897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5" name="Equation" r:id="rId3" imgW="1841400" imgH="457200" progId="Equation.3">
                  <p:embed/>
                </p:oleObj>
              </mc:Choice>
              <mc:Fallback>
                <p:oleObj name="Equation" r:id="rId3" imgW="18414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43338"/>
                        <a:ext cx="3228975" cy="80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5257800" y="3790950"/>
          <a:ext cx="30480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6" name="Equation" r:id="rId5" imgW="1714320" imgH="482400" progId="Equation.3">
                  <p:embed/>
                </p:oleObj>
              </mc:Choice>
              <mc:Fallback>
                <p:oleObj name="Equation" r:id="rId5" imgW="171432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790950"/>
                        <a:ext cx="30480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9" name="AutoShape 6"/>
          <p:cNvSpPr>
            <a:spLocks noChangeArrowheads="1"/>
          </p:cNvSpPr>
          <p:nvPr/>
        </p:nvSpPr>
        <p:spPr bwMode="auto">
          <a:xfrm>
            <a:off x="4191000" y="4071938"/>
            <a:ext cx="685800" cy="304800"/>
          </a:xfrm>
          <a:prstGeom prst="notched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1697038" y="2408238"/>
          <a:ext cx="46831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7" name="Equation" r:id="rId7" imgW="2705040" imgH="457200" progId="Equation.3">
                  <p:embed/>
                </p:oleObj>
              </mc:Choice>
              <mc:Fallback>
                <p:oleObj name="Equation" r:id="rId7" imgW="27050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2408238"/>
                        <a:ext cx="4683125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957756"/>
              </p:ext>
            </p:extLst>
          </p:nvPr>
        </p:nvGraphicFramePr>
        <p:xfrm>
          <a:off x="304800" y="4872038"/>
          <a:ext cx="86106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8" name="Formel" r:id="rId9" imgW="5003640" imgH="495000" progId="Equation.3">
                  <p:embed/>
                </p:oleObj>
              </mc:Choice>
              <mc:Fallback>
                <p:oleObj name="Formel" r:id="rId9" imgW="5003640" imgH="495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872038"/>
                        <a:ext cx="8610600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31" name="Picture 10" descr="Guldberg-Waage-frimerk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15200" y="76200"/>
            <a:ext cx="17526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1" descr="uio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0" y="609600"/>
            <a:ext cx="14478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7782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ym typeface="Symbol" pitchFamily="18" charset="2"/>
              </a:rPr>
              <a:t></a:t>
            </a:r>
            <a:r>
              <a:rPr lang="nb-NO" baseline="-25000" dirty="0" smtClean="0">
                <a:sym typeface="Symbol" pitchFamily="18" charset="2"/>
              </a:rPr>
              <a:t>r</a:t>
            </a:r>
            <a:r>
              <a:rPr lang="nb-NO" i="1" dirty="0" smtClean="0">
                <a:sym typeface="Symbol" pitchFamily="18" charset="2"/>
              </a:rPr>
              <a:t>G</a:t>
            </a:r>
            <a:r>
              <a:rPr lang="nb-NO" i="1" baseline="30000" dirty="0" smtClean="0">
                <a:sym typeface="Symbol" pitchFamily="18" charset="2"/>
              </a:rPr>
              <a:t>0</a:t>
            </a:r>
            <a:r>
              <a:rPr lang="nb-NO" dirty="0" smtClean="0">
                <a:sym typeface="Symbol" pitchFamily="18" charset="2"/>
              </a:rPr>
              <a:t> og </a:t>
            </a:r>
            <a:r>
              <a:rPr lang="nb-NO" i="1" dirty="0" smtClean="0">
                <a:sym typeface="Symbol" pitchFamily="18" charset="2"/>
              </a:rPr>
              <a:t>K</a:t>
            </a:r>
            <a:endParaRPr lang="en-US" i="1" dirty="0" smtClean="0"/>
          </a:p>
        </p:txBody>
      </p:sp>
      <p:sp>
        <p:nvSpPr>
          <p:cNvPr id="7782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196752"/>
            <a:ext cx="7772400" cy="4899248"/>
          </a:xfrm>
        </p:spPr>
        <p:txBody>
          <a:bodyPr/>
          <a:lstStyle/>
          <a:p>
            <a:pPr eaLnBrk="1" hangingPunct="1"/>
            <a:r>
              <a:rPr lang="en-US" dirty="0" smtClean="0">
                <a:sym typeface="Symbol" pitchFamily="18" charset="2"/>
              </a:rPr>
              <a:t></a:t>
            </a:r>
            <a:r>
              <a:rPr lang="nb-NO" baseline="-25000" dirty="0" smtClean="0">
                <a:sym typeface="Symbol" pitchFamily="18" charset="2"/>
              </a:rPr>
              <a:t>r</a:t>
            </a:r>
            <a:r>
              <a:rPr lang="nb-NO" i="1" dirty="0" smtClean="0">
                <a:sym typeface="Symbol" pitchFamily="18" charset="2"/>
              </a:rPr>
              <a:t>G</a:t>
            </a:r>
            <a:r>
              <a:rPr lang="nb-NO" i="1" baseline="30000" dirty="0" smtClean="0">
                <a:sym typeface="Symbol" pitchFamily="18" charset="2"/>
              </a:rPr>
              <a:t>0</a:t>
            </a:r>
            <a:r>
              <a:rPr lang="nb-NO" dirty="0" smtClean="0">
                <a:sym typeface="Symbol" pitchFamily="18" charset="2"/>
              </a:rPr>
              <a:t> sier noe om energibalansen når </a:t>
            </a:r>
            <a:r>
              <a:rPr lang="nb-NO" i="1" dirty="0" smtClean="0">
                <a:sym typeface="Symbol" pitchFamily="18" charset="2"/>
              </a:rPr>
              <a:t>Q</a:t>
            </a:r>
            <a:r>
              <a:rPr lang="nb-NO" dirty="0" smtClean="0">
                <a:sym typeface="Symbol" pitchFamily="18" charset="2"/>
              </a:rPr>
              <a:t> = 1</a:t>
            </a:r>
          </a:p>
          <a:p>
            <a:pPr eaLnBrk="1" hangingPunct="1"/>
            <a:endParaRPr lang="nb-NO" dirty="0" smtClean="0">
              <a:sym typeface="Symbol" pitchFamily="18" charset="2"/>
            </a:endParaRPr>
          </a:p>
          <a:p>
            <a:pPr eaLnBrk="1" hangingPunct="1"/>
            <a:r>
              <a:rPr lang="nb-NO" i="1" dirty="0" smtClean="0">
                <a:sym typeface="Symbol" pitchFamily="18" charset="2"/>
              </a:rPr>
              <a:t>K</a:t>
            </a:r>
            <a:r>
              <a:rPr lang="nb-NO" dirty="0" smtClean="0">
                <a:sym typeface="Symbol" pitchFamily="18" charset="2"/>
              </a:rPr>
              <a:t> sier noe om hva </a:t>
            </a:r>
            <a:r>
              <a:rPr lang="nb-NO" i="1" dirty="0" smtClean="0">
                <a:sym typeface="Symbol" pitchFamily="18" charset="2"/>
              </a:rPr>
              <a:t>Q</a:t>
            </a:r>
            <a:r>
              <a:rPr lang="nb-NO" dirty="0" smtClean="0">
                <a:sym typeface="Symbol" pitchFamily="18" charset="2"/>
              </a:rPr>
              <a:t> må bli for å oppveie dette.</a:t>
            </a:r>
          </a:p>
          <a:p>
            <a:pPr eaLnBrk="1" hangingPunct="1"/>
            <a:endParaRPr lang="nb-NO" dirty="0" smtClean="0">
              <a:sym typeface="Symbol" pitchFamily="18" charset="2"/>
            </a:endParaRPr>
          </a:p>
          <a:p>
            <a:pPr eaLnBrk="1" hangingPunct="1"/>
            <a:r>
              <a:rPr lang="nb-NO" dirty="0" smtClean="0">
                <a:sym typeface="Symbol" pitchFamily="18" charset="2"/>
              </a:rPr>
              <a:t>Eksempel: </a:t>
            </a:r>
          </a:p>
          <a:p>
            <a:pPr eaLnBrk="1" hangingPunct="1">
              <a:buFontTx/>
              <a:buNone/>
            </a:pPr>
            <a:r>
              <a:rPr lang="en-GB" sz="1800" dirty="0" smtClean="0"/>
              <a:t>	</a:t>
            </a:r>
          </a:p>
          <a:p>
            <a:pPr eaLnBrk="1" hangingPunct="1">
              <a:buFontTx/>
              <a:buNone/>
            </a:pPr>
            <a:r>
              <a:rPr lang="en-GB" sz="1800" dirty="0" smtClean="0"/>
              <a:t>		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(g) + 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(g) = 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O(g)</a:t>
            </a:r>
          </a:p>
          <a:p>
            <a:pPr eaLnBrk="1" hangingPunct="1">
              <a:buFontTx/>
              <a:buNone/>
            </a:pPr>
            <a:endParaRPr lang="en-GB" sz="1800" dirty="0" smtClean="0"/>
          </a:p>
          <a:p>
            <a:pPr eaLnBrk="1" hangingPunct="1">
              <a:buFontTx/>
              <a:buNone/>
            </a:pPr>
            <a:r>
              <a:rPr lang="nb-NO" sz="1800" dirty="0" smtClean="0"/>
              <a:t>	 </a:t>
            </a:r>
            <a:r>
              <a:rPr lang="en-US" dirty="0" smtClean="0">
                <a:sym typeface="Symbol" pitchFamily="18" charset="2"/>
              </a:rPr>
              <a:t></a:t>
            </a:r>
            <a:r>
              <a:rPr lang="nb-NO" baseline="-25000" dirty="0" smtClean="0">
                <a:sym typeface="Symbol" pitchFamily="18" charset="2"/>
              </a:rPr>
              <a:t>r</a:t>
            </a:r>
            <a:r>
              <a:rPr lang="nb-NO" i="1" dirty="0" smtClean="0">
                <a:sym typeface="Symbol" pitchFamily="18" charset="2"/>
              </a:rPr>
              <a:t>G</a:t>
            </a:r>
            <a:r>
              <a:rPr lang="nb-NO" i="1" baseline="30000" dirty="0" smtClean="0">
                <a:sym typeface="Symbol" pitchFamily="18" charset="2"/>
              </a:rPr>
              <a:t>0</a:t>
            </a:r>
            <a:r>
              <a:rPr lang="nb-NO" dirty="0" smtClean="0">
                <a:sym typeface="Symbol" pitchFamily="18" charset="2"/>
              </a:rPr>
              <a:t> &lt;&lt; 0 </a:t>
            </a:r>
          </a:p>
          <a:p>
            <a:pPr eaLnBrk="1" hangingPunct="1">
              <a:buFontTx/>
              <a:buNone/>
            </a:pPr>
            <a:r>
              <a:rPr lang="nb-NO" dirty="0" smtClean="0">
                <a:sym typeface="Symbol" pitchFamily="18" charset="2"/>
              </a:rPr>
              <a:t>		Reaksjonen er energetisk gunstig hvis </a:t>
            </a:r>
            <a:r>
              <a:rPr lang="nb-NO" i="1" dirty="0" smtClean="0">
                <a:sym typeface="Symbol" pitchFamily="18" charset="2"/>
              </a:rPr>
              <a:t>p</a:t>
            </a:r>
            <a:r>
              <a:rPr lang="nb-NO" baseline="-25000" dirty="0" smtClean="0">
                <a:sym typeface="Symbol" pitchFamily="18" charset="2"/>
              </a:rPr>
              <a:t>H2</a:t>
            </a:r>
            <a:r>
              <a:rPr lang="nb-NO" dirty="0" smtClean="0">
                <a:sym typeface="Symbol" pitchFamily="18" charset="2"/>
              </a:rPr>
              <a:t>, </a:t>
            </a:r>
            <a:r>
              <a:rPr lang="nb-NO" i="1" dirty="0" smtClean="0">
                <a:sym typeface="Symbol" pitchFamily="18" charset="2"/>
              </a:rPr>
              <a:t>p</a:t>
            </a:r>
            <a:r>
              <a:rPr lang="nb-NO" baseline="-25000" dirty="0" smtClean="0">
                <a:sym typeface="Symbol" pitchFamily="18" charset="2"/>
              </a:rPr>
              <a:t>O2</a:t>
            </a:r>
            <a:r>
              <a:rPr lang="nb-NO" dirty="0" smtClean="0">
                <a:sym typeface="Symbol" pitchFamily="18" charset="2"/>
              </a:rPr>
              <a:t>, </a:t>
            </a:r>
            <a:r>
              <a:rPr lang="nb-NO" i="1" dirty="0" smtClean="0">
                <a:sym typeface="Symbol" pitchFamily="18" charset="2"/>
              </a:rPr>
              <a:t>p</a:t>
            </a:r>
            <a:r>
              <a:rPr lang="nb-NO" baseline="-25000" dirty="0" smtClean="0">
                <a:sym typeface="Symbol" pitchFamily="18" charset="2"/>
              </a:rPr>
              <a:t>H2O</a:t>
            </a:r>
            <a:r>
              <a:rPr lang="nb-NO" dirty="0" smtClean="0">
                <a:sym typeface="Symbol" pitchFamily="18" charset="2"/>
              </a:rPr>
              <a:t> = 1.</a:t>
            </a:r>
          </a:p>
          <a:p>
            <a:pPr eaLnBrk="1" hangingPunct="1">
              <a:buFontTx/>
              <a:buNone/>
            </a:pPr>
            <a:r>
              <a:rPr lang="nb-NO" dirty="0" smtClean="0">
                <a:sym typeface="Symbol" pitchFamily="18" charset="2"/>
              </a:rPr>
              <a:t>	</a:t>
            </a:r>
          </a:p>
          <a:p>
            <a:pPr eaLnBrk="1" hangingPunct="1">
              <a:buFontTx/>
              <a:buNone/>
            </a:pPr>
            <a:r>
              <a:rPr lang="nb-NO" dirty="0" smtClean="0">
                <a:sym typeface="Symbol" pitchFamily="18" charset="2"/>
              </a:rPr>
              <a:t>	</a:t>
            </a:r>
          </a:p>
          <a:p>
            <a:pPr eaLnBrk="1" hangingPunct="1">
              <a:buFontTx/>
              <a:buNone/>
            </a:pPr>
            <a:r>
              <a:rPr lang="nb-NO" dirty="0" smtClean="0">
                <a:sym typeface="Symbol" pitchFamily="18" charset="2"/>
              </a:rPr>
              <a:t>		</a:t>
            </a:r>
          </a:p>
          <a:p>
            <a:pPr eaLnBrk="1" hangingPunct="1">
              <a:buFontTx/>
              <a:buNone/>
            </a:pPr>
            <a:r>
              <a:rPr lang="nb-NO" dirty="0">
                <a:sym typeface="Symbol" pitchFamily="18" charset="2"/>
              </a:rPr>
              <a:t>	</a:t>
            </a:r>
            <a:r>
              <a:rPr lang="nb-NO" dirty="0" smtClean="0">
                <a:sym typeface="Symbol" pitchFamily="18" charset="2"/>
              </a:rPr>
              <a:t>	Produktene kommer i stor overvekt før likevekt oppnås.</a:t>
            </a:r>
            <a:endParaRPr lang="en-US" dirty="0" smtClean="0">
              <a:sym typeface="Symbol" pitchFamily="18" charset="2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12131"/>
              </p:ext>
            </p:extLst>
          </p:nvPr>
        </p:nvGraphicFramePr>
        <p:xfrm>
          <a:off x="1115616" y="4988719"/>
          <a:ext cx="2382837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6" name="Formel" r:id="rId3" imgW="1384200" imgH="431640" progId="Equation.3">
                  <p:embed/>
                </p:oleObj>
              </mc:Choice>
              <mc:Fallback>
                <p:oleObj name="Formel" r:id="rId3" imgW="13842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988719"/>
                        <a:ext cx="2382837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0"/>
            <a:ext cx="7543800" cy="1104900"/>
          </a:xfrm>
        </p:spPr>
        <p:txBody>
          <a:bodyPr/>
          <a:lstStyle/>
          <a:p>
            <a:pPr eaLnBrk="1" hangingPunct="1"/>
            <a:r>
              <a:rPr lang="en-GB" smtClean="0"/>
              <a:t>Termodynamikkens 1. lov</a:t>
            </a:r>
            <a:r>
              <a:rPr lang="nb-NO" smtClean="0"/>
              <a:t>:</a:t>
            </a:r>
            <a:r>
              <a:rPr lang="en-GB" smtClean="0"/>
              <a:t> </a:t>
            </a:r>
            <a:r>
              <a:rPr lang="nb-NO" smtClean="0"/>
              <a:t/>
            </a:r>
            <a:br>
              <a:rPr lang="nb-NO" smtClean="0"/>
            </a:br>
            <a:r>
              <a:rPr lang="nb-NO" smtClean="0"/>
              <a:t>Den totale</a:t>
            </a:r>
            <a:r>
              <a:rPr lang="en-GB" smtClean="0"/>
              <a:t> energien</a:t>
            </a:r>
            <a:r>
              <a:rPr lang="nb-NO" smtClean="0"/>
              <a:t> er konstant</a:t>
            </a:r>
            <a:endParaRPr lang="en-GB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48200" y="1600200"/>
            <a:ext cx="3787775" cy="4114800"/>
          </a:xfrm>
        </p:spPr>
        <p:txBody>
          <a:bodyPr/>
          <a:lstStyle/>
          <a:p>
            <a:pPr lvl="1" eaLnBrk="1" hangingPunct="1"/>
            <a:endParaRPr lang="en-GB" sz="1600" smtClean="0"/>
          </a:p>
          <a:p>
            <a:pPr lvl="1" eaLnBrk="1" hangingPunct="1"/>
            <a:endParaRPr lang="en-GB" sz="1600" smtClean="0"/>
          </a:p>
          <a:p>
            <a:pPr lvl="1" eaLnBrk="1" hangingPunct="1"/>
            <a:endParaRPr lang="en-GB" sz="1600" smtClean="0"/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371600"/>
            <a:ext cx="8686800" cy="4648200"/>
          </a:xfrm>
        </p:spPr>
        <p:txBody>
          <a:bodyPr/>
          <a:lstStyle/>
          <a:p>
            <a:pPr lvl="3" eaLnBrk="1" hangingPunct="1">
              <a:buFontTx/>
              <a:buNone/>
            </a:pPr>
            <a:endParaRPr lang="nb-NO" sz="1600" dirty="0" smtClean="0"/>
          </a:p>
          <a:p>
            <a:pPr lvl="1" eaLnBrk="1" hangingPunct="1">
              <a:buFontTx/>
              <a:buNone/>
            </a:pPr>
            <a:r>
              <a:rPr lang="nb-NO" sz="2000" dirty="0" smtClean="0"/>
              <a:t>Energi kan ikke ødelegges eller skapes, bare omdannes fra en form til en annen</a:t>
            </a:r>
          </a:p>
          <a:p>
            <a:pPr lvl="1" eaLnBrk="1" hangingPunct="1">
              <a:buFontTx/>
              <a:buNone/>
            </a:pPr>
            <a:r>
              <a:rPr lang="nb-NO" sz="1800" dirty="0" smtClean="0"/>
              <a:t>	</a:t>
            </a:r>
          </a:p>
          <a:p>
            <a:pPr lvl="1" eaLnBrk="1" hangingPunct="1">
              <a:buFontTx/>
              <a:buNone/>
            </a:pPr>
            <a:r>
              <a:rPr lang="nb-NO" sz="1800" dirty="0" smtClean="0"/>
              <a:t>	(energibevaringsloven fra </a:t>
            </a:r>
            <a:r>
              <a:rPr lang="nb-NO" sz="1800" dirty="0" err="1" smtClean="0"/>
              <a:t>Kap</a:t>
            </a:r>
            <a:r>
              <a:rPr lang="nb-NO" sz="1800" dirty="0" smtClean="0"/>
              <a:t>. 1)</a:t>
            </a:r>
            <a:endParaRPr lang="nb-NO" sz="2000" dirty="0" smtClean="0"/>
          </a:p>
          <a:p>
            <a:pPr lvl="1" eaLnBrk="1" hangingPunct="1">
              <a:buFontTx/>
              <a:buNone/>
            </a:pPr>
            <a:endParaRPr lang="nb-NO" sz="2000" dirty="0" smtClean="0"/>
          </a:p>
          <a:p>
            <a:pPr lvl="1" eaLnBrk="1" hangingPunct="1">
              <a:buFontTx/>
              <a:buNone/>
            </a:pPr>
            <a:r>
              <a:rPr lang="nb-NO" sz="2000" dirty="0" smtClean="0"/>
              <a:t>- Dette er en empirisk lov…vi kan erfare den, men ikke bevise den.</a:t>
            </a:r>
          </a:p>
          <a:p>
            <a:pPr lvl="1" eaLnBrk="1" hangingPunct="1">
              <a:buFontTx/>
              <a:buNone/>
            </a:pPr>
            <a:endParaRPr lang="nb-NO" sz="2000" dirty="0" smtClean="0"/>
          </a:p>
          <a:p>
            <a:pPr lvl="1" eaLnBrk="1" hangingPunct="1">
              <a:buFontTx/>
              <a:buNone/>
            </a:pPr>
            <a:r>
              <a:rPr lang="nb-NO" sz="2000" dirty="0" smtClean="0"/>
              <a:t>Vår reaksjon 2H</a:t>
            </a:r>
            <a:r>
              <a:rPr lang="nb-NO" sz="2000" baseline="-25000" dirty="0" smtClean="0"/>
              <a:t>2</a:t>
            </a:r>
            <a:r>
              <a:rPr lang="nb-NO" sz="2000" dirty="0" smtClean="0"/>
              <a:t>(g) + O</a:t>
            </a:r>
            <a:r>
              <a:rPr lang="nb-NO" sz="2000" baseline="-25000" dirty="0" smtClean="0"/>
              <a:t>2</a:t>
            </a:r>
            <a:r>
              <a:rPr lang="nb-NO" sz="2000" dirty="0" smtClean="0"/>
              <a:t>(g) = 2H</a:t>
            </a:r>
            <a:r>
              <a:rPr lang="nb-NO" sz="2000" baseline="-25000" dirty="0" smtClean="0"/>
              <a:t>2</a:t>
            </a:r>
            <a:r>
              <a:rPr lang="nb-NO" sz="2000" dirty="0" smtClean="0"/>
              <a:t>O(g)  avga varme, men omgivelsene mottok varmen; energien forble konstant i Universet.</a:t>
            </a:r>
            <a:endParaRPr lang="nb-NO" sz="3200" dirty="0" smtClean="0"/>
          </a:p>
          <a:p>
            <a:pPr lvl="1" eaLnBrk="1" hangingPunct="1">
              <a:buFontTx/>
              <a:buNone/>
            </a:pPr>
            <a:endParaRPr lang="nb-NO" sz="2000" dirty="0" smtClean="0"/>
          </a:p>
          <a:p>
            <a:pPr lvl="1" eaLnBrk="1" hangingPunct="1">
              <a:buFontTx/>
              <a:buNone/>
            </a:pPr>
            <a:endParaRPr lang="nb-NO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3174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38100"/>
            <a:ext cx="7543800" cy="1104900"/>
          </a:xfrm>
        </p:spPr>
        <p:txBody>
          <a:bodyPr/>
          <a:lstStyle/>
          <a:p>
            <a:pPr eaLnBrk="1" hangingPunct="1"/>
            <a:r>
              <a:rPr lang="en-GB" smtClean="0"/>
              <a:t>Temperaturavhengighet for kjemiske likevekter</a:t>
            </a:r>
          </a:p>
        </p:txBody>
      </p:sp>
      <p:sp>
        <p:nvSpPr>
          <p:cNvPr id="3174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727950" cy="4865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Et plott av </a:t>
            </a:r>
            <a:r>
              <a:rPr lang="nb-NO" sz="1800" dirty="0" smtClean="0">
                <a:sym typeface="Symbol" pitchFamily="18" charset="2"/>
              </a:rPr>
              <a:t></a:t>
            </a:r>
            <a:r>
              <a:rPr lang="nb-NO" sz="1800" i="1" dirty="0" smtClean="0"/>
              <a:t>G</a:t>
            </a:r>
            <a:r>
              <a:rPr lang="nb-NO" sz="1800" dirty="0" smtClean="0"/>
              <a:t> </a:t>
            </a:r>
            <a:r>
              <a:rPr lang="nb-NO" sz="1800" dirty="0" err="1" smtClean="0"/>
              <a:t>vs</a:t>
            </a:r>
            <a:r>
              <a:rPr lang="nb-NO" sz="1800" dirty="0" smtClean="0"/>
              <a:t> </a:t>
            </a:r>
            <a:r>
              <a:rPr lang="nb-NO" sz="1800" i="1" dirty="0" smtClean="0"/>
              <a:t>T</a:t>
            </a:r>
            <a:r>
              <a:rPr lang="nb-NO" sz="1800" dirty="0" smtClean="0"/>
              <a:t> (</a:t>
            </a:r>
            <a:r>
              <a:rPr lang="nb-NO" sz="1800" dirty="0" err="1" smtClean="0"/>
              <a:t>Ellingham</a:t>
            </a:r>
            <a:r>
              <a:rPr lang="nb-NO" sz="1800" dirty="0" smtClean="0"/>
              <a:t>-plott) gir -</a:t>
            </a:r>
            <a:r>
              <a:rPr lang="nb-NO" sz="1800" dirty="0" smtClean="0">
                <a:sym typeface="Symbol" pitchFamily="18" charset="2"/>
              </a:rPr>
              <a:t></a:t>
            </a:r>
            <a:r>
              <a:rPr lang="nb-NO" sz="1800" i="1" dirty="0" smtClean="0"/>
              <a:t>S</a:t>
            </a:r>
            <a:r>
              <a:rPr lang="nb-NO" sz="1800" dirty="0" smtClean="0"/>
              <a:t> som vinkelkoeffisient og </a:t>
            </a:r>
            <a:r>
              <a:rPr lang="nb-NO" sz="1800" dirty="0" smtClean="0">
                <a:sym typeface="Symbol" pitchFamily="18" charset="2"/>
              </a:rPr>
              <a:t></a:t>
            </a:r>
            <a:r>
              <a:rPr lang="nb-NO" sz="1800" i="1" dirty="0" smtClean="0">
                <a:sym typeface="Symbol" pitchFamily="18" charset="2"/>
              </a:rPr>
              <a:t>H</a:t>
            </a:r>
            <a:r>
              <a:rPr lang="nb-NO" sz="1800" dirty="0" smtClean="0"/>
              <a:t> som skjæringspunkt ved </a:t>
            </a:r>
            <a:r>
              <a:rPr lang="nb-NO" sz="1800" i="1" dirty="0" smtClean="0"/>
              <a:t>T</a:t>
            </a:r>
            <a:r>
              <a:rPr lang="nb-NO" sz="1800" dirty="0" smtClean="0"/>
              <a:t> = 0; 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Entalpien dominerer ved lav temperatur! 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Et plott av </a:t>
            </a:r>
            <a:r>
              <a:rPr lang="nb-NO" sz="1800" dirty="0" err="1" smtClean="0"/>
              <a:t>ln</a:t>
            </a:r>
            <a:r>
              <a:rPr lang="nb-NO" sz="1800" i="1" dirty="0" err="1" smtClean="0"/>
              <a:t>K</a:t>
            </a:r>
            <a:r>
              <a:rPr lang="nb-NO" sz="1800" dirty="0" smtClean="0"/>
              <a:t> </a:t>
            </a:r>
            <a:r>
              <a:rPr lang="nb-NO" sz="1800" dirty="0" err="1" smtClean="0"/>
              <a:t>vs</a:t>
            </a:r>
            <a:r>
              <a:rPr lang="nb-NO" sz="1800" dirty="0" smtClean="0"/>
              <a:t> 1/</a:t>
            </a:r>
            <a:r>
              <a:rPr lang="nb-NO" sz="1800" i="1" dirty="0" smtClean="0"/>
              <a:t>T</a:t>
            </a:r>
            <a:r>
              <a:rPr lang="nb-NO" sz="1800" dirty="0" smtClean="0"/>
              <a:t> (van ’t Hoff plott) gir -</a:t>
            </a:r>
            <a:r>
              <a:rPr lang="nb-NO" sz="1800" dirty="0" smtClean="0">
                <a:sym typeface="Symbol" pitchFamily="18" charset="2"/>
              </a:rPr>
              <a:t></a:t>
            </a:r>
            <a:r>
              <a:rPr lang="nb-NO" sz="1800" i="1" dirty="0" smtClean="0"/>
              <a:t>H/R</a:t>
            </a:r>
            <a:r>
              <a:rPr lang="nb-NO" sz="1800" dirty="0" smtClean="0"/>
              <a:t> som vinkelkoeffisient og </a:t>
            </a:r>
            <a:r>
              <a:rPr lang="nb-NO" sz="1800" dirty="0" smtClean="0">
                <a:sym typeface="Symbol" pitchFamily="18" charset="2"/>
              </a:rPr>
              <a:t></a:t>
            </a:r>
            <a:r>
              <a:rPr lang="nb-NO" sz="1800" i="1" dirty="0" smtClean="0"/>
              <a:t>S/R</a:t>
            </a:r>
            <a:r>
              <a:rPr lang="nb-NO" sz="1800" dirty="0" smtClean="0"/>
              <a:t> som skjæringspunkt ved 1/</a:t>
            </a:r>
            <a:r>
              <a:rPr lang="nb-NO" sz="1800" i="1" dirty="0" smtClean="0"/>
              <a:t>T</a:t>
            </a:r>
            <a:r>
              <a:rPr lang="nb-NO" sz="1800" dirty="0" smtClean="0"/>
              <a:t> = 0; 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Entropien dominerer ved høy temperatur!</a:t>
            </a:r>
          </a:p>
        </p:txBody>
      </p:sp>
      <p:graphicFrame>
        <p:nvGraphicFramePr>
          <p:cNvPr id="31746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075453"/>
              </p:ext>
            </p:extLst>
          </p:nvPr>
        </p:nvGraphicFramePr>
        <p:xfrm>
          <a:off x="935038" y="1601192"/>
          <a:ext cx="3157537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7" name="Formel" r:id="rId3" imgW="1841400" imgH="2070000" progId="Equation.3">
                  <p:embed/>
                </p:oleObj>
              </mc:Choice>
              <mc:Fallback>
                <p:oleObj name="Formel" r:id="rId3" imgW="1841400" imgH="207000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1601192"/>
                        <a:ext cx="3157537" cy="355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Hjelp!?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/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6537"/>
            <a:ext cx="8928992" cy="313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20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Kjemisk potensial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80728"/>
            <a:ext cx="7772400" cy="5115272"/>
          </a:xfrm>
        </p:spPr>
        <p:txBody>
          <a:bodyPr/>
          <a:lstStyle/>
          <a:p>
            <a:pPr eaLnBrk="1" hangingPunct="1"/>
            <a:r>
              <a:rPr lang="nb-NO" dirty="0" smtClean="0">
                <a:cs typeface="Times New Roman" pitchFamily="18" charset="0"/>
              </a:rPr>
              <a:t>Den partielle molare Gibbs energi </a:t>
            </a:r>
            <a:r>
              <a:rPr lang="nb-NO" i="1" dirty="0" smtClean="0">
                <a:cs typeface="Times New Roman" pitchFamily="18" charset="0"/>
              </a:rPr>
              <a:t>G</a:t>
            </a:r>
            <a:r>
              <a:rPr lang="nb-NO" i="1" baseline="-30000" dirty="0" smtClean="0">
                <a:cs typeface="Times New Roman" pitchFamily="18" charset="0"/>
              </a:rPr>
              <a:t>i  </a:t>
            </a:r>
            <a:r>
              <a:rPr lang="nb-NO" dirty="0" smtClean="0">
                <a:cs typeface="Times New Roman" pitchFamily="18" charset="0"/>
              </a:rPr>
              <a:t>for stoffet </a:t>
            </a:r>
            <a:r>
              <a:rPr lang="nb-NO" i="1" dirty="0" smtClean="0">
                <a:cs typeface="Times New Roman" pitchFamily="18" charset="0"/>
              </a:rPr>
              <a:t>i</a:t>
            </a:r>
            <a:r>
              <a:rPr lang="nb-NO" dirty="0" smtClean="0">
                <a:cs typeface="Times New Roman" pitchFamily="18" charset="0"/>
              </a:rPr>
              <a:t> er den Gibbs energi som tilføres et system når det tilsettes ett mol av stoffet (</a:t>
            </a:r>
            <a:r>
              <a:rPr lang="nb-NO" i="1" dirty="0" smtClean="0">
                <a:cs typeface="Times New Roman" pitchFamily="18" charset="0"/>
              </a:rPr>
              <a:t>i</a:t>
            </a:r>
            <a:r>
              <a:rPr lang="nb-NO" dirty="0" smtClean="0">
                <a:cs typeface="Times New Roman" pitchFamily="18" charset="0"/>
              </a:rPr>
              <a:t>) mens alle andre parametre, inklusive antall mol av alle andre stoffer (</a:t>
            </a:r>
            <a:r>
              <a:rPr lang="nb-NO" i="1" dirty="0" smtClean="0">
                <a:cs typeface="Times New Roman" pitchFamily="18" charset="0"/>
              </a:rPr>
              <a:t>n</a:t>
            </a:r>
            <a:r>
              <a:rPr lang="nb-NO" i="1" baseline="-30000" dirty="0" smtClean="0">
                <a:cs typeface="Times New Roman" pitchFamily="18" charset="0"/>
              </a:rPr>
              <a:t>1</a:t>
            </a:r>
            <a:r>
              <a:rPr lang="nb-NO" i="1" dirty="0" smtClean="0">
                <a:cs typeface="Times New Roman" pitchFamily="18" charset="0"/>
              </a:rPr>
              <a:t>….</a:t>
            </a:r>
            <a:r>
              <a:rPr lang="nb-NO" dirty="0" smtClean="0">
                <a:cs typeface="Times New Roman" pitchFamily="18" charset="0"/>
              </a:rPr>
              <a:t>), holdes konstant. </a:t>
            </a:r>
          </a:p>
          <a:p>
            <a:pPr eaLnBrk="1" hangingPunct="1"/>
            <a:r>
              <a:rPr lang="nb-NO" dirty="0" smtClean="0">
                <a:cs typeface="Times New Roman" pitchFamily="18" charset="0"/>
              </a:rPr>
              <a:t>Kalles ofte også for kjemisk potensial, </a:t>
            </a:r>
            <a:r>
              <a:rPr lang="nb-NO" i="1" dirty="0" err="1" smtClean="0">
                <a:cs typeface="Times New Roman" pitchFamily="18" charset="0"/>
              </a:rPr>
              <a:t>μ</a:t>
            </a:r>
            <a:r>
              <a:rPr lang="nb-NO" i="1" baseline="-30000" dirty="0" err="1" smtClean="0">
                <a:cs typeface="Times New Roman" pitchFamily="18" charset="0"/>
              </a:rPr>
              <a:t>i</a:t>
            </a:r>
            <a:endParaRPr lang="nb-NO" i="1" baseline="-30000" dirty="0" smtClean="0">
              <a:cs typeface="Times New Roman" pitchFamily="18" charset="0"/>
            </a:endParaRP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nb-NO" dirty="0" smtClean="0"/>
              <a:t>“Kjemisk” ekvivalent til “fysiske” potensial (gravitasjon, elektrisk, magnetisk): Et species </a:t>
            </a:r>
            <a:r>
              <a:rPr lang="nb-NO" i="1" dirty="0" smtClean="0"/>
              <a:t>i</a:t>
            </a:r>
            <a:r>
              <a:rPr lang="nb-NO" dirty="0" smtClean="0"/>
              <a:t> føler en kraft når det er i et felt (gradient) av kjemisk potensial </a:t>
            </a:r>
            <a:r>
              <a:rPr lang="nb-NO" i="1" dirty="0" err="1" smtClean="0">
                <a:cs typeface="Times New Roman" pitchFamily="18" charset="0"/>
              </a:rPr>
              <a:t>μ</a:t>
            </a:r>
            <a:r>
              <a:rPr lang="nb-NO" i="1" baseline="-30000" dirty="0" err="1" smtClean="0">
                <a:cs typeface="Times New Roman" pitchFamily="18" charset="0"/>
              </a:rPr>
              <a:t>i</a:t>
            </a:r>
            <a:r>
              <a:rPr lang="nb-NO" dirty="0" smtClean="0">
                <a:cs typeface="Times New Roman" pitchFamily="18" charset="0"/>
              </a:rPr>
              <a:t>.</a:t>
            </a:r>
          </a:p>
          <a:p>
            <a:pPr eaLnBrk="1" hangingPunct="1"/>
            <a:r>
              <a:rPr lang="nb-NO" dirty="0" smtClean="0">
                <a:cs typeface="Times New Roman" pitchFamily="18" charset="0"/>
              </a:rPr>
              <a:t>For ioner og elektroner kan vi kombinere kjemisk og elektrisk potensial til elektrokjemisk potensial</a:t>
            </a:r>
          </a:p>
          <a:p>
            <a:pPr eaLnBrk="1" hangingPunct="1"/>
            <a:endParaRPr lang="nb-NO" i="1" baseline="-30000" dirty="0" smtClean="0">
              <a:cs typeface="Times New Roman" pitchFamily="18" charset="0"/>
            </a:endParaRPr>
          </a:p>
          <a:p>
            <a:pPr eaLnBrk="1" hangingPunct="1"/>
            <a:endParaRPr lang="en-GB" dirty="0" smtClean="0"/>
          </a:p>
        </p:txBody>
      </p:sp>
      <p:sp>
        <p:nvSpPr>
          <p:cNvPr id="32775" name="Rectangle 5"/>
          <p:cNvSpPr>
            <a:spLocks noChangeArrowheads="1"/>
          </p:cNvSpPr>
          <p:nvPr/>
        </p:nvSpPr>
        <p:spPr bwMode="auto">
          <a:xfrm>
            <a:off x="3878263" y="317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907704" y="2852936"/>
          <a:ext cx="274320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2" r:id="rId3" imgW="1384300" imgH="508000" progId="Equation.3">
                  <p:embed/>
                </p:oleObj>
              </mc:Choice>
              <mc:Fallback>
                <p:oleObj r:id="rId3" imgW="13843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852936"/>
                        <a:ext cx="2743200" cy="1011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0030" y="1988840"/>
            <a:ext cx="2518394" cy="209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907704" y="5828873"/>
          <a:ext cx="2592288" cy="552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3" name="Equation" r:id="rId6" imgW="1167893" imgH="253890" progId="Equation.3">
                  <p:embed/>
                </p:oleObj>
              </mc:Choice>
              <mc:Fallback>
                <p:oleObj name="Equation" r:id="rId6" imgW="1167893" imgH="25389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5828873"/>
                        <a:ext cx="2592288" cy="5524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Temperaturgradienter</a:t>
            </a:r>
            <a:endParaRPr lang="en-US" smtClean="0"/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En gass i en beholder</a:t>
            </a:r>
            <a:endParaRPr lang="en-US" sz="1800" smtClean="0"/>
          </a:p>
        </p:txBody>
      </p:sp>
      <p:pic>
        <p:nvPicPr>
          <p:cNvPr id="79877" name="Picture 5" descr="T-gradients-g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0150" y="1371600"/>
            <a:ext cx="36004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5029200" y="3048000"/>
            <a:ext cx="35814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sz="1800">
                <a:latin typeface="Arial" charset="0"/>
              </a:rPr>
              <a:t>Lav           temperatur            Høy</a:t>
            </a:r>
          </a:p>
          <a:p>
            <a:pPr algn="ctr">
              <a:spcBef>
                <a:spcPct val="50000"/>
              </a:spcBef>
            </a:pPr>
            <a:r>
              <a:rPr lang="nb-NO" sz="1800">
                <a:latin typeface="Arial" charset="0"/>
              </a:rPr>
              <a:t>Lav             uorden                Høy</a:t>
            </a:r>
          </a:p>
          <a:p>
            <a:pPr algn="ctr">
              <a:spcBef>
                <a:spcPct val="50000"/>
              </a:spcBef>
            </a:pPr>
            <a:r>
              <a:rPr lang="nb-NO" sz="1800">
                <a:latin typeface="Arial" charset="0"/>
              </a:rPr>
              <a:t>Likt                trykk                  Likt</a:t>
            </a:r>
          </a:p>
          <a:p>
            <a:pPr algn="ctr">
              <a:spcBef>
                <a:spcPct val="50000"/>
              </a:spcBef>
            </a:pPr>
            <a:r>
              <a:rPr lang="nb-NO" sz="1800">
                <a:latin typeface="Arial" charset="0"/>
              </a:rPr>
              <a:t>Likt        kjemisk potensial      Likt</a:t>
            </a:r>
          </a:p>
          <a:p>
            <a:pPr algn="ctr">
              <a:spcBef>
                <a:spcPct val="50000"/>
              </a:spcBef>
            </a:pPr>
            <a:r>
              <a:rPr lang="nb-NO" sz="1800">
                <a:latin typeface="Arial" charset="0"/>
              </a:rPr>
              <a:t>Høy         konsentrasjon         Lav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Termoelektrisitet; Seebeck-effekten</a:t>
            </a:r>
            <a:endParaRPr lang="en-US" smtClean="0"/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Negative ladningsbærere i et fast materiale</a:t>
            </a:r>
          </a:p>
          <a:p>
            <a:pPr eaLnBrk="1" hangingPunct="1"/>
            <a:r>
              <a:rPr lang="nb-NO" sz="1800" smtClean="0"/>
              <a:t>”Elektrongass”-modell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Seebeck-koeffisienten (termoelektrisk kraft)</a:t>
            </a:r>
          </a:p>
          <a:p>
            <a:pPr eaLnBrk="1" hangingPunct="1">
              <a:buFontTx/>
              <a:buNone/>
            </a:pPr>
            <a:r>
              <a:rPr lang="nb-NO" sz="1800" smtClean="0"/>
              <a:t>	</a:t>
            </a:r>
          </a:p>
          <a:p>
            <a:pPr eaLnBrk="1" hangingPunct="1">
              <a:buFontTx/>
              <a:buNone/>
            </a:pPr>
            <a:r>
              <a:rPr lang="nb-NO" sz="1800" smtClean="0"/>
              <a:t>		Q = dE/dT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Termoelement: To ledere med forskjellig Seebeck-koeffisient i en temperatur-gradient</a:t>
            </a:r>
          </a:p>
          <a:p>
            <a:pPr eaLnBrk="1" hangingPunct="1"/>
            <a:endParaRPr lang="en-US" sz="1800" smtClean="0"/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5029200" y="3048000"/>
            <a:ext cx="35814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sz="1800">
                <a:latin typeface="Arial" charset="0"/>
              </a:rPr>
              <a:t>Lav           temperatur            Høy</a:t>
            </a:r>
          </a:p>
          <a:p>
            <a:pPr algn="ctr">
              <a:spcBef>
                <a:spcPct val="50000"/>
              </a:spcBef>
            </a:pPr>
            <a:r>
              <a:rPr lang="nb-NO" sz="1800">
                <a:latin typeface="Arial" charset="0"/>
              </a:rPr>
              <a:t>Lav             uorden                Høy</a:t>
            </a:r>
          </a:p>
          <a:p>
            <a:pPr algn="ctr">
              <a:spcBef>
                <a:spcPct val="50000"/>
              </a:spcBef>
            </a:pPr>
            <a:r>
              <a:rPr lang="nb-NO" sz="1800">
                <a:latin typeface="Arial" charset="0"/>
              </a:rPr>
              <a:t>Likt               ”trykk”                 Likt</a:t>
            </a:r>
          </a:p>
          <a:p>
            <a:pPr algn="ctr">
              <a:spcBef>
                <a:spcPct val="50000"/>
              </a:spcBef>
            </a:pPr>
            <a:r>
              <a:rPr lang="nb-NO" sz="1800">
                <a:latin typeface="Arial" charset="0"/>
              </a:rPr>
              <a:t>Likt        kjemisk potensial      Likt</a:t>
            </a:r>
          </a:p>
          <a:p>
            <a:pPr algn="ctr">
              <a:spcBef>
                <a:spcPct val="50000"/>
              </a:spcBef>
            </a:pPr>
            <a:r>
              <a:rPr lang="nb-NO" sz="1800">
                <a:latin typeface="Arial" charset="0"/>
              </a:rPr>
              <a:t>Høy         konsentrasjon         Lav</a:t>
            </a:r>
          </a:p>
          <a:p>
            <a:pPr algn="ctr">
              <a:spcBef>
                <a:spcPct val="50000"/>
              </a:spcBef>
            </a:pPr>
            <a:r>
              <a:rPr lang="nb-NO" sz="1800">
                <a:latin typeface="Arial" charset="0"/>
              </a:rPr>
              <a:t>-          elektrisk potensial         +</a:t>
            </a:r>
            <a:endParaRPr lang="en-US" sz="1800">
              <a:latin typeface="Arial" charset="0"/>
            </a:endParaRPr>
          </a:p>
        </p:txBody>
      </p:sp>
      <p:pic>
        <p:nvPicPr>
          <p:cNvPr id="80902" name="Picture 7" descr="T-gradients-electrong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5388" y="1177925"/>
            <a:ext cx="3681412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n- og p-leder</a:t>
            </a:r>
            <a:endParaRPr lang="en-US" smtClean="0"/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Negative ladningsbærere i et materiale med én plass per bærer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n-leder</a:t>
            </a:r>
          </a:p>
          <a:p>
            <a:pPr eaLnBrk="1" hangingPunct="1"/>
            <a:r>
              <a:rPr lang="nb-NO" sz="1800" smtClean="0"/>
              <a:t>Okkupasjonstall av negative bærere &lt; ½ 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p-leder</a:t>
            </a:r>
          </a:p>
          <a:p>
            <a:pPr eaLnBrk="1" hangingPunct="1"/>
            <a:r>
              <a:rPr lang="nb-NO" sz="1800" smtClean="0"/>
              <a:t>Okkupasjonstall av negative bærere &gt; ½ </a:t>
            </a:r>
          </a:p>
          <a:p>
            <a:pPr eaLnBrk="1" hangingPunct="1"/>
            <a:endParaRPr lang="en-US" sz="1800" smtClean="0"/>
          </a:p>
        </p:txBody>
      </p:sp>
      <p:sp>
        <p:nvSpPr>
          <p:cNvPr id="81925" name="Text Box 4"/>
          <p:cNvSpPr txBox="1">
            <a:spLocks noChangeArrowheads="1"/>
          </p:cNvSpPr>
          <p:nvPr/>
        </p:nvSpPr>
        <p:spPr bwMode="auto">
          <a:xfrm>
            <a:off x="4495800" y="5410200"/>
            <a:ext cx="3581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sz="1200">
                <a:latin typeface="Arial" charset="0"/>
              </a:rPr>
              <a:t>Lav           temperatur            Høy</a:t>
            </a:r>
          </a:p>
          <a:p>
            <a:pPr algn="ctr">
              <a:spcBef>
                <a:spcPct val="50000"/>
              </a:spcBef>
            </a:pPr>
            <a:r>
              <a:rPr lang="nb-NO" sz="1200">
                <a:latin typeface="Arial" charset="0"/>
              </a:rPr>
              <a:t>Lav             uorden                Høy</a:t>
            </a:r>
          </a:p>
          <a:p>
            <a:pPr algn="ctr">
              <a:spcBef>
                <a:spcPct val="50000"/>
              </a:spcBef>
            </a:pPr>
            <a:r>
              <a:rPr lang="nb-NO" sz="1200">
                <a:latin typeface="Arial" charset="0"/>
              </a:rPr>
              <a:t>Lav         konsentrasjon         Høy</a:t>
            </a:r>
          </a:p>
          <a:p>
            <a:pPr algn="ctr">
              <a:spcBef>
                <a:spcPct val="50000"/>
              </a:spcBef>
            </a:pPr>
            <a:r>
              <a:rPr lang="nb-NO" sz="1200">
                <a:latin typeface="Arial" charset="0"/>
              </a:rPr>
              <a:t>+          elektrisk potensial         -</a:t>
            </a:r>
            <a:endParaRPr lang="en-US" sz="1200">
              <a:latin typeface="Arial" charset="0"/>
            </a:endParaRPr>
          </a:p>
        </p:txBody>
      </p:sp>
      <p:pic>
        <p:nvPicPr>
          <p:cNvPr id="81926" name="Picture 6" descr="T-gradients-n-and-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3122613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4343400" y="914400"/>
            <a:ext cx="3581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sz="1200">
                <a:latin typeface="Arial" charset="0"/>
              </a:rPr>
              <a:t>Lav           temperatur            Høy</a:t>
            </a:r>
          </a:p>
          <a:p>
            <a:pPr algn="ctr">
              <a:spcBef>
                <a:spcPct val="50000"/>
              </a:spcBef>
            </a:pPr>
            <a:r>
              <a:rPr lang="nb-NO" sz="1200">
                <a:latin typeface="Arial" charset="0"/>
              </a:rPr>
              <a:t>Lav             uorden                Høy</a:t>
            </a:r>
          </a:p>
          <a:p>
            <a:pPr algn="ctr">
              <a:spcBef>
                <a:spcPct val="50000"/>
              </a:spcBef>
            </a:pPr>
            <a:r>
              <a:rPr lang="nb-NO" sz="1200">
                <a:latin typeface="Arial" charset="0"/>
              </a:rPr>
              <a:t>Høy         konsentrasjon         Lav</a:t>
            </a:r>
          </a:p>
          <a:p>
            <a:pPr algn="ctr">
              <a:spcBef>
                <a:spcPct val="50000"/>
              </a:spcBef>
            </a:pPr>
            <a:r>
              <a:rPr lang="nb-NO" sz="1200">
                <a:latin typeface="Arial" charset="0"/>
              </a:rPr>
              <a:t>-          elektrisk potensial         +</a:t>
            </a:r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Oppsummering, Kapittel 3</a:t>
            </a:r>
            <a:endParaRPr lang="en-US" smtClean="0"/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5854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Total energi = indre energi + mekanisk energi (kinetisk og potensiell)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Entalpi (varme, </a:t>
            </a:r>
            <a:r>
              <a:rPr lang="nb-NO" sz="1800" dirty="0" err="1" smtClean="0"/>
              <a:t>ekso-/endoterm</a:t>
            </a:r>
            <a:r>
              <a:rPr lang="nb-NO" sz="1800" dirty="0" smtClean="0"/>
              <a:t>) – volumarbeid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Systemer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Sannsynlighet – uorden – entropi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1. og 2. lov: Energiens konstans og entropiens økning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Reelle og ideelle prosesser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Varmekapasitet – temperatur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Hva skjer? </a:t>
            </a:r>
            <a:r>
              <a:rPr lang="nb-NO" sz="1800" dirty="0">
                <a:sym typeface="Symbol" pitchFamily="18" charset="2"/>
              </a:rPr>
              <a:t></a:t>
            </a:r>
            <a:r>
              <a:rPr lang="nb-NO" sz="1800" i="1" dirty="0" smtClean="0"/>
              <a:t>G = </a:t>
            </a:r>
            <a:r>
              <a:rPr lang="nb-NO" sz="1800" dirty="0" smtClean="0">
                <a:sym typeface="Symbol" pitchFamily="18" charset="2"/>
              </a:rPr>
              <a:t></a:t>
            </a:r>
            <a:r>
              <a:rPr lang="nb-NO" sz="1800" i="1" dirty="0">
                <a:sym typeface="Symbol" pitchFamily="18" charset="2"/>
              </a:rPr>
              <a:t>H</a:t>
            </a:r>
            <a:r>
              <a:rPr lang="nb-NO" sz="1800" i="1" dirty="0" smtClean="0"/>
              <a:t>  - T</a:t>
            </a:r>
            <a:r>
              <a:rPr lang="nb-NO" sz="1800" dirty="0" smtClean="0">
                <a:sym typeface="Symbol" pitchFamily="18" charset="2"/>
              </a:rPr>
              <a:t></a:t>
            </a:r>
            <a:r>
              <a:rPr lang="nb-NO" sz="1800" i="1" dirty="0" smtClean="0">
                <a:sym typeface="Symbol" pitchFamily="18" charset="2"/>
              </a:rPr>
              <a:t>S</a:t>
            </a:r>
            <a:r>
              <a:rPr lang="nb-NO" sz="18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>
                <a:sym typeface="Symbol" pitchFamily="18" charset="2"/>
              </a:rPr>
              <a:t></a:t>
            </a:r>
            <a:r>
              <a:rPr lang="nb-NO" sz="1600" i="1" dirty="0" smtClean="0"/>
              <a:t>G</a:t>
            </a:r>
            <a:r>
              <a:rPr lang="nb-NO" sz="1600" dirty="0" smtClean="0"/>
              <a:t> er et mål for hva som skjer. </a:t>
            </a:r>
            <a:r>
              <a:rPr lang="nb-NO" sz="1600" dirty="0" smtClean="0">
                <a:sym typeface="Symbol" pitchFamily="18" charset="2"/>
              </a:rPr>
              <a:t></a:t>
            </a:r>
            <a:r>
              <a:rPr lang="nb-NO" sz="1600" i="1" dirty="0" smtClean="0"/>
              <a:t>G</a:t>
            </a:r>
            <a:r>
              <a:rPr lang="nb-NO" sz="1600" dirty="0" smtClean="0"/>
              <a:t> = 0 betyr veis ende; likevekt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>
                <a:sym typeface="Symbol" pitchFamily="18" charset="2"/>
              </a:rPr>
              <a:t></a:t>
            </a:r>
            <a:r>
              <a:rPr lang="nb-NO" sz="1600" i="1" dirty="0" smtClean="0"/>
              <a:t>G</a:t>
            </a:r>
            <a:r>
              <a:rPr lang="nb-NO" sz="1600" i="1" baseline="30000" dirty="0" smtClean="0"/>
              <a:t>0</a:t>
            </a:r>
            <a:r>
              <a:rPr lang="nb-NO" sz="1600" dirty="0" smtClean="0"/>
              <a:t> og </a:t>
            </a:r>
            <a:r>
              <a:rPr lang="nb-NO" sz="1600" i="1" dirty="0" smtClean="0"/>
              <a:t>K</a:t>
            </a:r>
            <a:r>
              <a:rPr lang="nb-NO" sz="1600" dirty="0" smtClean="0"/>
              <a:t> er mål for likevektspunktets forskyvning mot reaktanter eller produkter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>
                <a:sym typeface="Symbol" pitchFamily="18" charset="2"/>
              </a:rPr>
              <a:t>Hva som skjer og likevektens forskyvning (</a:t>
            </a:r>
            <a:r>
              <a:rPr lang="nb-NO" sz="1600" i="1" dirty="0" smtClean="0"/>
              <a:t>G</a:t>
            </a:r>
            <a:r>
              <a:rPr lang="nb-NO" sz="1600" dirty="0" smtClean="0"/>
              <a:t> og </a:t>
            </a:r>
            <a:r>
              <a:rPr lang="nb-NO" sz="1600" dirty="0" smtClean="0">
                <a:sym typeface="Symbol" pitchFamily="18" charset="2"/>
              </a:rPr>
              <a:t></a:t>
            </a:r>
            <a:r>
              <a:rPr lang="nb-NO" sz="1600" i="1" dirty="0" smtClean="0"/>
              <a:t>G</a:t>
            </a:r>
            <a:r>
              <a:rPr lang="nb-NO" sz="1600" i="1" baseline="30000" dirty="0" smtClean="0"/>
              <a:t>0</a:t>
            </a:r>
            <a:r>
              <a:rPr lang="nb-NO" sz="1600" dirty="0" smtClean="0"/>
              <a:t>) er balanse mellom energikostnad (varme) og sannsynlighet (uorden).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Effekter av </a:t>
            </a:r>
            <a:r>
              <a:rPr lang="nb-NO" sz="1600" i="1" dirty="0" smtClean="0"/>
              <a:t>P</a:t>
            </a:r>
            <a:r>
              <a:rPr lang="nb-NO" sz="1600" dirty="0" smtClean="0"/>
              <a:t> og </a:t>
            </a:r>
            <a:r>
              <a:rPr lang="nb-NO" sz="1600" i="1" dirty="0" smtClean="0"/>
              <a:t>T</a:t>
            </a:r>
          </a:p>
          <a:p>
            <a:pPr lvl="1" eaLnBrk="1" hangingPunct="1">
              <a:lnSpc>
                <a:spcPct val="90000"/>
              </a:lnSpc>
            </a:pPr>
            <a:endParaRPr lang="nb-NO" sz="1600" i="1" dirty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Massevirkningsloven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Temperaturgradienter - termoelektrisitet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543800" cy="1104900"/>
          </a:xfrm>
        </p:spPr>
        <p:txBody>
          <a:bodyPr/>
          <a:lstStyle/>
          <a:p>
            <a:pPr eaLnBrk="1" hangingPunct="1"/>
            <a:r>
              <a:rPr lang="en-GB" smtClean="0"/>
              <a:t>Systemer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712"/>
            <a:ext cx="6347048" cy="5688632"/>
          </a:xfrm>
        </p:spPr>
        <p:txBody>
          <a:bodyPr/>
          <a:lstStyle/>
          <a:p>
            <a:pPr eaLnBrk="1" hangingPunct="1"/>
            <a:r>
              <a:rPr lang="nb-NO" dirty="0" smtClean="0"/>
              <a:t>Åpent system</a:t>
            </a:r>
          </a:p>
          <a:p>
            <a:pPr lvl="1" eaLnBrk="1" hangingPunct="1"/>
            <a:r>
              <a:rPr lang="nb-NO" dirty="0" smtClean="0"/>
              <a:t>Utveksling av både masse og energi</a:t>
            </a:r>
          </a:p>
          <a:p>
            <a:pPr lvl="2" eaLnBrk="1" hangingPunct="1"/>
            <a:r>
              <a:rPr lang="nb-NO" dirty="0" smtClean="0"/>
              <a:t>Ovn</a:t>
            </a:r>
          </a:p>
          <a:p>
            <a:pPr lvl="2" eaLnBrk="1" hangingPunct="1"/>
            <a:r>
              <a:rPr lang="nb-NO" dirty="0" smtClean="0"/>
              <a:t>Motor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Lukket system</a:t>
            </a:r>
          </a:p>
          <a:p>
            <a:pPr lvl="1" eaLnBrk="1" hangingPunct="1"/>
            <a:r>
              <a:rPr lang="nb-NO" dirty="0" smtClean="0"/>
              <a:t>Bare utveksling av energi, ikke masse</a:t>
            </a:r>
          </a:p>
          <a:p>
            <a:pPr lvl="2" eaLnBrk="1" hangingPunct="1"/>
            <a:r>
              <a:rPr lang="nb-NO" dirty="0" smtClean="0"/>
              <a:t>Lukket, uisolert beholder</a:t>
            </a:r>
          </a:p>
          <a:p>
            <a:pPr lvl="2" eaLnBrk="1" hangingPunct="1"/>
            <a:r>
              <a:rPr lang="nb-NO" dirty="0" smtClean="0"/>
              <a:t>Ballong</a:t>
            </a:r>
          </a:p>
          <a:p>
            <a:pPr lvl="1" eaLnBrk="1" hangingPunct="1"/>
            <a:r>
              <a:rPr lang="nb-NO" dirty="0" smtClean="0"/>
              <a:t>Brukes ofte for å beskrive </a:t>
            </a:r>
            <a:r>
              <a:rPr lang="nb-NO" i="1" dirty="0" smtClean="0"/>
              <a:t>isoterme prosesser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Isolert system</a:t>
            </a:r>
          </a:p>
          <a:p>
            <a:pPr lvl="1" eaLnBrk="1" hangingPunct="1"/>
            <a:r>
              <a:rPr lang="nb-NO" dirty="0" smtClean="0"/>
              <a:t>Ingen utveksling av masse eller energi</a:t>
            </a:r>
          </a:p>
          <a:p>
            <a:pPr lvl="2" eaLnBrk="1" hangingPunct="1"/>
            <a:r>
              <a:rPr lang="nb-NO" dirty="0" smtClean="0"/>
              <a:t>Lukket termos</a:t>
            </a:r>
          </a:p>
          <a:p>
            <a:pPr lvl="2" eaLnBrk="1" hangingPunct="1"/>
            <a:r>
              <a:rPr lang="nb-NO" dirty="0" smtClean="0"/>
              <a:t>Reaksjonsbeholder isolert med f.eks. isopor</a:t>
            </a:r>
          </a:p>
          <a:p>
            <a:pPr lvl="2" eaLnBrk="1" hangingPunct="1"/>
            <a:r>
              <a:rPr lang="nb-NO" dirty="0" smtClean="0"/>
              <a:t>Universet</a:t>
            </a:r>
          </a:p>
          <a:p>
            <a:pPr lvl="1" eaLnBrk="1" hangingPunct="1"/>
            <a:r>
              <a:rPr lang="nb-NO" dirty="0" smtClean="0"/>
              <a:t>Kalles ofte </a:t>
            </a:r>
            <a:r>
              <a:rPr lang="nb-NO" i="1" dirty="0" smtClean="0"/>
              <a:t>adiabatisk system; adiabatiske prosesser</a:t>
            </a:r>
          </a:p>
          <a:p>
            <a:pPr lvl="2" eaLnBrk="1" hangingPunct="1"/>
            <a:endParaRPr lang="nb-NO" dirty="0" smtClean="0"/>
          </a:p>
        </p:txBody>
      </p:sp>
      <p:pic>
        <p:nvPicPr>
          <p:cNvPr id="39941" name="Picture 10" descr="systems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562225"/>
            <a:ext cx="21621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</a:t>
            </a:r>
            <a:r>
              <a:rPr lang="nb-NO" dirty="0" smtClean="0"/>
              <a:t>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38100"/>
            <a:ext cx="7543800" cy="1104900"/>
          </a:xfrm>
        </p:spPr>
        <p:txBody>
          <a:bodyPr/>
          <a:lstStyle/>
          <a:p>
            <a:pPr eaLnBrk="1" hangingPunct="1"/>
            <a:r>
              <a:rPr lang="en-GB" smtClean="0"/>
              <a:t>Tilstandsfunksjoner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435280" cy="576334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Generelt må man ta i bruk mange egenskaper og variabler for å beskrive et system.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Men for et system i likevekt trenger vi bare noen få variabler.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Eksempel; en mengde rent vann: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Tre uavhengige variabler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Mengde, f.eks. antall mol </a:t>
            </a:r>
            <a:r>
              <a:rPr lang="nb-NO" sz="1400" i="1" dirty="0" smtClean="0"/>
              <a:t>n</a:t>
            </a:r>
            <a:r>
              <a:rPr lang="nb-NO" sz="1400" dirty="0" smtClean="0"/>
              <a:t> (1 mol = </a:t>
            </a:r>
            <a:r>
              <a:rPr lang="nb-NO" sz="1400" i="1" dirty="0" smtClean="0"/>
              <a:t>N</a:t>
            </a:r>
            <a:r>
              <a:rPr lang="nb-NO" sz="1400" i="1" baseline="-25000" dirty="0" smtClean="0"/>
              <a:t>A</a:t>
            </a:r>
            <a:r>
              <a:rPr lang="nb-NO" sz="1400" dirty="0" smtClean="0"/>
              <a:t> = 6,022∙10</a:t>
            </a:r>
            <a:r>
              <a:rPr lang="nb-NO" sz="1400" baseline="30000" dirty="0" smtClean="0"/>
              <a:t>23</a:t>
            </a:r>
            <a:r>
              <a:rPr lang="nb-NO" sz="1400" dirty="0" smtClean="0"/>
              <a:t> partikler (molekyler, ioner…)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Temperatur </a:t>
            </a:r>
            <a:r>
              <a:rPr lang="nb-NO" sz="1400" i="1" dirty="0" smtClean="0"/>
              <a:t>T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Trykk </a:t>
            </a:r>
            <a:r>
              <a:rPr lang="nb-NO" sz="1400" i="1" dirty="0" smtClean="0"/>
              <a:t>P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Er tilstrekkelig for å bestemme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volum   </a:t>
            </a:r>
            <a:r>
              <a:rPr lang="nb-NO" sz="1400" i="1" dirty="0" smtClean="0"/>
              <a:t>V</a:t>
            </a:r>
            <a:r>
              <a:rPr lang="nb-NO" sz="1400" dirty="0" smtClean="0"/>
              <a:t> = f(</a:t>
            </a:r>
            <a:r>
              <a:rPr lang="nb-NO" sz="1400" i="1" dirty="0" err="1" smtClean="0"/>
              <a:t>n,T,P</a:t>
            </a:r>
            <a:r>
              <a:rPr lang="nb-NO" sz="1400" dirty="0" smtClean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tetthet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Slike variabler kalles tilstandsfunksjoner.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De er en funksjon av tilstanden og ikke av forhistorien. 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Forandringer i tilstandsfunksjoner (f. eks. </a:t>
            </a:r>
            <a:r>
              <a:rPr lang="nb-NO" sz="1800" dirty="0" smtClean="0">
                <a:sym typeface="Symbol" pitchFamily="18" charset="2"/>
              </a:rPr>
              <a:t></a:t>
            </a:r>
            <a:r>
              <a:rPr lang="nb-NO" sz="1800" i="1" dirty="0" smtClean="0">
                <a:sym typeface="Symbol" pitchFamily="18" charset="2"/>
              </a:rPr>
              <a:t>P</a:t>
            </a:r>
            <a:r>
              <a:rPr lang="nb-NO" sz="1800" dirty="0" smtClean="0">
                <a:sym typeface="Symbol" pitchFamily="18" charset="2"/>
              </a:rPr>
              <a:t>)</a:t>
            </a:r>
            <a:r>
              <a:rPr lang="nb-NO" sz="1800" dirty="0" smtClean="0"/>
              <a:t> fra en tilstand til en annen er uavhengige av veien vi går.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Fysiske lovmessigheter beskriver sammenhenger mellom tilstandsfunksjoner.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For ideelle gasser: </a:t>
            </a:r>
            <a:r>
              <a:rPr lang="nb-NO" sz="1800" i="1" dirty="0" smtClean="0"/>
              <a:t>PV = </a:t>
            </a:r>
            <a:r>
              <a:rPr lang="nb-NO" sz="1800" i="1" dirty="0" err="1" smtClean="0"/>
              <a:t>nRT</a:t>
            </a:r>
            <a:r>
              <a:rPr lang="nb-NO" sz="1800" i="1" dirty="0" smtClean="0"/>
              <a:t>        </a:t>
            </a:r>
            <a:r>
              <a:rPr lang="nb-NO" sz="1800" dirty="0" smtClean="0"/>
              <a:t>der </a:t>
            </a:r>
            <a:r>
              <a:rPr lang="nb-NO" sz="1800" i="1" dirty="0" smtClean="0"/>
              <a:t>R </a:t>
            </a:r>
            <a:r>
              <a:rPr lang="nb-NO" sz="1800" dirty="0" smtClean="0"/>
              <a:t>er gasskonstanten</a:t>
            </a:r>
          </a:p>
        </p:txBody>
      </p:sp>
      <p:graphicFrame>
        <p:nvGraphicFramePr>
          <p:cNvPr id="2050" name="Object 0"/>
          <p:cNvGraphicFramePr>
            <a:graphicFrameLocks noChangeAspect="1"/>
          </p:cNvGraphicFramePr>
          <p:nvPr/>
        </p:nvGraphicFramePr>
        <p:xfrm>
          <a:off x="6876256" y="3121078"/>
          <a:ext cx="1807096" cy="1532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Clip" r:id="rId4" imgW="4212720" imgH="3573000" progId="">
                  <p:embed/>
                </p:oleObj>
              </mc:Choice>
              <mc:Fallback>
                <p:oleObj name="Clip" r:id="rId4" imgW="4212720" imgH="3573000" progId="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3121078"/>
                        <a:ext cx="1807096" cy="15320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0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0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05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66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25713</TotalTime>
  <Words>5294</Words>
  <Application>Microsoft Office PowerPoint</Application>
  <PresentationFormat>On-screen Show (4:3)</PresentationFormat>
  <Paragraphs>1123</Paragraphs>
  <Slides>76</Slides>
  <Notes>42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76</vt:i4>
      </vt:variant>
    </vt:vector>
  </HeadingPairs>
  <TitlesOfParts>
    <vt:vector size="82" baseType="lpstr">
      <vt:lpstr>Default Design</vt:lpstr>
      <vt:lpstr>Picture</vt:lpstr>
      <vt:lpstr>Clip</vt:lpstr>
      <vt:lpstr>Equation</vt:lpstr>
      <vt:lpstr>Microsoft Formelredigering 3.0</vt:lpstr>
      <vt:lpstr>Formel</vt:lpstr>
      <vt:lpstr>MENA 1001; Materialer, energi og nanoteknologi - Kap. 3  Termodynamikk</vt:lpstr>
      <vt:lpstr>PowerPoint Presentation</vt:lpstr>
      <vt:lpstr>Termodynamikk og likevekt</vt:lpstr>
      <vt:lpstr>Energiforandringer i kjemiske reaksjoner  </vt:lpstr>
      <vt:lpstr>Termodynamisk modell (Born-Haber-syklus)  for reaksjonen   2H2(g) + O2(g) = 2H2O(g)            H = -474 kJ/mol</vt:lpstr>
      <vt:lpstr>Endoterme og eksoterme reaksjoner</vt:lpstr>
      <vt:lpstr>Termodynamikkens 1. lov:  Den totale energien er konstant</vt:lpstr>
      <vt:lpstr>Systemer</vt:lpstr>
      <vt:lpstr>Tilstandsfunksjoner</vt:lpstr>
      <vt:lpstr>Øvelse</vt:lpstr>
      <vt:lpstr>Total energi og indre energi</vt:lpstr>
      <vt:lpstr>Varme og arbeid</vt:lpstr>
      <vt:lpstr>Volumarbeid</vt:lpstr>
      <vt:lpstr>Reversible og irreversible prosesser</vt:lpstr>
      <vt:lpstr>Reversible og irreversible prosesser, forts.</vt:lpstr>
      <vt:lpstr>Varmemaskiner og Carnot-syklus</vt:lpstr>
      <vt:lpstr>Energiendringer</vt:lpstr>
      <vt:lpstr>Standardbetingelser - referansetilstand</vt:lpstr>
      <vt:lpstr>Hess’ lov</vt:lpstr>
      <vt:lpstr>Generelt om entalpiendringer for reaksjoner</vt:lpstr>
      <vt:lpstr>Øvelse</vt:lpstr>
      <vt:lpstr>Entalpiendringer ved forandring i temperaturen</vt:lpstr>
      <vt:lpstr>Øvelse</vt:lpstr>
      <vt:lpstr>Varmeledning</vt:lpstr>
      <vt:lpstr>Entropi</vt:lpstr>
      <vt:lpstr>Mikro- og makrotilstander</vt:lpstr>
      <vt:lpstr>Mer kvantitativ utledning av antall mikrotilstander og sannsynlighet</vt:lpstr>
      <vt:lpstr>forts.</vt:lpstr>
      <vt:lpstr>forts.</vt:lpstr>
      <vt:lpstr>Nytt eksempel: Kvantifiserte energier for atomer</vt:lpstr>
      <vt:lpstr>Kvantifiserte energier for atomer, forts.:</vt:lpstr>
      <vt:lpstr>Boltzmann(-Planck)-uttrykket for entropi</vt:lpstr>
      <vt:lpstr>Boltzmann-uttrykket for entropi for store systemer</vt:lpstr>
      <vt:lpstr>4 tommelfingerregler for entropien i stoffer</vt:lpstr>
      <vt:lpstr>Entropiendringer; definisjon</vt:lpstr>
      <vt:lpstr>Entropi – litt mer om definisjonen </vt:lpstr>
      <vt:lpstr>Termodynamikkens 2. lov Entropien øker</vt:lpstr>
      <vt:lpstr>Termodynamikkens 3. lov; Entropiens nullpunkt</vt:lpstr>
      <vt:lpstr>Standard absolutt molar entropi</vt:lpstr>
      <vt:lpstr>Entropiendringer i kjemiske reaksjoner</vt:lpstr>
      <vt:lpstr>Entropi og aktivitet </vt:lpstr>
      <vt:lpstr>Partialtrykk og aktivitet for ideelle gasser</vt:lpstr>
      <vt:lpstr>Standardbetingelser for blandinger og løsninger</vt:lpstr>
      <vt:lpstr>Aktivitet</vt:lpstr>
      <vt:lpstr>Entropiendringer og aktivitet</vt:lpstr>
      <vt:lpstr>Men hva skjer?</vt:lpstr>
      <vt:lpstr>Et lukket system og dets omgivelser</vt:lpstr>
      <vt:lpstr>Gibbs energi</vt:lpstr>
      <vt:lpstr>Gibbs energi endringer for spontane reaksjoner Både entalpi og entropi bidrar til reaksjonen  Eksempel:   2NI3(s) = N2(g) + 3I2(s)</vt:lpstr>
      <vt:lpstr>Gibbs energi endringer for spontane reaksjoner  Entalpien overvinner entropien (særlig ved lav temperatur) Eksempel: Mg(s) + 1/2 O2(g) = MgO(s) </vt:lpstr>
      <vt:lpstr>Gibbs energi endringer for spontane reaksjoner  Entropien overvinner entalpien (særlig ved høy temperatur)   Eksempel: H2O(l) = H2O(g) </vt:lpstr>
      <vt:lpstr>Gibbs energi og arbeid</vt:lpstr>
      <vt:lpstr>Effekt av temperaturen</vt:lpstr>
      <vt:lpstr>Standard Gibbs energi-forandring</vt:lpstr>
      <vt:lpstr>Standard dannelses Gibbs energi</vt:lpstr>
      <vt:lpstr>Standard Gibbs energi-forandring for en kjemisk reaksjon</vt:lpstr>
      <vt:lpstr>Eks.: Gibbs energi-forandring for spalting av MgCO3</vt:lpstr>
      <vt:lpstr>Standard Gibbs energi for dannelse av vanndamp</vt:lpstr>
      <vt:lpstr>Termokjemiske tabeller</vt:lpstr>
      <vt:lpstr>PowerPoint Presentation</vt:lpstr>
      <vt:lpstr>PowerPoint Presentation</vt:lpstr>
      <vt:lpstr>Gibbs energi og aktivitet</vt:lpstr>
      <vt:lpstr>Effekt av trykket på endringer av G i kjemiske reaksjoner</vt:lpstr>
      <vt:lpstr>Kinetikk, termodynamikk og likevekt; Massevirkningsloven</vt:lpstr>
      <vt:lpstr>Reaksjonshastighet</vt:lpstr>
      <vt:lpstr>Likevekt</vt:lpstr>
      <vt:lpstr>Mer generelt: Reaksjonskvotient</vt:lpstr>
      <vt:lpstr>Likevekt for det generelle eksempelet</vt:lpstr>
      <vt:lpstr>rG0 og K</vt:lpstr>
      <vt:lpstr>Temperaturavhengighet for kjemiske likevekter</vt:lpstr>
      <vt:lpstr>Hjelp!?</vt:lpstr>
      <vt:lpstr>Kjemisk potensial</vt:lpstr>
      <vt:lpstr>Temperaturgradienter</vt:lpstr>
      <vt:lpstr>Termoelektrisitet; Seebeck-effekten</vt:lpstr>
      <vt:lpstr>n- og p-leder</vt:lpstr>
      <vt:lpstr>Oppsummering, Kapittel 3</vt:lpstr>
    </vt:vector>
  </TitlesOfParts>
  <Company>UiO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Truls Norby</dc:creator>
  <cp:lastModifiedBy>Truls Eivind Norby</cp:lastModifiedBy>
  <cp:revision>255</cp:revision>
  <dcterms:created xsi:type="dcterms:W3CDTF">2003-05-03T22:01:05Z</dcterms:created>
  <dcterms:modified xsi:type="dcterms:W3CDTF">2017-08-29T03:24:43Z</dcterms:modified>
</cp:coreProperties>
</file>