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487" r:id="rId3"/>
    <p:sldId id="471" r:id="rId4"/>
    <p:sldId id="491" r:id="rId5"/>
    <p:sldId id="473" r:id="rId6"/>
    <p:sldId id="474" r:id="rId7"/>
    <p:sldId id="475" r:id="rId8"/>
    <p:sldId id="476" r:id="rId9"/>
    <p:sldId id="477" r:id="rId10"/>
    <p:sldId id="478" r:id="rId11"/>
    <p:sldId id="472" r:id="rId12"/>
    <p:sldId id="442" r:id="rId13"/>
    <p:sldId id="443" r:id="rId14"/>
    <p:sldId id="444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29" r:id="rId24"/>
    <p:sldId id="430" r:id="rId25"/>
    <p:sldId id="431" r:id="rId26"/>
    <p:sldId id="433" r:id="rId27"/>
    <p:sldId id="434" r:id="rId28"/>
    <p:sldId id="435" r:id="rId29"/>
    <p:sldId id="436" r:id="rId30"/>
    <p:sldId id="437" r:id="rId31"/>
    <p:sldId id="438" r:id="rId32"/>
    <p:sldId id="488" r:id="rId33"/>
    <p:sldId id="492" r:id="rId34"/>
    <p:sldId id="439" r:id="rId35"/>
    <p:sldId id="440" r:id="rId36"/>
    <p:sldId id="465" r:id="rId37"/>
    <p:sldId id="500" r:id="rId38"/>
    <p:sldId id="441" r:id="rId39"/>
    <p:sldId id="445" r:id="rId40"/>
    <p:sldId id="446" r:id="rId41"/>
    <p:sldId id="447" r:id="rId42"/>
    <p:sldId id="448" r:id="rId43"/>
    <p:sldId id="451" r:id="rId44"/>
    <p:sldId id="453" r:id="rId45"/>
    <p:sldId id="452" r:id="rId46"/>
    <p:sldId id="454" r:id="rId47"/>
    <p:sldId id="455" r:id="rId48"/>
    <p:sldId id="501" r:id="rId49"/>
    <p:sldId id="502" r:id="rId50"/>
    <p:sldId id="503" r:id="rId51"/>
    <p:sldId id="530" r:id="rId52"/>
    <p:sldId id="531" r:id="rId53"/>
    <p:sldId id="532" r:id="rId54"/>
    <p:sldId id="533" r:id="rId55"/>
    <p:sldId id="535" r:id="rId56"/>
    <p:sldId id="536" r:id="rId57"/>
    <p:sldId id="537" r:id="rId58"/>
    <p:sldId id="457" r:id="rId59"/>
    <p:sldId id="548" r:id="rId60"/>
    <p:sldId id="549" r:id="rId61"/>
    <p:sldId id="550" r:id="rId62"/>
    <p:sldId id="551" r:id="rId63"/>
    <p:sldId id="552" r:id="rId64"/>
    <p:sldId id="553" r:id="rId65"/>
    <p:sldId id="554" r:id="rId66"/>
    <p:sldId id="458" r:id="rId67"/>
    <p:sldId id="467" r:id="rId68"/>
    <p:sldId id="468" r:id="rId69"/>
    <p:sldId id="469" r:id="rId70"/>
    <p:sldId id="470" r:id="rId71"/>
    <p:sldId id="459" r:id="rId72"/>
    <p:sldId id="464" r:id="rId73"/>
    <p:sldId id="463" r:id="rId7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80" d="100"/>
          <a:sy n="80" d="100"/>
        </p:scale>
        <p:origin x="-7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BB057B-FC7E-4D24-8884-81EFE522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01B5F9-931E-46D0-B06C-CC9AAE03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93DC-75FF-4E65-8C25-1F72FDE7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3B97-09CB-481D-997A-248A7A4C6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A21F-DA81-4D5C-97AD-15B69D47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DB6D-EDC6-4751-8381-A21423333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3D20B1-3D6B-4B54-980B-AF398CC4844F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6318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C15-3F89-4619-914D-187AB5833ED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14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9D91-9023-4E8E-A301-EB392C2E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5EB6-311E-4550-8F14-2479DDBC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03A0-2A4D-4252-A4D1-C5AB6571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8A11-7B0E-4533-8174-07DF236DA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604-58DC-406D-A936-4C2751C9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278B-FB7A-4DEC-890E-E1EFFE8B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AAC4E-3240-424C-9114-E61ECEFF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D4FC-7F4F-4207-A48D-BE16A442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53200"/>
            <a:ext cx="411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7B2160-FB46-43AD-87A5-CA261305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4" name="Picture 7" descr="uio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webelements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zyvex.com/nanotech/feynman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o/imgres?imgurl=http://patentpending.blogs.com/patent_pending_blog/images/capture1119200411555_am.jpg&amp;imgrefurl=http://patentpending.blogs.com/patent_pending_blog/historical_patents/index.html&amp;h=425&amp;w=350&amp;sz=42&amp;hl=no&amp;start=9&amp;um=1&amp;tbnid=9EVgFH9oYQiLMM:&amp;tbnh=126&amp;tbnw=104&amp;prev=/images?q=Buckminster+Fuller&amp;svnum=10&amp;um=1&amp;hl=no&amp;rls=GGLJ,GGLJ:2006-39,GGLJ:no&amp;sa=N" TargetMode="External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69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jpeg"/><Relationship Id="rId7" Type="http://schemas.openxmlformats.org/officeDocument/2006/relationships/image" Target="../media/image117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jpe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22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07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microsoft.com/office/2007/relationships/hdphoto" Target="../media/hdphoto5.wdp"/><Relationship Id="rId11" Type="http://schemas.openxmlformats.org/officeDocument/2006/relationships/image" Target="../media/image120.jpeg"/><Relationship Id="rId5" Type="http://schemas.openxmlformats.org/officeDocument/2006/relationships/image" Target="../media/image123.png"/><Relationship Id="rId10" Type="http://schemas.openxmlformats.org/officeDocument/2006/relationships/image" Target="../media/image124.png"/><Relationship Id="rId4" Type="http://schemas.openxmlformats.org/officeDocument/2006/relationships/image" Target="../media/image51.png"/><Relationship Id="rId9" Type="http://schemas.microsoft.com/office/2007/relationships/hdphoto" Target="../media/hdphoto4.wdp"/><Relationship Id="rId14" Type="http://schemas.openxmlformats.org/officeDocument/2006/relationships/image" Target="../media/image12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8062913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MENA1001; Materialer, energi og nanoteknologi - Kap. 5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Bindinger, forbindelser, løsninger</a:t>
            </a:r>
            <a:endParaRPr lang="en-US" sz="4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" y="4017987"/>
            <a:ext cx="2590800" cy="2219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400" dirty="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Kjemisk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institutt</a:t>
            </a:r>
            <a:r>
              <a:rPr kumimoji="1" lang="en-GB" sz="1400" dirty="0">
                <a:latin typeface="Arial" charset="0"/>
              </a:rPr>
              <a:t>/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Senter</a:t>
            </a:r>
            <a:r>
              <a:rPr kumimoji="1" lang="en-GB" sz="1400" dirty="0">
                <a:latin typeface="Arial" charset="0"/>
              </a:rPr>
              <a:t> for </a:t>
            </a:r>
            <a:r>
              <a:rPr kumimoji="1" lang="en-GB" sz="1400" dirty="0" err="1">
                <a:latin typeface="Arial" charset="0"/>
              </a:rPr>
              <a:t>Materialvitenskap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og</a:t>
            </a:r>
            <a:r>
              <a:rPr kumimoji="1" lang="en-GB" sz="1400" dirty="0"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400" dirty="0" err="1">
                <a:latin typeface="Arial" charset="0"/>
              </a:rPr>
              <a:t>Universitetet</a:t>
            </a:r>
            <a:r>
              <a:rPr kumimoji="1" lang="en-GB" sz="1400" dirty="0">
                <a:latin typeface="Arial" charset="0"/>
              </a:rPr>
              <a:t> </a:t>
            </a:r>
            <a:r>
              <a:rPr kumimoji="1" lang="en-GB" sz="1400" dirty="0" err="1">
                <a:latin typeface="Arial" charset="0"/>
              </a:rPr>
              <a:t>i</a:t>
            </a:r>
            <a:r>
              <a:rPr kumimoji="1" lang="en-GB" sz="1400" dirty="0">
                <a:latin typeface="Arial" charset="0"/>
              </a:rPr>
              <a:t> Oslo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N-0349 Oslo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 err="1">
                <a:latin typeface="Arial" charset="0"/>
              </a:rPr>
              <a:t>truls.norby@kjemi.uio.no</a:t>
            </a:r>
            <a:endParaRPr lang="en-GB" sz="1800" dirty="0"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629400" y="2870200"/>
            <a:ext cx="2514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nb-NO" sz="1600" b="1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Molekylorbitaler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Forenklede modeller: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Lewis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Kovalent, 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metallisk og ionisk binding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Energibetraktninger for ioniske stoffer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Forbindelser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Løsninger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Fasediagram	</a:t>
            </a:r>
            <a:endParaRPr lang="nb-NO" sz="1200" dirty="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33" name="Picture 21" descr="c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356992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1593DC-75FF-4E65-8C25-1F72FDE7E2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012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31926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67930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039343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12615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354043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64088" y="558924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altLang="nb-NO" dirty="0" err="1"/>
              <a:t>Høyeste</a:t>
            </a:r>
            <a:r>
              <a:rPr lang="en-GB" altLang="nb-NO" dirty="0"/>
              <a:t> </a:t>
            </a:r>
            <a:r>
              <a:rPr lang="en-GB" altLang="nb-NO" dirty="0" err="1"/>
              <a:t>fylte</a:t>
            </a:r>
            <a:r>
              <a:rPr lang="en-GB" altLang="nb-NO" dirty="0"/>
              <a:t> orbital</a:t>
            </a:r>
          </a:p>
          <a:p>
            <a:pPr lvl="1"/>
            <a:r>
              <a:rPr lang="en-GB" altLang="nb-NO" dirty="0" err="1"/>
              <a:t>Laveste</a:t>
            </a:r>
            <a:r>
              <a:rPr lang="en-GB" altLang="nb-NO" dirty="0"/>
              <a:t> </a:t>
            </a:r>
            <a:r>
              <a:rPr lang="en-GB" altLang="nb-NO" dirty="0" err="1"/>
              <a:t>tomme</a:t>
            </a:r>
            <a:r>
              <a:rPr lang="en-GB" altLang="nb-NO" dirty="0"/>
              <a:t> orbital</a:t>
            </a:r>
          </a:p>
        </p:txBody>
      </p:sp>
    </p:spTree>
    <p:extLst>
      <p:ext uri="{BB962C8B-B14F-4D97-AF65-F5344CB8AC3E}">
        <p14:creationId xmlns:p14="http://schemas.microsoft.com/office/powerpoint/2010/main" val="4093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5271120" cy="1002060"/>
          </a:xfrm>
        </p:spPr>
        <p:txBody>
          <a:bodyPr/>
          <a:lstStyle/>
          <a:p>
            <a:r>
              <a:rPr lang="en-GB" altLang="nb-NO" b="1" dirty="0" smtClean="0"/>
              <a:t>Orbital-</a:t>
            </a:r>
            <a:r>
              <a:rPr lang="en-GB" altLang="nb-NO" b="1" dirty="0" err="1" smtClean="0"/>
              <a:t>energier</a:t>
            </a:r>
            <a:endParaRPr lang="en-GB" altLang="nb-NO" b="1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28800"/>
            <a:ext cx="4298255" cy="4114800"/>
          </a:xfrm>
        </p:spPr>
        <p:txBody>
          <a:bodyPr/>
          <a:lstStyle/>
          <a:p>
            <a:pPr marL="0" indent="0">
              <a:buNone/>
            </a:pPr>
            <a:endParaRPr lang="en-GB" altLang="nb-NO" sz="2800" dirty="0"/>
          </a:p>
          <a:p>
            <a:r>
              <a:rPr lang="en-GB" altLang="nb-NO" sz="2800" dirty="0" err="1"/>
              <a:t>Kvalitativt</a:t>
            </a:r>
            <a:r>
              <a:rPr lang="en-GB" altLang="nb-NO" sz="2800" dirty="0"/>
              <a:t> </a:t>
            </a:r>
            <a:r>
              <a:rPr lang="en-GB" altLang="nb-NO" sz="2800" dirty="0" err="1"/>
              <a:t>bilde</a:t>
            </a:r>
            <a:r>
              <a:rPr lang="en-GB" altLang="nb-NO" sz="2800" dirty="0"/>
              <a:t> </a:t>
            </a:r>
            <a:r>
              <a:rPr lang="en-GB" altLang="nb-NO" sz="2800" dirty="0" err="1"/>
              <a:t>av</a:t>
            </a:r>
            <a:r>
              <a:rPr lang="en-GB" altLang="nb-NO" sz="2800" dirty="0"/>
              <a:t> </a:t>
            </a:r>
            <a:r>
              <a:rPr lang="en-GB" altLang="nb-NO" sz="2800" dirty="0" err="1"/>
              <a:t>orbitalenergier</a:t>
            </a:r>
            <a:r>
              <a:rPr lang="en-GB" altLang="nb-NO" sz="2800" dirty="0"/>
              <a:t> for </a:t>
            </a:r>
            <a:r>
              <a:rPr lang="en-GB" altLang="nb-NO" sz="2800" dirty="0" err="1"/>
              <a:t>fler-elektron-atomer</a:t>
            </a:r>
            <a:endParaRPr lang="en-GB" altLang="nb-NO" sz="2800" dirty="0"/>
          </a:p>
        </p:txBody>
      </p:sp>
      <p:pic>
        <p:nvPicPr>
          <p:cNvPr id="437253" name="Picture 5" descr="D:\Ic3\AFigures\fig0120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41052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983559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+mj-lt"/>
              </a:rPr>
              <a:t>Fulle og halvfulle skall er stabile.</a:t>
            </a:r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2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13315" name="Picture 5" descr="PERK-2-13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4024313"/>
            <a:ext cx="51387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Hvis to atomer er svært nær hverandre må hvert elektron forholde seg til begge kjerner og alle andre elektroner: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Atomorbitalene blir til </a:t>
            </a:r>
            <a:r>
              <a:rPr lang="nb-NO" sz="1600" b="1" smtClean="0"/>
              <a:t>molekylorbitaler (MO)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Tilnærmelse: Lineær kombinasjon av atomorbitaler (LCAO)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får like mange molekylorbitaler som summen av atomorbitalene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og antibindende(*)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Bindende orbitaler har høy sannsynlighet mellom atomkjernene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Eksempel: s + 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z</a:t>
            </a:r>
            <a:r>
              <a:rPr lang="nb-NO" sz="1800" smtClean="0"/>
              <a:t> + p</a:t>
            </a:r>
            <a:r>
              <a:rPr lang="nb-NO" sz="1800" baseline="-25000" smtClean="0"/>
              <a:t>z</a:t>
            </a:r>
            <a:endParaRPr lang="nb-NO" sz="1800" smtClean="0"/>
          </a:p>
          <a:p>
            <a:pPr lvl="2" eaLnBrk="1" hangingPunct="1"/>
            <a:r>
              <a:rPr lang="nb-NO" sz="1400" smtClean="0"/>
              <a:t>(i figuren kalt p</a:t>
            </a:r>
            <a:r>
              <a:rPr lang="nb-NO" sz="1400" baseline="-25000" smtClean="0"/>
              <a:t>x</a:t>
            </a:r>
            <a:r>
              <a:rPr lang="nb-NO" sz="1400" smtClean="0"/>
              <a:t>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p</a:t>
            </a:r>
            <a:r>
              <a:rPr lang="nb-NO" sz="1800" baseline="-25000" smtClean="0"/>
              <a:t>y</a:t>
            </a:r>
            <a:r>
              <a:rPr lang="nb-NO" sz="1800" smtClean="0"/>
              <a:t> + p</a:t>
            </a:r>
            <a:r>
              <a:rPr lang="nb-NO" sz="1800" baseline="-25000" smtClean="0"/>
              <a:t>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baseline="-25000" smtClean="0"/>
          </a:p>
        </p:txBody>
      </p:sp>
      <p:pic>
        <p:nvPicPr>
          <p:cNvPr id="14341" name="Picture 5" descr="C:\Documents and Settings\trulsn\My Documents\MetEnFrem\Figurer\PERK-2-14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363" y="1143000"/>
            <a:ext cx="52530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trulsn\My Documents\MetEnFrem\Figurer\PERK-2-15-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3733800"/>
            <a:ext cx="5038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Hvis elektronene kan fylle molekylorbitalene med lavere energi, da har vi en </a:t>
            </a:r>
            <a:r>
              <a:rPr lang="nb-NO" sz="1800" b="1" smtClean="0"/>
              <a:t>binding: Molekylet er stabilt.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O</a:t>
            </a:r>
            <a:r>
              <a:rPr lang="nb-NO" sz="1800" baseline="-25000" smtClean="0"/>
              <a:t>2</a:t>
            </a:r>
            <a:r>
              <a:rPr lang="nb-NO" sz="1800" smtClean="0"/>
              <a:t>        O=O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4 elektronpar der energien har sunket (bindende).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2 elektronpar der energien har steget (antibindende)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</a:t>
            </a:r>
            <a:r>
              <a:rPr lang="nb-NO" sz="1800" b="1" smtClean="0"/>
              <a:t>Bindingsorden</a:t>
            </a:r>
            <a:r>
              <a:rPr lang="nb-NO" sz="1800" smtClean="0"/>
              <a:t> = 4 - 2 = 2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15365" name="Picture 5" descr="C:\Documents and Settings\trulsn\My Documents\MetEnFrem\Figurer\PERK-2-16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66850"/>
            <a:ext cx="51054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53200" y="66135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P. Kofstad: Uorganisk kjemi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5085184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14496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442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266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84368" y="378904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028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378904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84368" y="328498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2p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5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Kvantetall og orbitaler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err="1" smtClean="0"/>
              <a:t>Bølgefunksjonen</a:t>
            </a:r>
            <a:r>
              <a:rPr lang="en-GB" sz="1800" dirty="0" smtClean="0"/>
              <a:t> </a:t>
            </a:r>
            <a:r>
              <a:rPr lang="en-GB" sz="1800" dirty="0" err="1" smtClean="0"/>
              <a:t>spesifisert</a:t>
            </a:r>
            <a:r>
              <a:rPr lang="en-GB" sz="1800" dirty="0" smtClean="0"/>
              <a:t> </a:t>
            </a:r>
            <a:r>
              <a:rPr lang="en-GB" sz="1800" dirty="0" err="1" smtClean="0"/>
              <a:t>ved</a:t>
            </a:r>
            <a:r>
              <a:rPr lang="en-GB" sz="1800" dirty="0" smtClean="0"/>
              <a:t> </a:t>
            </a:r>
            <a:r>
              <a:rPr lang="en-GB" sz="1800" dirty="0" err="1" smtClean="0"/>
              <a:t>kvantetall</a:t>
            </a:r>
            <a:r>
              <a:rPr lang="en-GB" sz="1800" dirty="0" smtClean="0"/>
              <a:t>: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n</a:t>
            </a:r>
            <a:r>
              <a:rPr lang="en-GB" sz="1800" dirty="0" smtClean="0"/>
              <a:t>: </a:t>
            </a:r>
            <a:r>
              <a:rPr lang="en-GB" sz="1800" dirty="0" err="1" smtClean="0"/>
              <a:t>hovedkvantetallet</a:t>
            </a: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avstand</a:t>
            </a:r>
            <a:r>
              <a:rPr lang="en-GB" sz="1600" dirty="0" smtClean="0"/>
              <a:t>;  </a:t>
            </a:r>
            <a:r>
              <a:rPr lang="en-GB" sz="1600" i="1" dirty="0" smtClean="0"/>
              <a:t>n </a:t>
            </a:r>
            <a:r>
              <a:rPr lang="en-GB" sz="1600" dirty="0" smtClean="0"/>
              <a:t>= 1,2,3....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skall</a:t>
            </a:r>
            <a:r>
              <a:rPr lang="en-GB" sz="1600" dirty="0" smtClean="0"/>
              <a:t>: K,L,M... 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l</a:t>
            </a:r>
            <a:r>
              <a:rPr lang="en-GB" sz="1800" dirty="0" smtClean="0"/>
              <a:t>: </a:t>
            </a:r>
            <a:r>
              <a:rPr lang="en-GB" sz="1800" dirty="0" err="1" smtClean="0"/>
              <a:t>bikvantetallet</a:t>
            </a: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vinkelmoment</a:t>
            </a:r>
            <a:r>
              <a:rPr lang="en-GB" sz="1600" dirty="0" smtClean="0"/>
              <a:t> (form);  </a:t>
            </a:r>
            <a:r>
              <a:rPr lang="en-GB" sz="1600" i="1" dirty="0" smtClean="0"/>
              <a:t>l </a:t>
            </a:r>
            <a:r>
              <a:rPr lang="en-GB" sz="1600" dirty="0" smtClean="0"/>
              <a:t>= 0,1,2...(</a:t>
            </a:r>
            <a:r>
              <a:rPr lang="en-GB" sz="1600" i="1" dirty="0" smtClean="0"/>
              <a:t>n</a:t>
            </a:r>
            <a:r>
              <a:rPr lang="en-GB" sz="1600" dirty="0" smtClean="0"/>
              <a:t>-1)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subskall</a:t>
            </a:r>
            <a:r>
              <a:rPr lang="en-GB" sz="1600" dirty="0" smtClean="0"/>
              <a:t>: </a:t>
            </a:r>
            <a:r>
              <a:rPr lang="en-GB" sz="1600" dirty="0" err="1" smtClean="0"/>
              <a:t>s,p,d,f,g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m</a:t>
            </a:r>
            <a:r>
              <a:rPr lang="en-GB" sz="1800" i="1" baseline="-25000" dirty="0" smtClean="0"/>
              <a:t>l</a:t>
            </a:r>
            <a:r>
              <a:rPr lang="en-GB" sz="1800" dirty="0" smtClean="0"/>
              <a:t>: </a:t>
            </a:r>
            <a:r>
              <a:rPr lang="en-GB" sz="1800" dirty="0" err="1" smtClean="0"/>
              <a:t>magnetisk</a:t>
            </a:r>
            <a:r>
              <a:rPr lang="en-GB" sz="1800" dirty="0" smtClean="0"/>
              <a:t> </a:t>
            </a:r>
            <a:r>
              <a:rPr lang="en-GB" sz="1800" dirty="0" err="1" smtClean="0"/>
              <a:t>kvantetall</a:t>
            </a:r>
            <a:r>
              <a:rPr lang="en-GB" sz="1800" dirty="0" smtClean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orientering</a:t>
            </a:r>
            <a:r>
              <a:rPr lang="en-GB" sz="1600" dirty="0" smtClean="0"/>
              <a:t> (</a:t>
            </a:r>
            <a:r>
              <a:rPr lang="en-GB" sz="1600" dirty="0" err="1" smtClean="0"/>
              <a:t>retning</a:t>
            </a:r>
            <a:r>
              <a:rPr lang="en-GB" sz="1600" dirty="0" smtClean="0"/>
              <a:t>); m</a:t>
            </a:r>
            <a:r>
              <a:rPr lang="en-GB" sz="1600" baseline="-25000" dirty="0" smtClean="0"/>
              <a:t>l</a:t>
            </a:r>
            <a:r>
              <a:rPr lang="en-GB" sz="1600" dirty="0" smtClean="0"/>
              <a:t> =  -</a:t>
            </a:r>
            <a:r>
              <a:rPr lang="en-GB" sz="1600" i="1" dirty="0" smtClean="0"/>
              <a:t>l</a:t>
            </a:r>
            <a:r>
              <a:rPr lang="en-GB" sz="1600" dirty="0" smtClean="0"/>
              <a:t>...0…</a:t>
            </a:r>
            <a:r>
              <a:rPr lang="en-GB" sz="1600" i="1" dirty="0" smtClean="0"/>
              <a:t>l</a:t>
            </a:r>
            <a:r>
              <a:rPr lang="en-GB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 smtClean="0"/>
              <a:t>Orbitaler</a:t>
            </a:r>
            <a:endParaRPr lang="en-GB" sz="16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1 s-orbital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3 p-</a:t>
            </a:r>
            <a:r>
              <a:rPr lang="en-GB" sz="1400" dirty="0" err="1" smtClean="0"/>
              <a:t>orbitaler</a:t>
            </a:r>
            <a:endParaRPr lang="en-GB" sz="14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5 d-</a:t>
            </a:r>
            <a:r>
              <a:rPr lang="en-GB" sz="1400" dirty="0" err="1" smtClean="0"/>
              <a:t>orbitaler</a:t>
            </a:r>
            <a:endParaRPr lang="en-GB" sz="14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7 f-</a:t>
            </a:r>
            <a:r>
              <a:rPr lang="en-GB" sz="1400" dirty="0" err="1" smtClean="0"/>
              <a:t>orbitaler</a:t>
            </a: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i="1" dirty="0" err="1" smtClean="0"/>
              <a:t>m</a:t>
            </a:r>
            <a:r>
              <a:rPr lang="en-GB" sz="1800" i="1" baseline="-25000" dirty="0" err="1" smtClean="0"/>
              <a:t>s</a:t>
            </a:r>
            <a:r>
              <a:rPr lang="en-GB" sz="1800" dirty="0" smtClean="0"/>
              <a:t> </a:t>
            </a:r>
            <a:r>
              <a:rPr lang="en-GB" sz="1800" dirty="0" err="1" smtClean="0"/>
              <a:t>spinnkvantetallet</a:t>
            </a:r>
            <a:r>
              <a:rPr lang="en-GB" sz="18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smtClean="0"/>
              <a:t>+1/2 “</a:t>
            </a:r>
            <a:r>
              <a:rPr lang="en-GB" sz="1400" dirty="0" err="1" smtClean="0"/>
              <a:t>spinn</a:t>
            </a:r>
            <a:r>
              <a:rPr lang="en-GB" sz="1400" dirty="0" smtClean="0"/>
              <a:t> </a:t>
            </a:r>
            <a:r>
              <a:rPr lang="en-GB" sz="1400" dirty="0" err="1" smtClean="0"/>
              <a:t>opp</a:t>
            </a:r>
            <a:r>
              <a:rPr lang="en-GB" sz="1400" dirty="0" smtClean="0"/>
              <a:t>”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smtClean="0"/>
              <a:t>-1/2 “</a:t>
            </a:r>
            <a:r>
              <a:rPr lang="en-GB" sz="1400" dirty="0" err="1" smtClean="0"/>
              <a:t>spinn</a:t>
            </a:r>
            <a:r>
              <a:rPr lang="en-GB" sz="1400" dirty="0" smtClean="0"/>
              <a:t> ned”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</p:txBody>
      </p:sp>
      <p:pic>
        <p:nvPicPr>
          <p:cNvPr id="15365" name="Picture 4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732588" y="6383338"/>
            <a:ext cx="22590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900" b="1">
                <a:cs typeface="Times New Roman" pitchFamily="18" charset="0"/>
              </a:rPr>
              <a:t>Figurer fra Shriver and Atkins: Inorganic Chemistry. Tabell fra P. Kofstad: Uorganisk kjemi</a:t>
            </a:r>
            <a:endParaRPr lang="en-US" sz="900"/>
          </a:p>
        </p:txBody>
      </p:sp>
      <p:pic>
        <p:nvPicPr>
          <p:cNvPr id="15367" name="Picture 6" descr="PerK-TAB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98913"/>
            <a:ext cx="63881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fig01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1066800"/>
            <a:ext cx="1220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2"/>
                </a:solidFill>
              </a:rPr>
              <a:t>Repetisjon</a:t>
            </a:r>
            <a:endParaRPr lang="nb-N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378904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328498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2p</a:t>
            </a:r>
            <a:endParaRPr lang="en-US" baseline="-25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84368" y="2996952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-25000" dirty="0" smtClean="0">
                <a:latin typeface="+mj-lt"/>
              </a:rPr>
              <a:t>2p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347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378904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328498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2p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4368" y="2996952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-25000" dirty="0" smtClean="0">
                <a:latin typeface="+mj-lt"/>
              </a:rPr>
              <a:t>2py</a:t>
            </a:r>
            <a:endParaRPr lang="en-US" baseline="-25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Molekylorbitaler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508518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891735" y="47863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414908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378904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2s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3284984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2p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03597" y="227687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latin typeface="+mj-lt"/>
              </a:rPr>
              <a:t>2px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" y="1442484"/>
            <a:ext cx="7588015" cy="4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91735" y="2918519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-25000" dirty="0" smtClean="0">
                <a:latin typeface="+mj-lt"/>
              </a:rPr>
              <a:t>2py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378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(MO)</a:t>
            </a:r>
            <a:endParaRPr lang="en-US" smtClean="0"/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495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Eksempel: Karbonmonoksid CO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:C</a:t>
            </a:r>
            <a:r>
              <a:rPr lang="nb-NO" sz="1800" smtClean="0">
                <a:sym typeface="Symbol" pitchFamily="18" charset="2"/>
              </a:rPr>
              <a:t>O:</a:t>
            </a:r>
          </a:p>
          <a:p>
            <a:pPr eaLnBrk="1" hangingPunct="1">
              <a:buFontTx/>
              <a:buNone/>
            </a:pPr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Molekylorbitalene som tar hensyn til alle elektronene gir det fulle og hele bilde av bindingene</a:t>
            </a:r>
          </a:p>
          <a:p>
            <a:pPr eaLnBrk="1" hangingPunct="1"/>
            <a:endParaRPr lang="nb-NO" sz="1800" b="1" i="1" smtClean="0">
              <a:sym typeface="Symbol" pitchFamily="18" charset="2"/>
            </a:endParaRPr>
          </a:p>
          <a:p>
            <a:pPr eaLnBrk="1" hangingPunct="1"/>
            <a:r>
              <a:rPr lang="nb-NO" sz="1800" b="1" i="1" smtClean="0">
                <a:sym typeface="Symbol" pitchFamily="18" charset="2"/>
              </a:rPr>
              <a:t>MO RULER !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Men de er kompliserte å beregne; vi klarer det bare med stor datakraft og bare for de enkleste systemene.</a:t>
            </a:r>
          </a:p>
          <a:p>
            <a:pPr eaLnBrk="1" hangingPunct="1"/>
            <a:endParaRPr lang="nb-NO" sz="1800" smtClean="0">
              <a:sym typeface="Symbol" pitchFamily="18" charset="2"/>
            </a:endParaRPr>
          </a:p>
          <a:p>
            <a:pPr eaLnBrk="1" hangingPunct="1"/>
            <a:r>
              <a:rPr lang="nb-NO" sz="1800" smtClean="0">
                <a:sym typeface="Symbol" pitchFamily="18" charset="2"/>
              </a:rPr>
              <a:t>Vi trenger </a:t>
            </a:r>
            <a:r>
              <a:rPr lang="nb-NO" sz="1800" i="1" smtClean="0">
                <a:sym typeface="Symbol" pitchFamily="18" charset="2"/>
              </a:rPr>
              <a:t>forenklede modeller</a:t>
            </a:r>
            <a:r>
              <a:rPr lang="nb-NO" sz="1800" smtClean="0">
                <a:sym typeface="Symbol" pitchFamily="18" charset="2"/>
              </a:rPr>
              <a:t> og </a:t>
            </a:r>
            <a:r>
              <a:rPr lang="nb-NO" sz="1800" i="1" smtClean="0">
                <a:sym typeface="Symbol" pitchFamily="18" charset="2"/>
              </a:rPr>
              <a:t>tilnærmelser</a:t>
            </a:r>
            <a:r>
              <a:rPr lang="nb-NO" sz="1800" smtClean="0">
                <a:sym typeface="Symbol" pitchFamily="18" charset="2"/>
              </a:rPr>
              <a:t>.</a:t>
            </a:r>
            <a:endParaRPr lang="en-US" sz="1800" smtClean="0"/>
          </a:p>
        </p:txBody>
      </p:sp>
      <p:pic>
        <p:nvPicPr>
          <p:cNvPr id="16390" name="Picture 1033" descr="fig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263" y="914400"/>
            <a:ext cx="3459162" cy="56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034"/>
          <p:cNvSpPr>
            <a:spLocks noChangeArrowheads="1"/>
          </p:cNvSpPr>
          <p:nvPr/>
        </p:nvSpPr>
        <p:spPr bwMode="auto">
          <a:xfrm>
            <a:off x="6248400" y="60198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6238" y="6197600"/>
            <a:ext cx="3825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NFF –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Ny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Forenkling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000" i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Følger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- </a:t>
            </a:r>
            <a:r>
              <a:rPr lang="en-GB" sz="2000" i="1" dirty="0">
                <a:solidFill>
                  <a:schemeClr val="bg2">
                    <a:lumMod val="75000"/>
                  </a:schemeClr>
                </a:solidFill>
                <a:latin typeface="+mn-lt"/>
                <a:sym typeface="Wingdings" pitchFamily="2" charset="2"/>
              </a:rPr>
              <a:t></a:t>
            </a:r>
            <a:endParaRPr lang="en-GB" sz="2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6389" name="Text Box 1031"/>
          <p:cNvSpPr txBox="1">
            <a:spLocks noChangeArrowheads="1"/>
          </p:cNvSpPr>
          <p:nvPr/>
        </p:nvSpPr>
        <p:spPr bwMode="auto">
          <a:xfrm>
            <a:off x="5868144" y="5805264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Valensbindingsmodellen (VB)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434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Vi kan lage nye molekylorbitaler mellom to eller flere atomer ved lineære kombinasjoner av atomorbitaler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VB-modellen: ”Vi trenger bare ta med de </a:t>
            </a:r>
            <a:r>
              <a:rPr lang="nb-NO" sz="1800" i="1" dirty="0" smtClean="0"/>
              <a:t>bindende </a:t>
            </a:r>
            <a:r>
              <a:rPr lang="nb-NO" sz="1800" dirty="0" smtClean="0"/>
              <a:t>valenselektronene”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De er bindende ved konstruktiv overlapp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-bindinger (</a:t>
            </a:r>
            <a:r>
              <a:rPr lang="nb-NO" sz="1800" dirty="0" err="1" smtClean="0">
                <a:sym typeface="Symbol" pitchFamily="18" charset="2"/>
              </a:rPr>
              <a:t>s+s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s+p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x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x</a:t>
            </a:r>
            <a:r>
              <a:rPr lang="nb-NO" sz="1800" dirty="0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-bindinger (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y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y</a:t>
            </a:r>
            <a:r>
              <a:rPr lang="nb-NO" sz="1800" dirty="0" smtClean="0">
                <a:sym typeface="Symbol" pitchFamily="18" charset="2"/>
              </a:rPr>
              <a:t>, </a:t>
            </a:r>
            <a:r>
              <a:rPr lang="nb-NO" sz="1800" dirty="0" err="1" smtClean="0">
                <a:sym typeface="Symbol" pitchFamily="18" charset="2"/>
              </a:rPr>
              <a:t>p</a:t>
            </a:r>
            <a:r>
              <a:rPr lang="nb-NO" sz="1800" baseline="-25000" dirty="0" err="1" smtClean="0">
                <a:sym typeface="Symbol" pitchFamily="18" charset="2"/>
              </a:rPr>
              <a:t>z</a:t>
            </a:r>
            <a:r>
              <a:rPr lang="nb-NO" sz="1800" dirty="0" err="1" smtClean="0">
                <a:sym typeface="Symbol" pitchFamily="18" charset="2"/>
              </a:rPr>
              <a:t>+p</a:t>
            </a:r>
            <a:r>
              <a:rPr lang="nb-NO" sz="1800" baseline="-25000" dirty="0" err="1">
                <a:sym typeface="Symbol" pitchFamily="18" charset="2"/>
              </a:rPr>
              <a:t>z</a:t>
            </a:r>
            <a:r>
              <a:rPr lang="nb-NO" sz="1800" dirty="0" smtClean="0">
                <a:sym typeface="Symbol" pitchFamily="18" charset="2"/>
              </a:rPr>
              <a:t>)</a:t>
            </a:r>
            <a:endParaRPr lang="nb-NO" sz="1800" dirty="0" smtClean="0"/>
          </a:p>
        </p:txBody>
      </p:sp>
      <p:pic>
        <p:nvPicPr>
          <p:cNvPr id="17413" name="Picture 5" descr="fig03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5029200"/>
            <a:ext cx="289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ig03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70388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ig030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063" y="1066800"/>
            <a:ext cx="32083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67400" y="630932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Hybridisering (?)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116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VB kan ikke forklare tetraedrisk CH</a:t>
            </a:r>
            <a:r>
              <a:rPr lang="nb-NO" sz="1600" baseline="-25000" smtClean="0"/>
              <a:t>4</a:t>
            </a:r>
            <a:r>
              <a:rPr lang="nb-NO" sz="1600" smtClean="0"/>
              <a:t>, fordi p-orbitalene er ortogonale.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lager derfor en lineær kombinasjon av s- og p-orbitaler; sp</a:t>
            </a:r>
            <a:r>
              <a:rPr lang="nb-NO" sz="1600" baseline="30000" smtClean="0"/>
              <a:t>3</a:t>
            </a:r>
            <a:r>
              <a:rPr lang="nb-NO" sz="1600" smtClean="0"/>
              <a:t>; tetraedrisk symmetri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Vi kan ta med d-orbitaler for å få flere enn 4 retninger, eks. d</a:t>
            </a:r>
            <a:r>
              <a:rPr lang="nb-NO" sz="1600" baseline="30000" smtClean="0"/>
              <a:t>2</a:t>
            </a:r>
            <a:r>
              <a:rPr lang="nb-NO" sz="1600" smtClean="0"/>
              <a:t>sp</a:t>
            </a:r>
            <a:r>
              <a:rPr lang="nb-NO" sz="1600" baseline="30000" smtClean="0"/>
              <a:t>3</a:t>
            </a: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Men: MO som tar med også H sine elektroner gir uten videre korrekt geometri!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smtClean="0"/>
              <a:t>		- </a:t>
            </a:r>
            <a:r>
              <a:rPr lang="nb-NO" sz="1600" b="1" i="1" smtClean="0"/>
              <a:t>MO RULER!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VB og hybridisering er forenklede modeller</a:t>
            </a:r>
            <a:endParaRPr lang="en-US" sz="1600" smtClean="0"/>
          </a:p>
        </p:txBody>
      </p:sp>
      <p:pic>
        <p:nvPicPr>
          <p:cNvPr id="18437" name="Picture 5" descr="fig01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495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ig03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3048000"/>
            <a:ext cx="27543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508104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19459" name="Picture 11" descr="C:\Documents and Settings\trulsn\My Documents\MetEnFrem\Figurer\fig030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2913752"/>
            <a:ext cx="2364432" cy="31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Oktettregelen og Lewisstrukturer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Oktettregelen: Et fullt ytre skall (2+6=8 elektroner) gir stor stabilitet.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Mange forbindelser er stabile nettopp fordi atomene får full oktett ved å dele elektronpar.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Det delte elektronparet kalles et </a:t>
            </a:r>
            <a:r>
              <a:rPr lang="nb-NO" sz="1800" i="1" dirty="0" smtClean="0"/>
              <a:t>bindende elektronpar</a:t>
            </a:r>
            <a:r>
              <a:rPr lang="nb-NO" sz="1800" dirty="0" smtClean="0"/>
              <a:t>. Vi kan ha ett, to eller tre slike bindinger mellom to atomer.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Andre elektronpar kalles frie elektronpar.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Lewis-strukturer er et verktøy for å visualisere disse forhold.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Rent kovalent modell: Deler elektroner ideelt.  </a:t>
            </a:r>
            <a:endParaRPr lang="en-US" sz="1800" dirty="0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40152" y="6309320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pic>
        <p:nvPicPr>
          <p:cNvPr id="19463" name="Picture 7" descr="C:\Documents and Settings\trulsn\My Documents\MetEnFrem\Figurer\Lewis(young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76200"/>
            <a:ext cx="1492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58000" y="3429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A-B</a:t>
            </a:r>
            <a:endParaRPr lang="en-US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58000" y="587727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A=B-C</a:t>
            </a:r>
            <a:endParaRPr lang="en-US" dirty="0"/>
          </a:p>
        </p:txBody>
      </p:sp>
      <p:sp>
        <p:nvSpPr>
          <p:cNvPr id="332810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867102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Lewis, G. N. (1916), "The Atom and the Molecule", J. Am. Chem. Soc., </a:t>
            </a:r>
            <a:r>
              <a:rPr lang="en-US" sz="1400" b="1" i="1" dirty="0"/>
              <a:t>38</a:t>
            </a:r>
            <a:r>
              <a:rPr lang="en-US" sz="1400" i="1" dirty="0"/>
              <a:t> (4): 762–85, 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10" y="1772816"/>
            <a:ext cx="3481903" cy="9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Resonans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Molekyler med resonansformer ofte stabile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Lewis-formalisme: Flere mulige arrangementer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Delokaliserte elektroner; resonanshybrider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MO: Store orbitaler som dekker hele molekylet;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Elektron-”lim”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20485" name="Picture 5" descr="C:\Documents and Settings\trulsn\My Documents\MetEnFrem\Figurer\RC-3-22-nitrat-resonan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581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trulsn\My Documents\MetEnFrem\Figurer\RC-3-23-nitratreson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52850"/>
            <a:ext cx="123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3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Kovalent binding </a:t>
            </a:r>
            <a:br>
              <a:rPr lang="nb-NO" smtClean="0"/>
            </a:br>
            <a:r>
              <a:rPr lang="nb-NO" smtClean="0"/>
              <a:t>(”molekylenes binding” – krefter</a:t>
            </a:r>
            <a:r>
              <a:rPr lang="nb-NO" i="1" smtClean="0"/>
              <a:t> i </a:t>
            </a:r>
            <a:r>
              <a:rPr lang="nb-NO" smtClean="0"/>
              <a:t>molekyler)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53340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Tilsvarer Lewisstrukturens modell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Deling av bindende elektronpar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b="1" i="1" dirty="0" smtClean="0"/>
              <a:t>Meget sterke bindinger i molekylene</a:t>
            </a:r>
            <a:r>
              <a:rPr lang="nb-NO" sz="1600" dirty="0" smtClean="0"/>
              <a:t> </a:t>
            </a:r>
            <a:r>
              <a:rPr lang="nb-NO" sz="1600" dirty="0" err="1" smtClean="0"/>
              <a:t>pga</a:t>
            </a:r>
            <a:r>
              <a:rPr lang="nb-NO" sz="1600" dirty="0" smtClean="0"/>
              <a:t> stor konstruktiv (bindende) overlapp av orbitaler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Retningsbestemte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Grunnstoffmolekyler og forbindelser med mange valenselektroner og liten forskjell i elektronegativitet </a:t>
            </a:r>
          </a:p>
          <a:p>
            <a:pPr eaLnBrk="1" hangingPunct="1"/>
            <a:endParaRPr lang="nb-NO" sz="1600" dirty="0" smtClean="0"/>
          </a:p>
          <a:p>
            <a:pPr lvl="1" eaLnBrk="1" hangingPunct="1"/>
            <a:r>
              <a:rPr lang="nb-NO" sz="1400" dirty="0" smtClean="0"/>
              <a:t>H-H, O=O, N</a:t>
            </a:r>
            <a:r>
              <a:rPr lang="nb-NO" sz="1400" dirty="0" smtClean="0">
                <a:sym typeface="Symbol" pitchFamily="18" charset="2"/>
              </a:rPr>
              <a:t>N</a:t>
            </a:r>
          </a:p>
          <a:p>
            <a:pPr lvl="1" eaLnBrk="1" hangingPunct="1"/>
            <a:r>
              <a:rPr lang="nb-NO" sz="1400" dirty="0" smtClean="0">
                <a:sym typeface="Symbol" pitchFamily="18" charset="2"/>
              </a:rPr>
              <a:t>P</a:t>
            </a:r>
            <a:r>
              <a:rPr lang="nb-NO" sz="1400" baseline="-25000" dirty="0" smtClean="0">
                <a:sym typeface="Symbol" pitchFamily="18" charset="2"/>
              </a:rPr>
              <a:t>4</a:t>
            </a:r>
            <a:r>
              <a:rPr lang="nb-NO" sz="1400" dirty="0" smtClean="0">
                <a:sym typeface="Symbol" pitchFamily="18" charset="2"/>
              </a:rPr>
              <a:t>, S</a:t>
            </a:r>
            <a:r>
              <a:rPr lang="nb-NO" sz="1400" baseline="-25000" dirty="0" smtClean="0">
                <a:sym typeface="Symbol" pitchFamily="18" charset="2"/>
              </a:rPr>
              <a:t>8</a:t>
            </a:r>
            <a:r>
              <a:rPr lang="nb-NO" sz="1400" dirty="0" smtClean="0">
                <a:sym typeface="Symbol" pitchFamily="18" charset="2"/>
              </a:rPr>
              <a:t>, C</a:t>
            </a:r>
            <a:r>
              <a:rPr lang="nb-NO" sz="1400" baseline="-25000" dirty="0" smtClean="0">
                <a:sym typeface="Symbol" pitchFamily="18" charset="2"/>
              </a:rPr>
              <a:t>60</a:t>
            </a:r>
          </a:p>
          <a:p>
            <a:pPr lvl="1" eaLnBrk="1" hangingPunct="1"/>
            <a:r>
              <a:rPr lang="nb-NO" sz="1600" dirty="0" err="1" smtClean="0"/>
              <a:t>C</a:t>
            </a:r>
            <a:r>
              <a:rPr lang="nb-NO" sz="1600" baseline="-25000" dirty="0" err="1" smtClean="0"/>
              <a:t>diamant</a:t>
            </a:r>
            <a:endParaRPr lang="nb-NO" sz="1600" dirty="0" smtClean="0"/>
          </a:p>
          <a:p>
            <a:pPr lvl="1" eaLnBrk="1" hangingPunct="1"/>
            <a:endParaRPr lang="nb-NO" sz="1600" baseline="-25000" dirty="0" smtClean="0"/>
          </a:p>
          <a:p>
            <a:pPr eaLnBrk="1" hangingPunct="1"/>
            <a:r>
              <a:rPr lang="nb-NO" sz="1800" b="1" dirty="0" smtClean="0"/>
              <a:t>Svake bindinger </a:t>
            </a:r>
            <a:r>
              <a:rPr lang="nb-NO" sz="1800" b="1" i="1" dirty="0" smtClean="0"/>
              <a:t>mellom</a:t>
            </a:r>
            <a:r>
              <a:rPr lang="nb-NO" sz="1800" b="1" dirty="0" smtClean="0"/>
              <a:t> molekylene</a:t>
            </a:r>
            <a:endParaRPr lang="en-US" sz="1600" dirty="0" smtClean="0"/>
          </a:p>
        </p:txBody>
      </p:sp>
      <p:pic>
        <p:nvPicPr>
          <p:cNvPr id="21509" name="Picture 5" descr="C:\Documents and Settings\trulsn\My Documents\MetEnFrem\Figurer\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5825"/>
            <a:ext cx="3429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396038" y="6613525"/>
            <a:ext cx="274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>
                <a:cs typeface="Times New Roman" pitchFamily="18" charset="0"/>
              </a:rPr>
              <a:t>Figur fra </a:t>
            </a:r>
            <a:r>
              <a:rPr lang="nb-NO" sz="1000" b="1">
                <a:cs typeface="Times New Roman" pitchFamily="18" charset="0"/>
                <a:hlinkClick r:id="rId3"/>
              </a:rPr>
              <a:t>http://www.webelements.com</a:t>
            </a:r>
            <a:endParaRPr lang="en-US" sz="1000"/>
          </a:p>
        </p:txBody>
      </p:sp>
      <p:sp>
        <p:nvSpPr>
          <p:cNvPr id="33485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VSEPR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4704"/>
            <a:ext cx="8077200" cy="2303934"/>
          </a:xfrm>
        </p:spPr>
        <p:txBody>
          <a:bodyPr/>
          <a:lstStyle/>
          <a:p>
            <a:pPr eaLnBrk="1" hangingPunct="1"/>
            <a:r>
              <a:rPr lang="nb-NO" sz="1600" dirty="0" smtClean="0"/>
              <a:t>Symmetri, geometri (retninger) for mange molekyler kan finnes ved </a:t>
            </a:r>
            <a:r>
              <a:rPr lang="nb-NO" sz="1600" dirty="0" err="1" smtClean="0"/>
              <a:t>Valence</a:t>
            </a:r>
            <a:r>
              <a:rPr lang="nb-NO" sz="1600" dirty="0" smtClean="0"/>
              <a:t> Shell Electron Pair </a:t>
            </a:r>
            <a:r>
              <a:rPr lang="nb-NO" sz="1600" dirty="0" err="1" smtClean="0"/>
              <a:t>Repulsion</a:t>
            </a:r>
            <a:r>
              <a:rPr lang="nb-NO" sz="1600" dirty="0" smtClean="0"/>
              <a:t> (VSEPR)-modellen (som også er en forenkling): </a:t>
            </a:r>
          </a:p>
          <a:p>
            <a:pPr eaLnBrk="1" hangingPunct="1"/>
            <a:endParaRPr lang="nb-NO" sz="1600" dirty="0" smtClean="0"/>
          </a:p>
          <a:p>
            <a:pPr eaLnBrk="1" hangingPunct="1">
              <a:buFontTx/>
              <a:buNone/>
            </a:pPr>
            <a:r>
              <a:rPr lang="nb-NO" sz="1600" dirty="0" smtClean="0"/>
              <a:t>	Alle elektronpar frastøter hverandre og spriker mest mulig fra hverandre i rommet.</a:t>
            </a:r>
          </a:p>
          <a:p>
            <a:pPr eaLnBrk="1" hangingPunct="1">
              <a:buFontTx/>
              <a:buNone/>
            </a:pPr>
            <a:r>
              <a:rPr lang="nb-NO" sz="1600" dirty="0" smtClean="0"/>
              <a:t>	</a:t>
            </a:r>
          </a:p>
          <a:p>
            <a:pPr eaLnBrk="1" hangingPunct="1">
              <a:buFontTx/>
              <a:buNone/>
            </a:pPr>
            <a:r>
              <a:rPr lang="nb-NO" sz="1600" dirty="0"/>
              <a:t>	</a:t>
            </a:r>
            <a:r>
              <a:rPr lang="nb-NO" sz="1600" dirty="0" smtClean="0"/>
              <a:t>Frie elektronpar er mer frastøtende enn bindende.</a:t>
            </a:r>
          </a:p>
          <a:p>
            <a:pPr eaLnBrk="1" hangingPunct="1">
              <a:buFontTx/>
              <a:buNone/>
            </a:pPr>
            <a:endParaRPr lang="nb-NO" sz="1600" dirty="0" smtClean="0"/>
          </a:p>
          <a:p>
            <a:pPr eaLnBrk="1" hangingPunct="1">
              <a:buFontTx/>
              <a:buNone/>
            </a:pPr>
            <a:r>
              <a:rPr lang="nb-NO" sz="1600" dirty="0" smtClean="0"/>
              <a:t>	Husk forskjell på symmetri (alle elektronpar) og geometri (bare bindende)</a:t>
            </a:r>
            <a:endParaRPr lang="en-US" sz="1600" dirty="0" smtClean="0"/>
          </a:p>
        </p:txBody>
      </p:sp>
      <p:pic>
        <p:nvPicPr>
          <p:cNvPr id="22533" name="Picture 5" descr="C:\Documents and Settings\trulsn\My Documents\MetEnFrem\Figurer\PERK-2-9-tetraeder-VSE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89275"/>
            <a:ext cx="3810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trulsn\My Documents\MetEnFrem\Figurer\PERK-2-11-oktaeder-VSE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11500"/>
            <a:ext cx="4343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588224" y="6093296"/>
            <a:ext cx="2443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35881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6200"/>
            <a:ext cx="6622504" cy="832520"/>
          </a:xfrm>
        </p:spPr>
        <p:txBody>
          <a:bodyPr/>
          <a:lstStyle/>
          <a:p>
            <a:r>
              <a:rPr lang="en-US" dirty="0" smtClean="0"/>
              <a:t>Atom </a:t>
            </a:r>
            <a:r>
              <a:rPr lang="en-US" dirty="0" err="1" smtClean="0"/>
              <a:t>orbitaler</a:t>
            </a:r>
            <a:r>
              <a:rPr lang="en-US" dirty="0" smtClean="0"/>
              <a:t>  (</a:t>
            </a:r>
            <a:r>
              <a:rPr lang="en-US" dirty="0" err="1" smtClean="0"/>
              <a:t>repitisjon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76952"/>
            <a:ext cx="7292812" cy="428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2"/>
                </a:solidFill>
              </a:rPr>
              <a:t>Repetisjon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980728"/>
            <a:ext cx="403244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i="1" dirty="0"/>
              <a:t>l</a:t>
            </a:r>
            <a:r>
              <a:rPr lang="en-GB" sz="1800" dirty="0"/>
              <a:t>: </a:t>
            </a:r>
            <a:r>
              <a:rPr lang="en-GB" sz="1800" dirty="0" err="1"/>
              <a:t>bikvantetallet</a:t>
            </a:r>
            <a:endParaRPr lang="en-GB" sz="1800" dirty="0"/>
          </a:p>
          <a:p>
            <a:pPr lvl="1" eaLnBrk="1" hangingPunct="1">
              <a:lnSpc>
                <a:spcPct val="90000"/>
              </a:lnSpc>
            </a:pPr>
            <a:r>
              <a:rPr lang="en-GB" sz="1600" dirty="0" err="1"/>
              <a:t>vinkelmoment</a:t>
            </a:r>
            <a:r>
              <a:rPr lang="en-GB" sz="1600" dirty="0"/>
              <a:t> (form);  </a:t>
            </a:r>
            <a:r>
              <a:rPr lang="en-GB" sz="1600" i="1" dirty="0"/>
              <a:t>l </a:t>
            </a:r>
            <a:r>
              <a:rPr lang="en-GB" sz="1600" dirty="0"/>
              <a:t>= 0,1,2...(</a:t>
            </a:r>
            <a:r>
              <a:rPr lang="en-GB" sz="1600" i="1" dirty="0"/>
              <a:t>n</a:t>
            </a:r>
            <a:r>
              <a:rPr lang="en-GB" sz="1600" dirty="0"/>
              <a:t>-1)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1240" y="168599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=0; 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7578" y="2924943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=1;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17578" y="3861048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=2; 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68874" y="49411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=3;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To enkle effekter av størrelse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Sterisk hindring:</a:t>
            </a:r>
          </a:p>
          <a:p>
            <a:pPr lvl="1" eaLnBrk="1" hangingPunct="1"/>
            <a:r>
              <a:rPr lang="nb-NO" sz="1600" smtClean="0"/>
              <a:t>Små sentralatomer kan ikke omgis av for mange atomer.</a:t>
            </a:r>
          </a:p>
          <a:p>
            <a:pPr lvl="1" eaLnBrk="1" hangingPunct="1"/>
            <a:r>
              <a:rPr lang="nb-NO" sz="1600" smtClean="0"/>
              <a:t>Eks.: PCl</a:t>
            </a:r>
            <a:r>
              <a:rPr lang="nb-NO" sz="1600" baseline="-25000" smtClean="0"/>
              <a:t>5</a:t>
            </a:r>
            <a:r>
              <a:rPr lang="nb-NO" sz="1600" smtClean="0"/>
              <a:t> ok, men NCl</a:t>
            </a:r>
            <a:r>
              <a:rPr lang="nb-NO" sz="1600" baseline="-25000" smtClean="0"/>
              <a:t>5</a:t>
            </a:r>
            <a:r>
              <a:rPr lang="nb-NO" sz="1600" smtClean="0"/>
              <a:t> ustabil.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Dobbelt- og trippelbindinger for små atomer, men oftest bare enkeltbindinger for store atomer: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Store atomer forhindrer overlapp for p</a:t>
            </a:r>
            <a:r>
              <a:rPr lang="nb-NO" sz="1600" baseline="-25000" smtClean="0"/>
              <a:t>x</a:t>
            </a:r>
            <a:r>
              <a:rPr lang="nb-NO" sz="1600" smtClean="0"/>
              <a:t>- og p</a:t>
            </a:r>
            <a:r>
              <a:rPr lang="nb-NO" sz="1600" baseline="-25000" smtClean="0"/>
              <a:t>y</a:t>
            </a:r>
            <a:r>
              <a:rPr lang="nb-NO" sz="1600" smtClean="0"/>
              <a:t>-orbitaler</a:t>
            </a:r>
          </a:p>
          <a:p>
            <a:pPr lvl="1" eaLnBrk="1" hangingPunct="1">
              <a:buFontTx/>
              <a:buNone/>
            </a:pPr>
            <a:r>
              <a:rPr lang="nb-NO" sz="1600" smtClean="0"/>
              <a:t>O=O men S</a:t>
            </a:r>
            <a:r>
              <a:rPr lang="nb-NO" sz="1600" baseline="-25000" smtClean="0"/>
              <a:t>8</a:t>
            </a:r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N</a:t>
            </a:r>
            <a:r>
              <a:rPr lang="nb-NO" smtClean="0">
                <a:sym typeface="Symbol" pitchFamily="18" charset="2"/>
              </a:rPr>
              <a:t></a:t>
            </a:r>
            <a:r>
              <a:rPr lang="nb-NO" sz="1600" smtClean="0">
                <a:sym typeface="Symbol" pitchFamily="18" charset="2"/>
              </a:rPr>
              <a:t>N men P</a:t>
            </a:r>
            <a:r>
              <a:rPr lang="nb-NO" sz="1600" baseline="-25000" smtClean="0">
                <a:sym typeface="Symbol" pitchFamily="18" charset="2"/>
              </a:rPr>
              <a:t>4</a:t>
            </a:r>
            <a:r>
              <a:rPr lang="nb-NO" smtClean="0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23557" name="Picture 5" descr="C:\Documents and Settings\trulsn\My Documents\MetEnFrem\Figurer\fig030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7032"/>
            <a:ext cx="1635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2" name="Picture 6" descr="C:\Documents and Settings\trulsn\My Documents\MetEnFrem\Figurer\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3573016"/>
            <a:ext cx="2747962" cy="23225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64088" y="6093296"/>
            <a:ext cx="2747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nb-NO" sz="1000" b="1" dirty="0">
                <a:cs typeface="Times New Roman" pitchFamily="18" charset="0"/>
              </a:rPr>
              <a:t> og </a:t>
            </a:r>
            <a:r>
              <a:rPr lang="nb-NO" sz="1000" b="1" dirty="0">
                <a:cs typeface="Times New Roman" pitchFamily="18" charset="0"/>
                <a:hlinkClick r:id="rId4"/>
              </a:rPr>
              <a:t>http://www.webelements.com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24579" name="Picture 5" descr="C:\Documents and Settings\trulsn\My Documents\MetEnFrem\Figurer\PERK-5-3-Hydrogenbi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656" y="994222"/>
            <a:ext cx="28956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Krefter </a:t>
            </a:r>
            <a:r>
              <a:rPr lang="nb-NO" i="1" smtClean="0"/>
              <a:t>mellom</a:t>
            </a:r>
            <a:r>
              <a:rPr lang="nb-NO" smtClean="0"/>
              <a:t> molekyler</a:t>
            </a:r>
            <a:endParaRPr 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104456" cy="502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Permanente dipolmoment</a:t>
            </a:r>
          </a:p>
          <a:p>
            <a:pPr lvl="1" eaLnBrk="1" hangingPunct="1"/>
            <a:r>
              <a:rPr lang="nb-NO" sz="1400" dirty="0" smtClean="0"/>
              <a:t>Polare kovalente bindinger</a:t>
            </a:r>
          </a:p>
          <a:p>
            <a:pPr lvl="1" eaLnBrk="1" hangingPunct="1"/>
            <a:r>
              <a:rPr lang="nb-NO" sz="1400" dirty="0" smtClean="0"/>
              <a:t>Forskjellig elektronegativitet</a:t>
            </a:r>
          </a:p>
          <a:p>
            <a:pPr lvl="1" eaLnBrk="1" hangingPunct="1"/>
            <a:r>
              <a:rPr lang="nb-NO" sz="1400" dirty="0" smtClean="0"/>
              <a:t>Elektrostatiske krefter mellom molekyler</a:t>
            </a:r>
          </a:p>
          <a:p>
            <a:pPr lvl="1" eaLnBrk="1" hangingPunct="1"/>
            <a:r>
              <a:rPr lang="nb-NO" sz="1400" dirty="0" smtClean="0"/>
              <a:t>For hydrogen (H—XH) kalles dette </a:t>
            </a:r>
            <a:r>
              <a:rPr lang="nb-NO" sz="1400" b="1" i="1" dirty="0" smtClean="0"/>
              <a:t>hydrogenbinding</a:t>
            </a:r>
            <a:r>
              <a:rPr lang="nb-NO" sz="1400" dirty="0" smtClean="0"/>
              <a:t>.</a:t>
            </a:r>
          </a:p>
          <a:p>
            <a:pPr lvl="1" eaLnBrk="1" hangingPunct="1"/>
            <a:r>
              <a:rPr lang="nb-NO" sz="1400" dirty="0" smtClean="0"/>
              <a:t>Høyere smeltepunkt og kokepunkt for mer polare molekyler.</a:t>
            </a:r>
          </a:p>
          <a:p>
            <a:pPr lvl="1" eaLnBrk="1" hangingPunct="1"/>
            <a:endParaRPr lang="nb-NO" sz="1400" dirty="0" smtClean="0"/>
          </a:p>
          <a:p>
            <a:pPr lvl="1" eaLnBrk="1" hangingPunct="1"/>
            <a:endParaRPr lang="nb-NO" sz="1400" dirty="0" smtClean="0"/>
          </a:p>
          <a:p>
            <a:pPr eaLnBrk="1" hangingPunct="1"/>
            <a:r>
              <a:rPr lang="nb-NO" sz="1600" dirty="0" smtClean="0"/>
              <a:t>Induserte dipoler</a:t>
            </a:r>
          </a:p>
          <a:p>
            <a:pPr lvl="1" eaLnBrk="1" hangingPunct="1"/>
            <a:r>
              <a:rPr lang="nb-NO" sz="1400" dirty="0" smtClean="0"/>
              <a:t>Vibrasjoner fører til instantane dipoler</a:t>
            </a:r>
          </a:p>
          <a:p>
            <a:pPr lvl="1" eaLnBrk="1" hangingPunct="1"/>
            <a:r>
              <a:rPr lang="nb-NO" sz="1400" dirty="0" smtClean="0"/>
              <a:t>Elektroner </a:t>
            </a:r>
            <a:r>
              <a:rPr lang="nb-NO" sz="1400" dirty="0" err="1" smtClean="0"/>
              <a:t>vs</a:t>
            </a:r>
            <a:r>
              <a:rPr lang="nb-NO" sz="1400" dirty="0" smtClean="0"/>
              <a:t> kjerne, ioner </a:t>
            </a:r>
            <a:r>
              <a:rPr lang="nb-NO" sz="1400" dirty="0" err="1" smtClean="0"/>
              <a:t>vs</a:t>
            </a:r>
            <a:r>
              <a:rPr lang="nb-NO" sz="1400" dirty="0" smtClean="0"/>
              <a:t> ioner</a:t>
            </a:r>
          </a:p>
          <a:p>
            <a:pPr lvl="1" eaLnBrk="1" hangingPunct="1"/>
            <a:r>
              <a:rPr lang="nb-NO" sz="1400" dirty="0" smtClean="0"/>
              <a:t>Netto tiltrekkende kraft</a:t>
            </a:r>
          </a:p>
          <a:p>
            <a:pPr lvl="1" eaLnBrk="1" hangingPunct="1"/>
            <a:r>
              <a:rPr lang="nb-NO" sz="1400" dirty="0" smtClean="0"/>
              <a:t>Kalles: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Londonkrefter, dispersjonskrefter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	</a:t>
            </a:r>
            <a:r>
              <a:rPr lang="nb-NO" sz="1400" b="1" i="1" dirty="0" smtClean="0"/>
              <a:t>van der </a:t>
            </a:r>
            <a:r>
              <a:rPr lang="nb-NO" sz="1400" b="1" i="1" dirty="0" err="1" smtClean="0"/>
              <a:t>Waalske</a:t>
            </a:r>
            <a:r>
              <a:rPr lang="nb-NO" sz="1400" b="1" i="1" dirty="0" smtClean="0"/>
              <a:t> bindinger</a:t>
            </a:r>
            <a:endParaRPr lang="en-US" sz="1400" b="1" i="1" dirty="0" smtClean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88024" y="6128469"/>
            <a:ext cx="259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 og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4580" name="Picture 6" descr="C:\Documents and Settings\trulsn\My Documents\MetEnFrem\Figurer\fig092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296" y="2696616"/>
            <a:ext cx="26162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3310136" cy="688504"/>
          </a:xfrm>
        </p:spPr>
        <p:txBody>
          <a:bodyPr/>
          <a:lstStyle/>
          <a:p>
            <a:r>
              <a:rPr lang="en-US" dirty="0" err="1" smtClean="0"/>
              <a:t>Hydrogenbinding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" y="1556792"/>
            <a:ext cx="3648100" cy="45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</a:t>
            </a:r>
            <a:r>
              <a:rPr lang="en-US" dirty="0" err="1" smtClean="0"/>
              <a:t>heksagonal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92" y="1801736"/>
            <a:ext cx="3316455" cy="41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1" y="1412776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Elektrontetthet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81291" y="1791720"/>
            <a:ext cx="3882324" cy="4712060"/>
            <a:chOff x="4781291" y="1791720"/>
            <a:chExt cx="3882324" cy="471206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291" y="1791720"/>
              <a:ext cx="3316455" cy="411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148064" y="5665622"/>
              <a:ext cx="3515551" cy="83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Elektrontetthet</a:t>
              </a:r>
              <a:r>
                <a:rPr lang="en-US" dirty="0" smtClean="0"/>
                <a:t> med </a:t>
              </a:r>
              <a:r>
                <a:rPr lang="en-US" dirty="0" err="1" smtClean="0"/>
                <a:t>ladningsfordeling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52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3742184" cy="1048544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7322" y="30101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19700236">
            <a:off x="2419780" y="2984129"/>
            <a:ext cx="255084" cy="72919"/>
            <a:chOff x="3522637" y="2888029"/>
            <a:chExt cx="255084" cy="72919"/>
          </a:xfrm>
        </p:grpSpPr>
        <p:sp>
          <p:nvSpPr>
            <p:cNvPr id="6" name="Oval 5"/>
            <p:cNvSpPr/>
            <p:nvPr/>
          </p:nvSpPr>
          <p:spPr>
            <a:xfrm>
              <a:off x="3705713" y="2888940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22637" y="2888029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414875">
            <a:off x="2827264" y="2997154"/>
            <a:ext cx="255084" cy="72919"/>
            <a:chOff x="3522637" y="3434892"/>
            <a:chExt cx="255084" cy="72919"/>
          </a:xfrm>
        </p:grpSpPr>
        <p:sp>
          <p:nvSpPr>
            <p:cNvPr id="8" name="Oval 7"/>
            <p:cNvSpPr/>
            <p:nvPr/>
          </p:nvSpPr>
          <p:spPr>
            <a:xfrm>
              <a:off x="3705713" y="3435803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22637" y="3434892"/>
              <a:ext cx="72008" cy="7200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927186" y="3435803"/>
            <a:ext cx="72008" cy="72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1318" y="3439690"/>
            <a:ext cx="72008" cy="72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1287" y="33936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378812" y="3310036"/>
            <a:ext cx="72008" cy="72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23728" y="337950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75122" y="3321615"/>
            <a:ext cx="72008" cy="7200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9744"/>
            <a:ext cx="4672277" cy="45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59" y="947074"/>
            <a:ext cx="5139505" cy="496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2704"/>
            <a:ext cx="4672277" cy="451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Metallisk binding </a:t>
            </a:r>
            <a:br>
              <a:rPr lang="en-GB" smtClean="0"/>
            </a:br>
            <a:r>
              <a:rPr lang="nb-NO" smtClean="0"/>
              <a:t>(”metallenes binding”)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953000" cy="4953000"/>
          </a:xfrm>
        </p:spPr>
        <p:txBody>
          <a:bodyPr/>
          <a:lstStyle/>
          <a:p>
            <a:pPr eaLnBrk="1" hangingPunct="1"/>
            <a:r>
              <a:rPr lang="en-GB" sz="1800" dirty="0" err="1" smtClean="0"/>
              <a:t>Ikke</a:t>
            </a:r>
            <a:r>
              <a:rPr lang="en-GB" sz="1800" dirty="0" smtClean="0"/>
              <a:t> </a:t>
            </a:r>
            <a:r>
              <a:rPr lang="en-GB" sz="1800" dirty="0" err="1" smtClean="0"/>
              <a:t>nok</a:t>
            </a:r>
            <a:r>
              <a:rPr lang="en-GB" sz="1800" dirty="0" smtClean="0"/>
              <a:t> </a:t>
            </a:r>
            <a:r>
              <a:rPr lang="en-GB" sz="1800" dirty="0" err="1" smtClean="0"/>
              <a:t>valenselektroner</a:t>
            </a:r>
            <a:r>
              <a:rPr lang="en-GB" sz="1800" dirty="0" smtClean="0"/>
              <a:t> til å </a:t>
            </a:r>
            <a:r>
              <a:rPr lang="en-GB" sz="1800" dirty="0" err="1" smtClean="0"/>
              <a:t>fylle</a:t>
            </a:r>
            <a:r>
              <a:rPr lang="en-GB" sz="1800" dirty="0" smtClean="0"/>
              <a:t> </a:t>
            </a:r>
            <a:r>
              <a:rPr lang="en-GB" sz="1800" dirty="0" err="1" smtClean="0"/>
              <a:t>oktetter</a:t>
            </a:r>
            <a:r>
              <a:rPr lang="en-GB" sz="1800" dirty="0" smtClean="0"/>
              <a:t> </a:t>
            </a:r>
          </a:p>
          <a:p>
            <a:pPr eaLnBrk="1" hangingPunct="1"/>
            <a:r>
              <a:rPr lang="en-GB" sz="1800" dirty="0" err="1" smtClean="0"/>
              <a:t>Deler</a:t>
            </a:r>
            <a:r>
              <a:rPr lang="en-GB" sz="1800" dirty="0" smtClean="0"/>
              <a:t> </a:t>
            </a:r>
            <a:r>
              <a:rPr lang="en-GB" sz="1800" dirty="0" err="1" smtClean="0"/>
              <a:t>elektroner</a:t>
            </a:r>
            <a:r>
              <a:rPr lang="en-GB" sz="1800" dirty="0" smtClean="0"/>
              <a:t> med </a:t>
            </a:r>
            <a:r>
              <a:rPr lang="en-GB" sz="1800" dirty="0" err="1" smtClean="0"/>
              <a:t>flest</a:t>
            </a:r>
            <a:r>
              <a:rPr lang="en-GB" sz="1800" dirty="0" smtClean="0"/>
              <a:t> </a:t>
            </a:r>
            <a:r>
              <a:rPr lang="en-GB" sz="1800" dirty="0" err="1" smtClean="0"/>
              <a:t>mulig</a:t>
            </a:r>
            <a:r>
              <a:rPr lang="en-GB" sz="1800" dirty="0" smtClean="0"/>
              <a:t> </a:t>
            </a:r>
            <a:r>
              <a:rPr lang="en-GB" sz="1800" dirty="0" err="1" smtClean="0"/>
              <a:t>andre</a:t>
            </a:r>
            <a:r>
              <a:rPr lang="en-GB" sz="1800" dirty="0" smtClean="0"/>
              <a:t>; </a:t>
            </a:r>
            <a:r>
              <a:rPr lang="en-GB" sz="1800" dirty="0" err="1" smtClean="0"/>
              <a:t>elektron-sjø</a:t>
            </a:r>
            <a:endParaRPr lang="en-GB" sz="1800" dirty="0" smtClean="0"/>
          </a:p>
          <a:p>
            <a:pPr eaLnBrk="1" hangingPunct="1"/>
            <a:r>
              <a:rPr lang="en-GB" sz="1800" dirty="0" err="1" smtClean="0"/>
              <a:t>Ekvivalent</a:t>
            </a:r>
            <a:r>
              <a:rPr lang="en-GB" sz="1800" dirty="0" smtClean="0"/>
              <a:t> med </a:t>
            </a:r>
            <a:r>
              <a:rPr lang="en-GB" sz="1800" dirty="0" err="1" smtClean="0"/>
              <a:t>resonans-modellen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Ikke</a:t>
            </a:r>
            <a:r>
              <a:rPr lang="en-GB" sz="1800" dirty="0" smtClean="0"/>
              <a:t> </a:t>
            </a:r>
            <a:r>
              <a:rPr lang="en-GB" sz="1800" dirty="0" err="1" smtClean="0"/>
              <a:t>rettede</a:t>
            </a:r>
            <a:r>
              <a:rPr lang="en-GB" sz="1800" dirty="0" smtClean="0"/>
              <a:t> </a:t>
            </a:r>
            <a:r>
              <a:rPr lang="en-GB" sz="1800" dirty="0" err="1" smtClean="0"/>
              <a:t>bindinger</a:t>
            </a:r>
            <a:r>
              <a:rPr lang="en-GB" sz="1800" dirty="0" smtClean="0"/>
              <a:t>  </a:t>
            </a:r>
          </a:p>
          <a:p>
            <a:pPr eaLnBrk="1" hangingPunct="1"/>
            <a:r>
              <a:rPr lang="en-GB" sz="1800" dirty="0" err="1" smtClean="0"/>
              <a:t>Kulepakking</a:t>
            </a:r>
            <a:r>
              <a:rPr lang="en-GB" sz="1800" dirty="0" smtClean="0"/>
              <a:t>  </a:t>
            </a:r>
          </a:p>
          <a:p>
            <a:pPr eaLnBrk="1" hangingPunct="1"/>
            <a:r>
              <a:rPr lang="en-GB" sz="1800" dirty="0" smtClean="0"/>
              <a:t>Høye </a:t>
            </a:r>
            <a:r>
              <a:rPr lang="en-GB" sz="1800" dirty="0" err="1" smtClean="0"/>
              <a:t>koordinasjonstall</a:t>
            </a:r>
            <a:r>
              <a:rPr lang="en-GB" sz="1800" dirty="0" smtClean="0"/>
              <a:t> 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Leder</a:t>
            </a:r>
            <a:r>
              <a:rPr lang="en-GB" sz="1800" dirty="0" smtClean="0"/>
              <a:t> </a:t>
            </a:r>
            <a:r>
              <a:rPr lang="en-GB" sz="1800" dirty="0" err="1" smtClean="0"/>
              <a:t>strøm</a:t>
            </a:r>
            <a:r>
              <a:rPr lang="en-GB" sz="1800" dirty="0" smtClean="0"/>
              <a:t>  </a:t>
            </a:r>
          </a:p>
          <a:p>
            <a:pPr eaLnBrk="1" hangingPunct="1"/>
            <a:r>
              <a:rPr lang="en-GB" sz="1800" dirty="0" err="1" smtClean="0"/>
              <a:t>Smibare</a:t>
            </a:r>
            <a:r>
              <a:rPr lang="en-GB" sz="1800" dirty="0" smtClean="0"/>
              <a:t>  </a:t>
            </a:r>
          </a:p>
          <a:p>
            <a:pPr eaLnBrk="1" hangingPunct="1"/>
            <a:r>
              <a:rPr lang="en-GB" sz="1800" dirty="0" err="1" smtClean="0"/>
              <a:t>Metallisk</a:t>
            </a:r>
            <a:r>
              <a:rPr lang="en-GB" sz="1800" dirty="0" smtClean="0"/>
              <a:t> glans</a:t>
            </a:r>
          </a:p>
        </p:txBody>
      </p:sp>
      <p:sp>
        <p:nvSpPr>
          <p:cNvPr id="338954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D03A0-2A4D-4252-A4D1-C5AB6571E3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5"/>
            <a:ext cx="6000898" cy="25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Ionisk binding </a:t>
            </a:r>
            <a:br>
              <a:rPr lang="nb-NO" smtClean="0"/>
            </a:br>
            <a:r>
              <a:rPr lang="nb-NO" smtClean="0"/>
              <a:t>(”saltenes binding”)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5257800"/>
          </a:xfrm>
        </p:spPr>
        <p:txBody>
          <a:bodyPr/>
          <a:lstStyle/>
          <a:p>
            <a:pPr eaLnBrk="1" hangingPunct="1"/>
            <a:r>
              <a:rPr lang="nb-NO" sz="1600" smtClean="0"/>
              <a:t>Ikke dele, men </a:t>
            </a:r>
            <a:r>
              <a:rPr lang="nb-NO" sz="1600" i="1" smtClean="0"/>
              <a:t>fordele </a:t>
            </a:r>
            <a:r>
              <a:rPr lang="nb-NO" sz="1600" smtClean="0"/>
              <a:t>elektroner for å oppnå full oktett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Forskjell i elektronegativitet &gt; 2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en-GB" sz="1600" smtClean="0"/>
              <a:t>Ladede kuler</a:t>
            </a:r>
          </a:p>
          <a:p>
            <a:pPr eaLnBrk="1" hangingPunct="1"/>
            <a:r>
              <a:rPr lang="en-GB" sz="1600" smtClean="0"/>
              <a:t>Elektrostatiske krefter</a:t>
            </a:r>
          </a:p>
          <a:p>
            <a:pPr eaLnBrk="1" hangingPunct="1"/>
            <a:r>
              <a:rPr lang="en-GB" sz="1600" smtClean="0"/>
              <a:t>Sprø, ikke-ledende</a:t>
            </a:r>
          </a:p>
          <a:p>
            <a:pPr lvl="1" eaLnBrk="1" hangingPunct="1"/>
            <a:r>
              <a:rPr lang="en-GB" sz="1400" smtClean="0"/>
              <a:t>elektronene bundet</a:t>
            </a:r>
          </a:p>
          <a:p>
            <a:pPr lvl="1" eaLnBrk="1" hangingPunct="1"/>
            <a:r>
              <a:rPr lang="en-GB" sz="1400" smtClean="0"/>
              <a:t>men ioneledere når smeltet</a:t>
            </a:r>
          </a:p>
          <a:p>
            <a:pPr eaLnBrk="1" hangingPunct="1"/>
            <a:r>
              <a:rPr lang="en-GB" sz="1600" smtClean="0"/>
              <a:t>lav koordinasjon</a:t>
            </a:r>
          </a:p>
          <a:p>
            <a:pPr lvl="1" eaLnBrk="1" hangingPunct="1"/>
            <a:r>
              <a:rPr lang="en-GB" sz="1400" smtClean="0"/>
              <a:t>store anioner  </a:t>
            </a:r>
          </a:p>
          <a:p>
            <a:pPr eaLnBrk="1" hangingPunct="1"/>
            <a:r>
              <a:rPr lang="en-GB" sz="1600" smtClean="0"/>
              <a:t>lav tetthet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“Salter”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Grupper kan være kationer og anioner; 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NH</a:t>
            </a:r>
            <a:r>
              <a:rPr lang="en-GB" sz="1400" baseline="-25000" smtClean="0"/>
              <a:t>4</a:t>
            </a:r>
            <a:r>
              <a:rPr lang="en-GB" sz="1400" baseline="30000" smtClean="0"/>
              <a:t>+</a:t>
            </a:r>
            <a:r>
              <a:rPr lang="en-GB" sz="1400" smtClean="0"/>
              <a:t> , NO</a:t>
            </a:r>
            <a:r>
              <a:rPr lang="en-GB" sz="1400" baseline="-25000" smtClean="0"/>
              <a:t>3</a:t>
            </a:r>
            <a:r>
              <a:rPr lang="en-GB" sz="1400" baseline="30000" smtClean="0"/>
              <a:t>-</a:t>
            </a:r>
            <a:r>
              <a:rPr lang="en-GB" sz="1400" smtClean="0"/>
              <a:t> ; NH</a:t>
            </a:r>
            <a:r>
              <a:rPr lang="en-GB" sz="1400" baseline="-25000" smtClean="0"/>
              <a:t>4</a:t>
            </a:r>
            <a:r>
              <a:rPr lang="en-GB" sz="1400" smtClean="0"/>
              <a:t>NO</a:t>
            </a:r>
            <a:r>
              <a:rPr lang="en-GB" sz="1400" baseline="-25000" smtClean="0"/>
              <a:t>3</a:t>
            </a:r>
            <a:r>
              <a:rPr lang="en-GB" sz="1400" smtClean="0"/>
              <a:t>(s)</a:t>
            </a:r>
            <a:endParaRPr lang="en-US" sz="1400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012160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339976" name="WordArt 8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44" y="3212976"/>
            <a:ext cx="2659558" cy="22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Formelle oksidasjonstall</a:t>
            </a:r>
            <a:endParaRPr 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Tillegges grunnstoffene i et sett regler for forbindelser mellom ulike grunnstoffer. Tar hensyn til elektronegativitet og antall valenselektroner:</a:t>
            </a: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Fluor har alltid formelt oksidasjonstall -1 </a:t>
            </a: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Oksygen har oksidasjonstall </a:t>
            </a:r>
            <a:r>
              <a:rPr lang="nb-NO" b="1" dirty="0" smtClean="0">
                <a:cs typeface="Times New Roman" pitchFamily="18" charset="0"/>
              </a:rPr>
              <a:t>-2</a:t>
            </a:r>
            <a:r>
              <a:rPr lang="nb-NO" dirty="0" smtClean="0">
                <a:cs typeface="Times New Roman" pitchFamily="18" charset="0"/>
              </a:rPr>
              <a:t>, -1 eller -½, unntatt i forbindelse med fluor.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Hydrogen har oksidasjonstall +1 eller -1.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Andre grunnstoffer har oksidasjonstall som gis av antall valenselektroner og ønsket om å oppnå full oktett i ytre skall, </a:t>
            </a:r>
            <a:r>
              <a:rPr lang="nb-NO" dirty="0" smtClean="0">
                <a:solidFill>
                  <a:srgbClr val="CC0000"/>
                </a:solidFill>
                <a:cs typeface="Times New Roman" pitchFamily="18" charset="0"/>
              </a:rPr>
              <a:t>samt av forskjell i elektronegativitet</a:t>
            </a:r>
            <a:r>
              <a:rPr lang="nb-NO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Summen av oksidasjonstall skal være lik netto ladning for molekylet/ionet.</a:t>
            </a:r>
          </a:p>
          <a:p>
            <a:pPr algn="just" eaLnBrk="1" hangingPunct="1"/>
            <a:endParaRPr lang="nb-NO" dirty="0" smtClean="0">
              <a:cs typeface="Times New Roman" pitchFamily="18" charset="0"/>
            </a:endParaRPr>
          </a:p>
          <a:p>
            <a:pPr algn="just" eaLnBrk="1" hangingPunct="1"/>
            <a:r>
              <a:rPr lang="nb-NO" dirty="0" smtClean="0">
                <a:cs typeface="Times New Roman" pitchFamily="18" charset="0"/>
              </a:rPr>
              <a:t>Eksempel, vann-skift-reaksjonen: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5623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486400" y="5508625"/>
          <a:ext cx="3041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1485720" imgH="279360" progId="Equation.3">
                  <p:embed/>
                </p:oleObj>
              </mc:Choice>
              <mc:Fallback>
                <p:oleObj name="Equation" r:id="rId3" imgW="148572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08625"/>
                        <a:ext cx="30416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109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Viktig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MENA1001 – Materialer, energi og nanoteknologi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" y="1916833"/>
            <a:ext cx="89901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 for ioniske stoffer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876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Hvilket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gitter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mest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stabilt</a:t>
            </a:r>
            <a:r>
              <a:rPr lang="en-GB" sz="1800" dirty="0" smtClean="0"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Mest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negativ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nb-NO" sz="1800" i="1" dirty="0" smtClean="0">
                <a:cs typeface="Times New Roman" pitchFamily="18" charset="0"/>
              </a:rPr>
              <a:t>Δ</a:t>
            </a:r>
            <a:r>
              <a:rPr lang="en-GB" sz="1800" i="1" dirty="0" smtClean="0">
                <a:cs typeface="Times New Roman" pitchFamily="18" charset="0"/>
              </a:rPr>
              <a:t>G</a:t>
            </a:r>
            <a:r>
              <a:rPr lang="en-GB" sz="1800" i="1" baseline="30000" dirty="0" smtClean="0">
                <a:cs typeface="Times New Roman" pitchFamily="18" charset="0"/>
              </a:rPr>
              <a:t>0</a:t>
            </a:r>
            <a:r>
              <a:rPr lang="en-GB" sz="1800" dirty="0" smtClean="0">
                <a:cs typeface="Times New Roman" pitchFamily="18" charset="0"/>
              </a:rPr>
              <a:t> for </a:t>
            </a:r>
            <a:r>
              <a:rPr lang="en-GB" sz="1800" dirty="0" err="1" smtClean="0">
                <a:cs typeface="Times New Roman" pitchFamily="18" charset="0"/>
              </a:rPr>
              <a:t>følgende</a:t>
            </a:r>
            <a:r>
              <a:rPr lang="en-GB" sz="1800" dirty="0" smtClean="0"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M</a:t>
            </a:r>
            <a:r>
              <a:rPr lang="en-GB" sz="1800" baseline="30000" dirty="0" smtClean="0">
                <a:cs typeface="Times New Roman" pitchFamily="18" charset="0"/>
              </a:rPr>
              <a:t>+</a:t>
            </a:r>
            <a:r>
              <a:rPr lang="en-GB" sz="1800" dirty="0" smtClean="0">
                <a:cs typeface="Times New Roman" pitchFamily="18" charset="0"/>
              </a:rPr>
              <a:t>(g) + X</a:t>
            </a:r>
            <a:r>
              <a:rPr lang="en-GB" sz="1800" baseline="30000" dirty="0" smtClean="0">
                <a:cs typeface="Times New Roman" pitchFamily="18" charset="0"/>
              </a:rPr>
              <a:t>-</a:t>
            </a:r>
            <a:r>
              <a:rPr lang="en-GB" sz="1800" dirty="0" smtClean="0">
                <a:cs typeface="Times New Roman" pitchFamily="18" charset="0"/>
              </a:rPr>
              <a:t>(g) = MX(s)	</a:t>
            </a:r>
            <a:r>
              <a:rPr lang="nb-NO" sz="1800" i="1" dirty="0" smtClean="0">
                <a:cs typeface="Times New Roman" pitchFamily="18" charset="0"/>
              </a:rPr>
              <a:t>Δ</a:t>
            </a:r>
            <a:r>
              <a:rPr lang="en-GB" sz="1800" i="1" dirty="0" smtClean="0">
                <a:cs typeface="Times New Roman" pitchFamily="18" charset="0"/>
              </a:rPr>
              <a:t>G</a:t>
            </a:r>
            <a:r>
              <a:rPr lang="en-GB" sz="1800" i="1" baseline="30000" dirty="0" smtClean="0">
                <a:cs typeface="Times New Roman" pitchFamily="18" charset="0"/>
              </a:rPr>
              <a:t>0</a:t>
            </a:r>
            <a:r>
              <a:rPr lang="en-GB" sz="1800" i="1" dirty="0" smtClean="0">
                <a:cs typeface="Times New Roman" pitchFamily="18" charset="0"/>
              </a:rPr>
              <a:t> = </a:t>
            </a:r>
            <a:r>
              <a:rPr lang="nb-NO" sz="1800" i="1" dirty="0" smtClean="0">
                <a:cs typeface="Times New Roman" pitchFamily="18" charset="0"/>
              </a:rPr>
              <a:t>Δ</a:t>
            </a:r>
            <a:r>
              <a:rPr lang="en-GB" sz="1800" i="1" dirty="0" smtClean="0">
                <a:cs typeface="Times New Roman" pitchFamily="18" charset="0"/>
              </a:rPr>
              <a:t>H</a:t>
            </a:r>
            <a:r>
              <a:rPr lang="en-GB" sz="1800" i="1" baseline="30000" dirty="0" smtClean="0">
                <a:cs typeface="Times New Roman" pitchFamily="18" charset="0"/>
              </a:rPr>
              <a:t>0</a:t>
            </a:r>
            <a:r>
              <a:rPr lang="en-GB" sz="1800" i="1" dirty="0" smtClean="0">
                <a:cs typeface="Times New Roman" pitchFamily="18" charset="0"/>
              </a:rPr>
              <a:t> – T</a:t>
            </a:r>
            <a:r>
              <a:rPr lang="nb-NO" sz="1800" i="1" dirty="0" smtClean="0">
                <a:cs typeface="Times New Roman" pitchFamily="18" charset="0"/>
              </a:rPr>
              <a:t>Δ</a:t>
            </a:r>
            <a:r>
              <a:rPr lang="en-GB" sz="1800" i="1" dirty="0" smtClean="0">
                <a:cs typeface="Times New Roman" pitchFamily="18" charset="0"/>
              </a:rPr>
              <a:t>S</a:t>
            </a:r>
            <a:r>
              <a:rPr lang="en-GB" sz="1800" i="1" baseline="30000" dirty="0" smtClean="0">
                <a:cs typeface="Times New Roman" pitchFamily="18" charset="0"/>
              </a:rPr>
              <a:t>0</a:t>
            </a:r>
            <a:endParaRPr lang="en-GB" sz="1800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M</a:t>
            </a:r>
            <a:r>
              <a:rPr lang="en-GB" sz="1800" baseline="30000" dirty="0" smtClean="0">
                <a:cs typeface="Times New Roman" pitchFamily="18" charset="0"/>
              </a:rPr>
              <a:t>+</a:t>
            </a:r>
            <a:r>
              <a:rPr lang="en-GB" sz="1800" dirty="0" smtClean="0">
                <a:cs typeface="Times New Roman" pitchFamily="18" charset="0"/>
              </a:rPr>
              <a:t>(g) + X</a:t>
            </a:r>
            <a:r>
              <a:rPr lang="en-GB" sz="1800" baseline="30000" dirty="0" smtClean="0">
                <a:cs typeface="Times New Roman" pitchFamily="18" charset="0"/>
              </a:rPr>
              <a:t>-</a:t>
            </a:r>
            <a:r>
              <a:rPr lang="en-GB" sz="1800" dirty="0" smtClean="0">
                <a:cs typeface="Times New Roman" pitchFamily="18" charset="0"/>
              </a:rPr>
              <a:t>(g) </a:t>
            </a:r>
            <a:r>
              <a:rPr lang="en-GB" sz="1800" dirty="0" err="1" smtClean="0">
                <a:cs typeface="Times New Roman" pitchFamily="18" charset="0"/>
              </a:rPr>
              <a:t>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felles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referansepunkt</a:t>
            </a:r>
            <a:r>
              <a:rPr lang="en-GB" sz="1800" dirty="0" smtClean="0">
                <a:cs typeface="Times New Roman" pitchFamily="18" charset="0"/>
              </a:rPr>
              <a:t> for </a:t>
            </a:r>
            <a:r>
              <a:rPr lang="en-GB" sz="1800" dirty="0" err="1" smtClean="0">
                <a:cs typeface="Times New Roman" pitchFamily="18" charset="0"/>
              </a:rPr>
              <a:t>flere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strukturer</a:t>
            </a:r>
            <a:r>
              <a:rPr lang="en-GB" sz="1800" dirty="0" smtClean="0"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Gitterentalpi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mer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vanlig</a:t>
            </a:r>
            <a:r>
              <a:rPr lang="en-GB" sz="1800" dirty="0" smtClean="0">
                <a:cs typeface="Times New Roman" pitchFamily="18" charset="0"/>
              </a:rPr>
              <a:t> å </a:t>
            </a:r>
            <a:r>
              <a:rPr lang="en-GB" sz="1800" dirty="0" err="1" smtClean="0">
                <a:cs typeface="Times New Roman" pitchFamily="18" charset="0"/>
              </a:rPr>
              <a:t>bruke</a:t>
            </a:r>
            <a:r>
              <a:rPr lang="en-GB" sz="1800" dirty="0" smtClean="0">
                <a:cs typeface="Times New Roman" pitchFamily="18" charset="0"/>
              </a:rPr>
              <a:t>, </a:t>
            </a:r>
            <a:r>
              <a:rPr lang="en-GB" sz="1800" dirty="0" err="1" smtClean="0">
                <a:cs typeface="Times New Roman" pitchFamily="18" charset="0"/>
              </a:rPr>
              <a:t>og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angis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ofte</a:t>
            </a:r>
            <a:r>
              <a:rPr lang="en-GB" sz="1800" dirty="0" smtClean="0">
                <a:cs typeface="Times New Roman" pitchFamily="18" charset="0"/>
              </a:rPr>
              <a:t> for den </a:t>
            </a:r>
            <a:r>
              <a:rPr lang="en-GB" sz="1800" dirty="0" err="1" smtClean="0">
                <a:cs typeface="Times New Roman" pitchFamily="18" charset="0"/>
              </a:rPr>
              <a:t>omvendte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prosessen</a:t>
            </a:r>
            <a:r>
              <a:rPr lang="en-GB" sz="1800" dirty="0" smtClean="0"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MX(s) = M</a:t>
            </a:r>
            <a:r>
              <a:rPr lang="en-GB" sz="1800" baseline="30000" dirty="0" smtClean="0">
                <a:cs typeface="Times New Roman" pitchFamily="18" charset="0"/>
              </a:rPr>
              <a:t>+</a:t>
            </a:r>
            <a:r>
              <a:rPr lang="en-GB" sz="1800" dirty="0" smtClean="0">
                <a:cs typeface="Times New Roman" pitchFamily="18" charset="0"/>
              </a:rPr>
              <a:t>(g) + X</a:t>
            </a:r>
            <a:r>
              <a:rPr lang="en-GB" sz="1800" baseline="30000" dirty="0" smtClean="0">
                <a:cs typeface="Times New Roman" pitchFamily="18" charset="0"/>
              </a:rPr>
              <a:t>-</a:t>
            </a:r>
            <a:r>
              <a:rPr lang="en-GB" sz="1800" dirty="0" smtClean="0">
                <a:cs typeface="Times New Roman" pitchFamily="18" charset="0"/>
              </a:rPr>
              <a:t>(g)	</a:t>
            </a:r>
            <a:r>
              <a:rPr lang="nb-NO" sz="1800" i="1" dirty="0" smtClean="0">
                <a:cs typeface="Times New Roman" pitchFamily="18" charset="0"/>
              </a:rPr>
              <a:t>Δ</a:t>
            </a:r>
            <a:r>
              <a:rPr lang="en-GB" sz="1800" i="1" dirty="0" smtClean="0">
                <a:cs typeface="Times New Roman" pitchFamily="18" charset="0"/>
              </a:rPr>
              <a:t>H</a:t>
            </a:r>
            <a:r>
              <a:rPr lang="en-GB" sz="1800" i="1" baseline="-30000" dirty="0" smtClean="0">
                <a:cs typeface="Times New Roman" pitchFamily="18" charset="0"/>
              </a:rPr>
              <a:t>L</a:t>
            </a:r>
            <a:r>
              <a:rPr lang="en-GB" sz="1800" i="1" baseline="30000" dirty="0" smtClean="0">
                <a:cs typeface="Times New Roman" pitchFamily="18" charset="0"/>
              </a:rPr>
              <a:t>0</a:t>
            </a:r>
            <a:r>
              <a:rPr lang="en-GB" sz="1800" i="1" dirty="0" smtClean="0">
                <a:cs typeface="Times New Roman" pitchFamily="18" charset="0"/>
              </a:rPr>
              <a:t>  </a:t>
            </a:r>
            <a:r>
              <a:rPr lang="en-GB" sz="1800" dirty="0" smtClean="0">
                <a:cs typeface="Times New Roman" pitchFamily="18" charset="0"/>
              </a:rPr>
              <a:t>	(&gt; 0)	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152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Termodynamisk modell – Born-Haber-syklus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smtClean="0">
                <a:cs typeface="Times New Roman" pitchFamily="18" charset="0"/>
              </a:rPr>
              <a:t>Na(s) + ½ Cl</a:t>
            </a:r>
            <a:r>
              <a:rPr lang="en-GB" sz="1400" baseline="-30000" smtClean="0">
                <a:cs typeface="Times New Roman" pitchFamily="18" charset="0"/>
              </a:rPr>
              <a:t>2</a:t>
            </a:r>
            <a:r>
              <a:rPr lang="en-GB" sz="1400" smtClean="0">
                <a:cs typeface="Times New Roman" pitchFamily="18" charset="0"/>
              </a:rPr>
              <a:t>(g) = NaCl(s)	        </a:t>
            </a:r>
            <a:r>
              <a:rPr lang="nb-NO" sz="1400" smtClean="0">
                <a:cs typeface="Times New Roman" pitchFamily="18" charset="0"/>
              </a:rPr>
              <a:t>Δ</a:t>
            </a:r>
            <a:r>
              <a:rPr lang="en-GB" sz="1400" baseline="-30000" smtClean="0">
                <a:cs typeface="Times New Roman" pitchFamily="18" charset="0"/>
              </a:rPr>
              <a:t>f</a:t>
            </a:r>
            <a:r>
              <a:rPr lang="en-GB" sz="1400" smtClean="0">
                <a:cs typeface="Times New Roman" pitchFamily="18" charset="0"/>
              </a:rPr>
              <a:t>H</a:t>
            </a:r>
            <a:r>
              <a:rPr lang="en-GB" sz="1400" baseline="30000" smtClean="0">
                <a:cs typeface="Times New Roman" pitchFamily="18" charset="0"/>
              </a:rPr>
              <a:t>0</a:t>
            </a:r>
            <a:r>
              <a:rPr lang="en-US" sz="1400" smtClean="0"/>
              <a:t> </a:t>
            </a: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Atomisering (sublimasjon) av Na(s)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				+109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Dissosiering av ½ mol Cl</a:t>
            </a:r>
            <a:r>
              <a:rPr lang="nb-NO" sz="1400" baseline="-30000" smtClean="0">
                <a:cs typeface="Times New Roman" pitchFamily="18" charset="0"/>
              </a:rPr>
              <a:t>2</a:t>
            </a:r>
            <a:r>
              <a:rPr lang="nb-NO" sz="1400" smtClean="0">
                <a:cs typeface="Times New Roman" pitchFamily="18" charset="0"/>
              </a:rPr>
              <a:t>(g)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 	½ * 242 kJ/mol =		+121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Ionisering av Na(g)						+495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Elektronopptak av Cl(g)					-349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u="sng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Gitterentalpi for NaCl(s)				     	-786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>
                <a:cs typeface="Times New Roman" pitchFamily="18" charset="0"/>
              </a:rPr>
              <a:t>Målt dannelsesentalpi for NaCl(s) fra grunnstoffene			-410 kJ/mol</a:t>
            </a:r>
            <a:endParaRPr lang="en-US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25605" name="Picture 5" descr="C:\Documents and Settings\trulsn\My Documents\MetEnFrem\Figurer\PerK-2-1-termodynamisk-mod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7550" y="1295400"/>
            <a:ext cx="4540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56176" y="6237312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391525" cy="966788"/>
          </a:xfrm>
        </p:spPr>
        <p:txBody>
          <a:bodyPr/>
          <a:lstStyle/>
          <a:p>
            <a:pPr algn="l" eaLnBrk="1" hangingPunct="1"/>
            <a:r>
              <a:rPr lang="nb-NO" altLang="nb-NO" sz="3600" dirty="0" smtClean="0"/>
              <a:t>Atomenes indre struktur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857375"/>
            <a:ext cx="6429375" cy="785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800" dirty="0" smtClean="0"/>
              <a:t>En veldig liten men tung positiv kjerne.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r="16267" b="3880"/>
          <a:stretch>
            <a:fillRect/>
          </a:stretch>
        </p:blipFill>
        <p:spPr bwMode="auto">
          <a:xfrm>
            <a:off x="6715125" y="44624"/>
            <a:ext cx="24288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9" descr="Atom_sca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12889"/>
            <a:ext cx="874553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285750" y="2357438"/>
            <a:ext cx="446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1800" dirty="0" err="1"/>
              <a:t>Sørrelsen</a:t>
            </a:r>
            <a:r>
              <a:rPr lang="en-US" altLang="nb-NO" sz="1800" dirty="0"/>
              <a:t> </a:t>
            </a:r>
            <a:r>
              <a:rPr lang="en-US" altLang="nb-NO" sz="1800" dirty="0" err="1"/>
              <a:t>på</a:t>
            </a:r>
            <a:r>
              <a:rPr lang="en-US" altLang="nb-NO" sz="1800" dirty="0"/>
              <a:t> </a:t>
            </a:r>
            <a:r>
              <a:rPr lang="en-US" altLang="nb-NO" sz="1800" dirty="0" err="1"/>
              <a:t>atomkjerner</a:t>
            </a:r>
            <a:r>
              <a:rPr lang="en-US" altLang="nb-NO" sz="1800" dirty="0"/>
              <a:t> </a:t>
            </a:r>
            <a:r>
              <a:rPr lang="en-US" altLang="nb-NO" sz="1800" dirty="0" err="1"/>
              <a:t>er</a:t>
            </a:r>
            <a:r>
              <a:rPr lang="en-US" altLang="nb-NO" sz="1800" dirty="0"/>
              <a:t> ca 1</a:t>
            </a:r>
            <a:r>
              <a:rPr lang="en-US" altLang="nb-NO" sz="1800" dirty="0">
                <a:sym typeface="Symbol" pitchFamily="18" charset="2"/>
              </a:rPr>
              <a:t></a:t>
            </a:r>
            <a:r>
              <a:rPr lang="en-US" altLang="nb-NO" sz="1800" dirty="0"/>
              <a:t>10</a:t>
            </a:r>
            <a:r>
              <a:rPr lang="en-US" altLang="nb-NO" sz="1800" baseline="30000" dirty="0"/>
              <a:t>-15</a:t>
            </a:r>
            <a:r>
              <a:rPr lang="en-US" altLang="nb-NO" sz="1800" dirty="0"/>
              <a:t> m</a:t>
            </a:r>
            <a:endParaRPr lang="nb-NO" altLang="nb-NO" sz="1800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92588" y="5295900"/>
            <a:ext cx="944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000"/>
              <a:t>2.5 km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40200" y="3284538"/>
            <a:ext cx="94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000"/>
              <a:t>5.1 km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339975" y="4976341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000" dirty="0"/>
              <a:t>30 cm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132138" y="5408389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 sz="2000" dirty="0"/>
              <a:t>60 m</a:t>
            </a:r>
          </a:p>
        </p:txBody>
      </p:sp>
    </p:spTree>
    <p:extLst>
      <p:ext uri="{BB962C8B-B14F-4D97-AF65-F5344CB8AC3E}">
        <p14:creationId xmlns:p14="http://schemas.microsoft.com/office/powerpoint/2010/main" val="19851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1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Teoretisk estimat av gitterenergi for ioniske krystaller</a:t>
            </a:r>
            <a:endParaRPr lang="en-US" smtClean="0"/>
          </a:p>
        </p:txBody>
      </p:sp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35814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9"/>
          <p:cNvGraphicFramePr>
            <a:graphicFrameLocks noChangeAspect="1"/>
          </p:cNvGraphicFramePr>
          <p:nvPr/>
        </p:nvGraphicFramePr>
        <p:xfrm>
          <a:off x="760413" y="1527175"/>
          <a:ext cx="4344987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3" imgW="2654280" imgH="1815840" progId="Equation.3">
                  <p:embed/>
                </p:oleObj>
              </mc:Choice>
              <mc:Fallback>
                <p:oleObj name="Equation" r:id="rId3" imgW="2654280" imgH="18158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527175"/>
                        <a:ext cx="4344987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31"/>
          <p:cNvGraphicFramePr>
            <a:graphicFrameLocks noChangeAspect="1"/>
          </p:cNvGraphicFramePr>
          <p:nvPr/>
        </p:nvGraphicFramePr>
        <p:xfrm>
          <a:off x="5486400" y="1724025"/>
          <a:ext cx="3352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Drawing" r:id="rId5" imgW="4324182" imgH="4219641" progId="WPDraw30.Drawing">
                  <p:embed/>
                </p:oleObj>
              </mc:Choice>
              <mc:Fallback>
                <p:oleObj name="Drawing" r:id="rId5" imgW="4324182" imgH="4219641" progId="WPDraw30.Drawing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24025"/>
                        <a:ext cx="3352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5868144" y="6093296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Eksempel: 1-dimensjonal streng</a:t>
            </a:r>
            <a:endParaRPr lang="en-US" smtClean="0"/>
          </a:p>
        </p:txBody>
      </p:sp>
      <p:pic>
        <p:nvPicPr>
          <p:cNvPr id="7173" name="Picture 5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475" y="12954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15938" y="1143000"/>
          <a:ext cx="6527800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3987720" imgH="3124080" progId="Equation.3">
                  <p:embed/>
                </p:oleObj>
              </mc:Choice>
              <mc:Fallback>
                <p:oleObj name="Equation" r:id="rId4" imgW="3987720" imgH="3124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143000"/>
                        <a:ext cx="6527800" cy="511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5410200"/>
            <a:ext cx="3276600" cy="1143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Madelungkonstanten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1-dimensjonal streng: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1,386 </a:t>
            </a:r>
          </a:p>
          <a:p>
            <a:pPr eaLnBrk="1" hangingPunct="1">
              <a:buFontTx/>
              <a:buNone/>
            </a:pPr>
            <a:r>
              <a:rPr lang="en-GB" sz="1600" smtClean="0">
                <a:cs typeface="Times New Roman" pitchFamily="18" charset="0"/>
              </a:rPr>
              <a:t>NaCl-strukturen: </a:t>
            </a:r>
            <a:r>
              <a:rPr lang="en-GB" sz="1600" i="1" smtClean="0">
                <a:cs typeface="Times New Roman" pitchFamily="18" charset="0"/>
              </a:rPr>
              <a:t>A</a:t>
            </a:r>
            <a:r>
              <a:rPr lang="en-GB" sz="1600" smtClean="0">
                <a:cs typeface="Times New Roman" pitchFamily="18" charset="0"/>
              </a:rPr>
              <a:t> = 1,748</a:t>
            </a:r>
            <a:endParaRPr lang="en-US" sz="1600" smtClean="0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12160" y="2636912"/>
            <a:ext cx="297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" descr="C:\Documents and Settings\trulsn\My Documents\MetEnFrem\Figurer\fig0226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1916832"/>
            <a:ext cx="29987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Gitterenergi, forts.</a:t>
            </a:r>
            <a:endParaRPr lang="en-US" smtClean="0"/>
          </a:p>
        </p:txBody>
      </p:sp>
      <p:pic>
        <p:nvPicPr>
          <p:cNvPr id="8197" name="Picture 3" descr="C:\Documents and Settings\trulsn\My Documents\MetEnFrem\Figurer\fig0225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1066800"/>
            <a:ext cx="3565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65138" y="1096963"/>
          <a:ext cx="5114925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5" imgW="3416040" imgH="3632040" progId="Equation.3">
                  <p:embed/>
                </p:oleObj>
              </mc:Choice>
              <mc:Fallback>
                <p:oleObj name="Equation" r:id="rId5" imgW="3416040" imgH="3632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96963"/>
                        <a:ext cx="5114925" cy="543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375525" y="507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96136" y="6237312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Molekylorbitaler i faste stoffer; metaller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74232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Antall molekylorbitaler  er lik antall atomorbitaler.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Forskjellig energi (eller kvantetall)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Dannelse av bånd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Metaller (eks. Li og Be):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Overlapp mellom s og p ved </a:t>
            </a:r>
            <a:r>
              <a:rPr lang="nb-NO" sz="1600" dirty="0" err="1" smtClean="0"/>
              <a:t>likevektsavstand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Få valenselektroner – bare delvis fylling; metalliske egenskaper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351237" name="Picture 5" descr="C:\Documents and Settings\trulsn\My Documents\MetEnFrem\Figurer\PERK-2-18-baand-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838200"/>
            <a:ext cx="3352800" cy="2082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51238" name="Picture 6" descr="C:\Documents and Settings\trulsn\My Documents\MetEnFrem\Figurer\PerK-2-20-ba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126903" cy="3024336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96136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Tetthet av energier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248472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Tetthet av energier (</a:t>
            </a:r>
            <a:r>
              <a:rPr lang="nb-NO" sz="1800" dirty="0" err="1" smtClean="0"/>
              <a:t>Density</a:t>
            </a:r>
            <a:r>
              <a:rPr lang="nb-NO" sz="1800" dirty="0" smtClean="0"/>
              <a:t> Of States, DOS) er en mer komplisert funksjon av energien enn et ”bånd” gir inntrykk av.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Dersom et bånd er mindre enn halvfylt får vi n-ledning (elektron-”gass”)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Dersom et bånd er mer enn halvfylt får vi p-ledning (”hull-gass”)</a:t>
            </a:r>
            <a:endParaRPr lang="en-US" sz="1800" dirty="0" smtClean="0"/>
          </a:p>
        </p:txBody>
      </p:sp>
      <p:pic>
        <p:nvPicPr>
          <p:cNvPr id="29701" name="Picture 5" descr="C:\Documents and Settings\trulsn\My Documents\MetEnFrem\Figurer\fig035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75" y="13716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724128" y="5229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000" y="5729288"/>
            <a:ext cx="769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800"/>
              <a:t>For ordens skyld: p’en i p-ledning har ikke noe med p-orbitaler å gjøre…..</a:t>
            </a: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Valens- og ledningsbånd; båndgap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576064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Molekylorbitalene i faste stoffer danner bånd og forbudte ”gap” i energinivåene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Elektronrike grunnstoffer tenderer til å fylle bånd (tilsvarer fulle skall/oktett)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Øverste fylte bånd kalles valensbåndet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Nederste tomme bånd kalles ledningsbåndet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Avstanden mellom de to kalles båndgapet, </a:t>
            </a:r>
            <a:r>
              <a:rPr lang="nb-NO" i="1" dirty="0" err="1" smtClean="0"/>
              <a:t>E</a:t>
            </a:r>
            <a:r>
              <a:rPr lang="nb-NO" i="1" baseline="-25000" dirty="0" err="1" smtClean="0"/>
              <a:t>g</a:t>
            </a:r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44208" y="1331661"/>
            <a:ext cx="2423525" cy="4187188"/>
            <a:chOff x="6444208" y="1331661"/>
            <a:chExt cx="2423525" cy="4187188"/>
          </a:xfrm>
        </p:grpSpPr>
        <p:pic>
          <p:nvPicPr>
            <p:cNvPr id="12290" name="Picture 2" descr="C:\Users\trulsn\Documents\MENA1000bok\Figurer\Kap 5 band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331661"/>
              <a:ext cx="1944216" cy="418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392923" y="3054151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i="1" dirty="0" err="1" smtClean="0"/>
                <a:t>E</a:t>
              </a:r>
              <a:r>
                <a:rPr lang="nb-NO" i="1" baseline="-25000" dirty="0" err="1" smtClean="0"/>
                <a:t>g</a:t>
              </a:r>
              <a:endParaRPr lang="nb-NO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Halvledere og isolatorer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I ledningsbåndet kan elektroner få ekstra energi og bevege seg fritt.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et fullt valensbånd kan elektroner ikke bevege seg – derimot kan et hull bevege seg.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=0: Ingen ledningselektroner eller hull. Isolator.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T</a:t>
            </a:r>
            <a:r>
              <a:rPr lang="nb-NO" sz="1800" dirty="0" smtClean="0"/>
              <a:t>&gt;0: Entropi fører til fordeling av elektroner på valens- og ledningsbåndene: Halvleder.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Avhenger av </a:t>
            </a:r>
            <a:r>
              <a:rPr lang="nb-NO" sz="1800" i="1" dirty="0" smtClean="0"/>
              <a:t>T</a:t>
            </a:r>
            <a:r>
              <a:rPr lang="nb-NO" sz="1800" dirty="0" smtClean="0"/>
              <a:t> og </a:t>
            </a:r>
            <a:r>
              <a:rPr lang="nb-NO" sz="1800" i="1" dirty="0" err="1" smtClean="0"/>
              <a:t>E</a:t>
            </a:r>
            <a:r>
              <a:rPr lang="nb-NO" sz="1800" i="1" baseline="-25000" dirty="0" err="1" smtClean="0"/>
              <a:t>g</a:t>
            </a:r>
            <a:endParaRPr lang="en-US" sz="180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314" name="Picture 2" descr="C:\Users\trulsn\Documents\MENA1000bok\Figurer\Kap 5 band intrinsisk eksitasj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232248" cy="4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Doping</a:t>
            </a:r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24400" cy="47244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Elektronrike fremmede species (dopanter) som holder dårlig på elektronene introduserer elektronnivåer med høyere energi enn vertskapets egne: vi får </a:t>
            </a:r>
            <a:r>
              <a:rPr lang="nb-NO" sz="1600" i="1" dirty="0" smtClean="0"/>
              <a:t>donor</a:t>
            </a:r>
            <a:r>
              <a:rPr lang="nb-NO" sz="1600" dirty="0" smtClean="0"/>
              <a:t>nivåer høyt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donere elektroner til ledningsbåndet: n-leder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Elektronfattige fremmede species som ønsker elektroner introduserer tomme elektronnivåer: vi får </a:t>
            </a:r>
            <a:r>
              <a:rPr lang="nb-NO" sz="1600" i="1" dirty="0" err="1" smtClean="0"/>
              <a:t>akseptor</a:t>
            </a:r>
            <a:r>
              <a:rPr lang="nb-NO" sz="1600" dirty="0" err="1" smtClean="0"/>
              <a:t>nivåer</a:t>
            </a:r>
            <a:r>
              <a:rPr lang="nb-NO" sz="1600" dirty="0" smtClean="0"/>
              <a:t> lavt i båndgapet.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Kan ved </a:t>
            </a:r>
            <a:r>
              <a:rPr lang="nb-NO" sz="1600" i="1" dirty="0" smtClean="0"/>
              <a:t>T</a:t>
            </a:r>
            <a:r>
              <a:rPr lang="nb-NO" sz="1600" dirty="0" smtClean="0"/>
              <a:t>&gt;0 lett akseptere elektroner fra ledningsbåndet: p-leder</a:t>
            </a:r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4338" name="Picture 2" descr="C:\Users\trulsn\Documents\MENA1000bok\Figurer\Kap 5 donor aksep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739"/>
            <a:ext cx="4183265" cy="39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Nanoteknologi – litt historie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5326063" cy="5081588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Times New Roman" pitchFamily="18" charset="0"/>
              </a:rPr>
              <a:t>29. desember 1959: 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Richard P. </a:t>
            </a:r>
            <a:r>
              <a:rPr lang="nb-NO" sz="1800" dirty="0" err="1" smtClean="0">
                <a:cs typeface="Times New Roman" pitchFamily="18" charset="0"/>
              </a:rPr>
              <a:t>Feynman</a:t>
            </a:r>
            <a:r>
              <a:rPr lang="nb-NO" sz="1800" dirty="0" smtClean="0">
                <a:cs typeface="Times New Roman" pitchFamily="18" charset="0"/>
              </a:rPr>
              <a:t> (1918-1988): </a:t>
            </a:r>
          </a:p>
          <a:p>
            <a:pPr lvl="1" eaLnBrk="1" hangingPunct="1"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nb-NO" sz="1600" dirty="0">
                <a:cs typeface="Times New Roman" pitchFamily="18" charset="0"/>
              </a:rPr>
              <a:t>F</a:t>
            </a:r>
            <a:r>
              <a:rPr lang="nb-NO" sz="1600" dirty="0" smtClean="0">
                <a:cs typeface="Times New Roman" pitchFamily="18" charset="0"/>
              </a:rPr>
              <a:t>oredrag </a:t>
            </a:r>
            <a:r>
              <a:rPr lang="nb-NO" sz="1600" dirty="0" smtClean="0">
                <a:cs typeface="Times New Roman" pitchFamily="18" charset="0"/>
              </a:rPr>
              <a:t>for American </a:t>
            </a:r>
            <a:r>
              <a:rPr lang="nb-NO" sz="1600" dirty="0" err="1" smtClean="0">
                <a:cs typeface="Times New Roman" pitchFamily="18" charset="0"/>
              </a:rPr>
              <a:t>Physical</a:t>
            </a:r>
            <a:r>
              <a:rPr lang="nb-NO" sz="1600" dirty="0" smtClean="0">
                <a:cs typeface="Times New Roman" pitchFamily="18" charset="0"/>
              </a:rPr>
              <a:t> </a:t>
            </a:r>
            <a:r>
              <a:rPr lang="nb-NO" sz="1600" dirty="0" err="1" smtClean="0">
                <a:cs typeface="Times New Roman" pitchFamily="18" charset="0"/>
              </a:rPr>
              <a:t>Society</a:t>
            </a:r>
            <a:r>
              <a:rPr lang="nb-NO" sz="1600" dirty="0" smtClean="0">
                <a:cs typeface="Times New Roman" pitchFamily="18" charset="0"/>
              </a:rPr>
              <a:t>: </a:t>
            </a:r>
          </a:p>
          <a:p>
            <a:pPr lvl="1" eaLnBrk="1" hangingPunct="1">
              <a:buFontTx/>
              <a:buNone/>
            </a:pPr>
            <a:r>
              <a:rPr lang="nb-NO" sz="1600" i="1" dirty="0" smtClean="0">
                <a:cs typeface="Times New Roman" pitchFamily="18" charset="0"/>
              </a:rPr>
              <a:t>”</a:t>
            </a:r>
            <a:r>
              <a:rPr lang="nb-NO" sz="1600" i="1" dirty="0" err="1" smtClean="0">
                <a:cs typeface="Times New Roman" pitchFamily="18" charset="0"/>
              </a:rPr>
              <a:t>There’s</a:t>
            </a:r>
            <a:r>
              <a:rPr lang="nb-NO" sz="1600" i="1" dirty="0" smtClean="0">
                <a:cs typeface="Times New Roman" pitchFamily="18" charset="0"/>
              </a:rPr>
              <a:t> plenty of </a:t>
            </a:r>
            <a:r>
              <a:rPr lang="nb-NO" sz="1600" i="1" dirty="0" err="1" smtClean="0">
                <a:cs typeface="Times New Roman" pitchFamily="18" charset="0"/>
              </a:rPr>
              <a:t>room</a:t>
            </a:r>
            <a:r>
              <a:rPr lang="nb-NO" sz="1600" i="1" dirty="0" smtClean="0">
                <a:cs typeface="Times New Roman" pitchFamily="18" charset="0"/>
              </a:rPr>
              <a:t> at </a:t>
            </a:r>
            <a:r>
              <a:rPr lang="nb-NO" sz="1600" i="1" dirty="0" err="1" smtClean="0">
                <a:cs typeface="Times New Roman" pitchFamily="18" charset="0"/>
              </a:rPr>
              <a:t>the</a:t>
            </a:r>
            <a:r>
              <a:rPr lang="nb-NO" sz="1600" i="1" dirty="0" smtClean="0">
                <a:cs typeface="Times New Roman" pitchFamily="18" charset="0"/>
              </a:rPr>
              <a:t> </a:t>
            </a:r>
            <a:r>
              <a:rPr lang="nb-NO" sz="1600" i="1" dirty="0" err="1" smtClean="0">
                <a:cs typeface="Times New Roman" pitchFamily="18" charset="0"/>
              </a:rPr>
              <a:t>bottom</a:t>
            </a:r>
            <a:r>
              <a:rPr lang="nb-NO" sz="1600" i="1" dirty="0" smtClean="0">
                <a:cs typeface="Times New Roman" pitchFamily="18" charset="0"/>
              </a:rPr>
              <a:t> – an </a:t>
            </a:r>
            <a:r>
              <a:rPr lang="nb-NO" sz="1600" i="1" dirty="0" err="1" smtClean="0">
                <a:cs typeface="Times New Roman" pitchFamily="18" charset="0"/>
              </a:rPr>
              <a:t>invitation</a:t>
            </a:r>
            <a:r>
              <a:rPr lang="nb-NO" sz="1600" i="1" dirty="0" smtClean="0">
                <a:cs typeface="Times New Roman" pitchFamily="18" charset="0"/>
              </a:rPr>
              <a:t> to </a:t>
            </a:r>
            <a:r>
              <a:rPr lang="nb-NO" sz="1600" i="1" dirty="0" err="1" smtClean="0">
                <a:cs typeface="Times New Roman" pitchFamily="18" charset="0"/>
              </a:rPr>
              <a:t>enter</a:t>
            </a:r>
            <a:r>
              <a:rPr lang="nb-NO" sz="1600" i="1" dirty="0" smtClean="0">
                <a:cs typeface="Times New Roman" pitchFamily="18" charset="0"/>
              </a:rPr>
              <a:t> a </a:t>
            </a:r>
            <a:r>
              <a:rPr lang="nb-NO" sz="1600" i="1" dirty="0" err="1" smtClean="0">
                <a:cs typeface="Times New Roman" pitchFamily="18" charset="0"/>
              </a:rPr>
              <a:t>new</a:t>
            </a:r>
            <a:r>
              <a:rPr lang="nb-NO" sz="1600" i="1" dirty="0" smtClean="0">
                <a:cs typeface="Times New Roman" pitchFamily="18" charset="0"/>
              </a:rPr>
              <a:t> </a:t>
            </a:r>
            <a:r>
              <a:rPr lang="nb-NO" sz="1600" i="1" dirty="0" err="1" smtClean="0">
                <a:cs typeface="Times New Roman" pitchFamily="18" charset="0"/>
              </a:rPr>
              <a:t>field</a:t>
            </a:r>
            <a:r>
              <a:rPr lang="nb-NO" sz="1600" i="1" dirty="0" smtClean="0">
                <a:cs typeface="Times New Roman" pitchFamily="18" charset="0"/>
              </a:rPr>
              <a:t> of </a:t>
            </a:r>
            <a:r>
              <a:rPr lang="nb-NO" sz="1600" i="1" dirty="0" err="1" smtClean="0">
                <a:cs typeface="Times New Roman" pitchFamily="18" charset="0"/>
              </a:rPr>
              <a:t>physics</a:t>
            </a:r>
            <a:r>
              <a:rPr lang="nb-NO" sz="1600" i="1" dirty="0" smtClean="0">
                <a:cs typeface="Times New Roman" pitchFamily="18" charset="0"/>
              </a:rPr>
              <a:t>”</a:t>
            </a:r>
            <a:r>
              <a:rPr lang="nb-NO" sz="1600" dirty="0" smtClean="0">
                <a:cs typeface="Times New Roman" pitchFamily="18" charset="0"/>
              </a:rPr>
              <a:t>.</a:t>
            </a:r>
          </a:p>
          <a:p>
            <a:pPr lvl="1" eaLnBrk="1" hangingPunct="1"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600" dirty="0" smtClean="0"/>
              <a:t>se for eksempel. </a:t>
            </a:r>
            <a:r>
              <a:rPr lang="nb-NO" sz="1600" dirty="0" smtClean="0">
                <a:hlinkClick r:id="rId2"/>
              </a:rPr>
              <a:t>http://www.zyvex.com/nanotech/feynman.html</a:t>
            </a:r>
            <a:r>
              <a:rPr lang="nb-NO" sz="1600" dirty="0" smtClean="0"/>
              <a:t> </a:t>
            </a:r>
            <a:endParaRPr lang="nb-NO" sz="1600" dirty="0" smtClean="0">
              <a:cs typeface="Times New Roman" pitchFamily="18" charset="0"/>
            </a:endParaRPr>
          </a:p>
          <a:p>
            <a:pPr lvl="1" eaLnBrk="1" hangingPunct="1"/>
            <a:endParaRPr lang="nb-NO" sz="1600" dirty="0" smtClean="0">
              <a:cs typeface="Times New Roman" pitchFamily="18" charset="0"/>
            </a:endParaRPr>
          </a:p>
          <a:p>
            <a:pPr eaLnBrk="1" hangingPunct="1"/>
            <a:r>
              <a:rPr lang="nb-NO" sz="1800" dirty="0" smtClean="0">
                <a:cs typeface="Times New Roman" pitchFamily="18" charset="0"/>
              </a:rPr>
              <a:t>De neste 20 årene skjedde det imidlertid lite…</a:t>
            </a:r>
          </a:p>
          <a:p>
            <a:pPr lvl="1" eaLnBrk="1" hangingPunct="1"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</a:t>
            </a:r>
          </a:p>
          <a:p>
            <a:pPr lvl="1" eaLnBrk="1" hangingPunct="1"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                                                            (Hvorfor?)</a:t>
            </a:r>
          </a:p>
        </p:txBody>
      </p:sp>
      <p:pic>
        <p:nvPicPr>
          <p:cNvPr id="6150" name="Picture 6" descr="feynmanVery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612" y="1340768"/>
            <a:ext cx="13160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23"/>
          <p:cNvGrpSpPr>
            <a:grpSpLocks/>
          </p:cNvGrpSpPr>
          <p:nvPr/>
        </p:nvGrpSpPr>
        <p:grpSpPr bwMode="auto">
          <a:xfrm>
            <a:off x="1116013" y="4724400"/>
            <a:ext cx="3240087" cy="1812925"/>
            <a:chOff x="703" y="2976"/>
            <a:chExt cx="2041" cy="1142"/>
          </a:xfrm>
        </p:grpSpPr>
        <p:pic>
          <p:nvPicPr>
            <p:cNvPr id="6152" name="Picture 21" descr="tabl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2976"/>
              <a:ext cx="2041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22"/>
            <p:cNvSpPr txBox="1">
              <a:spLocks noChangeArrowheads="1"/>
            </p:cNvSpPr>
            <p:nvPr/>
          </p:nvSpPr>
          <p:spPr bwMode="auto">
            <a:xfrm>
              <a:off x="748" y="3974"/>
              <a:ext cx="9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Figure by Chris Toumey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86454" y="4509120"/>
            <a:ext cx="302205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…, men så oppdaget vi en ny form for karbon..</a:t>
            </a:r>
          </a:p>
          <a:p>
            <a:endParaRPr lang="nb-NO" sz="2000" dirty="0"/>
          </a:p>
          <a:p>
            <a:r>
              <a:rPr lang="nb-NO" sz="2000" dirty="0" smtClean="0"/>
              <a:t>…og en ny måte for å se og manipulere atomer og molekyler på overflater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958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C</a:t>
            </a:r>
            <a:r>
              <a:rPr lang="nb-NO" baseline="-25000" smtClean="0"/>
              <a:t>60</a:t>
            </a:r>
            <a:r>
              <a:rPr lang="nb-NO" smtClean="0"/>
              <a:t>-molekylet (1985) og karbon-nanorør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1336675"/>
          </a:xfrm>
        </p:spPr>
        <p:txBody>
          <a:bodyPr/>
          <a:lstStyle/>
          <a:p>
            <a:pPr lvl="1" eaLnBrk="1" hangingPunct="1"/>
            <a:r>
              <a:rPr lang="en-US" sz="1400" smtClean="0">
                <a:cs typeface="Times New Roman" pitchFamily="18" charset="0"/>
              </a:rPr>
              <a:t>R. Buckminster Fuller</a:t>
            </a:r>
          </a:p>
          <a:p>
            <a:pPr lvl="1" eaLnBrk="1" hangingPunct="1"/>
            <a:r>
              <a:rPr lang="en-US" sz="1400" smtClean="0">
                <a:cs typeface="Times New Roman" pitchFamily="18" charset="0"/>
              </a:rPr>
              <a:t>Buckminster-fullerene</a:t>
            </a:r>
          </a:p>
          <a:p>
            <a:pPr lvl="1" eaLnBrk="1" hangingPunct="1"/>
            <a:r>
              <a:rPr lang="en-US" sz="1400" smtClean="0">
                <a:cs typeface="Times New Roman" pitchFamily="18" charset="0"/>
              </a:rPr>
              <a:t>“Fotballmolekylet”</a:t>
            </a:r>
          </a:p>
          <a:p>
            <a:pPr lvl="1" eaLnBrk="1" hangingPunct="1"/>
            <a:r>
              <a:rPr lang="en-US" sz="1400" smtClean="0">
                <a:cs typeface="Times New Roman" pitchFamily="18" charset="0"/>
              </a:rPr>
              <a:t>Fullerener</a:t>
            </a:r>
          </a:p>
          <a:p>
            <a:pPr lvl="1" eaLnBrk="1" hangingPunct="1"/>
            <a:r>
              <a:rPr lang="en-US" sz="1400" smtClean="0">
                <a:cs typeface="Times New Roman" pitchFamily="18" charset="0"/>
              </a:rPr>
              <a:t>Fullerider</a:t>
            </a:r>
          </a:p>
          <a:p>
            <a:pPr lvl="1" eaLnBrk="1" hangingPunct="1"/>
            <a:endParaRPr lang="en-US" sz="1400" smtClean="0">
              <a:cs typeface="Times New Roman" pitchFamily="18" charset="0"/>
            </a:endParaRPr>
          </a:p>
          <a:p>
            <a:pPr lvl="1" eaLnBrk="1" hangingPunct="1"/>
            <a:r>
              <a:rPr lang="en-US" sz="1400" smtClean="0">
                <a:cs typeface="Times New Roman" pitchFamily="18" charset="0"/>
              </a:rPr>
              <a:t>Karbon-nanorør</a:t>
            </a:r>
          </a:p>
        </p:txBody>
      </p:sp>
      <p:pic>
        <p:nvPicPr>
          <p:cNvPr id="7172" name="Picture 8" descr="C60_blue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981075"/>
            <a:ext cx="29162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7" descr="capture1119200411555_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063" y="44450"/>
            <a:ext cx="831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9" descr="The Biosphere inside the Buckminster Fuller dome, a pavilion from the 1967 World's 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" y="3486150"/>
            <a:ext cx="4483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1" descr="Image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438275"/>
            <a:ext cx="23050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arbon-nanotub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3889375"/>
            <a:ext cx="25590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Sveip-probe-mikroskopene (SPM, 1981)</a:t>
            </a:r>
            <a:endParaRPr lang="en-US" smtClean="0"/>
          </a:p>
        </p:txBody>
      </p:sp>
      <p:sp>
        <p:nvSpPr>
          <p:cNvPr id="8195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820150" cy="2492375"/>
          </a:xfrm>
        </p:spPr>
        <p:txBody>
          <a:bodyPr/>
          <a:lstStyle/>
          <a:p>
            <a:pPr eaLnBrk="1" hangingPunct="1"/>
            <a:r>
              <a:rPr lang="nb-NO" sz="1800" smtClean="0"/>
              <a:t>En superspiss nål sveiper over overflaten til et materiale</a:t>
            </a:r>
          </a:p>
          <a:p>
            <a:pPr eaLnBrk="1" hangingPunct="1"/>
            <a:r>
              <a:rPr lang="nb-NO" sz="1800" smtClean="0"/>
              <a:t>Sveip-tunnelerings-mikroskopet (STM): Tunnel-strøm av elektroner til overflaten</a:t>
            </a:r>
          </a:p>
          <a:p>
            <a:pPr eaLnBrk="1" hangingPunct="1"/>
            <a:r>
              <a:rPr lang="nb-NO" sz="1800" smtClean="0"/>
              <a:t>Atomic force microscope (AFM): Nåla avbøyes av kraften fra atomene i overflaten</a:t>
            </a:r>
          </a:p>
        </p:txBody>
      </p:sp>
      <p:pic>
        <p:nvPicPr>
          <p:cNvPr id="8196" name="Picture 20" descr="AFM-tip-Antonio-Sil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0605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1" descr="AFM_la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150" y="3500438"/>
            <a:ext cx="3505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afm-tai-hsi-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5695950"/>
            <a:ext cx="16557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SPM-manipulation-C60-on-Si-UnivNottingh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4188"/>
            <a:ext cx="4876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656263"/>
          </a:xfrm>
        </p:spPr>
        <p:txBody>
          <a:bodyPr/>
          <a:lstStyle/>
          <a:p>
            <a:pPr eaLnBrk="1" hangingPunct="1"/>
            <a:r>
              <a:rPr lang="en-GB" smtClean="0"/>
              <a:t>Nano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Dimensjoner og definisjoner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6DFE-45FA-424B-9A5B-76E5F51CCE6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nb-NO" smtClean="0"/>
              <a:t>Nanoteknologi – dimensjoner og noen definisjoner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eaLnBrk="1" hangingPunct="1"/>
            <a:r>
              <a:rPr lang="nb-NO" sz="1800" smtClean="0"/>
              <a:t>Nanos (gresk) = ”dverg”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 nm = 10</a:t>
            </a:r>
            <a:r>
              <a:rPr lang="nb-NO" sz="1800" baseline="30000" smtClean="0"/>
              <a:t>-9</a:t>
            </a:r>
            <a:r>
              <a:rPr lang="nb-NO" sz="1800" smtClean="0"/>
              <a:t> m = 10 Å</a:t>
            </a:r>
          </a:p>
          <a:p>
            <a:pPr eaLnBrk="1" hangingPunct="1"/>
            <a:endParaRPr lang="nb-NO" sz="1800" b="1" smtClean="0"/>
          </a:p>
          <a:p>
            <a:pPr eaLnBrk="1" hangingPunct="1"/>
            <a:r>
              <a:rPr lang="nb-NO" sz="1800" b="1" smtClean="0"/>
              <a:t>Nanoteknologi omfatter strukturer på &lt; 30 nm (ca. 100 atomer)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Andre sier at nanoteknologi omfatter strukturer på 1-100 nm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Nanometerskalaen er skalaen naturen bruker til sine konstruksjoner</a:t>
            </a:r>
          </a:p>
          <a:p>
            <a:pPr lvl="1" eaLnBrk="1" hangingPunct="1"/>
            <a:r>
              <a:rPr lang="nb-NO" sz="1600" smtClean="0"/>
              <a:t>bio, mineral, biomineralsk </a:t>
            </a:r>
          </a:p>
        </p:txBody>
      </p:sp>
      <p:pic>
        <p:nvPicPr>
          <p:cNvPr id="16389" name="Picture 8" descr="Nano-definitions-length-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16075"/>
            <a:ext cx="4572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Nanofibers-and-human-hair-Espin-Techologies-I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94075"/>
            <a:ext cx="2590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nb-NO" smtClean="0"/>
              <a:t>Nanoteknologi – dimensjoner og noen definisjoner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66788"/>
            <a:ext cx="4122738" cy="5486400"/>
          </a:xfrm>
        </p:spPr>
        <p:txBody>
          <a:bodyPr/>
          <a:lstStyle/>
          <a:p>
            <a:pPr eaLnBrk="1" hangingPunct="1"/>
            <a:r>
              <a:rPr lang="nb-NO" sz="1800" smtClean="0"/>
              <a:t>Fysikk: </a:t>
            </a:r>
          </a:p>
          <a:p>
            <a:pPr lvl="1" eaLnBrk="1" hangingPunct="1"/>
            <a:r>
              <a:rPr lang="nb-NO" sz="1600" smtClean="0"/>
              <a:t>Minskende dimensjoner mot nanoteknologi</a:t>
            </a:r>
          </a:p>
          <a:p>
            <a:pPr lvl="1" eaLnBrk="1" hangingPunct="1"/>
            <a:r>
              <a:rPr lang="nb-NO" sz="1600" smtClean="0"/>
              <a:t>Top-down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Kjemi: </a:t>
            </a:r>
          </a:p>
          <a:p>
            <a:pPr lvl="1" eaLnBrk="1" hangingPunct="1"/>
            <a:r>
              <a:rPr lang="nb-NO" sz="1600" smtClean="0"/>
              <a:t>Økende dimensjoner mot nanoteknologi</a:t>
            </a:r>
          </a:p>
          <a:p>
            <a:pPr lvl="1" eaLnBrk="1" hangingPunct="1"/>
            <a:r>
              <a:rPr lang="nb-NO" sz="1600" smtClean="0"/>
              <a:t>Bottom-up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b="1" smtClean="0"/>
          </a:p>
          <a:p>
            <a:pPr eaLnBrk="1" hangingPunct="1"/>
            <a:r>
              <a:rPr lang="nb-NO" sz="1800" b="1" smtClean="0"/>
              <a:t>Nanoteknologi er krysningspunktet (i dimensjon) mellom fysikk og kjemi</a:t>
            </a:r>
          </a:p>
        </p:txBody>
      </p:sp>
      <p:pic>
        <p:nvPicPr>
          <p:cNvPr id="17413" name="Picture 4" descr="Nano-definitions-length-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484313"/>
            <a:ext cx="50720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Nano-definitions-fysikk-kje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357563"/>
            <a:ext cx="2663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4953000" y="5876925"/>
            <a:ext cx="38100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1800">
                <a:latin typeface="Futura XBlkIt BT" pitchFamily="34" charset="0"/>
              </a:rPr>
              <a:t>”Konvergerende teknologier”</a:t>
            </a:r>
            <a:endParaRPr lang="en-GB" sz="1800">
              <a:latin typeface="Futura XBlkIt BT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Nanoteknologi – definisjoner forts. 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b="1" smtClean="0"/>
              <a:t>Nanoteknologi: Når liten størrelse endrer materialets egenskaper, ikke forutsigbart utfra fysikkens lover.</a:t>
            </a:r>
          </a:p>
          <a:p>
            <a:pPr lvl="1" eaLnBrk="1" hangingPunct="1"/>
            <a:endParaRPr lang="nb-NO" sz="1600" b="1" smtClean="0"/>
          </a:p>
          <a:p>
            <a:pPr lvl="1" eaLnBrk="1" hangingPunct="1"/>
            <a:r>
              <a:rPr lang="nb-NO" sz="1600" smtClean="0"/>
              <a:t>Intensiv egenskap: Ikke konstant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Ekstensiv egenskap: Ikke lineær med størrelse, volum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mtClean="0"/>
              <a:t>To hovedbidragsytere:</a:t>
            </a:r>
          </a:p>
          <a:p>
            <a:pPr lvl="1" eaLnBrk="1" hangingPunct="1"/>
            <a:r>
              <a:rPr lang="nb-NO" smtClean="0"/>
              <a:t>Overflater blir dominerende</a:t>
            </a:r>
          </a:p>
          <a:p>
            <a:pPr lvl="1" eaLnBrk="1" hangingPunct="1"/>
            <a:r>
              <a:rPr lang="nb-NO" smtClean="0"/>
              <a:t>Kvantifisering av energi</a:t>
            </a:r>
            <a:endParaRPr lang="en-US" smtClean="0"/>
          </a:p>
        </p:txBody>
      </p:sp>
      <p:pic>
        <p:nvPicPr>
          <p:cNvPr id="18437" name="Picture 5" descr="Nano-definitions-skalerbare-egensk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47800"/>
            <a:ext cx="42497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oadsidescholar.com/wp-content/uploads/2007/08/arik_levy_gold_bar_door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989138"/>
            <a:ext cx="2376487" cy="20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Ikke alt som er gull skinner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Nye egenskaper i gull nanopartikler og clustre</a:t>
            </a:r>
          </a:p>
        </p:txBody>
      </p:sp>
      <p:pic>
        <p:nvPicPr>
          <p:cNvPr id="21508" name="Picture 4" descr="http://www.webexhibits.org/causesofcolor/images/content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963" y="1124744"/>
            <a:ext cx="3527325" cy="35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webexhibits.org/causesofcolor/images/content/gold-n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989138"/>
            <a:ext cx="3455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webexhibits.org/causesofcolor/images/content/9_diameter_of_g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3" y="3933825"/>
            <a:ext cx="2767012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www.webexhibits.org/causesofcolor/images/content/9_quantum_dot_nanopartic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25" y="4765841"/>
            <a:ext cx="3497163" cy="200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6DFE-45FA-424B-9A5B-76E5F51CCE6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4173538" cy="760413"/>
          </a:xfrm>
        </p:spPr>
        <p:txBody>
          <a:bodyPr/>
          <a:lstStyle/>
          <a:p>
            <a:pPr eaLnBrk="1" hangingPunct="1"/>
            <a:r>
              <a:rPr lang="en-GB" smtClean="0"/>
              <a:t>Gull nanoclustre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4321175" cy="5616575"/>
          </a:xfrm>
        </p:spPr>
        <p:txBody>
          <a:bodyPr/>
          <a:lstStyle/>
          <a:p>
            <a:pPr eaLnBrk="1" hangingPunct="1"/>
            <a:r>
              <a:rPr lang="en-GB" dirty="0" err="1" smtClean="0"/>
              <a:t>Hvordan</a:t>
            </a:r>
            <a:r>
              <a:rPr lang="en-GB" dirty="0" smtClean="0"/>
              <a:t> </a:t>
            </a:r>
            <a:r>
              <a:rPr lang="en-GB" dirty="0" err="1" smtClean="0"/>
              <a:t>minimalisere</a:t>
            </a:r>
            <a:r>
              <a:rPr lang="en-GB" dirty="0" smtClean="0"/>
              <a:t> </a:t>
            </a:r>
            <a:r>
              <a:rPr lang="en-GB" dirty="0" err="1" smtClean="0"/>
              <a:t>energien</a:t>
            </a:r>
            <a:r>
              <a:rPr lang="en-GB" dirty="0" smtClean="0"/>
              <a:t>?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Gull </a:t>
            </a:r>
            <a:r>
              <a:rPr lang="en-GB" dirty="0" err="1" smtClean="0"/>
              <a:t>er</a:t>
            </a:r>
            <a:r>
              <a:rPr lang="en-GB" dirty="0" smtClean="0"/>
              <a:t> inert. Men nanopartikler </a:t>
            </a:r>
            <a:r>
              <a:rPr lang="en-GB" dirty="0" err="1" smtClean="0"/>
              <a:t>av</a:t>
            </a:r>
            <a:r>
              <a:rPr lang="en-GB" dirty="0" smtClean="0"/>
              <a:t> gull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gode</a:t>
            </a:r>
            <a:r>
              <a:rPr lang="en-GB" dirty="0" smtClean="0"/>
              <a:t> </a:t>
            </a:r>
            <a:r>
              <a:rPr lang="en-GB" dirty="0" err="1" smtClean="0"/>
              <a:t>katalysatorer</a:t>
            </a:r>
            <a:r>
              <a:rPr lang="en-GB" dirty="0" smtClean="0"/>
              <a:t>!</a:t>
            </a:r>
            <a:endParaRPr lang="en-GB" dirty="0" smtClean="0"/>
          </a:p>
        </p:txBody>
      </p:sp>
      <p:pic>
        <p:nvPicPr>
          <p:cNvPr id="22532" name="Picture 2" descr="C:\Users\trulsn\Documents\MENA1000bok\Figurer\Au-clusters-Koskinen etal NewJPhys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0"/>
            <a:ext cx="336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roadsidescholar.com/wp-content/uploads/2007/08/arik_levy_gold_bar_door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1439"/>
            <a:ext cx="1727547" cy="147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trulsn\Documents\MENA1000bok\Figurer\Au-clusters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73463"/>
            <a:ext cx="43243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3555" name="Picture 9" descr="Ge-dots-in-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908050"/>
            <a:ext cx="2066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Kvanteprikker og qubits</a:t>
            </a:r>
            <a:endParaRPr lang="en-GB" smtClean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2878138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Elektronenes energier blir kvantisert i små dimensjoner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jfr. atomenes eller molekylenes orbitaler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Et elektron i en kvanteprikk kan for eksempel innta ”lav” eller en eller flere ”høye” tilstander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Denne informasjonen kalles en </a:t>
            </a:r>
            <a:r>
              <a:rPr lang="nb-NO" sz="1800" i="1" smtClean="0"/>
              <a:t>qubit</a:t>
            </a:r>
            <a:endParaRPr lang="en-GB" sz="1800" i="1" smtClean="0"/>
          </a:p>
        </p:txBody>
      </p:sp>
      <p:pic>
        <p:nvPicPr>
          <p:cNvPr id="23558" name="Picture 6" descr="quantum-dots-density-imperial-colle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976563"/>
            <a:ext cx="5256212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67400" y="6237288"/>
            <a:ext cx="316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Imperial College</a:t>
            </a:r>
            <a:endParaRPr lang="en-GB" sz="1000"/>
          </a:p>
        </p:txBody>
      </p:sp>
      <p:pic>
        <p:nvPicPr>
          <p:cNvPr id="23560" name="Picture 8" descr="quantum-dotshap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916113"/>
            <a:ext cx="25209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33795" name="Picture 9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50292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Grunnstoffene – bindinger og egenskaper</a:t>
            </a:r>
            <a:endParaRPr lang="en-US" smtClean="0"/>
          </a:p>
        </p:txBody>
      </p:sp>
      <p:pic>
        <p:nvPicPr>
          <p:cNvPr id="357382" name="Picture 6" descr="C:\Documents and Settings\trulsn\My Documents\MetEnFrem\Figurer\PerK-3-1-halvmet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2466975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444208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4191000" cy="5486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    Atomære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     He, Ne, Ar, Kr, Xe, Rn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       Molekylære; diatomære: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H</a:t>
            </a:r>
            <a:r>
              <a:rPr lang="nb-NO" sz="1200" baseline="-25000" smtClean="0"/>
              <a:t>2</a:t>
            </a:r>
            <a:r>
              <a:rPr lang="nb-NO" sz="1200" smtClean="0"/>
              <a:t> 		(H-H)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F</a:t>
            </a:r>
            <a:r>
              <a:rPr lang="nb-NO" sz="1200" baseline="-25000" smtClean="0"/>
              <a:t>2</a:t>
            </a:r>
            <a:r>
              <a:rPr lang="nb-NO" sz="1200" smtClean="0"/>
              <a:t>, Cl</a:t>
            </a:r>
            <a:r>
              <a:rPr lang="nb-NO" sz="1200" baseline="-25000" smtClean="0"/>
              <a:t>2</a:t>
            </a:r>
            <a:r>
              <a:rPr lang="nb-NO" sz="1200" smtClean="0"/>
              <a:t>, Br</a:t>
            </a:r>
            <a:r>
              <a:rPr lang="nb-NO" sz="1200" baseline="-25000" smtClean="0"/>
              <a:t>2</a:t>
            </a:r>
            <a:r>
              <a:rPr lang="nb-NO" sz="1200" smtClean="0"/>
              <a:t>, I</a:t>
            </a:r>
            <a:r>
              <a:rPr lang="nb-NO" sz="1200" baseline="-25000" smtClean="0"/>
              <a:t>2</a:t>
            </a:r>
            <a:r>
              <a:rPr lang="nb-NO" sz="1200" smtClean="0"/>
              <a:t> 	(F-F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O</a:t>
            </a:r>
            <a:r>
              <a:rPr lang="nb-NO" sz="1200" baseline="-25000" smtClean="0"/>
              <a:t>2</a:t>
            </a:r>
            <a:r>
              <a:rPr lang="nb-NO" sz="1200" smtClean="0"/>
              <a:t>, S</a:t>
            </a:r>
            <a:r>
              <a:rPr lang="nb-NO" sz="1200" baseline="-25000" smtClean="0"/>
              <a:t>2</a:t>
            </a:r>
            <a:r>
              <a:rPr lang="nb-NO" sz="1200" smtClean="0"/>
              <a:t>	(O=O osv.)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    N</a:t>
            </a:r>
            <a:r>
              <a:rPr lang="nb-NO" sz="1200" baseline="-25000" smtClean="0"/>
              <a:t>2</a:t>
            </a:r>
            <a:r>
              <a:rPr lang="nb-NO" sz="1200" smtClean="0"/>
              <a:t>		(N </a:t>
            </a:r>
            <a:r>
              <a:rPr lang="nb-NO" sz="1400" smtClean="0">
                <a:sym typeface="Symbol" pitchFamily="18" charset="2"/>
              </a:rPr>
              <a:t></a:t>
            </a:r>
            <a:r>
              <a:rPr lang="nb-NO" sz="1200" smtClean="0"/>
              <a:t>N)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          Molekylære; polyedre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O</a:t>
            </a:r>
            <a:r>
              <a:rPr lang="nb-NO" sz="1200" baseline="-25000" smtClean="0"/>
              <a:t>3</a:t>
            </a:r>
            <a:r>
              <a:rPr lang="nb-NO" sz="1200" smtClean="0"/>
              <a:t>, S</a:t>
            </a:r>
            <a:r>
              <a:rPr lang="nb-NO" sz="1200" baseline="-25000" smtClean="0"/>
              <a:t>8</a:t>
            </a:r>
            <a:r>
              <a:rPr lang="nb-NO" sz="1200" smtClean="0"/>
              <a:t>, Se</a:t>
            </a:r>
            <a:r>
              <a:rPr lang="nb-NO" sz="1200" baseline="-25000" smtClean="0"/>
              <a:t>8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P</a:t>
            </a:r>
            <a:r>
              <a:rPr lang="nb-NO" sz="1200" baseline="-25000" smtClean="0"/>
              <a:t>4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  C</a:t>
            </a:r>
            <a:r>
              <a:rPr lang="nb-NO" sz="1200" baseline="-25000" smtClean="0"/>
              <a:t>60</a:t>
            </a:r>
            <a:endParaRPr lang="nb-NO" sz="1200" smtClean="0"/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  Molekylære; kjeder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S</a:t>
            </a:r>
            <a:r>
              <a:rPr lang="nb-NO" sz="1200" baseline="-25000" smtClean="0"/>
              <a:t>n</a:t>
            </a:r>
            <a:endParaRPr lang="nb-NO" sz="1200" smtClean="0"/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	    (P</a:t>
            </a:r>
            <a:r>
              <a:rPr lang="nb-NO" sz="1200" baseline="-25000" smtClean="0"/>
              <a:t>4</a:t>
            </a:r>
            <a:r>
              <a:rPr lang="nb-NO" sz="1200" smtClean="0"/>
              <a:t>)</a:t>
            </a:r>
            <a:r>
              <a:rPr lang="nb-NO" sz="1200" baseline="-25000" smtClean="0"/>
              <a:t>n</a:t>
            </a:r>
            <a:r>
              <a:rPr lang="nb-NO" sz="1200" smtClean="0"/>
              <a:t>(rødt)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  Makromolekylære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	  C(diamant)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	Molekylære; lag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P(sort)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     C(grafitt)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	Halvmetaller</a:t>
            </a:r>
          </a:p>
          <a:p>
            <a:pPr lvl="2" eaLnBrk="1" hangingPunct="1">
              <a:buFontTx/>
              <a:buNone/>
              <a:defRPr/>
            </a:pPr>
            <a:r>
              <a:rPr lang="nb-NO" sz="1200" smtClean="0"/>
              <a:t>B, Si, Ge, As, Se</a:t>
            </a:r>
          </a:p>
          <a:p>
            <a:pPr lvl="1" eaLnBrk="1" hangingPunct="1">
              <a:buFontTx/>
              <a:buNone/>
              <a:defRPr/>
            </a:pPr>
            <a:r>
              <a:rPr lang="nb-NO" sz="1400" smtClean="0"/>
              <a:t>Metaller</a:t>
            </a:r>
          </a:p>
          <a:p>
            <a:pPr lvl="1" eaLnBrk="1" hangingPunct="1">
              <a:buFontTx/>
              <a:buNone/>
              <a:defRPr/>
            </a:pPr>
            <a:r>
              <a:rPr lang="nb-NO" sz="1200" smtClean="0"/>
              <a:t>  …..Al, Ga, Sn, Sb,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16625"/>
          </a:xfrm>
        </p:spPr>
        <p:txBody>
          <a:bodyPr/>
          <a:lstStyle/>
          <a:p>
            <a:pPr eaLnBrk="1" hangingPunct="1"/>
            <a:r>
              <a:rPr lang="en-GB" dirty="0" smtClean="0"/>
              <a:t>Nanomaterialer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karbon</a:t>
            </a:r>
            <a:endParaRPr lang="en-GB" dirty="0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6DFE-45FA-424B-9A5B-76E5F51CCE6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3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012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1196975"/>
            <a:ext cx="35274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Grafen (graphene)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4572000" cy="5115272"/>
          </a:xfrm>
        </p:spPr>
        <p:txBody>
          <a:bodyPr/>
          <a:lstStyle/>
          <a:p>
            <a:pPr eaLnBrk="1" hangingPunct="1"/>
            <a:r>
              <a:rPr lang="en-GB" dirty="0" err="1" smtClean="0"/>
              <a:t>Grafen</a:t>
            </a:r>
            <a:r>
              <a:rPr lang="en-GB" dirty="0" smtClean="0"/>
              <a:t> (graphene)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enkelt</a:t>
            </a:r>
            <a:r>
              <a:rPr lang="en-GB" dirty="0" smtClean="0"/>
              <a:t>-ark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grafitt</a:t>
            </a:r>
            <a:r>
              <a:rPr lang="en-GB" dirty="0" smtClean="0"/>
              <a:t> (C)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Grafenoksid “</a:t>
            </a:r>
            <a:r>
              <a:rPr lang="en-GB" dirty="0" err="1" smtClean="0"/>
              <a:t>oppdaget</a:t>
            </a:r>
            <a:r>
              <a:rPr lang="en-GB" dirty="0" smtClean="0"/>
              <a:t>” </a:t>
            </a:r>
            <a:r>
              <a:rPr lang="en-GB" dirty="0" err="1" smtClean="0"/>
              <a:t>av</a:t>
            </a:r>
            <a:r>
              <a:rPr lang="en-GB" dirty="0" smtClean="0"/>
              <a:t> Brodie, </a:t>
            </a:r>
            <a:r>
              <a:rPr lang="en-GB" dirty="0" smtClean="0"/>
              <a:t>1859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err="1" smtClean="0"/>
              <a:t>Enkeltark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grafitt</a:t>
            </a:r>
            <a:r>
              <a:rPr lang="en-GB" dirty="0" smtClean="0"/>
              <a:t> (</a:t>
            </a:r>
            <a:r>
              <a:rPr lang="en-GB" dirty="0" err="1" smtClean="0"/>
              <a:t>grafen</a:t>
            </a:r>
            <a:r>
              <a:rPr lang="en-GB" dirty="0" smtClean="0"/>
              <a:t>) </a:t>
            </a:r>
            <a:r>
              <a:rPr lang="en-GB" dirty="0" err="1" smtClean="0"/>
              <a:t>observert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metalloverfater</a:t>
            </a:r>
            <a:r>
              <a:rPr lang="en-GB" dirty="0" smtClean="0"/>
              <a:t> i 1962.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Rene </a:t>
            </a:r>
            <a:r>
              <a:rPr lang="en-GB" dirty="0" err="1" smtClean="0"/>
              <a:t>enkelt</a:t>
            </a:r>
            <a:r>
              <a:rPr lang="en-GB" dirty="0" smtClean="0"/>
              <a:t>-ark </a:t>
            </a:r>
            <a:r>
              <a:rPr lang="en-GB" dirty="0" err="1" smtClean="0"/>
              <a:t>karakterisert</a:t>
            </a:r>
            <a:r>
              <a:rPr lang="en-GB" dirty="0" smtClean="0"/>
              <a:t> </a:t>
            </a:r>
            <a:r>
              <a:rPr lang="en-GB" dirty="0" err="1" smtClean="0"/>
              <a:t>først</a:t>
            </a:r>
            <a:r>
              <a:rPr lang="en-GB" dirty="0" smtClean="0"/>
              <a:t> i 2004 (</a:t>
            </a:r>
            <a:r>
              <a:rPr lang="en-GB" dirty="0" err="1" smtClean="0"/>
              <a:t>Geim</a:t>
            </a:r>
            <a:r>
              <a:rPr lang="en-GB" dirty="0" smtClean="0"/>
              <a:t> </a:t>
            </a:r>
            <a:r>
              <a:rPr lang="en-GB" i="1" dirty="0" smtClean="0"/>
              <a:t>et al.</a:t>
            </a:r>
            <a:r>
              <a:rPr lang="en-GB" dirty="0" smtClean="0"/>
              <a:t>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Ikke</a:t>
            </a:r>
            <a:r>
              <a:rPr lang="en-GB" dirty="0" smtClean="0"/>
              <a:t> stabile i </a:t>
            </a:r>
            <a:r>
              <a:rPr lang="en-GB" dirty="0" err="1" smtClean="0"/>
              <a:t>seg</a:t>
            </a:r>
            <a:r>
              <a:rPr lang="en-GB" dirty="0" smtClean="0"/>
              <a:t> </a:t>
            </a:r>
            <a:r>
              <a:rPr lang="en-GB" dirty="0" err="1" smtClean="0"/>
              <a:t>selv</a:t>
            </a:r>
            <a:endParaRPr lang="en-GB" dirty="0" smtClean="0"/>
          </a:p>
          <a:p>
            <a:pPr eaLnBrk="1" hangingPunct="1"/>
            <a:r>
              <a:rPr lang="en-GB" dirty="0" err="1" smtClean="0"/>
              <a:t>Stabiliseres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err="1" smtClean="0"/>
              <a:t>terminerende</a:t>
            </a:r>
            <a:r>
              <a:rPr lang="en-GB" dirty="0" smtClean="0"/>
              <a:t> O </a:t>
            </a:r>
            <a:r>
              <a:rPr lang="en-GB" dirty="0" err="1" smtClean="0"/>
              <a:t>og</a:t>
            </a:r>
            <a:r>
              <a:rPr lang="en-GB" dirty="0" smtClean="0"/>
              <a:t>/</a:t>
            </a:r>
            <a:r>
              <a:rPr lang="en-GB" dirty="0" err="1" smtClean="0"/>
              <a:t>eller</a:t>
            </a:r>
            <a:r>
              <a:rPr lang="en-GB" dirty="0" smtClean="0"/>
              <a:t> H</a:t>
            </a:r>
          </a:p>
          <a:p>
            <a:pPr lvl="1" eaLnBrk="1" hangingPunct="1"/>
            <a:r>
              <a:rPr lang="en-GB" dirty="0" err="1" smtClean="0"/>
              <a:t>Bølgestrukturer</a:t>
            </a:r>
            <a:endParaRPr lang="en-GB" dirty="0" smtClean="0"/>
          </a:p>
        </p:txBody>
      </p:sp>
      <p:pic>
        <p:nvPicPr>
          <p:cNvPr id="26631" name="Picture 5" descr="Graphene sheets are a single carbon atom thick and could revolutionise electronics (Image: Jannik C. Meyer, UC Berkeley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591" y="4544702"/>
            <a:ext cx="4796234" cy="20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344591" y="1313695"/>
            <a:ext cx="1883593" cy="1597854"/>
            <a:chOff x="4344591" y="1313695"/>
            <a:chExt cx="1883593" cy="1597854"/>
          </a:xfrm>
        </p:grpSpPr>
        <p:pic>
          <p:nvPicPr>
            <p:cNvPr id="266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5096" y="1313695"/>
              <a:ext cx="1843088" cy="135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4344591" y="2636912"/>
              <a:ext cx="1379537" cy="27463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 dirty="0" err="1"/>
                <a:t>Novoselov</a:t>
              </a:r>
              <a:r>
                <a:rPr lang="nb-NO" sz="1200" dirty="0"/>
                <a:t> &amp; Geim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en-GB" dirty="0" err="1" smtClean="0"/>
              <a:t>Grafen</a:t>
            </a:r>
            <a:r>
              <a:rPr lang="en-GB" dirty="0" smtClean="0"/>
              <a:t> </a:t>
            </a:r>
            <a:r>
              <a:rPr lang="en-GB" dirty="0" err="1" smtClean="0"/>
              <a:t>avbildet</a:t>
            </a:r>
            <a:r>
              <a:rPr lang="en-GB" dirty="0" smtClean="0"/>
              <a:t> med SPM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75657" y="6553200"/>
            <a:ext cx="5832648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Huang et al., </a:t>
            </a:r>
            <a:r>
              <a:rPr lang="en-US" i="1" dirty="0" smtClean="0"/>
              <a:t>Nature</a:t>
            </a:r>
            <a:r>
              <a:rPr lang="en-US" dirty="0" smtClean="0"/>
              <a:t> 469, 389–392 (2011)</a:t>
            </a:r>
            <a:endParaRPr lang="en-US" dirty="0"/>
          </a:p>
        </p:txBody>
      </p:sp>
      <p:pic>
        <p:nvPicPr>
          <p:cNvPr id="65538" name="Picture 2" descr="http://www.nature.com/nature/journal/v469/n7330/images/nature09718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74" y="620688"/>
            <a:ext cx="7967042" cy="5971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3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Grafen og andre karbon-nanostrukturer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1047750"/>
            <a:ext cx="6330950" cy="538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6DFE-45FA-424B-9A5B-76E5F51CCE6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Karbon-nanorør (carbon nanotubes, CNTs)</a:t>
            </a:r>
            <a:endParaRPr lang="en-GB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Single walled carbon nanotubes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SWCN, SWNT, SWCNT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Multi-walled carbon nanotubes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MWCN, MWNT, MWCNT</a:t>
            </a:r>
            <a:endParaRPr lang="en-GB" sz="1800" smtClean="0"/>
          </a:p>
        </p:txBody>
      </p:sp>
      <p:pic>
        <p:nvPicPr>
          <p:cNvPr id="28677" name="Picture 3" descr="carbon-nano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13" y="909638"/>
            <a:ext cx="3381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arbon-nanotube-mul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724400"/>
            <a:ext cx="17446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224"/>
            <a:ext cx="7772400" cy="616496"/>
          </a:xfrm>
        </p:spPr>
        <p:txBody>
          <a:bodyPr/>
          <a:lstStyle/>
          <a:p>
            <a:pPr eaLnBrk="1" hangingPunct="1"/>
            <a:r>
              <a:rPr lang="nb-NO" dirty="0" smtClean="0"/>
              <a:t>SWCN karbon-nanorør</a:t>
            </a:r>
            <a:endParaRPr lang="en-GB" dirty="0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052736"/>
            <a:ext cx="4751834" cy="504326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Sterkere enn stål!</a:t>
            </a:r>
          </a:p>
          <a:p>
            <a:pPr eaLnBrk="1" hangingPunct="1"/>
            <a:r>
              <a:rPr lang="nb-NO" sz="1800" dirty="0" smtClean="0"/>
              <a:t>Retning på rør </a:t>
            </a:r>
            <a:r>
              <a:rPr lang="nb-NO" sz="1800" dirty="0" err="1" smtClean="0"/>
              <a:t>vs</a:t>
            </a:r>
            <a:r>
              <a:rPr lang="nb-NO" sz="1800" dirty="0" smtClean="0"/>
              <a:t> </a:t>
            </a:r>
            <a:r>
              <a:rPr lang="nb-NO" sz="1800" dirty="0"/>
              <a:t>struktur (a</a:t>
            </a:r>
            <a:r>
              <a:rPr lang="nb-NO" sz="1800" baseline="-25000" dirty="0"/>
              <a:t>1</a:t>
            </a:r>
            <a:r>
              <a:rPr lang="nb-NO" sz="1800" dirty="0"/>
              <a:t>,a</a:t>
            </a:r>
            <a:r>
              <a:rPr lang="nb-NO" sz="1800" baseline="-25000" dirty="0"/>
              <a:t>2</a:t>
            </a:r>
            <a:r>
              <a:rPr lang="nb-NO" sz="1800" dirty="0" smtClean="0"/>
              <a:t>): </a:t>
            </a:r>
          </a:p>
          <a:p>
            <a:pPr eaLnBrk="1" hangingPunct="1"/>
            <a:r>
              <a:rPr lang="nb-NO" sz="1800" dirty="0" smtClean="0"/>
              <a:t>(</a:t>
            </a:r>
            <a:r>
              <a:rPr lang="nb-NO" sz="1800" dirty="0" err="1" smtClean="0"/>
              <a:t>n,n</a:t>
            </a:r>
            <a:r>
              <a:rPr lang="nb-NO" sz="1800" dirty="0" smtClean="0"/>
              <a:t>) («lenestol») ofte metallisk</a:t>
            </a:r>
          </a:p>
          <a:p>
            <a:pPr eaLnBrk="1" hangingPunct="1"/>
            <a:r>
              <a:rPr lang="nb-NO" sz="1800" dirty="0" smtClean="0"/>
              <a:t>(n,0) («sikksakk») ofte halvledende</a:t>
            </a:r>
          </a:p>
          <a:p>
            <a:pPr eaLnBrk="1" hangingPunct="1"/>
            <a:r>
              <a:rPr lang="nb-NO" sz="1800" dirty="0" smtClean="0"/>
              <a:t>(</a:t>
            </a:r>
            <a:r>
              <a:rPr lang="nb-NO" sz="1800" dirty="0" err="1" smtClean="0"/>
              <a:t>n,m≠n</a:t>
            </a:r>
            <a:r>
              <a:rPr lang="nb-NO" sz="1800" dirty="0" smtClean="0"/>
              <a:t>) («</a:t>
            </a:r>
            <a:r>
              <a:rPr lang="nb-NO" sz="1800" dirty="0" err="1" smtClean="0"/>
              <a:t>kiral</a:t>
            </a:r>
            <a:r>
              <a:rPr lang="nb-NO" sz="1800" dirty="0" smtClean="0"/>
              <a:t>»)</a:t>
            </a:r>
          </a:p>
          <a:p>
            <a:pPr eaLnBrk="1" hangingPunct="1"/>
            <a:r>
              <a:rPr lang="nb-NO" sz="1800" dirty="0" smtClean="0"/>
              <a:t>Kan dopes og funksjonaliseres</a:t>
            </a:r>
            <a:endParaRPr lang="en-GB" sz="1800" dirty="0" smtClean="0"/>
          </a:p>
        </p:txBody>
      </p:sp>
      <p:pic>
        <p:nvPicPr>
          <p:cNvPr id="29702" name="Picture 6" descr="Carbon-nanotubes-names-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97250"/>
            <a:ext cx="358616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Carbon-nanotube-Louie_nano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508500"/>
            <a:ext cx="4067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050" name="Picture 2" descr="http://media.wiley.com/Lux/49/287749.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515657" cy="20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Karbon-nanostrukturer; mange former</a:t>
            </a:r>
            <a:endParaRPr lang="en-GB" smtClean="0"/>
          </a:p>
        </p:txBody>
      </p:sp>
      <p:pic>
        <p:nvPicPr>
          <p:cNvPr id="31748" name="Picture 5" descr="carbon-nano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908050"/>
            <a:ext cx="2851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carbon-nanotube-mul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052513"/>
            <a:ext cx="1744662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Carbon-nanoca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39608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Carbon-Nanohorns-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396081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Kjegler-alle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743325"/>
            <a:ext cx="309403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C60_blue_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2338" y="4797425"/>
            <a:ext cx="1768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D6DFE-45FA-424B-9A5B-76E5F51CCE6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Forbindelser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4572000" cy="563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1600" smtClean="0"/>
              <a:t>To ikke-metaller: Kovalent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2</a:t>
            </a:r>
            <a:r>
              <a:rPr lang="nb-NO" sz="1400" smtClean="0"/>
              <a:t>O, HCl, SO</a:t>
            </a:r>
            <a:r>
              <a:rPr lang="nb-NO" sz="1400" baseline="-25000" smtClean="0"/>
              <a:t>2</a:t>
            </a:r>
            <a:r>
              <a:rPr lang="nb-NO" sz="1400" smtClean="0"/>
              <a:t>, CH</a:t>
            </a:r>
            <a:r>
              <a:rPr lang="nb-NO" sz="1400" baseline="-25000" smtClean="0"/>
              <a:t>4</a:t>
            </a:r>
            <a:r>
              <a:rPr lang="nb-NO" sz="1400" smtClean="0"/>
              <a:t>, CS</a:t>
            </a:r>
            <a:r>
              <a:rPr lang="nb-NO" sz="1400" baseline="-25000" smtClean="0"/>
              <a:t>2</a:t>
            </a:r>
            <a:r>
              <a:rPr lang="nb-NO" sz="1400" smtClean="0"/>
              <a:t>, NI</a:t>
            </a:r>
            <a:r>
              <a:rPr lang="nb-NO" sz="1400" baseline="-25000" smtClean="0"/>
              <a:t>3</a:t>
            </a:r>
            <a:r>
              <a:rPr lang="nb-NO" sz="1400" smtClean="0"/>
              <a:t>, SiO</a:t>
            </a:r>
            <a:r>
              <a:rPr lang="nb-NO" sz="1400" baseline="-25000" smtClean="0"/>
              <a:t>2</a:t>
            </a:r>
            <a:r>
              <a:rPr lang="nb-NO" sz="1400" smtClean="0"/>
              <a:t>, SiC, BN,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To metaller: Metallisk forbindelse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NiAl, LaNi</a:t>
            </a:r>
            <a:r>
              <a:rPr lang="nb-NO" sz="1400" baseline="-25000" smtClean="0"/>
              <a:t>5</a:t>
            </a:r>
            <a:r>
              <a:rPr lang="nb-NO" sz="1400" smtClean="0"/>
              <a:t>, osv.</a:t>
            </a:r>
          </a:p>
          <a:p>
            <a:pPr lvl="1" eaLnBrk="1" hangingPunct="1"/>
            <a:endParaRPr lang="nb-NO" sz="1400" smtClean="0"/>
          </a:p>
          <a:p>
            <a:pPr eaLnBrk="1" hangingPunct="1">
              <a:buFontTx/>
              <a:buNone/>
            </a:pPr>
            <a:r>
              <a:rPr lang="nb-NO" sz="1600" smtClean="0"/>
              <a:t>Metall og ikke-metall: Ionisk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NaCl, SrO, LaF</a:t>
            </a:r>
            <a:r>
              <a:rPr lang="nb-NO" sz="1400" baseline="-25000" smtClean="0"/>
              <a:t>3</a:t>
            </a:r>
            <a:r>
              <a:rPr lang="nb-NO" sz="1400" smtClean="0"/>
              <a:t>, osv.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Minkende forskjell i elektronegativitet gir minkende ionisk og økende kovalent karakter; TiB</a:t>
            </a:r>
            <a:r>
              <a:rPr lang="nb-NO" sz="1400" baseline="-25000" smtClean="0"/>
              <a:t>2</a:t>
            </a:r>
            <a:r>
              <a:rPr lang="nb-NO" sz="1400" smtClean="0"/>
              <a:t>, WC, NiAs, osv.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Hydrogen: Variabel rolle (metall/ikke-metall)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HCl (polar kovalent), CH</a:t>
            </a:r>
            <a:r>
              <a:rPr lang="nb-NO" sz="1400" baseline="-25000" smtClean="0"/>
              <a:t>4 </a:t>
            </a:r>
            <a:r>
              <a:rPr lang="nb-NO" sz="1400" smtClean="0"/>
              <a:t>(kovalent), PdH</a:t>
            </a:r>
            <a:r>
              <a:rPr lang="nb-NO" sz="1400" baseline="-25000" smtClean="0"/>
              <a:t>2</a:t>
            </a:r>
            <a:r>
              <a:rPr lang="nb-NO" sz="1400" smtClean="0"/>
              <a:t> (metallisk), CaH</a:t>
            </a:r>
            <a:r>
              <a:rPr lang="nb-NO" sz="1400" baseline="-25000" smtClean="0"/>
              <a:t>2</a:t>
            </a:r>
            <a:r>
              <a:rPr lang="nb-NO" sz="1400" smtClean="0"/>
              <a:t> (ionisk)</a:t>
            </a:r>
          </a:p>
          <a:p>
            <a:pPr eaLnBrk="1" hangingPunct="1"/>
            <a:endParaRPr lang="nb-NO" sz="1600" smtClean="0"/>
          </a:p>
          <a:p>
            <a:pPr eaLnBrk="1" hangingPunct="1">
              <a:buFontTx/>
              <a:buNone/>
            </a:pPr>
            <a:r>
              <a:rPr lang="nb-NO" sz="1600" smtClean="0"/>
              <a:t>Høyere forbindelser: Komplisert, men grupper kan ofte ses på som kovalente internt og ioniske eksternt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r>
              <a:rPr lang="nb-NO" sz="1400" smtClean="0"/>
              <a:t>, NO</a:t>
            </a:r>
            <a:r>
              <a:rPr lang="nb-NO" sz="1400" baseline="-25000" smtClean="0"/>
              <a:t>3</a:t>
            </a:r>
            <a:r>
              <a:rPr lang="nb-NO" sz="1400" baseline="30000" smtClean="0"/>
              <a:t>-</a:t>
            </a:r>
            <a:r>
              <a:rPr lang="nb-NO" sz="1400" smtClean="0"/>
              <a:t>, PO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3-</a:t>
            </a:r>
            <a:r>
              <a:rPr lang="nb-NO" sz="1400" smtClean="0"/>
              <a:t>, NH</a:t>
            </a:r>
            <a:r>
              <a:rPr lang="nb-NO" sz="1400" baseline="-25000" smtClean="0"/>
              <a:t>4</a:t>
            </a:r>
            <a:r>
              <a:rPr lang="nb-NO" sz="1400" baseline="30000" smtClean="0"/>
              <a:t>+</a:t>
            </a:r>
            <a:r>
              <a:rPr lang="nb-NO" sz="1400" smtClean="0"/>
              <a:t>, osv.</a:t>
            </a:r>
            <a:endParaRPr lang="en-US" sz="1400" smtClean="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629400" y="6165304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P. Kofstad: Uorganisk kjemi</a:t>
            </a:r>
            <a:r>
              <a:rPr lang="en-US" sz="1000" dirty="0"/>
              <a:t> </a:t>
            </a:r>
          </a:p>
        </p:txBody>
      </p:sp>
      <p:sp>
        <p:nvSpPr>
          <p:cNvPr id="358407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NFF</a:t>
            </a:r>
          </a:p>
        </p:txBody>
      </p:sp>
      <p:pic>
        <p:nvPicPr>
          <p:cNvPr id="34823" name="Picture 8" descr="C:\Documents and Settings\trulsn\My Documents\MetEnFrem\Figurer\PerK-1-6-periodesyste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57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Organiske forbindelser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Kovalente forbindelser med karbon, C</a:t>
            </a:r>
          </a:p>
          <a:p>
            <a:pPr lvl="1" eaLnBrk="1" hangingPunct="1"/>
            <a:r>
              <a:rPr lang="nb-NO" dirty="0" smtClean="0"/>
              <a:t>&gt;30 millioner kjente organiske forbindelser</a:t>
            </a:r>
          </a:p>
          <a:p>
            <a:pPr lvl="1" eaLnBrk="1" hangingPunct="1"/>
            <a:r>
              <a:rPr lang="nb-NO" dirty="0" smtClean="0"/>
              <a:t>bare noen få, enkle karbonforbindelser regnes om uorganiske</a:t>
            </a:r>
          </a:p>
          <a:p>
            <a:pPr lvl="2" eaLnBrk="1" hangingPunct="1"/>
            <a:r>
              <a:rPr lang="nb-NO" dirty="0" smtClean="0"/>
              <a:t>karbonater CO</a:t>
            </a:r>
            <a:r>
              <a:rPr lang="nb-NO" baseline="-25000" dirty="0" smtClean="0"/>
              <a:t>3</a:t>
            </a:r>
            <a:r>
              <a:rPr lang="nb-NO" baseline="30000" dirty="0" smtClean="0"/>
              <a:t>2-</a:t>
            </a:r>
            <a:r>
              <a:rPr lang="nb-NO" dirty="0" smtClean="0"/>
              <a:t>, karbider C</a:t>
            </a:r>
            <a:r>
              <a:rPr lang="nb-NO" baseline="30000" dirty="0" smtClean="0"/>
              <a:t>4-</a:t>
            </a:r>
            <a:r>
              <a:rPr lang="nb-NO" dirty="0" smtClean="0"/>
              <a:t>, cyanider CN</a:t>
            </a:r>
            <a:r>
              <a:rPr lang="nb-NO" baseline="30000" dirty="0" smtClean="0"/>
              <a:t>-</a:t>
            </a:r>
            <a:r>
              <a:rPr lang="nb-NO" dirty="0" smtClean="0"/>
              <a:t>, CO</a:t>
            </a:r>
            <a:r>
              <a:rPr lang="nb-NO" smtClean="0"/>
              <a:t>, CO</a:t>
            </a:r>
            <a:r>
              <a:rPr lang="nb-NO" baseline="-25000" smtClean="0"/>
              <a:t>2   </a:t>
            </a:r>
            <a:r>
              <a:rPr lang="nb-NO" smtClean="0"/>
              <a:t>….</a:t>
            </a:r>
            <a:endParaRPr lang="nb-NO" dirty="0" smtClean="0"/>
          </a:p>
          <a:p>
            <a:pPr lvl="2" eaLnBrk="1" hangingPunct="1"/>
            <a:endParaRPr lang="nb-NO" dirty="0" smtClean="0"/>
          </a:p>
          <a:p>
            <a:pPr eaLnBrk="1" hangingPunct="1"/>
            <a:r>
              <a:rPr lang="nb-NO" dirty="0" smtClean="0"/>
              <a:t>De enkleste; hydrokarboner; alkaner</a:t>
            </a:r>
          </a:p>
          <a:p>
            <a:pPr lvl="1" eaLnBrk="1" hangingPunct="1"/>
            <a:r>
              <a:rPr lang="nb-NO" dirty="0" smtClean="0"/>
              <a:t>metan CH</a:t>
            </a:r>
            <a:r>
              <a:rPr lang="nb-NO" baseline="-25000" dirty="0" smtClean="0"/>
              <a:t>4</a:t>
            </a:r>
          </a:p>
          <a:p>
            <a:pPr lvl="1" eaLnBrk="1" hangingPunct="1"/>
            <a:r>
              <a:rPr lang="nb-NO" dirty="0" smtClean="0"/>
              <a:t>etan C</a:t>
            </a:r>
            <a:r>
              <a:rPr lang="nb-NO" baseline="-25000" dirty="0" smtClean="0"/>
              <a:t>2</a:t>
            </a:r>
            <a:r>
              <a:rPr lang="nb-NO" dirty="0" smtClean="0"/>
              <a:t>H</a:t>
            </a:r>
            <a:r>
              <a:rPr lang="nb-NO" baseline="-25000" dirty="0" smtClean="0"/>
              <a:t>6</a:t>
            </a:r>
          </a:p>
          <a:p>
            <a:pPr lvl="1" eaLnBrk="1" hangingPunct="1"/>
            <a:r>
              <a:rPr lang="nb-NO" dirty="0" smtClean="0"/>
              <a:t>propan C</a:t>
            </a:r>
            <a:r>
              <a:rPr lang="nb-NO" baseline="-25000" dirty="0" smtClean="0"/>
              <a:t>3</a:t>
            </a:r>
            <a:r>
              <a:rPr lang="nb-NO" dirty="0" smtClean="0"/>
              <a:t>H</a:t>
            </a:r>
            <a:r>
              <a:rPr lang="nb-NO" baseline="-25000" dirty="0" smtClean="0"/>
              <a:t>8</a:t>
            </a:r>
          </a:p>
          <a:p>
            <a:pPr lvl="1" eaLnBrk="1" hangingPunct="1"/>
            <a:r>
              <a:rPr lang="nb-NO" dirty="0" smtClean="0"/>
              <a:t>butan C</a:t>
            </a:r>
            <a:r>
              <a:rPr lang="nb-NO" baseline="-25000" dirty="0" smtClean="0"/>
              <a:t>4</a:t>
            </a:r>
            <a:r>
              <a:rPr lang="nb-NO" dirty="0" smtClean="0"/>
              <a:t>H</a:t>
            </a:r>
            <a:r>
              <a:rPr lang="nb-NO" baseline="-25000" dirty="0" smtClean="0"/>
              <a:t>10</a:t>
            </a:r>
            <a:r>
              <a:rPr lang="nb-NO" dirty="0" smtClean="0"/>
              <a:t>     </a:t>
            </a:r>
          </a:p>
          <a:p>
            <a:pPr lvl="2" eaLnBrk="1" hangingPunct="1"/>
            <a:r>
              <a:rPr lang="nb-NO" dirty="0" err="1" smtClean="0"/>
              <a:t>iso</a:t>
            </a:r>
            <a:r>
              <a:rPr lang="nb-NO" dirty="0" smtClean="0"/>
              <a:t>-butan     </a:t>
            </a:r>
          </a:p>
          <a:p>
            <a:pPr lvl="2" eaLnBrk="1" hangingPunct="1"/>
            <a:r>
              <a:rPr lang="nb-NO" dirty="0" smtClean="0"/>
              <a:t>n-butan</a:t>
            </a:r>
          </a:p>
          <a:p>
            <a:pPr lvl="1" eaLnBrk="1" hangingPunct="1">
              <a:buFontTx/>
              <a:buNone/>
            </a:pPr>
            <a:r>
              <a:rPr lang="nb-NO" dirty="0" smtClean="0"/>
              <a:t>	…</a:t>
            </a:r>
          </a:p>
          <a:p>
            <a:pPr lvl="1" eaLnBrk="1" hangingPunct="1"/>
            <a:r>
              <a:rPr lang="nb-NO" dirty="0" smtClean="0"/>
              <a:t>Generelt: C</a:t>
            </a:r>
            <a:r>
              <a:rPr lang="nb-NO" baseline="-25000" dirty="0" smtClean="0"/>
              <a:t>n</a:t>
            </a:r>
            <a:r>
              <a:rPr lang="nb-NO" dirty="0" smtClean="0"/>
              <a:t>H</a:t>
            </a:r>
            <a:r>
              <a:rPr lang="nb-NO" baseline="-25000" dirty="0" smtClean="0"/>
              <a:t>2n+2</a:t>
            </a:r>
          </a:p>
        </p:txBody>
      </p:sp>
      <p:pic>
        <p:nvPicPr>
          <p:cNvPr id="35845" name="Picture 4" descr="butane-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652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butane-isom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9338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Alkaner – bare enkeltbindinger (mettede)</a:t>
            </a:r>
          </a:p>
          <a:p>
            <a:pPr lvl="1" eaLnBrk="1" hangingPunct="1"/>
            <a:r>
              <a:rPr lang="nb-NO" sz="1600" dirty="0" smtClean="0"/>
              <a:t>metan CH</a:t>
            </a:r>
            <a:r>
              <a:rPr lang="nb-NO" sz="1600" baseline="-25000" dirty="0" smtClean="0"/>
              <a:t>4</a:t>
            </a:r>
          </a:p>
          <a:p>
            <a:pPr lvl="1" eaLnBrk="1" hangingPunct="1"/>
            <a:r>
              <a:rPr lang="nb-NO" sz="1600" dirty="0" smtClean="0"/>
              <a:t>etan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  <a:p>
            <a:pPr lvl="1" eaLnBrk="1" hangingPunct="1"/>
            <a:r>
              <a:rPr lang="nb-NO" sz="1600" dirty="0" smtClean="0"/>
              <a:t>C</a:t>
            </a:r>
            <a:r>
              <a:rPr lang="nb-NO" sz="1600" baseline="-25000" dirty="0" smtClean="0"/>
              <a:t>n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2n+2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Alkener – med dobbelbindinger (umettede)</a:t>
            </a:r>
          </a:p>
          <a:p>
            <a:pPr lvl="1" eaLnBrk="1" hangingPunct="1"/>
            <a:r>
              <a:rPr lang="nb-NO" sz="1600" dirty="0" smtClean="0"/>
              <a:t>eten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		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</a:t>
            </a:r>
            <a:r>
              <a:rPr lang="nb-NO" sz="1600" baseline="-25000" dirty="0" smtClean="0"/>
              <a:t>2	</a:t>
            </a:r>
            <a:r>
              <a:rPr lang="nb-NO" sz="1600" dirty="0" smtClean="0"/>
              <a:t>CH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=CH</a:t>
            </a:r>
            <a:r>
              <a:rPr lang="nb-NO" sz="1600" baseline="-25000" dirty="0" smtClean="0"/>
              <a:t>2</a:t>
            </a:r>
          </a:p>
          <a:p>
            <a:pPr lvl="1" eaLnBrk="1" hangingPunct="1"/>
            <a:r>
              <a:rPr lang="nb-NO" sz="1600" dirty="0" smtClean="0"/>
              <a:t>propylen C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			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C=CH-CH</a:t>
            </a:r>
            <a:r>
              <a:rPr lang="nb-NO" sz="1600" baseline="-25000" dirty="0" smtClean="0"/>
              <a:t>3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Alkyner – med trippelbindinger</a:t>
            </a:r>
          </a:p>
          <a:p>
            <a:pPr lvl="1" eaLnBrk="1" hangingPunct="1"/>
            <a:r>
              <a:rPr lang="nb-NO" sz="1600" dirty="0" smtClean="0"/>
              <a:t>etyn (acetylen) C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       HC</a:t>
            </a:r>
            <a:r>
              <a:rPr lang="nb-NO" sz="1600" dirty="0" smtClean="0">
                <a:cs typeface="Arial" charset="0"/>
              </a:rPr>
              <a:t>≡CH	CH≡CH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eaLnBrk="1" hangingPunct="1"/>
            <a:r>
              <a:rPr lang="nb-NO" sz="1800" dirty="0" err="1" smtClean="0">
                <a:cs typeface="Arial" charset="0"/>
              </a:rPr>
              <a:t>Aromater</a:t>
            </a:r>
            <a:r>
              <a:rPr lang="nb-NO" sz="1800" dirty="0" smtClean="0">
                <a:cs typeface="Arial" charset="0"/>
              </a:rPr>
              <a:t> – ringformede forbindelser</a:t>
            </a:r>
          </a:p>
          <a:p>
            <a:pPr lvl="1" eaLnBrk="1" hangingPunct="1"/>
            <a:r>
              <a:rPr lang="nb-NO" sz="1600" dirty="0" smtClean="0"/>
              <a:t>sykloheksan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12</a:t>
            </a:r>
          </a:p>
          <a:p>
            <a:pPr lvl="1" eaLnBrk="1" hangingPunct="1"/>
            <a:r>
              <a:rPr lang="nb-NO" sz="1600" dirty="0" smtClean="0"/>
              <a:t>benzen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6</a:t>
            </a:r>
          </a:p>
        </p:txBody>
      </p:sp>
      <p:pic>
        <p:nvPicPr>
          <p:cNvPr id="36869" name="Picture 4" descr="benzene-different-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3789040"/>
            <a:ext cx="25654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Hydrokarboner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532923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Upolare – uløselige i vann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Smelte- og kokepunkt øker med antall karbonatomer</a:t>
            </a:r>
          </a:p>
          <a:p>
            <a:pPr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Hovedbestanddel i ”olje og gass”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raffineres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fraksjonert destillasjon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cracking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dehydrogenering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mtClean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til asfalt…smøreoljer…paraffin, diesel, bensin…butan, propan, etan, metan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Høyt energi-innhold</a:t>
            </a:r>
          </a:p>
        </p:txBody>
      </p:sp>
      <p:pic>
        <p:nvPicPr>
          <p:cNvPr id="37893" name="Picture 4" descr="Wade-alkanes-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095375"/>
            <a:ext cx="38512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Wade-alkanes-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492500"/>
            <a:ext cx="39957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012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31926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930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38915" name="Picture 10" descr="amyloid-protein-l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13100"/>
            <a:ext cx="30956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organiske forbindelser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mtClean="0"/>
              <a:t>med oksygen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alkoholer    	-OH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aldehyder   	-HC=O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ketoner       	-CO-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karboksylsyrer	-COOH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med nitrogen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aminosyrer; proteiner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urea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benzimidazol</a:t>
            </a:r>
          </a:p>
          <a:p>
            <a:pPr lvl="1" eaLnBrk="1" hangingPunct="1">
              <a:lnSpc>
                <a:spcPct val="90000"/>
              </a:lnSpc>
            </a:pP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mtClean="0"/>
              <a:t>polymerer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polyetylen (PE)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polypropylen (PP)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mtClean="0"/>
              <a:t>polybenzimidazol (PBI)</a:t>
            </a:r>
          </a:p>
        </p:txBody>
      </p:sp>
      <p:pic>
        <p:nvPicPr>
          <p:cNvPr id="38918" name="Picture 4" descr="met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90613"/>
            <a:ext cx="8636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formaldehy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8" y="1557338"/>
            <a:ext cx="7207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 descr="ace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46263"/>
            <a:ext cx="936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7" descr="Formic-ac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420938"/>
            <a:ext cx="8366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Acetic_acid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657475"/>
            <a:ext cx="115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9" descr="amino-acid-alpha-2D-fl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357563"/>
            <a:ext cx="1295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1" descr="Benzimidazole_simple_stru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4005263"/>
            <a:ext cx="10239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2" descr="polybenzimidazo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5472113"/>
            <a:ext cx="1944687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29D91-9023-4E8E-A301-EB392C2E335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Tilstandsdiagram</a:t>
            </a:r>
            <a:endParaRPr lang="en-US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4608512" cy="54200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Én komponent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Ett grunnstoff eller én forbindelse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		</a:t>
            </a: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Viser stabilitetsområder for forskjellige faser av komponenten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Et resultat av minimalisering av Gibbs energi for systemet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Høyere temperatur og lavere trykk: Mindre kondenserte faser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Trippelpunkt: Likevekt mellom fast stoff, væske og gass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Kritisk punkt; grense for forskjell mellom væske og gass. Over dette: Superkritisk.</a:t>
            </a:r>
          </a:p>
        </p:txBody>
      </p:sp>
      <p:pic>
        <p:nvPicPr>
          <p:cNvPr id="40965" name="Picture 5" descr="aan-23-j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212976"/>
            <a:ext cx="4318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MAW-9-3-C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15557" y="692696"/>
            <a:ext cx="31686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548064" y="619957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 og A.A. Næss: Metalliske materialer</a:t>
            </a:r>
            <a:endParaRPr lang="en-US" sz="1000" dirty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27751" y="2232472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CO</a:t>
            </a:r>
            <a:r>
              <a:rPr lang="nb-NO" sz="2000" baseline="-25000" dirty="0"/>
              <a:t>2</a:t>
            </a:r>
            <a:endParaRPr lang="en-US" sz="2000" baseline="-25000" dirty="0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001000" y="5157192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Fe</a:t>
            </a:r>
            <a:endParaRPr lang="en-US" sz="2000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</a:t>
            </a:r>
            <a:endParaRPr lang="en-US" smtClean="0"/>
          </a:p>
        </p:txBody>
      </p:sp>
      <p:sp>
        <p:nvSpPr>
          <p:cNvPr id="11271" name="Text Box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1412776"/>
            <a:ext cx="4391273" cy="47244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Molekylorbitaler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Forenklede modeller: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VB, Lewis, VSEPR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Bindingstyper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	Kovalent, Metallisk, Ionisk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Energibetraktninger for ioniske stoffer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Bånd og båndgap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Metaller, halvledere (&amp;doping), </a:t>
            </a:r>
            <a:r>
              <a:rPr lang="nb-NO" sz="1600" dirty="0" smtClean="0">
                <a:solidFill>
                  <a:srgbClr val="000066"/>
                </a:solidFill>
              </a:rPr>
              <a:t>isolatorer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>
                <a:solidFill>
                  <a:srgbClr val="000066"/>
                </a:solidFill>
              </a:rPr>
              <a:t>	</a:t>
            </a:r>
            <a:r>
              <a:rPr lang="nb-NO" sz="1600" dirty="0" smtClean="0">
                <a:solidFill>
                  <a:srgbClr val="000066"/>
                </a:solidFill>
              </a:rPr>
              <a:t>Nano V&amp;T. Nanomaterialer. Karbon.</a:t>
            </a:r>
            <a:endParaRPr lang="nb-NO" sz="1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Forbindelser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Kovalente, ioniske, metalliske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	Organiske forbindelser; stor gruppe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>
                <a:solidFill>
                  <a:srgbClr val="000066"/>
                </a:solidFill>
              </a:rPr>
              <a:t>	</a:t>
            </a:r>
            <a:r>
              <a:rPr lang="nb-NO" sz="1600" dirty="0" smtClean="0">
                <a:solidFill>
                  <a:srgbClr val="000066"/>
                </a:solidFill>
              </a:rPr>
              <a:t>	Polymerer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b-NO" sz="1600" dirty="0" smtClean="0">
                <a:solidFill>
                  <a:srgbClr val="000066"/>
                </a:solidFill>
              </a:rPr>
              <a:t>Tilstandsdiagram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18"/>
              </p:ext>
            </p:extLst>
          </p:nvPr>
        </p:nvGraphicFramePr>
        <p:xfrm>
          <a:off x="5466928" y="2636912"/>
          <a:ext cx="20574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Drawing" r:id="rId3" imgW="4324182" imgH="4219641" progId="WPDraw30.Drawing">
                  <p:embed/>
                </p:oleObj>
              </mc:Choice>
              <mc:Fallback>
                <p:oleObj name="Drawing" r:id="rId3" imgW="4324182" imgH="4219641" progId="WPDraw30.Drawing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928" y="2636912"/>
                        <a:ext cx="20574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9" descr="PERK-2-11-oktaeder-VSEP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133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fig0301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90600"/>
            <a:ext cx="1079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1" name="Picture 6" descr="MAW-9-3-CO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34038" y="5013176"/>
            <a:ext cx="2298402" cy="181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trulsn\Documents\MENA1000bok\Figurer\Kap 5 band intrinsisk eksitasj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56" y="2498192"/>
            <a:ext cx="1124323" cy="23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olybenzimidazo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662" y="5589240"/>
            <a:ext cx="1584498" cy="8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ig0304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268760"/>
            <a:ext cx="1726977" cy="54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butane-3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464" y="4509120"/>
            <a:ext cx="1511696" cy="11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media.wiley.com/Lux/49/287749.image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7087"/>
            <a:ext cx="1728191" cy="77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Oppsummering – bindinger og forbindelser</a:t>
            </a:r>
            <a:endParaRPr lang="en-US" smtClean="0"/>
          </a:p>
        </p:txBody>
      </p:sp>
      <p:grpSp>
        <p:nvGrpSpPr>
          <p:cNvPr id="44036" name="Group 82"/>
          <p:cNvGrpSpPr>
            <a:grpSpLocks/>
          </p:cNvGrpSpPr>
          <p:nvPr/>
        </p:nvGrpSpPr>
        <p:grpSpPr bwMode="auto">
          <a:xfrm>
            <a:off x="457200" y="990600"/>
            <a:ext cx="8305800" cy="5410200"/>
            <a:chOff x="-2" y="-2"/>
            <a:chExt cx="2574" cy="5527"/>
          </a:xfrm>
        </p:grpSpPr>
        <p:grpSp>
          <p:nvGrpSpPr>
            <p:cNvPr id="44037" name="Group 80"/>
            <p:cNvGrpSpPr>
              <a:grpSpLocks/>
            </p:cNvGrpSpPr>
            <p:nvPr/>
          </p:nvGrpSpPr>
          <p:grpSpPr bwMode="auto">
            <a:xfrm>
              <a:off x="0" y="0"/>
              <a:ext cx="2570" cy="5523"/>
              <a:chOff x="0" y="0"/>
              <a:chExt cx="2570" cy="5523"/>
            </a:xfrm>
          </p:grpSpPr>
          <p:grpSp>
            <p:nvGrpSpPr>
              <p:cNvPr id="44039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815" cy="1093"/>
                <a:chOff x="0" y="0"/>
                <a:chExt cx="815" cy="1093"/>
              </a:xfrm>
            </p:grpSpPr>
            <p:sp>
              <p:nvSpPr>
                <p:cNvPr id="4411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Type forbindelse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0" name="Group 33"/>
              <p:cNvGrpSpPr>
                <a:grpSpLocks/>
              </p:cNvGrpSpPr>
              <p:nvPr/>
            </p:nvGrpSpPr>
            <p:grpSpPr bwMode="auto">
              <a:xfrm>
                <a:off x="815" y="0"/>
                <a:ext cx="681" cy="1093"/>
                <a:chOff x="815" y="0"/>
                <a:chExt cx="681" cy="1093"/>
              </a:xfrm>
            </p:grpSpPr>
            <p:sp>
              <p:nvSpPr>
                <p:cNvPr id="44110" name="Rectangle 6"/>
                <p:cNvSpPr>
                  <a:spLocks noChangeArrowheads="1"/>
                </p:cNvSpPr>
                <p:nvPr/>
              </p:nvSpPr>
              <p:spPr bwMode="auto">
                <a:xfrm>
                  <a:off x="858" y="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Aggregattilstand, mekaniske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11" name="Rectangle 32"/>
                <p:cNvSpPr>
                  <a:spLocks noChangeArrowheads="1"/>
                </p:cNvSpPr>
                <p:nvPr/>
              </p:nvSpPr>
              <p:spPr bwMode="auto">
                <a:xfrm>
                  <a:off x="815" y="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1" name="Group 35"/>
              <p:cNvGrpSpPr>
                <a:grpSpLocks/>
              </p:cNvGrpSpPr>
              <p:nvPr/>
            </p:nvGrpSpPr>
            <p:grpSpPr bwMode="auto">
              <a:xfrm>
                <a:off x="1496" y="0"/>
                <a:ext cx="633" cy="1093"/>
                <a:chOff x="1496" y="0"/>
                <a:chExt cx="633" cy="1093"/>
              </a:xfrm>
            </p:grpSpPr>
            <p:sp>
              <p:nvSpPr>
                <p:cNvPr id="44108" name="Rectangle 7"/>
                <p:cNvSpPr>
                  <a:spLocks noChangeArrowheads="1"/>
                </p:cNvSpPr>
                <p:nvPr/>
              </p:nvSpPr>
              <p:spPr bwMode="auto">
                <a:xfrm>
                  <a:off x="1539" y="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Typiske elektriske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9" name="Rectangle 34"/>
                <p:cNvSpPr>
                  <a:spLocks noChangeArrowheads="1"/>
                </p:cNvSpPr>
                <p:nvPr/>
              </p:nvSpPr>
              <p:spPr bwMode="auto">
                <a:xfrm>
                  <a:off x="1496" y="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2" name="Group 37"/>
              <p:cNvGrpSpPr>
                <a:grpSpLocks/>
              </p:cNvGrpSpPr>
              <p:nvPr/>
            </p:nvGrpSpPr>
            <p:grpSpPr bwMode="auto">
              <a:xfrm>
                <a:off x="2129" y="0"/>
                <a:ext cx="441" cy="1093"/>
                <a:chOff x="2129" y="0"/>
                <a:chExt cx="441" cy="1093"/>
              </a:xfrm>
            </p:grpSpPr>
            <p:sp>
              <p:nvSpPr>
                <p:cNvPr id="44106" name="Rectangle 8"/>
                <p:cNvSpPr>
                  <a:spLocks noChangeArrowheads="1"/>
                </p:cNvSpPr>
                <p:nvPr/>
              </p:nvSpPr>
              <p:spPr bwMode="auto">
                <a:xfrm>
                  <a:off x="2172" y="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 i="1">
                      <a:cs typeface="Times New Roman" pitchFamily="18" charset="0"/>
                    </a:rPr>
                    <a:t>Andre typiske egenskaper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7" name="Rectangle 36"/>
                <p:cNvSpPr>
                  <a:spLocks noChangeArrowheads="1"/>
                </p:cNvSpPr>
                <p:nvPr/>
              </p:nvSpPr>
              <p:spPr bwMode="auto">
                <a:xfrm>
                  <a:off x="2129" y="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3" name="Group 39"/>
              <p:cNvGrpSpPr>
                <a:grpSpLocks/>
              </p:cNvGrpSpPr>
              <p:nvPr/>
            </p:nvGrpSpPr>
            <p:grpSpPr bwMode="auto">
              <a:xfrm>
                <a:off x="0" y="1093"/>
                <a:ext cx="422" cy="2819"/>
                <a:chOff x="0" y="1093"/>
                <a:chExt cx="422" cy="2819"/>
              </a:xfrm>
            </p:grpSpPr>
            <p:sp>
              <p:nvSpPr>
                <p:cNvPr id="44104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093"/>
                  <a:ext cx="336" cy="28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Kovalente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5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93"/>
                  <a:ext cx="422" cy="281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4" name="Group 41"/>
              <p:cNvGrpSpPr>
                <a:grpSpLocks/>
              </p:cNvGrpSpPr>
              <p:nvPr/>
            </p:nvGrpSpPr>
            <p:grpSpPr bwMode="auto">
              <a:xfrm>
                <a:off x="422" y="1093"/>
                <a:ext cx="393" cy="863"/>
                <a:chOff x="422" y="1093"/>
                <a:chExt cx="393" cy="863"/>
              </a:xfrm>
            </p:grpSpPr>
            <p:sp>
              <p:nvSpPr>
                <p:cNvPr id="441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65" y="1093"/>
                  <a:ext cx="30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Molekyler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3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" y="1093"/>
                  <a:ext cx="39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5" name="Group 43"/>
              <p:cNvGrpSpPr>
                <a:grpSpLocks/>
              </p:cNvGrpSpPr>
              <p:nvPr/>
            </p:nvGrpSpPr>
            <p:grpSpPr bwMode="auto">
              <a:xfrm>
                <a:off x="815" y="1093"/>
                <a:ext cx="681" cy="863"/>
                <a:chOff x="815" y="1093"/>
                <a:chExt cx="681" cy="863"/>
              </a:xfrm>
            </p:grpSpPr>
            <p:sp>
              <p:nvSpPr>
                <p:cNvPr id="44100" name="Rectangle 11"/>
                <p:cNvSpPr>
                  <a:spLocks noChangeArrowheads="1"/>
                </p:cNvSpPr>
                <p:nvPr/>
              </p:nvSpPr>
              <p:spPr bwMode="auto">
                <a:xfrm>
                  <a:off x="858" y="1093"/>
                  <a:ext cx="59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Gasser, væsker, faste stoffer med lave smeltepunkt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101" name="Rectangle 42"/>
                <p:cNvSpPr>
                  <a:spLocks noChangeArrowheads="1"/>
                </p:cNvSpPr>
                <p:nvPr/>
              </p:nvSpPr>
              <p:spPr bwMode="auto">
                <a:xfrm>
                  <a:off x="815" y="1093"/>
                  <a:ext cx="68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6" name="Group 45"/>
              <p:cNvGrpSpPr>
                <a:grpSpLocks/>
              </p:cNvGrpSpPr>
              <p:nvPr/>
            </p:nvGrpSpPr>
            <p:grpSpPr bwMode="auto">
              <a:xfrm>
                <a:off x="1496" y="1093"/>
                <a:ext cx="633" cy="863"/>
                <a:chOff x="1496" y="1093"/>
                <a:chExt cx="633" cy="863"/>
              </a:xfrm>
            </p:grpSpPr>
            <p:sp>
              <p:nvSpPr>
                <p:cNvPr id="44098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9" y="1093"/>
                  <a:ext cx="547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Oftest isolerende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9" name="Rectangle 44"/>
                <p:cNvSpPr>
                  <a:spLocks noChangeArrowheads="1"/>
                </p:cNvSpPr>
                <p:nvPr/>
              </p:nvSpPr>
              <p:spPr bwMode="auto">
                <a:xfrm>
                  <a:off x="1496" y="1093"/>
                  <a:ext cx="63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7" name="Group 47"/>
              <p:cNvGrpSpPr>
                <a:grpSpLocks/>
              </p:cNvGrpSpPr>
              <p:nvPr/>
            </p:nvGrpSpPr>
            <p:grpSpPr bwMode="auto">
              <a:xfrm>
                <a:off x="2129" y="1093"/>
                <a:ext cx="441" cy="863"/>
                <a:chOff x="2129" y="1093"/>
                <a:chExt cx="441" cy="863"/>
              </a:xfrm>
            </p:grpSpPr>
            <p:sp>
              <p:nvSpPr>
                <p:cNvPr id="44096" name="Rectangle 13"/>
                <p:cNvSpPr>
                  <a:spLocks noChangeArrowheads="1"/>
                </p:cNvSpPr>
                <p:nvPr/>
              </p:nvSpPr>
              <p:spPr bwMode="auto">
                <a:xfrm>
                  <a:off x="2172" y="1093"/>
                  <a:ext cx="355" cy="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7" name="Rectangle 46"/>
                <p:cNvSpPr>
                  <a:spLocks noChangeArrowheads="1"/>
                </p:cNvSpPr>
                <p:nvPr/>
              </p:nvSpPr>
              <p:spPr bwMode="auto">
                <a:xfrm>
                  <a:off x="2129" y="1093"/>
                  <a:ext cx="44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8" name="Group 49"/>
              <p:cNvGrpSpPr>
                <a:grpSpLocks/>
              </p:cNvGrpSpPr>
              <p:nvPr/>
            </p:nvGrpSpPr>
            <p:grpSpPr bwMode="auto">
              <a:xfrm>
                <a:off x="422" y="1956"/>
                <a:ext cx="393" cy="978"/>
                <a:chOff x="422" y="1956"/>
                <a:chExt cx="393" cy="978"/>
              </a:xfrm>
            </p:grpSpPr>
            <p:sp>
              <p:nvSpPr>
                <p:cNvPr id="44094" name="Rectangle 14"/>
                <p:cNvSpPr>
                  <a:spLocks noChangeArrowheads="1"/>
                </p:cNvSpPr>
                <p:nvPr/>
              </p:nvSpPr>
              <p:spPr bwMode="auto">
                <a:xfrm>
                  <a:off x="465" y="1956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2-dim. sjikt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5" name="Rectangle 48"/>
                <p:cNvSpPr>
                  <a:spLocks noChangeArrowheads="1"/>
                </p:cNvSpPr>
                <p:nvPr/>
              </p:nvSpPr>
              <p:spPr bwMode="auto">
                <a:xfrm>
                  <a:off x="422" y="1956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49" name="Group 51"/>
              <p:cNvGrpSpPr>
                <a:grpSpLocks/>
              </p:cNvGrpSpPr>
              <p:nvPr/>
            </p:nvGrpSpPr>
            <p:grpSpPr bwMode="auto">
              <a:xfrm>
                <a:off x="815" y="1956"/>
                <a:ext cx="681" cy="978"/>
                <a:chOff x="815" y="1956"/>
                <a:chExt cx="681" cy="978"/>
              </a:xfrm>
            </p:grpSpPr>
            <p:sp>
              <p:nvSpPr>
                <p:cNvPr id="44092" name="Rectangle 15"/>
                <p:cNvSpPr>
                  <a:spLocks noChangeArrowheads="1"/>
                </p:cNvSpPr>
                <p:nvPr/>
              </p:nvSpPr>
              <p:spPr bwMode="auto">
                <a:xfrm>
                  <a:off x="858" y="1956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sjiktstrukturer, smøremidler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3" name="Rectangle 50"/>
                <p:cNvSpPr>
                  <a:spLocks noChangeArrowheads="1"/>
                </p:cNvSpPr>
                <p:nvPr/>
              </p:nvSpPr>
              <p:spPr bwMode="auto">
                <a:xfrm>
                  <a:off x="815" y="1956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0" name="Group 53"/>
              <p:cNvGrpSpPr>
                <a:grpSpLocks/>
              </p:cNvGrpSpPr>
              <p:nvPr/>
            </p:nvGrpSpPr>
            <p:grpSpPr bwMode="auto">
              <a:xfrm>
                <a:off x="1496" y="1956"/>
                <a:ext cx="633" cy="978"/>
                <a:chOff x="1496" y="1956"/>
                <a:chExt cx="633" cy="978"/>
              </a:xfrm>
            </p:grpSpPr>
            <p:sp>
              <p:nvSpPr>
                <p:cNvPr id="44090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9" y="1956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91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6" y="1956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1" name="Group 55"/>
              <p:cNvGrpSpPr>
                <a:grpSpLocks/>
              </p:cNvGrpSpPr>
              <p:nvPr/>
            </p:nvGrpSpPr>
            <p:grpSpPr bwMode="auto">
              <a:xfrm>
                <a:off x="2129" y="1956"/>
                <a:ext cx="441" cy="978"/>
                <a:chOff x="2129" y="1956"/>
                <a:chExt cx="441" cy="978"/>
              </a:xfrm>
            </p:grpSpPr>
            <p:sp>
              <p:nvSpPr>
                <p:cNvPr id="4408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72" y="1956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9" name="Rectangle 54"/>
                <p:cNvSpPr>
                  <a:spLocks noChangeArrowheads="1"/>
                </p:cNvSpPr>
                <p:nvPr/>
              </p:nvSpPr>
              <p:spPr bwMode="auto">
                <a:xfrm>
                  <a:off x="2129" y="1956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2" name="Group 57"/>
              <p:cNvGrpSpPr>
                <a:grpSpLocks/>
              </p:cNvGrpSpPr>
              <p:nvPr/>
            </p:nvGrpSpPr>
            <p:grpSpPr bwMode="auto">
              <a:xfrm>
                <a:off x="422" y="2934"/>
                <a:ext cx="393" cy="978"/>
                <a:chOff x="422" y="2934"/>
                <a:chExt cx="393" cy="978"/>
              </a:xfrm>
            </p:grpSpPr>
            <p:sp>
              <p:nvSpPr>
                <p:cNvPr id="44086" name="Rectangle 18"/>
                <p:cNvSpPr>
                  <a:spLocks noChangeArrowheads="1"/>
                </p:cNvSpPr>
                <p:nvPr/>
              </p:nvSpPr>
              <p:spPr bwMode="auto">
                <a:xfrm>
                  <a:off x="465" y="2934"/>
                  <a:ext cx="30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3-dim. nettverk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7" name="Rectangle 56"/>
                <p:cNvSpPr>
                  <a:spLocks noChangeArrowheads="1"/>
                </p:cNvSpPr>
                <p:nvPr/>
              </p:nvSpPr>
              <p:spPr bwMode="auto">
                <a:xfrm>
                  <a:off x="422" y="2934"/>
                  <a:ext cx="39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3" name="Group 59"/>
              <p:cNvGrpSpPr>
                <a:grpSpLocks/>
              </p:cNvGrpSpPr>
              <p:nvPr/>
            </p:nvGrpSpPr>
            <p:grpSpPr bwMode="auto">
              <a:xfrm>
                <a:off x="815" y="2934"/>
                <a:ext cx="681" cy="978"/>
                <a:chOff x="815" y="2934"/>
                <a:chExt cx="681" cy="978"/>
              </a:xfrm>
            </p:grpSpPr>
            <p:sp>
              <p:nvSpPr>
                <p:cNvPr id="44084" name="Rectangle 19"/>
                <p:cNvSpPr>
                  <a:spLocks noChangeArrowheads="1"/>
                </p:cNvSpPr>
                <p:nvPr/>
              </p:nvSpPr>
              <p:spPr bwMode="auto">
                <a:xfrm>
                  <a:off x="858" y="2934"/>
                  <a:ext cx="59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Svært harde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5" name="Rectangle 58"/>
                <p:cNvSpPr>
                  <a:spLocks noChangeArrowheads="1"/>
                </p:cNvSpPr>
                <p:nvPr/>
              </p:nvSpPr>
              <p:spPr bwMode="auto">
                <a:xfrm>
                  <a:off x="815" y="2934"/>
                  <a:ext cx="68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4" name="Group 61"/>
              <p:cNvGrpSpPr>
                <a:grpSpLocks/>
              </p:cNvGrpSpPr>
              <p:nvPr/>
            </p:nvGrpSpPr>
            <p:grpSpPr bwMode="auto">
              <a:xfrm>
                <a:off x="1496" y="2934"/>
                <a:ext cx="633" cy="978"/>
                <a:chOff x="1496" y="2934"/>
                <a:chExt cx="633" cy="978"/>
              </a:xfrm>
            </p:grpSpPr>
            <p:sp>
              <p:nvSpPr>
                <p:cNvPr id="44082" name="Rectangle 20"/>
                <p:cNvSpPr>
                  <a:spLocks noChangeArrowheads="1"/>
                </p:cNvSpPr>
                <p:nvPr/>
              </p:nvSpPr>
              <p:spPr bwMode="auto">
                <a:xfrm>
                  <a:off x="1539" y="2934"/>
                  <a:ext cx="547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Isolatorer, halvledere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3" name="Rectangle 60"/>
                <p:cNvSpPr>
                  <a:spLocks noChangeArrowheads="1"/>
                </p:cNvSpPr>
                <p:nvPr/>
              </p:nvSpPr>
              <p:spPr bwMode="auto">
                <a:xfrm>
                  <a:off x="1496" y="2934"/>
                  <a:ext cx="63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5" name="Group 63"/>
              <p:cNvGrpSpPr>
                <a:grpSpLocks/>
              </p:cNvGrpSpPr>
              <p:nvPr/>
            </p:nvGrpSpPr>
            <p:grpSpPr bwMode="auto">
              <a:xfrm>
                <a:off x="2129" y="2934"/>
                <a:ext cx="441" cy="978"/>
                <a:chOff x="2129" y="2934"/>
                <a:chExt cx="441" cy="978"/>
              </a:xfrm>
            </p:grpSpPr>
            <p:sp>
              <p:nvSpPr>
                <p:cNvPr id="44080" name="Rectangle 21"/>
                <p:cNvSpPr>
                  <a:spLocks noChangeArrowheads="1"/>
                </p:cNvSpPr>
                <p:nvPr/>
              </p:nvSpPr>
              <p:spPr bwMode="auto">
                <a:xfrm>
                  <a:off x="2172" y="2934"/>
                  <a:ext cx="355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129" y="2934"/>
                  <a:ext cx="44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6" name="Group 65"/>
              <p:cNvGrpSpPr>
                <a:grpSpLocks/>
              </p:cNvGrpSpPr>
              <p:nvPr/>
            </p:nvGrpSpPr>
            <p:grpSpPr bwMode="auto">
              <a:xfrm>
                <a:off x="0" y="3912"/>
                <a:ext cx="815" cy="518"/>
                <a:chOff x="0" y="3912"/>
                <a:chExt cx="815" cy="518"/>
              </a:xfrm>
            </p:grpSpPr>
            <p:sp>
              <p:nvSpPr>
                <p:cNvPr id="4407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3912"/>
                  <a:ext cx="72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9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912"/>
                  <a:ext cx="8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7" name="Group 67"/>
              <p:cNvGrpSpPr>
                <a:grpSpLocks/>
              </p:cNvGrpSpPr>
              <p:nvPr/>
            </p:nvGrpSpPr>
            <p:grpSpPr bwMode="auto">
              <a:xfrm>
                <a:off x="815" y="3912"/>
                <a:ext cx="681" cy="518"/>
                <a:chOff x="815" y="3912"/>
                <a:chExt cx="681" cy="518"/>
              </a:xfrm>
            </p:grpSpPr>
            <p:sp>
              <p:nvSpPr>
                <p:cNvPr id="44076" name="Rectangle 23"/>
                <p:cNvSpPr>
                  <a:spLocks noChangeArrowheads="1"/>
                </p:cNvSpPr>
                <p:nvPr/>
              </p:nvSpPr>
              <p:spPr bwMode="auto">
                <a:xfrm>
                  <a:off x="858" y="3912"/>
                  <a:ext cx="59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Myke, duktile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7" name="Rectangle 66"/>
                <p:cNvSpPr>
                  <a:spLocks noChangeArrowheads="1"/>
                </p:cNvSpPr>
                <p:nvPr/>
              </p:nvSpPr>
              <p:spPr bwMode="auto">
                <a:xfrm>
                  <a:off x="815" y="3912"/>
                  <a:ext cx="68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8" name="Group 69"/>
              <p:cNvGrpSpPr>
                <a:grpSpLocks/>
              </p:cNvGrpSpPr>
              <p:nvPr/>
            </p:nvGrpSpPr>
            <p:grpSpPr bwMode="auto">
              <a:xfrm>
                <a:off x="1496" y="3912"/>
                <a:ext cx="633" cy="518"/>
                <a:chOff x="1496" y="3912"/>
                <a:chExt cx="633" cy="518"/>
              </a:xfrm>
            </p:grpSpPr>
            <p:sp>
              <p:nvSpPr>
                <p:cNvPr id="44074" name="Rectangle 24"/>
                <p:cNvSpPr>
                  <a:spLocks noChangeArrowheads="1"/>
                </p:cNvSpPr>
                <p:nvPr/>
              </p:nvSpPr>
              <p:spPr bwMode="auto">
                <a:xfrm>
                  <a:off x="1539" y="3912"/>
                  <a:ext cx="54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Metalliske ledere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5" name="Rectangle 68"/>
                <p:cNvSpPr>
                  <a:spLocks noChangeArrowheads="1"/>
                </p:cNvSpPr>
                <p:nvPr/>
              </p:nvSpPr>
              <p:spPr bwMode="auto">
                <a:xfrm>
                  <a:off x="1496" y="3912"/>
                  <a:ext cx="63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59" name="Group 71"/>
              <p:cNvGrpSpPr>
                <a:grpSpLocks/>
              </p:cNvGrpSpPr>
              <p:nvPr/>
            </p:nvGrpSpPr>
            <p:grpSpPr bwMode="auto">
              <a:xfrm>
                <a:off x="2129" y="3912"/>
                <a:ext cx="441" cy="518"/>
                <a:chOff x="2129" y="3912"/>
                <a:chExt cx="441" cy="518"/>
              </a:xfrm>
            </p:grpSpPr>
            <p:sp>
              <p:nvSpPr>
                <p:cNvPr id="44072" name="Rectangle 25"/>
                <p:cNvSpPr>
                  <a:spLocks noChangeArrowheads="1"/>
                </p:cNvSpPr>
                <p:nvPr/>
              </p:nvSpPr>
              <p:spPr bwMode="auto">
                <a:xfrm>
                  <a:off x="2172" y="3912"/>
                  <a:ext cx="35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Metallisk glans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9" y="3912"/>
                  <a:ext cx="4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0" name="Group 73"/>
              <p:cNvGrpSpPr>
                <a:grpSpLocks/>
              </p:cNvGrpSpPr>
              <p:nvPr/>
            </p:nvGrpSpPr>
            <p:grpSpPr bwMode="auto">
              <a:xfrm>
                <a:off x="0" y="4430"/>
                <a:ext cx="815" cy="1093"/>
                <a:chOff x="0" y="4430"/>
                <a:chExt cx="815" cy="1093"/>
              </a:xfrm>
            </p:grpSpPr>
            <p:sp>
              <p:nvSpPr>
                <p:cNvPr id="4407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4430"/>
                  <a:ext cx="729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Ioniske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71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4430"/>
                  <a:ext cx="815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1" name="Group 75"/>
              <p:cNvGrpSpPr>
                <a:grpSpLocks/>
              </p:cNvGrpSpPr>
              <p:nvPr/>
            </p:nvGrpSpPr>
            <p:grpSpPr bwMode="auto">
              <a:xfrm>
                <a:off x="815" y="4430"/>
                <a:ext cx="681" cy="1093"/>
                <a:chOff x="815" y="4430"/>
                <a:chExt cx="681" cy="1093"/>
              </a:xfrm>
            </p:grpSpPr>
            <p:sp>
              <p:nvSpPr>
                <p:cNvPr id="44068" name="Rectangle 27"/>
                <p:cNvSpPr>
                  <a:spLocks noChangeArrowheads="1"/>
                </p:cNvSpPr>
                <p:nvPr/>
              </p:nvSpPr>
              <p:spPr bwMode="auto">
                <a:xfrm>
                  <a:off x="858" y="4430"/>
                  <a:ext cx="59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Harde, sprø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9" name="Rectangle 74"/>
                <p:cNvSpPr>
                  <a:spLocks noChangeArrowheads="1"/>
                </p:cNvSpPr>
                <p:nvPr/>
              </p:nvSpPr>
              <p:spPr bwMode="auto">
                <a:xfrm>
                  <a:off x="815" y="4430"/>
                  <a:ext cx="68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2" name="Group 77"/>
              <p:cNvGrpSpPr>
                <a:grpSpLocks/>
              </p:cNvGrpSpPr>
              <p:nvPr/>
            </p:nvGrpSpPr>
            <p:grpSpPr bwMode="auto">
              <a:xfrm>
                <a:off x="1496" y="4430"/>
                <a:ext cx="633" cy="1093"/>
                <a:chOff x="1496" y="4430"/>
                <a:chExt cx="633" cy="1093"/>
              </a:xfrm>
            </p:grpSpPr>
            <p:sp>
              <p:nvSpPr>
                <p:cNvPr id="44066" name="Rectangle 28"/>
                <p:cNvSpPr>
                  <a:spLocks noChangeArrowheads="1"/>
                </p:cNvSpPr>
                <p:nvPr/>
              </p:nvSpPr>
              <p:spPr bwMode="auto">
                <a:xfrm>
                  <a:off x="1539" y="4430"/>
                  <a:ext cx="547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Isolatorer ved lav temperatur, ionisk ledning i smelte, løses i vann som ioner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7" name="Rectangle 76"/>
                <p:cNvSpPr>
                  <a:spLocks noChangeArrowheads="1"/>
                </p:cNvSpPr>
                <p:nvPr/>
              </p:nvSpPr>
              <p:spPr bwMode="auto">
                <a:xfrm>
                  <a:off x="1496" y="4430"/>
                  <a:ext cx="63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063" name="Group 79"/>
              <p:cNvGrpSpPr>
                <a:grpSpLocks/>
              </p:cNvGrpSpPr>
              <p:nvPr/>
            </p:nvGrpSpPr>
            <p:grpSpPr bwMode="auto">
              <a:xfrm>
                <a:off x="2129" y="4430"/>
                <a:ext cx="441" cy="1093"/>
                <a:chOff x="2129" y="4430"/>
                <a:chExt cx="441" cy="1093"/>
              </a:xfrm>
            </p:grpSpPr>
            <p:sp>
              <p:nvSpPr>
                <p:cNvPr id="44064" name="Rectangle 29"/>
                <p:cNvSpPr>
                  <a:spLocks noChangeArrowheads="1"/>
                </p:cNvSpPr>
                <p:nvPr/>
              </p:nvSpPr>
              <p:spPr bwMode="auto">
                <a:xfrm>
                  <a:off x="2172" y="4430"/>
                  <a:ext cx="355" cy="1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nb-NO" sz="1400">
                      <a:cs typeface="Times New Roman" pitchFamily="18" charset="0"/>
                    </a:rPr>
                    <a:t>Saltaktige </a:t>
                  </a:r>
                  <a:endParaRPr lang="en-US" sz="1400">
                    <a:cs typeface="Times New Roman" pitchFamily="18" charset="0"/>
                  </a:endParaRPr>
                </a:p>
                <a:p>
                  <a:pPr eaLnBrk="0" hangingPunct="0"/>
                  <a:endParaRPr lang="en-US" sz="1400"/>
                </a:p>
              </p:txBody>
            </p:sp>
            <p:sp>
              <p:nvSpPr>
                <p:cNvPr id="44065" name="Rectangle 78"/>
                <p:cNvSpPr>
                  <a:spLocks noChangeArrowheads="1"/>
                </p:cNvSpPr>
                <p:nvPr/>
              </p:nvSpPr>
              <p:spPr bwMode="auto">
                <a:xfrm>
                  <a:off x="2129" y="4430"/>
                  <a:ext cx="441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4038" name="Rectangle 81"/>
            <p:cNvSpPr>
              <a:spLocks noChangeArrowheads="1"/>
            </p:cNvSpPr>
            <p:nvPr/>
          </p:nvSpPr>
          <p:spPr bwMode="auto">
            <a:xfrm>
              <a:off x="-2" y="-2"/>
              <a:ext cx="2574" cy="5527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012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31926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67930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810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" y="1485812"/>
            <a:ext cx="6955187" cy="48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Atom orbitaler; eksempel oksygen.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4D604-58DC-406D-A936-4C2751C9B6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0120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31926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67930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039343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z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12615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17275</TotalTime>
  <Words>2975</Words>
  <Application>Microsoft Office PowerPoint</Application>
  <PresentationFormat>On-screen Show (4:3)</PresentationFormat>
  <Paragraphs>851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Default Design</vt:lpstr>
      <vt:lpstr>Picture</vt:lpstr>
      <vt:lpstr>Drawing</vt:lpstr>
      <vt:lpstr>Equation</vt:lpstr>
      <vt:lpstr>MENA1001; Materialer, energi og nanoteknologi - Kap. 5  Bindinger, forbindelser, løsninger</vt:lpstr>
      <vt:lpstr>Kvantetall og orbitaler</vt:lpstr>
      <vt:lpstr>Atom orbitaler  (repitisjon)</vt:lpstr>
      <vt:lpstr>Atomenes indre struktur</vt:lpstr>
      <vt:lpstr>Atom orbitaler; eksempel oksygen.</vt:lpstr>
      <vt:lpstr>Atom orbitaler; eksempel oksygen.</vt:lpstr>
      <vt:lpstr>Atom orbitaler; eksempel oksygen.</vt:lpstr>
      <vt:lpstr>Atom orbitaler; eksempel oksygen.</vt:lpstr>
      <vt:lpstr>Atom orbitaler; eksempel oksygen.</vt:lpstr>
      <vt:lpstr>Atom orbitaler; eksempel oksygen.</vt:lpstr>
      <vt:lpstr>Orbital-energier</vt:lpstr>
      <vt:lpstr>Molekylorbitaler</vt:lpstr>
      <vt:lpstr>Molekylorbitaler</vt:lpstr>
      <vt:lpstr>Molekylorbitaler</vt:lpstr>
      <vt:lpstr>Molekylorbitaler, O2</vt:lpstr>
      <vt:lpstr>Molekylorbitaler, O2</vt:lpstr>
      <vt:lpstr>Molekylorbitaler, O2</vt:lpstr>
      <vt:lpstr>Molekylorbitaler, O2</vt:lpstr>
      <vt:lpstr>Molekylorbitaler, O2</vt:lpstr>
      <vt:lpstr>Molekylorbitaler, O2</vt:lpstr>
      <vt:lpstr>Molekylorbitaler, O2</vt:lpstr>
      <vt:lpstr>Molekylorbitaler, O2</vt:lpstr>
      <vt:lpstr>Molekylorbitaler (MO)</vt:lpstr>
      <vt:lpstr>Valensbindingsmodellen (VB)</vt:lpstr>
      <vt:lpstr>Hybridisering (?)</vt:lpstr>
      <vt:lpstr>Oktettregelen og Lewisstrukturer</vt:lpstr>
      <vt:lpstr>Resonans</vt:lpstr>
      <vt:lpstr>Kovalent binding  (”molekylenes binding” – krefter i molekyler)</vt:lpstr>
      <vt:lpstr>VSEPR</vt:lpstr>
      <vt:lpstr>To enkle effekter av størrelse</vt:lpstr>
      <vt:lpstr>Krefter mellom molekyler</vt:lpstr>
      <vt:lpstr>Hydrogenbinding</vt:lpstr>
      <vt:lpstr>H2O</vt:lpstr>
      <vt:lpstr>Metallisk binding  (”metallenes binding”)</vt:lpstr>
      <vt:lpstr>Ionisk binding  (”saltenes binding”)</vt:lpstr>
      <vt:lpstr>Formelle oksidasjonstall</vt:lpstr>
      <vt:lpstr>Øvelse</vt:lpstr>
      <vt:lpstr>Gitterenergi for ioniske stoffer</vt:lpstr>
      <vt:lpstr>Termodynamisk modell – Born-Haber-syklus</vt:lpstr>
      <vt:lpstr>Teoretisk estimat av gitterenergi for ioniske krystaller</vt:lpstr>
      <vt:lpstr>Eksempel: 1-dimensjonal streng</vt:lpstr>
      <vt:lpstr>Gitterenergi, forts.</vt:lpstr>
      <vt:lpstr>Molekylorbitaler i faste stoffer; metaller</vt:lpstr>
      <vt:lpstr>Tetthet av energier</vt:lpstr>
      <vt:lpstr>Valens- og ledningsbånd; båndgap</vt:lpstr>
      <vt:lpstr>Halvledere og isolatorer</vt:lpstr>
      <vt:lpstr>Doping</vt:lpstr>
      <vt:lpstr>Nanoteknologi – litt historie</vt:lpstr>
      <vt:lpstr>C60-molekylet (1985) og karbon-nanorør</vt:lpstr>
      <vt:lpstr>Sveip-probe-mikroskopene (SPM, 1981)</vt:lpstr>
      <vt:lpstr>Nano  Dimensjoner og definisjoner</vt:lpstr>
      <vt:lpstr>Nanoteknologi – dimensjoner og noen definisjoner</vt:lpstr>
      <vt:lpstr>Nanoteknologi – dimensjoner og noen definisjoner</vt:lpstr>
      <vt:lpstr>Nanoteknologi – definisjoner forts. </vt:lpstr>
      <vt:lpstr>Ikke alt som er gull skinner Nye egenskaper i gull nanopartikler og clustre</vt:lpstr>
      <vt:lpstr>Gull nanoclustre</vt:lpstr>
      <vt:lpstr>Kvanteprikker og qubits</vt:lpstr>
      <vt:lpstr>Grunnstoffene – bindinger og egenskaper</vt:lpstr>
      <vt:lpstr>Nanomaterialer av karbon</vt:lpstr>
      <vt:lpstr>Grafen (graphene)</vt:lpstr>
      <vt:lpstr>Grafen avbildet med SPM</vt:lpstr>
      <vt:lpstr>Grafen og andre karbon-nanostrukturer</vt:lpstr>
      <vt:lpstr>Karbon-nanorør (carbon nanotubes, CNTs)</vt:lpstr>
      <vt:lpstr>SWCN karbon-nanorør</vt:lpstr>
      <vt:lpstr>Karbon-nanostrukturer; mange former</vt:lpstr>
      <vt:lpstr>Forbindelser</vt:lpstr>
      <vt:lpstr>Organiske forbindelser</vt:lpstr>
      <vt:lpstr>Hydrokarboner</vt:lpstr>
      <vt:lpstr>Hydrokarboner</vt:lpstr>
      <vt:lpstr>Andre organiske forbindelser</vt:lpstr>
      <vt:lpstr>Tilstandsdiagram</vt:lpstr>
      <vt:lpstr>Oppsummering</vt:lpstr>
      <vt:lpstr>Oppsummering – bindinger og forbindelser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296</cp:revision>
  <cp:lastPrinted>2016-09-21T07:31:44Z</cp:lastPrinted>
  <dcterms:created xsi:type="dcterms:W3CDTF">2003-05-03T22:01:05Z</dcterms:created>
  <dcterms:modified xsi:type="dcterms:W3CDTF">2017-09-17T17:07:26Z</dcterms:modified>
</cp:coreProperties>
</file>