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30" r:id="rId3"/>
    <p:sldId id="354" r:id="rId4"/>
    <p:sldId id="356" r:id="rId5"/>
    <p:sldId id="357" r:id="rId6"/>
    <p:sldId id="358" r:id="rId7"/>
    <p:sldId id="359" r:id="rId8"/>
    <p:sldId id="361" r:id="rId9"/>
    <p:sldId id="438" r:id="rId10"/>
    <p:sldId id="439" r:id="rId11"/>
    <p:sldId id="431" r:id="rId12"/>
    <p:sldId id="432" r:id="rId13"/>
    <p:sldId id="365" r:id="rId14"/>
    <p:sldId id="366" r:id="rId15"/>
    <p:sldId id="364" r:id="rId16"/>
    <p:sldId id="433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83" r:id="rId28"/>
    <p:sldId id="384" r:id="rId29"/>
    <p:sldId id="414" r:id="rId30"/>
    <p:sldId id="415" r:id="rId31"/>
    <p:sldId id="416" r:id="rId32"/>
    <p:sldId id="418" r:id="rId33"/>
    <p:sldId id="417" r:id="rId34"/>
    <p:sldId id="441" r:id="rId35"/>
    <p:sldId id="442" r:id="rId36"/>
    <p:sldId id="419" r:id="rId37"/>
    <p:sldId id="440" r:id="rId38"/>
    <p:sldId id="389" r:id="rId39"/>
    <p:sldId id="429" r:id="rId40"/>
    <p:sldId id="428" r:id="rId41"/>
    <p:sldId id="41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6" autoAdjust="0"/>
    <p:restoredTop sz="90919" autoAdjust="0"/>
  </p:normalViewPr>
  <p:slideViewPr>
    <p:cSldViewPr>
      <p:cViewPr varScale="1">
        <p:scale>
          <a:sx n="117" d="100"/>
          <a:sy n="117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0CCC1A-E301-4925-A821-4174BE82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2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2F6533-D07F-4AF0-B4E1-E029EB65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3629F-AF10-4C6F-95FD-995F75DDD5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Se på TiO</a:t>
            </a:r>
            <a:r>
              <a:rPr lang="nb-NO" baseline="-25000" dirty="0" smtClean="0"/>
              <a:t>2</a:t>
            </a:r>
            <a:r>
              <a:rPr lang="nb-NO" baseline="0" dirty="0" smtClean="0"/>
              <a:t> (4. nederste blå linje). Skjæringspunktet med y-aksen er dH</a:t>
            </a:r>
            <a:r>
              <a:rPr lang="nb-NO" baseline="30000" dirty="0" smtClean="0"/>
              <a:t>0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Vinkelkoeffisienten er -dS</a:t>
            </a:r>
            <a:r>
              <a:rPr lang="nb-NO" baseline="30000" dirty="0" smtClean="0"/>
              <a:t>0</a:t>
            </a:r>
            <a:r>
              <a:rPr lang="nb-NO" baseline="0" dirty="0" smtClean="0"/>
              <a:t>. Entropiendringen er negativ (se reaksjonsligningen – vi mister gass): dG</a:t>
            </a:r>
            <a:r>
              <a:rPr lang="nb-NO" baseline="30000" dirty="0" smtClean="0"/>
              <a:t>0</a:t>
            </a:r>
            <a:r>
              <a:rPr lang="nb-NO" baseline="0" dirty="0" smtClean="0"/>
              <a:t> øker med T. </a:t>
            </a:r>
          </a:p>
          <a:p>
            <a:r>
              <a:rPr lang="nb-NO" baseline="0" dirty="0" smtClean="0"/>
              <a:t>TiO</a:t>
            </a:r>
            <a:r>
              <a:rPr lang="nb-NO" baseline="-25000" dirty="0" smtClean="0"/>
              <a:t>2</a:t>
            </a:r>
            <a:r>
              <a:rPr lang="nb-NO" baseline="0" dirty="0" smtClean="0"/>
              <a:t> er alltid stabilt </a:t>
            </a:r>
            <a:r>
              <a:rPr lang="nb-NO" baseline="0" dirty="0" err="1" smtClean="0"/>
              <a:t>vs</a:t>
            </a:r>
            <a:r>
              <a:rPr lang="nb-NO" baseline="0" dirty="0" smtClean="0"/>
              <a:t> Ti metall i 1 atm O</a:t>
            </a:r>
            <a:r>
              <a:rPr lang="nb-NO" baseline="-25000" dirty="0" smtClean="0"/>
              <a:t>2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Se så på C/CO-linjen: Her er entropiendringen positiv: dG</a:t>
            </a:r>
            <a:r>
              <a:rPr lang="nb-NO" baseline="30000" dirty="0" smtClean="0"/>
              <a:t>0</a:t>
            </a:r>
            <a:r>
              <a:rPr lang="nb-NO" baseline="0" dirty="0" smtClean="0"/>
              <a:t> minker.</a:t>
            </a:r>
          </a:p>
          <a:p>
            <a:r>
              <a:rPr lang="nb-NO" baseline="0" dirty="0" smtClean="0"/>
              <a:t>C kan redusere TiO</a:t>
            </a:r>
            <a:r>
              <a:rPr lang="nb-NO" baseline="-25000" dirty="0" smtClean="0"/>
              <a:t>2</a:t>
            </a:r>
            <a:r>
              <a:rPr lang="nb-NO" baseline="0" dirty="0" smtClean="0"/>
              <a:t> over 1800°C.</a:t>
            </a:r>
          </a:p>
          <a:p>
            <a:r>
              <a:rPr lang="nb-NO" baseline="0" dirty="0" smtClean="0"/>
              <a:t>C/CO</a:t>
            </a:r>
            <a:r>
              <a:rPr lang="nb-NO" baseline="-25000" dirty="0" smtClean="0"/>
              <a:t>2</a:t>
            </a:r>
            <a:r>
              <a:rPr lang="nb-NO" baseline="0" dirty="0" smtClean="0"/>
              <a:t> og CO/CO</a:t>
            </a:r>
            <a:r>
              <a:rPr lang="nb-NO" baseline="-25000" dirty="0" smtClean="0"/>
              <a:t>2</a:t>
            </a:r>
            <a:r>
              <a:rPr lang="nb-NO" baseline="0" dirty="0" smtClean="0"/>
              <a:t> er andre red-</a:t>
            </a:r>
            <a:r>
              <a:rPr lang="nb-NO" baseline="0" dirty="0" err="1" smtClean="0"/>
              <a:t>okspar</a:t>
            </a:r>
            <a:r>
              <a:rPr lang="nb-NO" baseline="0" dirty="0" smtClean="0"/>
              <a:t> med karbon. Å bruke en av disse kalles karbotermisk reduksjon.</a:t>
            </a:r>
            <a:endParaRPr lang="nb-NO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Total-reduksjonen</a:t>
            </a:r>
            <a:r>
              <a:rPr lang="nb-NO" baseline="0" dirty="0" smtClean="0"/>
              <a:t> av Fe</a:t>
            </a:r>
            <a:r>
              <a:rPr lang="nb-NO" baseline="-25000" dirty="0" smtClean="0"/>
              <a:t>2</a:t>
            </a:r>
            <a:r>
              <a:rPr lang="nb-NO" baseline="0" dirty="0" smtClean="0"/>
              <a:t>O</a:t>
            </a:r>
            <a:r>
              <a:rPr lang="nb-NO" baseline="-25000" dirty="0" smtClean="0"/>
              <a:t>3</a:t>
            </a:r>
            <a:r>
              <a:rPr lang="nb-NO" baseline="0" dirty="0" smtClean="0"/>
              <a:t> til Fe og CO</a:t>
            </a:r>
            <a:r>
              <a:rPr lang="nb-NO" baseline="-25000" dirty="0" smtClean="0"/>
              <a:t>2</a:t>
            </a:r>
            <a:r>
              <a:rPr lang="nb-NO" baseline="0" dirty="0" smtClean="0"/>
              <a:t> er vist i figuren. Her er det mange delreaksjoner nedover i ovnen, ved økende temperatur.</a:t>
            </a:r>
          </a:p>
          <a:p>
            <a:r>
              <a:rPr lang="nb-NO" baseline="0" dirty="0" smtClean="0"/>
              <a:t>Øverst tilsettes malm («Fe2O3 + SiO</a:t>
            </a:r>
            <a:r>
              <a:rPr lang="nb-NO" baseline="-25000" dirty="0" smtClean="0"/>
              <a:t>2</a:t>
            </a:r>
            <a:r>
              <a:rPr lang="nb-NO" baseline="0" dirty="0" smtClean="0"/>
              <a:t>»), koks (C) og kalkstein (CaCO</a:t>
            </a:r>
            <a:r>
              <a:rPr lang="nb-NO" baseline="-25000" dirty="0" smtClean="0"/>
              <a:t>3</a:t>
            </a:r>
            <a:r>
              <a:rPr lang="nb-NO" baseline="0" dirty="0" smtClean="0"/>
              <a:t>)</a:t>
            </a:r>
          </a:p>
          <a:p>
            <a:r>
              <a:rPr lang="nb-NO" baseline="0" dirty="0" smtClean="0"/>
              <a:t>Jern reduseres stegvis: Fe</a:t>
            </a:r>
            <a:r>
              <a:rPr lang="nb-NO" baseline="-25000" dirty="0" smtClean="0"/>
              <a:t>2</a:t>
            </a:r>
            <a:r>
              <a:rPr lang="nb-NO" baseline="0" dirty="0" smtClean="0"/>
              <a:t>O</a:t>
            </a:r>
            <a:r>
              <a:rPr lang="nb-NO" baseline="-25000" dirty="0" smtClean="0"/>
              <a:t>3</a:t>
            </a:r>
            <a:r>
              <a:rPr lang="nb-NO" baseline="0" dirty="0" smtClean="0"/>
              <a:t> – Fe</a:t>
            </a:r>
            <a:r>
              <a:rPr lang="nb-NO" baseline="-25000" dirty="0" smtClean="0"/>
              <a:t>3</a:t>
            </a:r>
            <a:r>
              <a:rPr lang="nb-NO" baseline="0" dirty="0" smtClean="0"/>
              <a:t>O</a:t>
            </a:r>
            <a:r>
              <a:rPr lang="nb-NO" baseline="-25000" dirty="0" smtClean="0"/>
              <a:t>4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FeO</a:t>
            </a:r>
            <a:r>
              <a:rPr lang="nb-NO" baseline="0" dirty="0" smtClean="0"/>
              <a:t> - Fe</a:t>
            </a:r>
          </a:p>
          <a:p>
            <a:r>
              <a:rPr lang="nb-NO" baseline="0" dirty="0" smtClean="0"/>
              <a:t>Nederst flytende Fe, med slagg (for eksempel CaSiO</a:t>
            </a:r>
            <a:r>
              <a:rPr lang="nb-NO" baseline="-25000" dirty="0" smtClean="0"/>
              <a:t>3</a:t>
            </a:r>
            <a:r>
              <a:rPr lang="nb-NO" baseline="0" dirty="0" smtClean="0"/>
              <a:t>) oppå.</a:t>
            </a:r>
          </a:p>
          <a:p>
            <a:r>
              <a:rPr lang="nb-NO" baseline="0" dirty="0" smtClean="0"/>
              <a:t>O</a:t>
            </a:r>
            <a:r>
              <a:rPr lang="nb-NO" baseline="-25000" dirty="0" smtClean="0"/>
              <a:t>2</a:t>
            </a:r>
            <a:r>
              <a:rPr lang="nb-NO" baseline="0" dirty="0" smtClean="0"/>
              <a:t> (luft) blåses inn nederst og blir til CO, som effektivt er reduksjonsmiddelet i ovnen. Det blir til CO</a:t>
            </a:r>
            <a:r>
              <a:rPr lang="nb-NO" baseline="-25000" dirty="0" smtClean="0"/>
              <a:t>2</a:t>
            </a:r>
            <a:r>
              <a:rPr lang="nb-NO" baseline="0" dirty="0" smtClean="0"/>
              <a:t> som igjen reduseres med C oppover i ovnen til mer CO.</a:t>
            </a:r>
          </a:p>
          <a:p>
            <a:r>
              <a:rPr lang="nb-NO" baseline="0" dirty="0" smtClean="0"/>
              <a:t>Videre nevnes her tre andre viktige fremstillinger av metaller: </a:t>
            </a:r>
            <a:r>
              <a:rPr lang="nb-NO" baseline="0" dirty="0" err="1" smtClean="0"/>
              <a:t>Røsting+reduksjon</a:t>
            </a:r>
            <a:r>
              <a:rPr lang="nb-NO" baseline="0" dirty="0" smtClean="0"/>
              <a:t> av sulfider. Karbotermisk reduksjon av SiO</a:t>
            </a:r>
            <a:r>
              <a:rPr lang="nb-NO" baseline="-25000" dirty="0" smtClean="0"/>
              <a:t>2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Karbotermisk+elektrolytisk</a:t>
            </a:r>
            <a:r>
              <a:rPr lang="nb-NO" baseline="0" dirty="0" smtClean="0"/>
              <a:t> reduksjon av Al</a:t>
            </a:r>
            <a:r>
              <a:rPr lang="nb-NO" baseline="-25000" dirty="0" smtClean="0"/>
              <a:t>2</a:t>
            </a:r>
            <a:r>
              <a:rPr lang="nb-NO" baseline="0" dirty="0" smtClean="0"/>
              <a:t>O</a:t>
            </a:r>
            <a:r>
              <a:rPr lang="nb-NO" baseline="-25000" dirty="0" smtClean="0"/>
              <a:t>3</a:t>
            </a:r>
            <a:r>
              <a:rPr lang="nb-NO" baseline="0" dirty="0" smtClean="0"/>
              <a:t>. (Kikk gjerne på </a:t>
            </a:r>
            <a:r>
              <a:rPr lang="nb-NO" baseline="0" dirty="0" err="1" smtClean="0"/>
              <a:t>Ellingham</a:t>
            </a:r>
            <a:r>
              <a:rPr lang="nb-NO" baseline="0" dirty="0" smtClean="0"/>
              <a:t>-diagrammet)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Samme som red-</a:t>
            </a:r>
            <a:r>
              <a:rPr lang="nb-NO" dirty="0" err="1" smtClean="0"/>
              <a:t>oks</a:t>
            </a:r>
            <a:r>
              <a:rPr lang="nb-NO" dirty="0" smtClean="0"/>
              <a:t>.</a:t>
            </a:r>
          </a:p>
          <a:p>
            <a:r>
              <a:rPr lang="nb-NO" dirty="0" smtClean="0"/>
              <a:t>Men nå skjer red og </a:t>
            </a:r>
            <a:r>
              <a:rPr lang="nb-NO" dirty="0" err="1" smtClean="0"/>
              <a:t>oks</a:t>
            </a:r>
            <a:r>
              <a:rPr lang="nb-NO" dirty="0" smtClean="0"/>
              <a:t> på </a:t>
            </a:r>
            <a:r>
              <a:rPr lang="nb-NO" b="1" i="1" dirty="0" smtClean="0"/>
              <a:t>forskjellig</a:t>
            </a:r>
            <a:r>
              <a:rPr lang="nb-NO" dirty="0" smtClean="0"/>
              <a:t>  sted.</a:t>
            </a:r>
          </a:p>
          <a:p>
            <a:r>
              <a:rPr lang="nb-NO" dirty="0" smtClean="0"/>
              <a:t>Når red og </a:t>
            </a:r>
            <a:r>
              <a:rPr lang="nb-NO" dirty="0" err="1" smtClean="0"/>
              <a:t>oks</a:t>
            </a:r>
            <a:r>
              <a:rPr lang="nb-NO" dirty="0" smtClean="0"/>
              <a:t> skjer på forskjellig sted må elektroner og ioner overføres mellom de to stedene – vi trenger</a:t>
            </a:r>
            <a:r>
              <a:rPr lang="nb-NO" baseline="0" dirty="0" smtClean="0"/>
              <a:t> en ioneleder (elektrolytt) og en elektronleder koblet mellom de to stedene.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Fra forrige slide: Når red og </a:t>
            </a:r>
            <a:r>
              <a:rPr lang="nb-NO" dirty="0" err="1" smtClean="0"/>
              <a:t>oks</a:t>
            </a:r>
            <a:r>
              <a:rPr lang="nb-NO" dirty="0" smtClean="0"/>
              <a:t> skjer på forskjellig sted må elektroner og ioner overføres mellom de to stedene – vi trenger</a:t>
            </a:r>
            <a:r>
              <a:rPr lang="nb-NO" baseline="0" dirty="0" smtClean="0"/>
              <a:t> en ioneleder (elektrolytt) og en elektronleder koblet mellom de to stedene.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Daniell-cellen er en klassisk elektrokjemisk celle med to halvceller der reduksjon og oksidasjon skjer, med en ioneledende</a:t>
            </a:r>
            <a:r>
              <a:rPr lang="nb-NO" baseline="0" dirty="0" smtClean="0"/>
              <a:t> saltbro imellom og en elektronisk leder</a:t>
            </a:r>
            <a:r>
              <a:rPr lang="nb-NO" dirty="0" smtClean="0"/>
              <a:t> koblet mellom metall-elektrodene.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Med ledningene kan vi måle den elektriske potensial-forskjellen (spenningen) mellom elektrodene, samt strømmen som måtte gå mellom</a:t>
            </a:r>
            <a:r>
              <a:rPr lang="nb-NO" baseline="0" dirty="0" smtClean="0"/>
              <a:t> dem.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Michael Faraday tillegges mye av forståelsen av slike celler, og mange begrep og konstanten F – som han fant - bærer hans navn.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NB: Ladning måles i C, strøm ganger tid. Omvendt: Strøm er ladning per tidsenhet: I(A) = q(C)/t(s).  A=C/s.</a:t>
            </a:r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Herfra tar vi en forskjellig</a:t>
            </a:r>
            <a:r>
              <a:rPr lang="nb-NO" baseline="0" dirty="0" smtClean="0"/>
              <a:t> rekkefølge i slides i forhold til tekst i boka, og tidligere opplastet slides – og denne sliden inneholder et ekstra kulepunkt (nr. 4).</a:t>
            </a:r>
          </a:p>
          <a:p>
            <a:r>
              <a:rPr lang="nb-NO" baseline="0" dirty="0" smtClean="0"/>
              <a:t>Punktene er vanskelige å forstå konseptuelt, ikke minst de to første, men bra å få «sagt».</a:t>
            </a:r>
          </a:p>
          <a:p>
            <a:r>
              <a:rPr lang="nb-NO" baseline="0" dirty="0" smtClean="0"/>
              <a:t>Det tredje er «lettere» og ligningene er viktige, selv om de er vanskelige å forstå fullt ut.</a:t>
            </a:r>
          </a:p>
          <a:p>
            <a:r>
              <a:rPr lang="nb-NO" baseline="0" dirty="0" smtClean="0"/>
              <a:t>4. Kulepunkt beskriver at spenningen i en celle (eller halvcelle) oppveier endringen i Gibbs energi i den kjemiske reaksjonen, som da gir mer forklaring til ligningene.</a:t>
            </a:r>
          </a:p>
          <a:p>
            <a:r>
              <a:rPr lang="nb-NO" baseline="0" dirty="0" smtClean="0"/>
              <a:t>De to siste kulepunktene er «greie» definisjoner av fortegn ettersom reaksjonen er spontan eller ikke.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94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vi så i forrige slide for null strøm beskriver «likevekt» selv om </a:t>
            </a:r>
            <a:r>
              <a:rPr lang="nb-NO" dirty="0" err="1" smtClean="0"/>
              <a:t>dG</a:t>
            </a:r>
            <a:r>
              <a:rPr lang="nb-NO" dirty="0" smtClean="0"/>
              <a:t> ikke er null; spenningen oppveier </a:t>
            </a:r>
            <a:r>
              <a:rPr lang="nb-NO" dirty="0" err="1" smtClean="0"/>
              <a:t>dG</a:t>
            </a:r>
            <a:r>
              <a:rPr lang="nb-NO" dirty="0" smtClean="0"/>
              <a:t>. </a:t>
            </a:r>
          </a:p>
          <a:p>
            <a:r>
              <a:rPr lang="nb-NO" dirty="0" smtClean="0"/>
              <a:t>Dette gjelder generelt for hvilke som helst aktiviteter av reaktanter og produkter</a:t>
            </a:r>
            <a:r>
              <a:rPr lang="nb-NO" baseline="0" dirty="0" smtClean="0"/>
              <a:t> (øverste ligning).</a:t>
            </a:r>
          </a:p>
          <a:p>
            <a:r>
              <a:rPr lang="nb-NO" baseline="0" dirty="0" smtClean="0"/>
              <a:t>Men det gjelder også for standard-betingelser, og vi kan da definere et standard cellepotensial (ligning 2).</a:t>
            </a:r>
          </a:p>
          <a:p>
            <a:r>
              <a:rPr lang="nb-NO" baseline="0" dirty="0" smtClean="0"/>
              <a:t>På samme måte som vi har en sammenheng mellom </a:t>
            </a:r>
            <a:r>
              <a:rPr lang="nb-NO" baseline="0" dirty="0" err="1" smtClean="0"/>
              <a:t>dG</a:t>
            </a:r>
            <a:r>
              <a:rPr lang="nb-NO" baseline="0" dirty="0" smtClean="0"/>
              <a:t> og dG</a:t>
            </a:r>
            <a:r>
              <a:rPr lang="nb-NO" baseline="30000" dirty="0" smtClean="0"/>
              <a:t>0</a:t>
            </a:r>
            <a:r>
              <a:rPr lang="nb-NO" baseline="0" dirty="0" smtClean="0"/>
              <a:t> (3. ligning) kan vi da utlede Nernst-ligningen.</a:t>
            </a:r>
            <a:endParaRPr lang="nb-NO" baseline="30000" dirty="0" smtClean="0"/>
          </a:p>
          <a:p>
            <a:r>
              <a:rPr lang="nb-NO" baseline="0" dirty="0" smtClean="0"/>
              <a:t>Nernst-ligningen er elektrokjemikernes viktigste verktøy: Den forteller hva cellespenningen er for forskjellige aktiviteter (Q).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Fra Jon Almaas: Praktisk info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Mange detaljer – gå gjennom punkt for punkt hvis tid – ellers også mulig selvstudium.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8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Litt krevende å forstå at de som lettest lar seg redusere (størst reduksjonspotensial, øverst) er de beste oksidasjonsmidlene. Og omvendt.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kombinere halvceller.</a:t>
            </a:r>
          </a:p>
          <a:p>
            <a:r>
              <a:rPr lang="nb-NO" dirty="0" smtClean="0"/>
              <a:t>Alltid OK å gå via summasjon av </a:t>
            </a:r>
            <a:r>
              <a:rPr lang="nb-NO" dirty="0" err="1" smtClean="0"/>
              <a:t>dG</a:t>
            </a:r>
            <a:r>
              <a:rPr lang="nb-NO" baseline="0" dirty="0" smtClean="0"/>
              <a:t> for å se hva som blir effekten på E hvis man er usikker.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Likevektskoeffisient </a:t>
            </a:r>
            <a:r>
              <a:rPr lang="nb-NO" i="1" dirty="0" smtClean="0"/>
              <a:t>K</a:t>
            </a:r>
            <a:r>
              <a:rPr lang="nb-NO" dirty="0" smtClean="0"/>
              <a:t> skal settes opp med aktiviteter.</a:t>
            </a:r>
            <a:r>
              <a:rPr lang="nb-NO" baseline="0" dirty="0" smtClean="0"/>
              <a:t> Men vi dropper som vi har sett tidligere å dele med 1 M og bruker da bare konsentrasjon [ ]. Når fast uløst </a:t>
            </a:r>
            <a:r>
              <a:rPr lang="nb-NO" baseline="0" dirty="0" err="1" smtClean="0"/>
              <a:t>AgCl</a:t>
            </a:r>
            <a:r>
              <a:rPr lang="nb-NO" baseline="0" dirty="0" smtClean="0"/>
              <a:t>(s) er tilstede, så er aktiviteten av dette = 1.</a:t>
            </a:r>
          </a:p>
          <a:p>
            <a:r>
              <a:rPr lang="nb-NO" baseline="0" dirty="0" smtClean="0"/>
              <a:t>Vi får med dette en utgave av </a:t>
            </a:r>
            <a:r>
              <a:rPr lang="nb-NO" i="1" baseline="0" dirty="0" smtClean="0"/>
              <a:t>K</a:t>
            </a:r>
            <a:r>
              <a:rPr lang="nb-NO" baseline="0" dirty="0" smtClean="0"/>
              <a:t> som vi kaller løselighetsproduktet, </a:t>
            </a:r>
            <a:r>
              <a:rPr lang="nb-NO" i="1" baseline="0" dirty="0" err="1" smtClean="0"/>
              <a:t>K</a:t>
            </a:r>
            <a:r>
              <a:rPr lang="nb-NO" baseline="-25000" dirty="0" err="1" smtClean="0"/>
              <a:t>sp</a:t>
            </a:r>
            <a:r>
              <a:rPr lang="nb-NO" baseline="0" dirty="0" smtClean="0"/>
              <a:t>. Det viser at produktet av konsentrasjonen av alle species er konstant (ved gitt temperatur). Det skal egentlig være benevningsløst, men vi setter ofte til benevningen (her M</a:t>
            </a:r>
            <a:r>
              <a:rPr lang="nb-NO" baseline="30000" dirty="0" smtClean="0"/>
              <a:t>2</a:t>
            </a:r>
            <a:r>
              <a:rPr lang="nb-NO" baseline="0" dirty="0" smtClean="0"/>
              <a:t>) for å være «sikre». 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2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r>
              <a:rPr lang="nb-NO" baseline="0" dirty="0" smtClean="0"/>
              <a:t> og øvelser fra boka.</a:t>
            </a:r>
            <a:endParaRPr lang="nb-NO" dirty="0" smtClean="0"/>
          </a:p>
          <a:p>
            <a:r>
              <a:rPr lang="nb-NO" dirty="0" smtClean="0"/>
              <a:t>Studentene skal ha sett på Eks. 6-1 og Eks. 6-2.</a:t>
            </a:r>
          </a:p>
          <a:p>
            <a:r>
              <a:rPr lang="nb-NO" dirty="0" smtClean="0"/>
              <a:t>Hvis tid, kan Øv. 6-1 og Øv. 6-2 gjøres studentene imellom på forelesningen, og løses på tavla (gjerne av flere student-team – dette gir god innsikt i hva som forstås og hva som ikke forstås).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3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 liten avstikker tilbake til aktivering;</a:t>
            </a:r>
            <a:r>
              <a:rPr lang="nb-NO" baseline="0" dirty="0" smtClean="0"/>
              <a:t> kinetikk og overpotensial.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Eksempel på katalyse (generelt for kjemiske reaksjoner – ikke bare elektrokjemi):</a:t>
            </a:r>
            <a:r>
              <a:rPr lang="nb-NO" baseline="0" dirty="0" smtClean="0"/>
              <a:t> Selektiv senkning av aktiveringsenergi mot ønsket produkt.</a:t>
            </a:r>
          </a:p>
          <a:p>
            <a:r>
              <a:rPr lang="nb-NO" baseline="0" dirty="0" smtClean="0"/>
              <a:t>Når vi brenner ammoniakk for å lage salpetersyre må vi først lage NO, og unngå å lage N</a:t>
            </a:r>
            <a:r>
              <a:rPr lang="nb-NO" baseline="-25000" dirty="0" smtClean="0"/>
              <a:t>2</a:t>
            </a:r>
            <a:r>
              <a:rPr lang="nb-NO" baseline="0" dirty="0" smtClean="0"/>
              <a:t>.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Hav er et kompleks? Hva er en ligand? Hvorfor binder ligandene seg til sentralionet?</a:t>
            </a:r>
            <a:r>
              <a:rPr lang="nb-NO" baseline="0" dirty="0" smtClean="0"/>
              <a:t> </a:t>
            </a:r>
          </a:p>
          <a:p>
            <a:r>
              <a:rPr lang="nb-NO" dirty="0" smtClean="0"/>
              <a:t>Litt navnsetting (nomenklatur) for komplekser.</a:t>
            </a:r>
          </a:p>
          <a:p>
            <a:r>
              <a:rPr lang="nb-NO" dirty="0" smtClean="0"/>
              <a:t>Vi dropper ofte å ta med vannmolekylene…. </a:t>
            </a:r>
          </a:p>
          <a:p>
            <a:r>
              <a:rPr lang="nb-NO" dirty="0" err="1" smtClean="0"/>
              <a:t>Tetraaminkobber</a:t>
            </a:r>
            <a:r>
              <a:rPr lang="nb-NO" dirty="0" smtClean="0"/>
              <a:t> har også to vannmolekyler i nærmeste omkrets,</a:t>
            </a:r>
            <a:r>
              <a:rPr lang="nb-NO" baseline="0" dirty="0" smtClean="0"/>
              <a:t> men vi dropper dem ofte….</a:t>
            </a:r>
          </a:p>
          <a:p>
            <a:r>
              <a:rPr lang="nb-NO" baseline="0" dirty="0" smtClean="0"/>
              <a:t>Kompleksering er en kjemisk likevekt. Hva skjer i denne hvis vi tilsetter mer NH</a:t>
            </a:r>
            <a:r>
              <a:rPr lang="nb-NO" baseline="-25000" dirty="0" smtClean="0"/>
              <a:t>3</a:t>
            </a:r>
            <a:r>
              <a:rPr lang="nb-NO" baseline="0" dirty="0" smtClean="0"/>
              <a:t>? Hva skjer hvis vi gjør det surt, og hvorfor? (Bruk likevekten NH</a:t>
            </a:r>
            <a:r>
              <a:rPr lang="nb-NO" baseline="-25000" dirty="0" smtClean="0"/>
              <a:t>3</a:t>
            </a:r>
            <a:r>
              <a:rPr lang="nb-NO" baseline="0" dirty="0" smtClean="0"/>
              <a:t> + H</a:t>
            </a:r>
            <a:r>
              <a:rPr lang="nb-NO" baseline="-25000" dirty="0" smtClean="0"/>
              <a:t>2</a:t>
            </a:r>
            <a:r>
              <a:rPr lang="nb-NO" baseline="0" dirty="0" smtClean="0"/>
              <a:t>O = NH</a:t>
            </a:r>
            <a:r>
              <a:rPr lang="nb-NO" baseline="-25000" dirty="0" smtClean="0"/>
              <a:t>4</a:t>
            </a:r>
            <a:r>
              <a:rPr lang="nb-NO" baseline="30000" dirty="0" smtClean="0"/>
              <a:t>+</a:t>
            </a:r>
            <a:r>
              <a:rPr lang="nb-NO" baseline="0" dirty="0" smtClean="0"/>
              <a:t> + OH</a:t>
            </a:r>
            <a:r>
              <a:rPr lang="nb-NO" baseline="30000" dirty="0" smtClean="0"/>
              <a:t>-</a:t>
            </a:r>
            <a:r>
              <a:rPr lang="nb-NO" baseline="0" dirty="0" smtClean="0"/>
              <a:t>)</a:t>
            </a:r>
          </a:p>
          <a:p>
            <a:r>
              <a:rPr lang="nb-NO" baseline="0" dirty="0" smtClean="0"/>
              <a:t>Dette gjøres på Lab 2!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beskrives hva studentene gjør under for-oppgaven med Cu</a:t>
            </a:r>
            <a:r>
              <a:rPr lang="nb-NO" baseline="30000" dirty="0" smtClean="0"/>
              <a:t>2+</a:t>
            </a:r>
            <a:r>
              <a:rPr lang="nb-NO" dirty="0" smtClean="0"/>
              <a:t>-salt-løsning</a:t>
            </a:r>
            <a:r>
              <a:rPr lang="nb-NO" baseline="0" dirty="0" smtClean="0"/>
              <a:t> og NH</a:t>
            </a:r>
            <a:r>
              <a:rPr lang="nb-NO" baseline="-25000" dirty="0" smtClean="0"/>
              <a:t>3</a:t>
            </a:r>
            <a:r>
              <a:rPr lang="nb-NO" baseline="0" dirty="0" smtClean="0"/>
              <a:t> under Lab 2.</a:t>
            </a:r>
          </a:p>
          <a:p>
            <a:r>
              <a:rPr lang="nb-NO" baseline="0" dirty="0" smtClean="0"/>
              <a:t>Her ser vi på forskjellige likevekter og hva som skjer med dem når vi tilsetter OH</a:t>
            </a:r>
            <a:r>
              <a:rPr lang="nb-NO" baseline="30000" dirty="0" smtClean="0"/>
              <a:t>-</a:t>
            </a:r>
            <a:r>
              <a:rPr lang="nb-NO" baseline="0" dirty="0" smtClean="0"/>
              <a:t> (fra ammoniakk), når vi gjør det surt igjen,  eller vi tilsetter mer NH</a:t>
            </a:r>
            <a:r>
              <a:rPr lang="nb-NO" baseline="-25000" dirty="0" smtClean="0"/>
              <a:t>3</a:t>
            </a:r>
            <a:r>
              <a:rPr lang="nb-NO" baseline="0" dirty="0" smtClean="0"/>
              <a:t>. På labben gjøres det i litt annen rekkefølge.</a:t>
            </a:r>
          </a:p>
          <a:p>
            <a:r>
              <a:rPr lang="nb-NO" baseline="0" dirty="0" smtClean="0"/>
              <a:t>Kobberhydroksid kan beskrives som </a:t>
            </a:r>
            <a:r>
              <a:rPr lang="nb-NO" baseline="0" dirty="0" err="1" smtClean="0"/>
              <a:t>Cu</a:t>
            </a:r>
            <a:r>
              <a:rPr lang="nb-NO" baseline="0" dirty="0" smtClean="0"/>
              <a:t>(OH)</a:t>
            </a:r>
            <a:r>
              <a:rPr lang="nb-NO" baseline="-25000" dirty="0" smtClean="0"/>
              <a:t>2</a:t>
            </a:r>
            <a:r>
              <a:rPr lang="nb-NO" baseline="0" dirty="0" smtClean="0"/>
              <a:t> eller (mer korrekt) et hydroksidhydrat. Det er uansett hvitt!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helt kvalitativt om </a:t>
            </a:r>
            <a:r>
              <a:rPr lang="nb-NO" dirty="0" err="1" smtClean="0"/>
              <a:t>flertannede</a:t>
            </a:r>
            <a:r>
              <a:rPr lang="nb-NO" dirty="0" smtClean="0"/>
              <a:t> (</a:t>
            </a:r>
            <a:r>
              <a:rPr lang="nb-NO" dirty="0" err="1" smtClean="0"/>
              <a:t>polydentate</a:t>
            </a:r>
            <a:r>
              <a:rPr lang="nb-NO" dirty="0" smtClean="0"/>
              <a:t>) ligander.</a:t>
            </a:r>
          </a:p>
          <a:p>
            <a:r>
              <a:rPr lang="nb-NO" dirty="0" smtClean="0"/>
              <a:t>Og en annen måte å lage YBCO på enn vi gjør på Lab 2.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4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Reduksjon</a:t>
            </a:r>
            <a:r>
              <a:rPr lang="nb-NO" baseline="0" dirty="0" smtClean="0"/>
              <a:t> og oksidasjon er som andre likevekter, men nå blir elektroner reaktant eller produkt.</a:t>
            </a:r>
          </a:p>
          <a:p>
            <a:r>
              <a:rPr lang="nb-NO" baseline="0" dirty="0" smtClean="0"/>
              <a:t>Hvordan kommer aktiviteten (potensialet) til elektronene inn i likevekten? Det skal vi se etter hvert.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 vi går videre med red-</a:t>
            </a:r>
            <a:r>
              <a:rPr lang="nb-NO" dirty="0" err="1" smtClean="0"/>
              <a:t>oks</a:t>
            </a:r>
            <a:r>
              <a:rPr lang="nb-NO" dirty="0" smtClean="0"/>
              <a:t> tar vi her et</a:t>
            </a:r>
            <a:r>
              <a:rPr lang="nb-NO" baseline="0" dirty="0" smtClean="0"/>
              <a:t> sideblikk på bruken av en ionisk modell, med heltallige oksidasjonstall. </a:t>
            </a:r>
          </a:p>
          <a:p>
            <a:r>
              <a:rPr lang="nb-NO" baseline="0" dirty="0" smtClean="0"/>
              <a:t>Dette fordi vi i red-</a:t>
            </a:r>
            <a:r>
              <a:rPr lang="nb-NO" baseline="0" dirty="0" err="1" smtClean="0"/>
              <a:t>oks</a:t>
            </a:r>
            <a:r>
              <a:rPr lang="nb-NO" baseline="0" dirty="0" smtClean="0"/>
              <a:t>-kjemien vil se at elektroner </a:t>
            </a:r>
            <a:r>
              <a:rPr lang="nb-NO" b="1" i="1" baseline="0" dirty="0" smtClean="0"/>
              <a:t>må</a:t>
            </a:r>
            <a:r>
              <a:rPr lang="nb-NO" baseline="0" dirty="0" smtClean="0"/>
              <a:t> velge. De kan ikke dele seg.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Disse reglene har de lært i forrige kapittel. Dette er en repetisjon.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Diagrammet viser dG</a:t>
            </a:r>
            <a:r>
              <a:rPr lang="nb-NO" baseline="30000" dirty="0" smtClean="0"/>
              <a:t>0</a:t>
            </a:r>
            <a:r>
              <a:rPr lang="nb-NO" baseline="0" dirty="0" smtClean="0"/>
              <a:t> (per mol O</a:t>
            </a:r>
            <a:r>
              <a:rPr lang="nb-NO" baseline="-25000" dirty="0" smtClean="0"/>
              <a:t>2</a:t>
            </a:r>
            <a:r>
              <a:rPr lang="nb-NO" baseline="0" dirty="0" smtClean="0"/>
              <a:t>) for oksidasjon av metaller eller C eller CO.</a:t>
            </a:r>
          </a:p>
          <a:p>
            <a:r>
              <a:rPr lang="nb-NO" baseline="0" dirty="0" smtClean="0"/>
              <a:t>Forstå at K&gt;1 (oksidet stabilt) hvis dG</a:t>
            </a:r>
            <a:r>
              <a:rPr lang="nb-NO" baseline="30000" dirty="0" smtClean="0"/>
              <a:t>0</a:t>
            </a:r>
            <a:r>
              <a:rPr lang="nb-NO" baseline="0" dirty="0" smtClean="0"/>
              <a:t> &lt; 0.</a:t>
            </a:r>
          </a:p>
          <a:p>
            <a:r>
              <a:rPr lang="nb-NO" baseline="0" dirty="0" smtClean="0"/>
              <a:t>Videre forklaringer i neste slide…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6533-D07F-4AF0-B4E1-E029EB6562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0897-15A5-4E8A-A819-26549F58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DB5F-9A9B-4C7A-96E9-7B04BDCA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C645-61C0-4A8C-8E87-1E1978FA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A255-BAA9-4164-A83E-2A6B6B57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FF7B-B2CC-4862-BE82-E1666AA82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BFA4-56E2-42F5-968E-849071406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74D2-5E90-4433-8B91-400088AFF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816C-585B-42A8-A32B-B49556421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56C2-8F93-4BA4-B6FC-62C7CB508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37E9-F41C-4BBE-B45A-8747D34F8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739A-C7BB-4B01-9FB0-FA22E38A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F8F6-4B12-49FE-B197-5CAF2756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9EB1-8C4A-4BED-A441-66613145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3200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A3C0F4-DC87-4036-BA20-507F666D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6870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0.wmf"/><Relationship Id="rId12" Type="http://schemas.openxmlformats.org/officeDocument/2006/relationships/hyperlink" Target="https://www.google.no/url?sa=i&amp;rct=j&amp;q=&amp;esrc=s&amp;source=images&amp;cd=&amp;cad=rja&amp;uact=8&amp;ved=0ahUKEwjAjuXtxcHOAhWmE5oKHWH3CewQjRwIBw&amp;url=https://en.wikipedia.org/wiki/Nernst_heat_theorem&amp;psig=AFQjCNE87LYCV4f6VeU8MCFTAKqQiCqNYQ&amp;ust=147128606804765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00200"/>
            <a:ext cx="8425185" cy="11430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MENA1001; Materialer, energi og nanoteknologi - </a:t>
            </a:r>
            <a:r>
              <a:rPr lang="nb-NO" sz="2000" dirty="0" err="1" smtClean="0"/>
              <a:t>Kap</a:t>
            </a:r>
            <a:r>
              <a:rPr lang="nb-NO" sz="2000" dirty="0" smtClean="0"/>
              <a:t>. 6</a:t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dirty="0" smtClean="0"/>
              <a:t>Kjemiske og elektrokjemiske reaksjoner og likevekter</a:t>
            </a:r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4925" y="4292600"/>
            <a:ext cx="2590800" cy="246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100">
                <a:latin typeface="Arial" charset="0"/>
              </a:rPr>
              <a:t>Truls Norby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Kjemisk institutt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Universitetet i Oslo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Senter for Materialvitenskap og nanoteknologi (SMN)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FERMiO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0349 Oslo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truls.norby@kjemi.uio.no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715000" y="3573463"/>
            <a:ext cx="3429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Litt repetisjon om </a:t>
            </a:r>
            <a:r>
              <a:rPr lang="nb-NO" sz="1600" i="1" dirty="0">
                <a:solidFill>
                  <a:srgbClr val="CC3399"/>
                </a:solidFill>
                <a:latin typeface="Arial" charset="0"/>
                <a:sym typeface="Symbol" pitchFamily="18" charset="2"/>
              </a:rPr>
              <a:t></a:t>
            </a:r>
            <a:r>
              <a:rPr lang="nb-NO" sz="1600" i="1" dirty="0">
                <a:solidFill>
                  <a:srgbClr val="CC3399"/>
                </a:solidFill>
                <a:latin typeface="Arial" charset="0"/>
              </a:rPr>
              <a:t>G</a:t>
            </a:r>
            <a:r>
              <a:rPr lang="nb-NO" sz="1600" dirty="0">
                <a:solidFill>
                  <a:srgbClr val="CC3399"/>
                </a:solidFill>
                <a:latin typeface="Arial" charset="0"/>
              </a:rPr>
              <a:t> og </a:t>
            </a:r>
            <a:r>
              <a:rPr lang="nb-NO" sz="1600" i="1" dirty="0">
                <a:solidFill>
                  <a:srgbClr val="CC3399"/>
                </a:solidFill>
                <a:latin typeface="Arial" charset="0"/>
              </a:rPr>
              <a:t>K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Likevekter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600" dirty="0" err="1">
                <a:solidFill>
                  <a:srgbClr val="CC3399"/>
                </a:solidFill>
                <a:latin typeface="Arial" charset="0"/>
              </a:rPr>
              <a:t>Syre-base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Løselighet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Kompleksering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600" dirty="0" err="1">
                <a:solidFill>
                  <a:srgbClr val="CC3399"/>
                </a:solidFill>
                <a:latin typeface="Arial" charset="0"/>
              </a:rPr>
              <a:t>Red-oks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Elektrokjemi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064" name="Picture 16" descr="Guldberg&amp;Waage-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459163"/>
            <a:ext cx="3273425" cy="2865437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910897-15A5-4E8A-A819-26549F5830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Svak, enprotisk syre; eks.:maursyre, fortsatt</a:t>
            </a:r>
            <a:endParaRPr lang="en-US" smtClean="0"/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600200"/>
          </a:xfrm>
        </p:spPr>
        <p:txBody>
          <a:bodyPr/>
          <a:lstStyle/>
          <a:p>
            <a:pPr eaLnBrk="1" hangingPunct="1"/>
            <a:r>
              <a:rPr lang="nb-NO" dirty="0" smtClean="0">
                <a:cs typeface="Times New Roman" pitchFamily="18" charset="0"/>
              </a:rPr>
              <a:t>HCOOH(aq) + H</a:t>
            </a:r>
            <a:r>
              <a:rPr lang="nb-NO" baseline="-30000" dirty="0" smtClean="0">
                <a:cs typeface="Times New Roman" pitchFamily="18" charset="0"/>
              </a:rPr>
              <a:t>2</a:t>
            </a:r>
            <a:r>
              <a:rPr lang="nb-NO" dirty="0" smtClean="0">
                <a:cs typeface="Times New Roman" pitchFamily="18" charset="0"/>
              </a:rPr>
              <a:t>O(</a:t>
            </a:r>
            <a:r>
              <a:rPr lang="nb-NO" i="1" dirty="0" smtClean="0">
                <a:cs typeface="Times New Roman" pitchFamily="18" charset="0"/>
              </a:rPr>
              <a:t>l</a:t>
            </a:r>
            <a:r>
              <a:rPr lang="nb-NO" dirty="0" smtClean="0">
                <a:cs typeface="Times New Roman" pitchFamily="18" charset="0"/>
              </a:rPr>
              <a:t>) = H</a:t>
            </a:r>
            <a:r>
              <a:rPr lang="nb-NO" baseline="-30000" dirty="0" smtClean="0">
                <a:cs typeface="Times New Roman" pitchFamily="18" charset="0"/>
              </a:rPr>
              <a:t>3</a:t>
            </a:r>
            <a:r>
              <a:rPr lang="nb-NO" dirty="0" smtClean="0">
                <a:cs typeface="Times New Roman" pitchFamily="18" charset="0"/>
              </a:rPr>
              <a:t>O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(aq) + HCOO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pH som funksjon av [HCOOH(aq)]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= c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ved mer generell metode. </a:t>
            </a:r>
            <a:r>
              <a:rPr lang="nb-NO" dirty="0" smtClean="0">
                <a:solidFill>
                  <a:srgbClr val="000066"/>
                </a:solidFill>
              </a:rPr>
              <a:t>Tre ukjente, tre ligninger:</a:t>
            </a:r>
            <a:endParaRPr lang="en-US" dirty="0" smtClean="0">
              <a:solidFill>
                <a:srgbClr val="000066"/>
              </a:solidFill>
            </a:endParaRP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685800" y="2895600"/>
          <a:ext cx="4987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3" imgW="2984400" imgH="444240" progId="Equation.3">
                  <p:embed/>
                </p:oleObj>
              </mc:Choice>
              <mc:Fallback>
                <p:oleObj name="Equation" r:id="rId3" imgW="2984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49879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25"/>
          <p:cNvGraphicFramePr>
            <a:graphicFrameLocks noChangeAspect="1"/>
          </p:cNvGraphicFramePr>
          <p:nvPr/>
        </p:nvGraphicFramePr>
        <p:xfrm>
          <a:off x="609600" y="4572000"/>
          <a:ext cx="7108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5" imgW="4254480" imgH="241200" progId="Equation.3">
                  <p:embed/>
                </p:oleObj>
              </mc:Choice>
              <mc:Fallback>
                <p:oleObj name="Equation" r:id="rId5" imgW="4254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7108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26"/>
          <p:cNvGraphicFramePr>
            <a:graphicFrameLocks noChangeAspect="1"/>
          </p:cNvGraphicFramePr>
          <p:nvPr/>
        </p:nvGraphicFramePr>
        <p:xfrm>
          <a:off x="685800" y="3810000"/>
          <a:ext cx="66214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7" imgW="3962160" imgH="241200" progId="Equation.3">
                  <p:embed/>
                </p:oleObj>
              </mc:Choice>
              <mc:Fallback>
                <p:oleObj name="Equation" r:id="rId7" imgW="3962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66214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7"/>
          <p:cNvSpPr>
            <a:spLocks noChangeShapeType="1"/>
          </p:cNvSpPr>
          <p:nvPr/>
        </p:nvSpPr>
        <p:spPr bwMode="auto">
          <a:xfrm flipV="1">
            <a:off x="6096000" y="38100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6172200" y="38862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8197" name="Object 1027"/>
          <p:cNvGraphicFramePr>
            <a:graphicFrameLocks noChangeAspect="1"/>
          </p:cNvGraphicFramePr>
          <p:nvPr/>
        </p:nvGraphicFramePr>
        <p:xfrm>
          <a:off x="1206500" y="5105400"/>
          <a:ext cx="7556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9" imgW="4520880" imgH="711000" progId="Equation.3">
                  <p:embed/>
                </p:oleObj>
              </mc:Choice>
              <mc:Fallback>
                <p:oleObj name="Equation" r:id="rId9" imgW="4520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105400"/>
                        <a:ext cx="7556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Svak base + sterk syre</a:t>
            </a:r>
            <a:endParaRPr lang="en-US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59688" cy="3962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Beregning av pH i en blanding av </a:t>
            </a:r>
            <a:r>
              <a:rPr lang="nb-NO" dirty="0" err="1" smtClean="0">
                <a:cs typeface="Times New Roman" pitchFamily="18" charset="0"/>
              </a:rPr>
              <a:t>HCOONa</a:t>
            </a:r>
            <a:r>
              <a:rPr lang="nb-NO" dirty="0" smtClean="0">
                <a:cs typeface="Times New Roman" pitchFamily="18" charset="0"/>
              </a:rPr>
              <a:t>(aq) og HCl(aq).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«Tradisjonell metode»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Eksempel: Blander 3 L 1 M </a:t>
            </a:r>
            <a:r>
              <a:rPr lang="nb-NO" dirty="0" err="1" smtClean="0">
                <a:cs typeface="Times New Roman" pitchFamily="18" charset="0"/>
              </a:rPr>
              <a:t>HCOONa</a:t>
            </a:r>
            <a:r>
              <a:rPr lang="nb-NO" dirty="0" smtClean="0">
                <a:cs typeface="Times New Roman" pitchFamily="18" charset="0"/>
              </a:rPr>
              <a:t> og 1 L 1 M HCl: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Reaksjonsligning:	HCOOH(aq) +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) =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HCOO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Før fortynning:		     0 			   1                  1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fortynning:		     0 		  	   0,25	        0,75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reaksjon:	                0,25			   0	        0,50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likevekt:		   0,25 - x		   x	      0,50 + x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06413" y="6069013"/>
            <a:ext cx="3783012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Na</a:t>
            </a:r>
            <a:r>
              <a:rPr lang="nb-NO" sz="2000" baseline="30000"/>
              <a:t>+</a:t>
            </a:r>
            <a:r>
              <a:rPr lang="nb-NO" sz="2000"/>
              <a:t>(aq) og Cl</a:t>
            </a:r>
            <a:r>
              <a:rPr lang="nb-NO" sz="2000" baseline="30000"/>
              <a:t>-</a:t>
            </a:r>
            <a:r>
              <a:rPr lang="nb-NO" sz="2000"/>
              <a:t>(aq) er ”tilskuer-ion”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Svak syre + sterk base</a:t>
            </a:r>
            <a:endParaRPr lang="en-US" smtClean="0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724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pH i en blanding av HCOOH(aq) og NaOH(aq).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Tradisjonell metode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Eksempel: Blander 3 L 1 M HCOOH og 1 L 1 M NaOH.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Bruker base-reaksjonen (K</a:t>
            </a:r>
            <a:r>
              <a:rPr lang="nb-NO" baseline="-25000" dirty="0" smtClean="0">
                <a:cs typeface="Times New Roman" pitchFamily="18" charset="0"/>
              </a:rPr>
              <a:t>b</a:t>
            </a:r>
            <a:r>
              <a:rPr lang="nb-NO" dirty="0" smtClean="0">
                <a:cs typeface="Times New Roman" pitchFamily="18" charset="0"/>
              </a:rPr>
              <a:t> = </a:t>
            </a:r>
            <a:r>
              <a:rPr lang="nb-NO" dirty="0" err="1" smtClean="0">
                <a:cs typeface="Times New Roman" pitchFamily="18" charset="0"/>
              </a:rPr>
              <a:t>K</a:t>
            </a:r>
            <a:r>
              <a:rPr lang="nb-NO" baseline="-25000" dirty="0" err="1" smtClean="0">
                <a:cs typeface="Times New Roman" pitchFamily="18" charset="0"/>
              </a:rPr>
              <a:t>w</a:t>
            </a:r>
            <a:r>
              <a:rPr lang="nb-NO" dirty="0" smtClean="0">
                <a:cs typeface="Times New Roman" pitchFamily="18" charset="0"/>
              </a:rPr>
              <a:t>/</a:t>
            </a:r>
            <a:r>
              <a:rPr lang="nb-NO" dirty="0" err="1" smtClean="0">
                <a:cs typeface="Times New Roman" pitchFamily="18" charset="0"/>
              </a:rPr>
              <a:t>K</a:t>
            </a:r>
            <a:r>
              <a:rPr lang="nb-NO" baseline="-25000" dirty="0" err="1" smtClean="0">
                <a:cs typeface="Times New Roman" pitchFamily="18" charset="0"/>
              </a:rPr>
              <a:t>a</a:t>
            </a:r>
            <a:r>
              <a:rPr lang="nb-NO" dirty="0" smtClean="0">
                <a:cs typeface="Times New Roman" pitchFamily="18" charset="0"/>
              </a:rPr>
              <a:t>) i stedet for syre-reaksjonen: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Reaksjonsligning:	HCOO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) = OH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HCOOH(aq)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Før fortynning:		     0 			   1                  1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fortynning:		     0 		  	   0,25	        0,75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reaksjon:	                0,25			   0	        0,50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likevekt:		   0,25 - x		   x	      0,50 + x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20165" name="Text Box 1029"/>
          <p:cNvSpPr txBox="1">
            <a:spLocks noChangeArrowheads="1"/>
          </p:cNvSpPr>
          <p:nvPr/>
        </p:nvSpPr>
        <p:spPr bwMode="auto">
          <a:xfrm>
            <a:off x="506413" y="6069013"/>
            <a:ext cx="2698750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Na</a:t>
            </a:r>
            <a:r>
              <a:rPr lang="nb-NO" sz="2000" baseline="30000"/>
              <a:t>+</a:t>
            </a:r>
            <a:r>
              <a:rPr lang="nb-NO" sz="2000"/>
              <a:t>(aq) er ”tilskuer-ion”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Buffer av maursyre og dens natriumsalt (natriumformiat)</a:t>
            </a:r>
            <a:endParaRPr 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smtClean="0">
                <a:cs typeface="Times New Roman" pitchFamily="18" charset="0"/>
              </a:rPr>
              <a:t>pH i en buffer av HCOOH(aq) og HCOO</a:t>
            </a:r>
            <a:r>
              <a:rPr lang="nb-NO" baseline="30000" smtClean="0">
                <a:cs typeface="Times New Roman" pitchFamily="18" charset="0"/>
              </a:rPr>
              <a:t>-</a:t>
            </a:r>
            <a:r>
              <a:rPr lang="nb-NO" smtClean="0">
                <a:cs typeface="Times New Roman" pitchFamily="18" charset="0"/>
              </a:rPr>
              <a:t>(aq); tradisjonell metode</a:t>
            </a:r>
          </a:p>
          <a:p>
            <a:pPr eaLnBrk="1" hangingPunct="1">
              <a:buFontTx/>
              <a:buNone/>
            </a:pPr>
            <a:r>
              <a:rPr lang="nb-NO" smtClean="0">
                <a:cs typeface="Times New Roman" pitchFamily="18" charset="0"/>
              </a:rPr>
              <a:t>Eksempel: blander 1 L 1 M HCOOH og 1 L 1 M HCOONa.</a:t>
            </a:r>
          </a:p>
          <a:p>
            <a:pPr eaLnBrk="1" hangingPunct="1">
              <a:buFontTx/>
              <a:buNone/>
            </a:pPr>
            <a:endParaRPr lang="nb-NO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Reaksjonsligning:	HCOOH(aq) + H</a:t>
            </a:r>
            <a:r>
              <a:rPr lang="nb-NO" baseline="-3000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) = H</a:t>
            </a:r>
            <a:r>
              <a:rPr lang="nb-NO" baseline="-3000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baseline="3000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(aq) + HCOO</a:t>
            </a:r>
            <a:r>
              <a:rPr lang="nb-NO" baseline="3000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Før fortynning:		     1 			   0                  1 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Etter fortynning:		    0,5 		  	   0	        0,5 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Etter reaksjon: (ingen sterk syre/base)		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Etter likevekt:		   0,5 - x			   x	      0,5 + x</a:t>
            </a: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457200" y="4149725"/>
          <a:ext cx="6281738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3759120" imgH="939600" progId="Equation.3">
                  <p:embed/>
                </p:oleObj>
              </mc:Choice>
              <mc:Fallback>
                <p:oleObj name="Equation" r:id="rId3" imgW="3759120" imgH="939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49725"/>
                        <a:ext cx="6281738" cy="156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06413" y="6069013"/>
            <a:ext cx="2944812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Na</a:t>
            </a:r>
            <a:r>
              <a:rPr lang="nb-NO" sz="2000" baseline="30000"/>
              <a:t>+</a:t>
            </a:r>
            <a:r>
              <a:rPr lang="nb-NO" sz="2000"/>
              <a:t>(aq) er et ”tilskuer-ion”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Buffer av maursyre og natriumformiat, fortsatt</a:t>
            </a:r>
            <a:endParaRPr lang="en-US" smtClean="0"/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pH i en buffer av HCOOH(aq) og HCOO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Eksempel: blander 1 L 1 M HCOOH og 1 L 1 M HCOONa.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smtClean="0">
                <a:cs typeface="Times New Roman" pitchFamily="18" charset="0"/>
              </a:rPr>
              <a:t>HCOOH(aq) + 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HCOO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  <a:r>
              <a:rPr lang="nb-NO" sz="1800" smtClean="0">
                <a:solidFill>
                  <a:srgbClr val="000066"/>
                </a:solidFill>
              </a:rPr>
              <a:t>Tre ukjente, tre ligninger:</a:t>
            </a:r>
            <a:endParaRPr lang="en-US" sz="1800" smtClean="0">
              <a:solidFill>
                <a:srgbClr val="000066"/>
              </a:solidFill>
            </a:endParaRP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685800" y="2895600"/>
          <a:ext cx="4987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3" imgW="2984400" imgH="444240" progId="Equation.3">
                  <p:embed/>
                </p:oleObj>
              </mc:Choice>
              <mc:Fallback>
                <p:oleObj name="Equation" r:id="rId3" imgW="2984400" imgH="4442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49879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142875" y="4476750"/>
          <a:ext cx="8848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5" imgW="5295600" imgH="241200" progId="Equation.3">
                  <p:embed/>
                </p:oleObj>
              </mc:Choice>
              <mc:Fallback>
                <p:oleObj name="Equation" r:id="rId5" imgW="5295600" imgH="241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476750"/>
                        <a:ext cx="88487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26"/>
          <p:cNvGraphicFramePr>
            <a:graphicFrameLocks noChangeAspect="1"/>
          </p:cNvGraphicFramePr>
          <p:nvPr/>
        </p:nvGraphicFramePr>
        <p:xfrm>
          <a:off x="152400" y="3810000"/>
          <a:ext cx="7831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7" imgW="4686120" imgH="241200" progId="Equation.3">
                  <p:embed/>
                </p:oleObj>
              </mc:Choice>
              <mc:Fallback>
                <p:oleObj name="Equation" r:id="rId7" imgW="4686120" imgH="2412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78311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6781800" y="38100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6858000" y="38862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1269" name="Object 1027"/>
          <p:cNvGraphicFramePr>
            <a:graphicFrameLocks noChangeAspect="1"/>
          </p:cNvGraphicFramePr>
          <p:nvPr/>
        </p:nvGraphicFramePr>
        <p:xfrm>
          <a:off x="161925" y="5146675"/>
          <a:ext cx="75342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9" imgW="4508280" imgH="660240" progId="Equation.3">
                  <p:embed/>
                </p:oleObj>
              </mc:Choice>
              <mc:Fallback>
                <p:oleObj name="Equation" r:id="rId9" imgW="4508280" imgH="6602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146675"/>
                        <a:ext cx="7534275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4572000" y="54864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4648200" y="55626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V="1">
            <a:off x="5791200" y="58674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>
            <a:off x="5867400" y="59436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Buffer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Hvis A og B er korresponderende par av svak syre og svak base, og </a:t>
            </a:r>
            <a:r>
              <a:rPr lang="nb-NO" smtClean="0">
                <a:cs typeface="Times New Roman" pitchFamily="18" charset="0"/>
              </a:rPr>
              <a:t>[A],[B] &gt;&gt; [H</a:t>
            </a:r>
            <a:r>
              <a:rPr lang="nb-NO" baseline="-30000" smtClean="0">
                <a:cs typeface="Times New Roman" pitchFamily="18" charset="0"/>
              </a:rPr>
              <a:t>3</a:t>
            </a:r>
            <a:r>
              <a:rPr lang="nb-NO" smtClean="0">
                <a:cs typeface="Times New Roman" pitchFamily="18" charset="0"/>
              </a:rPr>
              <a:t>O</a:t>
            </a:r>
            <a:r>
              <a:rPr lang="nb-NO" baseline="30000" smtClean="0">
                <a:cs typeface="Times New Roman" pitchFamily="18" charset="0"/>
              </a:rPr>
              <a:t>+</a:t>
            </a:r>
            <a:r>
              <a:rPr lang="nb-NO" smtClean="0">
                <a:cs typeface="Times New Roman" pitchFamily="18" charset="0"/>
              </a:rPr>
              <a:t>],[OH</a:t>
            </a:r>
            <a:r>
              <a:rPr lang="nb-NO" baseline="30000" smtClean="0">
                <a:cs typeface="Times New Roman" pitchFamily="18" charset="0"/>
              </a:rPr>
              <a:t>-</a:t>
            </a:r>
            <a:r>
              <a:rPr lang="nb-NO" smtClean="0">
                <a:cs typeface="Times New Roman" pitchFamily="18" charset="0"/>
              </a:rPr>
              <a:t>] har vi en buffer. </a:t>
            </a: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r>
              <a:rPr lang="nb-NO" smtClean="0">
                <a:cs typeface="Times New Roman" pitchFamily="18" charset="0"/>
              </a:rPr>
              <a:t>Bufferen kan reagere med sterk syre eller sterk base og omgjør denne til svak base eller svak syre; A/B-forholdet endres med dette litt, men pH ”bufres” og endrer seg lite så lenge man ikke overskrider bufferkapasiteten.</a:t>
            </a: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9354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143000" y="2286000"/>
          <a:ext cx="2819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3" imgW="1270000" imgH="419100" progId="Equation.3">
                  <p:embed/>
                </p:oleObj>
              </mc:Choice>
              <mc:Fallback>
                <p:oleObj r:id="rId3" imgW="1270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2819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Toprotisk syre; oksalsyre HOOC-COOH eller (COOH)</a:t>
            </a:r>
            <a:r>
              <a:rPr lang="nb-NO" baseline="-25000" smtClean="0"/>
              <a:t>2</a:t>
            </a:r>
            <a:endParaRPr lang="en-US" baseline="-250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78688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Oksalsyre brukes i syntese-laboppgaven. Den er toprotisk:</a:t>
            </a:r>
          </a:p>
          <a:p>
            <a:pPr eaLnBrk="1" hangingPunct="1"/>
            <a:endParaRPr lang="nb-NO" dirty="0" smtClean="0"/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(COOH)</a:t>
            </a:r>
            <a:r>
              <a:rPr lang="nb-NO" baseline="-30000" dirty="0" smtClean="0">
                <a:cs typeface="Times New Roman" pitchFamily="18" charset="0"/>
              </a:rPr>
              <a:t>2</a:t>
            </a:r>
            <a:r>
              <a:rPr lang="nb-NO" dirty="0" smtClean="0">
                <a:cs typeface="Times New Roman" pitchFamily="18" charset="0"/>
              </a:rPr>
              <a:t>(aq) + H</a:t>
            </a:r>
            <a:r>
              <a:rPr lang="nb-NO" baseline="-30000" dirty="0" smtClean="0">
                <a:cs typeface="Times New Roman" pitchFamily="18" charset="0"/>
              </a:rPr>
              <a:t>2</a:t>
            </a:r>
            <a:r>
              <a:rPr lang="nb-NO" dirty="0" smtClean="0">
                <a:cs typeface="Times New Roman" pitchFamily="18" charset="0"/>
              </a:rPr>
              <a:t>O(l) = H</a:t>
            </a:r>
            <a:r>
              <a:rPr lang="nb-NO" baseline="-30000" dirty="0" smtClean="0">
                <a:cs typeface="Times New Roman" pitchFamily="18" charset="0"/>
              </a:rPr>
              <a:t>3</a:t>
            </a:r>
            <a:r>
              <a:rPr lang="nb-NO" dirty="0" smtClean="0">
                <a:cs typeface="Times New Roman" pitchFamily="18" charset="0"/>
              </a:rPr>
              <a:t>O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(aq) + HOOC-COO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(aq) 	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i="1" baseline="-25000" dirty="0" smtClean="0">
                <a:cs typeface="Times New Roman" pitchFamily="18" charset="0"/>
              </a:rPr>
              <a:t>a1</a:t>
            </a:r>
            <a:endParaRPr lang="nb-NO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HOOC-COO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(aq) + H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O(l) = H</a:t>
            </a:r>
            <a:r>
              <a:rPr lang="en-US" baseline="-30000" dirty="0" smtClean="0">
                <a:cs typeface="Times New Roman" pitchFamily="18" charset="0"/>
              </a:rPr>
              <a:t>3</a:t>
            </a:r>
            <a:r>
              <a:rPr lang="en-US" dirty="0" smtClean="0">
                <a:cs typeface="Times New Roman" pitchFamily="18" charset="0"/>
              </a:rPr>
              <a:t>O</a:t>
            </a:r>
            <a:r>
              <a:rPr lang="en-US" baseline="30000" dirty="0" smtClean="0">
                <a:cs typeface="Times New Roman" pitchFamily="18" charset="0"/>
              </a:rPr>
              <a:t>+</a:t>
            </a:r>
            <a:r>
              <a:rPr lang="en-US" dirty="0" smtClean="0">
                <a:cs typeface="Times New Roman" pitchFamily="18" charset="0"/>
              </a:rPr>
              <a:t>(aq) + (COO)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baseline="30000" dirty="0" smtClean="0">
                <a:cs typeface="Times New Roman" pitchFamily="18" charset="0"/>
              </a:rPr>
              <a:t>2-</a:t>
            </a:r>
            <a:r>
              <a:rPr lang="en-US" dirty="0" smtClean="0">
                <a:cs typeface="Times New Roman" pitchFamily="18" charset="0"/>
              </a:rPr>
              <a:t>(aq)</a:t>
            </a:r>
            <a:r>
              <a:rPr lang="nb-NO" dirty="0" smtClean="0">
                <a:cs typeface="Times New Roman" pitchFamily="18" charset="0"/>
              </a:rPr>
              <a:t>		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i="1" baseline="-25000" dirty="0" smtClean="0">
                <a:cs typeface="Times New Roman" pitchFamily="18" charset="0"/>
              </a:rPr>
              <a:t>a2</a:t>
            </a:r>
            <a:endParaRPr lang="nb-NO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Syrestyrken avtar som hovedregel med 5 størrelsesordener per proton for flerprotiske syrer:   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i="1" baseline="-25000" dirty="0" smtClean="0">
                <a:cs typeface="Times New Roman" pitchFamily="18" charset="0"/>
              </a:rPr>
              <a:t>a2</a:t>
            </a:r>
            <a:r>
              <a:rPr lang="nb-NO" i="1" dirty="0" smtClean="0">
                <a:cs typeface="Times New Roman" pitchFamily="18" charset="0"/>
              </a:rPr>
              <a:t> = K</a:t>
            </a:r>
            <a:r>
              <a:rPr lang="nb-NO" i="1" baseline="-25000" dirty="0" smtClean="0">
                <a:cs typeface="Times New Roman" pitchFamily="18" charset="0"/>
              </a:rPr>
              <a:t>a1</a:t>
            </a:r>
            <a:r>
              <a:rPr lang="nb-NO" dirty="0" smtClean="0">
                <a:cs typeface="Times New Roman" pitchFamily="18" charset="0"/>
              </a:rPr>
              <a:t>/10</a:t>
            </a:r>
            <a:r>
              <a:rPr lang="nb-NO" baseline="30000" dirty="0" smtClean="0">
                <a:cs typeface="Times New Roman" pitchFamily="18" charset="0"/>
              </a:rPr>
              <a:t>5</a:t>
            </a:r>
            <a:r>
              <a:rPr lang="nb-NO" dirty="0" smtClean="0">
                <a:cs typeface="Times New Roman" pitchFamily="18" charset="0"/>
              </a:rPr>
              <a:t> 	  </a:t>
            </a:r>
            <a:r>
              <a:rPr lang="nb-NO" i="1" dirty="0" smtClean="0">
                <a:cs typeface="Times New Roman" pitchFamily="18" charset="0"/>
              </a:rPr>
              <a:t>pK</a:t>
            </a:r>
            <a:r>
              <a:rPr lang="nb-NO" i="1" baseline="-25000" dirty="0" smtClean="0">
                <a:cs typeface="Times New Roman" pitchFamily="18" charset="0"/>
              </a:rPr>
              <a:t>a2</a:t>
            </a:r>
            <a:r>
              <a:rPr lang="nb-NO" i="1" dirty="0" smtClean="0">
                <a:cs typeface="Times New Roman" pitchFamily="18" charset="0"/>
              </a:rPr>
              <a:t> = pK</a:t>
            </a:r>
            <a:r>
              <a:rPr lang="nb-NO" i="1" baseline="-25000" dirty="0" smtClean="0">
                <a:cs typeface="Times New Roman" pitchFamily="18" charset="0"/>
              </a:rPr>
              <a:t>a1</a:t>
            </a:r>
            <a:r>
              <a:rPr lang="nb-NO" dirty="0" smtClean="0">
                <a:cs typeface="Times New Roman" pitchFamily="18" charset="0"/>
              </a:rPr>
              <a:t> + 5</a:t>
            </a:r>
          </a:p>
          <a:p>
            <a:pPr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Delvis </a:t>
            </a:r>
            <a:r>
              <a:rPr lang="nb-NO" dirty="0" err="1" smtClean="0">
                <a:cs typeface="Times New Roman" pitchFamily="18" charset="0"/>
              </a:rPr>
              <a:t>protolysert</a:t>
            </a:r>
            <a:r>
              <a:rPr lang="nb-NO" dirty="0" smtClean="0">
                <a:cs typeface="Times New Roman" pitchFamily="18" charset="0"/>
              </a:rPr>
              <a:t> oksalsyre, </a:t>
            </a:r>
            <a:r>
              <a:rPr lang="en-US" dirty="0" smtClean="0">
                <a:cs typeface="Times New Roman" pitchFamily="18" charset="0"/>
              </a:rPr>
              <a:t>HOOC-COO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(aq)</a:t>
            </a:r>
            <a:r>
              <a:rPr lang="nb-NO" dirty="0" smtClean="0">
                <a:cs typeface="Times New Roman" pitchFamily="18" charset="0"/>
              </a:rPr>
              <a:t>, er en amfolytt:</a:t>
            </a:r>
          </a:p>
          <a:p>
            <a:pPr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2HOOC-COO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(aq) = (COOH)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(aq) + (COO)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baseline="30000" dirty="0" smtClean="0">
                <a:cs typeface="Times New Roman" pitchFamily="18" charset="0"/>
              </a:rPr>
              <a:t>2-</a:t>
            </a:r>
            <a:r>
              <a:rPr lang="en-US" dirty="0" smtClean="0">
                <a:cs typeface="Times New Roman" pitchFamily="18" charset="0"/>
              </a:rPr>
              <a:t>(aq)</a:t>
            </a:r>
            <a:r>
              <a:rPr lang="en-GB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syre-base-begrep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32766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nb-NO" sz="1800" smtClean="0">
                <a:cs typeface="Times New Roman" pitchFamily="18" charset="0"/>
              </a:rPr>
              <a:t>Trivielt, men likevel nyttig: Et surt stoff er et stoff som reagerer med et basisk stoff, og omvendt.</a:t>
            </a:r>
          </a:p>
          <a:p>
            <a:pPr eaLnBrk="1" hangingPunct="1"/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CaO(</a:t>
            </a:r>
            <a:r>
              <a:rPr lang="nb-NO" sz="1600" smtClean="0">
                <a:cs typeface="Times New Roman" pitchFamily="18" charset="0"/>
              </a:rPr>
              <a:t>s</a:t>
            </a:r>
            <a:r>
              <a:rPr lang="en-US" sz="1600" smtClean="0">
                <a:cs typeface="Times New Roman" pitchFamily="18" charset="0"/>
              </a:rPr>
              <a:t>) + CO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(g) = CaCO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(s)</a:t>
            </a:r>
            <a:endParaRPr lang="nb-NO" sz="1600" smtClean="0">
              <a:cs typeface="Times New Roman" pitchFamily="18" charset="0"/>
            </a:endParaRPr>
          </a:p>
          <a:p>
            <a:pPr eaLnBrk="1" hangingPunct="1"/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Na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</a:t>
            </a:r>
            <a:r>
              <a:rPr lang="nb-NO" sz="1600" smtClean="0">
                <a:cs typeface="Times New Roman" pitchFamily="18" charset="0"/>
              </a:rPr>
              <a:t>s</a:t>
            </a:r>
            <a:r>
              <a:rPr lang="en-US" sz="1600" smtClean="0">
                <a:cs typeface="Times New Roman" pitchFamily="18" charset="0"/>
              </a:rPr>
              <a:t>) + SO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(g) = Na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(s)</a:t>
            </a:r>
            <a:r>
              <a:rPr lang="en-US" sz="1600" smtClean="0"/>
              <a:t> 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143000"/>
            <a:ext cx="4724400" cy="32766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nb-NO" sz="1800" smtClean="0"/>
              <a:t>Et surt stoff er et stoff som avspalter H</a:t>
            </a:r>
            <a:r>
              <a:rPr lang="nb-NO" sz="1800" baseline="30000" smtClean="0"/>
              <a:t>+</a:t>
            </a:r>
            <a:r>
              <a:rPr lang="nb-NO" sz="1800" smtClean="0"/>
              <a:t> fra vann: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(g) +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O(l) =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(aq)</a:t>
            </a:r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(aq) +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</a:t>
            </a:r>
            <a:r>
              <a:rPr lang="en-US" sz="1600" i="1" smtClean="0">
                <a:cs typeface="Times New Roman" pitchFamily="18" charset="0"/>
              </a:rPr>
              <a:t>l</a:t>
            </a:r>
            <a:r>
              <a:rPr lang="en-US" sz="1600" smtClean="0">
                <a:cs typeface="Times New Roman" pitchFamily="18" charset="0"/>
              </a:rPr>
              <a:t>) = HSO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nb-NO" sz="1600" baseline="30000" smtClean="0">
                <a:cs typeface="Times New Roman" pitchFamily="18" charset="0"/>
              </a:rPr>
              <a:t>-</a:t>
            </a:r>
            <a:r>
              <a:rPr lang="en-US" sz="1600" smtClean="0">
                <a:cs typeface="Times New Roman" pitchFamily="18" charset="0"/>
              </a:rPr>
              <a:t>(aq) +</a:t>
            </a:r>
            <a:r>
              <a:rPr lang="nb-NO" sz="1600" smtClean="0">
                <a:cs typeface="Times New Roman" pitchFamily="18" charset="0"/>
              </a:rPr>
              <a:t> </a:t>
            </a:r>
            <a:r>
              <a:rPr lang="en-US" sz="1600" smtClean="0">
                <a:cs typeface="Times New Roman" pitchFamily="18" charset="0"/>
              </a:rPr>
              <a:t>H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O</a:t>
            </a:r>
            <a:r>
              <a:rPr lang="en-US" sz="1600" baseline="30000" smtClean="0">
                <a:cs typeface="Times New Roman" pitchFamily="18" charset="0"/>
              </a:rPr>
              <a:t>+</a:t>
            </a:r>
            <a:r>
              <a:rPr lang="en-US" sz="1600" smtClean="0">
                <a:cs typeface="Times New Roman" pitchFamily="18" charset="0"/>
              </a:rPr>
              <a:t>(aq)</a:t>
            </a:r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eaLnBrk="1" hangingPunct="1"/>
            <a:r>
              <a:rPr lang="nb-NO" sz="1800" smtClean="0"/>
              <a:t>Et basisk stoff er et stoff som avspalter OH</a:t>
            </a:r>
            <a:r>
              <a:rPr lang="nb-NO" sz="1800" baseline="30000" smtClean="0"/>
              <a:t>-</a:t>
            </a:r>
            <a:r>
              <a:rPr lang="nb-NO" sz="1800" smtClean="0"/>
              <a:t> fra vann:</a:t>
            </a:r>
          </a:p>
          <a:p>
            <a:pPr eaLnBrk="1" hangingPunct="1"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CaO(s) +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O(l) = Ca</a:t>
            </a:r>
            <a:r>
              <a:rPr lang="en-US" sz="1600" baseline="30000" smtClean="0">
                <a:cs typeface="Times New Roman" pitchFamily="18" charset="0"/>
              </a:rPr>
              <a:t>2+</a:t>
            </a:r>
            <a:r>
              <a:rPr lang="en-US" sz="1600" smtClean="0">
                <a:cs typeface="Times New Roman" pitchFamily="18" charset="0"/>
              </a:rPr>
              <a:t>(aq) + 2OH</a:t>
            </a:r>
            <a:r>
              <a:rPr lang="en-US" sz="1600" baseline="30000" smtClean="0">
                <a:cs typeface="Times New Roman" pitchFamily="18" charset="0"/>
              </a:rPr>
              <a:t>-</a:t>
            </a:r>
            <a:r>
              <a:rPr lang="en-US" sz="1600" smtClean="0">
                <a:cs typeface="Times New Roman" pitchFamily="18" charset="0"/>
              </a:rPr>
              <a:t>(aq)</a:t>
            </a:r>
            <a:r>
              <a:rPr lang="en-GB" sz="1600" smtClean="0">
                <a:cs typeface="Times New Roman" pitchFamily="18" charset="0"/>
              </a:rPr>
              <a:t> </a:t>
            </a:r>
            <a:r>
              <a:rPr lang="en-US" sz="1600" smtClean="0">
                <a:cs typeface="Times New Roman" pitchFamily="18" charset="0"/>
              </a:rPr>
              <a:t> </a:t>
            </a:r>
            <a:r>
              <a:rPr lang="en-US" sz="1600" smtClean="0"/>
              <a:t> 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381000" y="4572000"/>
            <a:ext cx="8610600" cy="1905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  <a:cs typeface="Times New Roman" pitchFamily="18" charset="0"/>
              </a:rPr>
              <a:t>Lewis syre: </a:t>
            </a:r>
            <a:r>
              <a:rPr lang="nb-NO" sz="1800" i="1">
                <a:latin typeface="Arial" charset="0"/>
                <a:cs typeface="Times New Roman" pitchFamily="18" charset="0"/>
              </a:rPr>
              <a:t>Elektron</a:t>
            </a:r>
            <a:r>
              <a:rPr lang="nb-NO" sz="1800">
                <a:latin typeface="Arial" charset="0"/>
                <a:cs typeface="Times New Roman" pitchFamily="18" charset="0"/>
              </a:rPr>
              <a:t>-</a:t>
            </a:r>
            <a:r>
              <a:rPr lang="nb-NO" sz="1800" i="1">
                <a:latin typeface="Arial" charset="0"/>
                <a:cs typeface="Times New Roman" pitchFamily="18" charset="0"/>
              </a:rPr>
              <a:t>par</a:t>
            </a:r>
            <a:r>
              <a:rPr lang="nb-NO" sz="1800">
                <a:latin typeface="Arial" charset="0"/>
                <a:cs typeface="Times New Roman" pitchFamily="18" charset="0"/>
              </a:rPr>
              <a:t>-</a:t>
            </a:r>
            <a:r>
              <a:rPr lang="nb-NO" sz="1800" i="1">
                <a:latin typeface="Arial" charset="0"/>
                <a:cs typeface="Times New Roman" pitchFamily="18" charset="0"/>
              </a:rPr>
              <a:t>akseptor</a:t>
            </a:r>
            <a:r>
              <a:rPr lang="nb-NO" sz="1800">
                <a:latin typeface="Arial" charset="0"/>
                <a:cs typeface="Times New Roman" pitchFamily="18" charset="0"/>
              </a:rPr>
              <a:t>	Lewis base:</a:t>
            </a:r>
            <a:r>
              <a:rPr lang="nb-NO" sz="1800" i="1">
                <a:latin typeface="Arial" charset="0"/>
                <a:cs typeface="Times New Roman" pitchFamily="18" charset="0"/>
              </a:rPr>
              <a:t> Elektron-par-donor</a:t>
            </a:r>
          </a:p>
          <a:p>
            <a:pPr marL="342900" indent="-342900">
              <a:spcBef>
                <a:spcPct val="20000"/>
              </a:spcBef>
            </a:pPr>
            <a:r>
              <a:rPr lang="nb-NO" sz="1800">
                <a:latin typeface="Arial" charset="0"/>
                <a:cs typeface="Times New Roman" pitchFamily="18" charset="0"/>
              </a:rPr>
              <a:t>		Generell Lewis type reaksjon:   A + :B = A:B</a:t>
            </a:r>
          </a:p>
          <a:p>
            <a:pPr marL="1143000" lvl="2" indent="-228600">
              <a:spcBef>
                <a:spcPct val="20000"/>
              </a:spcBef>
            </a:pPr>
            <a:r>
              <a:rPr lang="nb-NO" sz="1800">
                <a:latin typeface="Arial" charset="0"/>
                <a:cs typeface="Times New Roman" pitchFamily="18" charset="0"/>
              </a:rPr>
              <a:t>	Eksempel: H</a:t>
            </a:r>
            <a:r>
              <a:rPr lang="nb-NO" sz="1800" baseline="30000">
                <a:latin typeface="Arial" charset="0"/>
                <a:cs typeface="Times New Roman" pitchFamily="18" charset="0"/>
              </a:rPr>
              <a:t>+</a:t>
            </a:r>
            <a:r>
              <a:rPr lang="nb-NO" sz="1800">
                <a:latin typeface="Arial" charset="0"/>
                <a:cs typeface="Times New Roman" pitchFamily="18" charset="0"/>
              </a:rPr>
              <a:t> + :OH</a:t>
            </a:r>
            <a:r>
              <a:rPr lang="nb-NO" sz="1800" baseline="30000">
                <a:latin typeface="Arial" charset="0"/>
                <a:cs typeface="Times New Roman" pitchFamily="18" charset="0"/>
              </a:rPr>
              <a:t>-</a:t>
            </a:r>
            <a:r>
              <a:rPr lang="nb-NO" sz="1800">
                <a:latin typeface="Arial" charset="0"/>
                <a:cs typeface="Times New Roman" pitchFamily="18" charset="0"/>
              </a:rPr>
              <a:t> = H:O:H</a:t>
            </a:r>
          </a:p>
          <a:p>
            <a:pPr marL="1143000" lvl="2" indent="-228600">
              <a:spcBef>
                <a:spcPct val="20000"/>
              </a:spcBef>
            </a:pPr>
            <a:r>
              <a:rPr lang="nb-NO" sz="1800">
                <a:latin typeface="Arial" charset="0"/>
                <a:cs typeface="Times New Roman" pitchFamily="18" charset="0"/>
              </a:rPr>
              <a:t>	Eksempel: 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B + :NH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 = 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B:NH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 </a:t>
            </a:r>
            <a:endParaRPr lang="nb-NO" sz="1800" baseline="-2500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  <a:cs typeface="Times New Roman" pitchFamily="18" charset="0"/>
              </a:rPr>
              <a:t>Lewis-syre-base-begrepet dekker alle andre begrep, mens det omvendte ikke nødvendigvis er sant.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4816C-585B-42A8-A32B-B495564212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  <p:bldP spid="22119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dirty="0" smtClean="0"/>
              <a:t>Løselighet</a:t>
            </a:r>
            <a:endParaRPr lang="en-US" b="1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Løsning til nøytrale molekyler:</a:t>
            </a: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C</a:t>
            </a:r>
            <a:r>
              <a:rPr lang="en-US" sz="1800" baseline="-30000" dirty="0" smtClean="0">
                <a:cs typeface="Times New Roman" pitchFamily="18" charset="0"/>
              </a:rPr>
              <a:t>12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en-US" sz="1800" baseline="-30000" dirty="0" smtClean="0">
                <a:cs typeface="Times New Roman" pitchFamily="18" charset="0"/>
              </a:rPr>
              <a:t>22</a:t>
            </a:r>
            <a:r>
              <a:rPr lang="en-US" sz="1800" dirty="0" smtClean="0">
                <a:cs typeface="Times New Roman" pitchFamily="18" charset="0"/>
              </a:rPr>
              <a:t>O</a:t>
            </a:r>
            <a:r>
              <a:rPr lang="en-US" sz="1800" baseline="-30000" dirty="0" smtClean="0">
                <a:cs typeface="Times New Roman" pitchFamily="18" charset="0"/>
              </a:rPr>
              <a:t>11</a:t>
            </a:r>
            <a:r>
              <a:rPr lang="en-US" sz="1800" dirty="0" smtClean="0">
                <a:cs typeface="Times New Roman" pitchFamily="18" charset="0"/>
              </a:rPr>
              <a:t>(s) = C</a:t>
            </a:r>
            <a:r>
              <a:rPr lang="en-US" sz="1800" baseline="-30000" dirty="0" smtClean="0">
                <a:cs typeface="Times New Roman" pitchFamily="18" charset="0"/>
              </a:rPr>
              <a:t>12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en-US" sz="1800" baseline="-30000" dirty="0" smtClean="0">
                <a:cs typeface="Times New Roman" pitchFamily="18" charset="0"/>
              </a:rPr>
              <a:t>22</a:t>
            </a:r>
            <a:r>
              <a:rPr lang="en-US" sz="1800" dirty="0" smtClean="0">
                <a:cs typeface="Times New Roman" pitchFamily="18" charset="0"/>
              </a:rPr>
              <a:t>O</a:t>
            </a:r>
            <a:r>
              <a:rPr lang="en-US" sz="1800" baseline="-30000" dirty="0" smtClean="0">
                <a:cs typeface="Times New Roman" pitchFamily="18" charset="0"/>
              </a:rPr>
              <a:t>11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C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H</a:t>
            </a:r>
            <a:r>
              <a:rPr lang="en-GB" sz="1800" baseline="-30000" dirty="0" smtClean="0">
                <a:cs typeface="Times New Roman" pitchFamily="18" charset="0"/>
              </a:rPr>
              <a:t>5</a:t>
            </a:r>
            <a:r>
              <a:rPr lang="en-GB" sz="1800" dirty="0" smtClean="0">
                <a:cs typeface="Times New Roman" pitchFamily="18" charset="0"/>
              </a:rPr>
              <a:t>OH(l) = C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H</a:t>
            </a:r>
            <a:r>
              <a:rPr lang="en-GB" sz="1800" baseline="-30000" dirty="0" smtClean="0">
                <a:cs typeface="Times New Roman" pitchFamily="18" charset="0"/>
              </a:rPr>
              <a:t>5</a:t>
            </a:r>
            <a:r>
              <a:rPr lang="en-GB" sz="1800" dirty="0" smtClean="0">
                <a:cs typeface="Times New Roman" pitchFamily="18" charset="0"/>
              </a:rPr>
              <a:t>OH(aq)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CO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(g) = CO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(aq)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b-NO" sz="1800" dirty="0" smtClean="0"/>
              <a:t>Løsning til ioner:</a:t>
            </a:r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Lett løselig: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AgNO</a:t>
            </a:r>
            <a:r>
              <a:rPr lang="en-US" sz="1800" baseline="-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(s) = Ag</a:t>
            </a:r>
            <a:r>
              <a:rPr lang="en-US" sz="1800" baseline="30000" dirty="0" smtClean="0">
                <a:cs typeface="Times New Roman" pitchFamily="18" charset="0"/>
              </a:rPr>
              <a:t>+</a:t>
            </a:r>
            <a:r>
              <a:rPr lang="en-US" sz="1800" dirty="0" smtClean="0">
                <a:cs typeface="Times New Roman" pitchFamily="18" charset="0"/>
              </a:rPr>
              <a:t>(aq) + NO</a:t>
            </a:r>
            <a:r>
              <a:rPr lang="en-US" sz="1800" baseline="-30000" dirty="0" smtClean="0">
                <a:cs typeface="Times New Roman" pitchFamily="18" charset="0"/>
              </a:rPr>
              <a:t>3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/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Tungt løselig: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Ag</a:t>
            </a:r>
            <a:r>
              <a:rPr lang="nb-NO" sz="1800" dirty="0" smtClean="0">
                <a:cs typeface="Times New Roman" pitchFamily="18" charset="0"/>
              </a:rPr>
              <a:t>Cl</a:t>
            </a:r>
            <a:r>
              <a:rPr lang="en-US" sz="1800" dirty="0" smtClean="0">
                <a:cs typeface="Times New Roman" pitchFamily="18" charset="0"/>
              </a:rPr>
              <a:t>(s) = Ag</a:t>
            </a:r>
            <a:r>
              <a:rPr lang="en-US" sz="1800" baseline="30000" dirty="0" smtClean="0">
                <a:cs typeface="Times New Roman" pitchFamily="18" charset="0"/>
              </a:rPr>
              <a:t>+</a:t>
            </a:r>
            <a:r>
              <a:rPr lang="en-US" sz="1800" dirty="0" smtClean="0">
                <a:cs typeface="Times New Roman" pitchFamily="18" charset="0"/>
              </a:rPr>
              <a:t>(aq) + </a:t>
            </a:r>
            <a:r>
              <a:rPr lang="nb-NO" sz="1800" dirty="0" smtClean="0">
                <a:cs typeface="Times New Roman" pitchFamily="18" charset="0"/>
              </a:rPr>
              <a:t>Cl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i="1" dirty="0" err="1" smtClean="0">
                <a:cs typeface="Times New Roman" pitchFamily="18" charset="0"/>
              </a:rPr>
              <a:t>K</a:t>
            </a:r>
            <a:r>
              <a:rPr lang="nb-NO" sz="1800" i="1" baseline="-25000" dirty="0" err="1" smtClean="0">
                <a:cs typeface="Times New Roman" pitchFamily="18" charset="0"/>
              </a:rPr>
              <a:t>sp</a:t>
            </a:r>
            <a:r>
              <a:rPr lang="nb-NO" sz="1800" dirty="0" smtClean="0">
                <a:cs typeface="Times New Roman" pitchFamily="18" charset="0"/>
              </a:rPr>
              <a:t>; løselighetsprodukt</a:t>
            </a:r>
            <a:endParaRPr lang="nb-NO" sz="1800" baseline="-250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71475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4724400" y="4038600"/>
          <a:ext cx="36210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4" imgW="2539800" imgH="736560" progId="Equation.3">
                  <p:embed/>
                </p:oleObj>
              </mc:Choice>
              <mc:Fallback>
                <p:oleObj name="Equation" r:id="rId4" imgW="2539800" imgH="7365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3621088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4816C-585B-42A8-A32B-B495564212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dirty="0" smtClean="0"/>
              <a:t>Kompleksering</a:t>
            </a:r>
            <a:endParaRPr lang="en-US" b="1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0668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Løste species, særlig små og ladde, har en tendens til å binde til seg ligander;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vannmolekyler (dipol/Lewis base). Hvor </a:t>
            </a:r>
            <a:r>
              <a:rPr lang="nb-NO" sz="1400" dirty="0" smtClean="0"/>
              <a:t>mange, </a:t>
            </a:r>
            <a:r>
              <a:rPr lang="nb-NO" sz="1400" dirty="0" smtClean="0"/>
              <a:t>kan være basert på skjønn.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andre løste species.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Ligandene koordineres normalt i symmetriske strukturer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oktaedrisk (6 ligander)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tetraedrisk (4 ligander)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plankvadratisk (4 ligander</a:t>
            </a:r>
            <a:r>
              <a:rPr lang="nb-NO" sz="1400" dirty="0" smtClean="0"/>
              <a:t>)</a:t>
            </a:r>
            <a:endParaRPr lang="nb-NO" sz="14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Eksempel: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[Cu(H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O)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]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 </a:t>
            </a:r>
            <a:r>
              <a:rPr lang="nb-NO" sz="1400" dirty="0" err="1"/>
              <a:t>heksaakvakopper</a:t>
            </a:r>
            <a:r>
              <a:rPr lang="nb-NO" sz="1400" dirty="0"/>
              <a:t>(II)kation (</a:t>
            </a:r>
            <a:r>
              <a:rPr lang="nb-NO" sz="1400" dirty="0" smtClean="0"/>
              <a:t>lysblått)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[</a:t>
            </a:r>
            <a:r>
              <a:rPr lang="nb-NO" sz="1400" dirty="0"/>
              <a:t>Cu(NH</a:t>
            </a:r>
            <a:r>
              <a:rPr lang="nb-NO" sz="1400" baseline="-25000" dirty="0"/>
              <a:t>3</a:t>
            </a:r>
            <a:r>
              <a:rPr lang="nb-NO" sz="1400" dirty="0"/>
              <a:t>)</a:t>
            </a:r>
            <a:r>
              <a:rPr lang="nb-NO" sz="1400" baseline="-25000" dirty="0"/>
              <a:t>4</a:t>
            </a:r>
            <a:r>
              <a:rPr lang="nb-NO" sz="1400" dirty="0"/>
              <a:t>(H</a:t>
            </a:r>
            <a:r>
              <a:rPr lang="nb-NO" sz="1400" baseline="-25000" dirty="0"/>
              <a:t>2</a:t>
            </a:r>
            <a:r>
              <a:rPr lang="nb-NO" sz="1400" dirty="0"/>
              <a:t>O)</a:t>
            </a:r>
            <a:r>
              <a:rPr lang="nb-NO" sz="1400" baseline="-25000" dirty="0"/>
              <a:t>2</a:t>
            </a:r>
            <a:r>
              <a:rPr lang="nb-NO" sz="1400" dirty="0"/>
              <a:t>]</a:t>
            </a:r>
            <a:r>
              <a:rPr lang="nb-NO" sz="1400" baseline="30000" dirty="0"/>
              <a:t>2+ </a:t>
            </a:r>
            <a:r>
              <a:rPr lang="nb-NO" sz="1400" dirty="0" smtClean="0"/>
              <a:t>eller [Cu(NH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)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]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 </a:t>
            </a:r>
            <a:r>
              <a:rPr lang="nb-NO" sz="1400" dirty="0" err="1"/>
              <a:t>tetraaminkopper</a:t>
            </a:r>
            <a:r>
              <a:rPr lang="nb-NO" sz="1400" dirty="0"/>
              <a:t>(II)kation (</a:t>
            </a:r>
            <a:r>
              <a:rPr lang="nb-NO" sz="1400" dirty="0" smtClean="0"/>
              <a:t>intenst mørkblått)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Amin-liganden bindes sterkest, slik at denne likevekten er drevet langt til høyre.  </a:t>
            </a:r>
            <a:endParaRPr lang="en-US" sz="1400" dirty="0" smtClean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51054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1400">
              <a:latin typeface="Arial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228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33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2A255-BAA9-4164-A83E-2A6B6B574D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7890" name="Picture 2" descr="C:\Users\trulsn\Documents\MENA1000bok\Figurer\Kap 6 Cu kompleks H2O NH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82" y="4005064"/>
            <a:ext cx="5012034" cy="15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80999" y="-38100"/>
            <a:ext cx="8080375" cy="1104900"/>
          </a:xfrm>
        </p:spPr>
        <p:txBody>
          <a:bodyPr/>
          <a:lstStyle/>
          <a:p>
            <a:pPr eaLnBrk="1" hangingPunct="1"/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repetisjon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Kap. 3; </a:t>
            </a:r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skjer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et </a:t>
            </a:r>
            <a:r>
              <a:rPr lang="en-GB" dirty="0" err="1"/>
              <a:t>lukket</a:t>
            </a:r>
            <a:r>
              <a:rPr lang="en-GB" dirty="0"/>
              <a:t> system?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+ 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endParaRPr lang="nb-NO" i="1" dirty="0" smtClean="0"/>
          </a:p>
          <a:p>
            <a:endParaRPr lang="nb-NO" i="1" dirty="0" smtClean="0"/>
          </a:p>
          <a:p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– </a:t>
            </a:r>
            <a:r>
              <a:rPr lang="nb-NO" i="1" dirty="0"/>
              <a:t>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endParaRPr lang="nb-NO" i="1" dirty="0" smtClean="0"/>
          </a:p>
          <a:p>
            <a:endParaRPr lang="nb-NO" i="1" dirty="0" smtClean="0"/>
          </a:p>
          <a:p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H</a:t>
            </a:r>
            <a:r>
              <a:rPr lang="nb-NO" i="1" baseline="30000" dirty="0" smtClean="0"/>
              <a:t>0</a:t>
            </a:r>
            <a:r>
              <a:rPr lang="nb-NO" i="1" dirty="0" smtClean="0"/>
              <a:t> </a:t>
            </a:r>
            <a:r>
              <a:rPr lang="nb-NO" i="1" dirty="0"/>
              <a:t>– T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S</a:t>
            </a:r>
            <a:r>
              <a:rPr lang="nb-NO" i="1" baseline="30000" dirty="0" smtClean="0"/>
              <a:t>0</a:t>
            </a:r>
            <a:endParaRPr lang="nb-NO" i="1" dirty="0"/>
          </a:p>
          <a:p>
            <a:endParaRPr lang="nb-NO" i="1" dirty="0" smtClean="0"/>
          </a:p>
          <a:p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dirty="0" smtClean="0"/>
              <a:t> </a:t>
            </a:r>
            <a:r>
              <a:rPr lang="nb-NO" i="1" dirty="0"/>
              <a:t>+ </a:t>
            </a:r>
            <a:r>
              <a:rPr lang="nb-NO" i="1" dirty="0" err="1"/>
              <a:t>RT</a:t>
            </a:r>
            <a:r>
              <a:rPr lang="nb-NO" dirty="0" err="1"/>
              <a:t>ln</a:t>
            </a:r>
            <a:r>
              <a:rPr lang="nb-NO" i="1" dirty="0" err="1"/>
              <a:t>Q</a:t>
            </a:r>
            <a:endParaRPr lang="nb-NO" i="1" dirty="0"/>
          </a:p>
          <a:p>
            <a:endParaRPr lang="nb-NO" dirty="0"/>
          </a:p>
          <a:p>
            <a:r>
              <a:rPr lang="nb-NO" dirty="0" smtClean="0"/>
              <a:t>Spontane prosesser: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</a:t>
            </a:r>
            <a:r>
              <a:rPr lang="nb-NO" i="1" dirty="0"/>
              <a:t>– 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r>
              <a:rPr lang="nb-NO" i="1" dirty="0" smtClean="0"/>
              <a:t> </a:t>
            </a:r>
            <a:r>
              <a:rPr lang="nb-NO" dirty="0" smtClean="0"/>
              <a:t>&lt; 0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Likevekt: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</a:t>
            </a:r>
            <a:r>
              <a:rPr lang="nb-NO" i="1" dirty="0"/>
              <a:t>– 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r>
              <a:rPr lang="nb-NO" dirty="0" smtClean="0"/>
              <a:t> </a:t>
            </a:r>
            <a:r>
              <a:rPr lang="nb-NO" dirty="0"/>
              <a:t>= 0</a:t>
            </a:r>
          </a:p>
          <a:p>
            <a:endParaRPr lang="nb-NO" dirty="0"/>
          </a:p>
          <a:p>
            <a:r>
              <a:rPr lang="nb-NO" dirty="0" smtClean="0"/>
              <a:t>Likevekt: 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dirty="0" smtClean="0"/>
              <a:t> = -</a:t>
            </a:r>
            <a:r>
              <a:rPr lang="nb-NO" i="1" dirty="0" err="1" smtClean="0"/>
              <a:t>RT</a:t>
            </a:r>
            <a:r>
              <a:rPr lang="nb-NO" dirty="0" err="1" smtClean="0"/>
              <a:t>ln</a:t>
            </a:r>
            <a:r>
              <a:rPr lang="nb-NO" i="1" dirty="0" err="1" smtClean="0"/>
              <a:t>K</a:t>
            </a:r>
            <a:endParaRPr lang="nb-NO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5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Kompleksering; Cu-komplekser, forts.</a:t>
            </a:r>
            <a:endParaRPr lang="en-US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cs typeface="Times New Roman" pitchFamily="18" charset="0"/>
              </a:rPr>
              <a:t>Utfelling av kopperhydroksid: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[Cu(H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O)</a:t>
            </a:r>
            <a:r>
              <a:rPr lang="en-US" sz="1800" baseline="-30000" dirty="0" smtClean="0">
                <a:cs typeface="Times New Roman" pitchFamily="18" charset="0"/>
              </a:rPr>
              <a:t>6</a:t>
            </a:r>
            <a:r>
              <a:rPr lang="en-US" sz="1800" dirty="0" smtClean="0">
                <a:cs typeface="Times New Roman" pitchFamily="18" charset="0"/>
              </a:rPr>
              <a:t>]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 = 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+ 6H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O(</a:t>
            </a:r>
            <a:r>
              <a:rPr lang="en-US" sz="1800" i="1" dirty="0" smtClean="0">
                <a:cs typeface="Times New Roman" pitchFamily="18" charset="0"/>
              </a:rPr>
              <a:t>l</a:t>
            </a:r>
            <a:r>
              <a:rPr lang="en-US" sz="1800" dirty="0" smtClean="0">
                <a:cs typeface="Times New Roman" pitchFamily="18" charset="0"/>
              </a:rPr>
              <a:t>)   </a:t>
            </a:r>
            <a:r>
              <a:rPr lang="en-US" sz="1800" dirty="0" err="1" smtClean="0">
                <a:cs typeface="Times New Roman" pitchFamily="18" charset="0"/>
              </a:rPr>
              <a:t>eller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z="1800" dirty="0" smtClean="0"/>
              <a:t>		[</a:t>
            </a:r>
            <a:r>
              <a:rPr lang="es-ES" sz="1800" dirty="0"/>
              <a:t>Cu(H</a:t>
            </a:r>
            <a:r>
              <a:rPr lang="es-ES" sz="1800" baseline="-25000" dirty="0"/>
              <a:t>2</a:t>
            </a:r>
            <a:r>
              <a:rPr lang="es-ES" sz="1800" dirty="0"/>
              <a:t>O)</a:t>
            </a:r>
            <a:r>
              <a:rPr lang="es-ES" sz="1800" baseline="-25000" dirty="0"/>
              <a:t>6</a:t>
            </a:r>
            <a:r>
              <a:rPr lang="es-ES" sz="1800" dirty="0"/>
              <a:t>]</a:t>
            </a:r>
            <a:r>
              <a:rPr lang="es-ES" sz="1800" baseline="30000" dirty="0"/>
              <a:t>2+</a:t>
            </a:r>
            <a:r>
              <a:rPr lang="es-ES" sz="1800" dirty="0"/>
              <a:t>(aq) + 2OH</a:t>
            </a:r>
            <a:r>
              <a:rPr lang="es-ES" sz="1800" baseline="30000" dirty="0"/>
              <a:t>-</a:t>
            </a:r>
            <a:r>
              <a:rPr lang="es-ES" sz="1800" dirty="0"/>
              <a:t>(aq) = Cu(H</a:t>
            </a:r>
            <a:r>
              <a:rPr lang="es-ES" sz="1800" baseline="-25000" dirty="0"/>
              <a:t>2</a:t>
            </a:r>
            <a:r>
              <a:rPr lang="es-ES" sz="1800" dirty="0"/>
              <a:t>O)</a:t>
            </a:r>
            <a:r>
              <a:rPr lang="es-ES" sz="1800" baseline="-25000" dirty="0"/>
              <a:t>4</a:t>
            </a:r>
            <a:r>
              <a:rPr lang="es-ES" sz="1800" dirty="0"/>
              <a:t>(OH)</a:t>
            </a:r>
            <a:r>
              <a:rPr lang="es-ES" sz="1800" baseline="-25000" dirty="0"/>
              <a:t>2</a:t>
            </a:r>
            <a:r>
              <a:rPr lang="es-ES" sz="1800" dirty="0"/>
              <a:t>(s) + 2H</a:t>
            </a:r>
            <a:r>
              <a:rPr lang="es-ES" sz="1800" baseline="-25000" dirty="0"/>
              <a:t>2</a:t>
            </a:r>
            <a:r>
              <a:rPr lang="es-ES" sz="1800" dirty="0"/>
              <a:t>O(</a:t>
            </a:r>
            <a:r>
              <a:rPr lang="es-ES" sz="1800" i="1" dirty="0"/>
              <a:t>l</a:t>
            </a:r>
            <a:r>
              <a:rPr lang="es-ES" sz="1800" dirty="0"/>
              <a:t>)</a:t>
            </a:r>
            <a:r>
              <a:rPr lang="nb-NO" sz="1800" dirty="0" smtClean="0">
                <a:cs typeface="Times New Roman" pitchFamily="18" charset="0"/>
              </a:rPr>
              <a:t/>
            </a:r>
            <a:br>
              <a:rPr lang="nb-NO" sz="1800" dirty="0" smtClean="0">
                <a:cs typeface="Times New Roman" pitchFamily="18" charset="0"/>
              </a:rPr>
            </a:br>
            <a:endParaRPr lang="nb-NO" sz="1800" dirty="0" smtClean="0">
              <a:cs typeface="Times New Roman" pitchFamily="18" charset="0"/>
            </a:endParaRPr>
          </a:p>
          <a:p>
            <a:pPr eaLnBrk="1" hangingPunct="1"/>
            <a:r>
              <a:rPr lang="nb-NO" sz="1800" dirty="0" smtClean="0"/>
              <a:t>Løsning av kopperhydroksid: 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+ 6H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O(</a:t>
            </a:r>
            <a:r>
              <a:rPr lang="en-US" sz="1800" i="1" dirty="0" smtClean="0">
                <a:cs typeface="Times New Roman" pitchFamily="18" charset="0"/>
              </a:rPr>
              <a:t>l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nb-NO" sz="1800" dirty="0" smtClean="0">
                <a:cs typeface="Times New Roman" pitchFamily="18" charset="0"/>
              </a:rPr>
              <a:t> = </a:t>
            </a:r>
            <a:r>
              <a:rPr lang="en-US" sz="1800" dirty="0" smtClean="0">
                <a:cs typeface="Times New Roman" pitchFamily="18" charset="0"/>
              </a:rPr>
              <a:t>[Cu(H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O)</a:t>
            </a:r>
            <a:r>
              <a:rPr lang="en-US" sz="1800" baseline="-30000" dirty="0" smtClean="0">
                <a:cs typeface="Times New Roman" pitchFamily="18" charset="0"/>
              </a:rPr>
              <a:t>6</a:t>
            </a:r>
            <a:r>
              <a:rPr lang="en-US" sz="1800" dirty="0" smtClean="0">
                <a:cs typeface="Times New Roman" pitchFamily="18" charset="0"/>
              </a:rPr>
              <a:t>]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Forenklet (vanlig) beskrivelse av løsning av kopperhydroksid: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</a:t>
            </a:r>
            <a:r>
              <a:rPr lang="nb-NO" sz="1800" dirty="0" smtClean="0">
                <a:cs typeface="Times New Roman" pitchFamily="18" charset="0"/>
              </a:rPr>
              <a:t>= </a:t>
            </a:r>
            <a:r>
              <a:rPr lang="en-US" sz="1800" dirty="0" smtClean="0">
                <a:cs typeface="Times New Roman" pitchFamily="18" charset="0"/>
              </a:rPr>
              <a:t>Cu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Løsning av kopperhydroksid i overskudd av ammoniakk: 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+ </a:t>
            </a:r>
            <a:r>
              <a:rPr lang="nb-NO" sz="1800" dirty="0" smtClean="0">
                <a:cs typeface="Times New Roman" pitchFamily="18" charset="0"/>
              </a:rPr>
              <a:t>4N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nb-NO" sz="1800" baseline="-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(</a:t>
            </a:r>
            <a:r>
              <a:rPr lang="nb-NO" sz="1800" dirty="0" smtClean="0">
                <a:cs typeface="Times New Roman" pitchFamily="18" charset="0"/>
              </a:rPr>
              <a:t>aq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nb-NO" sz="1800" dirty="0" smtClean="0">
                <a:cs typeface="Times New Roman" pitchFamily="18" charset="0"/>
              </a:rPr>
              <a:t> = </a:t>
            </a:r>
            <a:r>
              <a:rPr lang="en-US" sz="1800" dirty="0" smtClean="0">
                <a:cs typeface="Times New Roman" pitchFamily="18" charset="0"/>
              </a:rPr>
              <a:t>[Cu(</a:t>
            </a:r>
            <a:r>
              <a:rPr lang="nb-NO" sz="1800" dirty="0" smtClean="0">
                <a:cs typeface="Times New Roman" pitchFamily="18" charset="0"/>
              </a:rPr>
              <a:t>N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nb-NO" sz="1800" baseline="-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nb-NO" sz="1800" baseline="-30000" dirty="0" smtClean="0">
                <a:cs typeface="Times New Roman" pitchFamily="18" charset="0"/>
              </a:rPr>
              <a:t>4</a:t>
            </a:r>
            <a:r>
              <a:rPr lang="en-US" sz="1800" dirty="0" smtClean="0">
                <a:cs typeface="Times New Roman" pitchFamily="18" charset="0"/>
              </a:rPr>
              <a:t>]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</p:txBody>
      </p:sp>
      <p:graphicFrame>
        <p:nvGraphicFramePr>
          <p:cNvPr id="13314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5255"/>
              </p:ext>
            </p:extLst>
          </p:nvPr>
        </p:nvGraphicFramePr>
        <p:xfrm>
          <a:off x="990600" y="4757836"/>
          <a:ext cx="65547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4" imgW="4597200" imgH="482400" progId="Equation.3">
                  <p:embed/>
                </p:oleObj>
              </mc:Choice>
              <mc:Fallback>
                <p:oleObj name="Equation" r:id="rId4" imgW="4597200" imgH="4824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57836"/>
                        <a:ext cx="65547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67408"/>
              </p:ext>
            </p:extLst>
          </p:nvPr>
        </p:nvGraphicFramePr>
        <p:xfrm>
          <a:off x="557213" y="3157636"/>
          <a:ext cx="81295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6" imgW="5702040" imgH="482400" progId="Equation.3">
                  <p:embed/>
                </p:oleObj>
              </mc:Choice>
              <mc:Fallback>
                <p:oleObj name="Equation" r:id="rId6" imgW="5702040" imgH="4824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157636"/>
                        <a:ext cx="8129587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En- og flertannete ligander</a:t>
            </a:r>
            <a:br>
              <a:rPr lang="nb-NO" smtClean="0"/>
            </a:br>
            <a:r>
              <a:rPr lang="nb-NO" smtClean="0"/>
              <a:t>(Mono- og polydentate)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1371600"/>
            <a:ext cx="4835276" cy="515374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O og NH</a:t>
            </a:r>
            <a:r>
              <a:rPr lang="nb-NO" sz="1800" baseline="-25000" dirty="0" smtClean="0"/>
              <a:t>3</a:t>
            </a:r>
            <a:r>
              <a:rPr lang="nb-NO" sz="1800" dirty="0" smtClean="0"/>
              <a:t> er eksempler på </a:t>
            </a:r>
            <a:r>
              <a:rPr lang="nb-NO" sz="1800" dirty="0" err="1"/>
              <a:t>é</a:t>
            </a:r>
            <a:r>
              <a:rPr lang="nb-NO" sz="1800" dirty="0" err="1" smtClean="0"/>
              <a:t>ntannete</a:t>
            </a:r>
            <a:r>
              <a:rPr lang="nb-NO" sz="1800" dirty="0" smtClean="0"/>
              <a:t> (monodentate) ligander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Etylendiamin (”en”) er eksempel på en </a:t>
            </a:r>
            <a:r>
              <a:rPr lang="nb-NO" sz="1800" dirty="0" err="1" smtClean="0"/>
              <a:t>totannet</a:t>
            </a:r>
            <a:r>
              <a:rPr lang="nb-NO" sz="1800" dirty="0" smtClean="0"/>
              <a:t> (</a:t>
            </a:r>
            <a:r>
              <a:rPr lang="nb-NO" sz="1800" dirty="0" err="1" smtClean="0"/>
              <a:t>bidentat</a:t>
            </a:r>
            <a:r>
              <a:rPr lang="nb-NO" sz="1800" dirty="0" smtClean="0"/>
              <a:t>) ligand.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Polydentate</a:t>
            </a:r>
            <a:r>
              <a:rPr lang="nb-NO" sz="1800" dirty="0" smtClean="0"/>
              <a:t> ligander som kan binde seg til mer enn ett kation kan virke som nettverksdannere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Benyttes under syntese av materialer med flere kationer; holder kationene homogent fordelt under prosesseringen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Eksempel: Sitronsyre 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7 </a:t>
            </a:r>
            <a:r>
              <a:rPr lang="nb-NO" sz="1600" dirty="0" smtClean="0"/>
              <a:t>og </a:t>
            </a:r>
            <a:r>
              <a:rPr lang="nb-NO" sz="1600" dirty="0"/>
              <a:t>c</a:t>
            </a:r>
            <a:r>
              <a:rPr lang="nb-NO" sz="1600" dirty="0" smtClean="0"/>
              <a:t>itrat-anionet </a:t>
            </a:r>
            <a:r>
              <a:rPr lang="nb-NO" sz="1600" dirty="0" smtClean="0"/>
              <a:t>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7</a:t>
            </a:r>
            <a:r>
              <a:rPr lang="nb-NO" sz="1600" baseline="30000" dirty="0" smtClean="0"/>
              <a:t>3-</a:t>
            </a:r>
            <a:r>
              <a:rPr lang="nb-NO" sz="1600" dirty="0" smtClean="0"/>
              <a:t> er tridentat og egnet til å lage for eksempel superlederen YBa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Cu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7</a:t>
            </a:r>
            <a:r>
              <a:rPr lang="nb-NO" sz="1600" dirty="0" smtClean="0"/>
              <a:t> («YBCO»).</a:t>
            </a:r>
            <a:endParaRPr lang="en-US" sz="1600" dirty="0" smtClean="0"/>
          </a:p>
        </p:txBody>
      </p:sp>
      <p:grpSp>
        <p:nvGrpSpPr>
          <p:cNvPr id="45061" name="Group 7"/>
          <p:cNvGrpSpPr>
            <a:grpSpLocks/>
          </p:cNvGrpSpPr>
          <p:nvPr/>
        </p:nvGrpSpPr>
        <p:grpSpPr bwMode="auto">
          <a:xfrm>
            <a:off x="5260032" y="1916832"/>
            <a:ext cx="3200400" cy="3057525"/>
            <a:chOff x="3216" y="1242"/>
            <a:chExt cx="2016" cy="1926"/>
          </a:xfrm>
        </p:grpSpPr>
        <p:pic>
          <p:nvPicPr>
            <p:cNvPr id="45063" name="Picture 5" descr="C:\Ic3\ChaptersFigures\ch7gif\str0727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5" y="1242"/>
              <a:ext cx="1937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4" name="Rectangle 6"/>
            <p:cNvSpPr>
              <a:spLocks noChangeArrowheads="1"/>
            </p:cNvSpPr>
            <p:nvPr/>
          </p:nvSpPr>
          <p:spPr bwMode="auto">
            <a:xfrm>
              <a:off x="3216" y="2832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5943600" y="6165304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dirty="0" smtClean="0"/>
              <a:t>Reduksjon og oksidasjon (red-</a:t>
            </a:r>
            <a:r>
              <a:rPr lang="nb-NO" b="1" dirty="0" err="1" smtClean="0"/>
              <a:t>oks</a:t>
            </a:r>
            <a:r>
              <a:rPr lang="nb-NO" b="1" dirty="0" smtClean="0"/>
              <a:t>)</a:t>
            </a:r>
            <a:endParaRPr lang="en-US" b="1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Reduksjon: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             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smtClean="0">
                <a:cs typeface="Times New Roman" pitchFamily="18" charset="0"/>
              </a:rPr>
              <a:t>c-z</a:t>
            </a:r>
            <a:endParaRPr lang="nb-NO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Ladningen på A blir mer negativ; oksidasjonstallet reduseres med </a:t>
            </a:r>
            <a:r>
              <a:rPr lang="nb-NO" i="1" dirty="0" smtClean="0">
                <a:cs typeface="Times New Roman" pitchFamily="18" charset="0"/>
              </a:rPr>
              <a:t>z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Oksidasjon: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</a:t>
            </a:r>
            <a:r>
              <a:rPr lang="nb-NO" dirty="0" smtClean="0">
                <a:cs typeface="Times New Roman" pitchFamily="18" charset="0"/>
              </a:rPr>
              <a:t>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 + </a:t>
            </a:r>
            <a:r>
              <a:rPr lang="nb-NO" i="1" dirty="0" err="1" smtClean="0">
                <a:cs typeface="Times New Roman" pitchFamily="18" charset="0"/>
              </a:rPr>
              <a:t>z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err="1" smtClean="0">
                <a:cs typeface="Times New Roman" pitchFamily="18" charset="0"/>
              </a:rPr>
              <a:t>c+z</a:t>
            </a:r>
            <a:r>
              <a:rPr lang="nb-NO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Ladningen på A blir mer positiv; oksidasjonstallet økes med </a:t>
            </a:r>
            <a:r>
              <a:rPr lang="nb-NO" i="1" dirty="0" smtClean="0">
                <a:cs typeface="Times New Roman" pitchFamily="18" charset="0"/>
              </a:rPr>
              <a:t>z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Eksempel på red-</a:t>
            </a:r>
            <a:r>
              <a:rPr lang="nb-NO" dirty="0" err="1" smtClean="0"/>
              <a:t>oks</a:t>
            </a:r>
            <a:r>
              <a:rPr lang="nb-NO" dirty="0" smtClean="0"/>
              <a:t>-reaksjon: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Reduksjon: 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Oksidasjon: 	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Oksidasjonstall</a:t>
            </a:r>
            <a:endParaRPr lang="en-US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I kjemiske </a:t>
            </a:r>
            <a:r>
              <a:rPr lang="nb-NO" sz="1800" i="1" dirty="0" smtClean="0"/>
              <a:t>forbindelser</a:t>
            </a:r>
            <a:r>
              <a:rPr lang="nb-NO" sz="1800" dirty="0" smtClean="0"/>
              <a:t> er det som regel </a:t>
            </a:r>
            <a:r>
              <a:rPr lang="nb-NO" sz="1800" i="1" dirty="0" smtClean="0"/>
              <a:t>ikke</a:t>
            </a:r>
            <a:r>
              <a:rPr lang="nb-NO" sz="1800" dirty="0" smtClean="0"/>
              <a:t> slik at elektronene er heltallig fordelt og grunnstoffene har derfor </a:t>
            </a:r>
            <a:r>
              <a:rPr lang="nb-NO" sz="1800" i="1" dirty="0" smtClean="0"/>
              <a:t>ikke</a:t>
            </a:r>
            <a:r>
              <a:rPr lang="nb-NO" sz="1800" dirty="0" smtClean="0"/>
              <a:t> heltallige oksidasjonstilstander.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Det er derfor i prinsippet ikke opplagt hvilke red-</a:t>
            </a:r>
            <a:r>
              <a:rPr lang="nb-NO" sz="1800" dirty="0" err="1" smtClean="0"/>
              <a:t>oks</a:t>
            </a:r>
            <a:r>
              <a:rPr lang="nb-NO" sz="1800" dirty="0" smtClean="0"/>
              <a:t>-prosesser vi egentlig har, for eksempel i reaksjoner som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C + 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= CO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		forbrenning av kull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CO +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O = CO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+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	vann-skift-reaksjonen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For å få oversikt over kjemien er det imidlertid nyttig å tillegge grunnstoffene </a:t>
            </a:r>
            <a:r>
              <a:rPr lang="nb-NO" sz="1800" i="1" dirty="0" smtClean="0"/>
              <a:t>formelle oksidasjonstall</a:t>
            </a:r>
            <a:r>
              <a:rPr lang="nb-NO" sz="1800" dirty="0" smtClean="0"/>
              <a:t> i kjemiske forbindelser,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som om elektronene var heltallig fordelt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i det vi kaller en rent ionisk modell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Formelle oksidasjonstall (repetisjon)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Tillegges grunnstoffene i et sett regler for forbindelser mellom ulike grunnstoffer. Tar hensyn til elektronegativitet og antall valenselektroner:</a:t>
            </a: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Fluor har alltid formelt oksidasjonstall -1 </a:t>
            </a: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Oksygen har oksidasjonstall -2, -1 eller -½, unntatt i forbindelse med fluor.</a:t>
            </a:r>
            <a:endParaRPr lang="en-US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Hydrogen har oksidasjonstall +1 eller -1.</a:t>
            </a:r>
            <a:endParaRPr lang="en-US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Andre grunnstoffer har oksidasjonstall som gis av antall valenselektroner og ønsket om å oppnå full oktett i ytre skall, </a:t>
            </a:r>
            <a:r>
              <a:rPr lang="nb-NO" dirty="0" smtClean="0">
                <a:solidFill>
                  <a:srgbClr val="CC0000"/>
                </a:solidFill>
                <a:cs typeface="Times New Roman" pitchFamily="18" charset="0"/>
              </a:rPr>
              <a:t>samt av forskjell i elektronegativitet</a:t>
            </a:r>
            <a:r>
              <a:rPr lang="nb-NO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nb-NO" dirty="0" smtClean="0">
                <a:cs typeface="Times New Roman" pitchFamily="18" charset="0"/>
              </a:rPr>
              <a:t>Summen av oksidasjonstall skal være lik netto ladning for molekylet/ionet.</a:t>
            </a:r>
          </a:p>
          <a:p>
            <a:pPr algn="just" eaLnBrk="1" hangingPunct="1"/>
            <a:endParaRPr lang="nb-NO" dirty="0" smtClean="0">
              <a:cs typeface="Times New Roman" pitchFamily="18" charset="0"/>
            </a:endParaRPr>
          </a:p>
          <a:p>
            <a:pPr algn="just" eaLnBrk="1" hangingPunct="1"/>
            <a:r>
              <a:rPr lang="nb-NO" dirty="0" smtClean="0">
                <a:cs typeface="Times New Roman" pitchFamily="18" charset="0"/>
              </a:rPr>
              <a:t>Eksempel, vann-skift-reaksjonen: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56235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4338" name="Object 2048"/>
          <p:cNvGraphicFramePr>
            <a:graphicFrameLocks noChangeAspect="1"/>
          </p:cNvGraphicFramePr>
          <p:nvPr/>
        </p:nvGraphicFramePr>
        <p:xfrm>
          <a:off x="5486400" y="5508625"/>
          <a:ext cx="3041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485720" imgH="279360" progId="Equation.3">
                  <p:embed/>
                </p:oleObj>
              </mc:Choice>
              <mc:Fallback>
                <p:oleObj name="Equation" r:id="rId4" imgW="1485720" imgH="27936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08625"/>
                        <a:ext cx="30416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Oksidasjon av metaller – reduksjon av oksider</a:t>
            </a:r>
            <a:br>
              <a:rPr lang="en-GB" sz="2000" smtClean="0"/>
            </a:br>
            <a:r>
              <a:rPr lang="en-GB" sz="2000" smtClean="0"/>
              <a:t>Ellingham-diagram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84784"/>
            <a:ext cx="5067672" cy="47636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Vi </a:t>
            </a:r>
            <a:r>
              <a:rPr lang="en-GB" sz="1800" dirty="0" err="1" smtClean="0"/>
              <a:t>bruker</a:t>
            </a:r>
            <a:r>
              <a:rPr lang="en-GB" sz="1800" dirty="0" smtClean="0"/>
              <a:t> </a:t>
            </a:r>
            <a:r>
              <a:rPr lang="en-GB" sz="1800" dirty="0" err="1" smtClean="0"/>
              <a:t>som</a:t>
            </a:r>
            <a:r>
              <a:rPr lang="en-GB" sz="1800" dirty="0" smtClean="0"/>
              <a:t> </a:t>
            </a:r>
            <a:r>
              <a:rPr lang="en-GB" sz="1800" dirty="0" err="1" smtClean="0"/>
              <a:t>eksempel</a:t>
            </a:r>
            <a:r>
              <a:rPr lang="en-GB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		</a:t>
            </a:r>
            <a:r>
              <a:rPr lang="en-GB" sz="1800" dirty="0" err="1" smtClean="0"/>
              <a:t>Ti</a:t>
            </a:r>
            <a:r>
              <a:rPr lang="en-GB" sz="1800" dirty="0" smtClean="0"/>
              <a:t>(s)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TiO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(s)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= -</a:t>
            </a:r>
            <a:r>
              <a:rPr lang="en-GB" sz="1800" i="1" dirty="0" err="1" smtClean="0"/>
              <a:t>RT</a:t>
            </a:r>
            <a:r>
              <a:rPr lang="en-GB" sz="1800" dirty="0" err="1" smtClean="0"/>
              <a:t>ln</a:t>
            </a:r>
            <a:r>
              <a:rPr lang="en-GB" sz="1800" i="1" dirty="0" err="1" smtClean="0"/>
              <a:t>K</a:t>
            </a:r>
            <a:endParaRPr lang="en-GB" sz="1800" i="1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err="1" smtClean="0"/>
              <a:t>Reaksjonen</a:t>
            </a:r>
            <a:r>
              <a:rPr lang="en-GB" sz="1800" dirty="0" smtClean="0"/>
              <a:t> </a:t>
            </a:r>
            <a:r>
              <a:rPr lang="en-GB" sz="1800" dirty="0" err="1" smtClean="0"/>
              <a:t>skjer</a:t>
            </a:r>
            <a:r>
              <a:rPr lang="en-GB" sz="1800" dirty="0" smtClean="0"/>
              <a:t> (</a:t>
            </a:r>
            <a:r>
              <a:rPr lang="en-GB" sz="1800" dirty="0" err="1" smtClean="0"/>
              <a:t>går</a:t>
            </a:r>
            <a:r>
              <a:rPr lang="en-GB" sz="1800" dirty="0" smtClean="0"/>
              <a:t> til </a:t>
            </a:r>
            <a:r>
              <a:rPr lang="en-GB" sz="1800" dirty="0" err="1" smtClean="0"/>
              <a:t>høyre</a:t>
            </a:r>
            <a:r>
              <a:rPr lang="en-GB" sz="1800" dirty="0" smtClean="0"/>
              <a:t>) </a:t>
            </a:r>
            <a:r>
              <a:rPr lang="en-GB" sz="1800" dirty="0" err="1" smtClean="0"/>
              <a:t>ved</a:t>
            </a:r>
            <a:r>
              <a:rPr lang="en-GB" sz="1800" dirty="0" smtClean="0"/>
              <a:t> </a:t>
            </a:r>
            <a:r>
              <a:rPr lang="en-GB" sz="1800" dirty="0" err="1" smtClean="0"/>
              <a:t>standardbetingelser</a:t>
            </a:r>
            <a:r>
              <a:rPr lang="en-GB" sz="1800" dirty="0" smtClean="0"/>
              <a:t> (1 atm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) </a:t>
            </a:r>
            <a:r>
              <a:rPr lang="en-GB" sz="1800" dirty="0" err="1" smtClean="0"/>
              <a:t>hvis</a:t>
            </a:r>
            <a:r>
              <a:rPr lang="en-GB" sz="1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i="1" dirty="0"/>
              <a:t>	</a:t>
            </a:r>
            <a:r>
              <a:rPr lang="en-GB" sz="1800" i="1" dirty="0" smtClean="0"/>
              <a:t>	K</a:t>
            </a:r>
            <a:r>
              <a:rPr lang="en-GB" sz="1800" dirty="0" smtClean="0"/>
              <a:t> &gt;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sym typeface="Symbol" pitchFamily="18" charset="2"/>
              </a:rPr>
              <a:t>		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dirty="0" smtClean="0"/>
              <a:t> &lt; 0  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Ellingham-diagram: 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dirty="0" smtClean="0"/>
              <a:t> vs </a:t>
            </a:r>
            <a:r>
              <a:rPr lang="en-GB" sz="1800" dirty="0" err="1" smtClean="0"/>
              <a:t>temperatur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181600" y="990600"/>
            <a:ext cx="3886200" cy="5521349"/>
            <a:chOff x="5181600" y="990600"/>
            <a:chExt cx="3886200" cy="5521349"/>
          </a:xfrm>
        </p:grpSpPr>
        <p:graphicFrame>
          <p:nvGraphicFramePr>
            <p:cNvPr id="15362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4361103"/>
                </p:ext>
              </p:extLst>
            </p:nvPr>
          </p:nvGraphicFramePr>
          <p:xfrm>
            <a:off x="5181600" y="990600"/>
            <a:ext cx="3841750" cy="510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Drawing" r:id="rId4" imgW="4058078" imgH="5391442" progId="">
                    <p:embed/>
                  </p:oleObj>
                </mc:Choice>
                <mc:Fallback>
                  <p:oleObj name="Drawing" r:id="rId4" imgW="4058078" imgH="5391442" progId="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990600"/>
                          <a:ext cx="3841750" cy="510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5943600" y="6237312"/>
              <a:ext cx="3124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200" dirty="0"/>
                <a:t>Figur: </a:t>
              </a:r>
              <a:r>
                <a:rPr lang="nb-NO" sz="1200" dirty="0" err="1"/>
                <a:t>Shriver</a:t>
              </a:r>
              <a:r>
                <a:rPr lang="nb-NO" sz="1200" dirty="0"/>
                <a:t> and </a:t>
              </a:r>
              <a:r>
                <a:rPr lang="nb-NO" sz="1200" dirty="0" err="1"/>
                <a:t>Atkins</a:t>
              </a:r>
              <a:r>
                <a:rPr lang="nb-NO" sz="1200" dirty="0"/>
                <a:t>: </a:t>
              </a:r>
              <a:r>
                <a:rPr lang="nb-NO" sz="1200" dirty="0" err="1"/>
                <a:t>Inorganic</a:t>
              </a:r>
              <a:r>
                <a:rPr lang="nb-NO" sz="1200" dirty="0"/>
                <a:t> </a:t>
              </a:r>
              <a:r>
                <a:rPr lang="nb-NO" sz="1200" dirty="0" err="1"/>
                <a:t>Chemistry</a:t>
              </a:r>
              <a:r>
                <a:rPr lang="nb-NO" sz="1200" dirty="0"/>
                <a:t> </a:t>
              </a:r>
              <a:endParaRPr lang="en-US" sz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04900"/>
          </a:xfrm>
        </p:spPr>
        <p:txBody>
          <a:bodyPr/>
          <a:lstStyle/>
          <a:p>
            <a:pPr eaLnBrk="1" hangingPunct="1"/>
            <a:r>
              <a:rPr lang="en-GB" sz="2000" smtClean="0"/>
              <a:t>Ellingham-diagram; temperatur-avhengighet</a:t>
            </a:r>
            <a:br>
              <a:rPr lang="en-GB" sz="2000" smtClean="0"/>
            </a:br>
            <a:endParaRPr lang="en-GB" sz="200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800600" cy="5094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G = H - TS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= 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H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- T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S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Gasser </a:t>
            </a:r>
            <a:r>
              <a:rPr lang="en-GB" sz="1800" dirty="0" err="1" smtClean="0"/>
              <a:t>har</a:t>
            </a:r>
            <a:r>
              <a:rPr lang="en-GB" sz="1800" dirty="0" smtClean="0"/>
              <a:t> </a:t>
            </a:r>
            <a:r>
              <a:rPr lang="en-GB" sz="1800" dirty="0" err="1" smtClean="0"/>
              <a:t>stor</a:t>
            </a:r>
            <a:r>
              <a:rPr lang="en-GB" sz="1800" dirty="0" smtClean="0"/>
              <a:t> </a:t>
            </a:r>
            <a:r>
              <a:rPr lang="en-GB" sz="1800" dirty="0" err="1" smtClean="0"/>
              <a:t>entropi</a:t>
            </a:r>
            <a:r>
              <a:rPr lang="en-GB" sz="1800" dirty="0" smtClean="0"/>
              <a:t>, </a:t>
            </a:r>
            <a:r>
              <a:rPr lang="en-GB" sz="1800" i="1" dirty="0" smtClean="0"/>
              <a:t>S</a:t>
            </a:r>
            <a:r>
              <a:rPr lang="en-GB" sz="1800" dirty="0" smtClean="0"/>
              <a:t>,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forhold</a:t>
            </a:r>
            <a:r>
              <a:rPr lang="en-GB" sz="1800" dirty="0" smtClean="0"/>
              <a:t> </a:t>
            </a:r>
            <a:r>
              <a:rPr lang="en-GB" sz="1800" dirty="0" err="1" smtClean="0"/>
              <a:t>til</a:t>
            </a:r>
            <a:r>
              <a:rPr lang="en-GB" sz="1800" dirty="0" smtClean="0"/>
              <a:t> </a:t>
            </a:r>
            <a:r>
              <a:rPr lang="en-GB" sz="1800" dirty="0" err="1" smtClean="0"/>
              <a:t>kondenserte</a:t>
            </a:r>
            <a:r>
              <a:rPr lang="en-GB" sz="1800" dirty="0" smtClean="0"/>
              <a:t> </a:t>
            </a:r>
            <a:r>
              <a:rPr lang="en-GB" sz="1800" dirty="0" err="1" smtClean="0"/>
              <a:t>faser</a:t>
            </a:r>
            <a:r>
              <a:rPr lang="en-GB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r>
              <a:rPr lang="en-GB" sz="1800" dirty="0" err="1" smtClean="0"/>
              <a:t>Ti</a:t>
            </a:r>
            <a:r>
              <a:rPr lang="en-GB" sz="1800" dirty="0" smtClean="0"/>
              <a:t>(s) + 1/2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TiO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(s)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dirty="0" err="1" smtClean="0"/>
              <a:t>Entropien</a:t>
            </a:r>
            <a:r>
              <a:rPr lang="en-GB" sz="1400" dirty="0" smtClean="0"/>
              <a:t> </a:t>
            </a:r>
            <a:r>
              <a:rPr lang="en-GB" sz="1400" dirty="0" err="1" smtClean="0"/>
              <a:t>avtar</a:t>
            </a:r>
            <a:r>
              <a:rPr lang="en-GB" sz="1400" dirty="0" smtClean="0"/>
              <a:t>, 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baseline="30000" dirty="0" smtClean="0"/>
              <a:t> </a:t>
            </a:r>
            <a:r>
              <a:rPr lang="en-GB" sz="1400" dirty="0" err="1" smtClean="0"/>
              <a:t>negativ</a:t>
            </a:r>
            <a:r>
              <a:rPr lang="en-GB" sz="1400" dirty="0" smtClean="0"/>
              <a:t>, -</a:t>
            </a:r>
            <a:r>
              <a:rPr lang="en-GB" sz="1400" i="1" dirty="0" smtClean="0"/>
              <a:t>T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positiv</a:t>
            </a:r>
            <a:r>
              <a:rPr lang="en-GB" sz="14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G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øker</a:t>
            </a:r>
            <a:r>
              <a:rPr lang="en-GB" sz="1400" dirty="0" smtClean="0"/>
              <a:t> med </a:t>
            </a:r>
            <a:r>
              <a:rPr lang="en-GB" sz="1400" i="1" dirty="0" smtClean="0"/>
              <a:t>T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800" dirty="0"/>
              <a:t> </a:t>
            </a:r>
            <a:r>
              <a:rPr lang="en-GB" sz="1800" dirty="0" smtClean="0"/>
              <a:t>    C(s) + 1/2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CO(g)           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dirty="0" err="1" smtClean="0"/>
              <a:t>Entropien</a:t>
            </a:r>
            <a:r>
              <a:rPr lang="en-GB" sz="1400" dirty="0" smtClean="0"/>
              <a:t> </a:t>
            </a:r>
            <a:r>
              <a:rPr lang="en-GB" sz="1400" dirty="0" err="1" smtClean="0"/>
              <a:t>øker</a:t>
            </a:r>
            <a:r>
              <a:rPr lang="en-GB" sz="1400" dirty="0" smtClean="0"/>
              <a:t>, 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baseline="30000" dirty="0" smtClean="0"/>
              <a:t> </a:t>
            </a:r>
            <a:r>
              <a:rPr lang="en-GB" sz="1400" dirty="0" err="1" smtClean="0"/>
              <a:t>positiv</a:t>
            </a:r>
            <a:r>
              <a:rPr lang="en-GB" sz="1400" dirty="0" smtClean="0"/>
              <a:t>, </a:t>
            </a:r>
            <a:r>
              <a:rPr lang="en-GB" sz="1400" i="1" dirty="0" smtClean="0"/>
              <a:t>-T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negativ</a:t>
            </a:r>
            <a:r>
              <a:rPr lang="en-GB" sz="14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G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avtar</a:t>
            </a:r>
            <a:r>
              <a:rPr lang="en-GB" sz="1400" dirty="0" smtClean="0"/>
              <a:t> med </a:t>
            </a:r>
            <a:r>
              <a:rPr lang="en-GB" sz="1400" i="1" dirty="0" smtClean="0"/>
              <a:t>T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Totalreaksjon</a:t>
            </a:r>
            <a:r>
              <a:rPr lang="en-GB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TiO</a:t>
            </a:r>
            <a:r>
              <a:rPr lang="en-GB" baseline="-25000" dirty="0" smtClean="0"/>
              <a:t>2</a:t>
            </a:r>
            <a:r>
              <a:rPr lang="en-GB" dirty="0" smtClean="0"/>
              <a:t>(s</a:t>
            </a:r>
            <a:r>
              <a:rPr lang="en-GB" dirty="0"/>
              <a:t>) + </a:t>
            </a:r>
            <a:r>
              <a:rPr lang="en-GB" dirty="0" smtClean="0"/>
              <a:t>2C(s) </a:t>
            </a:r>
            <a:r>
              <a:rPr lang="en-GB" dirty="0"/>
              <a:t>= </a:t>
            </a:r>
            <a:r>
              <a:rPr lang="en-GB" dirty="0" err="1" smtClean="0"/>
              <a:t>Ti</a:t>
            </a:r>
            <a:r>
              <a:rPr lang="en-GB" dirty="0" smtClean="0"/>
              <a:t>(s) + 2CO(g)</a:t>
            </a:r>
            <a:endParaRPr lang="en-GB" dirty="0"/>
          </a:p>
          <a:p>
            <a:pPr lvl="2" eaLnBrk="1" hangingPunct="1">
              <a:lnSpc>
                <a:spcPct val="90000"/>
              </a:lnSpc>
            </a:pPr>
            <a:endParaRPr lang="en-GB" sz="1400" i="1" dirty="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943600" y="6237312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990600"/>
            <a:ext cx="3886200" cy="5521349"/>
            <a:chOff x="5181600" y="990600"/>
            <a:chExt cx="3886200" cy="5521349"/>
          </a:xfrm>
        </p:grpSpPr>
        <p:graphicFrame>
          <p:nvGraphicFramePr>
            <p:cNvPr id="13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175347"/>
                </p:ext>
              </p:extLst>
            </p:nvPr>
          </p:nvGraphicFramePr>
          <p:xfrm>
            <a:off x="5181600" y="990600"/>
            <a:ext cx="3841750" cy="510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" name="Drawing" r:id="rId4" imgW="4058078" imgH="5391442" progId="">
                    <p:embed/>
                  </p:oleObj>
                </mc:Choice>
                <mc:Fallback>
                  <p:oleObj name="Drawing" r:id="rId4" imgW="4058078" imgH="5391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990600"/>
                          <a:ext cx="3841750" cy="510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943600" y="6237312"/>
              <a:ext cx="3124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200" dirty="0"/>
                <a:t>Figur: </a:t>
              </a:r>
              <a:r>
                <a:rPr lang="nb-NO" sz="1200" dirty="0" err="1"/>
                <a:t>Shriver</a:t>
              </a:r>
              <a:r>
                <a:rPr lang="nb-NO" sz="1200" dirty="0"/>
                <a:t> and </a:t>
              </a:r>
              <a:r>
                <a:rPr lang="nb-NO" sz="1200" dirty="0" err="1"/>
                <a:t>Atkins</a:t>
              </a:r>
              <a:r>
                <a:rPr lang="nb-NO" sz="1200" dirty="0"/>
                <a:t>: </a:t>
              </a:r>
              <a:r>
                <a:rPr lang="nb-NO" sz="1200" dirty="0" err="1"/>
                <a:t>Inorganic</a:t>
              </a:r>
              <a:r>
                <a:rPr lang="nb-NO" sz="1200" dirty="0"/>
                <a:t> </a:t>
              </a:r>
              <a:r>
                <a:rPr lang="nb-NO" sz="1200" dirty="0" err="1"/>
                <a:t>Chemistry</a:t>
              </a:r>
              <a:r>
                <a:rPr lang="nb-NO" sz="1200" dirty="0"/>
                <a:t> 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/>
        </p:nvGraphicFramePr>
        <p:xfrm>
          <a:off x="4860032" y="914399"/>
          <a:ext cx="3293368" cy="542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Drawing" r:id="rId4" imgW="4162619" imgH="6857596" progId="">
                  <p:embed/>
                </p:oleObj>
              </mc:Choice>
              <mc:Fallback>
                <p:oleObj name="Drawing" r:id="rId4" imgW="4162619" imgH="6857596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14399"/>
                        <a:ext cx="3293368" cy="5428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z="1800" smtClean="0"/>
              <a:t>Eksempler på industriell fremstilling av grunnstoffer (metaller)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80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Fe (</a:t>
            </a:r>
            <a:r>
              <a:rPr lang="en-GB" sz="1800" dirty="0" err="1" smtClean="0"/>
              <a:t>totalreaksjon</a:t>
            </a:r>
            <a:r>
              <a:rPr lang="en-GB" sz="1800" dirty="0" smtClean="0"/>
              <a:t>, se fig.):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2Fe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3 </a:t>
            </a:r>
            <a:r>
              <a:rPr lang="en-GB" sz="1600" dirty="0" smtClean="0"/>
              <a:t>+ 3C = 4Fe + 3CO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Karbotermisk </a:t>
            </a:r>
            <a:r>
              <a:rPr lang="en-GB" sz="1600" dirty="0" err="1" smtClean="0"/>
              <a:t>reduksjon</a:t>
            </a:r>
            <a:r>
              <a:rPr lang="en-GB" sz="1600" dirty="0" smtClean="0"/>
              <a:t>  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Cu, Ni: </a:t>
            </a:r>
            <a:r>
              <a:rPr lang="en-GB" sz="1800" dirty="0" err="1" smtClean="0"/>
              <a:t>Røsting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sulfider</a:t>
            </a:r>
            <a:r>
              <a:rPr lang="en-GB" sz="1800" dirty="0" smtClean="0"/>
              <a:t>:  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Cu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S + 3O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2Cu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+ 2SO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NiS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+ 5/2 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NiO + 2SO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med </a:t>
            </a:r>
            <a:r>
              <a:rPr lang="en-GB" sz="1600" dirty="0" err="1" smtClean="0"/>
              <a:t>påfølgende</a:t>
            </a:r>
            <a:r>
              <a:rPr lang="en-GB" sz="1600" dirty="0" smtClean="0"/>
              <a:t> </a:t>
            </a:r>
            <a:r>
              <a:rPr lang="en-GB" sz="1600" dirty="0" err="1" smtClean="0"/>
              <a:t>reduksjon</a:t>
            </a:r>
            <a:r>
              <a:rPr lang="en-GB" sz="1600" dirty="0" smtClean="0"/>
              <a:t> </a:t>
            </a:r>
            <a:r>
              <a:rPr lang="en-GB" sz="1600" dirty="0" err="1" smtClean="0"/>
              <a:t>av</a:t>
            </a:r>
            <a:r>
              <a:rPr lang="en-GB" sz="1600" dirty="0" smtClean="0"/>
              <a:t> </a:t>
            </a:r>
            <a:r>
              <a:rPr lang="en-GB" sz="1600" dirty="0" err="1" smtClean="0"/>
              <a:t>oksid</a:t>
            </a:r>
            <a:r>
              <a:rPr lang="en-GB" sz="1600" dirty="0" smtClean="0"/>
              <a:t>, </a:t>
            </a:r>
            <a:r>
              <a:rPr lang="en-GB" sz="1600" dirty="0" err="1" smtClean="0"/>
              <a:t>f.eks</a:t>
            </a:r>
            <a:r>
              <a:rPr lang="en-GB" sz="1600" dirty="0" smtClean="0"/>
              <a:t>. karbotermisk </a:t>
            </a:r>
            <a:r>
              <a:rPr lang="en-GB" sz="1600" dirty="0" err="1" smtClean="0"/>
              <a:t>eller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elektrolytisk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Si: Karbotermisk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SiO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+ 2C = Si + 2CO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err="1" smtClean="0"/>
              <a:t>Hvordan</a:t>
            </a:r>
            <a:r>
              <a:rPr lang="en-GB" sz="1600" dirty="0" smtClean="0"/>
              <a:t> </a:t>
            </a:r>
            <a:r>
              <a:rPr lang="en-GB" sz="1600" dirty="0" err="1" smtClean="0"/>
              <a:t>renses</a:t>
            </a:r>
            <a:r>
              <a:rPr lang="en-GB" sz="1600" dirty="0" smtClean="0"/>
              <a:t> Si? </a:t>
            </a:r>
            <a:r>
              <a:rPr lang="en-GB" sz="1600" dirty="0" err="1" smtClean="0"/>
              <a:t>Hva</a:t>
            </a:r>
            <a:r>
              <a:rPr lang="en-GB" sz="1600" dirty="0" smtClean="0"/>
              <a:t> </a:t>
            </a:r>
            <a:r>
              <a:rPr lang="en-GB" sz="1600" dirty="0" err="1" smtClean="0"/>
              <a:t>brukes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?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Al: Karbotermisk (&gt;2000°C) </a:t>
            </a:r>
            <a:r>
              <a:rPr lang="en-GB" sz="1800" dirty="0" err="1" smtClean="0"/>
              <a:t>eller</a:t>
            </a:r>
            <a:r>
              <a:rPr lang="en-GB" sz="1800" dirty="0" smtClean="0"/>
              <a:t> </a:t>
            </a:r>
            <a:r>
              <a:rPr lang="en-GB" sz="1800" dirty="0" err="1" smtClean="0"/>
              <a:t>elektrolytisk</a:t>
            </a:r>
            <a:r>
              <a:rPr lang="en-GB" sz="1800" dirty="0" smtClean="0"/>
              <a:t>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i="1" dirty="0" smtClean="0"/>
              <a:t>nFE</a:t>
            </a:r>
            <a:r>
              <a:rPr lang="en-GB" sz="1600" i="1" baseline="30000" dirty="0" smtClean="0"/>
              <a:t>0</a:t>
            </a:r>
            <a:r>
              <a:rPr lang="en-GB" sz="1600" i="1" dirty="0" smtClean="0"/>
              <a:t>= </a:t>
            </a:r>
            <a:r>
              <a:rPr lang="en-GB" i="1" dirty="0" smtClean="0"/>
              <a:t>-</a:t>
            </a:r>
            <a:r>
              <a:rPr lang="en-GB" sz="1600" i="1" dirty="0" smtClean="0">
                <a:sym typeface="Symbol" pitchFamily="18" charset="2"/>
              </a:rPr>
              <a:t></a:t>
            </a:r>
            <a:r>
              <a:rPr lang="en-GB" sz="1600" i="1" baseline="-25000" dirty="0" smtClean="0"/>
              <a:t>r</a:t>
            </a:r>
            <a:r>
              <a:rPr lang="en-GB" sz="1600" i="1" dirty="0" smtClean="0"/>
              <a:t>G</a:t>
            </a:r>
            <a:r>
              <a:rPr lang="en-GB" sz="1600" i="1" baseline="30000" dirty="0" smtClean="0"/>
              <a:t>0</a:t>
            </a:r>
            <a:r>
              <a:rPr lang="en-GB" sz="1600" dirty="0" smtClean="0"/>
              <a:t>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Hall-</a:t>
            </a:r>
            <a:r>
              <a:rPr lang="en-GB" sz="1600" dirty="0" err="1" smtClean="0"/>
              <a:t>Herault</a:t>
            </a:r>
            <a:r>
              <a:rPr lang="en-GB" sz="1600" dirty="0" smtClean="0"/>
              <a:t>: C-</a:t>
            </a:r>
            <a:r>
              <a:rPr lang="en-GB" sz="1600" dirty="0" err="1" smtClean="0"/>
              <a:t>elektroder</a:t>
            </a:r>
            <a:endParaRPr lang="en-GB" sz="1600" dirty="0" smtClean="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943600" y="6237312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5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/>
              <a:t>Elektrokjemi</a:t>
            </a:r>
            <a:endParaRPr lang="en-GB" b="1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(Samme eksempel som vi startet med</a:t>
            </a:r>
            <a:r>
              <a:rPr lang="nb-NO" sz="1800" dirty="0" smtClean="0">
                <a:cs typeface="Times New Roman" pitchFamily="18" charset="0"/>
                <a:sym typeface="Wingdings" pitchFamily="2" charset="2"/>
              </a:rPr>
              <a:t>:)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Reduksjon: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             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smtClean="0">
                <a:cs typeface="Times New Roman" pitchFamily="18" charset="0"/>
              </a:rPr>
              <a:t>c-z</a:t>
            </a:r>
            <a:endParaRPr lang="nb-NO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Oksidasjon: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</a:t>
            </a:r>
            <a:r>
              <a:rPr lang="nb-NO" dirty="0" smtClean="0">
                <a:cs typeface="Times New Roman" pitchFamily="18" charset="0"/>
              </a:rPr>
              <a:t>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 + </a:t>
            </a:r>
            <a:r>
              <a:rPr lang="nb-NO" i="1" dirty="0" err="1" smtClean="0">
                <a:cs typeface="Times New Roman" pitchFamily="18" charset="0"/>
              </a:rPr>
              <a:t>z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err="1" smtClean="0">
                <a:cs typeface="Times New Roman" pitchFamily="18" charset="0"/>
              </a:rPr>
              <a:t>c+z</a:t>
            </a:r>
            <a:r>
              <a:rPr lang="nb-NO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Eksempel: </a:t>
            </a:r>
            <a:r>
              <a:rPr lang="nb-NO" dirty="0" smtClean="0">
                <a:cs typeface="Times New Roman" pitchFamily="18" charset="0"/>
              </a:rPr>
              <a:t>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Reduksjon: 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Oksidasjon: 	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rgbClr val="990000"/>
                </a:solidFill>
                <a:cs typeface="Times New Roman" pitchFamily="18" charset="0"/>
              </a:rPr>
              <a:t>Elektrokjemi omhandler reduksjons- og oksidasjonsprosesser (red-</a:t>
            </a:r>
            <a:r>
              <a:rPr lang="nb-NO" dirty="0" err="1" smtClean="0">
                <a:solidFill>
                  <a:srgbClr val="990000"/>
                </a:solidFill>
                <a:cs typeface="Times New Roman" pitchFamily="18" charset="0"/>
              </a:rPr>
              <a:t>oks</a:t>
            </a:r>
            <a:r>
              <a:rPr lang="nb-NO" dirty="0" smtClean="0">
                <a:solidFill>
                  <a:srgbClr val="990000"/>
                </a:solidFill>
                <a:cs typeface="Times New Roman" pitchFamily="18" charset="0"/>
              </a:rPr>
              <a:t>) der reduksjon og oksidasjon skjer på </a:t>
            </a:r>
            <a:r>
              <a:rPr lang="nb-NO" i="1" dirty="0" smtClean="0">
                <a:solidFill>
                  <a:srgbClr val="990000"/>
                </a:solidFill>
                <a:cs typeface="Times New Roman" pitchFamily="18" charset="0"/>
              </a:rPr>
              <a:t>forskjellig sted</a:t>
            </a:r>
            <a:r>
              <a:rPr lang="nb-NO" dirty="0" smtClean="0">
                <a:solidFill>
                  <a:srgbClr val="990000"/>
                </a:solidFill>
                <a:cs typeface="Times New Roman" pitchFamily="18" charset="0"/>
              </a:rPr>
              <a:t>.</a:t>
            </a:r>
            <a:endParaRPr lang="en-GB" dirty="0" smtClean="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Elektrokjemiske celler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6705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Eksempel; Daniell-cellen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Reduksjon:	Cu</a:t>
            </a:r>
            <a:r>
              <a:rPr lang="nb-NO" sz="1800" baseline="30000" dirty="0" smtClean="0">
                <a:cs typeface="Times New Roman" pitchFamily="18" charset="0"/>
              </a:rPr>
              <a:t>2+</a:t>
            </a:r>
            <a:r>
              <a:rPr lang="nb-NO" sz="1800" dirty="0" smtClean="0">
                <a:cs typeface="Times New Roman" pitchFamily="18" charset="0"/>
              </a:rPr>
              <a:t>(aq) + </a:t>
            </a:r>
            <a:r>
              <a:rPr lang="nb-NO" sz="1800" dirty="0" smtClean="0">
                <a:cs typeface="Times New Roman" pitchFamily="18" charset="0"/>
              </a:rPr>
              <a:t>2e</a:t>
            </a:r>
            <a:r>
              <a:rPr lang="nb-NO" sz="1800" baseline="30000" dirty="0" smtClean="0">
                <a:cs typeface="Times New Roman" pitchFamily="18" charset="0"/>
              </a:rPr>
              <a:t>-</a:t>
            </a:r>
            <a:r>
              <a:rPr lang="nb-NO" sz="1800" dirty="0" smtClean="0">
                <a:cs typeface="Times New Roman" pitchFamily="18" charset="0"/>
              </a:rPr>
              <a:t> </a:t>
            </a:r>
            <a:r>
              <a:rPr lang="nb-NO" sz="1800" dirty="0" smtClean="0">
                <a:cs typeface="Times New Roman" pitchFamily="18" charset="0"/>
              </a:rPr>
              <a:t>= Cu(s)		| 1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u="sng" dirty="0" smtClean="0">
                <a:cs typeface="Times New Roman" pitchFamily="18" charset="0"/>
              </a:rPr>
              <a:t>Oksidasjon: 	Zn(s) = Zn</a:t>
            </a:r>
            <a:r>
              <a:rPr lang="nb-NO" sz="1800" u="sng" baseline="30000" dirty="0" smtClean="0">
                <a:cs typeface="Times New Roman" pitchFamily="18" charset="0"/>
              </a:rPr>
              <a:t>2+</a:t>
            </a:r>
            <a:r>
              <a:rPr lang="nb-NO" sz="1800" u="sng" dirty="0" smtClean="0">
                <a:cs typeface="Times New Roman" pitchFamily="18" charset="0"/>
              </a:rPr>
              <a:t>(aq) + 2e</a:t>
            </a:r>
            <a:r>
              <a:rPr lang="nb-NO" sz="1800" u="sng" baseline="30000" dirty="0" smtClean="0">
                <a:cs typeface="Times New Roman" pitchFamily="18" charset="0"/>
              </a:rPr>
              <a:t>-</a:t>
            </a:r>
            <a:r>
              <a:rPr lang="nb-NO" sz="1800" u="sng" dirty="0" smtClean="0">
                <a:cs typeface="Times New Roman" pitchFamily="18" charset="0"/>
              </a:rPr>
              <a:t>		| 1 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Totalreaksjon</a:t>
            </a:r>
            <a:r>
              <a:rPr lang="en-GB" sz="1800" dirty="0" smtClean="0">
                <a:cs typeface="Times New Roman" pitchFamily="18" charset="0"/>
              </a:rPr>
              <a:t>:	Cu</a:t>
            </a:r>
            <a:r>
              <a:rPr lang="en-GB" sz="1800" baseline="30000" dirty="0" smtClean="0">
                <a:cs typeface="Times New Roman" pitchFamily="18" charset="0"/>
              </a:rPr>
              <a:t>2+</a:t>
            </a:r>
            <a:r>
              <a:rPr lang="en-GB" sz="1800" dirty="0" smtClean="0">
                <a:cs typeface="Times New Roman" pitchFamily="18" charset="0"/>
              </a:rPr>
              <a:t>(aq) + Zn(s) = Cu(s) + Zn</a:t>
            </a:r>
            <a:r>
              <a:rPr lang="en-GB" sz="1800" baseline="30000" dirty="0" smtClean="0">
                <a:cs typeface="Times New Roman" pitchFamily="18" charset="0"/>
              </a:rPr>
              <a:t>2+</a:t>
            </a:r>
            <a:r>
              <a:rPr lang="en-GB" sz="1800" dirty="0" smtClean="0">
                <a:cs typeface="Times New Roman" pitchFamily="18" charset="0"/>
              </a:rPr>
              <a:t>(aq)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Tekst-fremstilling av cellen: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Zn(s)|Zn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(aq)||Cu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(aq)|Cu(s)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Komma skiller stoffer i samme fase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Enkle linjer ( | ) angir fasegrenser</a:t>
            </a:r>
            <a:r>
              <a:rPr lang="en-GB" sz="1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Dobbel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linje</a:t>
            </a:r>
            <a:r>
              <a:rPr lang="en-GB" sz="1800" dirty="0" smtClean="0">
                <a:cs typeface="Times New Roman" pitchFamily="18" charset="0"/>
              </a:rPr>
              <a:t> ( || ) </a:t>
            </a:r>
            <a:r>
              <a:rPr lang="en-GB" sz="1800" dirty="0" err="1" smtClean="0">
                <a:cs typeface="Times New Roman" pitchFamily="18" charset="0"/>
              </a:rPr>
              <a:t>skiller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halvcellene</a:t>
            </a: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Hvis</a:t>
            </a:r>
            <a:r>
              <a:rPr lang="en-GB" sz="1800" dirty="0" smtClean="0">
                <a:cs typeface="Times New Roman" pitchFamily="18" charset="0"/>
              </a:rPr>
              <a:t> vi trekker </a:t>
            </a:r>
            <a:r>
              <a:rPr lang="en-GB" sz="1800" dirty="0" err="1" smtClean="0">
                <a:cs typeface="Times New Roman" pitchFamily="18" charset="0"/>
              </a:rPr>
              <a:t>strøm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fra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cellen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får</a:t>
            </a:r>
            <a:r>
              <a:rPr lang="en-GB" sz="1800" dirty="0" smtClean="0">
                <a:cs typeface="Times New Roman" pitchFamily="18" charset="0"/>
              </a:rPr>
              <a:t> vi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i="1" dirty="0" smtClean="0">
                <a:cs typeface="Times New Roman" pitchFamily="18" charset="0"/>
              </a:rPr>
              <a:t>F </a:t>
            </a:r>
            <a:r>
              <a:rPr lang="en-GB" sz="1800" dirty="0" smtClean="0">
                <a:cs typeface="Times New Roman" pitchFamily="18" charset="0"/>
              </a:rPr>
              <a:t>= 96485 C/mol </a:t>
            </a:r>
            <a:r>
              <a:rPr lang="en-GB" sz="1800" dirty="0" err="1" smtClean="0">
                <a:cs typeface="Times New Roman" pitchFamily="18" charset="0"/>
              </a:rPr>
              <a:t>elektroner</a:t>
            </a: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2</a:t>
            </a:r>
            <a:r>
              <a:rPr lang="en-GB" sz="1800" i="1" dirty="0" smtClean="0">
                <a:cs typeface="Times New Roman" pitchFamily="18" charset="0"/>
              </a:rPr>
              <a:t>F</a:t>
            </a:r>
            <a:r>
              <a:rPr lang="en-GB" sz="1800" dirty="0" smtClean="0">
                <a:cs typeface="Times New Roman" pitchFamily="18" charset="0"/>
              </a:rPr>
              <a:t> C/mol Zn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C (coulomb) = A s  </a:t>
            </a:r>
            <a:endParaRPr lang="en-US" sz="1800" dirty="0" smtClean="0">
              <a:cs typeface="Times New Roman" pitchFamily="18" charset="0"/>
            </a:endParaRPr>
          </a:p>
        </p:txBody>
      </p:sp>
      <p:pic>
        <p:nvPicPr>
          <p:cNvPr id="49157" name="Picture 5" descr="C:\Documents and Settings\trulsn\My Documents\MetEnFrem\Figurer\PK-4-4-Cu-Zn-ce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05175"/>
            <a:ext cx="4191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308304" y="116632"/>
            <a:ext cx="1763688" cy="2783820"/>
            <a:chOff x="7308304" y="116632"/>
            <a:chExt cx="1763688" cy="2783820"/>
          </a:xfrm>
        </p:grpSpPr>
        <p:pic>
          <p:nvPicPr>
            <p:cNvPr id="38914" name="Picture 2" descr="C:\Users\trulsn\Documents\MENA1000bok\Figurer\faraday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16632"/>
              <a:ext cx="1763688" cy="2531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652016" y="2623453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Michael Faraday</a:t>
              </a:r>
              <a:endParaRPr lang="nb-NO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419600"/>
          </a:xfrm>
        </p:spPr>
        <p:txBody>
          <a:bodyPr/>
          <a:lstStyle/>
          <a:p>
            <a:pPr eaLnBrk="1" hangingPunct="1"/>
            <a:r>
              <a:rPr lang="en-GB" sz="1800" dirty="0" err="1" smtClean="0">
                <a:sym typeface="Symbol" pitchFamily="18" charset="2"/>
              </a:rPr>
              <a:t>Repetisjon</a:t>
            </a:r>
            <a:r>
              <a:rPr lang="en-GB" sz="1800" dirty="0" smtClean="0">
                <a:sym typeface="Symbol" pitchFamily="18" charset="2"/>
              </a:rPr>
              <a:t>: </a:t>
            </a:r>
            <a:r>
              <a:rPr lang="en-GB" sz="1800" dirty="0" err="1" smtClean="0">
                <a:sym typeface="Symbol" pitchFamily="18" charset="2"/>
              </a:rPr>
              <a:t>Relasjon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mellom</a:t>
            </a:r>
            <a:r>
              <a:rPr lang="en-GB" sz="1800" dirty="0" smtClean="0">
                <a:sym typeface="Symbol" pitchFamily="18" charset="2"/>
              </a:rPr>
              <a:t> Gibbs </a:t>
            </a:r>
            <a:r>
              <a:rPr lang="en-GB" sz="1800" dirty="0" err="1" smtClean="0">
                <a:sym typeface="Symbol" pitchFamily="18" charset="2"/>
              </a:rPr>
              <a:t>energi-forandring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og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reaksjons-kvotient</a:t>
            </a:r>
            <a:r>
              <a:rPr lang="en-GB" sz="1800" dirty="0" smtClean="0">
                <a:sym typeface="Symbol" pitchFamily="18" charset="2"/>
              </a:rPr>
              <a:t> Q:</a:t>
            </a: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r>
              <a:rPr lang="en-GB" sz="1800" dirty="0" err="1" smtClean="0">
                <a:sym typeface="Symbol" pitchFamily="18" charset="2"/>
              </a:rPr>
              <a:t>Ved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likevekt</a:t>
            </a:r>
            <a:r>
              <a:rPr lang="en-GB" sz="1800" dirty="0" smtClean="0">
                <a:sym typeface="Symbol" pitchFamily="18" charset="2"/>
              </a:rPr>
              <a:t>: </a:t>
            </a:r>
            <a:r>
              <a:rPr lang="en-GB" sz="1800" baseline="-25000" dirty="0" err="1" smtClean="0">
                <a:sym typeface="Symbol" pitchFamily="18" charset="2"/>
              </a:rPr>
              <a:t>r</a:t>
            </a:r>
            <a:r>
              <a:rPr lang="en-GB" sz="1800" dirty="0" err="1" smtClean="0">
                <a:sym typeface="Symbol" pitchFamily="18" charset="2"/>
              </a:rPr>
              <a:t>G</a:t>
            </a:r>
            <a:r>
              <a:rPr lang="en-GB" sz="1800" dirty="0" smtClean="0">
                <a:sym typeface="Symbol" pitchFamily="18" charset="2"/>
              </a:rPr>
              <a:t> = 0: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Ved</a:t>
            </a:r>
            <a:r>
              <a:rPr lang="en-GB" sz="1800" dirty="0" smtClean="0"/>
              <a:t> </a:t>
            </a:r>
            <a:r>
              <a:rPr lang="en-GB" sz="1800" dirty="0" err="1" smtClean="0"/>
              <a:t>likevekt</a:t>
            </a:r>
            <a:r>
              <a:rPr lang="en-GB" sz="1800" dirty="0" smtClean="0"/>
              <a:t>: </a:t>
            </a:r>
            <a:r>
              <a:rPr lang="en-GB" sz="1800" i="1" dirty="0" smtClean="0"/>
              <a:t>Q = K</a:t>
            </a:r>
            <a:r>
              <a:rPr lang="en-GB" sz="1800" dirty="0" smtClean="0"/>
              <a:t>, likevektskonstanten (</a:t>
            </a:r>
            <a:r>
              <a:rPr lang="en-GB" sz="1800" dirty="0" err="1" smtClean="0"/>
              <a:t>massevirkningskoeffisienten</a:t>
            </a:r>
            <a:r>
              <a:rPr lang="en-GB" sz="1800" dirty="0" smtClean="0"/>
              <a:t>)</a:t>
            </a:r>
          </a:p>
          <a:p>
            <a:pPr eaLnBrk="1" hangingPunct="1"/>
            <a:endParaRPr lang="en-GB" sz="1800" dirty="0" smtClean="0"/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3581400" y="685800"/>
            <a:ext cx="228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Likevekt !</a:t>
            </a:r>
          </a:p>
        </p:txBody>
      </p:sp>
      <p:graphicFrame>
        <p:nvGraphicFramePr>
          <p:cNvPr id="3074" name="Object 2048"/>
          <p:cNvGraphicFramePr>
            <a:graphicFrameLocks noChangeAspect="1"/>
          </p:cNvGraphicFramePr>
          <p:nvPr/>
        </p:nvGraphicFramePr>
        <p:xfrm>
          <a:off x="762000" y="3843338"/>
          <a:ext cx="32289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43338"/>
                        <a:ext cx="3228975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049"/>
          <p:cNvGraphicFramePr>
            <a:graphicFrameLocks noChangeAspect="1"/>
          </p:cNvGraphicFramePr>
          <p:nvPr/>
        </p:nvGraphicFramePr>
        <p:xfrm>
          <a:off x="5257800" y="3790950"/>
          <a:ext cx="304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5" imgW="1714320" imgH="482400" progId="Equation.3">
                  <p:embed/>
                </p:oleObj>
              </mc:Choice>
              <mc:Fallback>
                <p:oleObj name="Equation" r:id="rId5" imgW="1714320" imgH="4824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90950"/>
                        <a:ext cx="30480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AutoShape 6"/>
          <p:cNvSpPr>
            <a:spLocks noChangeArrowheads="1"/>
          </p:cNvSpPr>
          <p:nvPr/>
        </p:nvSpPr>
        <p:spPr bwMode="auto">
          <a:xfrm>
            <a:off x="4191000" y="4071938"/>
            <a:ext cx="685800" cy="3048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6" name="Object 2050"/>
          <p:cNvGraphicFramePr>
            <a:graphicFrameLocks noChangeAspect="1"/>
          </p:cNvGraphicFramePr>
          <p:nvPr/>
        </p:nvGraphicFramePr>
        <p:xfrm>
          <a:off x="1697038" y="2408238"/>
          <a:ext cx="46831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7" imgW="2705040" imgH="457200" progId="Equation.3">
                  <p:embed/>
                </p:oleObj>
              </mc:Choice>
              <mc:Fallback>
                <p:oleObj name="Equation" r:id="rId7" imgW="2705040" imgH="457200" progId="Equation.3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408238"/>
                        <a:ext cx="46831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051"/>
          <p:cNvGraphicFramePr>
            <a:graphicFrameLocks noChangeAspect="1"/>
          </p:cNvGraphicFramePr>
          <p:nvPr/>
        </p:nvGraphicFramePr>
        <p:xfrm>
          <a:off x="304800" y="4883150"/>
          <a:ext cx="8610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9" imgW="5003640" imgH="482400" progId="Equation.3">
                  <p:embed/>
                </p:oleObj>
              </mc:Choice>
              <mc:Fallback>
                <p:oleObj name="Equation" r:id="rId9" imgW="5003640" imgH="48240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83150"/>
                        <a:ext cx="86106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Arbeid, Gibbs energiforandring og potensialforskjell (spenning) </a:t>
            </a:r>
            <a:r>
              <a:rPr lang="nb-NO" dirty="0" smtClean="0"/>
              <a:t>i </a:t>
            </a:r>
            <a:r>
              <a:rPr lang="nb-NO" dirty="0" smtClean="0"/>
              <a:t>en elektrokjemisk </a:t>
            </a:r>
            <a:r>
              <a:rPr lang="nb-NO" dirty="0" smtClean="0"/>
              <a:t>celle</a:t>
            </a:r>
            <a:endParaRPr lang="en-US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90600"/>
            <a:ext cx="8515672" cy="5678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I en elektrokjemisk celle kan vi gjøre elektrisk arbeid </a:t>
            </a:r>
            <a:r>
              <a:rPr lang="nb-NO" sz="1600" i="1" dirty="0" err="1" smtClean="0"/>
              <a:t>w</a:t>
            </a:r>
            <a:r>
              <a:rPr lang="nb-NO" sz="1600" baseline="-25000" dirty="0" err="1" smtClean="0"/>
              <a:t>el</a:t>
            </a:r>
            <a:r>
              <a:rPr lang="nb-NO" sz="1600" dirty="0" smtClean="0"/>
              <a:t> i </a:t>
            </a:r>
            <a:r>
              <a:rPr lang="nb-NO" sz="1600" dirty="0" smtClean="0"/>
              <a:t>tillegg til </a:t>
            </a:r>
            <a:r>
              <a:rPr lang="nb-NO" sz="1600" dirty="0" smtClean="0"/>
              <a:t>volumarbeidet </a:t>
            </a:r>
            <a:r>
              <a:rPr lang="nb-NO" sz="1600" i="1" dirty="0" err="1" smtClean="0"/>
              <a:t>w</a:t>
            </a:r>
            <a:r>
              <a:rPr lang="nb-NO" sz="1600" baseline="-25000" dirty="0" err="1" smtClean="0"/>
              <a:t>PV</a:t>
            </a:r>
            <a:r>
              <a:rPr lang="nb-NO" sz="1600" dirty="0" smtClean="0"/>
              <a:t>. </a:t>
            </a: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Elektrisk arbeid utført reversibelt på cellen tilsvarer økningen i cellens Gibbs energi;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 err="1" smtClean="0">
                <a:cs typeface="Times New Roman" pitchFamily="18" charset="0"/>
              </a:rPr>
              <a:t>Det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elektriske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arbeidet</a:t>
            </a:r>
            <a:r>
              <a:rPr lang="en-US" sz="1600" dirty="0" smtClean="0">
                <a:cs typeface="Times New Roman" pitchFamily="18" charset="0"/>
              </a:rPr>
              <a:t> vi </a:t>
            </a:r>
            <a:r>
              <a:rPr lang="nb-NO" sz="1600" dirty="0" smtClean="0">
                <a:cs typeface="Times New Roman" pitchFamily="18" charset="0"/>
              </a:rPr>
              <a:t>gjør (</a:t>
            </a:r>
            <a:r>
              <a:rPr lang="en-US" sz="1600" dirty="0" err="1" smtClean="0">
                <a:cs typeface="Times New Roman" pitchFamily="18" charset="0"/>
              </a:rPr>
              <a:t>tilfører</a:t>
            </a:r>
            <a:r>
              <a:rPr lang="nb-NO" sz="1600" dirty="0" smtClean="0">
                <a:cs typeface="Times New Roman" pitchFamily="18" charset="0"/>
              </a:rPr>
              <a:t>)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er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gitt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ved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antallet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elektroner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multiplisert</a:t>
            </a:r>
            <a:r>
              <a:rPr lang="en-US" sz="1600" dirty="0" smtClean="0">
                <a:cs typeface="Times New Roman" pitchFamily="18" charset="0"/>
              </a:rPr>
              <a:t> med </a:t>
            </a:r>
            <a:r>
              <a:rPr lang="en-US" sz="1600" dirty="0" err="1" smtClean="0">
                <a:cs typeface="Times New Roman" pitchFamily="18" charset="0"/>
              </a:rPr>
              <a:t>ladningen</a:t>
            </a:r>
            <a:r>
              <a:rPr lang="en-US" sz="1600" dirty="0" smtClean="0">
                <a:cs typeface="Times New Roman" pitchFamily="18" charset="0"/>
              </a:rPr>
              <a:t> (</a:t>
            </a:r>
            <a:r>
              <a:rPr lang="en-US" sz="1600" i="1" dirty="0" smtClean="0">
                <a:cs typeface="Times New Roman" pitchFamily="18" charset="0"/>
              </a:rPr>
              <a:t>‑ne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en-US" sz="1600" dirty="0" err="1" smtClean="0">
                <a:cs typeface="Times New Roman" pitchFamily="18" charset="0"/>
              </a:rPr>
              <a:t>eller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i="1" dirty="0" smtClean="0">
                <a:cs typeface="Times New Roman" pitchFamily="18" charset="0"/>
              </a:rPr>
              <a:t>–</a:t>
            </a:r>
            <a:r>
              <a:rPr lang="en-US" sz="1600" i="1" dirty="0" err="1" smtClean="0">
                <a:cs typeface="Times New Roman" pitchFamily="18" charset="0"/>
              </a:rPr>
              <a:t>nF</a:t>
            </a:r>
            <a:r>
              <a:rPr lang="en-US" sz="1600" dirty="0" smtClean="0">
                <a:cs typeface="Times New Roman" pitchFamily="18" charset="0"/>
              </a:rPr>
              <a:t> for et mol </a:t>
            </a:r>
            <a:r>
              <a:rPr lang="en-US" sz="1600" dirty="0" err="1" smtClean="0">
                <a:cs typeface="Times New Roman" pitchFamily="18" charset="0"/>
              </a:rPr>
              <a:t>reaksjoner</a:t>
            </a:r>
            <a:r>
              <a:rPr lang="en-US" sz="1600" dirty="0" smtClean="0">
                <a:cs typeface="Times New Roman" pitchFamily="18" charset="0"/>
              </a:rPr>
              <a:t>) </a:t>
            </a:r>
            <a:r>
              <a:rPr lang="en-US" sz="1600" dirty="0" err="1" smtClean="0">
                <a:cs typeface="Times New Roman" pitchFamily="18" charset="0"/>
              </a:rPr>
              <a:t>og</a:t>
            </a:r>
            <a:r>
              <a:rPr lang="en-US" sz="1600" dirty="0" smtClean="0">
                <a:cs typeface="Times New Roman" pitchFamily="18" charset="0"/>
              </a:rPr>
              <a:t> med </a:t>
            </a:r>
            <a:r>
              <a:rPr lang="en-US" sz="1600" dirty="0" err="1" smtClean="0">
                <a:cs typeface="Times New Roman" pitchFamily="18" charset="0"/>
              </a:rPr>
              <a:t>potensialforskjellen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nb-NO" sz="1600" i="1" dirty="0" smtClean="0">
                <a:cs typeface="Times New Roman" pitchFamily="18" charset="0"/>
              </a:rPr>
              <a:t>E</a:t>
            </a:r>
            <a:r>
              <a:rPr lang="nb-NO" sz="1600" dirty="0" smtClean="0">
                <a:cs typeface="Times New Roman" pitchFamily="18" charset="0"/>
              </a:rPr>
              <a:t> fra startpunktet til sluttpunktet: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ym typeface="Symbol" pitchFamily="18" charset="2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i="1" dirty="0" smtClean="0">
                <a:sym typeface="Symbol" pitchFamily="18" charset="2"/>
              </a:rPr>
              <a:t>		G = </a:t>
            </a:r>
            <a:r>
              <a:rPr lang="en-GB" sz="1600" i="1" dirty="0" err="1" smtClean="0">
                <a:sym typeface="Symbol" pitchFamily="18" charset="2"/>
              </a:rPr>
              <a:t>w</a:t>
            </a:r>
            <a:r>
              <a:rPr lang="en-GB" sz="1600" i="1" baseline="-25000" dirty="0" err="1" smtClean="0">
                <a:sym typeface="Symbol" pitchFamily="18" charset="2"/>
              </a:rPr>
              <a:t>el</a:t>
            </a:r>
            <a:r>
              <a:rPr lang="en-GB" sz="1600" i="1" dirty="0" smtClean="0">
                <a:sym typeface="Symbol" pitchFamily="18" charset="2"/>
              </a:rPr>
              <a:t> = -</a:t>
            </a:r>
            <a:r>
              <a:rPr lang="en-GB" sz="1600" i="1" dirty="0" err="1" smtClean="0">
                <a:sym typeface="Symbol" pitchFamily="18" charset="2"/>
              </a:rPr>
              <a:t>neE</a:t>
            </a:r>
            <a:r>
              <a:rPr lang="en-GB" sz="1600" dirty="0" smtClean="0">
                <a:sym typeface="Symbol" pitchFamily="18" charset="2"/>
              </a:rPr>
              <a:t> (per </a:t>
            </a:r>
            <a:r>
              <a:rPr lang="en-GB" sz="1600" dirty="0" err="1" smtClean="0">
                <a:sym typeface="Symbol" pitchFamily="18" charset="2"/>
              </a:rPr>
              <a:t>reaksjonsenhet</a:t>
            </a:r>
            <a:r>
              <a:rPr lang="en-GB" sz="1600" dirty="0" smtClean="0">
                <a:sym typeface="Symbol" pitchFamily="18" charset="2"/>
              </a:rPr>
              <a:t>)</a:t>
            </a:r>
            <a:endParaRPr lang="nb-NO" sz="1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ym typeface="Symbol" pitchFamily="18" charset="2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ym typeface="Symbol" pitchFamily="18" charset="2"/>
              </a:rPr>
              <a:t>		</a:t>
            </a:r>
            <a:r>
              <a:rPr lang="en-GB" sz="1600" i="1" dirty="0" smtClean="0">
                <a:sym typeface="Symbol" pitchFamily="18" charset="2"/>
              </a:rPr>
              <a:t>G = </a:t>
            </a:r>
            <a:r>
              <a:rPr lang="en-GB" sz="1600" i="1" dirty="0" err="1" smtClean="0">
                <a:sym typeface="Symbol" pitchFamily="18" charset="2"/>
              </a:rPr>
              <a:t>w</a:t>
            </a:r>
            <a:r>
              <a:rPr lang="en-GB" sz="1600" i="1" baseline="-25000" dirty="0" err="1" smtClean="0">
                <a:sym typeface="Symbol" pitchFamily="18" charset="2"/>
              </a:rPr>
              <a:t>el</a:t>
            </a:r>
            <a:r>
              <a:rPr lang="en-GB" sz="1600" i="1" dirty="0" smtClean="0">
                <a:sym typeface="Symbol" pitchFamily="18" charset="2"/>
              </a:rPr>
              <a:t> = -</a:t>
            </a:r>
            <a:r>
              <a:rPr lang="en-GB" sz="1600" i="1" dirty="0" err="1" smtClean="0">
                <a:sym typeface="Symbol" pitchFamily="18" charset="2"/>
              </a:rPr>
              <a:t>nFE</a:t>
            </a:r>
            <a:r>
              <a:rPr lang="en-GB" sz="1600" dirty="0" smtClean="0">
                <a:sym typeface="Symbol" pitchFamily="18" charset="2"/>
              </a:rPr>
              <a:t> (per mol </a:t>
            </a:r>
            <a:r>
              <a:rPr lang="en-GB" sz="1600" dirty="0" err="1" smtClean="0">
                <a:sym typeface="Symbol" pitchFamily="18" charset="2"/>
              </a:rPr>
              <a:t>reaksjonsenheter</a:t>
            </a:r>
            <a:r>
              <a:rPr lang="en-GB" sz="1600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Dette uttrykker balansen i elektrokjemisk celle ved likevekt (null strøm). Potensialforskjellen for elektroner oppveier forskjellen i Gibbs energi for reaksjonen.  </a:t>
            </a:r>
            <a:endParaRPr lang="nb-NO" sz="1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nb-NO" sz="16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Hvis elektronene </a:t>
            </a:r>
            <a:r>
              <a:rPr lang="nb-NO" sz="1600" b="1" i="1" dirty="0" smtClean="0">
                <a:cs typeface="Times New Roman" pitchFamily="18" charset="0"/>
              </a:rPr>
              <a:t>vil</a:t>
            </a:r>
            <a:r>
              <a:rPr lang="nb-NO" sz="1600" dirty="0" smtClean="0">
                <a:cs typeface="Times New Roman" pitchFamily="18" charset="0"/>
              </a:rPr>
              <a:t> gå </a:t>
            </a:r>
            <a:r>
              <a:rPr lang="nb-NO" sz="1600" dirty="0" smtClean="0">
                <a:cs typeface="Times New Roman" pitchFamily="18" charset="0"/>
              </a:rPr>
              <a:t>fra negativ til positiv </a:t>
            </a:r>
            <a:r>
              <a:rPr lang="nb-NO" sz="1600" dirty="0" smtClean="0">
                <a:cs typeface="Times New Roman" pitchFamily="18" charset="0"/>
              </a:rPr>
              <a:t>elektrode, </a:t>
            </a:r>
            <a:r>
              <a:rPr lang="nb-NO" sz="1600" dirty="0" smtClean="0">
                <a:cs typeface="Times New Roman" pitchFamily="18" charset="0"/>
              </a:rPr>
              <a:t>blir </a:t>
            </a:r>
            <a:r>
              <a:rPr lang="nb-NO" sz="1600" i="1" dirty="0" smtClean="0">
                <a:cs typeface="Times New Roman" pitchFamily="18" charset="0"/>
              </a:rPr>
              <a:t>E</a:t>
            </a:r>
            <a:r>
              <a:rPr lang="nb-NO" sz="1600" dirty="0" smtClean="0">
                <a:cs typeface="Times New Roman" pitchFamily="18" charset="0"/>
              </a:rPr>
              <a:t> positiv; </a:t>
            </a:r>
            <a:r>
              <a:rPr lang="nb-NO" sz="1600" i="1" dirty="0" err="1" smtClean="0">
                <a:cs typeface="Times New Roman" pitchFamily="18" charset="0"/>
              </a:rPr>
              <a:t>w</a:t>
            </a:r>
            <a:r>
              <a:rPr lang="nb-NO" sz="1600" baseline="-25000" dirty="0" err="1" smtClean="0">
                <a:cs typeface="Times New Roman" pitchFamily="18" charset="0"/>
              </a:rPr>
              <a:t>el</a:t>
            </a:r>
            <a:r>
              <a:rPr lang="nb-NO" sz="1600" dirty="0" smtClean="0">
                <a:cs typeface="Times New Roman" pitchFamily="18" charset="0"/>
              </a:rPr>
              <a:t> og </a:t>
            </a:r>
            <a:r>
              <a:rPr lang="en-GB" sz="1600" i="1" dirty="0" smtClean="0">
                <a:sym typeface="Symbol" pitchFamily="18" charset="2"/>
              </a:rPr>
              <a:t>G</a:t>
            </a:r>
            <a:r>
              <a:rPr lang="nb-NO" sz="1600" dirty="0" smtClean="0">
                <a:cs typeface="Times New Roman" pitchFamily="18" charset="0"/>
              </a:rPr>
              <a:t> blir da negative; cellen gjør arbeid; Galvanisk celle (batteri, brenselcelle).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Hvis </a:t>
            </a:r>
            <a:r>
              <a:rPr lang="nb-NO" sz="1600" dirty="0" smtClean="0">
                <a:cs typeface="Times New Roman" pitchFamily="18" charset="0"/>
              </a:rPr>
              <a:t>elektronene </a:t>
            </a:r>
            <a:r>
              <a:rPr lang="nb-NO" sz="1600" b="1" i="1" dirty="0" smtClean="0">
                <a:cs typeface="Times New Roman" pitchFamily="18" charset="0"/>
              </a:rPr>
              <a:t>må</a:t>
            </a:r>
            <a:r>
              <a:rPr lang="nb-NO" sz="1600" dirty="0" smtClean="0">
                <a:cs typeface="Times New Roman" pitchFamily="18" charset="0"/>
              </a:rPr>
              <a:t> gå </a:t>
            </a:r>
            <a:r>
              <a:rPr lang="nb-NO" sz="1600" dirty="0" smtClean="0">
                <a:cs typeface="Times New Roman" pitchFamily="18" charset="0"/>
              </a:rPr>
              <a:t>fra positiv til negativ </a:t>
            </a:r>
            <a:r>
              <a:rPr lang="nb-NO" sz="1600" dirty="0" smtClean="0">
                <a:cs typeface="Times New Roman" pitchFamily="18" charset="0"/>
              </a:rPr>
              <a:t>elektrode, </a:t>
            </a:r>
            <a:r>
              <a:rPr lang="nb-NO" sz="1600" dirty="0" smtClean="0">
                <a:cs typeface="Times New Roman" pitchFamily="18" charset="0"/>
              </a:rPr>
              <a:t>blir </a:t>
            </a:r>
            <a:r>
              <a:rPr lang="nb-NO" sz="1600" i="1" dirty="0" smtClean="0">
                <a:cs typeface="Times New Roman" pitchFamily="18" charset="0"/>
              </a:rPr>
              <a:t>E</a:t>
            </a:r>
            <a:r>
              <a:rPr lang="nb-NO" sz="1600" dirty="0" smtClean="0">
                <a:cs typeface="Times New Roman" pitchFamily="18" charset="0"/>
              </a:rPr>
              <a:t> negativ; </a:t>
            </a:r>
            <a:r>
              <a:rPr lang="nb-NO" sz="1600" i="1" dirty="0" err="1" smtClean="0">
                <a:cs typeface="Times New Roman" pitchFamily="18" charset="0"/>
              </a:rPr>
              <a:t>w</a:t>
            </a:r>
            <a:r>
              <a:rPr lang="nb-NO" sz="1600" baseline="-25000" dirty="0" err="1" smtClean="0">
                <a:cs typeface="Times New Roman" pitchFamily="18" charset="0"/>
              </a:rPr>
              <a:t>el</a:t>
            </a:r>
            <a:r>
              <a:rPr lang="nb-NO" sz="1600" dirty="0" smtClean="0">
                <a:cs typeface="Times New Roman" pitchFamily="18" charset="0"/>
              </a:rPr>
              <a:t> og </a:t>
            </a:r>
            <a:r>
              <a:rPr lang="en-GB" sz="1600" i="1" dirty="0" smtClean="0">
                <a:sym typeface="Symbol" pitchFamily="18" charset="2"/>
              </a:rPr>
              <a:t>G</a:t>
            </a:r>
            <a:r>
              <a:rPr lang="nb-NO" sz="1600" dirty="0" smtClean="0">
                <a:cs typeface="Times New Roman" pitchFamily="18" charset="0"/>
              </a:rPr>
              <a:t> blir da positive; vi gjør arbeid på cellen; Elektrolytisk celle (elektrolyse, ladning av akkumulator).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cs typeface="Times New Roman" pitchFamily="18" charset="0"/>
            </a:endParaRPr>
          </a:p>
        </p:txBody>
      </p:sp>
      <p:graphicFrame>
        <p:nvGraphicFramePr>
          <p:cNvPr id="22530" name="Object 0"/>
          <p:cNvGraphicFramePr>
            <a:graphicFrameLocks noChangeAspect="1"/>
          </p:cNvGraphicFramePr>
          <p:nvPr/>
        </p:nvGraphicFramePr>
        <p:xfrm>
          <a:off x="1524000" y="1249363"/>
          <a:ext cx="1752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4" imgW="914400" imgH="241200" progId="Equation.3">
                  <p:embed/>
                </p:oleObj>
              </mc:Choice>
              <mc:Fallback>
                <p:oleObj name="Equation" r:id="rId4" imgW="914400" imgH="241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49363"/>
                        <a:ext cx="1752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1600200" y="2133600"/>
          <a:ext cx="1066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6" imgW="583920" imgH="228600" progId="Equation.3">
                  <p:embed/>
                </p:oleObj>
              </mc:Choice>
              <mc:Fallback>
                <p:oleObj name="Equation" r:id="rId6" imgW="58392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10668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Cellespenning; Nernst-ligningen</a:t>
            </a:r>
            <a:endParaRPr lang="en-US" smtClean="0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Gibbs energiforandring og cellespenning: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Standard Gibbs energiforandring og standard cellespenning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Sammenhengen mellom de to,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Gir </a:t>
            </a:r>
            <a:r>
              <a:rPr lang="nb-NO" sz="1800" dirty="0" smtClean="0">
                <a:solidFill>
                  <a:srgbClr val="C00000"/>
                </a:solidFill>
              </a:rPr>
              <a:t>Nernst-likningen </a:t>
            </a:r>
            <a:r>
              <a:rPr lang="nb-NO" sz="1800" dirty="0" smtClean="0"/>
              <a:t>(for hele celler og for katoder):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4122738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3554" name="Object 1024"/>
          <p:cNvGraphicFramePr>
            <a:graphicFrameLocks noChangeAspect="1"/>
          </p:cNvGraphicFramePr>
          <p:nvPr/>
        </p:nvGraphicFramePr>
        <p:xfrm>
          <a:off x="1687513" y="2743200"/>
          <a:ext cx="16446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Equation" r:id="rId4" imgW="888840" imgH="203040" progId="Equation.3">
                  <p:embed/>
                </p:oleObj>
              </mc:Choice>
              <mc:Fallback>
                <p:oleObj name="Equation" r:id="rId4" imgW="88884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743200"/>
                        <a:ext cx="16446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5"/>
          <p:cNvGraphicFramePr>
            <a:graphicFrameLocks noChangeAspect="1"/>
          </p:cNvGraphicFramePr>
          <p:nvPr/>
        </p:nvGraphicFramePr>
        <p:xfrm>
          <a:off x="1793875" y="1752600"/>
          <a:ext cx="14335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Equation" r:id="rId6" imgW="774360" imgH="177480" progId="Equation.3">
                  <p:embed/>
                </p:oleObj>
              </mc:Choice>
              <mc:Fallback>
                <p:oleObj name="Equation" r:id="rId6" imgW="774360" imgH="177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1752600"/>
                        <a:ext cx="143351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400050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355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49877"/>
              </p:ext>
            </p:extLst>
          </p:nvPr>
        </p:nvGraphicFramePr>
        <p:xfrm>
          <a:off x="1622425" y="3933056"/>
          <a:ext cx="23780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8" imgW="1371600" imgH="228600" progId="Equation.3">
                  <p:embed/>
                </p:oleObj>
              </mc:Choice>
              <mc:Fallback>
                <p:oleObj name="Equation" r:id="rId8" imgW="137160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933056"/>
                        <a:ext cx="237807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73380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1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88508"/>
              </p:ext>
            </p:extLst>
          </p:nvPr>
        </p:nvGraphicFramePr>
        <p:xfrm>
          <a:off x="1605146" y="5229200"/>
          <a:ext cx="2517592" cy="90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10" imgW="1104840" imgH="393480" progId="Equation.3">
                  <p:embed/>
                </p:oleObj>
              </mc:Choice>
              <mc:Fallback>
                <p:oleObj name="Equation" r:id="rId10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146" y="5229200"/>
                        <a:ext cx="2517592" cy="9018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004048" y="5097958"/>
            <a:ext cx="223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Viktig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Picture 13" descr="https://upload.wikimedia.org/wikipedia/commons/7/71/Walther_Nernst.jp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6" y="4221088"/>
            <a:ext cx="1224514" cy="1640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Ved 298 K</a:t>
            </a:r>
            <a:endParaRPr lang="en-US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Vi liker å bruke log i stedet for ln: </a:t>
            </a:r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	</a:t>
            </a:r>
            <a:endParaRPr lang="nb-NO" sz="1800" dirty="0" smtClean="0"/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/>
            <a:r>
              <a:rPr lang="nb-NO" sz="1800" dirty="0" smtClean="0"/>
              <a:t>Ved 298 K: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slik at vi ofte ser for eksempel Nernst-ligningen skrevet: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>
                <a:solidFill>
                  <a:srgbClr val="990000"/>
                </a:solidFill>
              </a:rPr>
              <a:t>Husk at dette </a:t>
            </a:r>
            <a:r>
              <a:rPr lang="nb-NO" sz="1800" dirty="0" smtClean="0">
                <a:solidFill>
                  <a:srgbClr val="990000"/>
                </a:solidFill>
              </a:rPr>
              <a:t>da gjelder </a:t>
            </a:r>
            <a:r>
              <a:rPr lang="nb-NO" sz="1800" dirty="0" smtClean="0">
                <a:solidFill>
                  <a:srgbClr val="990000"/>
                </a:solidFill>
              </a:rPr>
              <a:t>bare ved bruk av </a:t>
            </a:r>
            <a:r>
              <a:rPr lang="nb-NO" sz="1800" b="1" dirty="0" smtClean="0">
                <a:solidFill>
                  <a:srgbClr val="990000"/>
                </a:solidFill>
              </a:rPr>
              <a:t>log</a:t>
            </a:r>
            <a:r>
              <a:rPr lang="nb-NO" sz="1800" dirty="0" smtClean="0">
                <a:solidFill>
                  <a:srgbClr val="990000"/>
                </a:solidFill>
              </a:rPr>
              <a:t> </a:t>
            </a:r>
            <a:r>
              <a:rPr lang="nb-NO" sz="1800" i="1" dirty="0" smtClean="0">
                <a:solidFill>
                  <a:srgbClr val="990000"/>
                </a:solidFill>
              </a:rPr>
              <a:t>og</a:t>
            </a:r>
            <a:r>
              <a:rPr lang="nb-NO" sz="1800" dirty="0" smtClean="0">
                <a:solidFill>
                  <a:srgbClr val="990000"/>
                </a:solidFill>
              </a:rPr>
              <a:t> ved 298 K.</a:t>
            </a:r>
            <a:endParaRPr lang="en-US" sz="1800" dirty="0" smtClean="0">
              <a:solidFill>
                <a:srgbClr val="990000"/>
              </a:solidFill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858900"/>
              </p:ext>
            </p:extLst>
          </p:nvPr>
        </p:nvGraphicFramePr>
        <p:xfrm>
          <a:off x="1633538" y="3165475"/>
          <a:ext cx="2901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Formel" r:id="rId4" imgW="1600200" imgH="393480" progId="Equation.3">
                  <p:embed/>
                </p:oleObj>
              </mc:Choice>
              <mc:Fallback>
                <p:oleObj name="Formel" r:id="rId4" imgW="1600200" imgH="3934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165475"/>
                        <a:ext cx="29019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5"/>
          <p:cNvGraphicFramePr>
            <a:graphicFrameLocks noChangeAspect="1"/>
          </p:cNvGraphicFramePr>
          <p:nvPr/>
        </p:nvGraphicFramePr>
        <p:xfrm>
          <a:off x="1673225" y="4648200"/>
          <a:ext cx="2289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6" imgW="1320480" imgH="393480" progId="Equation.3">
                  <p:embed/>
                </p:oleObj>
              </mc:Choice>
              <mc:Fallback>
                <p:oleObj name="Equation" r:id="rId6" imgW="1320480" imgH="393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4648200"/>
                        <a:ext cx="22891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17629"/>
              </p:ext>
            </p:extLst>
          </p:nvPr>
        </p:nvGraphicFramePr>
        <p:xfrm>
          <a:off x="1763688" y="1988840"/>
          <a:ext cx="1933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Formel" r:id="rId8" imgW="1066680" imgH="203040" progId="Equation.3">
                  <p:embed/>
                </p:oleObj>
              </mc:Choice>
              <mc:Fallback>
                <p:oleObj name="Formel" r:id="rId8" imgW="106668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88840"/>
                        <a:ext cx="19335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4582" name="Rectangle 1035"/>
          <p:cNvSpPr>
            <a:spLocks noChangeArrowheads="1"/>
          </p:cNvSpPr>
          <p:nvPr/>
        </p:nvSpPr>
        <p:spPr bwMode="auto">
          <a:xfrm>
            <a:off x="251520" y="1772816"/>
            <a:ext cx="8670032" cy="1692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r>
              <a:rPr lang="en-GB" sz="1600" dirty="0" smtClean="0">
                <a:sym typeface="Symbol" pitchFamily="18" charset="2"/>
              </a:rPr>
              <a:t>Tre </a:t>
            </a:r>
            <a:r>
              <a:rPr lang="en-GB" sz="1600" dirty="0" err="1" smtClean="0">
                <a:sym typeface="Symbol" pitchFamily="18" charset="2"/>
              </a:rPr>
              <a:t>måter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smtClean="0">
                <a:sym typeface="Symbol" pitchFamily="18" charset="2"/>
              </a:rPr>
              <a:t>å </a:t>
            </a:r>
            <a:r>
              <a:rPr lang="en-GB" sz="1600" dirty="0" err="1" smtClean="0">
                <a:sym typeface="Symbol" pitchFamily="18" charset="2"/>
              </a:rPr>
              <a:t>angi</a:t>
            </a:r>
            <a:r>
              <a:rPr lang="en-GB" sz="1600" dirty="0" smtClean="0">
                <a:sym typeface="Symbol" pitchFamily="18" charset="2"/>
              </a:rPr>
              <a:t> standard-data for </a:t>
            </a:r>
            <a:r>
              <a:rPr lang="en-GB" sz="1600" dirty="0" err="1" smtClean="0">
                <a:sym typeface="Symbol" pitchFamily="18" charset="2"/>
              </a:rPr>
              <a:t>en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elektrokjemisk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reaksjon</a:t>
            </a:r>
            <a:r>
              <a:rPr lang="en-GB" sz="1600" dirty="0" smtClean="0">
                <a:sym typeface="Symbol" pitchFamily="18" charset="2"/>
              </a:rPr>
              <a:t>: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/>
          </a:p>
          <a:p>
            <a:pPr eaLnBrk="1" hangingPunct="1"/>
            <a:r>
              <a:rPr lang="nb-NO" sz="1600" dirty="0" smtClean="0"/>
              <a:t>Legg </a:t>
            </a:r>
            <a:r>
              <a:rPr lang="nb-NO" sz="1600" dirty="0" smtClean="0"/>
              <a:t>merke til at </a:t>
            </a:r>
            <a:r>
              <a:rPr lang="nb-NO" sz="1600" dirty="0" smtClean="0"/>
              <a:t>energiendringer </a:t>
            </a:r>
            <a:r>
              <a:rPr lang="en-GB" sz="1600" i="1" dirty="0">
                <a:sym typeface="Symbol" pitchFamily="18" charset="2"/>
              </a:rPr>
              <a:t></a:t>
            </a:r>
            <a:r>
              <a:rPr lang="en-GB" sz="1600" i="1" dirty="0" smtClean="0">
                <a:sym typeface="Symbol" pitchFamily="18" charset="2"/>
              </a:rPr>
              <a:t>G </a:t>
            </a:r>
            <a:r>
              <a:rPr lang="en-GB" sz="1600" i="1" dirty="0" err="1" smtClean="0">
                <a:sym typeface="Symbol" pitchFamily="18" charset="2"/>
              </a:rPr>
              <a:t>og</a:t>
            </a:r>
            <a:r>
              <a:rPr lang="en-GB" sz="1600" i="1" dirty="0" smtClean="0">
                <a:sym typeface="Symbol" pitchFamily="18" charset="2"/>
              </a:rPr>
              <a:t> </a:t>
            </a:r>
            <a:r>
              <a:rPr lang="en-GB" sz="1600" i="1" dirty="0" smtClean="0">
                <a:sym typeface="Symbol" pitchFamily="18" charset="2"/>
              </a:rPr>
              <a:t>G</a:t>
            </a:r>
            <a:r>
              <a:rPr lang="en-GB" sz="1600" i="1" baseline="30000" dirty="0" smtClean="0">
                <a:sym typeface="Symbol" pitchFamily="18" charset="2"/>
              </a:rPr>
              <a:t>0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proporsjonale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smtClean="0">
                <a:sym typeface="Symbol" pitchFamily="18" charset="2"/>
              </a:rPr>
              <a:t>med </a:t>
            </a:r>
            <a:r>
              <a:rPr lang="en-GB" sz="1600" dirty="0" err="1" smtClean="0">
                <a:sym typeface="Symbol" pitchFamily="18" charset="2"/>
              </a:rPr>
              <a:t>antall</a:t>
            </a:r>
            <a:r>
              <a:rPr lang="en-GB" sz="1600" dirty="0" smtClean="0">
                <a:sym typeface="Symbol" pitchFamily="18" charset="2"/>
              </a:rPr>
              <a:t> mol </a:t>
            </a:r>
            <a:r>
              <a:rPr lang="en-GB" sz="1600" dirty="0" err="1" smtClean="0">
                <a:sym typeface="Symbol" pitchFamily="18" charset="2"/>
              </a:rPr>
              <a:t>elektroner</a:t>
            </a:r>
            <a:r>
              <a:rPr lang="en-GB" sz="1600" dirty="0" smtClean="0">
                <a:sym typeface="Symbol" pitchFamily="18" charset="2"/>
              </a:rPr>
              <a:t> i </a:t>
            </a:r>
            <a:r>
              <a:rPr lang="en-GB" sz="1600" dirty="0" err="1" smtClean="0">
                <a:sym typeface="Symbol" pitchFamily="18" charset="2"/>
              </a:rPr>
              <a:t>reaksjonen</a:t>
            </a:r>
            <a:r>
              <a:rPr lang="en-GB" sz="1600" dirty="0" smtClean="0">
                <a:sym typeface="Symbol" pitchFamily="18" charset="2"/>
              </a:rPr>
              <a:t> (</a:t>
            </a:r>
            <a:r>
              <a:rPr lang="en-GB" sz="1600" dirty="0" err="1" smtClean="0">
                <a:sym typeface="Symbol" pitchFamily="18" charset="2"/>
              </a:rPr>
              <a:t>ekstensiv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egenskap</a:t>
            </a:r>
            <a:r>
              <a:rPr lang="en-GB" sz="1600" dirty="0" smtClean="0">
                <a:sym typeface="Symbol" pitchFamily="18" charset="2"/>
              </a:rPr>
              <a:t>), </a:t>
            </a:r>
            <a:r>
              <a:rPr lang="en-GB" sz="1600" dirty="0" err="1" smtClean="0">
                <a:sym typeface="Symbol" pitchFamily="18" charset="2"/>
              </a:rPr>
              <a:t>mens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i="1" dirty="0" smtClean="0">
                <a:sym typeface="Symbol" pitchFamily="18" charset="2"/>
              </a:rPr>
              <a:t>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og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i="1" dirty="0" smtClean="0">
                <a:sym typeface="Symbol" pitchFamily="18" charset="2"/>
              </a:rPr>
              <a:t>E</a:t>
            </a:r>
            <a:r>
              <a:rPr lang="en-GB" sz="1600" i="1" baseline="30000" dirty="0" smtClean="0">
                <a:sym typeface="Symbol" pitchFamily="18" charset="2"/>
              </a:rPr>
              <a:t>0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uavhengige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av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antall</a:t>
            </a:r>
            <a:r>
              <a:rPr lang="en-GB" sz="1600" dirty="0" smtClean="0">
                <a:sym typeface="Symbol" pitchFamily="18" charset="2"/>
              </a:rPr>
              <a:t> mol (</a:t>
            </a:r>
            <a:r>
              <a:rPr lang="en-GB" sz="1600" dirty="0" err="1" smtClean="0">
                <a:sym typeface="Symbol" pitchFamily="18" charset="2"/>
              </a:rPr>
              <a:t>intensiv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egenskap</a:t>
            </a:r>
            <a:r>
              <a:rPr lang="en-GB" sz="1600" dirty="0" smtClean="0">
                <a:sym typeface="Symbol" pitchFamily="18" charset="2"/>
              </a:rPr>
              <a:t>). </a:t>
            </a:r>
            <a:endParaRPr lang="nb-NO" sz="1600" dirty="0" smtClean="0">
              <a:sym typeface="Symbol" pitchFamily="18" charset="2"/>
            </a:endParaRPr>
          </a:p>
        </p:txBody>
      </p:sp>
      <p:sp>
        <p:nvSpPr>
          <p:cNvPr id="24585" name="Rectangle 1030"/>
          <p:cNvSpPr>
            <a:spLocks noChangeArrowheads="1"/>
          </p:cNvSpPr>
          <p:nvPr/>
        </p:nvSpPr>
        <p:spPr bwMode="auto">
          <a:xfrm>
            <a:off x="36464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586" name="Rectangle 1032"/>
          <p:cNvSpPr>
            <a:spLocks noChangeArrowheads="1"/>
          </p:cNvSpPr>
          <p:nvPr/>
        </p:nvSpPr>
        <p:spPr bwMode="auto">
          <a:xfrm>
            <a:off x="37528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458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14137"/>
              </p:ext>
            </p:extLst>
          </p:nvPr>
        </p:nvGraphicFramePr>
        <p:xfrm>
          <a:off x="1259632" y="2867025"/>
          <a:ext cx="28495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Equation" r:id="rId3" imgW="1612800" imgH="203040" progId="Equation.3">
                  <p:embed/>
                </p:oleObj>
              </mc:Choice>
              <mc:Fallback>
                <p:oleObj name="Equation" r:id="rId3" imgW="1612800" imgH="20304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867025"/>
                        <a:ext cx="284956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51" y="-27384"/>
            <a:ext cx="30051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 err="1" smtClean="0"/>
              <a:t>Reduksjonspotensialer</a:t>
            </a:r>
            <a:r>
              <a:rPr lang="en-GB" dirty="0" smtClean="0"/>
              <a:t>; </a:t>
            </a:r>
            <a:r>
              <a:rPr lang="en-GB" dirty="0" err="1" smtClean="0"/>
              <a:t>referanseelektrode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334000" y="2978299"/>
            <a:ext cx="3733800" cy="3691061"/>
            <a:chOff x="5334000" y="2978299"/>
            <a:chExt cx="3733800" cy="3691061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5943600" y="6394722"/>
              <a:ext cx="3124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200" dirty="0"/>
                <a:t>Figur: </a:t>
              </a:r>
              <a:r>
                <a:rPr lang="nb-NO" sz="1200" dirty="0" err="1"/>
                <a:t>Shriver</a:t>
              </a:r>
              <a:r>
                <a:rPr lang="nb-NO" sz="1200" dirty="0"/>
                <a:t> and </a:t>
              </a:r>
              <a:r>
                <a:rPr lang="nb-NO" sz="1200" dirty="0" err="1"/>
                <a:t>Atkins</a:t>
              </a:r>
              <a:r>
                <a:rPr lang="nb-NO" sz="1200" dirty="0"/>
                <a:t>: </a:t>
              </a:r>
              <a:r>
                <a:rPr lang="nb-NO" sz="1200" dirty="0" err="1"/>
                <a:t>Inorganic</a:t>
              </a:r>
              <a:r>
                <a:rPr lang="nb-NO" sz="1200" dirty="0"/>
                <a:t> </a:t>
              </a:r>
              <a:r>
                <a:rPr lang="nb-NO" sz="1200" dirty="0" err="1"/>
                <a:t>Chemistry</a:t>
              </a:r>
              <a:r>
                <a:rPr lang="nb-NO" sz="1200" dirty="0"/>
                <a:t> </a:t>
              </a:r>
              <a:endParaRPr lang="en-US" sz="1200" dirty="0"/>
            </a:p>
          </p:txBody>
        </p:sp>
        <p:graphicFrame>
          <p:nvGraphicFramePr>
            <p:cNvPr id="2765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430562"/>
                </p:ext>
              </p:extLst>
            </p:nvPr>
          </p:nvGraphicFramePr>
          <p:xfrm>
            <a:off x="5334000" y="2978299"/>
            <a:ext cx="3581400" cy="347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6" name="Drawing" r:id="rId5" imgW="3838480" imgH="3724466" progId="">
                    <p:embed/>
                  </p:oleObj>
                </mc:Choice>
                <mc:Fallback>
                  <p:oleObj name="Drawing" r:id="rId5" imgW="3838480" imgH="372446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2978299"/>
                          <a:ext cx="3581400" cy="3475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715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Sann verdi av </a:t>
            </a:r>
            <a:r>
              <a:rPr lang="nb-NO" sz="1600" i="1" dirty="0" smtClean="0"/>
              <a:t>E</a:t>
            </a:r>
            <a:r>
              <a:rPr lang="nb-NO" sz="1600" i="1" baseline="30000" dirty="0" smtClean="0"/>
              <a:t>0</a:t>
            </a:r>
            <a:r>
              <a:rPr lang="nb-NO" sz="1600" dirty="0" smtClean="0"/>
              <a:t> for én halvcelle kan ikke måles. Vi må ha en motelektrode – en referanseelektrode.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 definerer derfor en standard referanse-halvcelle; Standard hydrogen-elektrode (SHE):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2H</a:t>
            </a:r>
            <a:r>
              <a:rPr lang="nb-NO" sz="1600" baseline="30000" dirty="0" smtClean="0"/>
              <a:t>+</a:t>
            </a:r>
            <a:r>
              <a:rPr lang="nb-NO" sz="1600" dirty="0" smtClean="0"/>
              <a:t>(aq, 1M) + 2e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 =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(g, 1 bar)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sym typeface="Symbol" pitchFamily="18" charset="2"/>
              </a:rPr>
              <a:t>	</a:t>
            </a:r>
            <a:r>
              <a:rPr lang="nb-NO" sz="1400" dirty="0" smtClean="0"/>
              <a:t>	</a:t>
            </a:r>
            <a:r>
              <a:rPr lang="nb-NO" sz="1400" i="1" dirty="0" smtClean="0"/>
              <a:t>E</a:t>
            </a:r>
            <a:r>
              <a:rPr lang="nb-NO" sz="1400" i="1" baseline="30000" dirty="0" smtClean="0"/>
              <a:t>0</a:t>
            </a:r>
            <a:r>
              <a:rPr lang="nb-NO" sz="1400" baseline="30000" dirty="0" smtClean="0"/>
              <a:t> </a:t>
            </a:r>
            <a:r>
              <a:rPr lang="nb-NO" sz="1400" dirty="0" smtClean="0">
                <a:sym typeface="Symbol" pitchFamily="18" charset="2"/>
              </a:rPr>
              <a:t> 0 	</a:t>
            </a:r>
            <a:r>
              <a:rPr lang="nb-NO" sz="1400" i="1" dirty="0" smtClean="0">
                <a:sym typeface="Symbol" pitchFamily="18" charset="2"/>
              </a:rPr>
              <a:t></a:t>
            </a:r>
            <a:r>
              <a:rPr lang="nb-NO" sz="1400" i="1" baseline="-25000" dirty="0"/>
              <a:t>r</a:t>
            </a:r>
            <a:r>
              <a:rPr lang="nb-NO" sz="1400" i="1" dirty="0"/>
              <a:t>G</a:t>
            </a:r>
            <a:r>
              <a:rPr lang="nb-NO" sz="1400" i="1" baseline="30000" dirty="0"/>
              <a:t>0</a:t>
            </a:r>
            <a:r>
              <a:rPr lang="nb-NO" sz="1400" dirty="0"/>
              <a:t> </a:t>
            </a:r>
            <a:r>
              <a:rPr lang="nb-NO" sz="1400" dirty="0">
                <a:sym typeface="Symbol" pitchFamily="18" charset="2"/>
              </a:rPr>
              <a:t></a:t>
            </a:r>
            <a:r>
              <a:rPr lang="nb-NO" sz="1400" dirty="0"/>
              <a:t> 0</a:t>
            </a: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Zn</a:t>
            </a:r>
            <a:r>
              <a:rPr lang="nb-NO" sz="1600" baseline="30000" dirty="0" smtClean="0"/>
              <a:t>2+</a:t>
            </a:r>
            <a:r>
              <a:rPr lang="nb-NO" sz="1600" dirty="0" smtClean="0"/>
              <a:t>(aq, 1M) + 2e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 = </a:t>
            </a:r>
            <a:r>
              <a:rPr lang="nb-NO" sz="1600" dirty="0" err="1" smtClean="0"/>
              <a:t>Zn</a:t>
            </a:r>
            <a:r>
              <a:rPr lang="nb-NO" sz="1600" dirty="0" smtClean="0"/>
              <a:t>(s)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b-NO" sz="1400" dirty="0" smtClean="0"/>
              <a:t>	    </a:t>
            </a:r>
            <a:r>
              <a:rPr lang="nb-NO" sz="1400" i="1" dirty="0" smtClean="0"/>
              <a:t>E</a:t>
            </a:r>
            <a:r>
              <a:rPr lang="nb-NO" sz="1400" i="1" baseline="30000" dirty="0" smtClean="0"/>
              <a:t>0</a:t>
            </a:r>
            <a:r>
              <a:rPr lang="nb-NO" sz="1400" baseline="30000" dirty="0" smtClean="0"/>
              <a:t> </a:t>
            </a:r>
            <a:r>
              <a:rPr lang="nb-NO" sz="1400" dirty="0" smtClean="0"/>
              <a:t>= ?	</a:t>
            </a:r>
            <a:endParaRPr lang="nb-NO" sz="1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Vi måler: </a:t>
            </a:r>
            <a:r>
              <a:rPr lang="nb-NO" sz="1400" i="1" dirty="0" smtClean="0"/>
              <a:t>E</a:t>
            </a:r>
            <a:r>
              <a:rPr lang="nb-NO" sz="1400" dirty="0" smtClean="0"/>
              <a:t>(Zn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,Zn) - </a:t>
            </a:r>
            <a:r>
              <a:rPr lang="nb-NO" sz="1400" i="1" dirty="0" smtClean="0"/>
              <a:t>E</a:t>
            </a:r>
            <a:r>
              <a:rPr lang="nb-NO" sz="1400" dirty="0" smtClean="0"/>
              <a:t>(H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,H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) = -0.76 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Zink-elektroden har negativ spenning, Pt-elektroden positiv.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Dette betyr 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</a:t>
            </a:r>
            <a:r>
              <a:rPr lang="nb-NO" sz="1400" i="1" dirty="0" smtClean="0"/>
              <a:t>E</a:t>
            </a:r>
            <a:r>
              <a:rPr lang="nb-NO" sz="1400" dirty="0" smtClean="0"/>
              <a:t>(Zn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,Zn)</a:t>
            </a:r>
            <a:r>
              <a:rPr lang="nb-NO" sz="1400" baseline="-25000" dirty="0" smtClean="0"/>
              <a:t>SHE</a:t>
            </a:r>
            <a:r>
              <a:rPr lang="nb-NO" sz="1400" dirty="0" smtClean="0"/>
              <a:t> = -0.76 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Spontan cellereaksjon;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 2H</a:t>
            </a:r>
            <a:r>
              <a:rPr lang="nb-NO" sz="1600" baseline="30000" dirty="0" smtClean="0"/>
              <a:t>+</a:t>
            </a:r>
            <a:r>
              <a:rPr lang="nb-NO" sz="1600" dirty="0" smtClean="0"/>
              <a:t>(aq) + </a:t>
            </a:r>
            <a:r>
              <a:rPr lang="nb-NO" sz="1600" dirty="0" err="1" smtClean="0"/>
              <a:t>Zn</a:t>
            </a:r>
            <a:r>
              <a:rPr lang="nb-NO" sz="1600" dirty="0" smtClean="0"/>
              <a:t>(s) =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(g) + Zn</a:t>
            </a:r>
            <a:r>
              <a:rPr lang="nb-NO" sz="1600" baseline="30000" dirty="0" smtClean="0"/>
              <a:t>2+</a:t>
            </a:r>
            <a:r>
              <a:rPr lang="nb-NO" sz="1600" dirty="0" smtClean="0"/>
              <a:t>(aq)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i="1" dirty="0" err="1" smtClean="0"/>
              <a:t>E</a:t>
            </a:r>
            <a:r>
              <a:rPr lang="nb-NO" sz="1400" i="1" baseline="-25000" dirty="0" err="1" smtClean="0"/>
              <a:t>celle</a:t>
            </a:r>
            <a:r>
              <a:rPr lang="nb-NO" sz="1400" i="1" dirty="0" smtClean="0"/>
              <a:t> </a:t>
            </a:r>
            <a:r>
              <a:rPr lang="nb-NO" sz="1400" dirty="0" smtClean="0"/>
              <a:t>= 0 V - (-0.76 V) = +0.76 V</a:t>
            </a:r>
            <a:r>
              <a:rPr lang="nb-NO" sz="1400" dirty="0" smtClean="0">
                <a:sym typeface="Symbol" pitchFamily="18" charset="2"/>
              </a:rPr>
              <a:t> 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</a:t>
            </a:r>
            <a:r>
              <a:rPr lang="nb-NO" sz="1400" i="1" baseline="-25000" dirty="0" smtClean="0"/>
              <a:t>r</a:t>
            </a:r>
            <a:r>
              <a:rPr lang="nb-NO" sz="1400" i="1" dirty="0" smtClean="0"/>
              <a:t>G</a:t>
            </a:r>
            <a:r>
              <a:rPr lang="nb-NO" sz="1400" i="1" baseline="30000" dirty="0" smtClean="0"/>
              <a:t>0</a:t>
            </a:r>
            <a:r>
              <a:rPr lang="nb-NO" sz="1400" i="1" dirty="0" smtClean="0"/>
              <a:t> </a:t>
            </a:r>
            <a:r>
              <a:rPr lang="nb-NO" sz="1400" dirty="0" smtClean="0"/>
              <a:t>= -147 </a:t>
            </a:r>
            <a:r>
              <a:rPr lang="nb-NO" sz="1400" dirty="0" err="1" smtClean="0"/>
              <a:t>kJ</a:t>
            </a:r>
            <a:r>
              <a:rPr lang="nb-NO" sz="1400" dirty="0" smtClean="0"/>
              <a:t>/mol	</a:t>
            </a:r>
          </a:p>
        </p:txBody>
      </p:sp>
    </p:spTree>
    <p:extLst>
      <p:ext uri="{BB962C8B-B14F-4D97-AF65-F5344CB8AC3E}">
        <p14:creationId xmlns:p14="http://schemas.microsoft.com/office/powerpoint/2010/main" val="41440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Elektrokjemisk serie (spenningsrekken)</a:t>
            </a:r>
            <a:br>
              <a:rPr lang="en-GB" smtClean="0"/>
            </a:br>
            <a:endParaRPr lang="en-GB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305800" cy="3200400"/>
          </a:xfrm>
        </p:spPr>
        <p:txBody>
          <a:bodyPr/>
          <a:lstStyle/>
          <a:p>
            <a:pPr eaLnBrk="1" hangingPunct="1"/>
            <a:r>
              <a:rPr lang="en-GB" sz="1800" dirty="0" err="1" smtClean="0"/>
              <a:t>Øverst</a:t>
            </a:r>
            <a:r>
              <a:rPr lang="en-GB" sz="1800" dirty="0" smtClean="0"/>
              <a:t>:   </a:t>
            </a:r>
            <a:r>
              <a:rPr lang="en-GB" sz="1800" dirty="0" err="1" smtClean="0"/>
              <a:t>Stor</a:t>
            </a:r>
            <a:r>
              <a:rPr lang="en-GB" sz="1800" dirty="0" smtClean="0"/>
              <a:t> </a:t>
            </a:r>
            <a:r>
              <a:rPr lang="en-GB" sz="1800" dirty="0" err="1" smtClean="0"/>
              <a:t>positiv</a:t>
            </a:r>
            <a:r>
              <a:rPr lang="en-GB" sz="1800" dirty="0" smtClean="0"/>
              <a:t> E(</a:t>
            </a:r>
            <a:r>
              <a:rPr lang="en-GB" sz="1800" dirty="0" err="1" smtClean="0"/>
              <a:t>Oks,Red</a:t>
            </a:r>
            <a:r>
              <a:rPr lang="en-GB" sz="1800" dirty="0" smtClean="0"/>
              <a:t>)  </a:t>
            </a:r>
          </a:p>
          <a:p>
            <a:pPr lvl="1" eaLnBrk="1" hangingPunct="1"/>
            <a:r>
              <a:rPr lang="en-GB" sz="1600" dirty="0" err="1" smtClean="0"/>
              <a:t>Oksidert</a:t>
            </a:r>
            <a:r>
              <a:rPr lang="en-GB" sz="1600" dirty="0" smtClean="0"/>
              <a:t> form </a:t>
            </a:r>
            <a:r>
              <a:rPr lang="en-GB" sz="1600" dirty="0" err="1" smtClean="0"/>
              <a:t>er</a:t>
            </a:r>
            <a:r>
              <a:rPr lang="en-GB" sz="1600" dirty="0" smtClean="0"/>
              <a:t> et </a:t>
            </a:r>
            <a:r>
              <a:rPr lang="en-GB" sz="1600" dirty="0" err="1" smtClean="0"/>
              <a:t>sterkt</a:t>
            </a:r>
            <a:r>
              <a:rPr lang="en-GB" sz="1600" dirty="0" smtClean="0"/>
              <a:t> </a:t>
            </a:r>
            <a:r>
              <a:rPr lang="en-GB" sz="1600" dirty="0" err="1" smtClean="0"/>
              <a:t>oksidasjonsmiddel</a:t>
            </a:r>
            <a:r>
              <a:rPr lang="en-GB" sz="1600" dirty="0" smtClean="0"/>
              <a:t>  </a:t>
            </a:r>
          </a:p>
          <a:p>
            <a:pPr lvl="1" eaLnBrk="1" hangingPunct="1"/>
            <a:r>
              <a:rPr lang="en-GB" sz="1600" dirty="0" err="1" smtClean="0"/>
              <a:t>Eks</a:t>
            </a:r>
            <a:r>
              <a:rPr lang="en-GB" sz="1600" dirty="0" smtClean="0"/>
              <a:t>.: F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(g) +2e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2F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(aq)              </a:t>
            </a:r>
            <a:r>
              <a:rPr lang="en-GB" sz="1600" i="1" dirty="0" smtClean="0"/>
              <a:t>E</a:t>
            </a:r>
            <a:r>
              <a:rPr lang="en-GB" sz="1600" dirty="0" smtClean="0"/>
              <a:t>= +3.05 V</a:t>
            </a:r>
          </a:p>
          <a:p>
            <a:pPr lvl="1" eaLnBrk="1" hangingPunct="1"/>
            <a:r>
              <a:rPr lang="en-GB" sz="1600" dirty="0" err="1" smtClean="0"/>
              <a:t>Halogener</a:t>
            </a:r>
            <a:r>
              <a:rPr lang="en-GB" sz="1600" dirty="0" smtClean="0"/>
              <a:t>, </a:t>
            </a:r>
            <a:r>
              <a:rPr lang="en-GB" sz="1600" dirty="0" err="1" smtClean="0"/>
              <a:t>edelmetallioner</a:t>
            </a:r>
            <a:r>
              <a:rPr lang="en-GB" sz="1600" dirty="0" smtClean="0"/>
              <a:t>, </a:t>
            </a:r>
            <a:r>
              <a:rPr lang="en-GB" sz="1600" dirty="0" err="1" smtClean="0"/>
              <a:t>høye</a:t>
            </a:r>
            <a:r>
              <a:rPr lang="en-GB" sz="1600" dirty="0" smtClean="0"/>
              <a:t> </a:t>
            </a:r>
            <a:r>
              <a:rPr lang="en-GB" sz="1600" dirty="0" err="1" smtClean="0"/>
              <a:t>oksidasjonstrinn</a:t>
            </a:r>
            <a:r>
              <a:rPr lang="en-GB" sz="1600" dirty="0" smtClean="0"/>
              <a:t>   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Nederst</a:t>
            </a:r>
            <a:r>
              <a:rPr lang="en-GB" sz="1800" dirty="0" smtClean="0"/>
              <a:t>: </a:t>
            </a:r>
            <a:r>
              <a:rPr lang="en-GB" sz="1800" dirty="0" err="1" smtClean="0"/>
              <a:t>Stor</a:t>
            </a:r>
            <a:r>
              <a:rPr lang="en-GB" sz="1800" dirty="0" smtClean="0"/>
              <a:t> </a:t>
            </a:r>
            <a:r>
              <a:rPr lang="en-GB" sz="1800" dirty="0" err="1" smtClean="0"/>
              <a:t>negativ</a:t>
            </a:r>
            <a:r>
              <a:rPr lang="en-GB" sz="1800" dirty="0" smtClean="0"/>
              <a:t> E(</a:t>
            </a:r>
            <a:r>
              <a:rPr lang="en-GB" sz="1800" dirty="0" err="1" smtClean="0"/>
              <a:t>Oks,Red</a:t>
            </a:r>
            <a:r>
              <a:rPr lang="en-GB" sz="1800" dirty="0" smtClean="0"/>
              <a:t>)  </a:t>
            </a:r>
          </a:p>
          <a:p>
            <a:pPr lvl="1" eaLnBrk="1" hangingPunct="1"/>
            <a:r>
              <a:rPr lang="en-GB" sz="1600" dirty="0" err="1" smtClean="0"/>
              <a:t>Redusert</a:t>
            </a:r>
            <a:r>
              <a:rPr lang="en-GB" sz="1600" dirty="0" smtClean="0"/>
              <a:t> form </a:t>
            </a:r>
            <a:r>
              <a:rPr lang="en-GB" sz="1600" dirty="0" err="1" smtClean="0"/>
              <a:t>er</a:t>
            </a:r>
            <a:r>
              <a:rPr lang="en-GB" sz="1600" dirty="0" smtClean="0"/>
              <a:t> et </a:t>
            </a:r>
            <a:r>
              <a:rPr lang="en-GB" sz="1600" dirty="0" err="1" smtClean="0"/>
              <a:t>sterkt</a:t>
            </a:r>
            <a:r>
              <a:rPr lang="en-GB" sz="1600" dirty="0" smtClean="0"/>
              <a:t> </a:t>
            </a:r>
            <a:r>
              <a:rPr lang="en-GB" sz="1600" dirty="0" err="1" smtClean="0"/>
              <a:t>reduksjonsmiddel</a:t>
            </a:r>
            <a:r>
              <a:rPr lang="en-GB" sz="1600" dirty="0" smtClean="0"/>
              <a:t>  </a:t>
            </a:r>
          </a:p>
          <a:p>
            <a:pPr lvl="1" eaLnBrk="1" hangingPunct="1"/>
            <a:r>
              <a:rPr lang="en-GB" sz="1600" dirty="0" err="1" smtClean="0"/>
              <a:t>Eks</a:t>
            </a:r>
            <a:r>
              <a:rPr lang="en-GB" sz="1600" dirty="0" smtClean="0"/>
              <a:t>.: Li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(aq) + 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Li(s)                 </a:t>
            </a:r>
            <a:r>
              <a:rPr lang="en-GB" sz="1600" i="1" dirty="0" smtClean="0"/>
              <a:t>E</a:t>
            </a:r>
            <a:r>
              <a:rPr lang="en-GB" sz="1600" dirty="0" smtClean="0"/>
              <a:t>= -3.04 V</a:t>
            </a:r>
          </a:p>
          <a:p>
            <a:pPr lvl="1" eaLnBrk="1" hangingPunct="1"/>
            <a:r>
              <a:rPr lang="en-GB" sz="1600" dirty="0" err="1" smtClean="0"/>
              <a:t>Uedle</a:t>
            </a:r>
            <a:r>
              <a:rPr lang="en-GB" sz="1600" dirty="0" smtClean="0"/>
              <a:t> </a:t>
            </a:r>
            <a:r>
              <a:rPr lang="en-GB" sz="1600" dirty="0" err="1" smtClean="0"/>
              <a:t>metaller</a:t>
            </a:r>
            <a:r>
              <a:rPr lang="en-GB" sz="1600" dirty="0" smtClean="0"/>
              <a:t>   </a:t>
            </a:r>
          </a:p>
          <a:p>
            <a:pPr eaLnBrk="1" hangingPunct="1"/>
            <a:endParaRPr lang="en-GB" sz="1800" dirty="0" smtClean="0"/>
          </a:p>
        </p:txBody>
      </p:sp>
      <p:pic>
        <p:nvPicPr>
          <p:cNvPr id="50181" name="Picture 4" descr="C:\Documents and Settings\trulsn\My Documents\MetEnFrem\Figurer\SA-table-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46463"/>
            <a:ext cx="51816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3505200" cy="11953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Hvis to halvreaksjoner kombineres vil den som står øverst i spenningsrekken gå til høyre, mens den som står nederst vil gå til venstre (under standardbetingelser).</a:t>
            </a:r>
            <a:endParaRPr lang="en-US" sz="1800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5795963" y="3141663"/>
            <a:ext cx="320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Tabell: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Halvceller</a:t>
            </a:r>
            <a:endParaRPr lang="en-US" smtClean="0"/>
          </a:p>
        </p:txBody>
      </p:sp>
      <p:sp>
        <p:nvSpPr>
          <p:cNvPr id="2663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nb-NO" dirty="0" smtClean="0">
                <a:cs typeface="Times New Roman" pitchFamily="18" charset="0"/>
              </a:rPr>
              <a:t>En elektrokjemisk reaksjon eller celle omfatter to halvreaksjoner eller halvceller. Vi kan velge å kombinere dem på to måter:</a:t>
            </a:r>
          </a:p>
          <a:p>
            <a:pPr algn="just"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Reduksjon: 	A + </a:t>
            </a:r>
            <a:r>
              <a:rPr lang="nb-NO" i="1" dirty="0" err="1" smtClean="0">
                <a:cs typeface="Times New Roman" pitchFamily="18" charset="0"/>
              </a:rPr>
              <a:t>x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 = A</a:t>
            </a:r>
            <a:r>
              <a:rPr lang="nb-NO" i="1" baseline="30000" dirty="0" smtClean="0">
                <a:cs typeface="Times New Roman" pitchFamily="18" charset="0"/>
              </a:rPr>
              <a:t>x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		| </a:t>
            </a:r>
            <a:r>
              <a:rPr lang="nb-NO" i="1" dirty="0" smtClean="0">
                <a:cs typeface="Times New Roman" pitchFamily="18" charset="0"/>
              </a:rPr>
              <a:t>y</a:t>
            </a:r>
            <a:endParaRPr lang="en-US" i="1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u="sng" dirty="0" smtClean="0">
                <a:cs typeface="Times New Roman" pitchFamily="18" charset="0"/>
              </a:rPr>
              <a:t>	</a:t>
            </a:r>
            <a:r>
              <a:rPr lang="en-US" u="sng" dirty="0" err="1" smtClean="0">
                <a:cs typeface="Times New Roman" pitchFamily="18" charset="0"/>
              </a:rPr>
              <a:t>Oksidasjon</a:t>
            </a:r>
            <a:r>
              <a:rPr lang="en-US" u="sng" dirty="0" smtClean="0">
                <a:cs typeface="Times New Roman" pitchFamily="18" charset="0"/>
              </a:rPr>
              <a:t>: 	B = B</a:t>
            </a:r>
            <a:r>
              <a:rPr lang="en-US" i="1" u="sng" baseline="30000" dirty="0" smtClean="0">
                <a:cs typeface="Times New Roman" pitchFamily="18" charset="0"/>
              </a:rPr>
              <a:t>y</a:t>
            </a:r>
            <a:r>
              <a:rPr lang="en-US" u="sng" baseline="30000" dirty="0" smtClean="0">
                <a:cs typeface="Times New Roman" pitchFamily="18" charset="0"/>
              </a:rPr>
              <a:t>+</a:t>
            </a:r>
            <a:r>
              <a:rPr lang="en-US" u="sng" dirty="0" smtClean="0">
                <a:cs typeface="Times New Roman" pitchFamily="18" charset="0"/>
              </a:rPr>
              <a:t> + </a:t>
            </a:r>
            <a:r>
              <a:rPr lang="en-US" i="1" u="sng" dirty="0" smtClean="0">
                <a:cs typeface="Times New Roman" pitchFamily="18" charset="0"/>
              </a:rPr>
              <a:t>y</a:t>
            </a:r>
            <a:r>
              <a:rPr lang="en-US" u="sng" dirty="0" smtClean="0">
                <a:cs typeface="Times New Roman" pitchFamily="18" charset="0"/>
              </a:rPr>
              <a:t>e</a:t>
            </a:r>
            <a:r>
              <a:rPr lang="en-US" u="sng" baseline="30000" dirty="0" smtClean="0">
                <a:cs typeface="Times New Roman" pitchFamily="18" charset="0"/>
              </a:rPr>
              <a:t>-</a:t>
            </a:r>
            <a:r>
              <a:rPr lang="en-US" u="sng" dirty="0" smtClean="0">
                <a:cs typeface="Times New Roman" pitchFamily="18" charset="0"/>
              </a:rPr>
              <a:t>		| </a:t>
            </a:r>
            <a:r>
              <a:rPr lang="en-US" i="1" u="sng" dirty="0" smtClean="0">
                <a:cs typeface="Times New Roman" pitchFamily="18" charset="0"/>
              </a:rPr>
              <a:t>x</a:t>
            </a:r>
            <a:r>
              <a:rPr lang="nb-NO" dirty="0" smtClean="0">
                <a:cs typeface="Times New Roman" pitchFamily="18" charset="0"/>
              </a:rPr>
              <a:t>    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Total:	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x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i="1" baseline="30000" dirty="0" err="1" smtClean="0">
                <a:cs typeface="Times New Roman" pitchFamily="18" charset="0"/>
              </a:rPr>
              <a:t>y</a:t>
            </a:r>
            <a:r>
              <a:rPr lang="en-US" baseline="30000" dirty="0" smtClean="0">
                <a:cs typeface="Times New Roman" pitchFamily="18" charset="0"/>
              </a:rPr>
              <a:t>+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Reduksjon 1: A + </a:t>
            </a:r>
            <a:r>
              <a:rPr lang="nb-NO" i="1" dirty="0" err="1" smtClean="0">
                <a:cs typeface="Times New Roman" pitchFamily="18" charset="0"/>
              </a:rPr>
              <a:t>x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 = A</a:t>
            </a:r>
            <a:r>
              <a:rPr lang="nb-NO" i="1" baseline="30000" dirty="0" smtClean="0">
                <a:cs typeface="Times New Roman" pitchFamily="18" charset="0"/>
              </a:rPr>
              <a:t>x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		| </a:t>
            </a:r>
            <a:r>
              <a:rPr lang="nb-NO" i="1" dirty="0" smtClean="0">
                <a:cs typeface="Times New Roman" pitchFamily="18" charset="0"/>
              </a:rPr>
              <a:t>y</a:t>
            </a:r>
            <a:endParaRPr lang="en-US" i="1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u="sng" dirty="0" smtClean="0">
                <a:cs typeface="Times New Roman" pitchFamily="18" charset="0"/>
              </a:rPr>
              <a:t>	Reduksjon 2</a:t>
            </a:r>
            <a:r>
              <a:rPr lang="en-US" u="sng" dirty="0" smtClean="0">
                <a:cs typeface="Times New Roman" pitchFamily="18" charset="0"/>
              </a:rPr>
              <a:t>: B</a:t>
            </a:r>
            <a:r>
              <a:rPr lang="en-US" i="1" u="sng" baseline="30000" dirty="0" smtClean="0">
                <a:cs typeface="Times New Roman" pitchFamily="18" charset="0"/>
              </a:rPr>
              <a:t>y</a:t>
            </a:r>
            <a:r>
              <a:rPr lang="en-US" u="sng" baseline="30000" dirty="0" smtClean="0">
                <a:cs typeface="Times New Roman" pitchFamily="18" charset="0"/>
              </a:rPr>
              <a:t>+</a:t>
            </a:r>
            <a:r>
              <a:rPr lang="en-US" u="sng" dirty="0" smtClean="0">
                <a:cs typeface="Times New Roman" pitchFamily="18" charset="0"/>
              </a:rPr>
              <a:t> + </a:t>
            </a:r>
            <a:r>
              <a:rPr lang="en-US" i="1" u="sng" dirty="0" smtClean="0">
                <a:cs typeface="Times New Roman" pitchFamily="18" charset="0"/>
              </a:rPr>
              <a:t>y</a:t>
            </a:r>
            <a:r>
              <a:rPr lang="en-US" u="sng" dirty="0" smtClean="0">
                <a:cs typeface="Times New Roman" pitchFamily="18" charset="0"/>
              </a:rPr>
              <a:t>e</a:t>
            </a:r>
            <a:r>
              <a:rPr lang="en-US" u="sng" baseline="30000" dirty="0" smtClean="0">
                <a:cs typeface="Times New Roman" pitchFamily="18" charset="0"/>
              </a:rPr>
              <a:t>-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nb-NO" u="sng" dirty="0" smtClean="0">
                <a:cs typeface="Times New Roman" pitchFamily="18" charset="0"/>
              </a:rPr>
              <a:t>= </a:t>
            </a:r>
            <a:r>
              <a:rPr lang="en-US" u="sng" dirty="0" smtClean="0">
                <a:cs typeface="Times New Roman" pitchFamily="18" charset="0"/>
              </a:rPr>
              <a:t>B 		| </a:t>
            </a:r>
            <a:r>
              <a:rPr lang="nb-NO" u="sng" dirty="0" smtClean="0">
                <a:cs typeface="Times New Roman" pitchFamily="18" charset="0"/>
              </a:rPr>
              <a:t>- </a:t>
            </a:r>
            <a:r>
              <a:rPr lang="en-US" i="1" u="sng" dirty="0" smtClean="0">
                <a:cs typeface="Times New Roman" pitchFamily="18" charset="0"/>
              </a:rPr>
              <a:t>x</a:t>
            </a:r>
            <a:r>
              <a:rPr lang="nb-NO" dirty="0" smtClean="0">
                <a:cs typeface="Times New Roman" pitchFamily="18" charset="0"/>
              </a:rPr>
              <a:t>    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Total:	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x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i="1" baseline="30000" dirty="0" err="1" smtClean="0">
                <a:cs typeface="Times New Roman" pitchFamily="18" charset="0"/>
              </a:rPr>
              <a:t>y</a:t>
            </a:r>
            <a:r>
              <a:rPr lang="en-US" baseline="30000" dirty="0" smtClean="0">
                <a:cs typeface="Times New Roman" pitchFamily="18" charset="0"/>
              </a:rPr>
              <a:t>+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6631" name="Rectangle 1029"/>
          <p:cNvSpPr>
            <a:spLocks noChangeArrowheads="1"/>
          </p:cNvSpPr>
          <p:nvPr/>
        </p:nvSpPr>
        <p:spPr bwMode="auto">
          <a:xfrm>
            <a:off x="377190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5524500" y="3406775"/>
          <a:ext cx="31988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4" imgW="1562040" imgH="457200" progId="Equation.3">
                  <p:embed/>
                </p:oleObj>
              </mc:Choice>
              <mc:Fallback>
                <p:oleObj name="Equation" r:id="rId4" imgW="1562040" imgH="457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406775"/>
                        <a:ext cx="31988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1031"/>
          <p:cNvSpPr>
            <a:spLocks noChangeArrowheads="1"/>
          </p:cNvSpPr>
          <p:nvPr/>
        </p:nvSpPr>
        <p:spPr bwMode="auto">
          <a:xfrm>
            <a:off x="3725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6627" name="Object 1025"/>
          <p:cNvGraphicFramePr>
            <a:graphicFrameLocks noChangeAspect="1"/>
          </p:cNvGraphicFramePr>
          <p:nvPr/>
        </p:nvGraphicFramePr>
        <p:xfrm>
          <a:off x="5562600" y="5572125"/>
          <a:ext cx="32766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6" imgW="1650960" imgH="457200" progId="Equation.3">
                  <p:embed/>
                </p:oleObj>
              </mc:Choice>
              <mc:Fallback>
                <p:oleObj name="Equation" r:id="rId6" imgW="1650960" imgH="457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572125"/>
                        <a:ext cx="32766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44488"/>
          </a:xfrm>
        </p:spPr>
        <p:txBody>
          <a:bodyPr/>
          <a:lstStyle/>
          <a:p>
            <a:r>
              <a:rPr lang="nb-NO" dirty="0" smtClean="0"/>
              <a:t>Øvelser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MENA1001 – Materialer, energi og nanoteknologi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84582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4" y="476672"/>
            <a:ext cx="8210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11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Kinetikk og overpotensialer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462264" cy="4724400"/>
          </a:xfrm>
        </p:spPr>
        <p:txBody>
          <a:bodyPr/>
          <a:lstStyle/>
          <a:p>
            <a:pPr eaLnBrk="1" hangingPunct="1"/>
            <a:r>
              <a:rPr lang="en-GB" dirty="0" err="1" smtClean="0"/>
              <a:t>Reaksjoner</a:t>
            </a:r>
            <a:r>
              <a:rPr lang="en-GB" dirty="0" smtClean="0"/>
              <a:t> </a:t>
            </a:r>
            <a:r>
              <a:rPr lang="en-GB" dirty="0" err="1" smtClean="0"/>
              <a:t>krever</a:t>
            </a:r>
            <a:r>
              <a:rPr lang="en-GB" dirty="0" smtClean="0"/>
              <a:t> </a:t>
            </a:r>
            <a:r>
              <a:rPr lang="en-GB" dirty="0" err="1" smtClean="0"/>
              <a:t>aktivering</a:t>
            </a:r>
            <a:r>
              <a:rPr lang="en-GB" dirty="0" smtClean="0"/>
              <a:t>;   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aktiveringsenergi</a:t>
            </a:r>
            <a:r>
              <a:rPr lang="en-GB" dirty="0" smtClean="0"/>
              <a:t>  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Kan </a:t>
            </a:r>
            <a:r>
              <a:rPr lang="en-GB" dirty="0" err="1" smtClean="0"/>
              <a:t>uttrykkes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aktiveringspotensial</a:t>
            </a:r>
            <a:r>
              <a:rPr lang="en-GB" dirty="0" smtClean="0"/>
              <a:t>; 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overpotensial</a:t>
            </a: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op</a:t>
            </a:r>
            <a:r>
              <a:rPr lang="en-GB" i="1" dirty="0" smtClean="0"/>
              <a:t> = -</a:t>
            </a:r>
            <a:r>
              <a:rPr lang="el-GR" i="1" dirty="0" smtClean="0"/>
              <a:t>Δ</a:t>
            </a:r>
            <a:r>
              <a:rPr lang="nb-NO" i="1" dirty="0" err="1" smtClean="0"/>
              <a:t>G</a:t>
            </a:r>
            <a:r>
              <a:rPr lang="nb-NO" i="1" baseline="-25000" dirty="0" err="1" smtClean="0"/>
              <a:t>akt</a:t>
            </a:r>
            <a:r>
              <a:rPr lang="nb-NO" i="1" dirty="0" smtClean="0"/>
              <a:t>/</a:t>
            </a:r>
            <a:r>
              <a:rPr lang="en-GB" i="1" dirty="0" smtClean="0"/>
              <a:t>nF</a:t>
            </a:r>
          </a:p>
          <a:p>
            <a:pPr lvl="1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Overpotensialet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karakteristisk</a:t>
            </a:r>
            <a:r>
              <a:rPr lang="en-GB" dirty="0" smtClean="0"/>
              <a:t> for </a:t>
            </a:r>
            <a:r>
              <a:rPr lang="en-GB" dirty="0" err="1" smtClean="0"/>
              <a:t>hver</a:t>
            </a:r>
            <a:r>
              <a:rPr lang="en-GB" dirty="0" smtClean="0"/>
              <a:t> delreaksjon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Eks</a:t>
            </a:r>
            <a:r>
              <a:rPr lang="en-GB" dirty="0" smtClean="0"/>
              <a:t>.: </a:t>
            </a:r>
            <a:r>
              <a:rPr lang="en-GB" dirty="0" err="1" smtClean="0"/>
              <a:t>Reduksjon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oksidasjon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vann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ofte</a:t>
            </a:r>
            <a:r>
              <a:rPr lang="en-GB" dirty="0" smtClean="0"/>
              <a:t> </a:t>
            </a:r>
            <a:r>
              <a:rPr lang="en-GB" dirty="0" err="1" smtClean="0"/>
              <a:t>rundt</a:t>
            </a:r>
            <a:r>
              <a:rPr lang="en-GB" dirty="0" smtClean="0"/>
              <a:t> 0.6 V i overpotensial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1681" name="Picture 1" descr="C:\Users\trulsn\Documents\MENA1000bok\Figurer\Kinetikk aktiv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248472" cy="288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6739A-C7BB-4B01-9FB0-FA22E38AB04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512" y="548680"/>
            <a:ext cx="8136904" cy="6078523"/>
            <a:chOff x="179512" y="548680"/>
            <a:chExt cx="8136904" cy="607852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548680"/>
              <a:ext cx="8136904" cy="607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979712" y="620688"/>
              <a:ext cx="511256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en-GB" dirty="0" err="1" smtClean="0"/>
              <a:t>Termodynamikk</a:t>
            </a:r>
            <a:r>
              <a:rPr lang="en-GB" dirty="0" smtClean="0"/>
              <a:t>, </a:t>
            </a:r>
            <a:r>
              <a:rPr lang="en-GB" dirty="0" err="1" smtClean="0"/>
              <a:t>kinetikk</a:t>
            </a:r>
            <a:r>
              <a:rPr lang="en-GB" dirty="0" smtClean="0"/>
              <a:t>, </a:t>
            </a:r>
            <a:r>
              <a:rPr lang="en-GB" dirty="0" err="1" smtClean="0"/>
              <a:t>katalyse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err="1" smtClean="0"/>
              <a:t>Eksempel</a:t>
            </a:r>
            <a:r>
              <a:rPr lang="en-GB" sz="2000" dirty="0" smtClean="0"/>
              <a:t>: </a:t>
            </a:r>
            <a:r>
              <a:rPr lang="en-GB" sz="2000" dirty="0" err="1" smtClean="0"/>
              <a:t>Oksidasjon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</a:t>
            </a:r>
            <a:r>
              <a:rPr lang="en-GB" sz="2000" dirty="0" err="1" smtClean="0"/>
              <a:t>ammoniakk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ym typeface="Symbol" pitchFamily="18" charset="2"/>
              </a:rPr>
              <a:t>Repetisjon: </a:t>
            </a:r>
            <a:r>
              <a:rPr lang="en-US" i="1" dirty="0" smtClean="0">
                <a:sym typeface="Symbol" pitchFamily="18" charset="2"/>
              </a:rPr>
              <a:t></a:t>
            </a:r>
            <a:r>
              <a:rPr lang="nb-NO" i="1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og </a:t>
            </a:r>
            <a:r>
              <a:rPr lang="nb-NO" i="1" dirty="0" smtClean="0">
                <a:sym typeface="Symbol" pitchFamily="18" charset="2"/>
              </a:rPr>
              <a:t>K</a:t>
            </a:r>
            <a:endParaRPr lang="en-US" i="1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1696"/>
          </a:xfrm>
        </p:spPr>
        <p:txBody>
          <a:bodyPr/>
          <a:lstStyle/>
          <a:p>
            <a:pPr eaLnBrk="1" hangingPunct="1"/>
            <a:r>
              <a:rPr lang="en-US" i="1" dirty="0" smtClean="0">
                <a:sym typeface="Symbol" pitchFamily="18" charset="2"/>
              </a:rPr>
              <a:t></a:t>
            </a:r>
            <a:r>
              <a:rPr lang="nb-NO" i="1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sier noe om energibalansen når </a:t>
            </a:r>
            <a:r>
              <a:rPr lang="nb-NO" i="1" dirty="0" smtClean="0">
                <a:sym typeface="Symbol" pitchFamily="18" charset="2"/>
              </a:rPr>
              <a:t>Q</a:t>
            </a:r>
            <a:r>
              <a:rPr lang="nb-NO" dirty="0" smtClean="0">
                <a:sym typeface="Symbol" pitchFamily="18" charset="2"/>
              </a:rPr>
              <a:t> = 1.</a:t>
            </a:r>
          </a:p>
          <a:p>
            <a:pPr eaLnBrk="1" hangingPunct="1"/>
            <a:r>
              <a:rPr lang="nb-NO" i="1" dirty="0" smtClean="0">
                <a:sym typeface="Symbol" pitchFamily="18" charset="2"/>
              </a:rPr>
              <a:t>K</a:t>
            </a:r>
            <a:r>
              <a:rPr lang="nb-NO" dirty="0" smtClean="0">
                <a:sym typeface="Symbol" pitchFamily="18" charset="2"/>
              </a:rPr>
              <a:t> sier noe om hva </a:t>
            </a:r>
            <a:r>
              <a:rPr lang="nb-NO" i="1" dirty="0" smtClean="0">
                <a:sym typeface="Symbol" pitchFamily="18" charset="2"/>
              </a:rPr>
              <a:t>Q</a:t>
            </a:r>
            <a:r>
              <a:rPr lang="nb-NO" dirty="0" smtClean="0">
                <a:sym typeface="Symbol" pitchFamily="18" charset="2"/>
              </a:rPr>
              <a:t> må bli for å oppveie dette.</a:t>
            </a:r>
          </a:p>
          <a:p>
            <a:pPr eaLnBrk="1" hangingPunct="1"/>
            <a:r>
              <a:rPr lang="nb-NO" dirty="0" smtClean="0">
                <a:sym typeface="Symbol" pitchFamily="18" charset="2"/>
              </a:rPr>
              <a:t>Eksempel: </a:t>
            </a:r>
          </a:p>
          <a:p>
            <a:pPr eaLnBrk="1" hangingPunct="1">
              <a:buFontTx/>
              <a:buNone/>
            </a:pPr>
            <a:r>
              <a:rPr lang="en-GB" sz="1800" dirty="0" smtClean="0"/>
              <a:t>	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O(g)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	Reaksjonen er energetisk gunstig hvis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H2</a:t>
            </a:r>
            <a:r>
              <a:rPr lang="nb-NO" dirty="0" smtClean="0">
                <a:sym typeface="Symbol" pitchFamily="18" charset="2"/>
              </a:rPr>
              <a:t>,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O2</a:t>
            </a:r>
            <a:r>
              <a:rPr lang="nb-NO" dirty="0" smtClean="0">
                <a:sym typeface="Symbol" pitchFamily="18" charset="2"/>
              </a:rPr>
              <a:t>,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H2O</a:t>
            </a:r>
            <a:r>
              <a:rPr lang="nb-NO" dirty="0" smtClean="0">
                <a:sym typeface="Symbol" pitchFamily="18" charset="2"/>
              </a:rPr>
              <a:t> = 1.</a:t>
            </a: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	Produktene kommer i stor overvekt før likevekt oppnås.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I dette kapittelet skal vi bruke slike relasjoner når vi gjør oss kjent med typiske og viktige kjemiske reaksjoner og likevekter.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1262"/>
              </p:ext>
            </p:extLst>
          </p:nvPr>
        </p:nvGraphicFramePr>
        <p:xfrm>
          <a:off x="1691680" y="3838178"/>
          <a:ext cx="2644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Formel" r:id="rId3" imgW="1536480" imgH="431640" progId="Equation.3">
                  <p:embed/>
                </p:oleObj>
              </mc:Choice>
              <mc:Fallback>
                <p:oleObj name="Formel" r:id="rId3" imgW="1536480" imgH="43164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838178"/>
                        <a:ext cx="26447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655642"/>
              </p:ext>
            </p:extLst>
          </p:nvPr>
        </p:nvGraphicFramePr>
        <p:xfrm>
          <a:off x="1774825" y="2920429"/>
          <a:ext cx="11811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Formel" r:id="rId5" imgW="685800" imgH="253800" progId="Equation.3">
                  <p:embed/>
                </p:oleObj>
              </mc:Choice>
              <mc:Fallback>
                <p:oleObj name="Formel" r:id="rId5" imgW="6858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20429"/>
                        <a:ext cx="11811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Oppsummering Kapittel 6</a:t>
            </a:r>
            <a:endParaRPr lang="en-US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mål med kapittelet har vært å gjøre seg kjent med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Viktige typer kjemiske reaksjoner og likevekter (syre-base, oppløsning-utfelling, kompleksering, red-</a:t>
            </a:r>
            <a:r>
              <a:rPr lang="nb-NO" sz="1600" dirty="0" err="1" smtClean="0"/>
              <a:t>oks</a:t>
            </a:r>
            <a:r>
              <a:rPr lang="nb-NO" sz="1600" dirty="0" smtClean="0"/>
              <a:t>, elektrokjemi)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Beregninger av konsentrasjoner i kjemiske likevektssystemer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Måter å fremstille data for likevekter på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Konsentrasjoner i kjemiske likevekter kan beregnes ved å kombinere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Likevektskonstant(er</a:t>
            </a:r>
            <a:r>
              <a:rPr lang="nb-NO" sz="16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Massebalanse(r)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Elektronøytralitet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Alternativ (tradisjonell) metodikk i beregninger av bl.a. syre-base-likevekter: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Finn relevant reaksjonsligning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Blanding – fortynning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Reaksjon (sterke syrer eller baser reagerer fullstendig)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”Fininnstilling” av likevekt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Oppsummering, Kap. 6, forts.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524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Mange </a:t>
            </a:r>
            <a:r>
              <a:rPr lang="en-GB" dirty="0" err="1" smtClean="0"/>
              <a:t>praktiske</a:t>
            </a:r>
            <a:r>
              <a:rPr lang="en-GB" dirty="0" smtClean="0"/>
              <a:t> </a:t>
            </a:r>
            <a:r>
              <a:rPr lang="en-GB" dirty="0" err="1" smtClean="0"/>
              <a:t>verktøy</a:t>
            </a:r>
            <a:r>
              <a:rPr lang="en-GB" dirty="0" smtClean="0"/>
              <a:t> for </a:t>
            </a:r>
            <a:r>
              <a:rPr lang="en-GB" dirty="0" err="1" smtClean="0"/>
              <a:t>likevektsdata</a:t>
            </a:r>
            <a:r>
              <a:rPr lang="en-GB" dirty="0" smtClean="0"/>
              <a:t>:</a:t>
            </a: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	Generelt: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</a:t>
            </a:r>
            <a:r>
              <a:rPr lang="en-GB" dirty="0" err="1" smtClean="0"/>
              <a:t>Spesielt</a:t>
            </a:r>
            <a:r>
              <a:rPr lang="en-GB" dirty="0" smtClean="0"/>
              <a:t> for red-</a:t>
            </a:r>
            <a:r>
              <a:rPr lang="en-GB" dirty="0" err="1" smtClean="0"/>
              <a:t>oks-kjemi</a:t>
            </a:r>
            <a:r>
              <a:rPr lang="en-GB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Ellingham-diagram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i="1" dirty="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dirty="0" smtClean="0">
                <a:sym typeface="Symbol" pitchFamily="18" charset="2"/>
              </a:rPr>
              <a:t>G</a:t>
            </a:r>
            <a:r>
              <a:rPr lang="en-GB" i="1" baseline="30000" dirty="0" smtClean="0">
                <a:sym typeface="Symbol" pitchFamily="18" charset="2"/>
              </a:rPr>
              <a:t>0</a:t>
            </a:r>
            <a:r>
              <a:rPr lang="en-GB" dirty="0" smtClean="0">
                <a:sym typeface="Symbol" pitchFamily="18" charset="2"/>
              </a:rPr>
              <a:t> vs </a:t>
            </a:r>
            <a:r>
              <a:rPr lang="en-GB" i="1" dirty="0" smtClean="0">
                <a:sym typeface="Symbol" pitchFamily="18" charset="2"/>
              </a:rPr>
              <a:t>T</a:t>
            </a:r>
            <a:r>
              <a:rPr lang="en-GB" dirty="0" smtClean="0">
                <a:sym typeface="Symbol" pitchFamily="18" charset="2"/>
              </a:rPr>
              <a:t> for </a:t>
            </a:r>
            <a:r>
              <a:rPr lang="en-GB" dirty="0" err="1" smtClean="0">
                <a:sym typeface="Symbol" pitchFamily="18" charset="2"/>
              </a:rPr>
              <a:t>oksidasjoner</a:t>
            </a:r>
            <a:endParaRPr lang="en-GB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ym typeface="Symbol" pitchFamily="18" charset="2"/>
              </a:rPr>
              <a:t>Spenningsrekken</a:t>
            </a:r>
            <a:endParaRPr lang="en-GB" dirty="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i="1" dirty="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dirty="0" smtClean="0">
                <a:sym typeface="Symbol" pitchFamily="18" charset="2"/>
              </a:rPr>
              <a:t>E</a:t>
            </a:r>
            <a:r>
              <a:rPr lang="en-GB" i="1" baseline="30000" dirty="0" smtClean="0">
                <a:sym typeface="Symbol" pitchFamily="18" charset="2"/>
              </a:rPr>
              <a:t>0</a:t>
            </a:r>
            <a:r>
              <a:rPr lang="en-GB" dirty="0" smtClean="0">
                <a:sym typeface="Symbol" pitchFamily="18" charset="2"/>
              </a:rPr>
              <a:t> for </a:t>
            </a:r>
            <a:r>
              <a:rPr lang="en-GB" dirty="0" err="1" smtClean="0">
                <a:sym typeface="Symbol" pitchFamily="18" charset="2"/>
              </a:rPr>
              <a:t>reduksjon</a:t>
            </a:r>
            <a:endParaRPr lang="en-GB" dirty="0" smtClean="0">
              <a:sym typeface="Symbol" pitchFamily="18" charset="2"/>
            </a:endParaRP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295400" y="2227263"/>
          <a:ext cx="28495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3" imgW="1612800" imgH="203040" progId="Equation.3">
                  <p:embed/>
                </p:oleObj>
              </mc:Choice>
              <mc:Fallback>
                <p:oleObj name="Equation" r:id="rId3" imgW="16128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27263"/>
                        <a:ext cx="284956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46562"/>
              </p:ext>
            </p:extLst>
          </p:nvPr>
        </p:nvGraphicFramePr>
        <p:xfrm>
          <a:off x="6300192" y="908720"/>
          <a:ext cx="2126704" cy="3250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Drawing" r:id="rId5" imgW="4058078" imgH="5391442" progId="">
                  <p:embed/>
                </p:oleObj>
              </mc:Choice>
              <mc:Fallback>
                <p:oleObj name="Drawing" r:id="rId5" imgW="4058078" imgH="5391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08720"/>
                        <a:ext cx="2126704" cy="3250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C:\Documents and Settings\trulsn\My Documents\MetEnFrem\Figurer\SA-table-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4568" y="4365104"/>
            <a:ext cx="3345904" cy="203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Vann;  autoprotolyse-likevekten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>
                <a:cs typeface="Times New Roman" pitchFamily="18" charset="0"/>
              </a:rPr>
              <a:t>Autoprotolyse: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	</a:t>
            </a:r>
            <a:r>
              <a:rPr lang="en-US" sz="1800" smtClean="0">
                <a:cs typeface="Times New Roman" pitchFamily="18" charset="0"/>
              </a:rPr>
              <a:t>H</a:t>
            </a:r>
            <a:r>
              <a:rPr lang="en-US" sz="1800" baseline="-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O(</a:t>
            </a:r>
            <a:r>
              <a:rPr lang="en-US" sz="1800" i="1" smtClean="0">
                <a:cs typeface="Times New Roman" pitchFamily="18" charset="0"/>
              </a:rPr>
              <a:t>l</a:t>
            </a:r>
            <a:r>
              <a:rPr lang="en-US" sz="1800" smtClean="0">
                <a:cs typeface="Times New Roman" pitchFamily="18" charset="0"/>
              </a:rPr>
              <a:t>) = H</a:t>
            </a:r>
            <a:r>
              <a:rPr lang="en-US" sz="1800" baseline="30000" smtClean="0">
                <a:cs typeface="Times New Roman" pitchFamily="18" charset="0"/>
              </a:rPr>
              <a:t>+</a:t>
            </a:r>
            <a:r>
              <a:rPr lang="en-US" sz="1800" smtClean="0">
                <a:cs typeface="Times New Roman" pitchFamily="18" charset="0"/>
              </a:rPr>
              <a:t>(aq) + OH</a:t>
            </a:r>
            <a:r>
              <a:rPr lang="en-US" sz="1800" baseline="30000" smtClean="0">
                <a:cs typeface="Times New Roman" pitchFamily="18" charset="0"/>
              </a:rPr>
              <a:t>-</a:t>
            </a:r>
            <a:r>
              <a:rPr lang="en-US" sz="1800" smtClean="0">
                <a:cs typeface="Times New Roman" pitchFamily="18" charset="0"/>
              </a:rPr>
              <a:t>(aq)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eller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	2H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smtClean="0">
                <a:cs typeface="Times New Roman" pitchFamily="18" charset="0"/>
              </a:rPr>
              <a:t>Likevektskonstanter er i prinsippet benevningsløse, men vi bruker likevel ofte benevning for sikkerhets skyld eller pga. faktiske omgjøringer;</a:t>
            </a:r>
            <a:r>
              <a:rPr lang="en-US" sz="180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911225" y="3259138"/>
          <a:ext cx="74930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4520880" imgH="927000" progId="Equation.3">
                  <p:embed/>
                </p:oleObj>
              </mc:Choice>
              <mc:Fallback>
                <p:oleObj name="Equation" r:id="rId3" imgW="4520880" imgH="9270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259138"/>
                        <a:ext cx="7493000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914400" y="5867400"/>
          <a:ext cx="47767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2882880" imgH="253800" progId="Equation.3">
                  <p:embed/>
                </p:oleObj>
              </mc:Choice>
              <mc:Fallback>
                <p:oleObj name="Equation" r:id="rId5" imgW="2882880" imgH="2538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47767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Autoprotolyse i rent vann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To species: H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30000" smtClean="0"/>
              <a:t>+</a:t>
            </a:r>
            <a:r>
              <a:rPr lang="nb-NO" sz="1800" smtClean="0"/>
              <a:t>(aq) og OH</a:t>
            </a:r>
            <a:r>
              <a:rPr lang="nb-NO" sz="1800" baseline="30000" smtClean="0"/>
              <a:t>-</a:t>
            </a:r>
            <a:r>
              <a:rPr lang="nb-NO" sz="1800" smtClean="0"/>
              <a:t>(aq)</a:t>
            </a:r>
          </a:p>
          <a:p>
            <a:pPr eaLnBrk="1" hangingPunct="1"/>
            <a:r>
              <a:rPr lang="nb-NO" sz="1800" smtClean="0"/>
              <a:t>Vi trenger to uavhengige ligninger for å finne ”løsningen”: </a:t>
            </a:r>
          </a:p>
          <a:p>
            <a:pPr eaLnBrk="1" hangingPunct="1"/>
            <a:r>
              <a:rPr lang="nb-NO" sz="1800" smtClean="0"/>
              <a:t>Likevekt: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Elektronøytralitet: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ved innsetting:</a:t>
            </a:r>
            <a:endParaRPr lang="en-US" sz="1800" smtClean="0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1524000" y="2057400"/>
          <a:ext cx="47767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3" imgW="2882880" imgH="253800" progId="Equation.3">
                  <p:embed/>
                </p:oleObj>
              </mc:Choice>
              <mc:Fallback>
                <p:oleObj name="Equation" r:id="rId3" imgW="2882880" imgH="2538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7767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1524000" y="3048000"/>
          <a:ext cx="2589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5" imgW="1562040" imgH="241200" progId="Equation.3">
                  <p:embed/>
                </p:oleObj>
              </mc:Choice>
              <mc:Fallback>
                <p:oleObj name="Equation" r:id="rId5" imgW="1562040" imgH="241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2589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26"/>
          <p:cNvGraphicFramePr>
            <a:graphicFrameLocks noChangeAspect="1"/>
          </p:cNvGraphicFramePr>
          <p:nvPr/>
        </p:nvGraphicFramePr>
        <p:xfrm>
          <a:off x="1447800" y="4221163"/>
          <a:ext cx="6483350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7" imgW="3911400" imgH="1269720" progId="Equation.3">
                  <p:embed/>
                </p:oleObj>
              </mc:Choice>
              <mc:Fallback>
                <p:oleObj name="Equation" r:id="rId7" imgW="3911400" imgH="126972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21163"/>
                        <a:ext cx="6483350" cy="211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027"/>
          <p:cNvGraphicFramePr>
            <a:graphicFrameLocks noChangeAspect="1"/>
          </p:cNvGraphicFramePr>
          <p:nvPr/>
        </p:nvGraphicFramePr>
        <p:xfrm>
          <a:off x="6934200" y="2019300"/>
          <a:ext cx="17526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Clip" r:id="rId9" imgW="4212720" imgH="3573000" progId="">
                  <p:embed/>
                </p:oleObj>
              </mc:Choice>
              <mc:Fallback>
                <p:oleObj name="Clip" r:id="rId9" imgW="4212720" imgH="357300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019300"/>
                        <a:ext cx="17526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Brønsted-syrer og -baser</a:t>
            </a:r>
            <a:endParaRPr 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eaLnBrk="1" hangingPunct="1"/>
            <a:r>
              <a:rPr lang="nb-NO" sz="1800" smtClean="0">
                <a:cs typeface="Times New Roman" pitchFamily="18" charset="0"/>
              </a:rPr>
              <a:t>Brønsted-syre: Stoff som avgir protoner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HA(aq) + 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A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        	</a:t>
            </a:r>
            <a:r>
              <a:rPr lang="nb-NO" sz="1800" smtClean="0">
                <a:solidFill>
                  <a:srgbClr val="CC0000"/>
                </a:solidFill>
                <a:cs typeface="Times New Roman" pitchFamily="18" charset="0"/>
              </a:rPr>
              <a:t>K</a:t>
            </a:r>
            <a:r>
              <a:rPr lang="nb-NO" sz="1800" baseline="-25000" smtClean="0">
                <a:solidFill>
                  <a:srgbClr val="CC0000"/>
                </a:solidFill>
                <a:cs typeface="Times New Roman" pitchFamily="18" charset="0"/>
              </a:rPr>
              <a:t>a</a:t>
            </a:r>
            <a:endParaRPr lang="nb-NO" sz="1800" smtClean="0">
              <a:solidFill>
                <a:srgbClr val="CC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solidFill>
                <a:srgbClr val="CC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Eks. vann som syre:   2H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lvl="2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	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H</a:t>
            </a:r>
            <a:r>
              <a:rPr lang="nb-NO" sz="1400" baseline="-3000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sz="1400" i="1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) og OH</a:t>
            </a:r>
            <a:r>
              <a:rPr lang="nb-NO" sz="1400" baseline="3000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(aq) er korresponderende syre-base-par</a:t>
            </a:r>
          </a:p>
          <a:p>
            <a:pPr lvl="2" eaLnBrk="1" hangingPunct="1"/>
            <a:endParaRPr lang="nb-NO" sz="1400" smtClean="0">
              <a:cs typeface="Times New Roman" pitchFamily="18" charset="0"/>
            </a:endParaRPr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Brønsted-base: Stoff som opptar protoner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B(aq) + 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BH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 		</a:t>
            </a:r>
            <a:r>
              <a:rPr lang="nb-NO" sz="1800" smtClean="0">
                <a:solidFill>
                  <a:srgbClr val="CC0000"/>
                </a:solidFill>
                <a:cs typeface="Times New Roman" pitchFamily="18" charset="0"/>
              </a:rPr>
              <a:t>K</a:t>
            </a:r>
            <a:r>
              <a:rPr lang="nb-NO" sz="1800" baseline="-25000" smtClean="0">
                <a:solidFill>
                  <a:srgbClr val="CC0000"/>
                </a:solidFill>
                <a:cs typeface="Times New Roman" pitchFamily="18" charset="0"/>
              </a:rPr>
              <a:t>b</a:t>
            </a:r>
            <a:endParaRPr lang="nb-NO" sz="1800" smtClean="0">
              <a:solidFill>
                <a:srgbClr val="CC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Eks.:    A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 + H</a:t>
            </a:r>
            <a:r>
              <a:rPr lang="nb-NO" sz="1800" baseline="-25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HA(aq)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    </a:t>
            </a:r>
            <a:r>
              <a:rPr lang="nb-NO" sz="1600" smtClean="0">
                <a:solidFill>
                  <a:srgbClr val="CC0000"/>
                </a:solidFill>
                <a:cs typeface="Times New Roman" pitchFamily="18" charset="0"/>
              </a:rPr>
              <a:t>HA(aq) og A</a:t>
            </a:r>
            <a:r>
              <a:rPr lang="nb-NO" sz="1600" baseline="30000" smtClean="0">
                <a:solidFill>
                  <a:srgbClr val="CC0000"/>
                </a:solidFill>
                <a:cs typeface="Times New Roman" pitchFamily="18" charset="0"/>
              </a:rPr>
              <a:t>-</a:t>
            </a:r>
            <a:r>
              <a:rPr lang="nb-NO" sz="1600" smtClean="0">
                <a:solidFill>
                  <a:srgbClr val="CC0000"/>
                </a:solidFill>
                <a:cs typeface="Times New Roman" pitchFamily="18" charset="0"/>
              </a:rPr>
              <a:t>(aq) er korresponderende syre-base-par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Eks. vann som base:   2H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    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H</a:t>
            </a:r>
            <a:r>
              <a:rPr lang="nb-NO" sz="1600" baseline="-3000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sz="1600" baseline="3000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(aq) og H</a:t>
            </a:r>
            <a:r>
              <a:rPr lang="nb-NO" sz="1600" baseline="-2500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sz="1600" i="1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) er korresponderende syre-base-par</a:t>
            </a:r>
            <a:endParaRPr lang="en-US" sz="1600" smtClean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760788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2008188" y="1905000"/>
          <a:ext cx="27162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3" imgW="1624895" imgH="444307" progId="Equation.3">
                  <p:embed/>
                </p:oleObj>
              </mc:Choice>
              <mc:Fallback>
                <p:oleObj r:id="rId3" imgW="1624895" imgH="44430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1905000"/>
                        <a:ext cx="27162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Sterke og svake syrer og baser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3581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Sterk syre: </a:t>
            </a:r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a</a:t>
            </a:r>
            <a:r>
              <a:rPr lang="nb-NO" sz="1800" dirty="0" smtClean="0"/>
              <a:t> &gt; 1</a:t>
            </a:r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dirty="0" err="1" smtClean="0"/>
              <a:t>K</a:t>
            </a:r>
            <a:r>
              <a:rPr lang="nb-NO" sz="1600" baseline="-25000" dirty="0" err="1" smtClean="0"/>
              <a:t>a</a:t>
            </a:r>
            <a:r>
              <a:rPr lang="nb-NO" sz="1600" dirty="0" smtClean="0"/>
              <a:t> &gt;&gt;1): HCl,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SO</a:t>
            </a:r>
            <a:r>
              <a:rPr lang="nb-NO" sz="1600" baseline="-25000" dirty="0" smtClean="0"/>
              <a:t>4</a:t>
            </a:r>
            <a:r>
              <a:rPr lang="nb-NO" sz="1600" dirty="0" smtClean="0"/>
              <a:t>, HNO</a:t>
            </a:r>
            <a:r>
              <a:rPr lang="nb-NO" sz="1600" baseline="-25000" dirty="0" smtClean="0"/>
              <a:t>3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O</a:t>
            </a:r>
            <a:r>
              <a:rPr lang="nb-NO" sz="1600" baseline="30000" dirty="0" smtClean="0"/>
              <a:t>+</a:t>
            </a:r>
            <a:r>
              <a:rPr lang="nb-NO" sz="1600" baseline="-25000" dirty="0" smtClean="0"/>
              <a:t>  </a:t>
            </a:r>
            <a:r>
              <a:rPr lang="nb-NO" sz="1600" dirty="0" smtClean="0"/>
              <a:t>er en sterk syre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Svak syre: </a:t>
            </a:r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a</a:t>
            </a:r>
            <a:r>
              <a:rPr lang="nb-NO" sz="1800" dirty="0" smtClean="0"/>
              <a:t> &lt; 1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i="1" dirty="0" err="1" smtClean="0"/>
              <a:t>K</a:t>
            </a:r>
            <a:r>
              <a:rPr lang="nb-NO" sz="1600" i="1" baseline="-25000" dirty="0" err="1" smtClean="0"/>
              <a:t>a</a:t>
            </a:r>
            <a:r>
              <a:rPr lang="nb-NO" sz="1600" dirty="0" smtClean="0"/>
              <a:t> &lt;&lt; 1): CH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COOH, HCOOH, (COOH)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endParaRPr lang="nb-NO" sz="1600" baseline="-25000" dirty="0" smtClean="0"/>
          </a:p>
          <a:p>
            <a:pPr eaLnBrk="1" hangingPunct="1"/>
            <a:endParaRPr lang="nb-NO" sz="160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3581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Sterk base: </a:t>
            </a:r>
            <a:r>
              <a:rPr lang="nb-NO" sz="1800" i="1" dirty="0" smtClean="0"/>
              <a:t>K</a:t>
            </a:r>
            <a:r>
              <a:rPr lang="nb-NO" sz="1800" i="1" baseline="-25000" dirty="0" smtClean="0"/>
              <a:t>b</a:t>
            </a:r>
            <a:r>
              <a:rPr lang="nb-NO" sz="1800" dirty="0" smtClean="0"/>
              <a:t> &gt; 1</a:t>
            </a:r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i="1" dirty="0" smtClean="0"/>
              <a:t>K</a:t>
            </a:r>
            <a:r>
              <a:rPr lang="nb-NO" sz="1600" i="1" baseline="-25000" dirty="0"/>
              <a:t>b</a:t>
            </a:r>
            <a:r>
              <a:rPr lang="nb-NO" sz="1600" dirty="0" smtClean="0"/>
              <a:t> &gt;&gt;1): …ingen…!?</a:t>
            </a:r>
            <a:endParaRPr lang="nb-NO" sz="1600" baseline="-250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OH</a:t>
            </a:r>
            <a:r>
              <a:rPr lang="nb-NO" sz="1600" baseline="30000" dirty="0" smtClean="0"/>
              <a:t>-</a:t>
            </a:r>
            <a:r>
              <a:rPr lang="nb-NO" sz="1600" baseline="-25000" dirty="0" smtClean="0"/>
              <a:t>  </a:t>
            </a:r>
            <a:r>
              <a:rPr lang="nb-NO" sz="1600" dirty="0" smtClean="0"/>
              <a:t>er en sterk base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Svak base: </a:t>
            </a:r>
            <a:r>
              <a:rPr lang="nb-NO" sz="1800" i="1" dirty="0" smtClean="0"/>
              <a:t>K</a:t>
            </a:r>
            <a:r>
              <a:rPr lang="nb-NO" sz="1800" i="1" baseline="-25000" dirty="0" smtClean="0"/>
              <a:t>b</a:t>
            </a:r>
            <a:r>
              <a:rPr lang="nb-NO" sz="1800" dirty="0" smtClean="0"/>
              <a:t> &lt; 1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i="1" dirty="0" smtClean="0"/>
              <a:t>K</a:t>
            </a:r>
            <a:r>
              <a:rPr lang="nb-NO" sz="1600" i="1" baseline="-25000" dirty="0" smtClean="0"/>
              <a:t>b</a:t>
            </a:r>
            <a:r>
              <a:rPr lang="nb-NO" sz="1600" dirty="0" smtClean="0"/>
              <a:t> &lt;&lt; 1): NH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, CH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COO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, HCOO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, HCO</a:t>
            </a:r>
            <a:r>
              <a:rPr lang="nb-NO" sz="1600" baseline="-25000" dirty="0" smtClean="0"/>
              <a:t>3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endParaRPr lang="nb-NO" sz="1600" baseline="-250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914400" y="4800600"/>
            <a:ext cx="7543800" cy="1768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dirty="0"/>
              <a:t>For korresponderende syre-base-par: </a:t>
            </a:r>
            <a:r>
              <a:rPr lang="nb-NO" sz="2000" i="1" dirty="0" err="1"/>
              <a:t>K</a:t>
            </a:r>
            <a:r>
              <a:rPr lang="nb-NO" sz="2000" i="1" baseline="-25000" dirty="0" err="1"/>
              <a:t>a</a:t>
            </a:r>
            <a:r>
              <a:rPr lang="nb-NO" sz="2000" i="1" dirty="0"/>
              <a:t>*K</a:t>
            </a:r>
            <a:r>
              <a:rPr lang="nb-NO" sz="2000" i="1" baseline="-25000" dirty="0"/>
              <a:t>b</a:t>
            </a:r>
            <a:r>
              <a:rPr lang="nb-NO" sz="2000" i="1" dirty="0"/>
              <a:t>=</a:t>
            </a:r>
            <a:r>
              <a:rPr lang="nb-NO" sz="2000" i="1" dirty="0" err="1"/>
              <a:t>K</a:t>
            </a:r>
            <a:r>
              <a:rPr lang="nb-NO" sz="2000" i="1" baseline="-25000" dirty="0" err="1"/>
              <a:t>w</a:t>
            </a:r>
            <a:r>
              <a:rPr lang="nb-NO" sz="2000" dirty="0"/>
              <a:t>  eller  </a:t>
            </a:r>
            <a:r>
              <a:rPr lang="nb-NO" sz="2000" i="1" dirty="0" err="1"/>
              <a:t>pK</a:t>
            </a:r>
            <a:r>
              <a:rPr lang="nb-NO" sz="2000" i="1" baseline="-25000" dirty="0" err="1"/>
              <a:t>a</a:t>
            </a:r>
            <a:r>
              <a:rPr lang="nb-NO" sz="2000" dirty="0" err="1"/>
              <a:t>+</a:t>
            </a:r>
            <a:r>
              <a:rPr lang="nb-NO" sz="2000" i="1" dirty="0" err="1"/>
              <a:t>pK</a:t>
            </a:r>
            <a:r>
              <a:rPr lang="nb-NO" sz="2000" i="1" baseline="-25000" dirty="0" err="1"/>
              <a:t>b</a:t>
            </a:r>
            <a:r>
              <a:rPr lang="nb-NO" sz="2000" dirty="0"/>
              <a:t>=14.</a:t>
            </a:r>
          </a:p>
          <a:p>
            <a:pPr>
              <a:spcBef>
                <a:spcPct val="50000"/>
              </a:spcBef>
            </a:pPr>
            <a:r>
              <a:rPr lang="nb-NO" sz="2000" dirty="0"/>
              <a:t>Den korresponderende basen til en sterk syre er en meget svak base.</a:t>
            </a:r>
          </a:p>
          <a:p>
            <a:pPr>
              <a:spcBef>
                <a:spcPct val="50000"/>
              </a:spcBef>
            </a:pPr>
            <a:r>
              <a:rPr lang="nb-NO" sz="2000" dirty="0"/>
              <a:t>Den korresponderende basen til en svak syre er en svak base.</a:t>
            </a:r>
          </a:p>
          <a:p>
            <a:pPr algn="ctr">
              <a:spcBef>
                <a:spcPct val="50000"/>
              </a:spcBef>
            </a:pPr>
            <a:r>
              <a:rPr lang="nb-NO" sz="2000" dirty="0"/>
              <a:t>Og omvendt…!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4816C-585B-42A8-A32B-B495564212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– Materialer, energi og nanoteknologi</a:t>
            </a:r>
            <a:endParaRPr lang="en-US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Svak, enprotisk syre; eks.:maursyre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pH som funksjon av [HCOOH(aq)]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= c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ved tradisjonell metode: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Reaksjonsligning:	HCOOH(aq) +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) =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HCOO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chemeClr val="folHlink"/>
                </a:solidFill>
                <a:cs typeface="Times New Roman" pitchFamily="18" charset="0"/>
              </a:rPr>
              <a:t>Før fortynning: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chemeClr val="folHlink"/>
                </a:solidFill>
                <a:cs typeface="Times New Roman" pitchFamily="18" charset="0"/>
              </a:rPr>
              <a:t>Etter fortynning, </a:t>
            </a:r>
            <a:r>
              <a:rPr lang="nb-NO" dirty="0" smtClean="0">
                <a:cs typeface="Times New Roman" pitchFamily="18" charset="0"/>
              </a:rPr>
              <a:t>før likevekt: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 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c</a:t>
            </a:r>
            <a:r>
              <a:rPr lang="nb-NO" i="1" baseline="-25000" dirty="0" smtClean="0">
                <a:solidFill>
                  <a:srgbClr val="000066"/>
                </a:solidFill>
                <a:cs typeface="Times New Roman" pitchFamily="18" charset="0"/>
              </a:rPr>
              <a:t>0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		   0	          0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chemeClr val="folHlink"/>
                </a:solidFill>
                <a:cs typeface="Times New Roman" pitchFamily="18" charset="0"/>
              </a:rPr>
              <a:t>Etter reaksjon: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likevekt:		     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c</a:t>
            </a:r>
            <a:r>
              <a:rPr lang="nb-NO" i="1" baseline="-25000" dirty="0" smtClean="0">
                <a:solidFill>
                  <a:srgbClr val="000066"/>
                </a:solidFill>
                <a:cs typeface="Times New Roman" pitchFamily="18" charset="0"/>
              </a:rPr>
              <a:t>0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- x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	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       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	</a:t>
            </a:r>
            <a:endParaRPr lang="en-US" dirty="0" smtClean="0">
              <a:cs typeface="Times New Roman" pitchFamily="18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7975" y="3779838"/>
          <a:ext cx="85312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3" imgW="5105160" imgH="1676160" progId="Equation.3">
                  <p:embed/>
                </p:oleObj>
              </mc:Choice>
              <mc:Fallback>
                <p:oleObj name="Equation" r:id="rId3" imgW="5105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779838"/>
                        <a:ext cx="8531225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10169</TotalTime>
  <Words>3260</Words>
  <Application>Microsoft Office PowerPoint</Application>
  <PresentationFormat>On-screen Show (4:3)</PresentationFormat>
  <Paragraphs>727</Paragraphs>
  <Slides>41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Default Design</vt:lpstr>
      <vt:lpstr>Picture</vt:lpstr>
      <vt:lpstr>Equation</vt:lpstr>
      <vt:lpstr>Formel</vt:lpstr>
      <vt:lpstr>Clip</vt:lpstr>
      <vt:lpstr>Microsoft Formelredigering 3.0</vt:lpstr>
      <vt:lpstr>Drawing</vt:lpstr>
      <vt:lpstr>MENA1001; Materialer, energi og nanoteknologi - Kap. 6  Kjemiske og elektrokjemiske reaksjoner og likevekter</vt:lpstr>
      <vt:lpstr>Kort repetisjon fra Kap. 3; Hva skjer i et lukket system?</vt:lpstr>
      <vt:lpstr>PowerPoint Presentation</vt:lpstr>
      <vt:lpstr>Repetisjon: rG0 og K</vt:lpstr>
      <vt:lpstr>Vann;  autoprotolyse-likevekten</vt:lpstr>
      <vt:lpstr>Autoprotolyse i rent vann</vt:lpstr>
      <vt:lpstr>Brønsted-syrer og -baser</vt:lpstr>
      <vt:lpstr>Sterke og svake syrer og baser</vt:lpstr>
      <vt:lpstr>Svak, enprotisk syre; eks.:maursyre</vt:lpstr>
      <vt:lpstr>Svak, enprotisk syre; eks.:maursyre, fortsatt</vt:lpstr>
      <vt:lpstr>Svak base + sterk syre</vt:lpstr>
      <vt:lpstr>Svak syre + sterk base</vt:lpstr>
      <vt:lpstr>Buffer av maursyre og dens natriumsalt (natriumformiat)</vt:lpstr>
      <vt:lpstr>Buffer av maursyre og natriumformiat, fortsatt</vt:lpstr>
      <vt:lpstr>Buffer</vt:lpstr>
      <vt:lpstr>Toprotisk syre; oksalsyre HOOC-COOH eller (COOH)2</vt:lpstr>
      <vt:lpstr>Andre syre-base-begrep</vt:lpstr>
      <vt:lpstr>Løselighet</vt:lpstr>
      <vt:lpstr>Kompleksering</vt:lpstr>
      <vt:lpstr>Kompleksering; Cu-komplekser, forts.</vt:lpstr>
      <vt:lpstr>En- og flertannete ligander (Mono- og polydentate)</vt:lpstr>
      <vt:lpstr>Reduksjon og oksidasjon (red-oks)</vt:lpstr>
      <vt:lpstr>Oksidasjonstall</vt:lpstr>
      <vt:lpstr>Formelle oksidasjonstall (repetisjon)</vt:lpstr>
      <vt:lpstr>Oksidasjon av metaller – reduksjon av oksider Ellingham-diagram</vt:lpstr>
      <vt:lpstr>Ellingham-diagram; temperatur-avhengighet </vt:lpstr>
      <vt:lpstr>Eksempler på industriell fremstilling av grunnstoffer (metaller)</vt:lpstr>
      <vt:lpstr>Elektrokjemi</vt:lpstr>
      <vt:lpstr>Elektrokjemiske celler</vt:lpstr>
      <vt:lpstr>Arbeid, Gibbs energiforandring og potensialforskjell (spenning) i en elektrokjemisk celle</vt:lpstr>
      <vt:lpstr>Cellespenning; Nernst-ligningen</vt:lpstr>
      <vt:lpstr>Ved 298 K</vt:lpstr>
      <vt:lpstr>PowerPoint Presentation</vt:lpstr>
      <vt:lpstr>Reduksjonspotensialer; referanseelektrode </vt:lpstr>
      <vt:lpstr>Elektrokjemisk serie (spenningsrekken) </vt:lpstr>
      <vt:lpstr>Halvceller</vt:lpstr>
      <vt:lpstr>Øvelser</vt:lpstr>
      <vt:lpstr>Kinetikk og overpotensialer</vt:lpstr>
      <vt:lpstr>Termodynamikk, kinetikk, katalyse  Eksempel: Oksidasjon av ammoniakk</vt:lpstr>
      <vt:lpstr>Oppsummering Kapittel 6</vt:lpstr>
      <vt:lpstr>Oppsummering, Kap. 6, forts.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236</cp:revision>
  <dcterms:created xsi:type="dcterms:W3CDTF">2003-05-03T22:01:05Z</dcterms:created>
  <dcterms:modified xsi:type="dcterms:W3CDTF">2017-10-01T02:33:46Z</dcterms:modified>
</cp:coreProperties>
</file>