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489" r:id="rId3"/>
    <p:sldId id="490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13" r:id="rId17"/>
    <p:sldId id="514" r:id="rId18"/>
    <p:sldId id="517" r:id="rId19"/>
    <p:sldId id="516" r:id="rId20"/>
    <p:sldId id="507" r:id="rId21"/>
    <p:sldId id="508" r:id="rId22"/>
    <p:sldId id="509" r:id="rId23"/>
    <p:sldId id="510" r:id="rId24"/>
    <p:sldId id="511" r:id="rId25"/>
    <p:sldId id="454" r:id="rId26"/>
    <p:sldId id="455" r:id="rId27"/>
    <p:sldId id="456" r:id="rId28"/>
    <p:sldId id="457" r:id="rId29"/>
    <p:sldId id="459" r:id="rId30"/>
    <p:sldId id="460" r:id="rId31"/>
    <p:sldId id="519" r:id="rId32"/>
    <p:sldId id="461" r:id="rId33"/>
    <p:sldId id="520" r:id="rId34"/>
    <p:sldId id="522" r:id="rId35"/>
    <p:sldId id="463" r:id="rId36"/>
    <p:sldId id="466" r:id="rId37"/>
    <p:sldId id="465" r:id="rId38"/>
    <p:sldId id="467" r:id="rId39"/>
    <p:sldId id="468" r:id="rId40"/>
    <p:sldId id="524" r:id="rId41"/>
    <p:sldId id="525" r:id="rId42"/>
    <p:sldId id="526" r:id="rId43"/>
    <p:sldId id="527" r:id="rId44"/>
    <p:sldId id="528" r:id="rId45"/>
    <p:sldId id="529" r:id="rId46"/>
    <p:sldId id="475" r:id="rId47"/>
    <p:sldId id="479" r:id="rId48"/>
    <p:sldId id="480" r:id="rId49"/>
    <p:sldId id="476" r:id="rId50"/>
    <p:sldId id="477" r:id="rId51"/>
    <p:sldId id="478" r:id="rId52"/>
    <p:sldId id="532" r:id="rId53"/>
    <p:sldId id="535" r:id="rId54"/>
    <p:sldId id="533" r:id="rId55"/>
    <p:sldId id="536" r:id="rId56"/>
    <p:sldId id="537" r:id="rId57"/>
    <p:sldId id="534" r:id="rId58"/>
    <p:sldId id="488" r:id="rId59"/>
    <p:sldId id="523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00"/>
    <a:srgbClr val="99CCFF"/>
    <a:srgbClr val="003366"/>
    <a:srgbClr val="000066"/>
    <a:srgbClr val="CCECFF"/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285" autoAdjust="0"/>
    <p:restoredTop sz="94667" autoAdjust="0"/>
  </p:normalViewPr>
  <p:slideViewPr>
    <p:cSldViewPr>
      <p:cViewPr varScale="1">
        <p:scale>
          <a:sx n="93" d="100"/>
          <a:sy n="93" d="100"/>
        </p:scale>
        <p:origin x="-10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4E365B-D930-4B53-857B-F67DE68C3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4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6A9B09D-12BE-4BB6-9C01-74EDB6DAF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9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334B2-4904-4F44-B01A-AB15328B526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DD383-05CC-4B16-871F-3E43F254378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713CD3-1308-4E45-9B1E-DC8BEF0CF73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6908F-4C18-44EE-857B-0ACB5539129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BB02D-7F81-4F83-AEDD-44BC14F33D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60D4D4-91C2-462D-8ED8-591726C184A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AC336-7648-49C3-8BE4-F260D88E8B9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48667-30AF-4A9B-A133-F140B56046C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1CDA8-09AA-4EFB-88FF-4A71F84D91A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CAA81-30A6-4929-9315-95C75B37308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97306-B420-47F8-A295-6118E0F3B41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1AC9E-1295-40B2-AD63-53F9C484F59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0F41F-F7D2-4493-98B3-D047D40664D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6CEF4-B5DA-4422-9919-C59CF358FC7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Fortsetter å bruke eksempelet med vakansene for å illustrere grafisk det med </a:t>
            </a:r>
            <a:r>
              <a:rPr lang="en-GB" i="1" smtClean="0"/>
              <a:t>hva og hvor</a:t>
            </a:r>
            <a:r>
              <a:rPr lang="en-GB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CB142-643B-4E96-8BEE-ED8EEAFC17D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2DB22-34E0-4845-95FA-559263BE4E0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3ACC6-879C-4B69-BAB5-6CE9122257B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ED2C3-5C57-4C69-9302-FE9C4FD53C7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0896A-5ED5-41DC-B1B3-DAF32C1BB445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9BC9BC-1196-4CB6-BD5F-3CBE242E8A0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8BF7C-BB24-4D75-A881-47847B820C5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FF75E-8E23-422F-9063-F971FD84D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F0AC-B007-4D0D-B870-32DE8F7F4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8168-9257-481C-AFB0-8B6164759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4D7A-E2B2-47A1-9DC7-06AF96EC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3D3DF-30B4-43AE-8C55-138EA3C0F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637F-DBAB-4243-A033-808677C42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641EE-EE04-4B89-9255-FC0BB8D77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34AE-7F04-4F91-A7F7-1A4625FE6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F1DB-07F3-4D58-99BB-62AA4E419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41F49-6699-44F0-8343-CA0451E63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E998-6A28-4824-B415-EA4D4C0F3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E1C5F-3DE2-4505-9C93-D1DE3AA5E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9317D-C9AE-4249-93FE-B3B0A26AC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3D73-6E7A-4C78-BEEC-5DBEC9E31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C575-89D4-492D-960F-D40F857E5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5150" y="6553200"/>
            <a:ext cx="3887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961B4B-95B2-4202-8C0B-CA46E9884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6" name="Picture 7" descr="uio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www.google.no/url?sa=i&amp;rct=j&amp;q=&amp;esrc=s&amp;frm=1&amp;source=images&amp;cd=&amp;cad=rja&amp;uact=8&amp;ved=0CAcQjRxqFQoTCPmL_rnSgcgCFYQJLAodBn0D3A&amp;url=http://www.mn.uio.no/fysikk/english/research/groups/structure/infrastructure/&amp;psig=AFQjCNFOuz4UdiLWj1YEf4k6QGrPzQEPqQ&amp;ust=1442702138754724" TargetMode="Externa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8.emf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jpe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6.wmf"/><Relationship Id="rId11" Type="http://schemas.openxmlformats.org/officeDocument/2006/relationships/image" Target="../media/image50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49.jpeg"/><Relationship Id="rId4" Type="http://schemas.openxmlformats.org/officeDocument/2006/relationships/image" Target="../media/image45.wmf"/><Relationship Id="rId9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1.wmf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jpeg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jpe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60.wmf"/><Relationship Id="rId9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68.jpeg"/><Relationship Id="rId7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image" Target="../media/image67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63.jpeg"/><Relationship Id="rId9" Type="http://schemas.openxmlformats.org/officeDocument/2006/relationships/image" Target="../media/image6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jpeg"/><Relationship Id="rId18" Type="http://schemas.openxmlformats.org/officeDocument/2006/relationships/oleObject" Target="../embeddings/oleObject30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80.jpeg"/><Relationship Id="rId17" Type="http://schemas.openxmlformats.org/officeDocument/2006/relationships/image" Target="../media/image85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4.jpe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5.wmf"/><Relationship Id="rId11" Type="http://schemas.openxmlformats.org/officeDocument/2006/relationships/image" Target="../media/image79.jpe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83.jpeg"/><Relationship Id="rId10" Type="http://schemas.openxmlformats.org/officeDocument/2006/relationships/image" Target="../media/image77.wmf"/><Relationship Id="rId19" Type="http://schemas.openxmlformats.org/officeDocument/2006/relationships/image" Target="../media/image78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8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94.jpeg"/><Relationship Id="rId4" Type="http://schemas.openxmlformats.org/officeDocument/2006/relationships/image" Target="../media/image90.wmf"/><Relationship Id="rId9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00.pn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microsoft.com/office/2007/relationships/hdphoto" Target="../media/hdphoto2.wdp"/><Relationship Id="rId5" Type="http://schemas.openxmlformats.org/officeDocument/2006/relationships/image" Target="../media/image102.jpeg"/><Relationship Id="rId4" Type="http://schemas.openxmlformats.org/officeDocument/2006/relationships/image" Target="../media/image10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ebelements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5" Type="http://schemas.openxmlformats.org/officeDocument/2006/relationships/image" Target="../media/image129.jpeg"/><Relationship Id="rId4" Type="http://schemas.openxmlformats.org/officeDocument/2006/relationships/image" Target="../media/image12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16387" name="Picture 21" descr="GYPSUM-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8569325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MENA1001; </a:t>
            </a:r>
            <a:r>
              <a:rPr lang="nb-NO" dirty="0" smtClean="0"/>
              <a:t>Materialer, energi og nanoteknologi - Kap. 7</a:t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3600" dirty="0" smtClean="0"/>
              <a:t>Struktur og defekter</a:t>
            </a:r>
            <a:endParaRPr lang="en-US" sz="4400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7543800" cy="762000"/>
          </a:xfrm>
        </p:spPr>
        <p:txBody>
          <a:bodyPr/>
          <a:lstStyle/>
          <a:p>
            <a:pPr eaLnBrk="1" hangingPunct="1"/>
            <a:endParaRPr lang="nb-NO" smtClean="0"/>
          </a:p>
          <a:p>
            <a:pPr eaLnBrk="1" hangingPunct="1"/>
            <a:endParaRPr lang="en-US" sz="1400" smtClean="0"/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0" y="4797425"/>
            <a:ext cx="2590800" cy="1600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 eaLnBrk="0" hangingPunct="0"/>
            <a:r>
              <a:rPr kumimoji="1" lang="en-GB" sz="1400" dirty="0">
                <a:latin typeface="Arial" charset="0"/>
              </a:rPr>
              <a:t>Truls Norby/Anette Gunnæs</a:t>
            </a:r>
          </a:p>
          <a:p>
            <a:pPr algn="l" eaLnBrk="0" hangingPunct="0"/>
            <a:endParaRPr kumimoji="1" lang="en-GB" sz="1400" dirty="0">
              <a:latin typeface="Arial" charset="0"/>
            </a:endParaRPr>
          </a:p>
          <a:p>
            <a:pPr algn="l" eaLnBrk="0" hangingPunct="0"/>
            <a:r>
              <a:rPr kumimoji="1" lang="en-GB" sz="1400" dirty="0" err="1">
                <a:latin typeface="Arial" charset="0"/>
              </a:rPr>
              <a:t>Universitetet</a:t>
            </a:r>
            <a:r>
              <a:rPr kumimoji="1" lang="en-GB" sz="1400" dirty="0">
                <a:latin typeface="Arial" charset="0"/>
              </a:rPr>
              <a:t> i Oslo</a:t>
            </a:r>
          </a:p>
          <a:p>
            <a:pPr algn="l" eaLnBrk="0" hangingPunct="0"/>
            <a:r>
              <a:rPr kumimoji="1" lang="en-GB" sz="1400" dirty="0">
                <a:latin typeface="Arial" charset="0"/>
              </a:rPr>
              <a:t>FERMiO, Forskningsparken</a:t>
            </a:r>
          </a:p>
          <a:p>
            <a:pPr algn="l" eaLnBrk="0" hangingPunct="0"/>
            <a:r>
              <a:rPr kumimoji="1" lang="en-GB" sz="1400" dirty="0">
                <a:latin typeface="Arial" charset="0"/>
              </a:rPr>
              <a:t>Gaustadalleen 21</a:t>
            </a:r>
          </a:p>
          <a:p>
            <a:pPr algn="l" eaLnBrk="0" hangingPunct="0"/>
            <a:r>
              <a:rPr kumimoji="1" lang="en-GB" sz="1400" dirty="0" smtClean="0">
                <a:latin typeface="Arial" charset="0"/>
              </a:rPr>
              <a:t>0349 </a:t>
            </a:r>
            <a:r>
              <a:rPr kumimoji="1" lang="en-GB" sz="1400" dirty="0">
                <a:latin typeface="Arial" charset="0"/>
              </a:rPr>
              <a:t>Oslo</a:t>
            </a:r>
          </a:p>
          <a:p>
            <a:pPr algn="l" eaLnBrk="0" hangingPunct="0"/>
            <a:endParaRPr kumimoji="1" lang="en-GB" sz="1400" dirty="0">
              <a:latin typeface="Arial" charset="0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588125" y="2060575"/>
            <a:ext cx="25558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Struktur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Krystallinske og amorfe stoffer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Enhetscellen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Kulepakking og hulrom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Plan og retninger	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Strukturbestemmelse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Defekter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Punktdefekter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</a:t>
            </a:r>
            <a:r>
              <a:rPr lang="nb-NO" sz="1400" dirty="0" smtClean="0">
                <a:solidFill>
                  <a:srgbClr val="CC3399"/>
                </a:solidFill>
                <a:latin typeface="Arial" charset="0"/>
              </a:rPr>
              <a:t>     Transport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 smtClean="0">
                <a:solidFill>
                  <a:srgbClr val="CC3399"/>
                </a:solidFill>
                <a:latin typeface="Arial" charset="0"/>
              </a:rPr>
              <a:t>	     Fasediagram</a:t>
            </a:r>
            <a:endParaRPr lang="nb-NO" sz="1400" dirty="0">
              <a:solidFill>
                <a:srgbClr val="CC3399"/>
              </a:solidFill>
              <a:latin typeface="Arial" charset="0"/>
            </a:endParaRP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Dislokasjoner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Korngrenser</a:t>
            </a:r>
          </a:p>
          <a:p>
            <a:pPr marL="457200" indent="-457200" algn="l">
              <a:spcBef>
                <a:spcPct val="50000"/>
              </a:spcBef>
            </a:pPr>
            <a:r>
              <a:rPr lang="nb-NO" sz="1400" dirty="0">
                <a:solidFill>
                  <a:srgbClr val="CC3399"/>
                </a:solidFill>
                <a:latin typeface="Arial" charset="0"/>
              </a:rPr>
              <a:t>	Overflater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6393" name="Text Box 22"/>
          <p:cNvSpPr txBox="1">
            <a:spLocks noChangeArrowheads="1"/>
          </p:cNvSpPr>
          <p:nvPr/>
        </p:nvSpPr>
        <p:spPr bwMode="auto">
          <a:xfrm>
            <a:off x="62484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http://webelements.com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DFF75E-8E23-422F-9063-F971FD84D38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Enhetscellen</a:t>
            </a:r>
          </a:p>
        </p:txBody>
      </p:sp>
      <p:grpSp>
        <p:nvGrpSpPr>
          <p:cNvPr id="25604" name="Group 1027"/>
          <p:cNvGrpSpPr>
            <a:grpSpLocks/>
          </p:cNvGrpSpPr>
          <p:nvPr/>
        </p:nvGrpSpPr>
        <p:grpSpPr bwMode="auto">
          <a:xfrm>
            <a:off x="1098550" y="1676400"/>
            <a:ext cx="2657475" cy="2770188"/>
            <a:chOff x="1544" y="1037"/>
            <a:chExt cx="1674" cy="1745"/>
          </a:xfrm>
        </p:grpSpPr>
        <p:sp>
          <p:nvSpPr>
            <p:cNvPr id="25614" name="Line 1028"/>
            <p:cNvSpPr>
              <a:spLocks noChangeShapeType="1"/>
            </p:cNvSpPr>
            <p:nvPr/>
          </p:nvSpPr>
          <p:spPr bwMode="auto">
            <a:xfrm flipH="1">
              <a:off x="1737" y="1759"/>
              <a:ext cx="4" cy="6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Line 1029"/>
            <p:cNvSpPr>
              <a:spLocks noChangeShapeType="1"/>
            </p:cNvSpPr>
            <p:nvPr/>
          </p:nvSpPr>
          <p:spPr bwMode="auto">
            <a:xfrm>
              <a:off x="2474" y="1762"/>
              <a:ext cx="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Line 1030"/>
            <p:cNvSpPr>
              <a:spLocks noChangeShapeType="1"/>
            </p:cNvSpPr>
            <p:nvPr/>
          </p:nvSpPr>
          <p:spPr bwMode="auto">
            <a:xfrm>
              <a:off x="1922" y="1423"/>
              <a:ext cx="0" cy="6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Line 1031"/>
            <p:cNvSpPr>
              <a:spLocks noChangeShapeType="1"/>
            </p:cNvSpPr>
            <p:nvPr/>
          </p:nvSpPr>
          <p:spPr bwMode="auto">
            <a:xfrm>
              <a:off x="2651" y="1429"/>
              <a:ext cx="0" cy="6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Line 1032"/>
            <p:cNvSpPr>
              <a:spLocks noChangeShapeType="1"/>
            </p:cNvSpPr>
            <p:nvPr/>
          </p:nvSpPr>
          <p:spPr bwMode="auto">
            <a:xfrm flipV="1">
              <a:off x="1743" y="2056"/>
              <a:ext cx="177" cy="3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Line 1033"/>
            <p:cNvSpPr>
              <a:spLocks noChangeShapeType="1"/>
            </p:cNvSpPr>
            <p:nvPr/>
          </p:nvSpPr>
          <p:spPr bwMode="auto">
            <a:xfrm flipV="1">
              <a:off x="2472" y="2064"/>
              <a:ext cx="181" cy="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Line 1034"/>
            <p:cNvSpPr>
              <a:spLocks noChangeShapeType="1"/>
            </p:cNvSpPr>
            <p:nvPr/>
          </p:nvSpPr>
          <p:spPr bwMode="auto">
            <a:xfrm flipV="1">
              <a:off x="1737" y="2410"/>
              <a:ext cx="7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Line 1035"/>
            <p:cNvSpPr>
              <a:spLocks noChangeShapeType="1"/>
            </p:cNvSpPr>
            <p:nvPr/>
          </p:nvSpPr>
          <p:spPr bwMode="auto">
            <a:xfrm flipV="1">
              <a:off x="1735" y="1760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2" name="Line 1036"/>
            <p:cNvSpPr>
              <a:spLocks noChangeShapeType="1"/>
            </p:cNvSpPr>
            <p:nvPr/>
          </p:nvSpPr>
          <p:spPr bwMode="auto">
            <a:xfrm flipV="1">
              <a:off x="1924" y="1432"/>
              <a:ext cx="7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3" name="Line 1037"/>
            <p:cNvSpPr>
              <a:spLocks noChangeShapeType="1"/>
            </p:cNvSpPr>
            <p:nvPr/>
          </p:nvSpPr>
          <p:spPr bwMode="auto">
            <a:xfrm flipV="1">
              <a:off x="1904" y="2063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4" name="Line 1038"/>
            <p:cNvSpPr>
              <a:spLocks noChangeShapeType="1"/>
            </p:cNvSpPr>
            <p:nvPr/>
          </p:nvSpPr>
          <p:spPr bwMode="auto">
            <a:xfrm flipV="1">
              <a:off x="1739" y="1425"/>
              <a:ext cx="185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5" name="Line 1039"/>
            <p:cNvSpPr>
              <a:spLocks noChangeShapeType="1"/>
            </p:cNvSpPr>
            <p:nvPr/>
          </p:nvSpPr>
          <p:spPr bwMode="auto">
            <a:xfrm flipV="1">
              <a:off x="2471" y="1430"/>
              <a:ext cx="177" cy="3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6" name="Line 1040"/>
            <p:cNvSpPr>
              <a:spLocks noChangeShapeType="1"/>
            </p:cNvSpPr>
            <p:nvPr/>
          </p:nvSpPr>
          <p:spPr bwMode="auto">
            <a:xfrm flipV="1">
              <a:off x="1544" y="2052"/>
              <a:ext cx="377" cy="7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sm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7" name="Line 1041"/>
            <p:cNvSpPr>
              <a:spLocks noChangeShapeType="1"/>
            </p:cNvSpPr>
            <p:nvPr/>
          </p:nvSpPr>
          <p:spPr bwMode="auto">
            <a:xfrm flipV="1">
              <a:off x="1959" y="2062"/>
              <a:ext cx="125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8" name="Line 1042"/>
            <p:cNvSpPr>
              <a:spLocks noChangeShapeType="1"/>
            </p:cNvSpPr>
            <p:nvPr/>
          </p:nvSpPr>
          <p:spPr bwMode="auto">
            <a:xfrm flipH="1">
              <a:off x="1922" y="1067"/>
              <a:ext cx="0" cy="9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9" name="Freeform 1043"/>
            <p:cNvSpPr>
              <a:spLocks/>
            </p:cNvSpPr>
            <p:nvPr/>
          </p:nvSpPr>
          <p:spPr bwMode="auto">
            <a:xfrm>
              <a:off x="1864" y="2060"/>
              <a:ext cx="184" cy="112"/>
            </a:xfrm>
            <a:custGeom>
              <a:avLst/>
              <a:gdLst>
                <a:gd name="T0" fmla="*/ 0 w 184"/>
                <a:gd name="T1" fmla="*/ 112 h 112"/>
                <a:gd name="T2" fmla="*/ 116 w 184"/>
                <a:gd name="T3" fmla="*/ 72 h 112"/>
                <a:gd name="T4" fmla="*/ 184 w 184"/>
                <a:gd name="T5" fmla="*/ 0 h 112"/>
                <a:gd name="T6" fmla="*/ 0 60000 65536"/>
                <a:gd name="T7" fmla="*/ 0 60000 65536"/>
                <a:gd name="T8" fmla="*/ 0 60000 65536"/>
                <a:gd name="T9" fmla="*/ 0 w 184"/>
                <a:gd name="T10" fmla="*/ 0 h 112"/>
                <a:gd name="T11" fmla="*/ 184 w 18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4" h="112">
                  <a:moveTo>
                    <a:pt x="0" y="112"/>
                  </a:moveTo>
                  <a:cubicBezTo>
                    <a:pt x="42" y="101"/>
                    <a:pt x="85" y="91"/>
                    <a:pt x="116" y="72"/>
                  </a:cubicBezTo>
                  <a:cubicBezTo>
                    <a:pt x="147" y="53"/>
                    <a:pt x="165" y="26"/>
                    <a:pt x="18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0" name="Freeform 1044"/>
            <p:cNvSpPr>
              <a:spLocks/>
            </p:cNvSpPr>
            <p:nvPr/>
          </p:nvSpPr>
          <p:spPr bwMode="auto">
            <a:xfrm>
              <a:off x="1845" y="1876"/>
              <a:ext cx="75" cy="296"/>
            </a:xfrm>
            <a:custGeom>
              <a:avLst/>
              <a:gdLst>
                <a:gd name="T0" fmla="*/ 75 w 75"/>
                <a:gd name="T1" fmla="*/ 0 h 296"/>
                <a:gd name="T2" fmla="*/ 11 w 75"/>
                <a:gd name="T3" fmla="*/ 132 h 296"/>
                <a:gd name="T4" fmla="*/ 11 w 75"/>
                <a:gd name="T5" fmla="*/ 296 h 296"/>
                <a:gd name="T6" fmla="*/ 0 60000 65536"/>
                <a:gd name="T7" fmla="*/ 0 60000 65536"/>
                <a:gd name="T8" fmla="*/ 0 60000 65536"/>
                <a:gd name="T9" fmla="*/ 0 w 75"/>
                <a:gd name="T10" fmla="*/ 0 h 296"/>
                <a:gd name="T11" fmla="*/ 75 w 75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296">
                  <a:moveTo>
                    <a:pt x="75" y="0"/>
                  </a:moveTo>
                  <a:cubicBezTo>
                    <a:pt x="48" y="41"/>
                    <a:pt x="22" y="83"/>
                    <a:pt x="11" y="132"/>
                  </a:cubicBezTo>
                  <a:cubicBezTo>
                    <a:pt x="0" y="181"/>
                    <a:pt x="5" y="238"/>
                    <a:pt x="11" y="2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1" name="Freeform 1045"/>
            <p:cNvSpPr>
              <a:spLocks/>
            </p:cNvSpPr>
            <p:nvPr/>
          </p:nvSpPr>
          <p:spPr bwMode="auto">
            <a:xfrm>
              <a:off x="1924" y="1876"/>
              <a:ext cx="140" cy="188"/>
            </a:xfrm>
            <a:custGeom>
              <a:avLst/>
              <a:gdLst>
                <a:gd name="T0" fmla="*/ 0 w 140"/>
                <a:gd name="T1" fmla="*/ 0 h 188"/>
                <a:gd name="T2" fmla="*/ 88 w 140"/>
                <a:gd name="T3" fmla="*/ 80 h 188"/>
                <a:gd name="T4" fmla="*/ 140 w 140"/>
                <a:gd name="T5" fmla="*/ 188 h 188"/>
                <a:gd name="T6" fmla="*/ 0 60000 65536"/>
                <a:gd name="T7" fmla="*/ 0 60000 65536"/>
                <a:gd name="T8" fmla="*/ 0 60000 65536"/>
                <a:gd name="T9" fmla="*/ 0 w 140"/>
                <a:gd name="T10" fmla="*/ 0 h 188"/>
                <a:gd name="T11" fmla="*/ 140 w 140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88">
                  <a:moveTo>
                    <a:pt x="0" y="0"/>
                  </a:moveTo>
                  <a:cubicBezTo>
                    <a:pt x="32" y="24"/>
                    <a:pt x="65" y="49"/>
                    <a:pt x="88" y="80"/>
                  </a:cubicBezTo>
                  <a:cubicBezTo>
                    <a:pt x="111" y="111"/>
                    <a:pt x="131" y="171"/>
                    <a:pt x="140" y="1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32" name="Text Box 1046"/>
            <p:cNvSpPr txBox="1">
              <a:spLocks noChangeArrowheads="1"/>
            </p:cNvSpPr>
            <p:nvPr/>
          </p:nvSpPr>
          <p:spPr bwMode="auto">
            <a:xfrm>
              <a:off x="1594" y="257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x</a:t>
              </a:r>
            </a:p>
          </p:txBody>
        </p:sp>
        <p:sp>
          <p:nvSpPr>
            <p:cNvPr id="25633" name="Text Box 1047"/>
            <p:cNvSpPr txBox="1">
              <a:spLocks noChangeArrowheads="1"/>
            </p:cNvSpPr>
            <p:nvPr/>
          </p:nvSpPr>
          <p:spPr bwMode="auto">
            <a:xfrm>
              <a:off x="3021" y="1853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y</a:t>
              </a:r>
            </a:p>
          </p:txBody>
        </p:sp>
        <p:sp>
          <p:nvSpPr>
            <p:cNvPr id="25634" name="Text Box 1048"/>
            <p:cNvSpPr txBox="1">
              <a:spLocks noChangeArrowheads="1"/>
            </p:cNvSpPr>
            <p:nvPr/>
          </p:nvSpPr>
          <p:spPr bwMode="auto">
            <a:xfrm>
              <a:off x="1901" y="103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>
                  <a:latin typeface="Arial" charset="0"/>
                </a:rPr>
                <a:t>z</a:t>
              </a:r>
            </a:p>
          </p:txBody>
        </p:sp>
        <p:sp>
          <p:nvSpPr>
            <p:cNvPr id="25635" name="Text Box 1049"/>
            <p:cNvSpPr txBox="1">
              <a:spLocks noChangeArrowheads="1"/>
            </p:cNvSpPr>
            <p:nvPr/>
          </p:nvSpPr>
          <p:spPr bwMode="auto">
            <a:xfrm>
              <a:off x="1766" y="2178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a</a:t>
              </a:r>
            </a:p>
          </p:txBody>
        </p:sp>
        <p:sp>
          <p:nvSpPr>
            <p:cNvPr id="25636" name="Text Box 1050"/>
            <p:cNvSpPr txBox="1">
              <a:spLocks noChangeArrowheads="1"/>
            </p:cNvSpPr>
            <p:nvPr/>
          </p:nvSpPr>
          <p:spPr bwMode="auto">
            <a:xfrm>
              <a:off x="2277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b</a:t>
              </a:r>
            </a:p>
          </p:txBody>
        </p:sp>
        <p:sp>
          <p:nvSpPr>
            <p:cNvPr id="25637" name="Text Box 1051"/>
            <p:cNvSpPr txBox="1">
              <a:spLocks noChangeArrowheads="1"/>
            </p:cNvSpPr>
            <p:nvPr/>
          </p:nvSpPr>
          <p:spPr bwMode="auto">
            <a:xfrm>
              <a:off x="1893" y="1477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600" b="1">
                  <a:latin typeface="Arial" charset="0"/>
                </a:rPr>
                <a:t>c</a:t>
              </a:r>
            </a:p>
          </p:txBody>
        </p:sp>
        <p:sp>
          <p:nvSpPr>
            <p:cNvPr id="25638" name="Text Box 1052"/>
            <p:cNvSpPr txBox="1">
              <a:spLocks noChangeArrowheads="1"/>
            </p:cNvSpPr>
            <p:nvPr/>
          </p:nvSpPr>
          <p:spPr bwMode="auto">
            <a:xfrm>
              <a:off x="1958" y="1786"/>
              <a:ext cx="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α</a:t>
              </a:r>
            </a:p>
          </p:txBody>
        </p:sp>
        <p:sp>
          <p:nvSpPr>
            <p:cNvPr id="25639" name="Text Box 1053"/>
            <p:cNvSpPr txBox="1">
              <a:spLocks noChangeArrowheads="1"/>
            </p:cNvSpPr>
            <p:nvPr/>
          </p:nvSpPr>
          <p:spPr bwMode="auto">
            <a:xfrm>
              <a:off x="1945" y="2037"/>
              <a:ext cx="1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γ</a:t>
              </a:r>
            </a:p>
          </p:txBody>
        </p:sp>
        <p:sp>
          <p:nvSpPr>
            <p:cNvPr id="25640" name="Text Box 1054"/>
            <p:cNvSpPr txBox="1">
              <a:spLocks noChangeArrowheads="1"/>
            </p:cNvSpPr>
            <p:nvPr/>
          </p:nvSpPr>
          <p:spPr bwMode="auto">
            <a:xfrm>
              <a:off x="1708" y="1816"/>
              <a:ext cx="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l-GR" sz="1600">
                  <a:latin typeface="Arial" charset="0"/>
                  <a:cs typeface="Arial" charset="0"/>
                </a:rPr>
                <a:t>β</a:t>
              </a:r>
            </a:p>
          </p:txBody>
        </p:sp>
      </p:grpSp>
      <p:sp>
        <p:nvSpPr>
          <p:cNvPr id="25605" name="Rectangle 1055"/>
          <p:cNvSpPr>
            <a:spLocks noChangeArrowheads="1"/>
          </p:cNvSpPr>
          <p:nvPr/>
        </p:nvSpPr>
        <p:spPr bwMode="auto">
          <a:xfrm>
            <a:off x="4013200" y="1804988"/>
            <a:ext cx="47021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- Definert ved tre ikke planære vektorer: </a:t>
            </a:r>
          </a:p>
          <a:p>
            <a:pPr algn="l"/>
            <a:r>
              <a:rPr lang="nb-NO" sz="1800" b="1">
                <a:latin typeface="Arial" charset="0"/>
              </a:rPr>
              <a:t>	a</a:t>
            </a:r>
            <a:r>
              <a:rPr lang="nb-NO" sz="1800">
                <a:latin typeface="Arial" charset="0"/>
              </a:rPr>
              <a:t>, </a:t>
            </a:r>
            <a:r>
              <a:rPr lang="nb-NO" sz="1800" b="1">
                <a:latin typeface="Arial" charset="0"/>
              </a:rPr>
              <a:t>b</a:t>
            </a:r>
            <a:r>
              <a:rPr lang="nb-NO" sz="1800">
                <a:latin typeface="Arial" charset="0"/>
              </a:rPr>
              <a:t> og </a:t>
            </a:r>
            <a:r>
              <a:rPr lang="nb-NO" sz="1800" b="1">
                <a:latin typeface="Arial" charset="0"/>
              </a:rPr>
              <a:t>c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-Hele krystallgitteret kan genereres ved translasjon langs disse vektorene.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-Enhetscellen kan også beskrives av lengden til vektorene </a:t>
            </a:r>
            <a:r>
              <a:rPr lang="nb-NO" sz="1800" b="1">
                <a:latin typeface="Arial" charset="0"/>
              </a:rPr>
              <a:t>a</a:t>
            </a:r>
            <a:r>
              <a:rPr lang="nb-NO" sz="1800">
                <a:latin typeface="Arial" charset="0"/>
              </a:rPr>
              <a:t>,</a:t>
            </a:r>
            <a:r>
              <a:rPr lang="nb-NO" sz="1800" b="1">
                <a:latin typeface="Arial" charset="0"/>
              </a:rPr>
              <a:t>b</a:t>
            </a:r>
            <a:r>
              <a:rPr lang="nb-NO" sz="1800">
                <a:latin typeface="Arial" charset="0"/>
              </a:rPr>
              <a:t> og </a:t>
            </a:r>
            <a:r>
              <a:rPr lang="nb-NO" sz="1800" b="1">
                <a:latin typeface="Arial" charset="0"/>
              </a:rPr>
              <a:t>c</a:t>
            </a:r>
            <a:r>
              <a:rPr lang="nb-NO" sz="1800">
                <a:latin typeface="Arial" charset="0"/>
              </a:rPr>
              <a:t> samt vinklene mellom dem alfa, beta, gamma.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-Et gitterpunkt erstatter ett eller flere atomer 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-Gruppe: atomer assosiert med et gitterpunkt</a:t>
            </a:r>
          </a:p>
        </p:txBody>
      </p:sp>
      <p:sp>
        <p:nvSpPr>
          <p:cNvPr id="25606" name="Oval 1056"/>
          <p:cNvSpPr>
            <a:spLocks noChangeArrowheads="1"/>
          </p:cNvSpPr>
          <p:nvPr/>
        </p:nvSpPr>
        <p:spPr bwMode="auto">
          <a:xfrm>
            <a:off x="1668463" y="324961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Oval 1057"/>
          <p:cNvSpPr>
            <a:spLocks noChangeArrowheads="1"/>
          </p:cNvSpPr>
          <p:nvPr/>
        </p:nvSpPr>
        <p:spPr bwMode="auto">
          <a:xfrm>
            <a:off x="1355725" y="3822700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Oval 1058"/>
          <p:cNvSpPr>
            <a:spLocks noChangeArrowheads="1"/>
          </p:cNvSpPr>
          <p:nvPr/>
        </p:nvSpPr>
        <p:spPr bwMode="auto">
          <a:xfrm>
            <a:off x="2538413" y="381476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Oval 1059"/>
          <p:cNvSpPr>
            <a:spLocks noChangeArrowheads="1"/>
          </p:cNvSpPr>
          <p:nvPr/>
        </p:nvSpPr>
        <p:spPr bwMode="auto">
          <a:xfrm>
            <a:off x="2798763" y="3265488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Oval 1060"/>
          <p:cNvSpPr>
            <a:spLocks noChangeArrowheads="1"/>
          </p:cNvSpPr>
          <p:nvPr/>
        </p:nvSpPr>
        <p:spPr bwMode="auto">
          <a:xfrm>
            <a:off x="1655763" y="2236788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Oval 1061"/>
          <p:cNvSpPr>
            <a:spLocks noChangeArrowheads="1"/>
          </p:cNvSpPr>
          <p:nvPr/>
        </p:nvSpPr>
        <p:spPr bwMode="auto">
          <a:xfrm>
            <a:off x="1370013" y="277971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Oval 1062"/>
          <p:cNvSpPr>
            <a:spLocks noChangeArrowheads="1"/>
          </p:cNvSpPr>
          <p:nvPr/>
        </p:nvSpPr>
        <p:spPr bwMode="auto">
          <a:xfrm>
            <a:off x="2527300" y="2765425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Oval 1063"/>
          <p:cNvSpPr>
            <a:spLocks noChangeArrowheads="1"/>
          </p:cNvSpPr>
          <p:nvPr/>
        </p:nvSpPr>
        <p:spPr bwMode="auto">
          <a:xfrm>
            <a:off x="2813050" y="2265363"/>
            <a:ext cx="88900" cy="889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1000" y="236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           gitter         gruppe     enhetscelle</a:t>
            </a:r>
          </a:p>
        </p:txBody>
      </p:sp>
      <p:grpSp>
        <p:nvGrpSpPr>
          <p:cNvPr id="26628" name="Group 3"/>
          <p:cNvGrpSpPr>
            <a:grpSpLocks/>
          </p:cNvGrpSpPr>
          <p:nvPr/>
        </p:nvGrpSpPr>
        <p:grpSpPr bwMode="auto">
          <a:xfrm>
            <a:off x="6376988" y="1485900"/>
            <a:ext cx="588962" cy="649288"/>
            <a:chOff x="4017" y="936"/>
            <a:chExt cx="371" cy="409"/>
          </a:xfrm>
        </p:grpSpPr>
        <p:sp>
          <p:nvSpPr>
            <p:cNvPr id="26742" name="Oval 4"/>
            <p:cNvSpPr>
              <a:spLocks noChangeArrowheads="1"/>
            </p:cNvSpPr>
            <p:nvPr/>
          </p:nvSpPr>
          <p:spPr bwMode="auto">
            <a:xfrm>
              <a:off x="4063" y="111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3" name="Oval 5"/>
            <p:cNvSpPr>
              <a:spLocks noChangeArrowheads="1"/>
            </p:cNvSpPr>
            <p:nvPr/>
          </p:nvSpPr>
          <p:spPr bwMode="auto">
            <a:xfrm>
              <a:off x="4245" y="111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4" name="Oval 6"/>
            <p:cNvSpPr>
              <a:spLocks noChangeArrowheads="1"/>
            </p:cNvSpPr>
            <p:nvPr/>
          </p:nvSpPr>
          <p:spPr bwMode="auto">
            <a:xfrm>
              <a:off x="4070" y="93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5" name="Oval 7"/>
            <p:cNvSpPr>
              <a:spLocks noChangeArrowheads="1"/>
            </p:cNvSpPr>
            <p:nvPr/>
          </p:nvSpPr>
          <p:spPr bwMode="auto">
            <a:xfrm>
              <a:off x="4018" y="12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6" name="Oval 8"/>
            <p:cNvSpPr>
              <a:spLocks noChangeArrowheads="1"/>
            </p:cNvSpPr>
            <p:nvPr/>
          </p:nvSpPr>
          <p:spPr bwMode="auto">
            <a:xfrm>
              <a:off x="4200" y="12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7" name="Oval 9"/>
            <p:cNvSpPr>
              <a:spLocks noChangeArrowheads="1"/>
            </p:cNvSpPr>
            <p:nvPr/>
          </p:nvSpPr>
          <p:spPr bwMode="auto">
            <a:xfrm>
              <a:off x="4252" y="93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8" name="Oval 10"/>
            <p:cNvSpPr>
              <a:spLocks noChangeArrowheads="1"/>
            </p:cNvSpPr>
            <p:nvPr/>
          </p:nvSpPr>
          <p:spPr bwMode="auto">
            <a:xfrm>
              <a:off x="4017" y="10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9" name="Oval 11"/>
            <p:cNvSpPr>
              <a:spLocks noChangeArrowheads="1"/>
            </p:cNvSpPr>
            <p:nvPr/>
          </p:nvSpPr>
          <p:spPr bwMode="auto">
            <a:xfrm>
              <a:off x="4199" y="10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29" name="Group 12"/>
          <p:cNvGrpSpPr>
            <a:grpSpLocks/>
          </p:cNvGrpSpPr>
          <p:nvPr/>
        </p:nvGrpSpPr>
        <p:grpSpPr bwMode="auto">
          <a:xfrm>
            <a:off x="6196013" y="3703638"/>
            <a:ext cx="936625" cy="1095375"/>
            <a:chOff x="1565" y="1928"/>
            <a:chExt cx="590" cy="690"/>
          </a:xfrm>
        </p:grpSpPr>
        <p:sp>
          <p:nvSpPr>
            <p:cNvPr id="26715" name="Oval 13"/>
            <p:cNvSpPr>
              <a:spLocks noChangeArrowheads="1"/>
            </p:cNvSpPr>
            <p:nvPr/>
          </p:nvSpPr>
          <p:spPr bwMode="auto">
            <a:xfrm>
              <a:off x="1656" y="22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6" name="Oval 14"/>
            <p:cNvSpPr>
              <a:spLocks noChangeArrowheads="1"/>
            </p:cNvSpPr>
            <p:nvPr/>
          </p:nvSpPr>
          <p:spPr bwMode="auto">
            <a:xfrm>
              <a:off x="1837" y="22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7" name="Oval 15"/>
            <p:cNvSpPr>
              <a:spLocks noChangeArrowheads="1"/>
            </p:cNvSpPr>
            <p:nvPr/>
          </p:nvSpPr>
          <p:spPr bwMode="auto">
            <a:xfrm>
              <a:off x="1651" y="212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8" name="Oval 16"/>
            <p:cNvSpPr>
              <a:spLocks noChangeArrowheads="1"/>
            </p:cNvSpPr>
            <p:nvPr/>
          </p:nvSpPr>
          <p:spPr bwMode="auto">
            <a:xfrm>
              <a:off x="1832" y="212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9" name="Oval 17"/>
            <p:cNvSpPr>
              <a:spLocks noChangeArrowheads="1"/>
            </p:cNvSpPr>
            <p:nvPr/>
          </p:nvSpPr>
          <p:spPr bwMode="auto">
            <a:xfrm>
              <a:off x="1662" y="192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0" name="Oval 18"/>
            <p:cNvSpPr>
              <a:spLocks noChangeArrowheads="1"/>
            </p:cNvSpPr>
            <p:nvPr/>
          </p:nvSpPr>
          <p:spPr bwMode="auto">
            <a:xfrm>
              <a:off x="1782" y="220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1" name="Oval 19"/>
            <p:cNvSpPr>
              <a:spLocks noChangeArrowheads="1"/>
            </p:cNvSpPr>
            <p:nvPr/>
          </p:nvSpPr>
          <p:spPr bwMode="auto">
            <a:xfrm>
              <a:off x="1619" y="23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2" name="Oval 20"/>
            <p:cNvSpPr>
              <a:spLocks noChangeArrowheads="1"/>
            </p:cNvSpPr>
            <p:nvPr/>
          </p:nvSpPr>
          <p:spPr bwMode="auto">
            <a:xfrm>
              <a:off x="1611" y="220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3" name="Oval 21"/>
            <p:cNvSpPr>
              <a:spLocks noChangeArrowheads="1"/>
            </p:cNvSpPr>
            <p:nvPr/>
          </p:nvSpPr>
          <p:spPr bwMode="auto">
            <a:xfrm>
              <a:off x="1843" y="19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4" name="Oval 22"/>
            <p:cNvSpPr>
              <a:spLocks noChangeArrowheads="1"/>
            </p:cNvSpPr>
            <p:nvPr/>
          </p:nvSpPr>
          <p:spPr bwMode="auto">
            <a:xfrm flipV="1">
              <a:off x="2019" y="229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5" name="Oval 23"/>
            <p:cNvSpPr>
              <a:spLocks noChangeArrowheads="1"/>
            </p:cNvSpPr>
            <p:nvPr/>
          </p:nvSpPr>
          <p:spPr bwMode="auto">
            <a:xfrm flipV="1">
              <a:off x="1974" y="238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6" name="Oval 24"/>
            <p:cNvSpPr>
              <a:spLocks noChangeArrowheads="1"/>
            </p:cNvSpPr>
            <p:nvPr/>
          </p:nvSpPr>
          <p:spPr bwMode="auto">
            <a:xfrm flipV="1">
              <a:off x="1801" y="237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7" name="Oval 25"/>
            <p:cNvSpPr>
              <a:spLocks noChangeArrowheads="1"/>
            </p:cNvSpPr>
            <p:nvPr/>
          </p:nvSpPr>
          <p:spPr bwMode="auto">
            <a:xfrm>
              <a:off x="2019" y="211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8" name="Oval 26"/>
            <p:cNvSpPr>
              <a:spLocks noChangeArrowheads="1"/>
            </p:cNvSpPr>
            <p:nvPr/>
          </p:nvSpPr>
          <p:spPr bwMode="auto">
            <a:xfrm>
              <a:off x="1974" y="22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29" name="Oval 27"/>
            <p:cNvSpPr>
              <a:spLocks noChangeArrowheads="1"/>
            </p:cNvSpPr>
            <p:nvPr/>
          </p:nvSpPr>
          <p:spPr bwMode="auto">
            <a:xfrm>
              <a:off x="1929" y="22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0" name="Oval 28"/>
            <p:cNvSpPr>
              <a:spLocks noChangeArrowheads="1"/>
            </p:cNvSpPr>
            <p:nvPr/>
          </p:nvSpPr>
          <p:spPr bwMode="auto">
            <a:xfrm>
              <a:off x="2019" y="193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1" name="Oval 29"/>
            <p:cNvSpPr>
              <a:spLocks noChangeArrowheads="1"/>
            </p:cNvSpPr>
            <p:nvPr/>
          </p:nvSpPr>
          <p:spPr bwMode="auto">
            <a:xfrm>
              <a:off x="1974" y="202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2" name="Oval 30"/>
            <p:cNvSpPr>
              <a:spLocks noChangeArrowheads="1"/>
            </p:cNvSpPr>
            <p:nvPr/>
          </p:nvSpPr>
          <p:spPr bwMode="auto">
            <a:xfrm>
              <a:off x="1929" y="211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3" name="Oval 31"/>
            <p:cNvSpPr>
              <a:spLocks noChangeArrowheads="1"/>
            </p:cNvSpPr>
            <p:nvPr/>
          </p:nvSpPr>
          <p:spPr bwMode="auto">
            <a:xfrm>
              <a:off x="1613" y="20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4" name="Oval 32"/>
            <p:cNvSpPr>
              <a:spLocks noChangeArrowheads="1"/>
            </p:cNvSpPr>
            <p:nvPr/>
          </p:nvSpPr>
          <p:spPr bwMode="auto">
            <a:xfrm>
              <a:off x="1568" y="21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5" name="Oval 33"/>
            <p:cNvSpPr>
              <a:spLocks noChangeArrowheads="1"/>
            </p:cNvSpPr>
            <p:nvPr/>
          </p:nvSpPr>
          <p:spPr bwMode="auto">
            <a:xfrm>
              <a:off x="1742" y="248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6" name="Oval 34"/>
            <p:cNvSpPr>
              <a:spLocks noChangeArrowheads="1"/>
            </p:cNvSpPr>
            <p:nvPr/>
          </p:nvSpPr>
          <p:spPr bwMode="auto">
            <a:xfrm flipV="1">
              <a:off x="1924" y="248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7" name="Oval 35"/>
            <p:cNvSpPr>
              <a:spLocks noChangeArrowheads="1"/>
            </p:cNvSpPr>
            <p:nvPr/>
          </p:nvSpPr>
          <p:spPr bwMode="auto">
            <a:xfrm>
              <a:off x="1566" y="2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8" name="Oval 36"/>
            <p:cNvSpPr>
              <a:spLocks noChangeArrowheads="1"/>
            </p:cNvSpPr>
            <p:nvPr/>
          </p:nvSpPr>
          <p:spPr bwMode="auto">
            <a:xfrm>
              <a:off x="1793" y="20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39" name="Oval 37"/>
            <p:cNvSpPr>
              <a:spLocks noChangeArrowheads="1"/>
            </p:cNvSpPr>
            <p:nvPr/>
          </p:nvSpPr>
          <p:spPr bwMode="auto">
            <a:xfrm>
              <a:off x="1565" y="22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0" name="Oval 38"/>
            <p:cNvSpPr>
              <a:spLocks noChangeArrowheads="1"/>
            </p:cNvSpPr>
            <p:nvPr/>
          </p:nvSpPr>
          <p:spPr bwMode="auto">
            <a:xfrm flipV="1">
              <a:off x="1747" y="229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41" name="Oval 39"/>
            <p:cNvSpPr>
              <a:spLocks noChangeArrowheads="1"/>
            </p:cNvSpPr>
            <p:nvPr/>
          </p:nvSpPr>
          <p:spPr bwMode="auto">
            <a:xfrm>
              <a:off x="1745" y="210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0" name="Group 40"/>
          <p:cNvGrpSpPr>
            <a:grpSpLocks/>
          </p:cNvGrpSpPr>
          <p:nvPr/>
        </p:nvGrpSpPr>
        <p:grpSpPr bwMode="auto">
          <a:xfrm>
            <a:off x="2847975" y="1522413"/>
            <a:ext cx="439738" cy="525462"/>
            <a:chOff x="1007" y="1252"/>
            <a:chExt cx="277" cy="331"/>
          </a:xfrm>
        </p:grpSpPr>
        <p:sp>
          <p:nvSpPr>
            <p:cNvPr id="26695" name="Line 41"/>
            <p:cNvSpPr>
              <a:spLocks noChangeShapeType="1"/>
            </p:cNvSpPr>
            <p:nvPr/>
          </p:nvSpPr>
          <p:spPr bwMode="auto">
            <a:xfrm>
              <a:off x="1031" y="138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6" name="Line 42"/>
            <p:cNvSpPr>
              <a:spLocks noChangeShapeType="1"/>
            </p:cNvSpPr>
            <p:nvPr/>
          </p:nvSpPr>
          <p:spPr bwMode="auto">
            <a:xfrm>
              <a:off x="1086" y="12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7" name="Line 43"/>
            <p:cNvSpPr>
              <a:spLocks noChangeShapeType="1"/>
            </p:cNvSpPr>
            <p:nvPr/>
          </p:nvSpPr>
          <p:spPr bwMode="auto">
            <a:xfrm flipV="1">
              <a:off x="1031" y="128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8" name="Line 44"/>
            <p:cNvSpPr>
              <a:spLocks noChangeShapeType="1"/>
            </p:cNvSpPr>
            <p:nvPr/>
          </p:nvSpPr>
          <p:spPr bwMode="auto">
            <a:xfrm flipV="1">
              <a:off x="1034" y="146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9" name="Line 45"/>
            <p:cNvSpPr>
              <a:spLocks noChangeShapeType="1"/>
            </p:cNvSpPr>
            <p:nvPr/>
          </p:nvSpPr>
          <p:spPr bwMode="auto">
            <a:xfrm flipV="1">
              <a:off x="1221" y="145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0" name="Line 46"/>
            <p:cNvSpPr>
              <a:spLocks noChangeShapeType="1"/>
            </p:cNvSpPr>
            <p:nvPr/>
          </p:nvSpPr>
          <p:spPr bwMode="auto">
            <a:xfrm flipV="1">
              <a:off x="1220" y="128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1" name="Line 47"/>
            <p:cNvSpPr>
              <a:spLocks noChangeShapeType="1"/>
            </p:cNvSpPr>
            <p:nvPr/>
          </p:nvSpPr>
          <p:spPr bwMode="auto">
            <a:xfrm>
              <a:off x="1257" y="127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2" name="Line 48"/>
            <p:cNvSpPr>
              <a:spLocks noChangeShapeType="1"/>
            </p:cNvSpPr>
            <p:nvPr/>
          </p:nvSpPr>
          <p:spPr bwMode="auto">
            <a:xfrm>
              <a:off x="1031" y="1559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3" name="Line 49"/>
            <p:cNvSpPr>
              <a:spLocks noChangeShapeType="1"/>
            </p:cNvSpPr>
            <p:nvPr/>
          </p:nvSpPr>
          <p:spPr bwMode="auto">
            <a:xfrm>
              <a:off x="1082" y="146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4" name="Line 50"/>
            <p:cNvSpPr>
              <a:spLocks noChangeShapeType="1"/>
            </p:cNvSpPr>
            <p:nvPr/>
          </p:nvSpPr>
          <p:spPr bwMode="auto">
            <a:xfrm>
              <a:off x="1081" y="1281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5" name="Line 51"/>
            <p:cNvSpPr>
              <a:spLocks noChangeShapeType="1"/>
            </p:cNvSpPr>
            <p:nvPr/>
          </p:nvSpPr>
          <p:spPr bwMode="auto">
            <a:xfrm>
              <a:off x="1214" y="13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6" name="Line 52"/>
            <p:cNvSpPr>
              <a:spLocks noChangeShapeType="1"/>
            </p:cNvSpPr>
            <p:nvPr/>
          </p:nvSpPr>
          <p:spPr bwMode="auto">
            <a:xfrm>
              <a:off x="1036" y="137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7" name="Oval 53"/>
            <p:cNvSpPr>
              <a:spLocks noChangeArrowheads="1"/>
            </p:cNvSpPr>
            <p:nvPr/>
          </p:nvSpPr>
          <p:spPr bwMode="auto">
            <a:xfrm>
              <a:off x="1184" y="13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8" name="Oval 54"/>
            <p:cNvSpPr>
              <a:spLocks noChangeArrowheads="1"/>
            </p:cNvSpPr>
            <p:nvPr/>
          </p:nvSpPr>
          <p:spPr bwMode="auto">
            <a:xfrm>
              <a:off x="1007" y="152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09" name="Oval 55"/>
            <p:cNvSpPr>
              <a:spLocks noChangeArrowheads="1"/>
            </p:cNvSpPr>
            <p:nvPr/>
          </p:nvSpPr>
          <p:spPr bwMode="auto">
            <a:xfrm>
              <a:off x="1187" y="151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0" name="Oval 56"/>
            <p:cNvSpPr>
              <a:spLocks noChangeArrowheads="1"/>
            </p:cNvSpPr>
            <p:nvPr/>
          </p:nvSpPr>
          <p:spPr bwMode="auto">
            <a:xfrm>
              <a:off x="1008" y="13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1" name="Oval 57"/>
            <p:cNvSpPr>
              <a:spLocks noChangeArrowheads="1"/>
            </p:cNvSpPr>
            <p:nvPr/>
          </p:nvSpPr>
          <p:spPr bwMode="auto">
            <a:xfrm>
              <a:off x="1052" y="12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2" name="Oval 58"/>
            <p:cNvSpPr>
              <a:spLocks noChangeArrowheads="1"/>
            </p:cNvSpPr>
            <p:nvPr/>
          </p:nvSpPr>
          <p:spPr bwMode="auto">
            <a:xfrm>
              <a:off x="1228" y="12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3" name="Oval 59"/>
            <p:cNvSpPr>
              <a:spLocks noChangeArrowheads="1"/>
            </p:cNvSpPr>
            <p:nvPr/>
          </p:nvSpPr>
          <p:spPr bwMode="auto">
            <a:xfrm>
              <a:off x="1056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714" name="Oval 60"/>
            <p:cNvSpPr>
              <a:spLocks noChangeArrowheads="1"/>
            </p:cNvSpPr>
            <p:nvPr/>
          </p:nvSpPr>
          <p:spPr bwMode="auto">
            <a:xfrm>
              <a:off x="1228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1" name="Group 61"/>
          <p:cNvGrpSpPr>
            <a:grpSpLocks/>
          </p:cNvGrpSpPr>
          <p:nvPr/>
        </p:nvGrpSpPr>
        <p:grpSpPr bwMode="auto">
          <a:xfrm>
            <a:off x="2652713" y="3905250"/>
            <a:ext cx="806450" cy="952500"/>
            <a:chOff x="916" y="1968"/>
            <a:chExt cx="508" cy="600"/>
          </a:xfrm>
        </p:grpSpPr>
        <p:sp>
          <p:nvSpPr>
            <p:cNvPr id="26669" name="Line 62"/>
            <p:cNvSpPr>
              <a:spLocks noChangeShapeType="1"/>
            </p:cNvSpPr>
            <p:nvPr/>
          </p:nvSpPr>
          <p:spPr bwMode="auto">
            <a:xfrm>
              <a:off x="942" y="2186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0" name="Line 63"/>
            <p:cNvSpPr>
              <a:spLocks noChangeShapeType="1"/>
            </p:cNvSpPr>
            <p:nvPr/>
          </p:nvSpPr>
          <p:spPr bwMode="auto">
            <a:xfrm>
              <a:off x="1305" y="2185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1" name="Line 64"/>
            <p:cNvSpPr>
              <a:spLocks noChangeShapeType="1"/>
            </p:cNvSpPr>
            <p:nvPr/>
          </p:nvSpPr>
          <p:spPr bwMode="auto">
            <a:xfrm>
              <a:off x="1038" y="1986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2" name="Line 65"/>
            <p:cNvSpPr>
              <a:spLocks noChangeShapeType="1"/>
            </p:cNvSpPr>
            <p:nvPr/>
          </p:nvSpPr>
          <p:spPr bwMode="auto">
            <a:xfrm>
              <a:off x="1401" y="2001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3" name="Line 66"/>
            <p:cNvSpPr>
              <a:spLocks noChangeShapeType="1"/>
            </p:cNvSpPr>
            <p:nvPr/>
          </p:nvSpPr>
          <p:spPr bwMode="auto">
            <a:xfrm flipV="1">
              <a:off x="945" y="2345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4" name="Line 67"/>
            <p:cNvSpPr>
              <a:spLocks noChangeShapeType="1"/>
            </p:cNvSpPr>
            <p:nvPr/>
          </p:nvSpPr>
          <p:spPr bwMode="auto">
            <a:xfrm flipV="1">
              <a:off x="1312" y="2352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5" name="Line 68"/>
            <p:cNvSpPr>
              <a:spLocks noChangeShapeType="1"/>
            </p:cNvSpPr>
            <p:nvPr/>
          </p:nvSpPr>
          <p:spPr bwMode="auto">
            <a:xfrm flipV="1">
              <a:off x="938" y="2546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6" name="Line 69"/>
            <p:cNvSpPr>
              <a:spLocks noChangeShapeType="1"/>
            </p:cNvSpPr>
            <p:nvPr/>
          </p:nvSpPr>
          <p:spPr bwMode="auto">
            <a:xfrm flipV="1">
              <a:off x="941" y="2177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7" name="Line 70"/>
            <p:cNvSpPr>
              <a:spLocks noChangeShapeType="1"/>
            </p:cNvSpPr>
            <p:nvPr/>
          </p:nvSpPr>
          <p:spPr bwMode="auto">
            <a:xfrm flipV="1">
              <a:off x="1037" y="198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8" name="Line 71"/>
            <p:cNvSpPr>
              <a:spLocks noChangeShapeType="1"/>
            </p:cNvSpPr>
            <p:nvPr/>
          </p:nvSpPr>
          <p:spPr bwMode="auto">
            <a:xfrm flipV="1">
              <a:off x="1025" y="234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9" name="Line 72"/>
            <p:cNvSpPr>
              <a:spLocks noChangeShapeType="1"/>
            </p:cNvSpPr>
            <p:nvPr/>
          </p:nvSpPr>
          <p:spPr bwMode="auto">
            <a:xfrm flipV="1">
              <a:off x="943" y="1987"/>
              <a:ext cx="92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0" name="Line 73"/>
            <p:cNvSpPr>
              <a:spLocks noChangeShapeType="1"/>
            </p:cNvSpPr>
            <p:nvPr/>
          </p:nvSpPr>
          <p:spPr bwMode="auto">
            <a:xfrm flipV="1">
              <a:off x="1312" y="1980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1" name="Oval 74"/>
            <p:cNvSpPr>
              <a:spLocks noChangeArrowheads="1"/>
            </p:cNvSpPr>
            <p:nvPr/>
          </p:nvSpPr>
          <p:spPr bwMode="auto">
            <a:xfrm>
              <a:off x="1004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2" name="Oval 75"/>
            <p:cNvSpPr>
              <a:spLocks noChangeArrowheads="1"/>
            </p:cNvSpPr>
            <p:nvPr/>
          </p:nvSpPr>
          <p:spPr bwMode="auto">
            <a:xfrm>
              <a:off x="916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3" name="Oval 76"/>
            <p:cNvSpPr>
              <a:spLocks noChangeArrowheads="1"/>
            </p:cNvSpPr>
            <p:nvPr/>
          </p:nvSpPr>
          <p:spPr bwMode="auto">
            <a:xfrm>
              <a:off x="1368" y="196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4" name="Oval 77"/>
            <p:cNvSpPr>
              <a:spLocks noChangeArrowheads="1"/>
            </p:cNvSpPr>
            <p:nvPr/>
          </p:nvSpPr>
          <p:spPr bwMode="auto">
            <a:xfrm>
              <a:off x="1008" y="232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5" name="Oval 78"/>
            <p:cNvSpPr>
              <a:spLocks noChangeArrowheads="1"/>
            </p:cNvSpPr>
            <p:nvPr/>
          </p:nvSpPr>
          <p:spPr bwMode="auto">
            <a:xfrm>
              <a:off x="1368" y="231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6" name="Oval 79"/>
            <p:cNvSpPr>
              <a:spLocks noChangeArrowheads="1"/>
            </p:cNvSpPr>
            <p:nvPr/>
          </p:nvSpPr>
          <p:spPr bwMode="auto">
            <a:xfrm>
              <a:off x="916" y="251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7" name="Oval 80"/>
            <p:cNvSpPr>
              <a:spLocks noChangeArrowheads="1"/>
            </p:cNvSpPr>
            <p:nvPr/>
          </p:nvSpPr>
          <p:spPr bwMode="auto">
            <a:xfrm>
              <a:off x="1276" y="250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8" name="Oval 81"/>
            <p:cNvSpPr>
              <a:spLocks noChangeArrowheads="1"/>
            </p:cNvSpPr>
            <p:nvPr/>
          </p:nvSpPr>
          <p:spPr bwMode="auto">
            <a:xfrm>
              <a:off x="1276" y="21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89" name="Oval 82"/>
            <p:cNvSpPr>
              <a:spLocks noChangeArrowheads="1"/>
            </p:cNvSpPr>
            <p:nvPr/>
          </p:nvSpPr>
          <p:spPr bwMode="auto">
            <a:xfrm>
              <a:off x="956" y="22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0" name="Oval 83"/>
            <p:cNvSpPr>
              <a:spLocks noChangeArrowheads="1"/>
            </p:cNvSpPr>
            <p:nvPr/>
          </p:nvSpPr>
          <p:spPr bwMode="auto">
            <a:xfrm>
              <a:off x="1184" y="21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1" name="Oval 84"/>
            <p:cNvSpPr>
              <a:spLocks noChangeArrowheads="1"/>
            </p:cNvSpPr>
            <p:nvPr/>
          </p:nvSpPr>
          <p:spPr bwMode="auto">
            <a:xfrm>
              <a:off x="1132" y="240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2" name="Oval 85"/>
            <p:cNvSpPr>
              <a:spLocks noChangeArrowheads="1"/>
            </p:cNvSpPr>
            <p:nvPr/>
          </p:nvSpPr>
          <p:spPr bwMode="auto">
            <a:xfrm>
              <a:off x="1324" y="22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3" name="Oval 86"/>
            <p:cNvSpPr>
              <a:spLocks noChangeArrowheads="1"/>
            </p:cNvSpPr>
            <p:nvPr/>
          </p:nvSpPr>
          <p:spPr bwMode="auto">
            <a:xfrm>
              <a:off x="1144" y="20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94" name="Oval 87"/>
            <p:cNvSpPr>
              <a:spLocks noChangeArrowheads="1"/>
            </p:cNvSpPr>
            <p:nvPr/>
          </p:nvSpPr>
          <p:spPr bwMode="auto">
            <a:xfrm>
              <a:off x="1108" y="232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632" name="Group 88"/>
          <p:cNvGrpSpPr>
            <a:grpSpLocks/>
          </p:cNvGrpSpPr>
          <p:nvPr/>
        </p:nvGrpSpPr>
        <p:grpSpPr bwMode="auto">
          <a:xfrm>
            <a:off x="6361113" y="2586038"/>
            <a:ext cx="592137" cy="649287"/>
            <a:chOff x="4007" y="1629"/>
            <a:chExt cx="373" cy="409"/>
          </a:xfrm>
        </p:grpSpPr>
        <p:sp>
          <p:nvSpPr>
            <p:cNvPr id="26660" name="Oval 89"/>
            <p:cNvSpPr>
              <a:spLocks noChangeArrowheads="1"/>
            </p:cNvSpPr>
            <p:nvPr/>
          </p:nvSpPr>
          <p:spPr bwMode="auto">
            <a:xfrm>
              <a:off x="4055" y="18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1" name="Oval 90"/>
            <p:cNvSpPr>
              <a:spLocks noChangeArrowheads="1"/>
            </p:cNvSpPr>
            <p:nvPr/>
          </p:nvSpPr>
          <p:spPr bwMode="auto">
            <a:xfrm>
              <a:off x="4237" y="18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2" name="Oval 91"/>
            <p:cNvSpPr>
              <a:spLocks noChangeArrowheads="1"/>
            </p:cNvSpPr>
            <p:nvPr/>
          </p:nvSpPr>
          <p:spPr bwMode="auto">
            <a:xfrm>
              <a:off x="4062" y="16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3" name="Oval 92"/>
            <p:cNvSpPr>
              <a:spLocks noChangeArrowheads="1"/>
            </p:cNvSpPr>
            <p:nvPr/>
          </p:nvSpPr>
          <p:spPr bwMode="auto">
            <a:xfrm>
              <a:off x="4010" y="19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4" name="Oval 93"/>
            <p:cNvSpPr>
              <a:spLocks noChangeArrowheads="1"/>
            </p:cNvSpPr>
            <p:nvPr/>
          </p:nvSpPr>
          <p:spPr bwMode="auto">
            <a:xfrm>
              <a:off x="4192" y="190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5" name="Oval 94"/>
            <p:cNvSpPr>
              <a:spLocks noChangeArrowheads="1"/>
            </p:cNvSpPr>
            <p:nvPr/>
          </p:nvSpPr>
          <p:spPr bwMode="auto">
            <a:xfrm>
              <a:off x="4244" y="16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6" name="Oval 95"/>
            <p:cNvSpPr>
              <a:spLocks noChangeArrowheads="1"/>
            </p:cNvSpPr>
            <p:nvPr/>
          </p:nvSpPr>
          <p:spPr bwMode="auto">
            <a:xfrm>
              <a:off x="4129" y="17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7" name="Oval 96"/>
            <p:cNvSpPr>
              <a:spLocks noChangeArrowheads="1"/>
            </p:cNvSpPr>
            <p:nvPr/>
          </p:nvSpPr>
          <p:spPr bwMode="auto">
            <a:xfrm>
              <a:off x="4007" y="17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68" name="Oval 97"/>
            <p:cNvSpPr>
              <a:spLocks noChangeArrowheads="1"/>
            </p:cNvSpPr>
            <p:nvPr/>
          </p:nvSpPr>
          <p:spPr bwMode="auto">
            <a:xfrm>
              <a:off x="4203" y="17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33" name="Oval 98"/>
          <p:cNvSpPr>
            <a:spLocks noChangeArrowheads="1"/>
          </p:cNvSpPr>
          <p:nvPr/>
        </p:nvSpPr>
        <p:spPr bwMode="auto">
          <a:xfrm>
            <a:off x="4719638" y="18018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Oval 99"/>
          <p:cNvSpPr>
            <a:spLocks noChangeArrowheads="1"/>
          </p:cNvSpPr>
          <p:nvPr/>
        </p:nvSpPr>
        <p:spPr bwMode="auto">
          <a:xfrm>
            <a:off x="4710113" y="2963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Oval 100"/>
          <p:cNvSpPr>
            <a:spLocks noChangeArrowheads="1"/>
          </p:cNvSpPr>
          <p:nvPr/>
        </p:nvSpPr>
        <p:spPr bwMode="auto">
          <a:xfrm>
            <a:off x="4899025" y="2744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6636" name="Group 101"/>
          <p:cNvGrpSpPr>
            <a:grpSpLocks/>
          </p:cNvGrpSpPr>
          <p:nvPr/>
        </p:nvGrpSpPr>
        <p:grpSpPr bwMode="auto">
          <a:xfrm>
            <a:off x="2835275" y="2667000"/>
            <a:ext cx="439738" cy="525463"/>
            <a:chOff x="1007" y="1252"/>
            <a:chExt cx="277" cy="331"/>
          </a:xfrm>
        </p:grpSpPr>
        <p:sp>
          <p:nvSpPr>
            <p:cNvPr id="26640" name="Line 102"/>
            <p:cNvSpPr>
              <a:spLocks noChangeShapeType="1"/>
            </p:cNvSpPr>
            <p:nvPr/>
          </p:nvSpPr>
          <p:spPr bwMode="auto">
            <a:xfrm>
              <a:off x="1031" y="138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1" name="Line 103"/>
            <p:cNvSpPr>
              <a:spLocks noChangeShapeType="1"/>
            </p:cNvSpPr>
            <p:nvPr/>
          </p:nvSpPr>
          <p:spPr bwMode="auto">
            <a:xfrm>
              <a:off x="1086" y="12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Line 104"/>
            <p:cNvSpPr>
              <a:spLocks noChangeShapeType="1"/>
            </p:cNvSpPr>
            <p:nvPr/>
          </p:nvSpPr>
          <p:spPr bwMode="auto">
            <a:xfrm flipV="1">
              <a:off x="1031" y="128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Line 105"/>
            <p:cNvSpPr>
              <a:spLocks noChangeShapeType="1"/>
            </p:cNvSpPr>
            <p:nvPr/>
          </p:nvSpPr>
          <p:spPr bwMode="auto">
            <a:xfrm flipV="1">
              <a:off x="1034" y="146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Line 106"/>
            <p:cNvSpPr>
              <a:spLocks noChangeShapeType="1"/>
            </p:cNvSpPr>
            <p:nvPr/>
          </p:nvSpPr>
          <p:spPr bwMode="auto">
            <a:xfrm flipV="1">
              <a:off x="1221" y="145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Line 107"/>
            <p:cNvSpPr>
              <a:spLocks noChangeShapeType="1"/>
            </p:cNvSpPr>
            <p:nvPr/>
          </p:nvSpPr>
          <p:spPr bwMode="auto">
            <a:xfrm flipV="1">
              <a:off x="1220" y="1284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Line 108"/>
            <p:cNvSpPr>
              <a:spLocks noChangeShapeType="1"/>
            </p:cNvSpPr>
            <p:nvPr/>
          </p:nvSpPr>
          <p:spPr bwMode="auto">
            <a:xfrm>
              <a:off x="1257" y="127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7" name="Line 109"/>
            <p:cNvSpPr>
              <a:spLocks noChangeShapeType="1"/>
            </p:cNvSpPr>
            <p:nvPr/>
          </p:nvSpPr>
          <p:spPr bwMode="auto">
            <a:xfrm>
              <a:off x="1031" y="1559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Line 110"/>
            <p:cNvSpPr>
              <a:spLocks noChangeShapeType="1"/>
            </p:cNvSpPr>
            <p:nvPr/>
          </p:nvSpPr>
          <p:spPr bwMode="auto">
            <a:xfrm>
              <a:off x="1082" y="146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Line 111"/>
            <p:cNvSpPr>
              <a:spLocks noChangeShapeType="1"/>
            </p:cNvSpPr>
            <p:nvPr/>
          </p:nvSpPr>
          <p:spPr bwMode="auto">
            <a:xfrm>
              <a:off x="1081" y="1281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Line 112"/>
            <p:cNvSpPr>
              <a:spLocks noChangeShapeType="1"/>
            </p:cNvSpPr>
            <p:nvPr/>
          </p:nvSpPr>
          <p:spPr bwMode="auto">
            <a:xfrm>
              <a:off x="1214" y="137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Line 113"/>
            <p:cNvSpPr>
              <a:spLocks noChangeShapeType="1"/>
            </p:cNvSpPr>
            <p:nvPr/>
          </p:nvSpPr>
          <p:spPr bwMode="auto">
            <a:xfrm>
              <a:off x="1036" y="137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2" name="Oval 114"/>
            <p:cNvSpPr>
              <a:spLocks noChangeArrowheads="1"/>
            </p:cNvSpPr>
            <p:nvPr/>
          </p:nvSpPr>
          <p:spPr bwMode="auto">
            <a:xfrm>
              <a:off x="1184" y="1348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3" name="Oval 115"/>
            <p:cNvSpPr>
              <a:spLocks noChangeArrowheads="1"/>
            </p:cNvSpPr>
            <p:nvPr/>
          </p:nvSpPr>
          <p:spPr bwMode="auto">
            <a:xfrm>
              <a:off x="1007" y="1527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4" name="Oval 116"/>
            <p:cNvSpPr>
              <a:spLocks noChangeArrowheads="1"/>
            </p:cNvSpPr>
            <p:nvPr/>
          </p:nvSpPr>
          <p:spPr bwMode="auto">
            <a:xfrm>
              <a:off x="1187" y="1519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5" name="Oval 117"/>
            <p:cNvSpPr>
              <a:spLocks noChangeArrowheads="1"/>
            </p:cNvSpPr>
            <p:nvPr/>
          </p:nvSpPr>
          <p:spPr bwMode="auto">
            <a:xfrm>
              <a:off x="1008" y="134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6" name="Oval 118"/>
            <p:cNvSpPr>
              <a:spLocks noChangeArrowheads="1"/>
            </p:cNvSpPr>
            <p:nvPr/>
          </p:nvSpPr>
          <p:spPr bwMode="auto">
            <a:xfrm>
              <a:off x="1052" y="125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7" name="Oval 119"/>
            <p:cNvSpPr>
              <a:spLocks noChangeArrowheads="1"/>
            </p:cNvSpPr>
            <p:nvPr/>
          </p:nvSpPr>
          <p:spPr bwMode="auto">
            <a:xfrm>
              <a:off x="1228" y="125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8" name="Oval 120"/>
            <p:cNvSpPr>
              <a:spLocks noChangeArrowheads="1"/>
            </p:cNvSpPr>
            <p:nvPr/>
          </p:nvSpPr>
          <p:spPr bwMode="auto">
            <a:xfrm>
              <a:off x="1056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59" name="Oval 121"/>
            <p:cNvSpPr>
              <a:spLocks noChangeArrowheads="1"/>
            </p:cNvSpPr>
            <p:nvPr/>
          </p:nvSpPr>
          <p:spPr bwMode="auto">
            <a:xfrm>
              <a:off x="1228" y="1436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6637" name="Oval 122"/>
          <p:cNvSpPr>
            <a:spLocks noChangeArrowheads="1"/>
          </p:cNvSpPr>
          <p:nvPr/>
        </p:nvSpPr>
        <p:spPr bwMode="auto">
          <a:xfrm>
            <a:off x="4883150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Oval 123"/>
          <p:cNvSpPr>
            <a:spLocks noChangeArrowheads="1"/>
          </p:cNvSpPr>
          <p:nvPr/>
        </p:nvSpPr>
        <p:spPr bwMode="auto">
          <a:xfrm>
            <a:off x="4886325" y="40894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Text Box 124"/>
          <p:cNvSpPr txBox="1">
            <a:spLocks noChangeArrowheads="1"/>
          </p:cNvSpPr>
          <p:nvPr/>
        </p:nvSpPr>
        <p:spPr bwMode="auto">
          <a:xfrm>
            <a:off x="2327275" y="5230813"/>
            <a:ext cx="521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solidFill>
                  <a:srgbClr val="A50021"/>
                </a:solidFill>
                <a:latin typeface="Arial" charset="0"/>
              </a:rPr>
              <a:t>Atomer som sitter på hjørner, sideflater og kanter </a:t>
            </a:r>
          </a:p>
          <a:p>
            <a:pPr algn="l"/>
            <a:r>
              <a:rPr lang="nb-NO" sz="1800">
                <a:solidFill>
                  <a:srgbClr val="A50021"/>
                </a:solidFill>
                <a:latin typeface="Arial" charset="0"/>
              </a:rPr>
              <a:t>deles med andre tilstøtende enhetsceller</a:t>
            </a:r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nb-NO" sz="2800" smtClean="0"/>
              <a:t>Klassifisering av krystallstrukturer</a:t>
            </a:r>
            <a:endParaRPr lang="en-US" sz="28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1092200"/>
            <a:ext cx="4597400" cy="576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7 aksesystem (koordinatsystemer)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14 bravais-gittere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	-</a:t>
            </a:r>
            <a:r>
              <a:rPr lang="nb-NO" sz="1600" smtClean="0"/>
              <a:t>translatorisk periodisitet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7</a:t>
            </a:r>
            <a:r>
              <a:rPr lang="nb-NO" sz="1600" smtClean="0"/>
              <a:t> </a:t>
            </a:r>
            <a:r>
              <a:rPr lang="nb-NO" smtClean="0"/>
              <a:t>krystallsystem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800" smtClean="0"/>
              <a:t>	-</a:t>
            </a:r>
            <a:r>
              <a:rPr lang="nb-NO" sz="1600" smtClean="0"/>
              <a:t>basert på symmetri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32 punktgrupper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 	</a:t>
            </a:r>
            <a:r>
              <a:rPr lang="nb-NO" sz="1600" smtClean="0"/>
              <a:t>- basert på symmetri om et punkt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230 romgrupper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mtClean="0"/>
              <a:t>	</a:t>
            </a:r>
            <a:r>
              <a:rPr lang="nb-NO" sz="1600" smtClean="0"/>
              <a:t>-basert på symmetri +translasjon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Hermann og Mauguin symboler: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P (primitiv),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F (flatesentrert),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 		I (romsentrert),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smtClean="0"/>
              <a:t>		A, B, C (sidesentrert)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800" smtClean="0"/>
              <a:t>	</a:t>
            </a:r>
            <a:r>
              <a:rPr lang="nb-NO" sz="1600" smtClean="0"/>
              <a:t>	R (rombohedral)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  <p:pic>
        <p:nvPicPr>
          <p:cNvPr id="27653" name="Picture 4" descr="MAW-Appx3-Bravais"/>
          <p:cNvPicPr>
            <a:picLocks noChangeAspect="1" noChangeArrowheads="1"/>
          </p:cNvPicPr>
          <p:nvPr/>
        </p:nvPicPr>
        <p:blipFill>
          <a:blip r:embed="rId3" cstate="print">
            <a:lum bright="12000" contrast="-6000"/>
          </a:blip>
          <a:srcRect l="4692" r="5959"/>
          <a:stretch>
            <a:fillRect/>
          </a:stretch>
        </p:blipFill>
        <p:spPr bwMode="auto">
          <a:xfrm>
            <a:off x="4649788" y="971550"/>
            <a:ext cx="4141787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6172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M.A. White: Properties of Materials</a:t>
            </a:r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Posisjoner, retninger og plan</a:t>
            </a:r>
            <a:endParaRPr lang="en-US" smtClean="0"/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165" y="980728"/>
            <a:ext cx="3814763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Posisjonsvektor: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nb-NO" dirty="0" smtClean="0"/>
              <a:t>[</a:t>
            </a:r>
            <a:r>
              <a:rPr lang="nb-NO" dirty="0" err="1" smtClean="0"/>
              <a:t>uvw</a:t>
            </a:r>
            <a:r>
              <a:rPr lang="nb-NO" dirty="0" smtClean="0"/>
              <a:t>], eks [110], [½½½]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nb-NO" dirty="0" smtClean="0"/>
          </a:p>
          <a:p>
            <a:pPr eaLnBrk="1" hangingPunct="1">
              <a:lnSpc>
                <a:spcPct val="80000"/>
              </a:lnSpc>
            </a:pPr>
            <a:endParaRPr lang="nb-NO" sz="1800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Retninger:</a:t>
            </a:r>
          </a:p>
          <a:p>
            <a:pPr lvl="1" eaLnBrk="1" hangingPunct="1">
              <a:lnSpc>
                <a:spcPct val="80000"/>
              </a:lnSpc>
            </a:pPr>
            <a:r>
              <a:rPr lang="nb-NO" dirty="0" smtClean="0"/>
              <a:t>[</a:t>
            </a:r>
            <a:r>
              <a:rPr lang="nb-NO" dirty="0" err="1" smtClean="0"/>
              <a:t>uvw</a:t>
            </a:r>
            <a:r>
              <a:rPr lang="nb-NO" dirty="0" smtClean="0"/>
              <a:t>] en bestemt retning</a:t>
            </a:r>
          </a:p>
          <a:p>
            <a:pPr lvl="1" eaLnBrk="1" hangingPunct="1">
              <a:lnSpc>
                <a:spcPct val="80000"/>
              </a:lnSpc>
            </a:pPr>
            <a:r>
              <a:rPr lang="nb-NO" dirty="0" smtClean="0"/>
              <a:t>&lt;</a:t>
            </a:r>
            <a:r>
              <a:rPr lang="nb-NO" dirty="0" err="1" smtClean="0"/>
              <a:t>uvw</a:t>
            </a:r>
            <a:r>
              <a:rPr lang="nb-NO" dirty="0" smtClean="0"/>
              <a:t>&gt; alle ekvivalente retninger</a:t>
            </a:r>
          </a:p>
          <a:p>
            <a:pPr lvl="1" eaLnBrk="1" hangingPunct="1">
              <a:lnSpc>
                <a:spcPct val="80000"/>
              </a:lnSpc>
            </a:pPr>
            <a:endParaRPr lang="nb-NO" dirty="0" smtClean="0"/>
          </a:p>
          <a:p>
            <a:pPr lvl="1" eaLnBrk="1" hangingPunct="1">
              <a:lnSpc>
                <a:spcPct val="80000"/>
              </a:lnSpc>
            </a:pPr>
            <a:endParaRPr lang="nb-NO" dirty="0" smtClean="0"/>
          </a:p>
          <a:p>
            <a:pPr eaLnBrk="1" hangingPunct="1">
              <a:lnSpc>
                <a:spcPct val="80000"/>
              </a:lnSpc>
            </a:pPr>
            <a:r>
              <a:rPr lang="nb-NO" sz="1800" dirty="0" smtClean="0"/>
              <a:t>Plan</a:t>
            </a:r>
            <a:r>
              <a:rPr lang="nb-NO" sz="18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nb-NO" sz="1600" dirty="0" smtClean="0"/>
              <a:t>Defineres ved deres </a:t>
            </a:r>
            <a:r>
              <a:rPr lang="nb-NO" sz="1600" dirty="0" err="1" smtClean="0"/>
              <a:t>normalvektor</a:t>
            </a:r>
            <a:endParaRPr lang="nb-NO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nb-NO" dirty="0" smtClean="0"/>
              <a:t>(</a:t>
            </a:r>
            <a:r>
              <a:rPr lang="nb-NO" dirty="0" err="1" smtClean="0"/>
              <a:t>hkl</a:t>
            </a:r>
            <a:r>
              <a:rPr lang="nb-NO" dirty="0" smtClean="0"/>
              <a:t>) et enkelt sett med plan</a:t>
            </a:r>
          </a:p>
          <a:p>
            <a:pPr lvl="1" eaLnBrk="1" hangingPunct="1">
              <a:lnSpc>
                <a:spcPct val="80000"/>
              </a:lnSpc>
            </a:pPr>
            <a:r>
              <a:rPr lang="nb-NO" dirty="0" smtClean="0"/>
              <a:t>{</a:t>
            </a:r>
            <a:r>
              <a:rPr lang="nb-NO" dirty="0" err="1" smtClean="0"/>
              <a:t>hkl</a:t>
            </a:r>
            <a:r>
              <a:rPr lang="nb-NO" dirty="0" smtClean="0"/>
              <a:t>}  ekvivalente plan</a:t>
            </a:r>
          </a:p>
        </p:txBody>
      </p:sp>
      <p:pic>
        <p:nvPicPr>
          <p:cNvPr id="1035" name="Picture 4" descr="fig021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213" y="1481138"/>
            <a:ext cx="2743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5"/>
          <p:cNvSpPr>
            <a:spLocks noChangeArrowheads="1"/>
          </p:cNvSpPr>
          <p:nvPr/>
        </p:nvSpPr>
        <p:spPr bwMode="auto">
          <a:xfrm>
            <a:off x="39624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196155"/>
              </p:ext>
            </p:extLst>
          </p:nvPr>
        </p:nvGraphicFramePr>
        <p:xfrm>
          <a:off x="838200" y="1939305"/>
          <a:ext cx="21875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5" imgW="1219200" imgH="228600" progId="Equation.3">
                  <p:embed/>
                </p:oleObj>
              </mc:Choice>
              <mc:Fallback>
                <p:oleObj r:id="rId5" imgW="1219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39305"/>
                        <a:ext cx="21875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19675" y="2638425"/>
            <a:ext cx="1100138" cy="1585913"/>
            <a:chOff x="3291" y="2256"/>
            <a:chExt cx="693" cy="999"/>
          </a:xfrm>
        </p:grpSpPr>
        <p:graphicFrame>
          <p:nvGraphicFramePr>
            <p:cNvPr id="1029" name="Object 8"/>
            <p:cNvGraphicFramePr>
              <a:graphicFrameLocks noChangeAspect="1"/>
            </p:cNvGraphicFramePr>
            <p:nvPr/>
          </p:nvGraphicFramePr>
          <p:xfrm>
            <a:off x="3760" y="3024"/>
            <a:ext cx="12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Equation" r:id="rId7" imgW="126720" imgH="228600" progId="Equation.3">
                    <p:embed/>
                  </p:oleObj>
                </mc:Choice>
                <mc:Fallback>
                  <p:oleObj name="Equation" r:id="rId7" imgW="126720" imgH="228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0" y="3024"/>
                          <a:ext cx="128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9"/>
            <p:cNvGraphicFramePr>
              <a:graphicFrameLocks noChangeAspect="1"/>
            </p:cNvGraphicFramePr>
            <p:nvPr/>
          </p:nvGraphicFramePr>
          <p:xfrm>
            <a:off x="3856" y="2592"/>
            <a:ext cx="12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Equation" r:id="rId9" imgW="126720" imgH="228600" progId="Equation.3">
                    <p:embed/>
                  </p:oleObj>
                </mc:Choice>
                <mc:Fallback>
                  <p:oleObj name="Equation" r:id="rId9" imgW="126720" imgH="2286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" y="2592"/>
                          <a:ext cx="128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10"/>
            <p:cNvGraphicFramePr>
              <a:graphicFrameLocks noChangeAspect="1"/>
            </p:cNvGraphicFramePr>
            <p:nvPr/>
          </p:nvGraphicFramePr>
          <p:xfrm>
            <a:off x="3291" y="2256"/>
            <a:ext cx="12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Equation" r:id="rId11" imgW="114120" imgH="228600" progId="Equation.3">
                    <p:embed/>
                  </p:oleObj>
                </mc:Choice>
                <mc:Fallback>
                  <p:oleObj name="Equation" r:id="rId11" imgW="114120" imgH="2286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1" y="2256"/>
                          <a:ext cx="12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57813" y="3476625"/>
            <a:ext cx="2362200" cy="609600"/>
            <a:chOff x="3504" y="2784"/>
            <a:chExt cx="1488" cy="384"/>
          </a:xfrm>
        </p:grpSpPr>
        <p:sp>
          <p:nvSpPr>
            <p:cNvPr id="1098" name="Line 12"/>
            <p:cNvSpPr>
              <a:spLocks noChangeShapeType="1"/>
            </p:cNvSpPr>
            <p:nvPr/>
          </p:nvSpPr>
          <p:spPr bwMode="auto">
            <a:xfrm flipV="1">
              <a:off x="3504" y="2784"/>
              <a:ext cx="1392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8" name="Object 13"/>
            <p:cNvGraphicFramePr>
              <a:graphicFrameLocks noChangeAspect="1"/>
            </p:cNvGraphicFramePr>
            <p:nvPr/>
          </p:nvGraphicFramePr>
          <p:xfrm>
            <a:off x="4712" y="2842"/>
            <a:ext cx="280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Equation" r:id="rId13" imgW="228600" imgH="266400" progId="Equation.3">
                    <p:embed/>
                  </p:oleObj>
                </mc:Choice>
                <mc:Fallback>
                  <p:oleObj name="Equation" r:id="rId13" imgW="228600" imgH="26640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2" y="2842"/>
                          <a:ext cx="280" cy="3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281613" y="2638425"/>
            <a:ext cx="1143000" cy="1066800"/>
            <a:chOff x="3456" y="2256"/>
            <a:chExt cx="720" cy="672"/>
          </a:xfrm>
        </p:grpSpPr>
        <p:sp>
          <p:nvSpPr>
            <p:cNvPr id="1097" name="Line 15"/>
            <p:cNvSpPr>
              <a:spLocks noChangeShapeType="1"/>
            </p:cNvSpPr>
            <p:nvPr/>
          </p:nvSpPr>
          <p:spPr bwMode="auto">
            <a:xfrm flipV="1">
              <a:off x="3456" y="2352"/>
              <a:ext cx="72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3585" y="2256"/>
            <a:ext cx="311" cy="3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Equation" r:id="rId15" imgW="253800" imgH="304560" progId="Equation.3">
                    <p:embed/>
                  </p:oleObj>
                </mc:Choice>
                <mc:Fallback>
                  <p:oleObj name="Equation" r:id="rId15" imgW="253800" imgH="30456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5" y="2256"/>
                          <a:ext cx="311" cy="3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40" name="Group 17"/>
          <p:cNvGrpSpPr>
            <a:grpSpLocks/>
          </p:cNvGrpSpPr>
          <p:nvPr/>
        </p:nvGrpSpPr>
        <p:grpSpPr bwMode="auto">
          <a:xfrm>
            <a:off x="3843338" y="4419600"/>
            <a:ext cx="1766887" cy="1695450"/>
            <a:chOff x="573" y="3156"/>
            <a:chExt cx="1113" cy="1068"/>
          </a:xfrm>
        </p:grpSpPr>
        <p:grpSp>
          <p:nvGrpSpPr>
            <p:cNvPr id="1084" name="Group 18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88" name="Rectangle 19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89" name="Line 20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0" name="Line 21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1" name="Line 22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2" name="Line 23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3" name="Line 24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4" name="Line 25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5" name="Line 26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6" name="Line 27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85" name="Text Box 28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86" name="Text Box 29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87" name="Text Box 30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grpSp>
        <p:nvGrpSpPr>
          <p:cNvPr id="1041" name="Group 31"/>
          <p:cNvGrpSpPr>
            <a:grpSpLocks/>
          </p:cNvGrpSpPr>
          <p:nvPr/>
        </p:nvGrpSpPr>
        <p:grpSpPr bwMode="auto">
          <a:xfrm>
            <a:off x="5421313" y="4454525"/>
            <a:ext cx="1766887" cy="1695450"/>
            <a:chOff x="573" y="3156"/>
            <a:chExt cx="1113" cy="1068"/>
          </a:xfrm>
        </p:grpSpPr>
        <p:grpSp>
          <p:nvGrpSpPr>
            <p:cNvPr id="1071" name="Group 32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75" name="Rectangle 33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76" name="Line 34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7" name="Line 35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8" name="Line 36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9" name="Line 37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Line 38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1" name="Line 39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Line 40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3" name="Line 41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72" name="Text Box 42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73" name="Text Box 43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74" name="Text Box 44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grpSp>
        <p:nvGrpSpPr>
          <p:cNvPr id="1042" name="Group 45"/>
          <p:cNvGrpSpPr>
            <a:grpSpLocks/>
          </p:cNvGrpSpPr>
          <p:nvPr/>
        </p:nvGrpSpPr>
        <p:grpSpPr bwMode="auto">
          <a:xfrm>
            <a:off x="7202488" y="4440238"/>
            <a:ext cx="1766887" cy="1695450"/>
            <a:chOff x="573" y="3156"/>
            <a:chExt cx="1113" cy="1068"/>
          </a:xfrm>
        </p:grpSpPr>
        <p:grpSp>
          <p:nvGrpSpPr>
            <p:cNvPr id="1058" name="Group 46"/>
            <p:cNvGrpSpPr>
              <a:grpSpLocks/>
            </p:cNvGrpSpPr>
            <p:nvPr/>
          </p:nvGrpSpPr>
          <p:grpSpPr bwMode="auto">
            <a:xfrm>
              <a:off x="709" y="3313"/>
              <a:ext cx="788" cy="768"/>
              <a:chOff x="703" y="3118"/>
              <a:chExt cx="788" cy="768"/>
            </a:xfrm>
          </p:grpSpPr>
          <p:sp>
            <p:nvSpPr>
              <p:cNvPr id="1062" name="Rectangle 47"/>
              <p:cNvSpPr>
                <a:spLocks noChangeArrowheads="1"/>
              </p:cNvSpPr>
              <p:nvPr/>
            </p:nvSpPr>
            <p:spPr bwMode="auto">
              <a:xfrm>
                <a:off x="777" y="3465"/>
                <a:ext cx="348" cy="3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63" name="Line 48"/>
              <p:cNvSpPr>
                <a:spLocks noChangeShapeType="1"/>
              </p:cNvSpPr>
              <p:nvPr/>
            </p:nvSpPr>
            <p:spPr bwMode="auto">
              <a:xfrm flipV="1">
                <a:off x="1125" y="358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Line 49"/>
              <p:cNvSpPr>
                <a:spLocks noChangeShapeType="1"/>
              </p:cNvSpPr>
              <p:nvPr/>
            </p:nvSpPr>
            <p:spPr bwMode="auto">
              <a:xfrm flipV="1">
                <a:off x="703" y="3579"/>
                <a:ext cx="306" cy="3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Line 50"/>
              <p:cNvSpPr>
                <a:spLocks noChangeShapeType="1"/>
              </p:cNvSpPr>
              <p:nvPr/>
            </p:nvSpPr>
            <p:spPr bwMode="auto">
              <a:xfrm flipV="1">
                <a:off x="775" y="3234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Line 51"/>
              <p:cNvSpPr>
                <a:spLocks noChangeShapeType="1"/>
              </p:cNvSpPr>
              <p:nvPr/>
            </p:nvSpPr>
            <p:spPr bwMode="auto">
              <a:xfrm flipV="1">
                <a:off x="1126" y="3231"/>
                <a:ext cx="228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Line 52"/>
              <p:cNvSpPr>
                <a:spLocks noChangeShapeType="1"/>
              </p:cNvSpPr>
              <p:nvPr/>
            </p:nvSpPr>
            <p:spPr bwMode="auto">
              <a:xfrm flipV="1">
                <a:off x="1353" y="3231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8" name="Line 53"/>
              <p:cNvSpPr>
                <a:spLocks noChangeShapeType="1"/>
              </p:cNvSpPr>
              <p:nvPr/>
            </p:nvSpPr>
            <p:spPr bwMode="auto">
              <a:xfrm flipV="1">
                <a:off x="1009" y="3118"/>
                <a:ext cx="0" cy="4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9" name="Line 54"/>
              <p:cNvSpPr>
                <a:spLocks noChangeShapeType="1"/>
              </p:cNvSpPr>
              <p:nvPr/>
            </p:nvSpPr>
            <p:spPr bwMode="auto">
              <a:xfrm>
                <a:off x="1005" y="3579"/>
                <a:ext cx="4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0" name="Line 55"/>
              <p:cNvSpPr>
                <a:spLocks noChangeShapeType="1"/>
              </p:cNvSpPr>
              <p:nvPr/>
            </p:nvSpPr>
            <p:spPr bwMode="auto">
              <a:xfrm>
                <a:off x="1006" y="3232"/>
                <a:ext cx="3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59" name="Text Box 56"/>
            <p:cNvSpPr txBox="1">
              <a:spLocks noChangeArrowheads="1"/>
            </p:cNvSpPr>
            <p:nvPr/>
          </p:nvSpPr>
          <p:spPr bwMode="auto">
            <a:xfrm>
              <a:off x="932" y="3156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Z</a:t>
              </a:r>
            </a:p>
          </p:txBody>
        </p:sp>
        <p:sp>
          <p:nvSpPr>
            <p:cNvPr id="1060" name="Text Box 57"/>
            <p:cNvSpPr txBox="1">
              <a:spLocks noChangeArrowheads="1"/>
            </p:cNvSpPr>
            <p:nvPr/>
          </p:nvSpPr>
          <p:spPr bwMode="auto">
            <a:xfrm>
              <a:off x="1506" y="36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Y</a:t>
              </a:r>
            </a:p>
          </p:txBody>
        </p:sp>
        <p:sp>
          <p:nvSpPr>
            <p:cNvPr id="1061" name="Text Box 58"/>
            <p:cNvSpPr txBox="1">
              <a:spLocks noChangeArrowheads="1"/>
            </p:cNvSpPr>
            <p:nvPr/>
          </p:nvSpPr>
          <p:spPr bwMode="auto">
            <a:xfrm>
              <a:off x="573" y="405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200">
                  <a:latin typeface="Arial" charset="0"/>
                </a:rPr>
                <a:t>X</a:t>
              </a:r>
            </a:p>
          </p:txBody>
        </p:sp>
      </p:grpSp>
      <p:sp>
        <p:nvSpPr>
          <p:cNvPr id="1043" name="Text Box 59"/>
          <p:cNvSpPr txBox="1">
            <a:spLocks noChangeArrowheads="1"/>
          </p:cNvSpPr>
          <p:nvPr/>
        </p:nvSpPr>
        <p:spPr bwMode="auto">
          <a:xfrm>
            <a:off x="5105400" y="5002213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(010)</a:t>
            </a:r>
          </a:p>
        </p:txBody>
      </p:sp>
      <p:sp>
        <p:nvSpPr>
          <p:cNvPr id="1044" name="Text Box 60"/>
          <p:cNvSpPr txBox="1">
            <a:spLocks noChangeArrowheads="1"/>
          </p:cNvSpPr>
          <p:nvPr/>
        </p:nvSpPr>
        <p:spPr bwMode="auto">
          <a:xfrm>
            <a:off x="4654550" y="4522788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(001)</a:t>
            </a:r>
          </a:p>
        </p:txBody>
      </p:sp>
      <p:sp>
        <p:nvSpPr>
          <p:cNvPr id="1045" name="Text Box 61"/>
          <p:cNvSpPr txBox="1">
            <a:spLocks noChangeArrowheads="1"/>
          </p:cNvSpPr>
          <p:nvPr/>
        </p:nvSpPr>
        <p:spPr bwMode="auto">
          <a:xfrm>
            <a:off x="3565525" y="5160963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(100)</a:t>
            </a:r>
          </a:p>
        </p:txBody>
      </p:sp>
      <p:sp>
        <p:nvSpPr>
          <p:cNvPr id="1046" name="Line 62"/>
          <p:cNvSpPr>
            <a:spLocks noChangeShapeType="1"/>
          </p:cNvSpPr>
          <p:nvPr/>
        </p:nvSpPr>
        <p:spPr bwMode="auto">
          <a:xfrm flipH="1">
            <a:off x="4892675" y="5154613"/>
            <a:ext cx="247650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7" name="Line 63"/>
          <p:cNvSpPr>
            <a:spLocks noChangeShapeType="1"/>
          </p:cNvSpPr>
          <p:nvPr/>
        </p:nvSpPr>
        <p:spPr bwMode="auto">
          <a:xfrm flipH="1">
            <a:off x="4632325" y="4691063"/>
            <a:ext cx="71438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8" name="Line 64"/>
          <p:cNvSpPr>
            <a:spLocks noChangeShapeType="1"/>
          </p:cNvSpPr>
          <p:nvPr/>
        </p:nvSpPr>
        <p:spPr bwMode="auto">
          <a:xfrm>
            <a:off x="4065588" y="5357813"/>
            <a:ext cx="392112" cy="13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49" name="Line 65"/>
          <p:cNvSpPr>
            <a:spLocks noChangeShapeType="1"/>
          </p:cNvSpPr>
          <p:nvPr/>
        </p:nvSpPr>
        <p:spPr bwMode="auto">
          <a:xfrm flipV="1">
            <a:off x="5753100" y="4889500"/>
            <a:ext cx="90805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0" name="Line 66"/>
          <p:cNvSpPr>
            <a:spLocks noChangeShapeType="1"/>
          </p:cNvSpPr>
          <p:nvPr/>
        </p:nvSpPr>
        <p:spPr bwMode="auto">
          <a:xfrm flipV="1">
            <a:off x="5764213" y="5434013"/>
            <a:ext cx="908050" cy="36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1" name="Text Box 67"/>
          <p:cNvSpPr txBox="1">
            <a:spLocks noChangeArrowheads="1"/>
          </p:cNvSpPr>
          <p:nvPr/>
        </p:nvSpPr>
        <p:spPr bwMode="auto">
          <a:xfrm>
            <a:off x="6665913" y="4854575"/>
            <a:ext cx="5381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(110)</a:t>
            </a:r>
          </a:p>
        </p:txBody>
      </p:sp>
      <p:sp>
        <p:nvSpPr>
          <p:cNvPr id="1052" name="Line 68"/>
          <p:cNvSpPr>
            <a:spLocks noChangeShapeType="1"/>
          </p:cNvSpPr>
          <p:nvPr/>
        </p:nvSpPr>
        <p:spPr bwMode="auto">
          <a:xfrm flipH="1">
            <a:off x="6427788" y="5026025"/>
            <a:ext cx="29845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53" name="Line 69"/>
          <p:cNvSpPr>
            <a:spLocks noChangeShapeType="1"/>
          </p:cNvSpPr>
          <p:nvPr/>
        </p:nvSpPr>
        <p:spPr bwMode="auto">
          <a:xfrm flipH="1">
            <a:off x="7524750" y="4876800"/>
            <a:ext cx="374650" cy="9207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4" name="Line 70"/>
          <p:cNvSpPr>
            <a:spLocks noChangeShapeType="1"/>
          </p:cNvSpPr>
          <p:nvPr/>
        </p:nvSpPr>
        <p:spPr bwMode="auto">
          <a:xfrm>
            <a:off x="7899400" y="4870450"/>
            <a:ext cx="546100" cy="5461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5" name="Line 71"/>
          <p:cNvSpPr>
            <a:spLocks noChangeShapeType="1"/>
          </p:cNvSpPr>
          <p:nvPr/>
        </p:nvSpPr>
        <p:spPr bwMode="auto">
          <a:xfrm flipH="1">
            <a:off x="7531100" y="5416550"/>
            <a:ext cx="92075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6" name="Text Box 72"/>
          <p:cNvSpPr txBox="1">
            <a:spLocks noChangeArrowheads="1"/>
          </p:cNvSpPr>
          <p:nvPr/>
        </p:nvSpPr>
        <p:spPr bwMode="auto">
          <a:xfrm>
            <a:off x="8429625" y="4903788"/>
            <a:ext cx="538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(111)</a:t>
            </a:r>
          </a:p>
        </p:txBody>
      </p:sp>
      <p:sp>
        <p:nvSpPr>
          <p:cNvPr id="1057" name="Line 73"/>
          <p:cNvSpPr>
            <a:spLocks noChangeShapeType="1"/>
          </p:cNvSpPr>
          <p:nvPr/>
        </p:nvSpPr>
        <p:spPr bwMode="auto">
          <a:xfrm flipH="1">
            <a:off x="8191500" y="5075238"/>
            <a:ext cx="29845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33D3DF-30B4-43AE-8C55-138EA3C0F6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Resiproke vektorer, planavstander</a:t>
            </a:r>
            <a:r>
              <a:rPr lang="nb-NO" sz="3200" smtClean="0"/>
              <a:t> </a:t>
            </a:r>
            <a:endParaRPr lang="en-US" sz="3200" smtClean="0"/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1700" y="1295400"/>
            <a:ext cx="4038600" cy="4525963"/>
          </a:xfrm>
        </p:spPr>
        <p:txBody>
          <a:bodyPr/>
          <a:lstStyle/>
          <a:p>
            <a:pPr eaLnBrk="1" hangingPunct="1"/>
            <a:r>
              <a:rPr lang="nb-NO" sz="1800" dirty="0" smtClean="0"/>
              <a:t>Resiprokt gitter er definert ved vektorene 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Reell avstand mellom plan {</a:t>
            </a:r>
            <a:r>
              <a:rPr lang="nb-NO" sz="1800" dirty="0" err="1" smtClean="0"/>
              <a:t>hkl</a:t>
            </a:r>
            <a:r>
              <a:rPr lang="nb-NO" sz="1800" dirty="0" smtClean="0"/>
              <a:t>} i kubisk krystall med </a:t>
            </a:r>
            <a:r>
              <a:rPr lang="nb-NO" sz="1800" dirty="0" err="1" smtClean="0"/>
              <a:t>gitterparameter</a:t>
            </a:r>
            <a:r>
              <a:rPr lang="nb-NO" sz="1800" dirty="0" smtClean="0"/>
              <a:t> a</a:t>
            </a:r>
            <a:r>
              <a:rPr lang="nb-NO" sz="1800" dirty="0" smtClean="0"/>
              <a:t>:</a:t>
            </a:r>
            <a:endParaRPr lang="nb-NO" sz="1800" dirty="0" smtClean="0"/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3894138" y="328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392430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5737225" y="5062538"/>
          <a:ext cx="21717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r:id="rId4" imgW="1295400" imgH="431800" progId="Equation.3">
                  <p:embed/>
                </p:oleObj>
              </mc:Choice>
              <mc:Fallback>
                <p:oleObj r:id="rId4" imgW="12954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5062538"/>
                        <a:ext cx="21717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97575" y="1973263"/>
          <a:ext cx="1584325" cy="164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6" imgW="901440" imgH="850680" progId="Equation.3">
                  <p:embed/>
                </p:oleObj>
              </mc:Choice>
              <mc:Fallback>
                <p:oleObj name="Equation" r:id="rId6" imgW="901440" imgH="8506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1973263"/>
                        <a:ext cx="1584325" cy="164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1042988" y="1143000"/>
            <a:ext cx="346392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r>
              <a:rPr lang="nb-NO" sz="1800">
                <a:latin typeface="Arial" charset="0"/>
              </a:rPr>
              <a:t>Normalen til et plan i resiprokt rom angis ved vektoren: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r>
              <a:rPr lang="nb-NO" sz="1800">
                <a:latin typeface="Arial" charset="0"/>
              </a:rPr>
              <a:t>Planavstanden til planet {hkl} er gitt ved: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endParaRPr lang="nb-NO" sz="1800">
              <a:latin typeface="Arial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graphicFrame>
        <p:nvGraphicFramePr>
          <p:cNvPr id="2052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1509713" y="1843088"/>
          <a:ext cx="23272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r:id="rId8" imgW="1358900" imgH="279400" progId="Equation.3">
                  <p:embed/>
                </p:oleObj>
              </mc:Choice>
              <mc:Fallback>
                <p:oleObj r:id="rId8" imgW="1358900" imgH="279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1843088"/>
                        <a:ext cx="23272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0" name="Group 10"/>
          <p:cNvGrpSpPr>
            <a:grpSpLocks/>
          </p:cNvGrpSpPr>
          <p:nvPr/>
        </p:nvGrpSpPr>
        <p:grpSpPr bwMode="auto">
          <a:xfrm>
            <a:off x="1455738" y="2533650"/>
            <a:ext cx="2125662" cy="2024063"/>
            <a:chOff x="2995" y="2628"/>
            <a:chExt cx="1339" cy="1275"/>
          </a:xfrm>
        </p:grpSpPr>
        <p:sp>
          <p:nvSpPr>
            <p:cNvPr id="2061" name="Line 11"/>
            <p:cNvSpPr>
              <a:spLocks noChangeShapeType="1"/>
            </p:cNvSpPr>
            <p:nvPr/>
          </p:nvSpPr>
          <p:spPr bwMode="auto">
            <a:xfrm>
              <a:off x="3593" y="2816"/>
              <a:ext cx="0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Line 12"/>
            <p:cNvSpPr>
              <a:spLocks noChangeShapeType="1"/>
            </p:cNvSpPr>
            <p:nvPr/>
          </p:nvSpPr>
          <p:spPr bwMode="auto">
            <a:xfrm flipH="1">
              <a:off x="3145" y="3538"/>
              <a:ext cx="448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13"/>
            <p:cNvSpPr>
              <a:spLocks noChangeShapeType="1"/>
            </p:cNvSpPr>
            <p:nvPr/>
          </p:nvSpPr>
          <p:spPr bwMode="auto">
            <a:xfrm>
              <a:off x="3593" y="3535"/>
              <a:ext cx="567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Line 14"/>
            <p:cNvSpPr>
              <a:spLocks noChangeShapeType="1"/>
            </p:cNvSpPr>
            <p:nvPr/>
          </p:nvSpPr>
          <p:spPr bwMode="auto">
            <a:xfrm flipH="1">
              <a:off x="3276" y="3000"/>
              <a:ext cx="312" cy="6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Line 15"/>
            <p:cNvSpPr>
              <a:spLocks noChangeShapeType="1"/>
            </p:cNvSpPr>
            <p:nvPr/>
          </p:nvSpPr>
          <p:spPr bwMode="auto">
            <a:xfrm>
              <a:off x="3588" y="3000"/>
              <a:ext cx="36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" name="Line 16"/>
            <p:cNvSpPr>
              <a:spLocks noChangeShapeType="1"/>
            </p:cNvSpPr>
            <p:nvPr/>
          </p:nvSpPr>
          <p:spPr bwMode="auto">
            <a:xfrm flipV="1">
              <a:off x="3276" y="3648"/>
              <a:ext cx="678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" name="Text Box 17"/>
            <p:cNvSpPr txBox="1">
              <a:spLocks noChangeArrowheads="1"/>
            </p:cNvSpPr>
            <p:nvPr/>
          </p:nvSpPr>
          <p:spPr bwMode="auto">
            <a:xfrm>
              <a:off x="4140" y="3557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y</a:t>
              </a:r>
            </a:p>
          </p:txBody>
        </p:sp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3499" y="2628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z</a:t>
              </a:r>
            </a:p>
          </p:txBody>
        </p:sp>
        <p:sp>
          <p:nvSpPr>
            <p:cNvPr id="2069" name="Text Box 19"/>
            <p:cNvSpPr txBox="1">
              <a:spLocks noChangeArrowheads="1"/>
            </p:cNvSpPr>
            <p:nvPr/>
          </p:nvSpPr>
          <p:spPr bwMode="auto">
            <a:xfrm>
              <a:off x="2995" y="3672"/>
              <a:ext cx="1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800">
                  <a:latin typeface="Arial" charset="0"/>
                </a:rPr>
                <a:t>x</a:t>
              </a:r>
            </a:p>
          </p:txBody>
        </p:sp>
        <p:sp>
          <p:nvSpPr>
            <p:cNvPr id="2070" name="Text Box 20"/>
            <p:cNvSpPr txBox="1">
              <a:spLocks noChangeArrowheads="1"/>
            </p:cNvSpPr>
            <p:nvPr/>
          </p:nvSpPr>
          <p:spPr bwMode="auto">
            <a:xfrm>
              <a:off x="3536" y="3163"/>
              <a:ext cx="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c/l</a:t>
              </a:r>
            </a:p>
          </p:txBody>
        </p:sp>
        <p:sp>
          <p:nvSpPr>
            <p:cNvPr id="2071" name="Text Box 21"/>
            <p:cNvSpPr txBox="1">
              <a:spLocks noChangeArrowheads="1"/>
            </p:cNvSpPr>
            <p:nvPr/>
          </p:nvSpPr>
          <p:spPr bwMode="auto">
            <a:xfrm>
              <a:off x="3508" y="3507"/>
              <a:ext cx="1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0</a:t>
              </a:r>
            </a:p>
          </p:txBody>
        </p:sp>
        <p:sp>
          <p:nvSpPr>
            <p:cNvPr id="2072" name="Text Box 22"/>
            <p:cNvSpPr txBox="1">
              <a:spLocks noChangeArrowheads="1"/>
            </p:cNvSpPr>
            <p:nvPr/>
          </p:nvSpPr>
          <p:spPr bwMode="auto">
            <a:xfrm>
              <a:off x="3309" y="3440"/>
              <a:ext cx="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a/h</a:t>
              </a:r>
            </a:p>
          </p:txBody>
        </p:sp>
        <p:sp>
          <p:nvSpPr>
            <p:cNvPr id="2073" name="Text Box 23"/>
            <p:cNvSpPr txBox="1">
              <a:spLocks noChangeArrowheads="1"/>
            </p:cNvSpPr>
            <p:nvPr/>
          </p:nvSpPr>
          <p:spPr bwMode="auto">
            <a:xfrm>
              <a:off x="3634" y="3411"/>
              <a:ext cx="3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nb-NO" sz="1400">
                  <a:latin typeface="Arial" charset="0"/>
                </a:rPr>
                <a:t>b/k</a:t>
              </a:r>
            </a:p>
          </p:txBody>
        </p:sp>
      </p:grpSp>
      <p:graphicFrame>
        <p:nvGraphicFramePr>
          <p:cNvPr id="2053" name="Object 24"/>
          <p:cNvGraphicFramePr>
            <a:graphicFrameLocks noChangeAspect="1"/>
          </p:cNvGraphicFramePr>
          <p:nvPr/>
        </p:nvGraphicFramePr>
        <p:xfrm>
          <a:off x="1677988" y="5468938"/>
          <a:ext cx="17065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0" imgW="812520" imgH="330120" progId="Equation.3">
                  <p:embed/>
                </p:oleObj>
              </mc:Choice>
              <mc:Fallback>
                <p:oleObj name="Equation" r:id="rId10" imgW="812520" imgH="33012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468938"/>
                        <a:ext cx="1706562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7C637F-DBAB-4243-A033-808677C42D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Atomet betraktet som en kule</a:t>
            </a:r>
            <a:endParaRPr 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04800" y="1162050"/>
            <a:ext cx="58674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100" dirty="0">
                <a:latin typeface="Arial" charset="0"/>
              </a:rPr>
              <a:t>I struktursammenheng kan metallatomer og ioner </a:t>
            </a:r>
            <a:r>
              <a:rPr lang="nb-NO" sz="2100" dirty="0" smtClean="0">
                <a:latin typeface="Arial" charset="0"/>
              </a:rPr>
              <a:t>ofte betraktes </a:t>
            </a:r>
            <a:r>
              <a:rPr lang="nb-NO" sz="2100" dirty="0">
                <a:latin typeface="Arial" charset="0"/>
              </a:rPr>
              <a:t>som kuler</a:t>
            </a:r>
            <a:endParaRPr lang="nb-NO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nb-NO" sz="21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100" dirty="0">
                <a:latin typeface="Arial" charset="0"/>
              </a:rPr>
              <a:t>Lavest gitterenergi ofte ved tetteste pakking av atomene/kulene</a:t>
            </a:r>
            <a:r>
              <a:rPr lang="nb-NO" sz="2000" dirty="0">
                <a:latin typeface="Arial" charset="0"/>
              </a:rPr>
              <a:t> 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b-NO" sz="1600" dirty="0">
                <a:latin typeface="Arial" charset="0"/>
              </a:rPr>
              <a:t>Metaller: Deling av elektroner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nb-NO" sz="1600" dirty="0">
                <a:latin typeface="Arial" charset="0"/>
              </a:rPr>
              <a:t>Ioniske stoffer: Elektrostatisk tiltrekning</a:t>
            </a:r>
          </a:p>
          <a:p>
            <a:pPr marL="742950" lvl="1" indent="-285750" algn="l">
              <a:spcBef>
                <a:spcPct val="20000"/>
              </a:spcBef>
            </a:pPr>
            <a:endParaRPr lang="nb-NO" sz="20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2000" dirty="0">
                <a:latin typeface="Arial" charset="0"/>
              </a:rPr>
              <a:t>To måter å få tettest pakking av kuler med lik radius:</a:t>
            </a:r>
            <a:r>
              <a:rPr lang="nb-NO" dirty="0">
                <a:latin typeface="Arial" charset="0"/>
              </a:rPr>
              <a:t>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nb-NO" sz="1600" dirty="0">
                <a:latin typeface="Arial" charset="0"/>
              </a:rPr>
              <a:t>ABABABABA…. (figur a)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nb-NO" sz="1600" dirty="0">
                <a:latin typeface="Arial" charset="0"/>
              </a:rPr>
              <a:t> 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nb-NO" sz="1600" dirty="0">
                <a:latin typeface="Arial" charset="0"/>
              </a:rPr>
              <a:t>ABCABCAB…… (figur b)</a:t>
            </a:r>
          </a:p>
          <a:p>
            <a:pPr marL="742950" lvl="1" indent="-285750" algn="l">
              <a:spcBef>
                <a:spcPct val="20000"/>
              </a:spcBef>
            </a:pPr>
            <a:endParaRPr lang="nb-NO" sz="1600" dirty="0">
              <a:latin typeface="Arial" charset="0"/>
            </a:endParaRPr>
          </a:p>
        </p:txBody>
      </p:sp>
      <p:pic>
        <p:nvPicPr>
          <p:cNvPr id="28677" name="Picture 4" descr="fig0202c"/>
          <p:cNvPicPr>
            <a:picLocks noChangeAspect="1" noChangeArrowheads="1"/>
          </p:cNvPicPr>
          <p:nvPr/>
        </p:nvPicPr>
        <p:blipFill>
          <a:blip r:embed="rId3" cstate="print"/>
          <a:srcRect r="51364"/>
          <a:stretch>
            <a:fillRect/>
          </a:stretch>
        </p:blipFill>
        <p:spPr bwMode="auto">
          <a:xfrm>
            <a:off x="6475413" y="1895475"/>
            <a:ext cx="21907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pic>
        <p:nvPicPr>
          <p:cNvPr id="28679" name="Picture 6" descr="fig0202c"/>
          <p:cNvPicPr>
            <a:picLocks noChangeAspect="1" noChangeArrowheads="1"/>
          </p:cNvPicPr>
          <p:nvPr/>
        </p:nvPicPr>
        <p:blipFill>
          <a:blip r:embed="rId3" cstate="print"/>
          <a:srcRect l="51707"/>
          <a:stretch>
            <a:fillRect/>
          </a:stretch>
        </p:blipFill>
        <p:spPr bwMode="auto">
          <a:xfrm>
            <a:off x="6303963" y="4108450"/>
            <a:ext cx="2190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Tetteste kulepakking</a:t>
            </a:r>
            <a:endParaRPr lang="en-US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4191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ABABAB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heksagonal tettpakket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hexagonal close-packed (</a:t>
            </a:r>
            <a:r>
              <a:rPr lang="nb-NO" sz="1600" i="1" smtClean="0"/>
              <a:t>hcp</a:t>
            </a:r>
            <a:r>
              <a:rPr lang="nb-NO" sz="16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ABCABC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heksagonalt utgangspunkt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men hvis den dreies 45° får vi: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flatesentrert kubisk struktur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face centered cubic (</a:t>
            </a:r>
            <a:r>
              <a:rPr lang="nb-NO" sz="1600" i="1" smtClean="0"/>
              <a:t>fcc</a:t>
            </a:r>
            <a:r>
              <a:rPr lang="nb-NO" sz="16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lvl="1"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Både hcp og fcc representerer tetteste mulige pakking av kuler</a:t>
            </a:r>
            <a:endParaRPr lang="en-US" sz="1600" smtClean="0"/>
          </a:p>
        </p:txBody>
      </p:sp>
      <p:pic>
        <p:nvPicPr>
          <p:cNvPr id="29701" name="Picture 4" descr="fig020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838" y="1143000"/>
            <a:ext cx="3908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fig0206c-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604"/>
            <a:ext cx="2520280" cy="361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Andre, mindre tette kulepakkinger</a:t>
            </a:r>
            <a:endParaRPr 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Romsentrert kubisk</a:t>
            </a:r>
          </a:p>
          <a:p>
            <a:pPr lvl="1" eaLnBrk="1" hangingPunct="1"/>
            <a:r>
              <a:rPr lang="nb-NO" sz="1600" smtClean="0"/>
              <a:t>Body centered cubic (bcc)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Enkel (simpel) kubisk</a:t>
            </a:r>
          </a:p>
          <a:p>
            <a:pPr lvl="1" eaLnBrk="1" hangingPunct="1"/>
            <a:r>
              <a:rPr lang="nb-NO" sz="1600" smtClean="0"/>
              <a:t>Simple cubic (sc)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Lavere tetthet</a:t>
            </a:r>
          </a:p>
          <a:p>
            <a:pPr eaLnBrk="1" hangingPunct="1"/>
            <a:r>
              <a:rPr lang="nb-NO" sz="1800" smtClean="0"/>
              <a:t>Typisk for høyere temperaturer</a:t>
            </a:r>
            <a:endParaRPr lang="en-US" sz="1800" smtClean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19" y="3333062"/>
            <a:ext cx="2513277" cy="254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Hulrom i tetteste kulepakkinger</a:t>
            </a:r>
            <a:endParaRPr lang="en-US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371600"/>
            <a:ext cx="4100264" cy="4724400"/>
          </a:xfrm>
        </p:spPr>
        <p:txBody>
          <a:bodyPr/>
          <a:lstStyle/>
          <a:p>
            <a:pPr eaLnBrk="1" hangingPunct="1"/>
            <a:r>
              <a:rPr lang="nb-NO" sz="1800" b="1" dirty="0" smtClean="0"/>
              <a:t>Oktaederhull</a:t>
            </a:r>
          </a:p>
          <a:p>
            <a:pPr lvl="1" eaLnBrk="1" hangingPunct="1"/>
            <a:r>
              <a:rPr lang="nb-NO" dirty="0" smtClean="0"/>
              <a:t>Relativt store</a:t>
            </a:r>
          </a:p>
          <a:p>
            <a:pPr lvl="1" eaLnBrk="1" hangingPunct="1"/>
            <a:r>
              <a:rPr lang="nb-NO" dirty="0" smtClean="0"/>
              <a:t>4 pr. enhetscelle</a:t>
            </a:r>
          </a:p>
          <a:p>
            <a:pPr lvl="2" eaLnBrk="1" hangingPunct="1"/>
            <a:r>
              <a:rPr lang="nb-NO" dirty="0" smtClean="0"/>
              <a:t>1 pr. atom i enhetscellen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lvl="1" eaLnBrk="1" hangingPunct="1"/>
            <a:endParaRPr lang="nb-NO" dirty="0" smtClean="0"/>
          </a:p>
          <a:p>
            <a:pPr eaLnBrk="1" hangingPunct="1"/>
            <a:r>
              <a:rPr lang="nb-NO" sz="1800" b="1" dirty="0" smtClean="0"/>
              <a:t>Tetraederhull</a:t>
            </a:r>
          </a:p>
          <a:p>
            <a:pPr lvl="1" eaLnBrk="1" hangingPunct="1"/>
            <a:r>
              <a:rPr lang="nb-NO" dirty="0" smtClean="0"/>
              <a:t>relativt små</a:t>
            </a:r>
          </a:p>
          <a:p>
            <a:pPr lvl="1" eaLnBrk="1" hangingPunct="1"/>
            <a:r>
              <a:rPr lang="nb-NO" dirty="0" smtClean="0"/>
              <a:t>8 pr. enhetscelle</a:t>
            </a:r>
          </a:p>
          <a:p>
            <a:pPr lvl="2" eaLnBrk="1" hangingPunct="1"/>
            <a:r>
              <a:rPr lang="nb-NO" dirty="0" smtClean="0"/>
              <a:t>2 per atom i enhetscellen</a:t>
            </a:r>
            <a:endParaRPr lang="en-US" dirty="0" smtClean="0"/>
          </a:p>
        </p:txBody>
      </p:sp>
      <p:pic>
        <p:nvPicPr>
          <p:cNvPr id="31749" name="Picture 4" descr="str02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763" y="1600200"/>
            <a:ext cx="230028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str0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1950" y="3640138"/>
            <a:ext cx="2081213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6" descr="fig0205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2400" y="3506788"/>
            <a:ext cx="19177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0198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pSp>
        <p:nvGrpSpPr>
          <p:cNvPr id="31753" name="Group 8"/>
          <p:cNvGrpSpPr>
            <a:grpSpLocks/>
          </p:cNvGrpSpPr>
          <p:nvPr/>
        </p:nvGrpSpPr>
        <p:grpSpPr bwMode="auto">
          <a:xfrm>
            <a:off x="6534150" y="1409700"/>
            <a:ext cx="1905000" cy="1885950"/>
            <a:chOff x="3972" y="816"/>
            <a:chExt cx="1344" cy="1332"/>
          </a:xfrm>
        </p:grpSpPr>
        <p:pic>
          <p:nvPicPr>
            <p:cNvPr id="31754" name="Picture 9" descr="fig0204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72" y="816"/>
              <a:ext cx="1344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Line 10"/>
            <p:cNvSpPr>
              <a:spLocks noChangeShapeType="1"/>
            </p:cNvSpPr>
            <p:nvPr/>
          </p:nvSpPr>
          <p:spPr bwMode="auto">
            <a:xfrm flipH="1">
              <a:off x="4396" y="1144"/>
              <a:ext cx="208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Line 11"/>
            <p:cNvSpPr>
              <a:spLocks noChangeShapeType="1"/>
            </p:cNvSpPr>
            <p:nvPr/>
          </p:nvSpPr>
          <p:spPr bwMode="auto">
            <a:xfrm flipH="1">
              <a:off x="4292" y="1284"/>
              <a:ext cx="96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7" name="Line 12"/>
            <p:cNvSpPr>
              <a:spLocks noChangeShapeType="1"/>
            </p:cNvSpPr>
            <p:nvPr/>
          </p:nvSpPr>
          <p:spPr bwMode="auto">
            <a:xfrm flipH="1">
              <a:off x="4447" y="1163"/>
              <a:ext cx="104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8" name="Line 13"/>
            <p:cNvSpPr>
              <a:spLocks noChangeShapeType="1"/>
            </p:cNvSpPr>
            <p:nvPr/>
          </p:nvSpPr>
          <p:spPr bwMode="auto">
            <a:xfrm>
              <a:off x="4292" y="1340"/>
              <a:ext cx="10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9" name="Line 14"/>
            <p:cNvSpPr>
              <a:spLocks noChangeShapeType="1"/>
            </p:cNvSpPr>
            <p:nvPr/>
          </p:nvSpPr>
          <p:spPr bwMode="auto">
            <a:xfrm flipV="1">
              <a:off x="4296" y="1316"/>
              <a:ext cx="40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0" name="Line 15"/>
            <p:cNvSpPr>
              <a:spLocks noChangeShapeType="1"/>
            </p:cNvSpPr>
            <p:nvPr/>
          </p:nvSpPr>
          <p:spPr bwMode="auto">
            <a:xfrm flipV="1">
              <a:off x="4400" y="1528"/>
              <a:ext cx="59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1" name="Line 16"/>
            <p:cNvSpPr>
              <a:spLocks noChangeShapeType="1"/>
            </p:cNvSpPr>
            <p:nvPr/>
          </p:nvSpPr>
          <p:spPr bwMode="auto">
            <a:xfrm flipH="1" flipV="1">
              <a:off x="4864" y="1296"/>
              <a:ext cx="132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2" name="Line 17"/>
            <p:cNvSpPr>
              <a:spLocks noChangeShapeType="1"/>
            </p:cNvSpPr>
            <p:nvPr/>
          </p:nvSpPr>
          <p:spPr bwMode="auto">
            <a:xfrm>
              <a:off x="4700" y="1160"/>
              <a:ext cx="164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3" name="Line 18"/>
            <p:cNvSpPr>
              <a:spLocks noChangeShapeType="1"/>
            </p:cNvSpPr>
            <p:nvPr/>
          </p:nvSpPr>
          <p:spPr bwMode="auto">
            <a:xfrm>
              <a:off x="4648" y="1132"/>
              <a:ext cx="10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4" name="Line 19"/>
            <p:cNvSpPr>
              <a:spLocks noChangeShapeType="1"/>
            </p:cNvSpPr>
            <p:nvPr/>
          </p:nvSpPr>
          <p:spPr bwMode="auto">
            <a:xfrm flipH="1">
              <a:off x="4816" y="1524"/>
              <a:ext cx="172" cy="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5" name="Line 20"/>
            <p:cNvSpPr>
              <a:spLocks noChangeShapeType="1"/>
            </p:cNvSpPr>
            <p:nvPr/>
          </p:nvSpPr>
          <p:spPr bwMode="auto">
            <a:xfrm flipV="1">
              <a:off x="4624" y="1708"/>
              <a:ext cx="13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6" name="Line 21"/>
            <p:cNvSpPr>
              <a:spLocks noChangeShapeType="1"/>
            </p:cNvSpPr>
            <p:nvPr/>
          </p:nvSpPr>
          <p:spPr bwMode="auto">
            <a:xfrm flipH="1" flipV="1">
              <a:off x="4396" y="1604"/>
              <a:ext cx="224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7" name="Line 22"/>
            <p:cNvSpPr>
              <a:spLocks noChangeShapeType="1"/>
            </p:cNvSpPr>
            <p:nvPr/>
          </p:nvSpPr>
          <p:spPr bwMode="auto">
            <a:xfrm flipH="1" flipV="1">
              <a:off x="4484" y="1608"/>
              <a:ext cx="14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8" name="Line 23"/>
            <p:cNvSpPr>
              <a:spLocks noChangeShapeType="1"/>
            </p:cNvSpPr>
            <p:nvPr/>
          </p:nvSpPr>
          <p:spPr bwMode="auto">
            <a:xfrm flipH="1" flipV="1">
              <a:off x="4296" y="1336"/>
              <a:ext cx="120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69" name="Line 24"/>
            <p:cNvSpPr>
              <a:spLocks noChangeShapeType="1"/>
            </p:cNvSpPr>
            <p:nvPr/>
          </p:nvSpPr>
          <p:spPr bwMode="auto">
            <a:xfrm flipV="1">
              <a:off x="4620" y="1420"/>
              <a:ext cx="176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70" name="Line 25"/>
            <p:cNvSpPr>
              <a:spLocks noChangeShapeType="1"/>
            </p:cNvSpPr>
            <p:nvPr/>
          </p:nvSpPr>
          <p:spPr bwMode="auto">
            <a:xfrm flipH="1" flipV="1">
              <a:off x="4852" y="1380"/>
              <a:ext cx="1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Strukturer for ioniske stoffer</a:t>
            </a:r>
            <a:endParaRPr lang="en-US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nb-NO" sz="1800" dirty="0" smtClean="0"/>
              <a:t>To eksempler: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NaCl-strukturen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tettpakket (fcc)</a:t>
            </a:r>
          </a:p>
          <a:p>
            <a:pPr lvl="1" eaLnBrk="1" hangingPunct="1"/>
            <a:r>
              <a:rPr lang="nb-NO" sz="1600" dirty="0" smtClean="0"/>
              <a:t>6-koordinasjon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err="1" smtClean="0"/>
              <a:t>CsCl-strukturen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Mindre tettpakket</a:t>
            </a:r>
          </a:p>
          <a:p>
            <a:pPr lvl="1" eaLnBrk="1" hangingPunct="1"/>
            <a:r>
              <a:rPr lang="nb-NO" sz="1600" dirty="0" smtClean="0"/>
              <a:t>8-koordinasjon</a:t>
            </a:r>
            <a:endParaRPr lang="en-US" sz="1600" dirty="0" smtClean="0"/>
          </a:p>
        </p:txBody>
      </p:sp>
      <p:pic>
        <p:nvPicPr>
          <p:cNvPr id="32773" name="Picture 4" descr="fig021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163" y="1066800"/>
            <a:ext cx="27892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fig0211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56025"/>
            <a:ext cx="27432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741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8788" y="260350"/>
            <a:ext cx="8229600" cy="1143000"/>
          </a:xfrm>
        </p:spPr>
        <p:txBody>
          <a:bodyPr/>
          <a:lstStyle/>
          <a:p>
            <a:pPr eaLnBrk="1" hangingPunct="1"/>
            <a:r>
              <a:rPr lang="nb-NO" smtClean="0"/>
              <a:t>Krystallinske            –             amorfe</a:t>
            </a:r>
            <a:br>
              <a:rPr lang="nb-NO" smtClean="0"/>
            </a:br>
            <a:r>
              <a:rPr lang="nb-NO" smtClean="0"/>
              <a:t>        materialer</a:t>
            </a:r>
          </a:p>
        </p:txBody>
      </p:sp>
      <p:grpSp>
        <p:nvGrpSpPr>
          <p:cNvPr id="17412" name="Group 2051"/>
          <p:cNvGrpSpPr>
            <a:grpSpLocks/>
          </p:cNvGrpSpPr>
          <p:nvPr/>
        </p:nvGrpSpPr>
        <p:grpSpPr bwMode="auto">
          <a:xfrm>
            <a:off x="1560513" y="2197100"/>
            <a:ext cx="1800225" cy="1081088"/>
            <a:chOff x="1111" y="2160"/>
            <a:chExt cx="1134" cy="681"/>
          </a:xfrm>
        </p:grpSpPr>
        <p:grpSp>
          <p:nvGrpSpPr>
            <p:cNvPr id="17454" name="Group 2052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17456" name="Oval 2053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7" name="Oval 2054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8" name="Oval 2055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59" name="Oval 2056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0" name="Oval 2057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1" name="Oval 2058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2" name="Oval 2059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3" name="Oval 2060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4" name="Oval 2061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5" name="Oval 2062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6" name="Oval 2063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7" name="Oval 2064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8" name="Oval 2065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69" name="Oval 2066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0" name="Oval 2067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1" name="Oval 2068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2" name="Oval 2069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3" name="Oval 2070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4" name="Oval 2071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5" name="Oval 2072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6" name="Oval 2073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7" name="Oval 2074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8" name="Oval 2075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79" name="Oval 2076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0" name="Oval 2077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1" name="Oval 2078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2" name="Oval 2079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3" name="Oval 2080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4" name="Oval 2081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5" name="Oval 2082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6" name="Oval 2083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7" name="Oval 2084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8" name="Oval 2085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89" name="Oval 2086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490" name="Line 2087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1" name="Line 2088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2" name="Line 2089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3" name="Line 2090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4" name="Line 2091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5" name="Line 2092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6" name="Line 2093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7" name="Line 2094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8" name="Line 2095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9" name="Line 2096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0" name="Line 2097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1" name="Line 2098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2" name="Line 2099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3" name="Line 2100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4" name="Line 2101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5" name="Line 2102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455" name="Line 2103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413" name="Group 2104"/>
          <p:cNvGrpSpPr>
            <a:grpSpLocks/>
          </p:cNvGrpSpPr>
          <p:nvPr/>
        </p:nvGrpSpPr>
        <p:grpSpPr bwMode="auto">
          <a:xfrm>
            <a:off x="5946775" y="2239963"/>
            <a:ext cx="1876425" cy="1042987"/>
            <a:chOff x="3330" y="2099"/>
            <a:chExt cx="1182" cy="657"/>
          </a:xfrm>
        </p:grpSpPr>
        <p:sp>
          <p:nvSpPr>
            <p:cNvPr id="17420" name="Oval 2105"/>
            <p:cNvSpPr>
              <a:spLocks noChangeArrowheads="1"/>
            </p:cNvSpPr>
            <p:nvPr/>
          </p:nvSpPr>
          <p:spPr bwMode="auto">
            <a:xfrm>
              <a:off x="3840" y="216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Oval 2106"/>
            <p:cNvSpPr>
              <a:spLocks noChangeArrowheads="1"/>
            </p:cNvSpPr>
            <p:nvPr/>
          </p:nvSpPr>
          <p:spPr bwMode="auto">
            <a:xfrm>
              <a:off x="3517" y="212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Oval 2107"/>
            <p:cNvSpPr>
              <a:spLocks noChangeArrowheads="1"/>
            </p:cNvSpPr>
            <p:nvPr/>
          </p:nvSpPr>
          <p:spPr bwMode="auto">
            <a:xfrm>
              <a:off x="3650" y="20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3" name="Oval 2108"/>
            <p:cNvSpPr>
              <a:spLocks noChangeArrowheads="1"/>
            </p:cNvSpPr>
            <p:nvPr/>
          </p:nvSpPr>
          <p:spPr bwMode="auto">
            <a:xfrm>
              <a:off x="3965" y="212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4" name="Oval 2109"/>
            <p:cNvSpPr>
              <a:spLocks noChangeArrowheads="1"/>
            </p:cNvSpPr>
            <p:nvPr/>
          </p:nvSpPr>
          <p:spPr bwMode="auto">
            <a:xfrm>
              <a:off x="4146" y="213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5" name="Oval 2110"/>
            <p:cNvSpPr>
              <a:spLocks noChangeArrowheads="1"/>
            </p:cNvSpPr>
            <p:nvPr/>
          </p:nvSpPr>
          <p:spPr bwMode="auto">
            <a:xfrm>
              <a:off x="3415" y="22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6" name="Oval 2111"/>
            <p:cNvSpPr>
              <a:spLocks noChangeArrowheads="1"/>
            </p:cNvSpPr>
            <p:nvPr/>
          </p:nvSpPr>
          <p:spPr bwMode="auto">
            <a:xfrm>
              <a:off x="3557" y="22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7" name="Oval 2112"/>
            <p:cNvSpPr>
              <a:spLocks noChangeArrowheads="1"/>
            </p:cNvSpPr>
            <p:nvPr/>
          </p:nvSpPr>
          <p:spPr bwMode="auto">
            <a:xfrm>
              <a:off x="3746" y="226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8" name="Oval 2113"/>
            <p:cNvSpPr>
              <a:spLocks noChangeArrowheads="1"/>
            </p:cNvSpPr>
            <p:nvPr/>
          </p:nvSpPr>
          <p:spPr bwMode="auto">
            <a:xfrm>
              <a:off x="3976" y="225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9" name="Oval 2114"/>
            <p:cNvSpPr>
              <a:spLocks noChangeArrowheads="1"/>
            </p:cNvSpPr>
            <p:nvPr/>
          </p:nvSpPr>
          <p:spPr bwMode="auto">
            <a:xfrm>
              <a:off x="4101" y="22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0" name="Oval 2115"/>
            <p:cNvSpPr>
              <a:spLocks noChangeArrowheads="1"/>
            </p:cNvSpPr>
            <p:nvPr/>
          </p:nvSpPr>
          <p:spPr bwMode="auto">
            <a:xfrm>
              <a:off x="3330" y="23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1" name="Oval 2116"/>
            <p:cNvSpPr>
              <a:spLocks noChangeArrowheads="1"/>
            </p:cNvSpPr>
            <p:nvPr/>
          </p:nvSpPr>
          <p:spPr bwMode="auto">
            <a:xfrm>
              <a:off x="3410" y="24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Oval 2117"/>
            <p:cNvSpPr>
              <a:spLocks noChangeArrowheads="1"/>
            </p:cNvSpPr>
            <p:nvPr/>
          </p:nvSpPr>
          <p:spPr bwMode="auto">
            <a:xfrm>
              <a:off x="3701" y="232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3" name="Oval 2118"/>
            <p:cNvSpPr>
              <a:spLocks noChangeArrowheads="1"/>
            </p:cNvSpPr>
            <p:nvPr/>
          </p:nvSpPr>
          <p:spPr bwMode="auto">
            <a:xfrm>
              <a:off x="3528" y="245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4" name="Oval 2119"/>
            <p:cNvSpPr>
              <a:spLocks noChangeArrowheads="1"/>
            </p:cNvSpPr>
            <p:nvPr/>
          </p:nvSpPr>
          <p:spPr bwMode="auto">
            <a:xfrm>
              <a:off x="3891" y="229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5" name="Oval 2120"/>
            <p:cNvSpPr>
              <a:spLocks noChangeArrowheads="1"/>
            </p:cNvSpPr>
            <p:nvPr/>
          </p:nvSpPr>
          <p:spPr bwMode="auto">
            <a:xfrm>
              <a:off x="3584" y="23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Oval 2121"/>
            <p:cNvSpPr>
              <a:spLocks noChangeArrowheads="1"/>
            </p:cNvSpPr>
            <p:nvPr/>
          </p:nvSpPr>
          <p:spPr bwMode="auto">
            <a:xfrm>
              <a:off x="3693" y="24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Oval 2122"/>
            <p:cNvSpPr>
              <a:spLocks noChangeArrowheads="1"/>
            </p:cNvSpPr>
            <p:nvPr/>
          </p:nvSpPr>
          <p:spPr bwMode="auto">
            <a:xfrm>
              <a:off x="3803" y="242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Oval 2123"/>
            <p:cNvSpPr>
              <a:spLocks noChangeArrowheads="1"/>
            </p:cNvSpPr>
            <p:nvPr/>
          </p:nvSpPr>
          <p:spPr bwMode="auto">
            <a:xfrm>
              <a:off x="3362" y="25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Oval 2124"/>
            <p:cNvSpPr>
              <a:spLocks noChangeArrowheads="1"/>
            </p:cNvSpPr>
            <p:nvPr/>
          </p:nvSpPr>
          <p:spPr bwMode="auto">
            <a:xfrm>
              <a:off x="3552" y="25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0" name="Oval 2125"/>
            <p:cNvSpPr>
              <a:spLocks noChangeArrowheads="1"/>
            </p:cNvSpPr>
            <p:nvPr/>
          </p:nvSpPr>
          <p:spPr bwMode="auto">
            <a:xfrm>
              <a:off x="3725" y="26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1" name="Oval 2126"/>
            <p:cNvSpPr>
              <a:spLocks noChangeArrowheads="1"/>
            </p:cNvSpPr>
            <p:nvPr/>
          </p:nvSpPr>
          <p:spPr bwMode="auto">
            <a:xfrm>
              <a:off x="3835" y="25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2" name="Oval 2127"/>
            <p:cNvSpPr>
              <a:spLocks noChangeArrowheads="1"/>
            </p:cNvSpPr>
            <p:nvPr/>
          </p:nvSpPr>
          <p:spPr bwMode="auto">
            <a:xfrm>
              <a:off x="3968" y="25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3" name="Oval 2128"/>
            <p:cNvSpPr>
              <a:spLocks noChangeArrowheads="1"/>
            </p:cNvSpPr>
            <p:nvPr/>
          </p:nvSpPr>
          <p:spPr bwMode="auto">
            <a:xfrm>
              <a:off x="3944" y="240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4" name="Oval 2129"/>
            <p:cNvSpPr>
              <a:spLocks noChangeArrowheads="1"/>
            </p:cNvSpPr>
            <p:nvPr/>
          </p:nvSpPr>
          <p:spPr bwMode="auto">
            <a:xfrm>
              <a:off x="4088" y="231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5" name="Oval 2130"/>
            <p:cNvSpPr>
              <a:spLocks noChangeArrowheads="1"/>
            </p:cNvSpPr>
            <p:nvPr/>
          </p:nvSpPr>
          <p:spPr bwMode="auto">
            <a:xfrm flipV="1">
              <a:off x="4328" y="248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6" name="Oval 2131"/>
            <p:cNvSpPr>
              <a:spLocks noChangeArrowheads="1"/>
            </p:cNvSpPr>
            <p:nvPr/>
          </p:nvSpPr>
          <p:spPr bwMode="auto">
            <a:xfrm flipV="1">
              <a:off x="4243" y="2560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7" name="Oval 2132"/>
            <p:cNvSpPr>
              <a:spLocks noChangeArrowheads="1"/>
            </p:cNvSpPr>
            <p:nvPr/>
          </p:nvSpPr>
          <p:spPr bwMode="auto">
            <a:xfrm flipV="1">
              <a:off x="4086" y="259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8" name="Oval 2133"/>
            <p:cNvSpPr>
              <a:spLocks noChangeArrowheads="1"/>
            </p:cNvSpPr>
            <p:nvPr/>
          </p:nvSpPr>
          <p:spPr bwMode="auto">
            <a:xfrm>
              <a:off x="4376" y="229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49" name="Oval 2134"/>
            <p:cNvSpPr>
              <a:spLocks noChangeArrowheads="1"/>
            </p:cNvSpPr>
            <p:nvPr/>
          </p:nvSpPr>
          <p:spPr bwMode="auto">
            <a:xfrm>
              <a:off x="4283" y="24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0" name="Oval 2135"/>
            <p:cNvSpPr>
              <a:spLocks noChangeArrowheads="1"/>
            </p:cNvSpPr>
            <p:nvPr/>
          </p:nvSpPr>
          <p:spPr bwMode="auto">
            <a:xfrm>
              <a:off x="4126" y="24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1" name="Oval 2136"/>
            <p:cNvSpPr>
              <a:spLocks noChangeArrowheads="1"/>
            </p:cNvSpPr>
            <p:nvPr/>
          </p:nvSpPr>
          <p:spPr bwMode="auto">
            <a:xfrm>
              <a:off x="4272" y="219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2" name="Oval 2137"/>
            <p:cNvSpPr>
              <a:spLocks noChangeArrowheads="1"/>
            </p:cNvSpPr>
            <p:nvPr/>
          </p:nvSpPr>
          <p:spPr bwMode="auto">
            <a:xfrm>
              <a:off x="4219" y="22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53" name="Oval 2138"/>
            <p:cNvSpPr>
              <a:spLocks noChangeArrowheads="1"/>
            </p:cNvSpPr>
            <p:nvPr/>
          </p:nvSpPr>
          <p:spPr bwMode="auto">
            <a:xfrm>
              <a:off x="4158" y="237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4" name="Text Box 2139"/>
          <p:cNvSpPr txBox="1">
            <a:spLocks noChangeArrowheads="1"/>
          </p:cNvSpPr>
          <p:nvPr/>
        </p:nvSpPr>
        <p:spPr bwMode="auto">
          <a:xfrm>
            <a:off x="1584325" y="1674813"/>
            <a:ext cx="170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Ordnet struktur</a:t>
            </a:r>
          </a:p>
        </p:txBody>
      </p:sp>
      <p:sp>
        <p:nvSpPr>
          <p:cNvPr id="17415" name="Text Box 2140"/>
          <p:cNvSpPr txBox="1">
            <a:spLocks noChangeArrowheads="1"/>
          </p:cNvSpPr>
          <p:nvPr/>
        </p:nvSpPr>
        <p:spPr bwMode="auto">
          <a:xfrm>
            <a:off x="5983288" y="1679575"/>
            <a:ext cx="182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Uordnet struktur</a:t>
            </a:r>
          </a:p>
        </p:txBody>
      </p:sp>
      <p:sp>
        <p:nvSpPr>
          <p:cNvPr id="17416" name="Text Box 2141"/>
          <p:cNvSpPr txBox="1">
            <a:spLocks noChangeArrowheads="1"/>
          </p:cNvSpPr>
          <p:nvPr/>
        </p:nvSpPr>
        <p:spPr bwMode="auto">
          <a:xfrm>
            <a:off x="1470025" y="3376613"/>
            <a:ext cx="28241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Eksempler: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600">
                <a:latin typeface="Arial" charset="0"/>
              </a:rPr>
              <a:t>Ioniske-materialer/ Keramer</a:t>
            </a:r>
          </a:p>
          <a:p>
            <a:pPr algn="l"/>
            <a:r>
              <a:rPr lang="nb-NO" sz="1600">
                <a:latin typeface="Arial" charset="0"/>
              </a:rPr>
              <a:t>Halvledere</a:t>
            </a:r>
          </a:p>
          <a:p>
            <a:pPr algn="l"/>
            <a:r>
              <a:rPr lang="nb-NO" sz="1600">
                <a:latin typeface="Arial" charset="0"/>
              </a:rPr>
              <a:t>Metaller</a:t>
            </a:r>
          </a:p>
          <a:p>
            <a:pPr algn="l"/>
            <a:r>
              <a:rPr lang="nb-NO" sz="1600">
                <a:latin typeface="Arial" charset="0"/>
              </a:rPr>
              <a:t>osv.</a:t>
            </a:r>
          </a:p>
          <a:p>
            <a:pPr algn="l"/>
            <a:endParaRPr lang="nb-NO" sz="1600">
              <a:latin typeface="Arial" charset="0"/>
            </a:endParaRPr>
          </a:p>
        </p:txBody>
      </p:sp>
      <p:sp>
        <p:nvSpPr>
          <p:cNvPr id="17417" name="Text Box 2142"/>
          <p:cNvSpPr txBox="1">
            <a:spLocks noChangeArrowheads="1"/>
          </p:cNvSpPr>
          <p:nvPr/>
        </p:nvSpPr>
        <p:spPr bwMode="auto">
          <a:xfrm>
            <a:off x="5945188" y="3635375"/>
            <a:ext cx="13271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Eksempler:</a:t>
            </a:r>
          </a:p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600">
                <a:latin typeface="Arial" charset="0"/>
              </a:rPr>
              <a:t>Glass</a:t>
            </a:r>
          </a:p>
          <a:p>
            <a:pPr algn="l"/>
            <a:r>
              <a:rPr lang="nb-NO" sz="1600">
                <a:latin typeface="Arial" charset="0"/>
              </a:rPr>
              <a:t>Plast</a:t>
            </a:r>
          </a:p>
          <a:p>
            <a:pPr algn="l"/>
            <a:r>
              <a:rPr lang="nb-NO" sz="1600">
                <a:latin typeface="Arial" charset="0"/>
              </a:rPr>
              <a:t>Papir</a:t>
            </a:r>
          </a:p>
          <a:p>
            <a:pPr algn="l"/>
            <a:r>
              <a:rPr lang="nb-NO" sz="1600">
                <a:latin typeface="Arial" charset="0"/>
              </a:rPr>
              <a:t>Tre</a:t>
            </a:r>
          </a:p>
          <a:p>
            <a:pPr algn="l"/>
            <a:r>
              <a:rPr lang="nb-NO" sz="1600">
                <a:latin typeface="Arial" charset="0"/>
              </a:rPr>
              <a:t>osv.</a:t>
            </a:r>
          </a:p>
          <a:p>
            <a:pPr algn="l"/>
            <a:endParaRPr lang="nb-NO" sz="1600">
              <a:latin typeface="Arial" charset="0"/>
            </a:endParaRPr>
          </a:p>
        </p:txBody>
      </p:sp>
      <p:sp>
        <p:nvSpPr>
          <p:cNvPr id="17418" name="Text Box 2143"/>
          <p:cNvSpPr txBox="1">
            <a:spLocks noChangeArrowheads="1"/>
          </p:cNvSpPr>
          <p:nvPr/>
        </p:nvSpPr>
        <p:spPr bwMode="auto">
          <a:xfrm>
            <a:off x="1165225" y="5576888"/>
            <a:ext cx="7088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2800" b="1">
                <a:solidFill>
                  <a:srgbClr val="A50021"/>
                </a:solidFill>
                <a:latin typeface="Arial" charset="0"/>
              </a:rPr>
              <a:t>Krystaller har en periodisk indre struktur</a:t>
            </a:r>
          </a:p>
        </p:txBody>
      </p:sp>
      <p:pic>
        <p:nvPicPr>
          <p:cNvPr id="17419" name="Picture 2144" descr="Si_SiO2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t="17430" r="18539"/>
          <a:stretch>
            <a:fillRect/>
          </a:stretch>
        </p:blipFill>
        <p:spPr bwMode="auto">
          <a:xfrm>
            <a:off x="3636963" y="1838325"/>
            <a:ext cx="2159000" cy="1671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8" name="Slide Number Placeholder 9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Perovskittstrukturen; ABX</a:t>
            </a:r>
            <a:r>
              <a:rPr lang="nb-NO" baseline="-25000" dirty="0" smtClean="0"/>
              <a:t>3</a:t>
            </a:r>
            <a:endParaRPr lang="en-US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38600" cy="5029200"/>
          </a:xfrm>
        </p:spPr>
        <p:txBody>
          <a:bodyPr/>
          <a:lstStyle/>
          <a:p>
            <a:pPr eaLnBrk="1" hangingPunct="1"/>
            <a:r>
              <a:rPr lang="nb-NO" sz="1800" smtClean="0"/>
              <a:t>Tettpakking av AX</a:t>
            </a:r>
            <a:r>
              <a:rPr lang="nb-NO" sz="1800" baseline="-25000" smtClean="0"/>
              <a:t>3</a:t>
            </a:r>
            <a:endParaRPr lang="nb-NO" sz="1800" smtClean="0"/>
          </a:p>
          <a:p>
            <a:pPr eaLnBrk="1" hangingPunct="1"/>
            <a:r>
              <a:rPr lang="nb-NO" sz="1800" smtClean="0"/>
              <a:t>B i oktaederhull i X-gitteret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Ionisk binding av A mot X</a:t>
            </a:r>
          </a:p>
          <a:p>
            <a:pPr eaLnBrk="1" hangingPunct="1"/>
            <a:r>
              <a:rPr lang="nb-NO" sz="1800" smtClean="0"/>
              <a:t>Mer kovalent binding av B mot X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Svært tolerant</a:t>
            </a:r>
          </a:p>
          <a:p>
            <a:pPr lvl="1" eaLnBrk="1" hangingPunct="1"/>
            <a:r>
              <a:rPr lang="nb-NO" smtClean="0"/>
              <a:t>CaTiO</a:t>
            </a:r>
            <a:r>
              <a:rPr lang="nb-NO" baseline="-25000" smtClean="0"/>
              <a:t>3</a:t>
            </a:r>
            <a:r>
              <a:rPr lang="nb-NO" smtClean="0"/>
              <a:t> (perovskitt)</a:t>
            </a:r>
          </a:p>
          <a:p>
            <a:pPr lvl="1" eaLnBrk="1" hangingPunct="1"/>
            <a:r>
              <a:rPr lang="nb-NO" smtClean="0"/>
              <a:t>SrFeO</a:t>
            </a:r>
            <a:r>
              <a:rPr lang="nb-NO" baseline="-25000" smtClean="0"/>
              <a:t>2.5</a:t>
            </a:r>
            <a:endParaRPr lang="nb-NO" smtClean="0"/>
          </a:p>
          <a:p>
            <a:pPr lvl="1" eaLnBrk="1" hangingPunct="1"/>
            <a:r>
              <a:rPr lang="nb-NO" smtClean="0"/>
              <a:t>La</a:t>
            </a:r>
            <a:r>
              <a:rPr lang="nb-NO" baseline="-25000" smtClean="0"/>
              <a:t>0.67</a:t>
            </a:r>
            <a:r>
              <a:rPr lang="nb-NO" smtClean="0"/>
              <a:t>TiO</a:t>
            </a:r>
            <a:r>
              <a:rPr lang="nb-NO" baseline="-25000" smtClean="0"/>
              <a:t>3</a:t>
            </a:r>
            <a:r>
              <a:rPr lang="nb-NO" smtClean="0"/>
              <a:t> eller La</a:t>
            </a:r>
            <a:r>
              <a:rPr lang="nb-NO" baseline="-25000" smtClean="0"/>
              <a:t>2/3</a:t>
            </a:r>
            <a:r>
              <a:rPr lang="nb-NO" smtClean="0"/>
              <a:t>TiO</a:t>
            </a:r>
            <a:r>
              <a:rPr lang="nb-NO" baseline="-25000" smtClean="0"/>
              <a:t>3</a:t>
            </a:r>
          </a:p>
          <a:p>
            <a:pPr lvl="1" eaLnBrk="1" hangingPunct="1"/>
            <a:r>
              <a:rPr lang="nb-NO" smtClean="0"/>
              <a:t>  WO</a:t>
            </a:r>
            <a:r>
              <a:rPr lang="nb-NO" baseline="-25000" smtClean="0"/>
              <a:t>3</a:t>
            </a:r>
            <a:endParaRPr lang="nb-NO" smtClean="0"/>
          </a:p>
          <a:p>
            <a:pPr lvl="1" eaLnBrk="1" hangingPunct="1"/>
            <a:r>
              <a:rPr lang="nb-NO" smtClean="0"/>
              <a:t>Y</a:t>
            </a:r>
            <a:r>
              <a:rPr lang="nb-NO" baseline="-25000" smtClean="0"/>
              <a:t>1/3</a:t>
            </a:r>
            <a:r>
              <a:rPr lang="nb-NO" smtClean="0"/>
              <a:t>Ba</a:t>
            </a:r>
            <a:r>
              <a:rPr lang="nb-NO" baseline="-25000" smtClean="0"/>
              <a:t>2/3</a:t>
            </a:r>
            <a:r>
              <a:rPr lang="nb-NO" smtClean="0"/>
              <a:t>CuO</a:t>
            </a:r>
            <a:r>
              <a:rPr lang="nb-NO" baseline="-25000" smtClean="0"/>
              <a:t>3-x</a:t>
            </a:r>
            <a:endParaRPr lang="nb-NO" smtClean="0"/>
          </a:p>
          <a:p>
            <a:pPr lvl="2" eaLnBrk="1" hangingPunct="1">
              <a:buFontTx/>
              <a:buNone/>
            </a:pPr>
            <a:r>
              <a:rPr lang="nb-NO" sz="1800" smtClean="0"/>
              <a:t>YBa</a:t>
            </a:r>
            <a:r>
              <a:rPr lang="nb-NO" sz="1800" baseline="-25000" smtClean="0"/>
              <a:t>2</a:t>
            </a:r>
            <a:r>
              <a:rPr lang="nb-NO" sz="1800" smtClean="0"/>
              <a:t>Cu</a:t>
            </a:r>
            <a:r>
              <a:rPr lang="nb-NO" sz="1800" baseline="-25000" smtClean="0"/>
              <a:t>3</a:t>
            </a:r>
            <a:r>
              <a:rPr lang="nb-NO" sz="1800" smtClean="0"/>
              <a:t>O</a:t>
            </a:r>
            <a:r>
              <a:rPr lang="nb-NO" sz="1800" baseline="-25000" smtClean="0"/>
              <a:t>9-y</a:t>
            </a:r>
            <a:endParaRPr lang="nb-NO" sz="1800" smtClean="0"/>
          </a:p>
          <a:p>
            <a:pPr lvl="2" eaLnBrk="1" hangingPunct="1">
              <a:buFontTx/>
              <a:buNone/>
            </a:pPr>
            <a:r>
              <a:rPr lang="nb-NO" sz="1800" smtClean="0"/>
              <a:t>YBa</a:t>
            </a:r>
            <a:r>
              <a:rPr lang="nb-NO" sz="1800" baseline="-25000" smtClean="0"/>
              <a:t>2</a:t>
            </a:r>
            <a:r>
              <a:rPr lang="nb-NO" sz="1800" smtClean="0"/>
              <a:t>Cu</a:t>
            </a:r>
            <a:r>
              <a:rPr lang="nb-NO" sz="1800" baseline="-25000" smtClean="0"/>
              <a:t>3</a:t>
            </a:r>
            <a:r>
              <a:rPr lang="nb-NO" sz="1800" smtClean="0"/>
              <a:t>O</a:t>
            </a:r>
            <a:r>
              <a:rPr lang="nb-NO" sz="1800" baseline="-25000" smtClean="0"/>
              <a:t>7</a:t>
            </a:r>
            <a:endParaRPr lang="nb-NO" sz="1800" smtClean="0"/>
          </a:p>
          <a:p>
            <a:pPr eaLnBrk="1" hangingPunct="1"/>
            <a:r>
              <a:rPr lang="nb-NO" sz="1800" smtClean="0"/>
              <a:t>Rik variasjon i egenskaper</a:t>
            </a:r>
            <a:endParaRPr lang="en-US" sz="1800" smtClean="0"/>
          </a:p>
        </p:txBody>
      </p:sp>
      <p:pic>
        <p:nvPicPr>
          <p:cNvPr id="33797" name="Picture 4" descr="fig182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3429000"/>
            <a:ext cx="36533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5943600" y="6553200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Shriver and Atkins: Inorganic Chemistry </a:t>
            </a:r>
            <a:endParaRPr lang="en-US" sz="1000"/>
          </a:p>
        </p:txBody>
      </p:sp>
      <p:grpSp>
        <p:nvGrpSpPr>
          <p:cNvPr id="33799" name="Group 6"/>
          <p:cNvGrpSpPr>
            <a:grpSpLocks/>
          </p:cNvGrpSpPr>
          <p:nvPr/>
        </p:nvGrpSpPr>
        <p:grpSpPr bwMode="auto">
          <a:xfrm>
            <a:off x="5105400" y="1268760"/>
            <a:ext cx="1914872" cy="1887190"/>
            <a:chOff x="2904" y="936"/>
            <a:chExt cx="1146" cy="1164"/>
          </a:xfrm>
        </p:grpSpPr>
        <p:sp>
          <p:nvSpPr>
            <p:cNvPr id="33803" name="Line 7"/>
            <p:cNvSpPr>
              <a:spLocks noChangeShapeType="1"/>
            </p:cNvSpPr>
            <p:nvPr/>
          </p:nvSpPr>
          <p:spPr bwMode="auto">
            <a:xfrm>
              <a:off x="2958" y="1908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Line 8"/>
            <p:cNvSpPr>
              <a:spLocks noChangeShapeType="1"/>
            </p:cNvSpPr>
            <p:nvPr/>
          </p:nvSpPr>
          <p:spPr bwMode="auto">
            <a:xfrm>
              <a:off x="3355" y="1639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Line 9"/>
            <p:cNvSpPr>
              <a:spLocks noChangeShapeType="1"/>
            </p:cNvSpPr>
            <p:nvPr/>
          </p:nvSpPr>
          <p:spPr bwMode="auto">
            <a:xfrm>
              <a:off x="3368" y="998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Line 10"/>
            <p:cNvSpPr>
              <a:spLocks noChangeShapeType="1"/>
            </p:cNvSpPr>
            <p:nvPr/>
          </p:nvSpPr>
          <p:spPr bwMode="auto">
            <a:xfrm>
              <a:off x="2961" y="1263"/>
              <a:ext cx="63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Line 11"/>
            <p:cNvSpPr>
              <a:spLocks noChangeShapeType="1"/>
            </p:cNvSpPr>
            <p:nvPr/>
          </p:nvSpPr>
          <p:spPr bwMode="auto">
            <a:xfrm flipV="1">
              <a:off x="3600" y="1782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8" name="Line 12"/>
            <p:cNvSpPr>
              <a:spLocks noChangeShapeType="1"/>
            </p:cNvSpPr>
            <p:nvPr/>
          </p:nvSpPr>
          <p:spPr bwMode="auto">
            <a:xfrm flipV="1">
              <a:off x="2966" y="1634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9" name="Line 13"/>
            <p:cNvSpPr>
              <a:spLocks noChangeShapeType="1"/>
            </p:cNvSpPr>
            <p:nvPr/>
          </p:nvSpPr>
          <p:spPr bwMode="auto">
            <a:xfrm flipV="1">
              <a:off x="2955" y="993"/>
              <a:ext cx="408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0" name="Line 14"/>
            <p:cNvSpPr>
              <a:spLocks noChangeShapeType="1"/>
            </p:cNvSpPr>
            <p:nvPr/>
          </p:nvSpPr>
          <p:spPr bwMode="auto">
            <a:xfrm>
              <a:off x="2958" y="1266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1" name="Line 15"/>
            <p:cNvSpPr>
              <a:spLocks noChangeShapeType="1"/>
            </p:cNvSpPr>
            <p:nvPr/>
          </p:nvSpPr>
          <p:spPr bwMode="auto">
            <a:xfrm>
              <a:off x="3991" y="1135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2" name="Line 16"/>
            <p:cNvSpPr>
              <a:spLocks noChangeShapeType="1"/>
            </p:cNvSpPr>
            <p:nvPr/>
          </p:nvSpPr>
          <p:spPr bwMode="auto">
            <a:xfrm>
              <a:off x="3356" y="998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3" name="Line 17"/>
            <p:cNvSpPr>
              <a:spLocks noChangeShapeType="1"/>
            </p:cNvSpPr>
            <p:nvPr/>
          </p:nvSpPr>
          <p:spPr bwMode="auto">
            <a:xfrm>
              <a:off x="3597" y="1407"/>
              <a:ext cx="0" cy="6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4" name="Oval 18"/>
            <p:cNvSpPr>
              <a:spLocks noChangeArrowheads="1"/>
            </p:cNvSpPr>
            <p:nvPr/>
          </p:nvSpPr>
          <p:spPr bwMode="auto">
            <a:xfrm>
              <a:off x="3444" y="1464"/>
              <a:ext cx="56" cy="5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5" name="Oval 19"/>
            <p:cNvSpPr>
              <a:spLocks noChangeArrowheads="1"/>
            </p:cNvSpPr>
            <p:nvPr/>
          </p:nvSpPr>
          <p:spPr bwMode="auto">
            <a:xfrm>
              <a:off x="3396" y="1134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6" name="Oval 20"/>
            <p:cNvSpPr>
              <a:spLocks noChangeArrowheads="1"/>
            </p:cNvSpPr>
            <p:nvPr/>
          </p:nvSpPr>
          <p:spPr bwMode="auto">
            <a:xfrm>
              <a:off x="3613" y="1309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7" name="Oval 21"/>
            <p:cNvSpPr>
              <a:spLocks noChangeArrowheads="1"/>
            </p:cNvSpPr>
            <p:nvPr/>
          </p:nvSpPr>
          <p:spPr bwMode="auto">
            <a:xfrm>
              <a:off x="3391" y="1765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8" name="Oval 22"/>
            <p:cNvSpPr>
              <a:spLocks noChangeArrowheads="1"/>
            </p:cNvSpPr>
            <p:nvPr/>
          </p:nvSpPr>
          <p:spPr bwMode="auto">
            <a:xfrm>
              <a:off x="3103" y="1369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19" name="Oval 23"/>
            <p:cNvSpPr>
              <a:spLocks noChangeArrowheads="1"/>
            </p:cNvSpPr>
            <p:nvPr/>
          </p:nvSpPr>
          <p:spPr bwMode="auto">
            <a:xfrm>
              <a:off x="3745" y="1501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0" name="Oval 24"/>
            <p:cNvSpPr>
              <a:spLocks noChangeArrowheads="1"/>
            </p:cNvSpPr>
            <p:nvPr/>
          </p:nvSpPr>
          <p:spPr bwMode="auto">
            <a:xfrm>
              <a:off x="3930" y="171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1" name="Oval 25"/>
            <p:cNvSpPr>
              <a:spLocks noChangeArrowheads="1"/>
            </p:cNvSpPr>
            <p:nvPr/>
          </p:nvSpPr>
          <p:spPr bwMode="auto">
            <a:xfrm>
              <a:off x="3295" y="1579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2" name="Oval 26"/>
            <p:cNvSpPr>
              <a:spLocks noChangeArrowheads="1"/>
            </p:cNvSpPr>
            <p:nvPr/>
          </p:nvSpPr>
          <p:spPr bwMode="auto">
            <a:xfrm>
              <a:off x="3300" y="93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3" name="Oval 27"/>
            <p:cNvSpPr>
              <a:spLocks noChangeArrowheads="1"/>
            </p:cNvSpPr>
            <p:nvPr/>
          </p:nvSpPr>
          <p:spPr bwMode="auto">
            <a:xfrm>
              <a:off x="2910" y="121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4" name="Oval 28"/>
            <p:cNvSpPr>
              <a:spLocks noChangeArrowheads="1"/>
            </p:cNvSpPr>
            <p:nvPr/>
          </p:nvSpPr>
          <p:spPr bwMode="auto">
            <a:xfrm>
              <a:off x="2904" y="184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5" name="Oval 29"/>
            <p:cNvSpPr>
              <a:spLocks noChangeArrowheads="1"/>
            </p:cNvSpPr>
            <p:nvPr/>
          </p:nvSpPr>
          <p:spPr bwMode="auto">
            <a:xfrm>
              <a:off x="3534" y="1986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6" name="Oval 30"/>
            <p:cNvSpPr>
              <a:spLocks noChangeArrowheads="1"/>
            </p:cNvSpPr>
            <p:nvPr/>
          </p:nvSpPr>
          <p:spPr bwMode="auto">
            <a:xfrm>
              <a:off x="3206" y="1574"/>
              <a:ext cx="150" cy="15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7" name="Line 31"/>
            <p:cNvSpPr>
              <a:spLocks noChangeShapeType="1"/>
            </p:cNvSpPr>
            <p:nvPr/>
          </p:nvSpPr>
          <p:spPr bwMode="auto">
            <a:xfrm flipV="1">
              <a:off x="3598" y="1138"/>
              <a:ext cx="39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8" name="Oval 32"/>
            <p:cNvSpPr>
              <a:spLocks noChangeArrowheads="1"/>
            </p:cNvSpPr>
            <p:nvPr/>
          </p:nvSpPr>
          <p:spPr bwMode="auto">
            <a:xfrm>
              <a:off x="3912" y="1092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829" name="Oval 33"/>
            <p:cNvSpPr>
              <a:spLocks noChangeArrowheads="1"/>
            </p:cNvSpPr>
            <p:nvPr/>
          </p:nvSpPr>
          <p:spPr bwMode="auto">
            <a:xfrm>
              <a:off x="3529" y="1345"/>
              <a:ext cx="120" cy="114"/>
            </a:xfrm>
            <a:prstGeom prst="ellipse">
              <a:avLst/>
            </a:prstGeom>
            <a:solidFill>
              <a:srgbClr val="E75C0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3800" name="Text Box 34"/>
          <p:cNvSpPr txBox="1">
            <a:spLocks noChangeArrowheads="1"/>
          </p:cNvSpPr>
          <p:nvPr/>
        </p:nvSpPr>
        <p:spPr bwMode="auto">
          <a:xfrm>
            <a:off x="4886325" y="176053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A</a:t>
            </a:r>
          </a:p>
        </p:txBody>
      </p:sp>
      <p:sp>
        <p:nvSpPr>
          <p:cNvPr id="33801" name="Text Box 35"/>
          <p:cNvSpPr txBox="1">
            <a:spLocks noChangeArrowheads="1"/>
          </p:cNvSpPr>
          <p:nvPr/>
        </p:nvSpPr>
        <p:spPr bwMode="auto">
          <a:xfrm>
            <a:off x="6156176" y="1484784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X</a:t>
            </a:r>
          </a:p>
        </p:txBody>
      </p:sp>
      <p:sp>
        <p:nvSpPr>
          <p:cNvPr id="33802" name="Text Box 36"/>
          <p:cNvSpPr txBox="1">
            <a:spLocks noChangeArrowheads="1"/>
          </p:cNvSpPr>
          <p:nvPr/>
        </p:nvSpPr>
        <p:spPr bwMode="auto">
          <a:xfrm>
            <a:off x="5796136" y="2060848"/>
            <a:ext cx="285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 dirty="0">
                <a:latin typeface="Arial" charset="0"/>
              </a:rPr>
              <a:t>B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4491608" cy="4724400"/>
          </a:xfrm>
        </p:spPr>
        <p:txBody>
          <a:bodyPr/>
          <a:lstStyle/>
          <a:p>
            <a:pPr eaLnBrk="1" hangingPunct="1"/>
            <a:r>
              <a:rPr lang="nb-NO" sz="1800" dirty="0" smtClean="0">
                <a:cs typeface="Arial" charset="0"/>
              </a:rPr>
              <a:t>Avbildning av atomstrukturen</a:t>
            </a:r>
          </a:p>
          <a:p>
            <a:pPr lvl="1" eaLnBrk="1" hangingPunct="1"/>
            <a:endParaRPr lang="nb-NO" sz="1600" dirty="0" smtClean="0">
              <a:cs typeface="Arial" charset="0"/>
            </a:endParaRPr>
          </a:p>
          <a:p>
            <a:pPr lvl="1" eaLnBrk="1" hangingPunct="1"/>
            <a:r>
              <a:rPr lang="nb-NO" sz="1600" dirty="0" smtClean="0">
                <a:cs typeface="Arial" charset="0"/>
              </a:rPr>
              <a:t>Transmisjonselektronmikroskopi</a:t>
            </a:r>
          </a:p>
          <a:p>
            <a:pPr lvl="2" eaLnBrk="1" hangingPunct="1"/>
            <a:r>
              <a:rPr lang="el-GR" sz="1400" dirty="0" smtClean="0">
                <a:cs typeface="Arial" charset="0"/>
              </a:rPr>
              <a:t>λ</a:t>
            </a:r>
            <a:r>
              <a:rPr lang="nb-NO" sz="1400" dirty="0" smtClean="0">
                <a:cs typeface="Arial" charset="0"/>
              </a:rPr>
              <a:t>=0,00251 nm ved 200 kV akselerasjon</a:t>
            </a: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2" eaLnBrk="1" hangingPunct="1"/>
            <a:r>
              <a:rPr lang="nb-NO" sz="1400" dirty="0" smtClean="0">
                <a:cs typeface="Arial" charset="0"/>
              </a:rPr>
              <a:t>Høyoppløsningsavbildning</a:t>
            </a:r>
          </a:p>
          <a:p>
            <a:pPr lvl="2" eaLnBrk="1" hangingPunct="1"/>
            <a:r>
              <a:rPr lang="nb-NO" sz="1400" dirty="0" err="1" smtClean="0">
                <a:cs typeface="Arial" charset="0"/>
              </a:rPr>
              <a:t>Scanning-TEM</a:t>
            </a:r>
            <a:endParaRPr lang="nb-NO" sz="1400" dirty="0" smtClean="0">
              <a:cs typeface="Arial" charset="0"/>
            </a:endParaRP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1" eaLnBrk="1" hangingPunct="1"/>
            <a:endParaRPr lang="nb-NO" sz="1400" dirty="0" smtClean="0">
              <a:cs typeface="Arial" charset="0"/>
            </a:endParaRPr>
          </a:p>
          <a:p>
            <a:pPr lvl="1" eaLnBrk="1" hangingPunct="1"/>
            <a:r>
              <a:rPr lang="nb-NO" sz="1600" dirty="0" err="1" smtClean="0">
                <a:cs typeface="Arial" charset="0"/>
              </a:rPr>
              <a:t>Sveipprobemikroskopi</a:t>
            </a:r>
            <a:r>
              <a:rPr lang="nb-NO" sz="1600" dirty="0" smtClean="0">
                <a:cs typeface="Arial" charset="0"/>
              </a:rPr>
              <a:t> (SPM)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Spiss (med et eller flere atomer)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 sveipes over overflaten. </a:t>
            </a:r>
          </a:p>
          <a:p>
            <a:pPr lvl="2" eaLnBrk="1" hangingPunct="1"/>
            <a:endParaRPr lang="nb-NO" sz="1400" dirty="0" smtClean="0">
              <a:cs typeface="Arial" charset="0"/>
            </a:endParaRPr>
          </a:p>
          <a:p>
            <a:pPr lvl="2" eaLnBrk="1" hangingPunct="1"/>
            <a:r>
              <a:rPr lang="nb-NO" sz="1400" dirty="0" err="1" smtClean="0">
                <a:cs typeface="Arial" charset="0"/>
              </a:rPr>
              <a:t>Scanning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tunneling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microscopy</a:t>
            </a:r>
            <a:r>
              <a:rPr lang="nb-NO" sz="1400" dirty="0" smtClean="0">
                <a:cs typeface="Arial" charset="0"/>
              </a:rPr>
              <a:t> (STM)</a:t>
            </a:r>
          </a:p>
          <a:p>
            <a:pPr lvl="2" eaLnBrk="1" hangingPunct="1"/>
            <a:r>
              <a:rPr lang="nb-NO" sz="1400" dirty="0" smtClean="0">
                <a:cs typeface="Arial" charset="0"/>
              </a:rPr>
              <a:t>Atomic </a:t>
            </a:r>
            <a:r>
              <a:rPr lang="nb-NO" sz="1400" dirty="0" err="1" smtClean="0">
                <a:cs typeface="Arial" charset="0"/>
              </a:rPr>
              <a:t>force</a:t>
            </a:r>
            <a:r>
              <a:rPr lang="nb-NO" sz="1400" dirty="0" smtClean="0">
                <a:cs typeface="Arial" charset="0"/>
              </a:rPr>
              <a:t> </a:t>
            </a:r>
            <a:r>
              <a:rPr lang="nb-NO" sz="1400" dirty="0" err="1" smtClean="0">
                <a:cs typeface="Arial" charset="0"/>
              </a:rPr>
              <a:t>microscopy</a:t>
            </a:r>
            <a:r>
              <a:rPr lang="nb-NO" sz="1400" dirty="0" smtClean="0">
                <a:cs typeface="Arial" charset="0"/>
              </a:rPr>
              <a:t> (AFM)	</a:t>
            </a:r>
          </a:p>
          <a:p>
            <a:pPr lvl="3" eaLnBrk="1" hangingPunct="1">
              <a:buFontTx/>
              <a:buNone/>
            </a:pPr>
            <a:endParaRPr lang="el-GR" sz="1200" dirty="0" smtClean="0">
              <a:cs typeface="Arial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smtClean="0"/>
              <a:t>Bestemmelse av atomstrukturer: Mikroskopi</a:t>
            </a:r>
            <a:endParaRPr lang="en-US" smtClean="0"/>
          </a:p>
        </p:txBody>
      </p:sp>
      <p:pic>
        <p:nvPicPr>
          <p:cNvPr id="34821" name="Picture 4" descr="JEOL2010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2704" y="1838325"/>
            <a:ext cx="449580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5541963" y="6232525"/>
            <a:ext cx="2535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000">
                <a:latin typeface="Arial" charset="0"/>
              </a:rPr>
              <a:t>http://spm.phy.bris.ac.uk/techniques/AFM/</a:t>
            </a:r>
          </a:p>
        </p:txBody>
      </p:sp>
      <p:pic>
        <p:nvPicPr>
          <p:cNvPr id="34823" name="Picture 6" descr="tipcantile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7913" y="4514850"/>
            <a:ext cx="15097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6386" name="Picture 2" descr="http://www.mn.uio.no/fysikk/english/research/groups/structure/infrastructure/tita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04" y="1052736"/>
            <a:ext cx="22065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35843" name="Picture 2" descr="Korngrense-Al-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825500"/>
            <a:ext cx="8991600" cy="57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z="2000" dirty="0" smtClean="0"/>
              <a:t>Bestemmelse av strukturer: Mikroskopi</a:t>
            </a:r>
            <a:endParaRPr lang="en-US" sz="2000" dirty="0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9388" y="1557338"/>
            <a:ext cx="5040312" cy="4973637"/>
            <a:chOff x="113" y="981"/>
            <a:chExt cx="3175" cy="3133"/>
          </a:xfrm>
        </p:grpSpPr>
        <p:pic>
          <p:nvPicPr>
            <p:cNvPr id="35854" name="Picture 15" descr="lno domain boundar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" y="981"/>
              <a:ext cx="3145" cy="3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Text Box 6"/>
            <p:cNvSpPr txBox="1">
              <a:spLocks noChangeArrowheads="1"/>
            </p:cNvSpPr>
            <p:nvPr/>
          </p:nvSpPr>
          <p:spPr bwMode="auto">
            <a:xfrm>
              <a:off x="113" y="1117"/>
              <a:ext cx="1584" cy="67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dirty="0"/>
                <a:t>LaNbO</a:t>
              </a:r>
              <a:r>
                <a:rPr lang="nb-NO" baseline="-25000" dirty="0"/>
                <a:t>4</a:t>
              </a:r>
            </a:p>
            <a:p>
              <a:pPr algn="l"/>
              <a:r>
                <a:rPr lang="nb-NO" baseline="-25000" dirty="0"/>
                <a:t>(forsidebildet i </a:t>
              </a:r>
              <a:r>
                <a:rPr lang="nb-NO" baseline="-25000" dirty="0" smtClean="0"/>
                <a:t>MENA1001-</a:t>
              </a:r>
              <a:endParaRPr lang="nb-NO" baseline="-25000" dirty="0"/>
            </a:p>
            <a:p>
              <a:pPr algn="l"/>
              <a:r>
                <a:rPr lang="nb-NO" baseline="-25000" dirty="0"/>
                <a:t>kompendiet 2011)</a:t>
              </a:r>
              <a:endParaRPr lang="en-US" dirty="0"/>
            </a:p>
          </p:txBody>
        </p:sp>
      </p:grpSp>
      <p:sp>
        <p:nvSpPr>
          <p:cNvPr id="35846" name="Text Box 10"/>
          <p:cNvSpPr txBox="1">
            <a:spLocks noChangeArrowheads="1"/>
          </p:cNvSpPr>
          <p:nvPr/>
        </p:nvSpPr>
        <p:spPr bwMode="auto">
          <a:xfrm>
            <a:off x="517525" y="990600"/>
            <a:ext cx="48895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/>
              <a:t>Al</a:t>
            </a:r>
            <a:endParaRPr lang="en-US"/>
          </a:p>
        </p:txBody>
      </p:sp>
      <p:sp>
        <p:nvSpPr>
          <p:cNvPr id="35847" name="Text Box 14"/>
          <p:cNvSpPr txBox="1">
            <a:spLocks noChangeArrowheads="1"/>
          </p:cNvSpPr>
          <p:nvPr/>
        </p:nvSpPr>
        <p:spPr bwMode="auto">
          <a:xfrm>
            <a:off x="5867400" y="6324600"/>
            <a:ext cx="327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</a:t>
            </a:r>
            <a:r>
              <a:rPr lang="en-GB" sz="1000">
                <a:cs typeface="Times New Roman" pitchFamily="18" charset="0"/>
              </a:rPr>
              <a:t>Williams and Carter: Transmission Electron Microscopy III;</a:t>
            </a:r>
            <a:r>
              <a:rPr lang="en-US" sz="1000"/>
              <a:t> </a:t>
            </a:r>
            <a:r>
              <a:rPr lang="nb-NO" sz="1000"/>
              <a:t>D. Kepaptsoglou, UiO; Omicron NanoTechnology Gmbh; spie.org.</a:t>
            </a:r>
            <a:endParaRPr lang="en-US" sz="1000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01963" y="692150"/>
            <a:ext cx="3556000" cy="4249738"/>
            <a:chOff x="1891" y="436"/>
            <a:chExt cx="2240" cy="2677"/>
          </a:xfrm>
        </p:grpSpPr>
        <p:pic>
          <p:nvPicPr>
            <p:cNvPr id="35852" name="Picture 17" descr="Graphene-on-holey-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1" y="436"/>
              <a:ext cx="2240" cy="2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3" name="Rectangle 18"/>
            <p:cNvSpPr>
              <a:spLocks noChangeArrowheads="1"/>
            </p:cNvSpPr>
            <p:nvPr/>
          </p:nvSpPr>
          <p:spPr bwMode="auto">
            <a:xfrm>
              <a:off x="2200" y="754"/>
              <a:ext cx="576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nb-NO" dirty="0"/>
                <a:t>Grafen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867400" y="3429000"/>
            <a:ext cx="3200400" cy="3200400"/>
            <a:chOff x="3696" y="2160"/>
            <a:chExt cx="2016" cy="2016"/>
          </a:xfrm>
        </p:grpSpPr>
        <p:pic>
          <p:nvPicPr>
            <p:cNvPr id="35850" name="Picture 12" descr="SPM-step_on_si_100_1_3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6" y="2160"/>
              <a:ext cx="2016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Text Box 13"/>
            <p:cNvSpPr txBox="1">
              <a:spLocks noChangeArrowheads="1"/>
            </p:cNvSpPr>
            <p:nvPr/>
          </p:nvSpPr>
          <p:spPr bwMode="auto">
            <a:xfrm>
              <a:off x="5260" y="2448"/>
              <a:ext cx="276" cy="288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/>
                <a:t>Si</a:t>
              </a:r>
              <a:endParaRPr lang="en-US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2000" dirty="0" smtClean="0"/>
              <a:t>Bestemmelse av struktur: diffraksjon</a:t>
            </a:r>
            <a:endParaRPr lang="en-US" sz="2000" dirty="0" smtClean="0"/>
          </a:p>
        </p:txBody>
      </p:sp>
      <p:pic>
        <p:nvPicPr>
          <p:cNvPr id="36868" name="Picture 3" descr="MAW-7-8-Bragg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4648200" y="1066800"/>
            <a:ext cx="2536825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box020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4488" y="2965450"/>
            <a:ext cx="40767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09600" y="1379538"/>
            <a:ext cx="3494088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800" b="1" dirty="0" err="1"/>
              <a:t>Braggs</a:t>
            </a:r>
            <a:r>
              <a:rPr lang="nb-NO" sz="1800" b="1" dirty="0"/>
              <a:t> lov</a:t>
            </a:r>
            <a:r>
              <a:rPr lang="nb-NO" sz="1800" dirty="0"/>
              <a:t>:     </a:t>
            </a:r>
            <a:r>
              <a:rPr lang="nb-NO" sz="1800" i="1" dirty="0" err="1">
                <a:cs typeface="Times New Roman" pitchFamily="18" charset="0"/>
              </a:rPr>
              <a:t>nλ</a:t>
            </a:r>
            <a:r>
              <a:rPr lang="nb-NO" sz="1800" dirty="0">
                <a:cs typeface="Times New Roman" pitchFamily="18" charset="0"/>
              </a:rPr>
              <a:t> = </a:t>
            </a:r>
            <a:r>
              <a:rPr lang="nb-NO" sz="1800" i="1" dirty="0">
                <a:cs typeface="Times New Roman" pitchFamily="18" charset="0"/>
              </a:rPr>
              <a:t>2d</a:t>
            </a:r>
            <a:r>
              <a:rPr lang="nb-NO" sz="1800" dirty="0">
                <a:cs typeface="Times New Roman" pitchFamily="18" charset="0"/>
              </a:rPr>
              <a:t> </a:t>
            </a:r>
            <a:r>
              <a:rPr lang="nb-NO" sz="1800" dirty="0" err="1">
                <a:cs typeface="Times New Roman" pitchFamily="18" charset="0"/>
              </a:rPr>
              <a:t>sin</a:t>
            </a:r>
            <a:r>
              <a:rPr lang="nb-NO" sz="1800" i="1" dirty="0" err="1">
                <a:cs typeface="Times New Roman" pitchFamily="18" charset="0"/>
              </a:rPr>
              <a:t>θ</a:t>
            </a:r>
            <a:r>
              <a:rPr lang="nb-NO" sz="2000" dirty="0">
                <a:cs typeface="Times New Roman" pitchFamily="18" charset="0"/>
              </a:rPr>
              <a:t>	</a:t>
            </a:r>
            <a:r>
              <a:rPr lang="nb-NO" sz="1400" dirty="0">
                <a:cs typeface="Times New Roman" pitchFamily="18" charset="0"/>
              </a:rPr>
              <a:t>Konstruktiv interferens</a:t>
            </a: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Røntgendiffraksjon (XRD)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Liten spredning fra lette atomer (eks. O)</a:t>
            </a:r>
          </a:p>
          <a:p>
            <a:pPr algn="l">
              <a:spcBef>
                <a:spcPct val="50000"/>
              </a:spcBef>
            </a:pPr>
            <a:endParaRPr lang="nb-NO" sz="20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Nøytrondiffraksjon (ND)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God spredning fra lette atomer</a:t>
            </a:r>
          </a:p>
          <a:p>
            <a:pPr algn="l">
              <a:spcBef>
                <a:spcPct val="50000"/>
              </a:spcBef>
            </a:pPr>
            <a:endParaRPr lang="nb-NO" sz="16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nb-NO" sz="2000" dirty="0">
                <a:cs typeface="Times New Roman" pitchFamily="18" charset="0"/>
              </a:rPr>
              <a:t>Elektrondiffraksjon (ED)</a:t>
            </a:r>
          </a:p>
          <a:p>
            <a:pPr algn="l">
              <a:spcBef>
                <a:spcPct val="50000"/>
              </a:spcBef>
            </a:pPr>
            <a:r>
              <a:rPr lang="nb-NO" sz="1400" dirty="0">
                <a:cs typeface="Times New Roman" pitchFamily="18" charset="0"/>
              </a:rPr>
              <a:t>100-1000 ganger sterkere interaksjon enn XRD. Spredning fra både lette og tyngre atomer.</a:t>
            </a:r>
            <a:r>
              <a:rPr lang="nb-NO" sz="1600" dirty="0">
                <a:cs typeface="Times New Roman" pitchFamily="18" charset="0"/>
              </a:rPr>
              <a:t>	</a:t>
            </a:r>
          </a:p>
        </p:txBody>
      </p:sp>
      <p:pic>
        <p:nvPicPr>
          <p:cNvPr id="36871" name="Picture 6" descr="roent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1143000"/>
            <a:ext cx="13081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7975600" y="2667000"/>
            <a:ext cx="78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400"/>
              <a:t>Röntgen</a:t>
            </a:r>
            <a:endParaRPr lang="en-US" sz="1400"/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5000625" y="621665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M.A. White: properties of Materials, Shriver and Atkins: Inorganic Chemistry 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E1C5F-3DE2-4505-9C93-D1DE3AA5EB1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4525" y="141288"/>
            <a:ext cx="6838950" cy="1143000"/>
          </a:xfrm>
        </p:spPr>
        <p:txBody>
          <a:bodyPr/>
          <a:lstStyle/>
          <a:p>
            <a:pPr eaLnBrk="1" hangingPunct="1"/>
            <a:r>
              <a:rPr lang="nb-NO" smtClean="0"/>
              <a:t>Diffraksjon og avbildning i TEM</a:t>
            </a:r>
          </a:p>
        </p:txBody>
      </p:sp>
      <p:pic>
        <p:nvPicPr>
          <p:cNvPr id="37892" name="Picture 3" descr="Si_Si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2000" contrast="18000"/>
          </a:blip>
          <a:srcRect t="17430" r="18539"/>
          <a:stretch>
            <a:fillRect/>
          </a:stretch>
        </p:blipFill>
        <p:spPr>
          <a:xfrm>
            <a:off x="1370013" y="4483100"/>
            <a:ext cx="1600200" cy="1484313"/>
          </a:xfrm>
          <a:noFill/>
        </p:spPr>
      </p:pic>
      <p:pic>
        <p:nvPicPr>
          <p:cNvPr id="37893" name="Picture 4" descr="E3SAD_g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89088" y="2965450"/>
            <a:ext cx="1108075" cy="1192213"/>
          </a:xfrm>
          <a:noFill/>
        </p:spPr>
      </p:pic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3282950" y="1125538"/>
            <a:ext cx="5400675" cy="4895850"/>
            <a:chOff x="1474" y="709"/>
            <a:chExt cx="3402" cy="3084"/>
          </a:xfrm>
        </p:grpSpPr>
        <p:sp>
          <p:nvSpPr>
            <p:cNvPr id="37901" name="Line 6"/>
            <p:cNvSpPr>
              <a:spLocks noChangeShapeType="1"/>
            </p:cNvSpPr>
            <p:nvPr/>
          </p:nvSpPr>
          <p:spPr bwMode="auto">
            <a:xfrm>
              <a:off x="2426" y="1343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2" name="Line 7"/>
            <p:cNvSpPr>
              <a:spLocks noChangeShapeType="1"/>
            </p:cNvSpPr>
            <p:nvPr/>
          </p:nvSpPr>
          <p:spPr bwMode="auto">
            <a:xfrm>
              <a:off x="2426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3" name="Line 8"/>
            <p:cNvSpPr>
              <a:spLocks noChangeShapeType="1"/>
            </p:cNvSpPr>
            <p:nvPr/>
          </p:nvSpPr>
          <p:spPr bwMode="auto">
            <a:xfrm>
              <a:off x="2744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4" name="Line 9"/>
            <p:cNvSpPr>
              <a:spLocks noChangeShapeType="1"/>
            </p:cNvSpPr>
            <p:nvPr/>
          </p:nvSpPr>
          <p:spPr bwMode="auto">
            <a:xfrm>
              <a:off x="3061" y="93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5" name="Line 10"/>
            <p:cNvSpPr>
              <a:spLocks noChangeShapeType="1"/>
            </p:cNvSpPr>
            <p:nvPr/>
          </p:nvSpPr>
          <p:spPr bwMode="auto">
            <a:xfrm flipH="1">
              <a:off x="2064" y="2160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6" name="Line 11"/>
            <p:cNvSpPr>
              <a:spLocks noChangeShapeType="1"/>
            </p:cNvSpPr>
            <p:nvPr/>
          </p:nvSpPr>
          <p:spPr bwMode="auto">
            <a:xfrm flipH="1" flipV="1">
              <a:off x="1474" y="3793"/>
              <a:ext cx="24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7" name="Line 12"/>
            <p:cNvSpPr>
              <a:spLocks noChangeShapeType="1"/>
            </p:cNvSpPr>
            <p:nvPr/>
          </p:nvSpPr>
          <p:spPr bwMode="auto">
            <a:xfrm>
              <a:off x="2426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8" name="Line 13"/>
            <p:cNvSpPr>
              <a:spLocks noChangeShapeType="1"/>
            </p:cNvSpPr>
            <p:nvPr/>
          </p:nvSpPr>
          <p:spPr bwMode="auto">
            <a:xfrm>
              <a:off x="274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9" name="Line 14"/>
            <p:cNvSpPr>
              <a:spLocks noChangeShapeType="1"/>
            </p:cNvSpPr>
            <p:nvPr/>
          </p:nvSpPr>
          <p:spPr bwMode="auto">
            <a:xfrm>
              <a:off x="3061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0" name="Line 15"/>
            <p:cNvSpPr>
              <a:spLocks noChangeShapeType="1"/>
            </p:cNvSpPr>
            <p:nvPr/>
          </p:nvSpPr>
          <p:spPr bwMode="auto">
            <a:xfrm flipH="1">
              <a:off x="2064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1" name="Line 16"/>
            <p:cNvSpPr>
              <a:spLocks noChangeShapeType="1"/>
            </p:cNvSpPr>
            <p:nvPr/>
          </p:nvSpPr>
          <p:spPr bwMode="auto">
            <a:xfrm flipH="1">
              <a:off x="2382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2" name="Line 17"/>
            <p:cNvSpPr>
              <a:spLocks noChangeShapeType="1"/>
            </p:cNvSpPr>
            <p:nvPr/>
          </p:nvSpPr>
          <p:spPr bwMode="auto">
            <a:xfrm flipH="1">
              <a:off x="2699" y="1344"/>
              <a:ext cx="362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3" name="Line 18"/>
            <p:cNvSpPr>
              <a:spLocks noChangeShapeType="1"/>
            </p:cNvSpPr>
            <p:nvPr/>
          </p:nvSpPr>
          <p:spPr bwMode="auto">
            <a:xfrm>
              <a:off x="2426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4" name="Line 19"/>
            <p:cNvSpPr>
              <a:spLocks noChangeShapeType="1"/>
            </p:cNvSpPr>
            <p:nvPr/>
          </p:nvSpPr>
          <p:spPr bwMode="auto">
            <a:xfrm>
              <a:off x="3061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5" name="Line 20"/>
            <p:cNvSpPr>
              <a:spLocks noChangeShapeType="1"/>
            </p:cNvSpPr>
            <p:nvPr/>
          </p:nvSpPr>
          <p:spPr bwMode="auto">
            <a:xfrm>
              <a:off x="2744" y="1344"/>
              <a:ext cx="363" cy="81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6" name="Line 21"/>
            <p:cNvSpPr>
              <a:spLocks noChangeShapeType="1"/>
            </p:cNvSpPr>
            <p:nvPr/>
          </p:nvSpPr>
          <p:spPr bwMode="auto">
            <a:xfrm flipH="1">
              <a:off x="1474" y="2160"/>
              <a:ext cx="1587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7" name="Line 22"/>
            <p:cNvSpPr>
              <a:spLocks noChangeShapeType="1"/>
            </p:cNvSpPr>
            <p:nvPr/>
          </p:nvSpPr>
          <p:spPr bwMode="auto">
            <a:xfrm flipH="1">
              <a:off x="1474" y="2160"/>
              <a:ext cx="1950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8" name="Line 23"/>
            <p:cNvSpPr>
              <a:spLocks noChangeShapeType="1"/>
            </p:cNvSpPr>
            <p:nvPr/>
          </p:nvSpPr>
          <p:spPr bwMode="auto">
            <a:xfrm flipH="1">
              <a:off x="1474" y="2160"/>
              <a:ext cx="1225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flipH="1">
              <a:off x="2744" y="2160"/>
              <a:ext cx="363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0" name="Line 25"/>
            <p:cNvSpPr>
              <a:spLocks noChangeShapeType="1"/>
            </p:cNvSpPr>
            <p:nvPr/>
          </p:nvSpPr>
          <p:spPr bwMode="auto">
            <a:xfrm>
              <a:off x="2744" y="2160"/>
              <a:ext cx="0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1" name="Line 26"/>
            <p:cNvSpPr>
              <a:spLocks noChangeShapeType="1"/>
            </p:cNvSpPr>
            <p:nvPr/>
          </p:nvSpPr>
          <p:spPr bwMode="auto">
            <a:xfrm>
              <a:off x="2381" y="2160"/>
              <a:ext cx="363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2" name="Line 27"/>
            <p:cNvSpPr>
              <a:spLocks noChangeShapeType="1"/>
            </p:cNvSpPr>
            <p:nvPr/>
          </p:nvSpPr>
          <p:spPr bwMode="auto">
            <a:xfrm>
              <a:off x="2064" y="2160"/>
              <a:ext cx="1905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3" name="Line 28"/>
            <p:cNvSpPr>
              <a:spLocks noChangeShapeType="1"/>
            </p:cNvSpPr>
            <p:nvPr/>
          </p:nvSpPr>
          <p:spPr bwMode="auto">
            <a:xfrm>
              <a:off x="2426" y="2160"/>
              <a:ext cx="1543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4" name="Line 29"/>
            <p:cNvSpPr>
              <a:spLocks noChangeShapeType="1"/>
            </p:cNvSpPr>
            <p:nvPr/>
          </p:nvSpPr>
          <p:spPr bwMode="auto">
            <a:xfrm>
              <a:off x="2789" y="2160"/>
              <a:ext cx="1180" cy="1633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5" name="Oval 30"/>
            <p:cNvSpPr>
              <a:spLocks noChangeArrowheads="1"/>
            </p:cNvSpPr>
            <p:nvPr/>
          </p:nvSpPr>
          <p:spPr bwMode="auto">
            <a:xfrm>
              <a:off x="2971" y="2427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6" name="Oval 31"/>
            <p:cNvSpPr>
              <a:spLocks noChangeArrowheads="1"/>
            </p:cNvSpPr>
            <p:nvPr/>
          </p:nvSpPr>
          <p:spPr bwMode="auto">
            <a:xfrm>
              <a:off x="2381" y="2427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7" name="Oval 32"/>
            <p:cNvSpPr>
              <a:spLocks noChangeArrowheads="1"/>
            </p:cNvSpPr>
            <p:nvPr/>
          </p:nvSpPr>
          <p:spPr bwMode="auto">
            <a:xfrm>
              <a:off x="2673" y="2422"/>
              <a:ext cx="136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28" name="Line 33"/>
            <p:cNvSpPr>
              <a:spLocks noChangeShapeType="1"/>
            </p:cNvSpPr>
            <p:nvPr/>
          </p:nvSpPr>
          <p:spPr bwMode="auto">
            <a:xfrm>
              <a:off x="3606" y="2160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9" name="Text Box 34"/>
            <p:cNvSpPr txBox="1">
              <a:spLocks noChangeArrowheads="1"/>
            </p:cNvSpPr>
            <p:nvPr/>
          </p:nvSpPr>
          <p:spPr bwMode="auto">
            <a:xfrm>
              <a:off x="3865" y="2059"/>
              <a:ext cx="7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Objektivlinsa</a:t>
              </a:r>
            </a:p>
          </p:txBody>
        </p:sp>
        <p:sp>
          <p:nvSpPr>
            <p:cNvPr id="37930" name="Text Box 35"/>
            <p:cNvSpPr txBox="1">
              <a:spLocks noChangeArrowheads="1"/>
            </p:cNvSpPr>
            <p:nvPr/>
          </p:nvSpPr>
          <p:spPr bwMode="auto">
            <a:xfrm>
              <a:off x="3865" y="2386"/>
              <a:ext cx="100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Diffraksjonsplanet</a:t>
              </a:r>
            </a:p>
            <a:p>
              <a:pPr algn="l"/>
              <a:r>
                <a:rPr lang="nb-NO" sz="1400">
                  <a:latin typeface="Arial" charset="0"/>
                </a:rPr>
                <a:t>(Bakre fokalplan)</a:t>
              </a:r>
            </a:p>
          </p:txBody>
        </p:sp>
        <p:sp>
          <p:nvSpPr>
            <p:cNvPr id="37931" name="Line 36"/>
            <p:cNvSpPr>
              <a:spLocks noChangeShapeType="1"/>
            </p:cNvSpPr>
            <p:nvPr/>
          </p:nvSpPr>
          <p:spPr bwMode="auto">
            <a:xfrm flipH="1">
              <a:off x="3334" y="247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2" name="Text Box 37"/>
            <p:cNvSpPr txBox="1">
              <a:spLocks noChangeArrowheads="1"/>
            </p:cNvSpPr>
            <p:nvPr/>
          </p:nvSpPr>
          <p:spPr bwMode="auto">
            <a:xfrm>
              <a:off x="4207" y="3329"/>
              <a:ext cx="6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Bildeplanet</a:t>
              </a:r>
            </a:p>
          </p:txBody>
        </p:sp>
        <p:sp>
          <p:nvSpPr>
            <p:cNvPr id="37933" name="Line 38"/>
            <p:cNvSpPr>
              <a:spLocks noChangeShapeType="1"/>
            </p:cNvSpPr>
            <p:nvPr/>
          </p:nvSpPr>
          <p:spPr bwMode="auto">
            <a:xfrm flipH="1">
              <a:off x="4014" y="3475"/>
              <a:ext cx="181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4" name="Line 39"/>
            <p:cNvSpPr>
              <a:spLocks noChangeShapeType="1"/>
            </p:cNvSpPr>
            <p:nvPr/>
          </p:nvSpPr>
          <p:spPr bwMode="auto">
            <a:xfrm flipH="1">
              <a:off x="3198" y="134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5" name="Text Box 40"/>
            <p:cNvSpPr txBox="1">
              <a:spLocks noChangeArrowheads="1"/>
            </p:cNvSpPr>
            <p:nvPr/>
          </p:nvSpPr>
          <p:spPr bwMode="auto">
            <a:xfrm>
              <a:off x="3560" y="1253"/>
              <a:ext cx="4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Prøven</a:t>
              </a:r>
            </a:p>
          </p:txBody>
        </p:sp>
        <p:sp>
          <p:nvSpPr>
            <p:cNvPr id="37936" name="Text Box 41"/>
            <p:cNvSpPr txBox="1">
              <a:spLocks noChangeArrowheads="1"/>
            </p:cNvSpPr>
            <p:nvPr/>
          </p:nvSpPr>
          <p:spPr bwMode="auto">
            <a:xfrm>
              <a:off x="1795" y="709"/>
              <a:ext cx="19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b-NO" sz="1400">
                  <a:latin typeface="Arial" charset="0"/>
                </a:rPr>
                <a:t>Parallell innkommende elektronstråle</a:t>
              </a:r>
            </a:p>
          </p:txBody>
        </p:sp>
      </p:grpSp>
      <p:pic>
        <p:nvPicPr>
          <p:cNvPr id="37895" name="Picture 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l="21414" r="22223"/>
          <a:stretch>
            <a:fillRect/>
          </a:stretch>
        </p:blipFill>
        <p:spPr>
          <a:xfrm rot="5400000">
            <a:off x="1189038" y="1252538"/>
            <a:ext cx="1604962" cy="1649412"/>
          </a:xfrm>
          <a:noFill/>
        </p:spPr>
      </p:pic>
      <p:sp>
        <p:nvSpPr>
          <p:cNvPr id="37896" name="Text Box 43"/>
          <p:cNvSpPr txBox="1">
            <a:spLocks noChangeArrowheads="1"/>
          </p:cNvSpPr>
          <p:nvPr/>
        </p:nvSpPr>
        <p:spPr bwMode="auto">
          <a:xfrm>
            <a:off x="1784350" y="1173163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400">
                <a:latin typeface="Arial" charset="0"/>
              </a:rPr>
              <a:t>Si</a:t>
            </a:r>
          </a:p>
        </p:txBody>
      </p:sp>
      <p:sp>
        <p:nvSpPr>
          <p:cNvPr id="37897" name="Line 44"/>
          <p:cNvSpPr>
            <a:spLocks noChangeShapeType="1"/>
          </p:cNvSpPr>
          <p:nvPr/>
        </p:nvSpPr>
        <p:spPr bwMode="auto">
          <a:xfrm>
            <a:off x="2133600" y="2695575"/>
            <a:ext cx="500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898" name="Text Box 45"/>
          <p:cNvSpPr txBox="1">
            <a:spLocks noChangeArrowheads="1"/>
          </p:cNvSpPr>
          <p:nvPr/>
        </p:nvSpPr>
        <p:spPr bwMode="auto">
          <a:xfrm>
            <a:off x="2046288" y="2668588"/>
            <a:ext cx="725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1,1 nm</a:t>
            </a:r>
          </a:p>
        </p:txBody>
      </p:sp>
      <p:sp>
        <p:nvSpPr>
          <p:cNvPr id="37899" name="Line 46"/>
          <p:cNvSpPr>
            <a:spLocks noChangeShapeType="1"/>
          </p:cNvSpPr>
          <p:nvPr/>
        </p:nvSpPr>
        <p:spPr bwMode="auto">
          <a:xfrm>
            <a:off x="2600325" y="1876425"/>
            <a:ext cx="0" cy="20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Text Box 47"/>
          <p:cNvSpPr txBox="1">
            <a:spLocks noChangeArrowheads="1"/>
          </p:cNvSpPr>
          <p:nvPr/>
        </p:nvSpPr>
        <p:spPr bwMode="auto">
          <a:xfrm rot="-5400000">
            <a:off x="2631282" y="1831181"/>
            <a:ext cx="539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200">
                <a:latin typeface="Arial" charset="0"/>
              </a:rPr>
              <a:t>3,8 Å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F641EE-EE04-4B89-9255-FC0BB8D77B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38915" name="Picture 5" descr="AAN-60-gitterfeil-reduc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6096000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sz="3200" dirty="0" smtClean="0"/>
              <a:t>Defekter</a:t>
            </a:r>
            <a:endParaRPr lang="en-US" sz="3200" dirty="0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3505200" cy="5943600"/>
          </a:xfrm>
        </p:spPr>
        <p:txBody>
          <a:bodyPr/>
          <a:lstStyle/>
          <a:p>
            <a:pPr eaLnBrk="1" hangingPunct="1"/>
            <a:r>
              <a:rPr lang="nb-NO" sz="1600" smtClean="0"/>
              <a:t>Viktige for egenskaper</a:t>
            </a:r>
          </a:p>
          <a:p>
            <a:pPr lvl="1" eaLnBrk="1" hangingPunct="1"/>
            <a:r>
              <a:rPr lang="nb-NO" sz="1400" smtClean="0"/>
              <a:t>Diffusjon</a:t>
            </a:r>
          </a:p>
          <a:p>
            <a:pPr lvl="1" eaLnBrk="1" hangingPunct="1"/>
            <a:r>
              <a:rPr lang="nb-NO" sz="1400" smtClean="0"/>
              <a:t>Ledningsevne</a:t>
            </a:r>
          </a:p>
          <a:p>
            <a:pPr lvl="1" eaLnBrk="1" hangingPunct="1"/>
            <a:r>
              <a:rPr lang="nb-NO" sz="1400" smtClean="0"/>
              <a:t>Optiske egenskaper</a:t>
            </a:r>
          </a:p>
          <a:p>
            <a:pPr lvl="2" eaLnBrk="1" hangingPunct="1"/>
            <a:r>
              <a:rPr lang="nb-NO" sz="1200" smtClean="0"/>
              <a:t>etc.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Ønskede eller uønskede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Termodynamisk stabile ved T&gt;0 K fordi de representerer uorden (entropi)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Nulldimensjonale</a:t>
            </a:r>
          </a:p>
          <a:p>
            <a:pPr lvl="1" eaLnBrk="1" hangingPunct="1"/>
            <a:r>
              <a:rPr lang="nb-NO" sz="1400" smtClean="0"/>
              <a:t>Punktdefekter, Klasedefekter</a:t>
            </a:r>
          </a:p>
          <a:p>
            <a:pPr eaLnBrk="1" hangingPunct="1"/>
            <a:r>
              <a:rPr lang="nb-NO" sz="1600" smtClean="0"/>
              <a:t>Éndimensjonale</a:t>
            </a:r>
          </a:p>
          <a:p>
            <a:pPr lvl="1" eaLnBrk="1" hangingPunct="1"/>
            <a:r>
              <a:rPr lang="nb-NO" sz="1400" smtClean="0"/>
              <a:t>Dislokasjoner, defektlinjer</a:t>
            </a:r>
          </a:p>
          <a:p>
            <a:pPr eaLnBrk="1" hangingPunct="1"/>
            <a:r>
              <a:rPr lang="nb-NO" sz="1600" smtClean="0"/>
              <a:t>Todimensjonale</a:t>
            </a:r>
          </a:p>
          <a:p>
            <a:pPr lvl="1" eaLnBrk="1" hangingPunct="1"/>
            <a:r>
              <a:rPr lang="nb-NO" sz="1400" smtClean="0"/>
              <a:t>Defektplan, korngrenser</a:t>
            </a:r>
          </a:p>
          <a:p>
            <a:pPr eaLnBrk="1" hangingPunct="1"/>
            <a:r>
              <a:rPr lang="nb-NO" sz="1600" smtClean="0"/>
              <a:t>Tredimensjonale</a:t>
            </a:r>
          </a:p>
          <a:p>
            <a:pPr lvl="1" eaLnBrk="1" hangingPunct="1"/>
            <a:r>
              <a:rPr lang="nb-NO" sz="1400" smtClean="0"/>
              <a:t>Utfellinger</a:t>
            </a:r>
            <a:endParaRPr lang="en-US" sz="140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19600" y="4572000"/>
            <a:ext cx="4572000" cy="2014538"/>
            <a:chOff x="2784" y="2880"/>
            <a:chExt cx="2880" cy="1269"/>
          </a:xfrm>
        </p:grpSpPr>
        <p:pic>
          <p:nvPicPr>
            <p:cNvPr id="38920" name="Picture 9" descr="Korngrense-Al-TE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2880"/>
              <a:ext cx="1968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7" descr="fig1808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84" y="2928"/>
              <a:ext cx="857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6172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Figur:A. Almar-Næss: Metalliske materialer</a:t>
            </a:r>
            <a:endParaRPr lang="en-US" sz="1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38100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Defekter i et ionisk materiale; ladede defekter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122738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Defekter på kation- og aniongitter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Elektriske ladninger på defektene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Eksempel: Kation- og anionvakans i MX (NaCl, MgO, etc.): </a:t>
            </a:r>
            <a:endParaRPr lang="en-US" sz="1800" smtClean="0"/>
          </a:p>
        </p:txBody>
      </p:sp>
      <p:pic>
        <p:nvPicPr>
          <p:cNvPr id="39941" name="Picture 5" descr="Lattice-1norskskrift"/>
          <p:cNvPicPr>
            <a:picLocks noChangeAspect="1" noChangeArrowheads="1"/>
          </p:cNvPicPr>
          <p:nvPr/>
        </p:nvPicPr>
        <p:blipFill>
          <a:blip r:embed="rId2" cstate="print">
            <a:lum bright="-56000" contrast="70000"/>
          </a:blip>
          <a:srcRect/>
          <a:stretch>
            <a:fillRect/>
          </a:stretch>
        </p:blipFill>
        <p:spPr bwMode="auto">
          <a:xfrm>
            <a:off x="4624388" y="0"/>
            <a:ext cx="37147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8036" name="Picture 1028" descr="MO-5x5-Schottky-pa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0" y="3687763"/>
            <a:ext cx="24733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Null-dimensjonale defekter; notasjon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Punktdefekter</a:t>
            </a:r>
          </a:p>
          <a:p>
            <a:pPr lvl="1" eaLnBrk="1" hangingPunct="1"/>
            <a:r>
              <a:rPr lang="nb-NO" sz="1600" dirty="0" smtClean="0"/>
              <a:t>Vakanser</a:t>
            </a:r>
          </a:p>
          <a:p>
            <a:pPr lvl="1" eaLnBrk="1" hangingPunct="1"/>
            <a:r>
              <a:rPr lang="nb-NO" sz="1600" dirty="0" smtClean="0"/>
              <a:t>Interstitielle</a:t>
            </a:r>
          </a:p>
          <a:p>
            <a:pPr lvl="1" eaLnBrk="1" hangingPunct="1"/>
            <a:r>
              <a:rPr lang="nb-NO" sz="1600" dirty="0" smtClean="0"/>
              <a:t>Substitusjon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Elektroniske defekter</a:t>
            </a:r>
          </a:p>
          <a:p>
            <a:pPr lvl="1" eaLnBrk="1" hangingPunct="1"/>
            <a:r>
              <a:rPr lang="nb-NO" sz="1600" dirty="0" smtClean="0"/>
              <a:t>Delokaliserte </a:t>
            </a:r>
          </a:p>
          <a:p>
            <a:pPr lvl="2" eaLnBrk="1" hangingPunct="1"/>
            <a:r>
              <a:rPr lang="nb-NO" sz="1400" dirty="0" smtClean="0"/>
              <a:t>elektroner</a:t>
            </a:r>
          </a:p>
          <a:p>
            <a:pPr lvl="2" eaLnBrk="1" hangingPunct="1"/>
            <a:r>
              <a:rPr lang="nb-NO" sz="1400" dirty="0" smtClean="0"/>
              <a:t>hull</a:t>
            </a:r>
          </a:p>
          <a:p>
            <a:pPr lvl="1" eaLnBrk="1" hangingPunct="1"/>
            <a:r>
              <a:rPr lang="nb-NO" sz="1600" dirty="0" smtClean="0"/>
              <a:t>Valensdefekter</a:t>
            </a:r>
          </a:p>
          <a:p>
            <a:pPr lvl="2" eaLnBrk="1" hangingPunct="1"/>
            <a:r>
              <a:rPr lang="nb-NO" sz="1400" dirty="0" smtClean="0"/>
              <a:t>Fangede elektroner/hull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Klasedefekter</a:t>
            </a:r>
          </a:p>
          <a:p>
            <a:pPr lvl="1" eaLnBrk="1" hangingPunct="1"/>
            <a:r>
              <a:rPr lang="nb-NO" sz="1600" dirty="0" smtClean="0"/>
              <a:t>Assosierte punktdefekter</a:t>
            </a:r>
            <a:endParaRPr lang="en-US" sz="1600" dirty="0" smtClean="0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44688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943600" y="1752600"/>
          <a:ext cx="68262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4" imgW="203112" imgH="241195" progId="Equation.3">
                  <p:embed/>
                </p:oleObj>
              </mc:Choice>
              <mc:Fallback>
                <p:oleObj r:id="rId4" imgW="203112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52600"/>
                        <a:ext cx="682625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724400" y="1371600"/>
            <a:ext cx="381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Kröger-Vink-notasjon</a:t>
            </a:r>
          </a:p>
          <a:p>
            <a:pPr marL="342900" indent="-342900" algn="l">
              <a:spcBef>
                <a:spcPct val="20000"/>
              </a:spcBef>
            </a:pPr>
            <a:endParaRPr lang="nb-NO" sz="1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nb-NO" sz="1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nb-NO" sz="180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A = kjemisk species 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   eller v (</a:t>
            </a:r>
            <a:r>
              <a:rPr lang="nb-NO" sz="1800" dirty="0" err="1">
                <a:latin typeface="Arial" charset="0"/>
              </a:rPr>
              <a:t>vakans</a:t>
            </a:r>
            <a:r>
              <a:rPr lang="nb-NO" sz="1800" dirty="0">
                <a:latin typeface="Arial" charset="0"/>
              </a:rPr>
              <a:t>)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s = gitterplass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	     eller i (interstitiell)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c = Ladning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Effektiv ladning = Reell ladning minus ladning i perfekt gitter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Notasjon for effektiv ladning: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</a:rPr>
              <a:t>	</a:t>
            </a:r>
            <a:r>
              <a:rPr lang="nb-NO" sz="1800" baseline="30000" dirty="0">
                <a:latin typeface="Arial" charset="0"/>
                <a:cs typeface="Arial" charset="0"/>
              </a:rPr>
              <a:t>•</a:t>
            </a:r>
            <a:r>
              <a:rPr lang="nb-NO" sz="1800" dirty="0">
                <a:latin typeface="Arial" charset="0"/>
                <a:cs typeface="Arial" charset="0"/>
              </a:rPr>
              <a:t>	positiv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  <a:cs typeface="Arial" charset="0"/>
              </a:rPr>
              <a:t>	</a:t>
            </a:r>
            <a:r>
              <a:rPr lang="nb-NO" sz="1800" baseline="30000" dirty="0">
                <a:latin typeface="Arial" charset="0"/>
                <a:cs typeface="Arial" charset="0"/>
              </a:rPr>
              <a:t>/</a:t>
            </a:r>
            <a:r>
              <a:rPr lang="nb-NO" sz="1800" dirty="0">
                <a:latin typeface="Arial" charset="0"/>
                <a:cs typeface="Arial" charset="0"/>
              </a:rPr>
              <a:t>	negativ</a:t>
            </a:r>
          </a:p>
          <a:p>
            <a:pPr marL="342900" indent="-342900" algn="l">
              <a:spcBef>
                <a:spcPct val="20000"/>
              </a:spcBef>
            </a:pPr>
            <a:r>
              <a:rPr lang="nb-NO" sz="1800" dirty="0">
                <a:latin typeface="Arial" charset="0"/>
                <a:cs typeface="Arial" charset="0"/>
              </a:rPr>
              <a:t>	</a:t>
            </a:r>
            <a:r>
              <a:rPr lang="nb-NO" sz="1800" baseline="30000" dirty="0">
                <a:latin typeface="Arial" charset="0"/>
                <a:cs typeface="Arial" charset="0"/>
              </a:rPr>
              <a:t>x</a:t>
            </a:r>
            <a:r>
              <a:rPr lang="nb-NO" sz="1800" dirty="0">
                <a:latin typeface="Arial" charset="0"/>
                <a:cs typeface="Arial" charset="0"/>
              </a:rPr>
              <a:t>	nøytral</a:t>
            </a:r>
            <a:endParaRPr lang="nb-NO" sz="1800" baseline="30000" dirty="0">
              <a:latin typeface="Arial" charset="0"/>
            </a:endParaRPr>
          </a:p>
        </p:txBody>
      </p:sp>
      <p:pic>
        <p:nvPicPr>
          <p:cNvPr id="378889" name="Picture 9" descr="MO-5x5-Schottky-pa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557338"/>
            <a:ext cx="13668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Punktdefekter i metaller, eks. nikkel</a:t>
            </a:r>
            <a:endParaRPr lang="en-US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3429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Vakanser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Interstitielle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Vakanser og interstitielle (Frenkel-defekt-par)</a:t>
            </a:r>
          </a:p>
          <a:p>
            <a:pPr eaLnBrk="1" hangingPunct="1"/>
            <a:endParaRPr lang="en-US" sz="180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1066800" y="1905000"/>
          <a:ext cx="22098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3" imgW="1040948" imgH="228501" progId="Equation.3">
                  <p:embed/>
                </p:oleObj>
              </mc:Choice>
              <mc:Fallback>
                <p:oleObj r:id="rId3" imgW="1040948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22098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0"/>
          <p:cNvGraphicFramePr>
            <a:graphicFrameLocks noChangeAspect="1"/>
          </p:cNvGraphicFramePr>
          <p:nvPr/>
        </p:nvGraphicFramePr>
        <p:xfrm>
          <a:off x="1047750" y="3624263"/>
          <a:ext cx="13906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5" imgW="647700" imgH="228600" progId="Equation.3">
                  <p:embed/>
                </p:oleObj>
              </mc:Choice>
              <mc:Fallback>
                <p:oleObj r:id="rId5" imgW="6477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3624263"/>
                        <a:ext cx="1390650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1160463" y="5534025"/>
          <a:ext cx="20208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7" imgW="952200" imgH="228600" progId="Equation.3">
                  <p:embed/>
                </p:oleObj>
              </mc:Choice>
              <mc:Fallback>
                <p:oleObj name="Equation" r:id="rId7" imgW="9522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5534025"/>
                        <a:ext cx="202088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24" descr="Defects-M-vacanc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0200" y="1125538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5" descr="Defects-M-interstitia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0200" y="3068638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6" descr="Defects-M-vacancy-interstitial-pai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0200" y="4918075"/>
            <a:ext cx="35988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Defekter i en halvleder; intrinsikk ionisasjon</a:t>
            </a:r>
            <a:endParaRPr lang="en-US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Eksitasjon av elektroner fra valens- til ledningsbåndet: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>
              <a:buFontTx/>
              <a:buNone/>
            </a:pPr>
            <a:r>
              <a:rPr lang="nb-NO" sz="1800" smtClean="0"/>
              <a:t>		eller</a:t>
            </a:r>
            <a:endParaRPr lang="en-US" sz="1800" smtClean="0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419100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990600" y="1752600"/>
          <a:ext cx="1600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r:id="rId3" imgW="761669" imgH="203112" progId="Equation.3">
                  <p:embed/>
                </p:oleObj>
              </mc:Choice>
              <mc:Fallback>
                <p:oleObj r:id="rId3" imgW="761669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16002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53"/>
          <p:cNvSpPr>
            <a:spLocks noChangeArrowheads="1"/>
          </p:cNvSpPr>
          <p:nvPr/>
        </p:nvSpPr>
        <p:spPr bwMode="auto">
          <a:xfrm>
            <a:off x="422910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3" name="Object 52"/>
          <p:cNvGraphicFramePr>
            <a:graphicFrameLocks noChangeAspect="1"/>
          </p:cNvGraphicFramePr>
          <p:nvPr/>
        </p:nvGraphicFramePr>
        <p:xfrm>
          <a:off x="990600" y="3325813"/>
          <a:ext cx="1295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5" imgW="685800" imgH="203200" progId="Equation.3">
                  <p:embed/>
                </p:oleObj>
              </mc:Choice>
              <mc:Fallback>
                <p:oleObj r:id="rId5" imgW="685800" imgH="20320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25813"/>
                        <a:ext cx="12954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55"/>
          <p:cNvSpPr>
            <a:spLocks noChangeArrowheads="1"/>
          </p:cNvSpPr>
          <p:nvPr/>
        </p:nvSpPr>
        <p:spPr bwMode="auto">
          <a:xfrm>
            <a:off x="345916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4" name="Object 54"/>
          <p:cNvGraphicFramePr>
            <a:graphicFrameLocks noChangeAspect="1"/>
          </p:cNvGraphicFramePr>
          <p:nvPr/>
        </p:nvGraphicFramePr>
        <p:xfrm>
          <a:off x="990600" y="4597400"/>
          <a:ext cx="36576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7" imgW="2222500" imgH="419100" progId="Equation.3">
                  <p:embed/>
                </p:oleObj>
              </mc:Choice>
              <mc:Fallback>
                <p:oleObj r:id="rId7" imgW="2222500" imgH="419100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97400"/>
                        <a:ext cx="36576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1" name="Picture 58" descr="Bands-intrinsic-electroni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9263" y="2608263"/>
            <a:ext cx="2859087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Enhetscellen: Den minste repetisjonsenheten</a:t>
            </a: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18544" name="Oval 4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5" name="Oval 5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6" name="Oval 6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7" name="Oval 7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8" name="Oval 8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49" name="Oval 9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0" name="Oval 10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1" name="Oval 11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2" name="Oval 12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3" name="Oval 13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4" name="Oval 14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5" name="Oval 15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6" name="Oval 16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7" name="Oval 17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8" name="Oval 18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59" name="Oval 19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0" name="Oval 20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1" name="Oval 21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2" name="Oval 22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3" name="Oval 23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4" name="Oval 24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5" name="Oval 25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6" name="Oval 26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7" name="Oval 27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8" name="Oval 28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69" name="Oval 29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0" name="Oval 30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1" name="Oval 31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2" name="Oval 32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3" name="Oval 33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4" name="Oval 34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5" name="Oval 35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6" name="Oval 36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7" name="Oval 37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78" name="Line 38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79" name="Line 39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0" name="Line 40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1" name="Line 41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2" name="Line 42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3" name="Line 43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4" name="Line 44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5" name="Line 45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6" name="Line 46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7" name="Line 47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8" name="Line 48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89" name="Line 49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0" name="Line 50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1" name="Line 51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2" name="Line 52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3" name="Line 53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94" name="Line 54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7" name="Group 55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18493" name="Oval 56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4" name="Oval 57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5" name="Oval 58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6" name="Oval 59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7" name="Oval 60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8" name="Oval 61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99" name="Oval 62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0" name="Oval 63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1" name="Oval 64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2" name="Oval 65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3" name="Oval 66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4" name="Oval 67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5" name="Oval 68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6" name="Oval 69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7" name="Oval 70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8" name="Oval 71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09" name="Oval 72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0" name="Oval 73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1" name="Oval 74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2" name="Oval 75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3" name="Oval 76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4" name="Oval 77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5" name="Oval 78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6" name="Oval 79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7" name="Oval 80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8" name="Oval 81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19" name="Oval 82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0" name="Oval 83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1" name="Oval 84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2" name="Oval 85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3" name="Oval 86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4" name="Oval 87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5" name="Oval 88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6" name="Oval 89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527" name="Line 90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Line 91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Line 92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Line 93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Line 94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Line 95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3" name="Line 96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97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98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99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100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101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102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103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104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105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106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438" name="Group 107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18441" name="Group 108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18443" name="Oval 109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4" name="Oval 110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5" name="Oval 111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6" name="Oval 112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7" name="Oval 113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8" name="Oval 114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49" name="Oval 115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0" name="Oval 116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1" name="Oval 117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2" name="Oval 118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3" name="Oval 119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4" name="Oval 120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5" name="Oval 121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6" name="Oval 122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7" name="Oval 123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8" name="Oval 124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59" name="Oval 125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0" name="Oval 126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1" name="Oval 127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2" name="Oval 128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3" name="Oval 129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4" name="Oval 130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5" name="Oval 131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6" name="Oval 132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7" name="Oval 133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8" name="Oval 134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69" name="Oval 135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0" name="Oval 136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1" name="Oval 137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2" name="Oval 138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3" name="Oval 139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4" name="Oval 140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5" name="Oval 141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6" name="Oval 142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8477" name="Line 143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8" name="Line 144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79" name="Line 145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0" name="Line 146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1" name="Line 147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2" name="Line 148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3" name="Line 149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4" name="Line 150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5" name="Line 151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6" name="Line 152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7" name="Line 153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8" name="Line 154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89" name="Line 155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0" name="Line 156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1" name="Line 157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92" name="Line 158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42" name="Line 159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39" name="Text Box 160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18440" name="Text Box 161"/>
          <p:cNvSpPr txBox="1">
            <a:spLocks noChangeArrowheads="1"/>
          </p:cNvSpPr>
          <p:nvPr/>
        </p:nvSpPr>
        <p:spPr bwMode="auto">
          <a:xfrm>
            <a:off x="1685925" y="4205288"/>
            <a:ext cx="561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>
                <a:latin typeface="Arial" charset="0"/>
              </a:rPr>
              <a:t>Hva er enhetscellen i eksemplene over?</a:t>
            </a:r>
          </a:p>
        </p:txBody>
      </p:sp>
      <p:sp>
        <p:nvSpPr>
          <p:cNvPr id="163" name="Slide Number Placeholder 16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6148" name="Picture 8" descr="PerK-1-6-periodesyste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93750"/>
            <a:ext cx="7620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 eaLnBrk="1" hangingPunct="1"/>
            <a:r>
              <a:rPr lang="nb-NO" smtClean="0"/>
              <a:t>Defekter i en halvleder; doping</a:t>
            </a:r>
            <a:endParaRPr lang="en-US" smtClean="0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56388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800" smtClean="0"/>
              <a:t>Eksempel: Silisium (Si)</a:t>
            </a:r>
          </a:p>
          <a:p>
            <a:pPr eaLnBrk="1" hangingPunct="1"/>
            <a:r>
              <a:rPr lang="nb-NO" sz="1800" smtClean="0"/>
              <a:t>Valensbåndet i Si består av 3s og 3p-tilstander og er fullt (vha. kovalent binding).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Fosfor (P) har ett valenselektron mer enn Si og danner en donortilstand, som lett eksiteres: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Materialet blir en elektronleder (n-leder).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1640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1176338" y="3001963"/>
          <a:ext cx="13589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4" imgW="774360" imgH="241200" progId="Equation.3">
                  <p:embed/>
                </p:oleObj>
              </mc:Choice>
              <mc:Fallback>
                <p:oleObj name="Equation" r:id="rId4" imgW="774360" imgH="241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3001963"/>
                        <a:ext cx="13589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36"/>
          <p:cNvSpPr>
            <a:spLocks noChangeArrowheads="1"/>
          </p:cNvSpPr>
          <p:nvPr/>
        </p:nvSpPr>
        <p:spPr bwMode="auto">
          <a:xfrm>
            <a:off x="41338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6153" name="Picture 38" descr="Bands-Si-P-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5675" y="4025900"/>
            <a:ext cx="36877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40"/>
          <p:cNvSpPr>
            <a:spLocks noChangeArrowheads="1"/>
          </p:cNvSpPr>
          <p:nvPr/>
        </p:nvSpPr>
        <p:spPr bwMode="auto">
          <a:xfrm>
            <a:off x="5508625" y="4508500"/>
            <a:ext cx="3527425" cy="187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7172" name="Picture 2" descr="PerK-1-6-periodesystem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93750"/>
            <a:ext cx="7620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pPr eaLnBrk="1" hangingPunct="1"/>
            <a:r>
              <a:rPr lang="nb-NO" smtClean="0"/>
              <a:t>Defekter i en halvleder; doping</a:t>
            </a:r>
            <a:endParaRPr lang="en-US" smtClean="0"/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5638800" cy="533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sz="1800" smtClean="0"/>
              <a:t>Eksempel: Silisium (Si)</a:t>
            </a:r>
          </a:p>
          <a:p>
            <a:pPr eaLnBrk="1" hangingPunct="1"/>
            <a:r>
              <a:rPr lang="nb-NO" sz="1800" smtClean="0"/>
              <a:t>Valensbåndet i Si består av 3s og 3p-tilstander og er fullt (vha. kovalent binding).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Bor (B) har ett valenselektron mindre enn Si og danner en akseptortilstand: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Materialet blir en hull-leder (p-leder)</a:t>
            </a:r>
            <a:endParaRPr lang="en-US" sz="1800" smtClean="0"/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41640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7176" name="Rectangle 27"/>
          <p:cNvSpPr>
            <a:spLocks noChangeArrowheads="1"/>
          </p:cNvSpPr>
          <p:nvPr/>
        </p:nvSpPr>
        <p:spPr bwMode="auto">
          <a:xfrm>
            <a:off x="41338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28"/>
          <p:cNvGraphicFramePr>
            <a:graphicFrameLocks noChangeAspect="1"/>
          </p:cNvGraphicFramePr>
          <p:nvPr/>
        </p:nvGraphicFramePr>
        <p:xfrm>
          <a:off x="1165225" y="2997200"/>
          <a:ext cx="1479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4" imgW="850680" imgH="241200" progId="Equation.3">
                  <p:embed/>
                </p:oleObj>
              </mc:Choice>
              <mc:Fallback>
                <p:oleObj name="Equation" r:id="rId4" imgW="85068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2997200"/>
                        <a:ext cx="14795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29"/>
          <p:cNvSpPr>
            <a:spLocks noChangeArrowheads="1"/>
          </p:cNvSpPr>
          <p:nvPr/>
        </p:nvSpPr>
        <p:spPr bwMode="auto">
          <a:xfrm>
            <a:off x="5508625" y="4508500"/>
            <a:ext cx="3527425" cy="1873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7178" name="Picture 30" descr="Bands-Si-B-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005263"/>
            <a:ext cx="36877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8197" name="Oval 15"/>
          <p:cNvSpPr>
            <a:spLocks noChangeArrowheads="1"/>
          </p:cNvSpPr>
          <p:nvPr/>
        </p:nvSpPr>
        <p:spPr bwMode="auto">
          <a:xfrm>
            <a:off x="304800" y="4572000"/>
            <a:ext cx="4191000" cy="2057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Defekter i ionisk stoff; eksempel NiO; intern uorden</a:t>
            </a:r>
            <a:endParaRPr lang="en-US" smtClean="0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Frenkel-defekt-par: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Schottky-defekt-par: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3 regler for defektkjemiske reaksjonsligninger:</a:t>
            </a:r>
          </a:p>
          <a:p>
            <a:pPr lvl="1" eaLnBrk="1" hangingPunct="1"/>
            <a:r>
              <a:rPr lang="nb-NO" sz="1600" smtClean="0"/>
              <a:t>Massebalanse</a:t>
            </a:r>
          </a:p>
          <a:p>
            <a:pPr lvl="1" eaLnBrk="1" hangingPunct="1"/>
            <a:r>
              <a:rPr lang="nb-NO" sz="1600" smtClean="0"/>
              <a:t>Ladningsbalanse</a:t>
            </a:r>
          </a:p>
          <a:p>
            <a:pPr lvl="1" eaLnBrk="1" hangingPunct="1"/>
            <a:r>
              <a:rPr lang="nb-NO" sz="1600" smtClean="0"/>
              <a:t>Gitterplassforhold</a:t>
            </a:r>
            <a:endParaRPr lang="en-US" sz="1600" smtClean="0"/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4049713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066800" y="1693863"/>
          <a:ext cx="19939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3" imgW="1054080" imgH="241200" progId="Equation.3">
                  <p:embed/>
                </p:oleObj>
              </mc:Choice>
              <mc:Fallback>
                <p:oleObj name="Equation" r:id="rId3" imgW="10540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93863"/>
                        <a:ext cx="199390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3551238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1022350" y="3014663"/>
          <a:ext cx="37846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5" imgW="2057400" imgH="711000" progId="Equation.3">
                  <p:embed/>
                </p:oleObj>
              </mc:Choice>
              <mc:Fallback>
                <p:oleObj name="Equation" r:id="rId5" imgW="2057400" imgH="71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3014663"/>
                        <a:ext cx="3784600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2" name="Picture 20" descr="Defects-MO-Frenk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100138"/>
            <a:ext cx="40322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1" descr="MO-5x5-perf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188" y="3719513"/>
            <a:ext cx="17938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22" descr="MO-5x5-Schottky-pair+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5463" y="3687763"/>
            <a:ext cx="21605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33D3DF-30B4-43AE-8C55-138EA3C0F6E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Reaksjoner</a:t>
            </a:r>
            <a:r>
              <a:rPr lang="en-GB" dirty="0" smtClean="0"/>
              <a:t>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danner</a:t>
            </a:r>
            <a:r>
              <a:rPr lang="en-GB" dirty="0" smtClean="0"/>
              <a:t> </a:t>
            </a:r>
            <a:r>
              <a:rPr lang="en-GB" dirty="0" err="1" smtClean="0"/>
              <a:t>ikke-støkiometri</a:t>
            </a:r>
            <a:r>
              <a:rPr lang="en-GB" dirty="0" smtClean="0"/>
              <a:t>; </a:t>
            </a:r>
            <a:br>
              <a:rPr lang="en-GB" dirty="0" smtClean="0"/>
            </a:br>
            <a:r>
              <a:rPr lang="en-GB" dirty="0" err="1" smtClean="0"/>
              <a:t>Eksempler</a:t>
            </a:r>
            <a:r>
              <a:rPr lang="en-GB" dirty="0" smtClean="0"/>
              <a:t>: </a:t>
            </a:r>
            <a:r>
              <a:rPr lang="en-GB" dirty="0" err="1" smtClean="0"/>
              <a:t>oksygen-underskudd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ZnO </a:t>
            </a:r>
            <a:r>
              <a:rPr lang="en-GB" dirty="0" err="1" smtClean="0"/>
              <a:t>og</a:t>
            </a:r>
            <a:r>
              <a:rPr lang="en-GB" dirty="0" smtClean="0"/>
              <a:t> ZrO</a:t>
            </a:r>
            <a:r>
              <a:rPr lang="en-GB" baseline="-25000" dirty="0" smtClean="0"/>
              <a:t>2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221" name="Picture 3" descr="MO-5x5-Oxygen-deficien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572" y="1196752"/>
            <a:ext cx="2603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MO-5x5-perf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078" y="1196752"/>
            <a:ext cx="18986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641971" y="4437112"/>
          <a:ext cx="37941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5" imgW="1511280" imgH="253800" progId="Equation.3">
                  <p:embed/>
                </p:oleObj>
              </mc:Choice>
              <mc:Fallback>
                <p:oleObj name="Equation" r:id="rId5" imgW="1511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971" y="4437112"/>
                        <a:ext cx="379412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6" descr="Bands-oxygen-vacancy-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4077072"/>
            <a:ext cx="26606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6732240" y="3284984"/>
            <a:ext cx="2160240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err="1">
                <a:latin typeface="Arial" charset="0"/>
              </a:rPr>
              <a:t>Oksygen-vakanser</a:t>
            </a:r>
            <a:r>
              <a:rPr lang="en-GB" sz="1800" dirty="0">
                <a:latin typeface="Arial" charset="0"/>
              </a:rPr>
              <a:t> </a:t>
            </a:r>
            <a:r>
              <a:rPr lang="en-GB" sz="1800" dirty="0" err="1">
                <a:latin typeface="Arial" charset="0"/>
              </a:rPr>
              <a:t>er</a:t>
            </a:r>
            <a:r>
              <a:rPr lang="en-GB" sz="1800" dirty="0">
                <a:latin typeface="Arial" charset="0"/>
              </a:rPr>
              <a:t>  </a:t>
            </a:r>
            <a:r>
              <a:rPr lang="en-GB" sz="1800" dirty="0" err="1" smtClean="0">
                <a:latin typeface="Arial" charset="0"/>
              </a:rPr>
              <a:t>donorer</a:t>
            </a:r>
            <a:r>
              <a:rPr lang="en-GB" sz="1800" dirty="0" smtClean="0">
                <a:latin typeface="Arial" charset="0"/>
              </a:rPr>
              <a:t>: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9225" name="Object 3"/>
          <p:cNvGraphicFramePr>
            <a:graphicFrameLocks noChangeAspect="1"/>
          </p:cNvGraphicFramePr>
          <p:nvPr/>
        </p:nvGraphicFramePr>
        <p:xfrm>
          <a:off x="1353939" y="5589240"/>
          <a:ext cx="38735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8" imgW="1536480" imgH="253800" progId="Equation.3">
                  <p:embed/>
                </p:oleObj>
              </mc:Choice>
              <mc:Fallback>
                <p:oleObj name="Equation" r:id="rId8" imgW="153648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939" y="5589240"/>
                        <a:ext cx="3873500" cy="63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1425947" y="3356992"/>
          <a:ext cx="3808412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10" imgW="1511280" imgH="253800" progId="Equation.3">
                  <p:embed/>
                </p:oleObj>
              </mc:Choice>
              <mc:Fallback>
                <p:oleObj name="Equation" r:id="rId10" imgW="1511280" imgH="253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947" y="3356992"/>
                        <a:ext cx="3808412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5661248"/>
            <a:ext cx="1187624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Eksempelet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i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boka</a:t>
            </a:r>
            <a:r>
              <a:rPr lang="en-GB" sz="1400" dirty="0" smtClean="0">
                <a:latin typeface="Arial" charset="0"/>
              </a:rPr>
              <a:t>:</a:t>
            </a:r>
            <a:endParaRPr lang="en-GB" sz="1400" dirty="0">
              <a:latin typeface="Arial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0" y="3501008"/>
            <a:ext cx="1187624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Kjemisk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reaksjon</a:t>
            </a:r>
            <a:r>
              <a:rPr lang="en-GB" sz="1400" dirty="0" smtClean="0">
                <a:latin typeface="Arial" charset="0"/>
              </a:rPr>
              <a:t> :</a:t>
            </a:r>
            <a:endParaRPr lang="en-GB" sz="1400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0" y="4581128"/>
            <a:ext cx="1331640" cy="52322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400" dirty="0" err="1" smtClean="0">
                <a:latin typeface="Arial" charset="0"/>
              </a:rPr>
              <a:t>Defektkjemisk</a:t>
            </a:r>
            <a:r>
              <a:rPr lang="en-GB" sz="1400" dirty="0" smtClean="0">
                <a:latin typeface="Arial" charset="0"/>
              </a:rPr>
              <a:t> </a:t>
            </a:r>
            <a:r>
              <a:rPr lang="en-GB" sz="1400" dirty="0" err="1" smtClean="0">
                <a:latin typeface="Arial" charset="0"/>
              </a:rPr>
              <a:t>reaksjon</a:t>
            </a:r>
            <a:r>
              <a:rPr lang="en-GB" sz="1400" dirty="0" smtClean="0">
                <a:latin typeface="Arial" charset="0"/>
              </a:rPr>
              <a:t> :</a:t>
            </a:r>
            <a:endParaRPr lang="en-GB" sz="1400" dirty="0">
              <a:latin typeface="Arial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96136" y="1268760"/>
            <a:ext cx="334786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 err="1" smtClean="0">
                <a:latin typeface="Arial" charset="0"/>
              </a:rPr>
              <a:t>Tre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grunnstoffer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som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er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lett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å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forveksle</a:t>
            </a:r>
            <a:r>
              <a:rPr lang="en-GB" sz="1800" dirty="0" smtClean="0">
                <a:latin typeface="Arial" charset="0"/>
              </a:rPr>
              <a:t>; </a:t>
            </a:r>
            <a:r>
              <a:rPr lang="en-GB" sz="1800" dirty="0" err="1" smtClean="0">
                <a:latin typeface="Arial" charset="0"/>
              </a:rPr>
              <a:t>Lær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forskjellen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på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Sr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og</a:t>
            </a:r>
            <a:r>
              <a:rPr lang="en-GB" sz="1800" dirty="0" smtClean="0">
                <a:latin typeface="Arial" charset="0"/>
              </a:rPr>
              <a:t> Zn </a:t>
            </a:r>
            <a:r>
              <a:rPr lang="en-GB" sz="1800" dirty="0" err="1" smtClean="0">
                <a:latin typeface="Arial" charset="0"/>
              </a:rPr>
              <a:t>og</a:t>
            </a:r>
            <a:r>
              <a:rPr lang="en-GB" sz="1800" dirty="0" smtClean="0">
                <a:latin typeface="Arial" charset="0"/>
              </a:rPr>
              <a:t> Zr </a:t>
            </a:r>
            <a:r>
              <a:rPr lang="en-GB" sz="1800" dirty="0" smtClean="0">
                <a:latin typeface="Arial" charset="0"/>
                <a:sym typeface="Wingdings" pitchFamily="2" charset="2"/>
              </a:rPr>
              <a:t> :</a:t>
            </a:r>
            <a:endParaRPr lang="en-GB" sz="1800" dirty="0" smtClean="0">
              <a:latin typeface="Arial" charset="0"/>
            </a:endParaRPr>
          </a:p>
          <a:p>
            <a:pPr algn="l"/>
            <a:r>
              <a:rPr lang="en-GB" sz="1800" dirty="0" err="1" smtClean="0">
                <a:latin typeface="Arial" charset="0"/>
              </a:rPr>
              <a:t>SrO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strontiumoksid</a:t>
            </a:r>
            <a:r>
              <a:rPr lang="en-GB" sz="1800" dirty="0" smtClean="0">
                <a:latin typeface="Arial" charset="0"/>
              </a:rPr>
              <a:t> (gr. 2)</a:t>
            </a:r>
          </a:p>
          <a:p>
            <a:pPr algn="l"/>
            <a:r>
              <a:rPr lang="en-GB" sz="1800" dirty="0" smtClean="0">
                <a:latin typeface="Arial" charset="0"/>
              </a:rPr>
              <a:t>ZnO </a:t>
            </a:r>
            <a:r>
              <a:rPr lang="en-GB" sz="1800" dirty="0" err="1" smtClean="0">
                <a:latin typeface="Arial" charset="0"/>
              </a:rPr>
              <a:t>sinkoksid</a:t>
            </a:r>
            <a:r>
              <a:rPr lang="en-GB" sz="1800" dirty="0" smtClean="0">
                <a:latin typeface="Arial" charset="0"/>
              </a:rPr>
              <a:t> (gr. 12)</a:t>
            </a:r>
          </a:p>
          <a:p>
            <a:pPr algn="l"/>
            <a:r>
              <a:rPr lang="en-GB" sz="1800" dirty="0" smtClean="0">
                <a:latin typeface="Arial" charset="0"/>
              </a:rPr>
              <a:t>ZrO</a:t>
            </a:r>
            <a:r>
              <a:rPr lang="en-GB" sz="1800" baseline="-25000" dirty="0" smtClean="0">
                <a:latin typeface="Arial" charset="0"/>
              </a:rPr>
              <a:t>2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 err="1" smtClean="0">
                <a:latin typeface="Arial" charset="0"/>
              </a:rPr>
              <a:t>zirkoniumdioksid</a:t>
            </a:r>
            <a:r>
              <a:rPr lang="en-GB" sz="1800" dirty="0" smtClean="0">
                <a:latin typeface="Arial" charset="0"/>
              </a:rPr>
              <a:t> (gr. 4)</a:t>
            </a:r>
            <a:endParaRPr lang="en-GB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200"/>
            <a:ext cx="8350250" cy="1143000"/>
          </a:xfrm>
        </p:spPr>
        <p:txBody>
          <a:bodyPr/>
          <a:lstStyle/>
          <a:p>
            <a:pPr eaLnBrk="1" hangingPunct="1"/>
            <a:r>
              <a:rPr lang="en-GB" smtClean="0"/>
              <a:t>Eksempel på doping: ZrO</a:t>
            </a:r>
            <a:r>
              <a:rPr lang="en-GB" baseline="-25000" smtClean="0"/>
              <a:t>2-y</a:t>
            </a:r>
            <a:r>
              <a:rPr lang="en-GB" smtClean="0"/>
              <a:t> dopet substitusjonelt med Y</a:t>
            </a:r>
            <a:r>
              <a:rPr lang="en-GB" baseline="-25000" smtClean="0"/>
              <a:t>2</a:t>
            </a:r>
            <a:r>
              <a:rPr lang="en-GB" smtClean="0"/>
              <a:t>O</a:t>
            </a:r>
            <a:r>
              <a:rPr lang="en-GB" baseline="-25000" smtClean="0"/>
              <a:t>3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308225" y="3213100"/>
          <a:ext cx="3810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1511280" imgH="241200" progId="Equation.3">
                  <p:embed/>
                </p:oleObj>
              </mc:Choice>
              <mc:Fallback>
                <p:oleObj name="Equation" r:id="rId3" imgW="15112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5" y="3213100"/>
                        <a:ext cx="38100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4" descr="MO2-5x5-Y2O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66813"/>
            <a:ext cx="29051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MO2-5x5-Ydop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1125538"/>
            <a:ext cx="22653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Band--ZrO2-Ydope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4005263"/>
            <a:ext cx="302736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5940424" y="4627563"/>
            <a:ext cx="29520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600" dirty="0" err="1">
                <a:latin typeface="Arial" charset="0"/>
              </a:rPr>
              <a:t>Bemerk</a:t>
            </a:r>
            <a:r>
              <a:rPr lang="en-GB" sz="1600" dirty="0">
                <a:latin typeface="Arial" charset="0"/>
              </a:rPr>
              <a:t>: </a:t>
            </a:r>
            <a:r>
              <a:rPr lang="en-GB" sz="1600" dirty="0" err="1">
                <a:latin typeface="Arial" charset="0"/>
              </a:rPr>
              <a:t>Elektroner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som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doneres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fra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oksygenvakansen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aksepteres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av</a:t>
            </a:r>
            <a:r>
              <a:rPr lang="en-GB" sz="1600" dirty="0">
                <a:latin typeface="Arial" charset="0"/>
              </a:rPr>
              <a:t> Y-</a:t>
            </a:r>
            <a:r>
              <a:rPr lang="en-GB" sz="1600" dirty="0" err="1">
                <a:latin typeface="Arial" charset="0"/>
              </a:rPr>
              <a:t>dopanten</a:t>
            </a:r>
            <a:r>
              <a:rPr lang="en-GB" sz="1600" dirty="0">
                <a:latin typeface="Arial" charset="0"/>
              </a:rPr>
              <a:t>; </a:t>
            </a:r>
            <a:r>
              <a:rPr lang="en-GB" sz="1600" dirty="0" err="1">
                <a:latin typeface="Arial" charset="0"/>
              </a:rPr>
              <a:t>ingen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elektroniske</a:t>
            </a:r>
            <a:r>
              <a:rPr lang="en-GB" sz="1600" dirty="0">
                <a:latin typeface="Arial" charset="0"/>
              </a:rPr>
              <a:t> </a:t>
            </a:r>
            <a:r>
              <a:rPr lang="en-GB" sz="1600" dirty="0" err="1">
                <a:latin typeface="Arial" charset="0"/>
              </a:rPr>
              <a:t>defekter</a:t>
            </a:r>
            <a:endParaRPr lang="en-GB" sz="1600" dirty="0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229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207375" cy="904875"/>
          </a:xfrm>
        </p:spPr>
        <p:txBody>
          <a:bodyPr/>
          <a:lstStyle/>
          <a:p>
            <a:pPr eaLnBrk="1" hangingPunct="1"/>
            <a:r>
              <a:rPr lang="nb-NO" smtClean="0"/>
              <a:t>Defektstruktur; elektronøytralitet og defektlikevekter</a:t>
            </a:r>
            <a:endParaRPr lang="en-US" smtClean="0"/>
          </a:p>
        </p:txBody>
      </p:sp>
      <p:sp>
        <p:nvSpPr>
          <p:cNvPr id="122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52832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Elektronøytralitet; eksempel fra Y-dopet ZrO</a:t>
            </a:r>
            <a:r>
              <a:rPr lang="nb-NO" sz="1800" baseline="-25000" smtClean="0"/>
              <a:t>2-y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Antagelse: to defekter dominerer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Defektlikevekt: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Innsetting gir løsningen:</a:t>
            </a:r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321945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1328738" y="1447800"/>
          <a:ext cx="163036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3" imgW="965160" imgH="241200" progId="Equation.3">
                  <p:embed/>
                </p:oleObj>
              </mc:Choice>
              <mc:Fallback>
                <p:oleObj name="Equation" r:id="rId3" imgW="96516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1447800"/>
                        <a:ext cx="1630362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Rectangle 8"/>
          <p:cNvSpPr>
            <a:spLocks noChangeArrowheads="1"/>
          </p:cNvSpPr>
          <p:nvPr/>
        </p:nvSpPr>
        <p:spPr bwMode="auto">
          <a:xfrm>
            <a:off x="3189288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5" name="Object 7"/>
          <p:cNvGraphicFramePr>
            <a:graphicFrameLocks noChangeAspect="1"/>
          </p:cNvGraphicFramePr>
          <p:nvPr/>
        </p:nvGraphicFramePr>
        <p:xfrm>
          <a:off x="1189038" y="2819400"/>
          <a:ext cx="19669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5" imgW="1320480" imgH="241200" progId="Equation.3">
                  <p:embed/>
                </p:oleObj>
              </mc:Choice>
              <mc:Fallback>
                <p:oleObj name="Equation" r:id="rId5" imgW="13204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2819400"/>
                        <a:ext cx="19669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Rectangle 10"/>
          <p:cNvSpPr>
            <a:spLocks noChangeArrowheads="1"/>
          </p:cNvSpPr>
          <p:nvPr/>
        </p:nvSpPr>
        <p:spPr bwMode="auto">
          <a:xfrm>
            <a:off x="3325813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539750" y="4135438"/>
          <a:ext cx="32400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Equation" r:id="rId7" imgW="1955520" imgH="482400" progId="Equation.3">
                  <p:embed/>
                </p:oleObj>
              </mc:Choice>
              <mc:Fallback>
                <p:oleObj name="Equation" r:id="rId7" imgW="195552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35438"/>
                        <a:ext cx="32400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37147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600075" y="5400675"/>
          <a:ext cx="33448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Equation" r:id="rId9" imgW="1955520" imgH="393480" progId="Equation.3">
                  <p:embed/>
                </p:oleObj>
              </mc:Choice>
              <mc:Fallback>
                <p:oleObj name="Equation" r:id="rId9" imgW="1955520" imgH="3934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5400675"/>
                        <a:ext cx="33448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6063" name="Picture 15" descr="Dscn05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11800" y="1125538"/>
            <a:ext cx="1727200" cy="1295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4" name="Picture 16" descr="Dscn053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35800" y="1544638"/>
            <a:ext cx="2032000" cy="1524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5" name="Picture 17" descr="Dscn057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07000" y="2381250"/>
            <a:ext cx="2108200" cy="15811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6" name="Picture 18" descr="Dscn0578-sample-H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2895600"/>
            <a:ext cx="2032000" cy="15240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67" name="Picture 19" descr="Dscn059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40200" y="4772025"/>
            <a:ext cx="2336800" cy="17526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86070" name="Picture 22" descr="ProboStat-flying-01-small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867400" y="4149725"/>
            <a:ext cx="1728788" cy="2303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86071" name="Picture 23" descr="ProboStat-at-EMPA-small-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19975" y="4273550"/>
            <a:ext cx="1744663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4" name="Object 24"/>
          <p:cNvGraphicFramePr>
            <a:graphicFrameLocks noChangeAspect="1"/>
          </p:cNvGraphicFramePr>
          <p:nvPr/>
        </p:nvGraphicFramePr>
        <p:xfrm>
          <a:off x="2124075" y="3609975"/>
          <a:ext cx="30241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18" imgW="1548728" imgH="253890" progId="Equation.3">
                  <p:embed/>
                </p:oleObj>
              </mc:Choice>
              <mc:Fallback>
                <p:oleObj name="Equation" r:id="rId18" imgW="1548728" imgH="25389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609975"/>
                        <a:ext cx="3024188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86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86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8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343400" cy="1143000"/>
          </a:xfrm>
        </p:spPr>
        <p:txBody>
          <a:bodyPr/>
          <a:lstStyle/>
          <a:p>
            <a:pPr eaLnBrk="1" hangingPunct="1"/>
            <a:r>
              <a:rPr lang="nb-NO" smtClean="0"/>
              <a:t>Diffusjon</a:t>
            </a:r>
            <a:endParaRPr lang="en-US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Diffusjon krever defekter</a:t>
            </a:r>
            <a:endParaRPr lang="en-US" sz="1800" dirty="0" smtClean="0"/>
          </a:p>
        </p:txBody>
      </p:sp>
      <p:pic>
        <p:nvPicPr>
          <p:cNvPr id="389126" name="Picture 6" descr="Happy New Ye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20082"/>
            <a:ext cx="3762963" cy="2941166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40966" name="AutoShape 8"/>
          <p:cNvSpPr>
            <a:spLocks noChangeArrowheads="1"/>
          </p:cNvSpPr>
          <p:nvPr/>
        </p:nvSpPr>
        <p:spPr bwMode="auto">
          <a:xfrm>
            <a:off x="4191000" y="2133600"/>
            <a:ext cx="4876800" cy="4191000"/>
          </a:xfrm>
          <a:prstGeom prst="bevel">
            <a:avLst>
              <a:gd name="adj" fmla="val 4926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40967" name="Picture 9" descr="HappyNewYearPuzz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432050"/>
            <a:ext cx="4343400" cy="35877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389130" name="Rectangle 10"/>
          <p:cNvSpPr>
            <a:spLocks noChangeArrowheads="1"/>
          </p:cNvSpPr>
          <p:nvPr/>
        </p:nvSpPr>
        <p:spPr bwMode="auto">
          <a:xfrm>
            <a:off x="4511675" y="2438400"/>
            <a:ext cx="609600" cy="6096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Diffusjonsmekanismer og hoppefrekvens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4114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  <a:r>
              <a:rPr lang="nb-NO" sz="1800" dirty="0" err="1" smtClean="0"/>
              <a:t>Vakans</a:t>
            </a:r>
            <a:r>
              <a:rPr lang="nb-NO" sz="1800" dirty="0" smtClean="0"/>
              <a:t> 		(”d”)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Interstitiell 		(”c”)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  <a:r>
              <a:rPr lang="nb-NO" sz="1800" dirty="0" err="1" smtClean="0"/>
              <a:t>Kjedeinterstitiell</a:t>
            </a:r>
            <a:r>
              <a:rPr lang="nb-NO" sz="1800" dirty="0" smtClean="0"/>
              <a:t> 	(”b”)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Ombytting 		(”a”)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Generelt er hoppefrekvens (antall hopp per tidsenhet (n/t)) gitt ved forsøksfrekvens </a:t>
            </a:r>
            <a:r>
              <a:rPr lang="nb-NO" sz="1800" i="1" dirty="0" smtClean="0"/>
              <a:t>v</a:t>
            </a:r>
            <a:r>
              <a:rPr lang="nb-NO" sz="1800" i="1" baseline="-25000" dirty="0" smtClean="0"/>
              <a:t>0</a:t>
            </a:r>
            <a:r>
              <a:rPr lang="nb-NO" sz="1800" dirty="0" smtClean="0"/>
              <a:t>, termisk energi (</a:t>
            </a:r>
            <a:r>
              <a:rPr lang="nb-NO" sz="1800" i="1" dirty="0" err="1" smtClean="0"/>
              <a:t>kT</a:t>
            </a:r>
            <a:r>
              <a:rPr lang="nb-NO" sz="1800" dirty="0" smtClean="0"/>
              <a:t>) i forhold til aktiveringsbarrieren </a:t>
            </a:r>
            <a:r>
              <a:rPr lang="nb-NO" sz="1800" i="1" dirty="0" err="1" smtClean="0"/>
              <a:t>Q</a:t>
            </a:r>
            <a:r>
              <a:rPr lang="nb-NO" sz="1800" i="1" baseline="-25000" dirty="0" err="1" smtClean="0"/>
              <a:t>m</a:t>
            </a:r>
            <a:r>
              <a:rPr lang="nb-NO" sz="1800" dirty="0" smtClean="0"/>
              <a:t>, antall naboplasser </a:t>
            </a:r>
            <a:r>
              <a:rPr lang="nb-NO" sz="1800" i="1" dirty="0" smtClean="0"/>
              <a:t>Z</a:t>
            </a:r>
            <a:r>
              <a:rPr lang="nb-NO" sz="1800" dirty="0" smtClean="0"/>
              <a:t> og fraksjon av defekter </a:t>
            </a:r>
            <a:r>
              <a:rPr lang="nb-NO" sz="1800" i="1" dirty="0" err="1" smtClean="0"/>
              <a:t>X</a:t>
            </a:r>
            <a:r>
              <a:rPr lang="nb-NO" sz="1800" i="1" baseline="-25000" dirty="0" err="1" smtClean="0"/>
              <a:t>defekt</a:t>
            </a:r>
            <a:r>
              <a:rPr lang="nb-NO" sz="1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 smtClean="0"/>
          </a:p>
        </p:txBody>
      </p:sp>
      <p:pic>
        <p:nvPicPr>
          <p:cNvPr id="41989" name="Picture 5" descr="fig181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295400"/>
            <a:ext cx="3752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3428"/>
              </p:ext>
            </p:extLst>
          </p:nvPr>
        </p:nvGraphicFramePr>
        <p:xfrm>
          <a:off x="755576" y="5301208"/>
          <a:ext cx="26320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4" imgW="1244520" imgH="393480" progId="Equation.3">
                  <p:embed/>
                </p:oleObj>
              </mc:Choice>
              <mc:Fallback>
                <p:oleObj name="Equation" r:id="rId4" imgW="1244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5301208"/>
                        <a:ext cx="26320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5720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Selvdiffusjon</a:t>
            </a:r>
            <a:endParaRPr lang="en-US" dirty="0" smtClean="0"/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712"/>
            <a:ext cx="5616748" cy="5564088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Selvdiffusjon = ”</a:t>
            </a:r>
            <a:r>
              <a:rPr lang="nb-NO" sz="1800" dirty="0" err="1" smtClean="0"/>
              <a:t>Random</a:t>
            </a:r>
            <a:r>
              <a:rPr lang="nb-NO" sz="1800" dirty="0" smtClean="0"/>
              <a:t> </a:t>
            </a:r>
            <a:r>
              <a:rPr lang="nb-NO" sz="1800" dirty="0" err="1" smtClean="0"/>
              <a:t>diffusion</a:t>
            </a:r>
            <a:r>
              <a:rPr lang="nb-NO" sz="1800" dirty="0" smtClean="0"/>
              <a:t>”</a:t>
            </a:r>
          </a:p>
          <a:p>
            <a:pPr eaLnBrk="1" hangingPunct="1"/>
            <a:r>
              <a:rPr lang="nb-NO" sz="1800" dirty="0" smtClean="0"/>
              <a:t>Termisk energi</a:t>
            </a:r>
          </a:p>
          <a:p>
            <a:pPr eaLnBrk="1" hangingPunct="1"/>
            <a:r>
              <a:rPr lang="nb-NO" sz="1800" dirty="0" smtClean="0"/>
              <a:t>Selvdiffusjonskoeffisienten er knyttet til hoppefrekvensen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Aktiveringsenergien for selvdiffusjon har ofte bidrag fra både mobilitet og dannelse av defektene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Total tilbakelagt vei er meget lang: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/>
              <a:t>m</a:t>
            </a:r>
            <a:r>
              <a:rPr lang="nb-NO" sz="1800" dirty="0" smtClean="0"/>
              <a:t>en midlere radiell avstand fra startpunktet er liten: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			</a:t>
            </a:r>
            <a:endParaRPr lang="en-US" sz="1800" dirty="0" smtClean="0"/>
          </a:p>
        </p:txBody>
      </p:sp>
      <p:sp>
        <p:nvSpPr>
          <p:cNvPr id="13321" name="Rectangle 6"/>
          <p:cNvSpPr>
            <a:spLocks noChangeArrowheads="1"/>
          </p:cNvSpPr>
          <p:nvPr/>
        </p:nvSpPr>
        <p:spPr bwMode="auto">
          <a:xfrm>
            <a:off x="407670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156780"/>
              </p:ext>
            </p:extLst>
          </p:nvPr>
        </p:nvGraphicFramePr>
        <p:xfrm>
          <a:off x="233288" y="2163514"/>
          <a:ext cx="51308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3" imgW="2425680" imgH="393480" progId="Equation.3">
                  <p:embed/>
                </p:oleObj>
              </mc:Choice>
              <mc:Fallback>
                <p:oleObj name="Equation" r:id="rId3" imgW="242568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88" y="2163514"/>
                        <a:ext cx="513080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Rectangle 8"/>
          <p:cNvSpPr>
            <a:spLocks noChangeArrowheads="1"/>
          </p:cNvSpPr>
          <p:nvPr/>
        </p:nvSpPr>
        <p:spPr bwMode="auto">
          <a:xfrm>
            <a:off x="401955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63609"/>
              </p:ext>
            </p:extLst>
          </p:nvPr>
        </p:nvGraphicFramePr>
        <p:xfrm>
          <a:off x="1402482" y="4797152"/>
          <a:ext cx="16573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482" y="4797152"/>
                        <a:ext cx="1657350" cy="601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411480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94215"/>
              </p:ext>
            </p:extLst>
          </p:nvPr>
        </p:nvGraphicFramePr>
        <p:xfrm>
          <a:off x="1403648" y="6021288"/>
          <a:ext cx="16764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r:id="rId7" imgW="914400" imgH="254000" progId="Equation.3">
                  <p:embed/>
                </p:oleObj>
              </mc:Choice>
              <mc:Fallback>
                <p:oleObj r:id="rId7" imgW="9144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021288"/>
                        <a:ext cx="16764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4210050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3325" name="Picture 14" descr="fig1812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4975" y="220663"/>
            <a:ext cx="2617788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6951663" y="3644900"/>
            <a:ext cx="2192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800"/>
              <a:t>Figur: Shriver and Atkins: Inorganic Chemistry </a:t>
            </a:r>
            <a:endParaRPr lang="en-US" sz="800"/>
          </a:p>
        </p:txBody>
      </p:sp>
      <p:pic>
        <p:nvPicPr>
          <p:cNvPr id="13327" name="Picture 16" descr="Defects-diffusion-rando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4005263"/>
            <a:ext cx="266541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Defektdiffusjon</a:t>
            </a:r>
            <a:endParaRPr lang="en-US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Defekten beveger seg mye oftere (og derved lenger) enn det korresponderende </a:t>
            </a:r>
            <a:r>
              <a:rPr lang="nb-NO" sz="1800" dirty="0" err="1" smtClean="0"/>
              <a:t>gitterspeciet</a:t>
            </a:r>
            <a:r>
              <a:rPr lang="nb-NO" sz="1800" dirty="0" smtClean="0"/>
              <a:t> s.</a:t>
            </a:r>
            <a:endParaRPr lang="en-US" sz="1800" dirty="0" smtClean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011613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14343" name="Picture 7" descr="fig181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1371600"/>
            <a:ext cx="37528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508104" y="6381328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 dirty="0"/>
              <a:t>Figur: </a:t>
            </a:r>
            <a:r>
              <a:rPr lang="nb-NO" sz="1200" dirty="0" err="1"/>
              <a:t>Shriver</a:t>
            </a:r>
            <a:r>
              <a:rPr lang="nb-NO" sz="1200" dirty="0"/>
              <a:t> and </a:t>
            </a:r>
            <a:r>
              <a:rPr lang="nb-NO" sz="1200" dirty="0" err="1"/>
              <a:t>Atkins</a:t>
            </a:r>
            <a:r>
              <a:rPr lang="nb-NO" sz="1200" dirty="0"/>
              <a:t>: </a:t>
            </a:r>
            <a:r>
              <a:rPr lang="nb-NO" sz="1200" dirty="0" err="1"/>
              <a:t>Inorganic</a:t>
            </a:r>
            <a:r>
              <a:rPr lang="nb-NO" sz="1200" dirty="0"/>
              <a:t> </a:t>
            </a:r>
            <a:r>
              <a:rPr lang="nb-NO" sz="1200" dirty="0" err="1"/>
              <a:t>Chemistry</a:t>
            </a:r>
            <a:r>
              <a:rPr lang="nb-NO" sz="1200" dirty="0"/>
              <a:t> </a:t>
            </a:r>
            <a:endParaRPr lang="en-US" sz="1200" dirty="0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2979738" y="319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4338" name="Object 0"/>
          <p:cNvGraphicFramePr>
            <a:graphicFrameLocks noChangeAspect="1"/>
          </p:cNvGraphicFramePr>
          <p:nvPr/>
        </p:nvGraphicFramePr>
        <p:xfrm>
          <a:off x="1309688" y="3103563"/>
          <a:ext cx="2195512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4" imgW="1434960" imgH="1396800" progId="Equation.3">
                  <p:embed/>
                </p:oleObj>
              </mc:Choice>
              <mc:Fallback>
                <p:oleObj name="Equation" r:id="rId4" imgW="1434960" imgH="13968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103563"/>
                        <a:ext cx="2195512" cy="215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19459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grpSp>
        <p:nvGrpSpPr>
          <p:cNvPr id="19460" name="Group 2051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19600" name="Oval 2052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1" name="Oval 2053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2" name="Oval 2054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3" name="Oval 2055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4" name="Oval 2056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5" name="Oval 2057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6" name="Oval 2058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7" name="Oval 2059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8" name="Oval 2060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09" name="Oval 2061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0" name="Oval 2062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1" name="Oval 2063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2" name="Oval 2064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3" name="Oval 2065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4" name="Oval 2066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5" name="Oval 2067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6" name="Oval 2068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7" name="Oval 2069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8" name="Oval 2070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19" name="Oval 2071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0" name="Oval 2072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1" name="Oval 2073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2" name="Oval 2074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3" name="Oval 2075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4" name="Oval 2076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5" name="Oval 2077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6" name="Oval 2078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7" name="Oval 2079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8" name="Oval 2080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29" name="Oval 2081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0" name="Oval 2082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1" name="Oval 2083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2" name="Oval 2084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3" name="Oval 2085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634" name="Line 2086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5" name="Line 2087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6" name="Line 2088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7" name="Line 2089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8" name="Line 2090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39" name="Line 2091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0" name="Line 2092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1" name="Line 2093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2" name="Line 2094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3" name="Line 2095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4" name="Line 2096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5" name="Line 2097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6" name="Line 2098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7" name="Line 2099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8" name="Line 2100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49" name="Line 2101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650" name="Line 2102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1" name="Group 2103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19549" name="Oval 2104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0" name="Oval 2105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1" name="Oval 2106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2" name="Oval 2107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3" name="Oval 2108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4" name="Oval 2109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5" name="Oval 2110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6" name="Oval 2111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7" name="Oval 2112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8" name="Oval 2113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59" name="Oval 2114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0" name="Oval 2115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1" name="Oval 2116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2" name="Oval 2117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3" name="Oval 2118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4" name="Oval 2119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5" name="Oval 2120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6" name="Oval 2121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7" name="Oval 2122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8" name="Oval 2123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69" name="Oval 2124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0" name="Oval 2125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1" name="Oval 2126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2" name="Oval 2127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3" name="Oval 2128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4" name="Oval 2129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5" name="Oval 2130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6" name="Oval 2131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7" name="Oval 2132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8" name="Oval 2133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79" name="Oval 2134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0" name="Oval 2135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1" name="Oval 2136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2" name="Oval 2137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83" name="Line 2138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4" name="Line 2139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5" name="Line 2140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6" name="Line 2141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7" name="Line 2142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8" name="Line 2143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89" name="Line 2144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0" name="Line 2145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1" name="Line 2146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2" name="Line 2147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3" name="Line 2148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4" name="Line 2149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5" name="Line 2150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6" name="Line 2151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7" name="Line 2152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8" name="Line 2153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99" name="Line 2154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2" name="Group 2155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978" y="1475"/>
            <a:chExt cx="1134" cy="681"/>
          </a:xfrm>
        </p:grpSpPr>
        <p:sp>
          <p:nvSpPr>
            <p:cNvPr id="19486" name="Oval 2156"/>
            <p:cNvSpPr>
              <a:spLocks noChangeArrowheads="1"/>
            </p:cNvSpPr>
            <p:nvPr/>
          </p:nvSpPr>
          <p:spPr bwMode="auto">
            <a:xfrm>
              <a:off x="1432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7" name="Oval 2157"/>
            <p:cNvSpPr>
              <a:spLocks noChangeArrowheads="1"/>
            </p:cNvSpPr>
            <p:nvPr/>
          </p:nvSpPr>
          <p:spPr bwMode="auto">
            <a:xfrm>
              <a:off x="1069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8" name="Oval 2158"/>
            <p:cNvSpPr>
              <a:spLocks noChangeArrowheads="1"/>
            </p:cNvSpPr>
            <p:nvPr/>
          </p:nvSpPr>
          <p:spPr bwMode="auto">
            <a:xfrm>
              <a:off x="125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9" name="Oval 2159"/>
            <p:cNvSpPr>
              <a:spLocks noChangeArrowheads="1"/>
            </p:cNvSpPr>
            <p:nvPr/>
          </p:nvSpPr>
          <p:spPr bwMode="auto">
            <a:xfrm>
              <a:off x="161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0" name="Oval 2160"/>
            <p:cNvSpPr>
              <a:spLocks noChangeArrowheads="1"/>
            </p:cNvSpPr>
            <p:nvPr/>
          </p:nvSpPr>
          <p:spPr bwMode="auto">
            <a:xfrm>
              <a:off x="1794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1" name="Oval 2161"/>
            <p:cNvSpPr>
              <a:spLocks noChangeArrowheads="1"/>
            </p:cNvSpPr>
            <p:nvPr/>
          </p:nvSpPr>
          <p:spPr bwMode="auto">
            <a:xfrm>
              <a:off x="102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2" name="Oval 2162"/>
            <p:cNvSpPr>
              <a:spLocks noChangeArrowheads="1"/>
            </p:cNvSpPr>
            <p:nvPr/>
          </p:nvSpPr>
          <p:spPr bwMode="auto">
            <a:xfrm>
              <a:off x="1205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3" name="Oval 2163"/>
            <p:cNvSpPr>
              <a:spLocks noChangeArrowheads="1"/>
            </p:cNvSpPr>
            <p:nvPr/>
          </p:nvSpPr>
          <p:spPr bwMode="auto">
            <a:xfrm>
              <a:off x="138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4" name="Oval 2164"/>
            <p:cNvSpPr>
              <a:spLocks noChangeArrowheads="1"/>
            </p:cNvSpPr>
            <p:nvPr/>
          </p:nvSpPr>
          <p:spPr bwMode="auto">
            <a:xfrm>
              <a:off x="1568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5" name="Oval 2165"/>
            <p:cNvSpPr>
              <a:spLocks noChangeArrowheads="1"/>
            </p:cNvSpPr>
            <p:nvPr/>
          </p:nvSpPr>
          <p:spPr bwMode="auto">
            <a:xfrm>
              <a:off x="174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6" name="Oval 2166"/>
            <p:cNvSpPr>
              <a:spLocks noChangeArrowheads="1"/>
            </p:cNvSpPr>
            <p:nvPr/>
          </p:nvSpPr>
          <p:spPr bwMode="auto">
            <a:xfrm>
              <a:off x="978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7" name="Oval 2167"/>
            <p:cNvSpPr>
              <a:spLocks noChangeArrowheads="1"/>
            </p:cNvSpPr>
            <p:nvPr/>
          </p:nvSpPr>
          <p:spPr bwMode="auto">
            <a:xfrm>
              <a:off x="978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8" name="Oval 2168"/>
            <p:cNvSpPr>
              <a:spLocks noChangeArrowheads="1"/>
            </p:cNvSpPr>
            <p:nvPr/>
          </p:nvSpPr>
          <p:spPr bwMode="auto">
            <a:xfrm>
              <a:off x="1341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99" name="Oval 2169"/>
            <p:cNvSpPr>
              <a:spLocks noChangeArrowheads="1"/>
            </p:cNvSpPr>
            <p:nvPr/>
          </p:nvSpPr>
          <p:spPr bwMode="auto">
            <a:xfrm>
              <a:off x="1160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0" name="Oval 2170"/>
            <p:cNvSpPr>
              <a:spLocks noChangeArrowheads="1"/>
            </p:cNvSpPr>
            <p:nvPr/>
          </p:nvSpPr>
          <p:spPr bwMode="auto">
            <a:xfrm>
              <a:off x="1523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1" name="Oval 2171"/>
            <p:cNvSpPr>
              <a:spLocks noChangeArrowheads="1"/>
            </p:cNvSpPr>
            <p:nvPr/>
          </p:nvSpPr>
          <p:spPr bwMode="auto">
            <a:xfrm>
              <a:off x="1160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2" name="Oval 2172"/>
            <p:cNvSpPr>
              <a:spLocks noChangeArrowheads="1"/>
            </p:cNvSpPr>
            <p:nvPr/>
          </p:nvSpPr>
          <p:spPr bwMode="auto">
            <a:xfrm>
              <a:off x="1341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3" name="Oval 2173"/>
            <p:cNvSpPr>
              <a:spLocks noChangeArrowheads="1"/>
            </p:cNvSpPr>
            <p:nvPr/>
          </p:nvSpPr>
          <p:spPr bwMode="auto">
            <a:xfrm>
              <a:off x="1523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4" name="Oval 2174"/>
            <p:cNvSpPr>
              <a:spLocks noChangeArrowheads="1"/>
            </p:cNvSpPr>
            <p:nvPr/>
          </p:nvSpPr>
          <p:spPr bwMode="auto">
            <a:xfrm>
              <a:off x="978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5" name="Oval 2175"/>
            <p:cNvSpPr>
              <a:spLocks noChangeArrowheads="1"/>
            </p:cNvSpPr>
            <p:nvPr/>
          </p:nvSpPr>
          <p:spPr bwMode="auto">
            <a:xfrm>
              <a:off x="1160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6" name="Oval 2176"/>
            <p:cNvSpPr>
              <a:spLocks noChangeArrowheads="1"/>
            </p:cNvSpPr>
            <p:nvPr/>
          </p:nvSpPr>
          <p:spPr bwMode="auto">
            <a:xfrm>
              <a:off x="1341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7" name="Oval 2177"/>
            <p:cNvSpPr>
              <a:spLocks noChangeArrowheads="1"/>
            </p:cNvSpPr>
            <p:nvPr/>
          </p:nvSpPr>
          <p:spPr bwMode="auto">
            <a:xfrm>
              <a:off x="1523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8" name="Oval 2178"/>
            <p:cNvSpPr>
              <a:spLocks noChangeArrowheads="1"/>
            </p:cNvSpPr>
            <p:nvPr/>
          </p:nvSpPr>
          <p:spPr bwMode="auto">
            <a:xfrm>
              <a:off x="1704" y="202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09" name="Oval 2179"/>
            <p:cNvSpPr>
              <a:spLocks noChangeArrowheads="1"/>
            </p:cNvSpPr>
            <p:nvPr/>
          </p:nvSpPr>
          <p:spPr bwMode="auto">
            <a:xfrm>
              <a:off x="1704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0" name="Oval 2180"/>
            <p:cNvSpPr>
              <a:spLocks noChangeArrowheads="1"/>
            </p:cNvSpPr>
            <p:nvPr/>
          </p:nvSpPr>
          <p:spPr bwMode="auto">
            <a:xfrm>
              <a:off x="1704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1" name="Oval 2181"/>
            <p:cNvSpPr>
              <a:spLocks noChangeArrowheads="1"/>
            </p:cNvSpPr>
            <p:nvPr/>
          </p:nvSpPr>
          <p:spPr bwMode="auto">
            <a:xfrm flipV="1">
              <a:off x="197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2" name="Oval 2182"/>
            <p:cNvSpPr>
              <a:spLocks noChangeArrowheads="1"/>
            </p:cNvSpPr>
            <p:nvPr/>
          </p:nvSpPr>
          <p:spPr bwMode="auto">
            <a:xfrm flipV="1">
              <a:off x="1931" y="1928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3" name="Oval 2183"/>
            <p:cNvSpPr>
              <a:spLocks noChangeArrowheads="1"/>
            </p:cNvSpPr>
            <p:nvPr/>
          </p:nvSpPr>
          <p:spPr bwMode="auto">
            <a:xfrm flipV="1">
              <a:off x="1886" y="201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4" name="Oval 2184"/>
            <p:cNvSpPr>
              <a:spLocks noChangeArrowheads="1"/>
            </p:cNvSpPr>
            <p:nvPr/>
          </p:nvSpPr>
          <p:spPr bwMode="auto">
            <a:xfrm>
              <a:off x="1976" y="165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5" name="Oval 2185"/>
            <p:cNvSpPr>
              <a:spLocks noChangeArrowheads="1"/>
            </p:cNvSpPr>
            <p:nvPr/>
          </p:nvSpPr>
          <p:spPr bwMode="auto">
            <a:xfrm>
              <a:off x="193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6" name="Oval 2186"/>
            <p:cNvSpPr>
              <a:spLocks noChangeArrowheads="1"/>
            </p:cNvSpPr>
            <p:nvPr/>
          </p:nvSpPr>
          <p:spPr bwMode="auto">
            <a:xfrm>
              <a:off x="1886" y="183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7" name="Oval 2187"/>
            <p:cNvSpPr>
              <a:spLocks noChangeArrowheads="1"/>
            </p:cNvSpPr>
            <p:nvPr/>
          </p:nvSpPr>
          <p:spPr bwMode="auto">
            <a:xfrm>
              <a:off x="197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8" name="Oval 2188"/>
            <p:cNvSpPr>
              <a:spLocks noChangeArrowheads="1"/>
            </p:cNvSpPr>
            <p:nvPr/>
          </p:nvSpPr>
          <p:spPr bwMode="auto">
            <a:xfrm>
              <a:off x="1931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19" name="Oval 2189"/>
            <p:cNvSpPr>
              <a:spLocks noChangeArrowheads="1"/>
            </p:cNvSpPr>
            <p:nvPr/>
          </p:nvSpPr>
          <p:spPr bwMode="auto">
            <a:xfrm>
              <a:off x="1886" y="16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20" name="Line 2190"/>
            <p:cNvSpPr>
              <a:spLocks noChangeShapeType="1"/>
            </p:cNvSpPr>
            <p:nvPr/>
          </p:nvSpPr>
          <p:spPr bwMode="auto">
            <a:xfrm>
              <a:off x="1039" y="172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1" name="Line 2191"/>
            <p:cNvSpPr>
              <a:spLocks noChangeShapeType="1"/>
            </p:cNvSpPr>
            <p:nvPr/>
          </p:nvSpPr>
          <p:spPr bwMode="auto">
            <a:xfrm>
              <a:off x="1039" y="2089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2" name="Line 2192"/>
            <p:cNvSpPr>
              <a:spLocks noChangeShapeType="1"/>
            </p:cNvSpPr>
            <p:nvPr/>
          </p:nvSpPr>
          <p:spPr bwMode="auto">
            <a:xfrm>
              <a:off x="1040" y="190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3" name="Line 2193"/>
            <p:cNvSpPr>
              <a:spLocks noChangeShapeType="1"/>
            </p:cNvSpPr>
            <p:nvPr/>
          </p:nvSpPr>
          <p:spPr bwMode="auto">
            <a:xfrm>
              <a:off x="1040" y="1726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4" name="Line 2194"/>
            <p:cNvSpPr>
              <a:spLocks noChangeShapeType="1"/>
            </p:cNvSpPr>
            <p:nvPr/>
          </p:nvSpPr>
          <p:spPr bwMode="auto">
            <a:xfrm>
              <a:off x="1091" y="162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5" name="Line 2195"/>
            <p:cNvSpPr>
              <a:spLocks noChangeShapeType="1"/>
            </p:cNvSpPr>
            <p:nvPr/>
          </p:nvSpPr>
          <p:spPr bwMode="auto">
            <a:xfrm>
              <a:off x="1139" y="153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6" name="Line 2196"/>
            <p:cNvSpPr>
              <a:spLocks noChangeShapeType="1"/>
            </p:cNvSpPr>
            <p:nvPr/>
          </p:nvSpPr>
          <p:spPr bwMode="auto">
            <a:xfrm>
              <a:off x="1223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7" name="Line 2197"/>
            <p:cNvSpPr>
              <a:spLocks noChangeShapeType="1"/>
            </p:cNvSpPr>
            <p:nvPr/>
          </p:nvSpPr>
          <p:spPr bwMode="auto">
            <a:xfrm>
              <a:off x="1409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8" name="Line 2198"/>
            <p:cNvSpPr>
              <a:spLocks noChangeShapeType="1"/>
            </p:cNvSpPr>
            <p:nvPr/>
          </p:nvSpPr>
          <p:spPr bwMode="auto">
            <a:xfrm>
              <a:off x="1589" y="1727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29" name="Line 2199"/>
            <p:cNvSpPr>
              <a:spLocks noChangeShapeType="1"/>
            </p:cNvSpPr>
            <p:nvPr/>
          </p:nvSpPr>
          <p:spPr bwMode="auto">
            <a:xfrm>
              <a:off x="1953" y="172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0" name="Line 2200"/>
            <p:cNvSpPr>
              <a:spLocks noChangeShapeType="1"/>
            </p:cNvSpPr>
            <p:nvPr/>
          </p:nvSpPr>
          <p:spPr bwMode="auto">
            <a:xfrm flipH="1">
              <a:off x="1040" y="153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1" name="Line 2201"/>
            <p:cNvSpPr>
              <a:spLocks noChangeShapeType="1"/>
            </p:cNvSpPr>
            <p:nvPr/>
          </p:nvSpPr>
          <p:spPr bwMode="auto">
            <a:xfrm flipH="1">
              <a:off x="1224" y="153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2" name="Line 2202"/>
            <p:cNvSpPr>
              <a:spLocks noChangeShapeType="1"/>
            </p:cNvSpPr>
            <p:nvPr/>
          </p:nvSpPr>
          <p:spPr bwMode="auto">
            <a:xfrm flipH="1">
              <a:off x="1407" y="153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3" name="Line 2203"/>
            <p:cNvSpPr>
              <a:spLocks noChangeShapeType="1"/>
            </p:cNvSpPr>
            <p:nvPr/>
          </p:nvSpPr>
          <p:spPr bwMode="auto">
            <a:xfrm flipH="1">
              <a:off x="1591" y="1537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4" name="Line 2204"/>
            <p:cNvSpPr>
              <a:spLocks noChangeShapeType="1"/>
            </p:cNvSpPr>
            <p:nvPr/>
          </p:nvSpPr>
          <p:spPr bwMode="auto">
            <a:xfrm flipH="1">
              <a:off x="1770" y="153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5" name="Line 2205"/>
            <p:cNvSpPr>
              <a:spLocks noChangeShapeType="1"/>
            </p:cNvSpPr>
            <p:nvPr/>
          </p:nvSpPr>
          <p:spPr bwMode="auto">
            <a:xfrm flipH="1">
              <a:off x="1951" y="1540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6" name="Line 2206"/>
            <p:cNvSpPr>
              <a:spLocks noChangeShapeType="1"/>
            </p:cNvSpPr>
            <p:nvPr/>
          </p:nvSpPr>
          <p:spPr bwMode="auto">
            <a:xfrm>
              <a:off x="1770" y="172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7" name="Line 2207"/>
            <p:cNvSpPr>
              <a:spLocks noChangeShapeType="1"/>
            </p:cNvSpPr>
            <p:nvPr/>
          </p:nvSpPr>
          <p:spPr bwMode="auto">
            <a:xfrm>
              <a:off x="1036" y="172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8" name="Line 2208"/>
            <p:cNvSpPr>
              <a:spLocks noChangeShapeType="1"/>
            </p:cNvSpPr>
            <p:nvPr/>
          </p:nvSpPr>
          <p:spPr bwMode="auto">
            <a:xfrm>
              <a:off x="1223" y="1727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39" name="Line 2209"/>
            <p:cNvSpPr>
              <a:spLocks noChangeShapeType="1"/>
            </p:cNvSpPr>
            <p:nvPr/>
          </p:nvSpPr>
          <p:spPr bwMode="auto">
            <a:xfrm>
              <a:off x="1091" y="1623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0" name="Line 2210"/>
            <p:cNvSpPr>
              <a:spLocks noChangeShapeType="1"/>
            </p:cNvSpPr>
            <p:nvPr/>
          </p:nvSpPr>
          <p:spPr bwMode="auto">
            <a:xfrm flipV="1">
              <a:off x="1036" y="162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1" name="Line 2211"/>
            <p:cNvSpPr>
              <a:spLocks noChangeShapeType="1"/>
            </p:cNvSpPr>
            <p:nvPr/>
          </p:nvSpPr>
          <p:spPr bwMode="auto">
            <a:xfrm flipV="1">
              <a:off x="1039" y="1807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2" name="Line 2212"/>
            <p:cNvSpPr>
              <a:spLocks noChangeShapeType="1"/>
            </p:cNvSpPr>
            <p:nvPr/>
          </p:nvSpPr>
          <p:spPr bwMode="auto">
            <a:xfrm flipV="1">
              <a:off x="1226" y="1802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3" name="Line 2213"/>
            <p:cNvSpPr>
              <a:spLocks noChangeShapeType="1"/>
            </p:cNvSpPr>
            <p:nvPr/>
          </p:nvSpPr>
          <p:spPr bwMode="auto">
            <a:xfrm flipV="1">
              <a:off x="1225" y="162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4" name="Line 2214"/>
            <p:cNvSpPr>
              <a:spLocks noChangeShapeType="1"/>
            </p:cNvSpPr>
            <p:nvPr/>
          </p:nvSpPr>
          <p:spPr bwMode="auto">
            <a:xfrm>
              <a:off x="1274" y="1638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5" name="Line 2215"/>
            <p:cNvSpPr>
              <a:spLocks noChangeShapeType="1"/>
            </p:cNvSpPr>
            <p:nvPr/>
          </p:nvSpPr>
          <p:spPr bwMode="auto">
            <a:xfrm>
              <a:off x="1036" y="1904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6" name="Line 2216"/>
            <p:cNvSpPr>
              <a:spLocks noChangeShapeType="1"/>
            </p:cNvSpPr>
            <p:nvPr/>
          </p:nvSpPr>
          <p:spPr bwMode="auto">
            <a:xfrm>
              <a:off x="1087" y="180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7" name="Line 2217"/>
            <p:cNvSpPr>
              <a:spLocks noChangeShapeType="1"/>
            </p:cNvSpPr>
            <p:nvPr/>
          </p:nvSpPr>
          <p:spPr bwMode="auto">
            <a:xfrm>
              <a:off x="1086" y="1626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548" name="Line 2218"/>
            <p:cNvSpPr>
              <a:spLocks noChangeShapeType="1"/>
            </p:cNvSpPr>
            <p:nvPr/>
          </p:nvSpPr>
          <p:spPr bwMode="auto">
            <a:xfrm>
              <a:off x="1045" y="172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9463" name="Group 2219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19466" name="Line 2220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7" name="Line 2221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8" name="Line 2222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69" name="Line 2223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0" name="Line 2224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1" name="Line 2225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2" name="Line 2226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3" name="Line 2227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4" name="Line 2228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5" name="Line 2229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6" name="Line 2230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7" name="Line 2231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478" name="Oval 2232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9" name="Oval 2233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0" name="Oval 2234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1" name="Oval 2235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2" name="Oval 2236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3" name="Oval 2237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4" name="Oval 2238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85" name="Oval 2239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464" name="Text Box 2240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19465" name="Text Box 2241"/>
          <p:cNvSpPr txBox="1">
            <a:spLocks noChangeArrowheads="1"/>
          </p:cNvSpPr>
          <p:nvPr/>
        </p:nvSpPr>
        <p:spPr bwMode="auto">
          <a:xfrm>
            <a:off x="1622425" y="455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en-GB" sz="1800">
              <a:latin typeface="Arial" charset="0"/>
            </a:endParaRPr>
          </a:p>
        </p:txBody>
      </p:sp>
      <p:sp>
        <p:nvSpPr>
          <p:cNvPr id="195" name="Slide Number Placeholder 19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pic>
        <p:nvPicPr>
          <p:cNvPr id="39939" name="Picture 5" descr="C:\Documents and Settings\trulsn\My Documents\MetEnFrem\Figurer\fig0209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388" y="1752600"/>
            <a:ext cx="4316412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Løsninger</a:t>
            </a:r>
            <a:endParaRPr lang="en-US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029200" cy="5105400"/>
          </a:xfrm>
        </p:spPr>
        <p:txBody>
          <a:bodyPr/>
          <a:lstStyle/>
          <a:p>
            <a:pPr eaLnBrk="1" hangingPunct="1"/>
            <a:r>
              <a:rPr lang="nb-NO" sz="1600" smtClean="0"/>
              <a:t>Gasser</a:t>
            </a:r>
          </a:p>
          <a:p>
            <a:pPr lvl="1" eaLnBrk="1" hangingPunct="1"/>
            <a:r>
              <a:rPr lang="nb-NO" sz="1400" smtClean="0"/>
              <a:t>Alltid blandbare</a:t>
            </a:r>
          </a:p>
          <a:p>
            <a:pPr eaLnBrk="1" hangingPunct="1"/>
            <a:r>
              <a:rPr lang="nb-NO" sz="1600" smtClean="0"/>
              <a:t>Væsker</a:t>
            </a:r>
          </a:p>
          <a:p>
            <a:pPr lvl="1" eaLnBrk="1" hangingPunct="1"/>
            <a:r>
              <a:rPr lang="nb-NO" sz="1400" smtClean="0"/>
              <a:t>Ofte blandbare</a:t>
            </a:r>
          </a:p>
          <a:p>
            <a:pPr lvl="1" eaLnBrk="1" hangingPunct="1"/>
            <a:r>
              <a:rPr lang="nb-NO" sz="1400" smtClean="0"/>
              <a:t>”Likt løser likt”</a:t>
            </a:r>
          </a:p>
          <a:p>
            <a:pPr eaLnBrk="1" hangingPunct="1"/>
            <a:r>
              <a:rPr lang="nb-NO" sz="1600" smtClean="0"/>
              <a:t>Faste stoffer</a:t>
            </a:r>
          </a:p>
          <a:p>
            <a:pPr lvl="1" eaLnBrk="1" hangingPunct="1"/>
            <a:r>
              <a:rPr lang="nb-NO" sz="1400" smtClean="0"/>
              <a:t>Faste løsninger: oftest begrenset blandbarhet</a:t>
            </a:r>
          </a:p>
          <a:p>
            <a:pPr lvl="1" eaLnBrk="1" hangingPunct="1"/>
            <a:r>
              <a:rPr lang="nb-NO" sz="1400" smtClean="0"/>
              <a:t>”Likt løser likt”</a:t>
            </a:r>
          </a:p>
          <a:p>
            <a:pPr lvl="1" eaLnBrk="1" hangingPunct="1"/>
            <a:endParaRPr lang="nb-NO" sz="1400" smtClean="0"/>
          </a:p>
          <a:p>
            <a:pPr lvl="1" eaLnBrk="1" hangingPunct="1"/>
            <a:r>
              <a:rPr lang="nb-NO" sz="1400" smtClean="0"/>
              <a:t>Substitusjonell løsning</a:t>
            </a:r>
          </a:p>
          <a:p>
            <a:pPr lvl="1" eaLnBrk="1" hangingPunct="1"/>
            <a:r>
              <a:rPr lang="nb-NO" sz="1400" smtClean="0"/>
              <a:t>Interstitiell løsning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Fast løsning og konkurrerende alternativer: </a:t>
            </a:r>
          </a:p>
          <a:p>
            <a:pPr lvl="1" eaLnBrk="1" hangingPunct="1"/>
            <a:r>
              <a:rPr lang="nb-NO" sz="1400" smtClean="0"/>
              <a:t>Faseseparasjon; Lav entropi, negativ entalpi </a:t>
            </a:r>
          </a:p>
          <a:p>
            <a:pPr lvl="1" eaLnBrk="1" hangingPunct="1"/>
            <a:r>
              <a:rPr lang="nb-NO" sz="1400" smtClean="0"/>
              <a:t>Danne ordnet forbindelse; Lav entropi, negativ entalpi</a:t>
            </a:r>
          </a:p>
          <a:p>
            <a:pPr lvl="1" eaLnBrk="1" hangingPunct="1"/>
            <a:r>
              <a:rPr lang="nb-NO" sz="1400" smtClean="0"/>
              <a:t>Fast løsning; Høy entropi (uorden), positiv entalpi</a:t>
            </a:r>
          </a:p>
          <a:p>
            <a:pPr lvl="1" eaLnBrk="1" hangingPunct="1"/>
            <a:endParaRPr lang="nb-NO" sz="1400" smtClean="0"/>
          </a:p>
          <a:p>
            <a:pPr lvl="1" eaLnBrk="1" hangingPunct="1"/>
            <a:r>
              <a:rPr lang="nb-NO" sz="1400" smtClean="0"/>
              <a:t>Fast løsning begunstiges derfor av høy temperatur</a:t>
            </a:r>
          </a:p>
          <a:p>
            <a:pPr lvl="2" eaLnBrk="1" hangingPunct="1"/>
            <a:endParaRPr lang="en-US" sz="1200" smtClean="0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943600" y="6165304"/>
            <a:ext cx="320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fra </a:t>
            </a:r>
            <a:r>
              <a:rPr lang="nb-NO" sz="1000" b="1" dirty="0" err="1">
                <a:cs typeface="Times New Roman" pitchFamily="18" charset="0"/>
              </a:rPr>
              <a:t>Shriver</a:t>
            </a:r>
            <a:r>
              <a:rPr lang="nb-NO" sz="1000" b="1" dirty="0">
                <a:cs typeface="Times New Roman" pitchFamily="18" charset="0"/>
              </a:rPr>
              <a:t> and </a:t>
            </a:r>
            <a:r>
              <a:rPr lang="nb-NO" sz="1000" b="1" dirty="0" err="1">
                <a:cs typeface="Times New Roman" pitchFamily="18" charset="0"/>
              </a:rPr>
              <a:t>Atkins</a:t>
            </a:r>
            <a:r>
              <a:rPr lang="nb-NO" sz="1000" b="1" dirty="0">
                <a:cs typeface="Times New Roman" pitchFamily="18" charset="0"/>
              </a:rPr>
              <a:t>: </a:t>
            </a:r>
            <a:r>
              <a:rPr lang="nb-NO" sz="1000" b="1" dirty="0" err="1">
                <a:cs typeface="Times New Roman" pitchFamily="18" charset="0"/>
              </a:rPr>
              <a:t>Inorganic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Chemistry</a:t>
            </a:r>
            <a:r>
              <a:rPr lang="en-US" sz="1000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Binært fasediagram – to komponenter</a:t>
            </a:r>
            <a:endParaRPr lang="en-US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98728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Oftest </a:t>
            </a:r>
            <a:r>
              <a:rPr lang="nb-NO" sz="1800" dirty="0" err="1" smtClean="0"/>
              <a:t>X</a:t>
            </a:r>
            <a:r>
              <a:rPr lang="nb-NO" sz="1800" dirty="0" smtClean="0"/>
              <a:t> </a:t>
            </a:r>
            <a:r>
              <a:rPr lang="nb-NO" sz="1800" dirty="0" err="1" smtClean="0"/>
              <a:t>vs</a:t>
            </a:r>
            <a:r>
              <a:rPr lang="nb-NO" sz="1800" dirty="0" smtClean="0"/>
              <a:t> T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X: 	Atomfraksjon eller atom-%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	eller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 smtClean="0"/>
              <a:t>		Vektfraksjon eller vekt-%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fullt blandbart system: Cu-Ni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Liquidus- og solidus-kurver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Slike diagrammer viser stabilitetsområder 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Løsninger og tofaseområder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Sammensetning av løsningen i enfaseområde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Vi kan også indirekte lese blandingsforhold av faser i tofaseområder</a:t>
            </a:r>
          </a:p>
        </p:txBody>
      </p:sp>
      <p:pic>
        <p:nvPicPr>
          <p:cNvPr id="41989" name="Picture 5" descr="MAW-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583237" y="2780928"/>
            <a:ext cx="3347399" cy="301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060504" y="630932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 smtClean="0">
                <a:cs typeface="Times New Roman" pitchFamily="18" charset="0"/>
              </a:rPr>
              <a:t>Figur fra </a:t>
            </a:r>
            <a:r>
              <a:rPr lang="nb-NO" sz="1000" b="1" dirty="0">
                <a:cs typeface="Times New Roman" pitchFamily="18" charset="0"/>
              </a:rPr>
              <a:t>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</a:t>
            </a:r>
            <a:endParaRPr lang="en-US" sz="1000" dirty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029200" y="3161928"/>
            <a:ext cx="819150" cy="3968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/>
              <a:t>Cu-Ni</a:t>
            </a:r>
            <a:endParaRPr lang="en-US" sz="2000" baseline="-25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189658" y="3393760"/>
            <a:ext cx="4983065" cy="3491624"/>
            <a:chOff x="4189658" y="3393760"/>
            <a:chExt cx="4983065" cy="3491624"/>
          </a:xfrm>
        </p:grpSpPr>
        <p:pic>
          <p:nvPicPr>
            <p:cNvPr id="12291" name="Picture 3" descr="C:\Users\trulsn\Documents\MENA1000bok\Figurer\Kap5 Solution A B d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658" y="3393760"/>
              <a:ext cx="4983065" cy="349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20072" y="5661248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A+B</a:t>
              </a:r>
              <a:endParaRPr lang="nb-NO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52700" y="5641503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 smtClean="0"/>
                <a:t>B+A</a:t>
              </a:r>
              <a:endParaRPr lang="nb-NO" sz="1400" dirty="0"/>
            </a:p>
          </p:txBody>
        </p:sp>
      </p:grpSp>
      <p:pic>
        <p:nvPicPr>
          <p:cNvPr id="12290" name="Picture 2" descr="C:\Users\trulsn\Documents\MENA1000bok\Figurer\Kap5 Solution A B 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4955146" cy="347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r>
              <a:rPr lang="nb-NO" dirty="0" smtClean="0"/>
              <a:t>Entropi og </a:t>
            </a:r>
            <a:r>
              <a:rPr lang="nb-NO" dirty="0"/>
              <a:t>G</a:t>
            </a:r>
            <a:r>
              <a:rPr lang="nb-NO" dirty="0" smtClean="0"/>
              <a:t>ibbs energi for fasediagram</a:t>
            </a:r>
            <a:endParaRPr lang="nb-N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7504" y="980728"/>
            <a:ext cx="4464496" cy="5544616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 smtClean="0"/>
              <a:t>Anta at det koster en viss entalpi </a:t>
            </a:r>
            <a:r>
              <a:rPr lang="el-GR" sz="1800" i="1" dirty="0" smtClean="0"/>
              <a:t>Δ</a:t>
            </a:r>
            <a:r>
              <a:rPr lang="nb-NO" sz="1800" i="1" dirty="0" smtClean="0"/>
              <a:t>H</a:t>
            </a:r>
            <a:r>
              <a:rPr lang="nb-NO" sz="1800" i="1" baseline="-25000" dirty="0" smtClean="0"/>
              <a:t>B/A</a:t>
            </a:r>
            <a:r>
              <a:rPr lang="nb-NO" sz="1800" dirty="0" smtClean="0"/>
              <a:t> å løse B i A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Konfigurasjonell entropi er gitt ved (fra Kap. 3):</a:t>
            </a:r>
          </a:p>
          <a:p>
            <a:endParaRPr lang="nb-NO" sz="1800" dirty="0"/>
          </a:p>
          <a:p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der a og b er relative mengder av A og B.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Gibbs energi for B løst i A: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Tilsvarende for A i B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 smtClean="0"/>
              <a:t>Tangenter viser laveste Gibbs energi og en- og tofaseområder</a:t>
            </a:r>
          </a:p>
          <a:p>
            <a:endParaRPr lang="nb-NO" sz="1800" dirty="0" smtClean="0"/>
          </a:p>
          <a:p>
            <a:pPr marL="0" indent="0">
              <a:buNone/>
            </a:pPr>
            <a:r>
              <a:rPr lang="nb-NO" sz="1800" dirty="0" smtClean="0"/>
              <a:t> </a:t>
            </a:r>
          </a:p>
          <a:p>
            <a:pPr marL="0" indent="0">
              <a:buNone/>
            </a:pPr>
            <a:r>
              <a:rPr lang="nb-NO" sz="1800" dirty="0" smtClean="0"/>
              <a:t> </a:t>
            </a:r>
          </a:p>
          <a:p>
            <a:endParaRPr lang="nb-NO" sz="1800" dirty="0" smtClean="0"/>
          </a:p>
          <a:p>
            <a:endParaRPr lang="nb-NO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59362"/>
              </p:ext>
            </p:extLst>
          </p:nvPr>
        </p:nvGraphicFramePr>
        <p:xfrm>
          <a:off x="472004" y="2564904"/>
          <a:ext cx="393409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Formel" r:id="rId5" imgW="2667000" imgH="393700" progId="Equation.3">
                  <p:embed/>
                </p:oleObj>
              </mc:Choice>
              <mc:Fallback>
                <p:oleObj name="Formel" r:id="rId5" imgW="2667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004" y="2564904"/>
                        <a:ext cx="3934096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8058"/>
              </p:ext>
            </p:extLst>
          </p:nvPr>
        </p:nvGraphicFramePr>
        <p:xfrm>
          <a:off x="467544" y="4221088"/>
          <a:ext cx="25288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Formel" r:id="rId7" imgW="1714320" imgH="393480" progId="Equation.3">
                  <p:embed/>
                </p:oleObj>
              </mc:Choice>
              <mc:Fallback>
                <p:oleObj name="Formel" r:id="rId7" imgW="1714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221088"/>
                        <a:ext cx="252888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5148064" y="5971582"/>
            <a:ext cx="3096344" cy="216024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MAW-9-36-SnP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3968" y="2474960"/>
            <a:ext cx="4860032" cy="38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Binært fasediagram – to komponenter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196752"/>
            <a:ext cx="5760640" cy="5356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Eksempel på system med ikke full løselighet i fast fase: Sn-Pb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faste løsninger S</a:t>
            </a:r>
            <a:r>
              <a:rPr lang="nb-NO" sz="1600" baseline="-25000" dirty="0" smtClean="0"/>
              <a:t>1</a:t>
            </a:r>
            <a:r>
              <a:rPr lang="nb-NO" sz="1600" dirty="0" smtClean="0"/>
              <a:t> og S</a:t>
            </a:r>
            <a:r>
              <a:rPr lang="nb-NO" sz="1400" baseline="-25000" dirty="0" smtClean="0"/>
              <a:t>2</a:t>
            </a:r>
            <a:endParaRPr lang="nb-NO" sz="1600" baseline="-250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Flytende løsning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Flere tofaseområder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Eutektikum; eutektisk sammensetning (B)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nb-NO" sz="1600" dirty="0" smtClean="0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283968" y="6309320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 smtClean="0">
                <a:cs typeface="Times New Roman" pitchFamily="18" charset="0"/>
              </a:rPr>
              <a:t>Figur </a:t>
            </a:r>
            <a:r>
              <a:rPr lang="nb-NO" sz="1000" b="1" dirty="0">
                <a:cs typeface="Times New Roman" pitchFamily="18" charset="0"/>
              </a:rPr>
              <a:t>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</a:t>
            </a:r>
            <a:endParaRPr lang="en-US" sz="1000" dirty="0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125787" y="5517232"/>
            <a:ext cx="804863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000" dirty="0"/>
              <a:t>Sn-Pb</a:t>
            </a:r>
            <a:endParaRPr lang="en-US" sz="2000" baseline="-25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Vektstangregelen</a:t>
            </a:r>
            <a:endParaRPr lang="en-US" smtClean="0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314325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0"/>
          <p:cNvGraphicFramePr>
            <a:graphicFrameLocks noChangeAspect="1"/>
          </p:cNvGraphicFramePr>
          <p:nvPr/>
        </p:nvGraphicFramePr>
        <p:xfrm>
          <a:off x="1447800" y="1066800"/>
          <a:ext cx="54673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3" imgW="2857500" imgH="431800" progId="Equation.3">
                  <p:embed/>
                </p:oleObj>
              </mc:Choice>
              <mc:Fallback>
                <p:oleObj r:id="rId3" imgW="2857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066800"/>
                        <a:ext cx="54673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7" name="Group 12"/>
          <p:cNvGrpSpPr>
            <a:grpSpLocks/>
          </p:cNvGrpSpPr>
          <p:nvPr/>
        </p:nvGrpSpPr>
        <p:grpSpPr bwMode="auto">
          <a:xfrm>
            <a:off x="1219200" y="1876425"/>
            <a:ext cx="5867400" cy="4676775"/>
            <a:chOff x="768" y="1182"/>
            <a:chExt cx="3696" cy="2946"/>
          </a:xfrm>
        </p:grpSpPr>
        <p:grpSp>
          <p:nvGrpSpPr>
            <p:cNvPr id="10258" name="Group 10"/>
            <p:cNvGrpSpPr>
              <a:grpSpLocks/>
            </p:cNvGrpSpPr>
            <p:nvPr/>
          </p:nvGrpSpPr>
          <p:grpSpPr bwMode="auto">
            <a:xfrm>
              <a:off x="768" y="1182"/>
              <a:ext cx="3696" cy="2946"/>
              <a:chOff x="768" y="1182"/>
              <a:chExt cx="3696" cy="2946"/>
            </a:xfrm>
          </p:grpSpPr>
          <p:pic>
            <p:nvPicPr>
              <p:cNvPr id="10260" name="Picture 5" descr="C:\Documents and Settings\trulsn\My Documents\MetEnFrem\Figurer\MAW-9-36-SnPb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182"/>
                <a:ext cx="3696" cy="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61" name="Rectangle 9"/>
              <p:cNvSpPr>
                <a:spLocks noChangeArrowheads="1"/>
              </p:cNvSpPr>
              <p:nvPr/>
            </p:nvSpPr>
            <p:spPr bwMode="auto">
              <a:xfrm>
                <a:off x="2448" y="2880"/>
                <a:ext cx="720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0259" name="Rectangle 11"/>
            <p:cNvSpPr>
              <a:spLocks noChangeArrowheads="1"/>
            </p:cNvSpPr>
            <p:nvPr/>
          </p:nvSpPr>
          <p:spPr bwMode="auto">
            <a:xfrm>
              <a:off x="3456" y="2688"/>
              <a:ext cx="2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19400" y="4114800"/>
            <a:ext cx="3733800" cy="1371600"/>
            <a:chOff x="1776" y="2592"/>
            <a:chExt cx="2352" cy="864"/>
          </a:xfrm>
        </p:grpSpPr>
        <p:sp>
          <p:nvSpPr>
            <p:cNvPr id="10249" name="Line 13"/>
            <p:cNvSpPr>
              <a:spLocks noChangeShapeType="1"/>
            </p:cNvSpPr>
            <p:nvPr/>
          </p:nvSpPr>
          <p:spPr bwMode="auto">
            <a:xfrm>
              <a:off x="1776" y="2928"/>
              <a:ext cx="216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0" name="Line 14"/>
            <p:cNvSpPr>
              <a:spLocks noChangeShapeType="1"/>
            </p:cNvSpPr>
            <p:nvPr/>
          </p:nvSpPr>
          <p:spPr bwMode="auto">
            <a:xfrm flipV="1">
              <a:off x="3216" y="2928"/>
              <a:ext cx="0" cy="52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1" name="Text Box 15"/>
            <p:cNvSpPr txBox="1">
              <a:spLocks noChangeArrowheads="1"/>
            </p:cNvSpPr>
            <p:nvPr/>
          </p:nvSpPr>
          <p:spPr bwMode="auto">
            <a:xfrm>
              <a:off x="3120" y="2736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q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2" name="Text Box 16"/>
            <p:cNvSpPr txBox="1">
              <a:spLocks noChangeArrowheads="1"/>
            </p:cNvSpPr>
            <p:nvPr/>
          </p:nvSpPr>
          <p:spPr bwMode="auto">
            <a:xfrm>
              <a:off x="3461" y="2908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a</a:t>
              </a:r>
              <a:r>
                <a:rPr lang="nb-NO" sz="1600" b="1" baseline="-25000">
                  <a:solidFill>
                    <a:srgbClr val="000066"/>
                  </a:solidFill>
                  <a:latin typeface="Arial" charset="0"/>
                </a:rPr>
                <a:t>2</a:t>
              </a:r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-q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3" name="Text Box 17"/>
            <p:cNvSpPr txBox="1">
              <a:spLocks noChangeArrowheads="1"/>
            </p:cNvSpPr>
            <p:nvPr/>
          </p:nvSpPr>
          <p:spPr bwMode="auto">
            <a:xfrm>
              <a:off x="2352" y="2908"/>
              <a:ext cx="3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q-a</a:t>
              </a:r>
              <a:r>
                <a:rPr lang="nb-NO" sz="16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4" name="Text Box 18"/>
            <p:cNvSpPr txBox="1">
              <a:spLocks noChangeArrowheads="1"/>
            </p:cNvSpPr>
            <p:nvPr/>
          </p:nvSpPr>
          <p:spPr bwMode="auto">
            <a:xfrm>
              <a:off x="3892" y="2592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a</a:t>
              </a:r>
              <a:r>
                <a:rPr lang="nb-NO" sz="1600" b="1" baseline="-25000">
                  <a:solidFill>
                    <a:srgbClr val="000066"/>
                  </a:solidFill>
                  <a:latin typeface="Arial" charset="0"/>
                </a:rPr>
                <a:t>2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5" name="Text Box 19"/>
            <p:cNvSpPr txBox="1">
              <a:spLocks noChangeArrowheads="1"/>
            </p:cNvSpPr>
            <p:nvPr/>
          </p:nvSpPr>
          <p:spPr bwMode="auto">
            <a:xfrm>
              <a:off x="1924" y="2640"/>
              <a:ext cx="2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sz="1600" b="1">
                  <a:solidFill>
                    <a:srgbClr val="000066"/>
                  </a:solidFill>
                  <a:latin typeface="Arial" charset="0"/>
                </a:rPr>
                <a:t>a</a:t>
              </a:r>
              <a:r>
                <a:rPr lang="nb-NO" sz="16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en-US" sz="16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256" name="Line 20"/>
            <p:cNvSpPr>
              <a:spLocks noChangeShapeType="1"/>
            </p:cNvSpPr>
            <p:nvPr/>
          </p:nvSpPr>
          <p:spPr bwMode="auto">
            <a:xfrm flipH="1">
              <a:off x="3936" y="273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57" name="Line 21"/>
            <p:cNvSpPr>
              <a:spLocks noChangeShapeType="1"/>
            </p:cNvSpPr>
            <p:nvPr/>
          </p:nvSpPr>
          <p:spPr bwMode="auto">
            <a:xfrm flipH="1">
              <a:off x="1824" y="278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436096" y="6165304"/>
            <a:ext cx="3505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 omarbeidet 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96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/>
              <a:t>– Materialer, energi og nanoteknologi</a:t>
            </a:r>
            <a:endParaRPr lang="en-US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Fasediagram med intermediære forbindelser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43400" cy="5029200"/>
          </a:xfrm>
        </p:spPr>
        <p:txBody>
          <a:bodyPr/>
          <a:lstStyle/>
          <a:p>
            <a:pPr eaLnBrk="1" hangingPunct="1"/>
            <a:r>
              <a:rPr lang="nb-NO" sz="1800" smtClean="0"/>
              <a:t>Intermediære forbindelser mellom komponentene (her A og B)</a:t>
            </a:r>
          </a:p>
          <a:p>
            <a:pPr lvl="1" eaLnBrk="1" hangingPunct="1"/>
            <a:r>
              <a:rPr lang="nb-NO" sz="1600" smtClean="0"/>
              <a:t>for eksempel A</a:t>
            </a:r>
            <a:r>
              <a:rPr lang="nb-NO" sz="1600" baseline="-25000" smtClean="0"/>
              <a:t>2</a:t>
            </a:r>
            <a:r>
              <a:rPr lang="nb-NO" sz="1600" smtClean="0"/>
              <a:t>B, AB, AB</a:t>
            </a:r>
            <a:r>
              <a:rPr lang="nb-NO" sz="1600" baseline="-25000" smtClean="0"/>
              <a:t>3</a:t>
            </a:r>
            <a:r>
              <a:rPr lang="nb-NO" sz="1600" smtClean="0"/>
              <a:t> </a:t>
            </a:r>
          </a:p>
          <a:p>
            <a:pPr lvl="1" eaLnBrk="1" hangingPunct="1"/>
            <a:r>
              <a:rPr lang="nb-NO" sz="1600" smtClean="0"/>
              <a:t>kalles ofte støkiometriske, men er det i prinsippet ikke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Eksempel (figuren): </a:t>
            </a:r>
          </a:p>
          <a:p>
            <a:pPr lvl="1" eaLnBrk="1" hangingPunct="1"/>
            <a:r>
              <a:rPr lang="nb-NO" sz="1600" smtClean="0"/>
              <a:t>Én intermediær fase AB.</a:t>
            </a:r>
          </a:p>
          <a:p>
            <a:pPr lvl="1" eaLnBrk="1" hangingPunct="1"/>
            <a:r>
              <a:rPr lang="nb-NO" sz="1600" smtClean="0"/>
              <a:t>Smelter (”kongruent”) til væske med samme sammensetning</a:t>
            </a:r>
          </a:p>
          <a:p>
            <a:pPr lvl="1" eaLnBrk="1" hangingPunct="1"/>
            <a:r>
              <a:rPr lang="nb-NO" sz="1600" smtClean="0"/>
              <a:t>Diagram satt sammen av to binære fasediagrammer</a:t>
            </a:r>
          </a:p>
        </p:txBody>
      </p:sp>
      <p:pic>
        <p:nvPicPr>
          <p:cNvPr id="43013" name="Picture 5" descr="MAW-9-39-kongru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997200"/>
            <a:ext cx="39751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5652120" y="609329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 b="1" dirty="0">
                <a:cs typeface="Times New Roman" pitchFamily="18" charset="0"/>
              </a:rPr>
              <a:t>Figurer fra M.A. White: </a:t>
            </a:r>
            <a:r>
              <a:rPr lang="nb-NO" sz="1000" b="1" dirty="0" err="1">
                <a:cs typeface="Times New Roman" pitchFamily="18" charset="0"/>
              </a:rPr>
              <a:t>Properties</a:t>
            </a:r>
            <a:r>
              <a:rPr lang="nb-NO" sz="1000" b="1" dirty="0">
                <a:cs typeface="Times New Roman" pitchFamily="18" charset="0"/>
              </a:rPr>
              <a:t> </a:t>
            </a:r>
            <a:r>
              <a:rPr lang="nb-NO" sz="1000" b="1" dirty="0" err="1">
                <a:cs typeface="Times New Roman" pitchFamily="18" charset="0"/>
              </a:rPr>
              <a:t>of</a:t>
            </a:r>
            <a:r>
              <a:rPr lang="nb-NO" sz="1000" b="1" dirty="0">
                <a:cs typeface="Times New Roman" pitchFamily="18" charset="0"/>
              </a:rPr>
              <a:t> Materials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3FDB6D-EDC6-4751-8381-A21423333F5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Dislokasjoner</a:t>
            </a:r>
            <a:endParaRPr lang="en-US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Éndimensjonal defekt</a:t>
            </a:r>
          </a:p>
          <a:p>
            <a:pPr eaLnBrk="1" hangingPunct="1"/>
            <a:r>
              <a:rPr lang="nb-NO" sz="1800" smtClean="0"/>
              <a:t>Kant- og skruedislokasjoner</a:t>
            </a:r>
          </a:p>
          <a:p>
            <a:pPr eaLnBrk="1" hangingPunct="1"/>
            <a:r>
              <a:rPr lang="nb-NO" sz="1800" smtClean="0"/>
              <a:t>Karakterisert ved Burgers vektor</a:t>
            </a:r>
            <a:endParaRPr lang="en-US" sz="1800" smtClean="0"/>
          </a:p>
        </p:txBody>
      </p:sp>
      <p:pic>
        <p:nvPicPr>
          <p:cNvPr id="43013" name="Picture 5" descr="aan-61-kantdislokasj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98813"/>
            <a:ext cx="3506788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aan-62-dislokasjonsty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488" y="3105150"/>
            <a:ext cx="488791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172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Figurer:A. Almar-Næss: Metalliske materialer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44035" name="Picture 5" descr="Korngrense-Al-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836613"/>
            <a:ext cx="4876800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13" descr="lno domain bound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841625"/>
            <a:ext cx="369728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Korngrenser</a:t>
            </a:r>
            <a:endParaRPr lang="en-US" dirty="0" smtClean="0"/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Todimensjonal defekt</a:t>
            </a:r>
          </a:p>
          <a:p>
            <a:pPr eaLnBrk="1" hangingPunct="1"/>
            <a:r>
              <a:rPr lang="nb-NO" sz="1800" smtClean="0"/>
              <a:t>Varierende ”match”</a:t>
            </a:r>
          </a:p>
          <a:p>
            <a:pPr lvl="1" eaLnBrk="1" hangingPunct="1"/>
            <a:r>
              <a:rPr lang="nb-NO" sz="1600" smtClean="0"/>
              <a:t>Fra tvillinggrenser til amorf grensefase  </a:t>
            </a:r>
            <a:endParaRPr lang="en-US" sz="1600" smtClean="0"/>
          </a:p>
        </p:txBody>
      </p:sp>
      <p:pic>
        <p:nvPicPr>
          <p:cNvPr id="44039" name="Picture 8" descr="Balluff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4343400"/>
            <a:ext cx="29575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9" descr="Balluffi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7513" y="2971800"/>
            <a:ext cx="26622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10" descr="aan-58-tvill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" y="2324100"/>
            <a:ext cx="30480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5868144" y="6477000"/>
            <a:ext cx="288032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 dirty="0"/>
              <a:t>Figurer: </a:t>
            </a:r>
            <a:r>
              <a:rPr lang="nb-NO" sz="1000" dirty="0" err="1"/>
              <a:t>Balluffi</a:t>
            </a:r>
            <a:r>
              <a:rPr lang="nb-NO" sz="1000" dirty="0"/>
              <a:t> et al., A. Almar-Næss: metalliske materialer, og D. </a:t>
            </a:r>
            <a:r>
              <a:rPr lang="nb-NO" sz="1000" dirty="0" err="1"/>
              <a:t>Kepaptsoglou</a:t>
            </a:r>
            <a:r>
              <a:rPr lang="nb-NO" sz="1000" dirty="0"/>
              <a:t>, UiO. </a:t>
            </a:r>
            <a:endParaRPr lang="en-US" sz="1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04528"/>
          </a:xfrm>
        </p:spPr>
        <p:txBody>
          <a:bodyPr/>
          <a:lstStyle/>
          <a:p>
            <a:pPr eaLnBrk="1" hangingPunct="1"/>
            <a:r>
              <a:rPr lang="nb-NO" dirty="0" smtClean="0"/>
              <a:t>Overflater</a:t>
            </a:r>
            <a:endParaRPr lang="en-US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403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smtClean="0"/>
              <a:t>Todimensjonal defekt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En ny, tilfleldig plassert overflate har meget stor energi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Alle midler tas i bruk for å redusere denne energien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Mindre overflate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avrunding, sintring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Mer stabil overflate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fasettering, etsing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smtClean="0"/>
              <a:t>Ny terminering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Atomær omstrukturering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smtClean="0"/>
              <a:t>Adsorbsjon </a:t>
            </a:r>
          </a:p>
          <a:p>
            <a:pPr lvl="3" eaLnBrk="1" hangingPunct="1">
              <a:lnSpc>
                <a:spcPct val="90000"/>
              </a:lnSpc>
            </a:pPr>
            <a:r>
              <a:rPr lang="nb-NO" sz="1200" smtClean="0"/>
              <a:t>kjemisorbsjon, fysisorbsjon</a:t>
            </a:r>
          </a:p>
          <a:p>
            <a:pPr eaLnBrk="1" hangingPunct="1">
              <a:lnSpc>
                <a:spcPct val="90000"/>
              </a:lnSpc>
            </a:pPr>
            <a:endParaRPr lang="nb-NO" sz="1800" smtClean="0"/>
          </a:p>
          <a:p>
            <a:pPr eaLnBrk="1" hangingPunct="1">
              <a:lnSpc>
                <a:spcPct val="90000"/>
              </a:lnSpc>
            </a:pPr>
            <a:r>
              <a:rPr lang="nb-NO" sz="1800" smtClean="0"/>
              <a:t>Korngrenser og overflater har stor uorden og oftest forhøyet transport</a:t>
            </a:r>
            <a:endParaRPr lang="en-US" sz="1800" smtClean="0"/>
          </a:p>
        </p:txBody>
      </p:sp>
      <p:pic>
        <p:nvPicPr>
          <p:cNvPr id="46085" name="Picture 5" descr="LSGM-ThermalEtch-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9243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fig1707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695700"/>
            <a:ext cx="21066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943600" y="6553200"/>
            <a:ext cx="3200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200"/>
              <a:t>Figur: Shriver and Atkins: Inorganic Chemistry </a:t>
            </a:r>
            <a:endParaRPr lang="en-US" sz="1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512"/>
          </a:xfrm>
        </p:spPr>
        <p:txBody>
          <a:bodyPr/>
          <a:lstStyle/>
          <a:p>
            <a:pPr eaLnBrk="1" hangingPunct="1"/>
            <a:r>
              <a:rPr lang="nb-NO" dirty="0" smtClean="0"/>
              <a:t>Mikrostruktur</a:t>
            </a:r>
            <a:endParaRPr lang="en-US" dirty="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smtClean="0"/>
              <a:t>Geometrisk fordeling av</a:t>
            </a:r>
          </a:p>
          <a:p>
            <a:pPr lvl="1" eaLnBrk="1" hangingPunct="1"/>
            <a:r>
              <a:rPr lang="nb-NO" sz="1600" smtClean="0"/>
              <a:t>Faser og fasegrenser</a:t>
            </a:r>
          </a:p>
          <a:p>
            <a:pPr lvl="1" eaLnBrk="1" hangingPunct="1"/>
            <a:r>
              <a:rPr lang="nb-NO" sz="1600" smtClean="0"/>
              <a:t>Porer og overflater</a:t>
            </a:r>
          </a:p>
          <a:p>
            <a:pPr lvl="1" eaLnBrk="1" hangingPunct="1"/>
            <a:r>
              <a:rPr lang="nb-NO" sz="1600" smtClean="0"/>
              <a:t>Korn og korngrenser</a:t>
            </a:r>
          </a:p>
          <a:p>
            <a:pPr lvl="1" eaLnBrk="1" hangingPunct="1"/>
            <a:endParaRPr lang="nb-NO" sz="1600" smtClean="0"/>
          </a:p>
          <a:p>
            <a:pPr eaLnBrk="1" hangingPunct="1"/>
            <a:r>
              <a:rPr lang="nb-NO" sz="1800" smtClean="0"/>
              <a:t>To- og tredimensjonale defekter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399366" name="Picture 6" descr="Kornstruktur-lysmikrosko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657600"/>
            <a:ext cx="3810000" cy="2846388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99367" name="Picture 7" descr="LSGM-ThermalEtch-S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38200"/>
            <a:ext cx="3848100" cy="267176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399368" name="Picture 8" descr="File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3200400" cy="292735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5776913" y="2324100"/>
            <a:ext cx="1800225" cy="1081088"/>
            <a:chOff x="3639" y="1464"/>
            <a:chExt cx="1134" cy="681"/>
          </a:xfrm>
        </p:grpSpPr>
        <p:sp>
          <p:nvSpPr>
            <p:cNvPr id="20675" name="Oval 4"/>
            <p:cNvSpPr>
              <a:spLocks noChangeArrowheads="1"/>
            </p:cNvSpPr>
            <p:nvPr/>
          </p:nvSpPr>
          <p:spPr bwMode="auto">
            <a:xfrm>
              <a:off x="4093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6" name="Oval 5"/>
            <p:cNvSpPr>
              <a:spLocks noChangeArrowheads="1"/>
            </p:cNvSpPr>
            <p:nvPr/>
          </p:nvSpPr>
          <p:spPr bwMode="auto">
            <a:xfrm>
              <a:off x="3730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7" name="Oval 6"/>
            <p:cNvSpPr>
              <a:spLocks noChangeArrowheads="1"/>
            </p:cNvSpPr>
            <p:nvPr/>
          </p:nvSpPr>
          <p:spPr bwMode="auto">
            <a:xfrm>
              <a:off x="3911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8" name="Oval 7"/>
            <p:cNvSpPr>
              <a:spLocks noChangeArrowheads="1"/>
            </p:cNvSpPr>
            <p:nvPr/>
          </p:nvSpPr>
          <p:spPr bwMode="auto">
            <a:xfrm>
              <a:off x="4274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79" name="Oval 8"/>
            <p:cNvSpPr>
              <a:spLocks noChangeArrowheads="1"/>
            </p:cNvSpPr>
            <p:nvPr/>
          </p:nvSpPr>
          <p:spPr bwMode="auto">
            <a:xfrm>
              <a:off x="4455" y="14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0" name="Oval 9"/>
            <p:cNvSpPr>
              <a:spLocks noChangeArrowheads="1"/>
            </p:cNvSpPr>
            <p:nvPr/>
          </p:nvSpPr>
          <p:spPr bwMode="auto">
            <a:xfrm>
              <a:off x="3684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1" name="Oval 10"/>
            <p:cNvSpPr>
              <a:spLocks noChangeArrowheads="1"/>
            </p:cNvSpPr>
            <p:nvPr/>
          </p:nvSpPr>
          <p:spPr bwMode="auto">
            <a:xfrm>
              <a:off x="3866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2" name="Oval 11"/>
            <p:cNvSpPr>
              <a:spLocks noChangeArrowheads="1"/>
            </p:cNvSpPr>
            <p:nvPr/>
          </p:nvSpPr>
          <p:spPr bwMode="auto">
            <a:xfrm>
              <a:off x="4047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3" name="Oval 12"/>
            <p:cNvSpPr>
              <a:spLocks noChangeArrowheads="1"/>
            </p:cNvSpPr>
            <p:nvPr/>
          </p:nvSpPr>
          <p:spPr bwMode="auto">
            <a:xfrm>
              <a:off x="4229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4" name="Oval 13"/>
            <p:cNvSpPr>
              <a:spLocks noChangeArrowheads="1"/>
            </p:cNvSpPr>
            <p:nvPr/>
          </p:nvSpPr>
          <p:spPr bwMode="auto">
            <a:xfrm>
              <a:off x="4410" y="15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5" name="Oval 14"/>
            <p:cNvSpPr>
              <a:spLocks noChangeArrowheads="1"/>
            </p:cNvSpPr>
            <p:nvPr/>
          </p:nvSpPr>
          <p:spPr bwMode="auto">
            <a:xfrm>
              <a:off x="3639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6" name="Oval 15"/>
            <p:cNvSpPr>
              <a:spLocks noChangeArrowheads="1"/>
            </p:cNvSpPr>
            <p:nvPr/>
          </p:nvSpPr>
          <p:spPr bwMode="auto">
            <a:xfrm>
              <a:off x="3639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7" name="Oval 16"/>
            <p:cNvSpPr>
              <a:spLocks noChangeArrowheads="1"/>
            </p:cNvSpPr>
            <p:nvPr/>
          </p:nvSpPr>
          <p:spPr bwMode="auto">
            <a:xfrm>
              <a:off x="4002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8" name="Oval 17"/>
            <p:cNvSpPr>
              <a:spLocks noChangeArrowheads="1"/>
            </p:cNvSpPr>
            <p:nvPr/>
          </p:nvSpPr>
          <p:spPr bwMode="auto">
            <a:xfrm>
              <a:off x="3821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89" name="Oval 18"/>
            <p:cNvSpPr>
              <a:spLocks noChangeArrowheads="1"/>
            </p:cNvSpPr>
            <p:nvPr/>
          </p:nvSpPr>
          <p:spPr bwMode="auto">
            <a:xfrm>
              <a:off x="4184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0" name="Oval 19"/>
            <p:cNvSpPr>
              <a:spLocks noChangeArrowheads="1"/>
            </p:cNvSpPr>
            <p:nvPr/>
          </p:nvSpPr>
          <p:spPr bwMode="auto">
            <a:xfrm>
              <a:off x="3821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1" name="Oval 20"/>
            <p:cNvSpPr>
              <a:spLocks noChangeArrowheads="1"/>
            </p:cNvSpPr>
            <p:nvPr/>
          </p:nvSpPr>
          <p:spPr bwMode="auto">
            <a:xfrm>
              <a:off x="4002" y="18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2" name="Oval 21"/>
            <p:cNvSpPr>
              <a:spLocks noChangeArrowheads="1"/>
            </p:cNvSpPr>
            <p:nvPr/>
          </p:nvSpPr>
          <p:spPr bwMode="auto">
            <a:xfrm>
              <a:off x="4184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3" name="Oval 22"/>
            <p:cNvSpPr>
              <a:spLocks noChangeArrowheads="1"/>
            </p:cNvSpPr>
            <p:nvPr/>
          </p:nvSpPr>
          <p:spPr bwMode="auto">
            <a:xfrm>
              <a:off x="3639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4" name="Oval 23"/>
            <p:cNvSpPr>
              <a:spLocks noChangeArrowheads="1"/>
            </p:cNvSpPr>
            <p:nvPr/>
          </p:nvSpPr>
          <p:spPr bwMode="auto">
            <a:xfrm>
              <a:off x="3821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5" name="Oval 24"/>
            <p:cNvSpPr>
              <a:spLocks noChangeArrowheads="1"/>
            </p:cNvSpPr>
            <p:nvPr/>
          </p:nvSpPr>
          <p:spPr bwMode="auto">
            <a:xfrm>
              <a:off x="4002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6" name="Oval 25"/>
            <p:cNvSpPr>
              <a:spLocks noChangeArrowheads="1"/>
            </p:cNvSpPr>
            <p:nvPr/>
          </p:nvSpPr>
          <p:spPr bwMode="auto">
            <a:xfrm>
              <a:off x="4184" y="200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7" name="Oval 26"/>
            <p:cNvSpPr>
              <a:spLocks noChangeArrowheads="1"/>
            </p:cNvSpPr>
            <p:nvPr/>
          </p:nvSpPr>
          <p:spPr bwMode="auto">
            <a:xfrm>
              <a:off x="4365" y="200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8" name="Oval 27"/>
            <p:cNvSpPr>
              <a:spLocks noChangeArrowheads="1"/>
            </p:cNvSpPr>
            <p:nvPr/>
          </p:nvSpPr>
          <p:spPr bwMode="auto">
            <a:xfrm>
              <a:off x="4365" y="1827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99" name="Oval 28"/>
            <p:cNvSpPr>
              <a:spLocks noChangeArrowheads="1"/>
            </p:cNvSpPr>
            <p:nvPr/>
          </p:nvSpPr>
          <p:spPr bwMode="auto">
            <a:xfrm>
              <a:off x="4365" y="16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0" name="Oval 29"/>
            <p:cNvSpPr>
              <a:spLocks noChangeArrowheads="1"/>
            </p:cNvSpPr>
            <p:nvPr/>
          </p:nvSpPr>
          <p:spPr bwMode="auto">
            <a:xfrm flipV="1">
              <a:off x="4637" y="18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1" name="Oval 30"/>
            <p:cNvSpPr>
              <a:spLocks noChangeArrowheads="1"/>
            </p:cNvSpPr>
            <p:nvPr/>
          </p:nvSpPr>
          <p:spPr bwMode="auto">
            <a:xfrm flipV="1">
              <a:off x="4592" y="191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2" name="Oval 31"/>
            <p:cNvSpPr>
              <a:spLocks noChangeArrowheads="1"/>
            </p:cNvSpPr>
            <p:nvPr/>
          </p:nvSpPr>
          <p:spPr bwMode="auto">
            <a:xfrm flipV="1">
              <a:off x="4547" y="200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3" name="Oval 32"/>
            <p:cNvSpPr>
              <a:spLocks noChangeArrowheads="1"/>
            </p:cNvSpPr>
            <p:nvPr/>
          </p:nvSpPr>
          <p:spPr bwMode="auto">
            <a:xfrm>
              <a:off x="4637" y="16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4" name="Oval 33"/>
            <p:cNvSpPr>
              <a:spLocks noChangeArrowheads="1"/>
            </p:cNvSpPr>
            <p:nvPr/>
          </p:nvSpPr>
          <p:spPr bwMode="auto">
            <a:xfrm>
              <a:off x="4592" y="173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5" name="Oval 34"/>
            <p:cNvSpPr>
              <a:spLocks noChangeArrowheads="1"/>
            </p:cNvSpPr>
            <p:nvPr/>
          </p:nvSpPr>
          <p:spPr bwMode="auto">
            <a:xfrm>
              <a:off x="4547" y="18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6" name="Oval 35"/>
            <p:cNvSpPr>
              <a:spLocks noChangeArrowheads="1"/>
            </p:cNvSpPr>
            <p:nvPr/>
          </p:nvSpPr>
          <p:spPr bwMode="auto">
            <a:xfrm>
              <a:off x="4637" y="14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7" name="Oval 36"/>
            <p:cNvSpPr>
              <a:spLocks noChangeArrowheads="1"/>
            </p:cNvSpPr>
            <p:nvPr/>
          </p:nvSpPr>
          <p:spPr bwMode="auto">
            <a:xfrm>
              <a:off x="4592" y="155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8" name="Oval 37"/>
            <p:cNvSpPr>
              <a:spLocks noChangeArrowheads="1"/>
            </p:cNvSpPr>
            <p:nvPr/>
          </p:nvSpPr>
          <p:spPr bwMode="auto">
            <a:xfrm>
              <a:off x="4547" y="16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709" name="Line 38"/>
            <p:cNvSpPr>
              <a:spLocks noChangeShapeType="1"/>
            </p:cNvSpPr>
            <p:nvPr/>
          </p:nvSpPr>
          <p:spPr bwMode="auto">
            <a:xfrm>
              <a:off x="3700" y="171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0" name="Line 39"/>
            <p:cNvSpPr>
              <a:spLocks noChangeShapeType="1"/>
            </p:cNvSpPr>
            <p:nvPr/>
          </p:nvSpPr>
          <p:spPr bwMode="auto">
            <a:xfrm>
              <a:off x="3700" y="207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1" name="Line 40"/>
            <p:cNvSpPr>
              <a:spLocks noChangeShapeType="1"/>
            </p:cNvSpPr>
            <p:nvPr/>
          </p:nvSpPr>
          <p:spPr bwMode="auto">
            <a:xfrm>
              <a:off x="3701" y="189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2" name="Line 41"/>
            <p:cNvSpPr>
              <a:spLocks noChangeShapeType="1"/>
            </p:cNvSpPr>
            <p:nvPr/>
          </p:nvSpPr>
          <p:spPr bwMode="auto">
            <a:xfrm>
              <a:off x="3701" y="171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3" name="Line 42"/>
            <p:cNvSpPr>
              <a:spLocks noChangeShapeType="1"/>
            </p:cNvSpPr>
            <p:nvPr/>
          </p:nvSpPr>
          <p:spPr bwMode="auto">
            <a:xfrm>
              <a:off x="3800" y="152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4" name="Line 43"/>
            <p:cNvSpPr>
              <a:spLocks noChangeShapeType="1"/>
            </p:cNvSpPr>
            <p:nvPr/>
          </p:nvSpPr>
          <p:spPr bwMode="auto">
            <a:xfrm>
              <a:off x="3884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5" name="Line 44"/>
            <p:cNvSpPr>
              <a:spLocks noChangeShapeType="1"/>
            </p:cNvSpPr>
            <p:nvPr/>
          </p:nvSpPr>
          <p:spPr bwMode="auto">
            <a:xfrm>
              <a:off x="407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6" name="Line 45"/>
            <p:cNvSpPr>
              <a:spLocks noChangeShapeType="1"/>
            </p:cNvSpPr>
            <p:nvPr/>
          </p:nvSpPr>
          <p:spPr bwMode="auto">
            <a:xfrm>
              <a:off x="4250" y="171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7" name="Line 46"/>
            <p:cNvSpPr>
              <a:spLocks noChangeShapeType="1"/>
            </p:cNvSpPr>
            <p:nvPr/>
          </p:nvSpPr>
          <p:spPr bwMode="auto">
            <a:xfrm>
              <a:off x="4614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8" name="Line 47"/>
            <p:cNvSpPr>
              <a:spLocks noChangeShapeType="1"/>
            </p:cNvSpPr>
            <p:nvPr/>
          </p:nvSpPr>
          <p:spPr bwMode="auto">
            <a:xfrm flipH="1">
              <a:off x="3701" y="152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9" name="Line 48"/>
            <p:cNvSpPr>
              <a:spLocks noChangeShapeType="1"/>
            </p:cNvSpPr>
            <p:nvPr/>
          </p:nvSpPr>
          <p:spPr bwMode="auto">
            <a:xfrm flipH="1">
              <a:off x="3885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0" name="Line 49"/>
            <p:cNvSpPr>
              <a:spLocks noChangeShapeType="1"/>
            </p:cNvSpPr>
            <p:nvPr/>
          </p:nvSpPr>
          <p:spPr bwMode="auto">
            <a:xfrm flipH="1">
              <a:off x="4068" y="152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1" name="Line 50"/>
            <p:cNvSpPr>
              <a:spLocks noChangeShapeType="1"/>
            </p:cNvSpPr>
            <p:nvPr/>
          </p:nvSpPr>
          <p:spPr bwMode="auto">
            <a:xfrm flipH="1">
              <a:off x="4252" y="152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2" name="Line 51"/>
            <p:cNvSpPr>
              <a:spLocks noChangeShapeType="1"/>
            </p:cNvSpPr>
            <p:nvPr/>
          </p:nvSpPr>
          <p:spPr bwMode="auto">
            <a:xfrm flipH="1">
              <a:off x="4431" y="152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3" name="Line 52"/>
            <p:cNvSpPr>
              <a:spLocks noChangeShapeType="1"/>
            </p:cNvSpPr>
            <p:nvPr/>
          </p:nvSpPr>
          <p:spPr bwMode="auto">
            <a:xfrm flipH="1">
              <a:off x="4612" y="152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4" name="Line 53"/>
            <p:cNvSpPr>
              <a:spLocks noChangeShapeType="1"/>
            </p:cNvSpPr>
            <p:nvPr/>
          </p:nvSpPr>
          <p:spPr bwMode="auto">
            <a:xfrm>
              <a:off x="4431" y="171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5" name="Line 54"/>
            <p:cNvSpPr>
              <a:spLocks noChangeShapeType="1"/>
            </p:cNvSpPr>
            <p:nvPr/>
          </p:nvSpPr>
          <p:spPr bwMode="auto">
            <a:xfrm>
              <a:off x="3752" y="161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485" name="Oval 55"/>
          <p:cNvSpPr>
            <a:spLocks noChangeArrowheads="1"/>
          </p:cNvSpPr>
          <p:nvPr/>
        </p:nvSpPr>
        <p:spPr bwMode="auto">
          <a:xfrm>
            <a:off x="4356100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Oval 56"/>
          <p:cNvSpPr>
            <a:spLocks noChangeArrowheads="1"/>
          </p:cNvSpPr>
          <p:nvPr/>
        </p:nvSpPr>
        <p:spPr bwMode="auto">
          <a:xfrm>
            <a:off x="3779838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Oval 57"/>
          <p:cNvSpPr>
            <a:spLocks noChangeArrowheads="1"/>
          </p:cNvSpPr>
          <p:nvPr/>
        </p:nvSpPr>
        <p:spPr bwMode="auto">
          <a:xfrm>
            <a:off x="4067175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Oval 58"/>
          <p:cNvSpPr>
            <a:spLocks noChangeArrowheads="1"/>
          </p:cNvSpPr>
          <p:nvPr/>
        </p:nvSpPr>
        <p:spPr bwMode="auto">
          <a:xfrm>
            <a:off x="4643438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Oval 59"/>
          <p:cNvSpPr>
            <a:spLocks noChangeArrowheads="1"/>
          </p:cNvSpPr>
          <p:nvPr/>
        </p:nvSpPr>
        <p:spPr bwMode="auto">
          <a:xfrm>
            <a:off x="4930775" y="23288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Oval 60"/>
          <p:cNvSpPr>
            <a:spLocks noChangeArrowheads="1"/>
          </p:cNvSpPr>
          <p:nvPr/>
        </p:nvSpPr>
        <p:spPr bwMode="auto">
          <a:xfrm>
            <a:off x="3706813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Oval 61"/>
          <p:cNvSpPr>
            <a:spLocks noChangeArrowheads="1"/>
          </p:cNvSpPr>
          <p:nvPr/>
        </p:nvSpPr>
        <p:spPr bwMode="auto">
          <a:xfrm>
            <a:off x="3995738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Oval 62"/>
          <p:cNvSpPr>
            <a:spLocks noChangeArrowheads="1"/>
          </p:cNvSpPr>
          <p:nvPr/>
        </p:nvSpPr>
        <p:spPr bwMode="auto">
          <a:xfrm>
            <a:off x="4283075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Oval 63"/>
          <p:cNvSpPr>
            <a:spLocks noChangeArrowheads="1"/>
          </p:cNvSpPr>
          <p:nvPr/>
        </p:nvSpPr>
        <p:spPr bwMode="auto">
          <a:xfrm>
            <a:off x="4572000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Oval 64"/>
          <p:cNvSpPr>
            <a:spLocks noChangeArrowheads="1"/>
          </p:cNvSpPr>
          <p:nvPr/>
        </p:nvSpPr>
        <p:spPr bwMode="auto">
          <a:xfrm>
            <a:off x="4859338" y="24733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Oval 65"/>
          <p:cNvSpPr>
            <a:spLocks noChangeArrowheads="1"/>
          </p:cNvSpPr>
          <p:nvPr/>
        </p:nvSpPr>
        <p:spPr bwMode="auto">
          <a:xfrm>
            <a:off x="3635375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Oval 66"/>
          <p:cNvSpPr>
            <a:spLocks noChangeArrowheads="1"/>
          </p:cNvSpPr>
          <p:nvPr/>
        </p:nvSpPr>
        <p:spPr bwMode="auto">
          <a:xfrm>
            <a:off x="3635375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Oval 67"/>
          <p:cNvSpPr>
            <a:spLocks noChangeArrowheads="1"/>
          </p:cNvSpPr>
          <p:nvPr/>
        </p:nvSpPr>
        <p:spPr bwMode="auto">
          <a:xfrm>
            <a:off x="4211638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Oval 68"/>
          <p:cNvSpPr>
            <a:spLocks noChangeArrowheads="1"/>
          </p:cNvSpPr>
          <p:nvPr/>
        </p:nvSpPr>
        <p:spPr bwMode="auto">
          <a:xfrm>
            <a:off x="3924300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Oval 69"/>
          <p:cNvSpPr>
            <a:spLocks noChangeArrowheads="1"/>
          </p:cNvSpPr>
          <p:nvPr/>
        </p:nvSpPr>
        <p:spPr bwMode="auto">
          <a:xfrm>
            <a:off x="4500563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0" name="Oval 70"/>
          <p:cNvSpPr>
            <a:spLocks noChangeArrowheads="1"/>
          </p:cNvSpPr>
          <p:nvPr/>
        </p:nvSpPr>
        <p:spPr bwMode="auto">
          <a:xfrm>
            <a:off x="3924300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1" name="Oval 71"/>
          <p:cNvSpPr>
            <a:spLocks noChangeArrowheads="1"/>
          </p:cNvSpPr>
          <p:nvPr/>
        </p:nvSpPr>
        <p:spPr bwMode="auto">
          <a:xfrm>
            <a:off x="4211638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2" name="Oval 72"/>
          <p:cNvSpPr>
            <a:spLocks noChangeArrowheads="1"/>
          </p:cNvSpPr>
          <p:nvPr/>
        </p:nvSpPr>
        <p:spPr bwMode="auto">
          <a:xfrm>
            <a:off x="4500563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3" name="Oval 73"/>
          <p:cNvSpPr>
            <a:spLocks noChangeArrowheads="1"/>
          </p:cNvSpPr>
          <p:nvPr/>
        </p:nvSpPr>
        <p:spPr bwMode="auto">
          <a:xfrm>
            <a:off x="3635375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4" name="Oval 74"/>
          <p:cNvSpPr>
            <a:spLocks noChangeArrowheads="1"/>
          </p:cNvSpPr>
          <p:nvPr/>
        </p:nvSpPr>
        <p:spPr bwMode="auto">
          <a:xfrm>
            <a:off x="3924300" y="31940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5" name="Oval 75"/>
          <p:cNvSpPr>
            <a:spLocks noChangeArrowheads="1"/>
          </p:cNvSpPr>
          <p:nvPr/>
        </p:nvSpPr>
        <p:spPr bwMode="auto">
          <a:xfrm>
            <a:off x="4211638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6" name="Oval 76"/>
          <p:cNvSpPr>
            <a:spLocks noChangeArrowheads="1"/>
          </p:cNvSpPr>
          <p:nvPr/>
        </p:nvSpPr>
        <p:spPr bwMode="auto">
          <a:xfrm>
            <a:off x="4500563" y="31940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7" name="Oval 77"/>
          <p:cNvSpPr>
            <a:spLocks noChangeArrowheads="1"/>
          </p:cNvSpPr>
          <p:nvPr/>
        </p:nvSpPr>
        <p:spPr bwMode="auto">
          <a:xfrm>
            <a:off x="4787900" y="31940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8" name="Oval 78"/>
          <p:cNvSpPr>
            <a:spLocks noChangeArrowheads="1"/>
          </p:cNvSpPr>
          <p:nvPr/>
        </p:nvSpPr>
        <p:spPr bwMode="auto">
          <a:xfrm>
            <a:off x="4787900" y="29051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09" name="Oval 79"/>
          <p:cNvSpPr>
            <a:spLocks noChangeArrowheads="1"/>
          </p:cNvSpPr>
          <p:nvPr/>
        </p:nvSpPr>
        <p:spPr bwMode="auto">
          <a:xfrm>
            <a:off x="4787900" y="26177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0" name="Oval 80"/>
          <p:cNvSpPr>
            <a:spLocks noChangeArrowheads="1"/>
          </p:cNvSpPr>
          <p:nvPr/>
        </p:nvSpPr>
        <p:spPr bwMode="auto">
          <a:xfrm flipV="1">
            <a:off x="5219700" y="2903538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1" name="Oval 81"/>
          <p:cNvSpPr>
            <a:spLocks noChangeArrowheads="1"/>
          </p:cNvSpPr>
          <p:nvPr/>
        </p:nvSpPr>
        <p:spPr bwMode="auto">
          <a:xfrm flipV="1">
            <a:off x="5148263" y="30480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2" name="Oval 82"/>
          <p:cNvSpPr>
            <a:spLocks noChangeArrowheads="1"/>
          </p:cNvSpPr>
          <p:nvPr/>
        </p:nvSpPr>
        <p:spPr bwMode="auto">
          <a:xfrm flipV="1">
            <a:off x="5076825" y="31924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3" name="Oval 83"/>
          <p:cNvSpPr>
            <a:spLocks noChangeArrowheads="1"/>
          </p:cNvSpPr>
          <p:nvPr/>
        </p:nvSpPr>
        <p:spPr bwMode="auto">
          <a:xfrm>
            <a:off x="5219700" y="26162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4" name="Oval 84"/>
          <p:cNvSpPr>
            <a:spLocks noChangeArrowheads="1"/>
          </p:cNvSpPr>
          <p:nvPr/>
        </p:nvSpPr>
        <p:spPr bwMode="auto">
          <a:xfrm>
            <a:off x="5148263" y="27606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5" name="Oval 85"/>
          <p:cNvSpPr>
            <a:spLocks noChangeArrowheads="1"/>
          </p:cNvSpPr>
          <p:nvPr/>
        </p:nvSpPr>
        <p:spPr bwMode="auto">
          <a:xfrm>
            <a:off x="5076825" y="29051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6" name="Oval 86"/>
          <p:cNvSpPr>
            <a:spLocks noChangeArrowheads="1"/>
          </p:cNvSpPr>
          <p:nvPr/>
        </p:nvSpPr>
        <p:spPr bwMode="auto">
          <a:xfrm>
            <a:off x="5219700" y="23288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7" name="Oval 87"/>
          <p:cNvSpPr>
            <a:spLocks noChangeArrowheads="1"/>
          </p:cNvSpPr>
          <p:nvPr/>
        </p:nvSpPr>
        <p:spPr bwMode="auto">
          <a:xfrm>
            <a:off x="5148263" y="24733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8" name="Oval 88"/>
          <p:cNvSpPr>
            <a:spLocks noChangeArrowheads="1"/>
          </p:cNvSpPr>
          <p:nvPr/>
        </p:nvSpPr>
        <p:spPr bwMode="auto">
          <a:xfrm>
            <a:off x="5076825" y="26177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19" name="Line 89"/>
          <p:cNvSpPr>
            <a:spLocks noChangeShapeType="1"/>
          </p:cNvSpPr>
          <p:nvPr/>
        </p:nvSpPr>
        <p:spPr bwMode="auto">
          <a:xfrm>
            <a:off x="3732213" y="27273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0" name="Line 90"/>
          <p:cNvSpPr>
            <a:spLocks noChangeShapeType="1"/>
          </p:cNvSpPr>
          <p:nvPr/>
        </p:nvSpPr>
        <p:spPr bwMode="auto">
          <a:xfrm>
            <a:off x="3732213" y="33035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1" name="Line 91"/>
          <p:cNvSpPr>
            <a:spLocks noChangeShapeType="1"/>
          </p:cNvSpPr>
          <p:nvPr/>
        </p:nvSpPr>
        <p:spPr bwMode="auto">
          <a:xfrm>
            <a:off x="3733800" y="3016250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2" name="Line 92"/>
          <p:cNvSpPr>
            <a:spLocks noChangeShapeType="1"/>
          </p:cNvSpPr>
          <p:nvPr/>
        </p:nvSpPr>
        <p:spPr bwMode="auto">
          <a:xfrm>
            <a:off x="3733800" y="27273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3" name="Line 93"/>
          <p:cNvSpPr>
            <a:spLocks noChangeShapeType="1"/>
          </p:cNvSpPr>
          <p:nvPr/>
        </p:nvSpPr>
        <p:spPr bwMode="auto">
          <a:xfrm>
            <a:off x="3890963" y="242887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4" name="Line 94"/>
          <p:cNvSpPr>
            <a:spLocks noChangeShapeType="1"/>
          </p:cNvSpPr>
          <p:nvPr/>
        </p:nvSpPr>
        <p:spPr bwMode="auto">
          <a:xfrm>
            <a:off x="4024313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5" name="Line 95"/>
          <p:cNvSpPr>
            <a:spLocks noChangeShapeType="1"/>
          </p:cNvSpPr>
          <p:nvPr/>
        </p:nvSpPr>
        <p:spPr bwMode="auto">
          <a:xfrm>
            <a:off x="4319588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6" name="Line 96"/>
          <p:cNvSpPr>
            <a:spLocks noChangeShapeType="1"/>
          </p:cNvSpPr>
          <p:nvPr/>
        </p:nvSpPr>
        <p:spPr bwMode="auto">
          <a:xfrm>
            <a:off x="4605338" y="27289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7" name="Line 97"/>
          <p:cNvSpPr>
            <a:spLocks noChangeShapeType="1"/>
          </p:cNvSpPr>
          <p:nvPr/>
        </p:nvSpPr>
        <p:spPr bwMode="auto">
          <a:xfrm>
            <a:off x="5183188" y="2725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8" name="Line 98"/>
          <p:cNvSpPr>
            <a:spLocks noChangeShapeType="1"/>
          </p:cNvSpPr>
          <p:nvPr/>
        </p:nvSpPr>
        <p:spPr bwMode="auto">
          <a:xfrm flipH="1">
            <a:off x="3733800" y="242411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29" name="Line 99"/>
          <p:cNvSpPr>
            <a:spLocks noChangeShapeType="1"/>
          </p:cNvSpPr>
          <p:nvPr/>
        </p:nvSpPr>
        <p:spPr bwMode="auto">
          <a:xfrm flipH="1">
            <a:off x="4025900" y="243046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0" name="Line 100"/>
          <p:cNvSpPr>
            <a:spLocks noChangeShapeType="1"/>
          </p:cNvSpPr>
          <p:nvPr/>
        </p:nvSpPr>
        <p:spPr bwMode="auto">
          <a:xfrm flipH="1">
            <a:off x="43164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1" name="Line 101"/>
          <p:cNvSpPr>
            <a:spLocks noChangeShapeType="1"/>
          </p:cNvSpPr>
          <p:nvPr/>
        </p:nvSpPr>
        <p:spPr bwMode="auto">
          <a:xfrm flipH="1">
            <a:off x="4608513" y="2427288"/>
            <a:ext cx="157162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2" name="Line 102"/>
          <p:cNvSpPr>
            <a:spLocks noChangeShapeType="1"/>
          </p:cNvSpPr>
          <p:nvPr/>
        </p:nvSpPr>
        <p:spPr bwMode="auto">
          <a:xfrm flipH="1">
            <a:off x="4892675" y="2430463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3" name="Line 103"/>
          <p:cNvSpPr>
            <a:spLocks noChangeShapeType="1"/>
          </p:cNvSpPr>
          <p:nvPr/>
        </p:nvSpPr>
        <p:spPr bwMode="auto">
          <a:xfrm flipH="1">
            <a:off x="5180013" y="24320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4" name="Line 104"/>
          <p:cNvSpPr>
            <a:spLocks noChangeShapeType="1"/>
          </p:cNvSpPr>
          <p:nvPr/>
        </p:nvSpPr>
        <p:spPr bwMode="auto">
          <a:xfrm>
            <a:off x="4892675" y="27257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5" name="Line 105"/>
          <p:cNvSpPr>
            <a:spLocks noChangeShapeType="1"/>
          </p:cNvSpPr>
          <p:nvPr/>
        </p:nvSpPr>
        <p:spPr bwMode="auto">
          <a:xfrm>
            <a:off x="3814763" y="25669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536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0623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0625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6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7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8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29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0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1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2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3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4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5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6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7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8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39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0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1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2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3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4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5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6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7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8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49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0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1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2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3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4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5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6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7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8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59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0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1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2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3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4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5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6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7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8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69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0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1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2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3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74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624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537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8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9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0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1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2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3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4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5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6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7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8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49" name="Line 171"/>
          <p:cNvSpPr>
            <a:spLocks noChangeShapeType="1"/>
          </p:cNvSpPr>
          <p:nvPr/>
        </p:nvSpPr>
        <p:spPr bwMode="auto">
          <a:xfrm>
            <a:off x="46085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0" name="Line 172"/>
          <p:cNvSpPr>
            <a:spLocks noChangeShapeType="1"/>
          </p:cNvSpPr>
          <p:nvPr/>
        </p:nvSpPr>
        <p:spPr bwMode="auto">
          <a:xfrm>
            <a:off x="51847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1" name="Line 173"/>
          <p:cNvSpPr>
            <a:spLocks noChangeShapeType="1"/>
          </p:cNvSpPr>
          <p:nvPr/>
        </p:nvSpPr>
        <p:spPr bwMode="auto">
          <a:xfrm>
            <a:off x="47609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2" name="Line 174"/>
          <p:cNvSpPr>
            <a:spLocks noChangeShapeType="1"/>
          </p:cNvSpPr>
          <p:nvPr/>
        </p:nvSpPr>
        <p:spPr bwMode="auto">
          <a:xfrm>
            <a:off x="53371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3" name="Line 175"/>
          <p:cNvSpPr>
            <a:spLocks noChangeShapeType="1"/>
          </p:cNvSpPr>
          <p:nvPr/>
        </p:nvSpPr>
        <p:spPr bwMode="auto">
          <a:xfrm flipV="1">
            <a:off x="46132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4" name="Line 176"/>
          <p:cNvSpPr>
            <a:spLocks noChangeShapeType="1"/>
          </p:cNvSpPr>
          <p:nvPr/>
        </p:nvSpPr>
        <p:spPr bwMode="auto">
          <a:xfrm flipV="1">
            <a:off x="51958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5" name="Line 177"/>
          <p:cNvSpPr>
            <a:spLocks noChangeShapeType="1"/>
          </p:cNvSpPr>
          <p:nvPr/>
        </p:nvSpPr>
        <p:spPr bwMode="auto">
          <a:xfrm flipV="1">
            <a:off x="46021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6" name="Line 178"/>
          <p:cNvSpPr>
            <a:spLocks noChangeShapeType="1"/>
          </p:cNvSpPr>
          <p:nvPr/>
        </p:nvSpPr>
        <p:spPr bwMode="auto">
          <a:xfrm flipV="1">
            <a:off x="46069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7" name="Line 179"/>
          <p:cNvSpPr>
            <a:spLocks noChangeShapeType="1"/>
          </p:cNvSpPr>
          <p:nvPr/>
        </p:nvSpPr>
        <p:spPr bwMode="auto">
          <a:xfrm flipV="1">
            <a:off x="47593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8" name="Line 180"/>
          <p:cNvSpPr>
            <a:spLocks noChangeShapeType="1"/>
          </p:cNvSpPr>
          <p:nvPr/>
        </p:nvSpPr>
        <p:spPr bwMode="auto">
          <a:xfrm flipV="1">
            <a:off x="47402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59" name="Line 181"/>
          <p:cNvSpPr>
            <a:spLocks noChangeShapeType="1"/>
          </p:cNvSpPr>
          <p:nvPr/>
        </p:nvSpPr>
        <p:spPr bwMode="auto">
          <a:xfrm flipV="1">
            <a:off x="46101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60" name="Line 182"/>
          <p:cNvSpPr>
            <a:spLocks noChangeShapeType="1"/>
          </p:cNvSpPr>
          <p:nvPr/>
        </p:nvSpPr>
        <p:spPr bwMode="auto">
          <a:xfrm flipV="1">
            <a:off x="51958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0561" name="Group 18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0603" name="Line 18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4" name="Line 18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5" name="Line 18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6" name="Line 18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7" name="Line 18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8" name="Line 18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9" name="Line 19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0" name="Line 19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1" name="Line 19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2" name="Line 19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3" name="Line 19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4" name="Line 19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5" name="Oval 19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6" name="Oval 19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7" name="Oval 19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8" name="Oval 19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19" name="Oval 20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0" name="Oval 20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1" name="Oval 20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22" name="Oval 20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562" name="Group 204"/>
          <p:cNvGrpSpPr>
            <a:grpSpLocks/>
          </p:cNvGrpSpPr>
          <p:nvPr/>
        </p:nvGrpSpPr>
        <p:grpSpPr bwMode="auto">
          <a:xfrm>
            <a:off x="3679825" y="3460750"/>
            <a:ext cx="1716088" cy="1095375"/>
            <a:chOff x="2318" y="2180"/>
            <a:chExt cx="1081" cy="690"/>
          </a:xfrm>
        </p:grpSpPr>
        <p:sp>
          <p:nvSpPr>
            <p:cNvPr id="20564" name="Line 205"/>
            <p:cNvSpPr>
              <a:spLocks noChangeShapeType="1"/>
            </p:cNvSpPr>
            <p:nvPr/>
          </p:nvSpPr>
          <p:spPr bwMode="auto">
            <a:xfrm>
              <a:off x="2322" y="2438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5" name="Line 206"/>
            <p:cNvSpPr>
              <a:spLocks noChangeShapeType="1"/>
            </p:cNvSpPr>
            <p:nvPr/>
          </p:nvSpPr>
          <p:spPr bwMode="auto">
            <a:xfrm>
              <a:off x="2685" y="2437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6" name="Line 207"/>
            <p:cNvSpPr>
              <a:spLocks noChangeShapeType="1"/>
            </p:cNvSpPr>
            <p:nvPr/>
          </p:nvSpPr>
          <p:spPr bwMode="auto">
            <a:xfrm>
              <a:off x="2418" y="2238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7" name="Line 208"/>
            <p:cNvSpPr>
              <a:spLocks noChangeShapeType="1"/>
            </p:cNvSpPr>
            <p:nvPr/>
          </p:nvSpPr>
          <p:spPr bwMode="auto">
            <a:xfrm>
              <a:off x="2781" y="2241"/>
              <a:ext cx="0" cy="3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8" name="Line 209"/>
            <p:cNvSpPr>
              <a:spLocks noChangeShapeType="1"/>
            </p:cNvSpPr>
            <p:nvPr/>
          </p:nvSpPr>
          <p:spPr bwMode="auto">
            <a:xfrm flipV="1">
              <a:off x="2325" y="2597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69" name="Line 210"/>
            <p:cNvSpPr>
              <a:spLocks noChangeShapeType="1"/>
            </p:cNvSpPr>
            <p:nvPr/>
          </p:nvSpPr>
          <p:spPr bwMode="auto">
            <a:xfrm flipV="1">
              <a:off x="2692" y="2604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0" name="Line 211"/>
            <p:cNvSpPr>
              <a:spLocks noChangeShapeType="1"/>
            </p:cNvSpPr>
            <p:nvPr/>
          </p:nvSpPr>
          <p:spPr bwMode="auto">
            <a:xfrm flipV="1">
              <a:off x="2318" y="2798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1" name="Line 212"/>
            <p:cNvSpPr>
              <a:spLocks noChangeShapeType="1"/>
            </p:cNvSpPr>
            <p:nvPr/>
          </p:nvSpPr>
          <p:spPr bwMode="auto">
            <a:xfrm flipV="1">
              <a:off x="2321" y="2429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2" name="Line 213"/>
            <p:cNvSpPr>
              <a:spLocks noChangeShapeType="1"/>
            </p:cNvSpPr>
            <p:nvPr/>
          </p:nvSpPr>
          <p:spPr bwMode="auto">
            <a:xfrm flipV="1">
              <a:off x="2417" y="2241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3" name="Line 214"/>
            <p:cNvSpPr>
              <a:spLocks noChangeShapeType="1"/>
            </p:cNvSpPr>
            <p:nvPr/>
          </p:nvSpPr>
          <p:spPr bwMode="auto">
            <a:xfrm flipV="1">
              <a:off x="2405" y="2601"/>
              <a:ext cx="3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4" name="Line 215"/>
            <p:cNvSpPr>
              <a:spLocks noChangeShapeType="1"/>
            </p:cNvSpPr>
            <p:nvPr/>
          </p:nvSpPr>
          <p:spPr bwMode="auto">
            <a:xfrm flipV="1">
              <a:off x="2323" y="2239"/>
              <a:ext cx="92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5" name="Line 216"/>
            <p:cNvSpPr>
              <a:spLocks noChangeShapeType="1"/>
            </p:cNvSpPr>
            <p:nvPr/>
          </p:nvSpPr>
          <p:spPr bwMode="auto">
            <a:xfrm flipV="1">
              <a:off x="2692" y="2232"/>
              <a:ext cx="88" cy="1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6" name="Oval 217"/>
            <p:cNvSpPr>
              <a:spLocks noChangeArrowheads="1"/>
            </p:cNvSpPr>
            <p:nvPr/>
          </p:nvSpPr>
          <p:spPr bwMode="auto">
            <a:xfrm>
              <a:off x="2900" y="254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7" name="Oval 218"/>
            <p:cNvSpPr>
              <a:spLocks noChangeArrowheads="1"/>
            </p:cNvSpPr>
            <p:nvPr/>
          </p:nvSpPr>
          <p:spPr bwMode="auto">
            <a:xfrm>
              <a:off x="3081" y="254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8" name="Oval 219"/>
            <p:cNvSpPr>
              <a:spLocks noChangeArrowheads="1"/>
            </p:cNvSpPr>
            <p:nvPr/>
          </p:nvSpPr>
          <p:spPr bwMode="auto">
            <a:xfrm>
              <a:off x="2895" y="237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79" name="Oval 220"/>
            <p:cNvSpPr>
              <a:spLocks noChangeArrowheads="1"/>
            </p:cNvSpPr>
            <p:nvPr/>
          </p:nvSpPr>
          <p:spPr bwMode="auto">
            <a:xfrm>
              <a:off x="3076" y="237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0" name="Oval 221"/>
            <p:cNvSpPr>
              <a:spLocks noChangeArrowheads="1"/>
            </p:cNvSpPr>
            <p:nvPr/>
          </p:nvSpPr>
          <p:spPr bwMode="auto">
            <a:xfrm>
              <a:off x="2906" y="21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1" name="Oval 222"/>
            <p:cNvSpPr>
              <a:spLocks noChangeArrowheads="1"/>
            </p:cNvSpPr>
            <p:nvPr/>
          </p:nvSpPr>
          <p:spPr bwMode="auto">
            <a:xfrm>
              <a:off x="3026" y="24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2" name="Oval 223"/>
            <p:cNvSpPr>
              <a:spLocks noChangeArrowheads="1"/>
            </p:cNvSpPr>
            <p:nvPr/>
          </p:nvSpPr>
          <p:spPr bwMode="auto">
            <a:xfrm>
              <a:off x="2863" y="262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3" name="Oval 224"/>
            <p:cNvSpPr>
              <a:spLocks noChangeArrowheads="1"/>
            </p:cNvSpPr>
            <p:nvPr/>
          </p:nvSpPr>
          <p:spPr bwMode="auto">
            <a:xfrm>
              <a:off x="2855" y="245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4" name="Oval 225"/>
            <p:cNvSpPr>
              <a:spLocks noChangeArrowheads="1"/>
            </p:cNvSpPr>
            <p:nvPr/>
          </p:nvSpPr>
          <p:spPr bwMode="auto">
            <a:xfrm>
              <a:off x="3087" y="21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5" name="Oval 226"/>
            <p:cNvSpPr>
              <a:spLocks noChangeArrowheads="1"/>
            </p:cNvSpPr>
            <p:nvPr/>
          </p:nvSpPr>
          <p:spPr bwMode="auto">
            <a:xfrm flipV="1">
              <a:off x="3263" y="2544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6" name="Oval 227"/>
            <p:cNvSpPr>
              <a:spLocks noChangeArrowheads="1"/>
            </p:cNvSpPr>
            <p:nvPr/>
          </p:nvSpPr>
          <p:spPr bwMode="auto">
            <a:xfrm flipV="1">
              <a:off x="3218" y="2635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7" name="Oval 228"/>
            <p:cNvSpPr>
              <a:spLocks noChangeArrowheads="1"/>
            </p:cNvSpPr>
            <p:nvPr/>
          </p:nvSpPr>
          <p:spPr bwMode="auto">
            <a:xfrm flipV="1">
              <a:off x="3045" y="262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8" name="Oval 229"/>
            <p:cNvSpPr>
              <a:spLocks noChangeArrowheads="1"/>
            </p:cNvSpPr>
            <p:nvPr/>
          </p:nvSpPr>
          <p:spPr bwMode="auto">
            <a:xfrm>
              <a:off x="3263" y="236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89" name="Oval 230"/>
            <p:cNvSpPr>
              <a:spLocks noChangeArrowheads="1"/>
            </p:cNvSpPr>
            <p:nvPr/>
          </p:nvSpPr>
          <p:spPr bwMode="auto">
            <a:xfrm>
              <a:off x="3218" y="245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0" name="Oval 231"/>
            <p:cNvSpPr>
              <a:spLocks noChangeArrowheads="1"/>
            </p:cNvSpPr>
            <p:nvPr/>
          </p:nvSpPr>
          <p:spPr bwMode="auto">
            <a:xfrm>
              <a:off x="3173" y="25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1" name="Oval 232"/>
            <p:cNvSpPr>
              <a:spLocks noChangeArrowheads="1"/>
            </p:cNvSpPr>
            <p:nvPr/>
          </p:nvSpPr>
          <p:spPr bwMode="auto">
            <a:xfrm>
              <a:off x="3263" y="218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2" name="Oval 233"/>
            <p:cNvSpPr>
              <a:spLocks noChangeArrowheads="1"/>
            </p:cNvSpPr>
            <p:nvPr/>
          </p:nvSpPr>
          <p:spPr bwMode="auto">
            <a:xfrm>
              <a:off x="3218" y="227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3" name="Oval 234"/>
            <p:cNvSpPr>
              <a:spLocks noChangeArrowheads="1"/>
            </p:cNvSpPr>
            <p:nvPr/>
          </p:nvSpPr>
          <p:spPr bwMode="auto">
            <a:xfrm>
              <a:off x="3173" y="236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4" name="Oval 235"/>
            <p:cNvSpPr>
              <a:spLocks noChangeArrowheads="1"/>
            </p:cNvSpPr>
            <p:nvPr/>
          </p:nvSpPr>
          <p:spPr bwMode="auto">
            <a:xfrm>
              <a:off x="2857" y="226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5" name="Oval 236"/>
            <p:cNvSpPr>
              <a:spLocks noChangeArrowheads="1"/>
            </p:cNvSpPr>
            <p:nvPr/>
          </p:nvSpPr>
          <p:spPr bwMode="auto">
            <a:xfrm>
              <a:off x="2812" y="235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6" name="Oval 237"/>
            <p:cNvSpPr>
              <a:spLocks noChangeArrowheads="1"/>
            </p:cNvSpPr>
            <p:nvPr/>
          </p:nvSpPr>
          <p:spPr bwMode="auto">
            <a:xfrm>
              <a:off x="2986" y="27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7" name="Oval 238"/>
            <p:cNvSpPr>
              <a:spLocks noChangeArrowheads="1"/>
            </p:cNvSpPr>
            <p:nvPr/>
          </p:nvSpPr>
          <p:spPr bwMode="auto">
            <a:xfrm flipV="1">
              <a:off x="3168" y="273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8" name="Oval 239"/>
            <p:cNvSpPr>
              <a:spLocks noChangeArrowheads="1"/>
            </p:cNvSpPr>
            <p:nvPr/>
          </p:nvSpPr>
          <p:spPr bwMode="auto">
            <a:xfrm>
              <a:off x="2810" y="272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599" name="Oval 240"/>
            <p:cNvSpPr>
              <a:spLocks noChangeArrowheads="1"/>
            </p:cNvSpPr>
            <p:nvPr/>
          </p:nvSpPr>
          <p:spPr bwMode="auto">
            <a:xfrm>
              <a:off x="3037" y="22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0" name="Oval 241"/>
            <p:cNvSpPr>
              <a:spLocks noChangeArrowheads="1"/>
            </p:cNvSpPr>
            <p:nvPr/>
          </p:nvSpPr>
          <p:spPr bwMode="auto">
            <a:xfrm>
              <a:off x="2809" y="254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1" name="Oval 242"/>
            <p:cNvSpPr>
              <a:spLocks noChangeArrowheads="1"/>
            </p:cNvSpPr>
            <p:nvPr/>
          </p:nvSpPr>
          <p:spPr bwMode="auto">
            <a:xfrm flipV="1">
              <a:off x="2991" y="2544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602" name="Oval 243"/>
            <p:cNvSpPr>
              <a:spLocks noChangeArrowheads="1"/>
            </p:cNvSpPr>
            <p:nvPr/>
          </p:nvSpPr>
          <p:spPr bwMode="auto">
            <a:xfrm>
              <a:off x="2989" y="235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63" name="Text Box 244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46" name="Slide Number Placeholder 2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Enkrystaller</a:t>
            </a:r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10222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Rendyrker bulkegenskapene til et stoff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Retningsavhengige egenskaper kan optimaliseres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Fremstilles ved </a:t>
            </a:r>
            <a:r>
              <a:rPr lang="nb-NO" sz="1800" dirty="0" err="1" smtClean="0"/>
              <a:t>krystallgroing</a:t>
            </a:r>
            <a:r>
              <a:rPr lang="nb-NO" sz="1800" dirty="0" smtClean="0"/>
              <a:t> fra gass, løsning eller smelte</a:t>
            </a:r>
            <a:endParaRPr lang="en-US" sz="1800" dirty="0" smtClean="0"/>
          </a:p>
        </p:txBody>
      </p:sp>
      <p:pic>
        <p:nvPicPr>
          <p:cNvPr id="48133" name="Picture 5" descr="GYPSUM-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0015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onesmelting-ccmr-cornell-e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735647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200" y="652145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Figur: </a:t>
            </a:r>
            <a:r>
              <a:rPr lang="nb-NO" sz="1000">
                <a:hlinkClick r:id="rId4"/>
              </a:rPr>
              <a:t>http://webelements.com</a:t>
            </a:r>
            <a:r>
              <a:rPr lang="nb-NO" sz="1000"/>
              <a:t>, R. Dieckmann, Cornell Univ.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Polykrystallinsk stoff</a:t>
            </a:r>
            <a:endParaRPr lang="en-US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Fremstilling</a:t>
            </a:r>
          </a:p>
          <a:p>
            <a:pPr lvl="1" eaLnBrk="1" hangingPunct="1"/>
            <a:r>
              <a:rPr lang="nb-NO" dirty="0" smtClean="0"/>
              <a:t>Størkning fra smelte </a:t>
            </a:r>
          </a:p>
          <a:p>
            <a:pPr lvl="2" eaLnBrk="1" hangingPunct="1"/>
            <a:r>
              <a:rPr lang="nb-NO" dirty="0" smtClean="0"/>
              <a:t>Typisk for metaller</a:t>
            </a:r>
          </a:p>
          <a:p>
            <a:pPr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Sintring av </a:t>
            </a:r>
            <a:r>
              <a:rPr lang="nb-NO" dirty="0" err="1" smtClean="0"/>
              <a:t>pulvre</a:t>
            </a:r>
            <a:endParaRPr lang="nb-NO" dirty="0" smtClean="0"/>
          </a:p>
          <a:p>
            <a:pPr lvl="2" eaLnBrk="1" hangingPunct="1"/>
            <a:r>
              <a:rPr lang="nb-NO" dirty="0" smtClean="0"/>
              <a:t>Typisk for keramer</a:t>
            </a:r>
          </a:p>
          <a:p>
            <a:pPr lvl="2" eaLnBrk="1" hangingPunct="1"/>
            <a:r>
              <a:rPr lang="nb-NO" dirty="0" smtClean="0"/>
              <a:t>Men også for enkelte metaller; pulvermetallurgi</a:t>
            </a:r>
          </a:p>
          <a:p>
            <a:pPr lvl="2" eaLnBrk="1" hangingPunct="1"/>
            <a:endParaRPr lang="nb-NO" dirty="0" smtClean="0"/>
          </a:p>
          <a:p>
            <a:pPr lvl="2" eaLnBrk="1" hangingPunct="1"/>
            <a:r>
              <a:rPr lang="nb-NO" dirty="0" smtClean="0"/>
              <a:t>Sintring er eliminasjon av porer ( = eliminasjon av overflater)</a:t>
            </a:r>
          </a:p>
          <a:p>
            <a:pPr lvl="2" eaLnBrk="1" hangingPunct="1"/>
            <a:endParaRPr lang="nb-NO" dirty="0" smtClean="0"/>
          </a:p>
          <a:p>
            <a:pPr lvl="2" eaLnBrk="1" hangingPunct="1"/>
            <a:r>
              <a:rPr lang="nb-NO" dirty="0" smtClean="0"/>
              <a:t>Drives av reduksjon i overflateenergi</a:t>
            </a:r>
            <a:endParaRPr lang="en-GB" dirty="0" smtClean="0"/>
          </a:p>
          <a:p>
            <a:pPr eaLnBrk="1" hangingPunct="1"/>
            <a:endParaRPr lang="nb-NO" dirty="0" smtClean="0"/>
          </a:p>
          <a:p>
            <a:pPr lvl="2" eaLnBrk="1" hangingPunct="1"/>
            <a:endParaRPr lang="nb-NO" dirty="0" smtClean="0"/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pic>
        <p:nvPicPr>
          <p:cNvPr id="49157" name="Picture 5" descr="LSGM-ThermalEtch-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467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Defektbok-sint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3429000"/>
            <a:ext cx="32670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6019800" y="64611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1000"/>
              <a:t>Figurer: Coble and Burke, in Progress in Ceramic Science, C. Haavik, UiO,</a:t>
            </a:r>
            <a:endParaRPr lang="en-US" sz="10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CF4D7A-E2B2-47A1-9DC7-06AF96EC72F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6988"/>
            <a:ext cx="8388350" cy="831851"/>
          </a:xfrm>
        </p:spPr>
        <p:txBody>
          <a:bodyPr/>
          <a:lstStyle/>
          <a:p>
            <a:pPr eaLnBrk="1" hangingPunct="1"/>
            <a:r>
              <a:rPr lang="nb-NO" sz="2800" smtClean="0"/>
              <a:t>Elektronmikroskopi</a:t>
            </a:r>
            <a:endParaRPr lang="en-GB" sz="2800" smtClean="0"/>
          </a:p>
        </p:txBody>
      </p:sp>
      <p:pic>
        <p:nvPicPr>
          <p:cNvPr id="10243" name="Picture 6" descr="TEM-cyanobac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3505200"/>
            <a:ext cx="37465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SEM-ec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0613" y="3657600"/>
            <a:ext cx="4208462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Electron-microscopy-TEM-SEM-Radboud-University-Nijme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698500"/>
            <a:ext cx="45069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D10DC9-2F5A-4DDD-A8FE-C15080DC0DA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nb-NO" dirty="0" smtClean="0"/>
              <a:t>Ni+ZrO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smtClean="0"/>
              <a:t>cermet sintret ved 1500°C</a:t>
            </a:r>
            <a:endParaRPr lang="en-US" dirty="0" smtClean="0"/>
          </a:p>
        </p:txBody>
      </p:sp>
      <p:pic>
        <p:nvPicPr>
          <p:cNvPr id="404483" name="Picture 3" descr="File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927725" cy="54229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04484" name="Picture 4" descr="File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838200"/>
            <a:ext cx="4965700" cy="54864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404485" name="Picture 5" descr="File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6019800" cy="5503863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4E1C5F-3DE2-4505-9C93-D1DE3AA5EB1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1850"/>
          </a:xfrm>
        </p:spPr>
        <p:txBody>
          <a:bodyPr/>
          <a:lstStyle/>
          <a:p>
            <a:pPr eaLnBrk="1" hangingPunct="1"/>
            <a:r>
              <a:rPr lang="nb-NO" dirty="0" smtClean="0"/>
              <a:t>TEM med atomær oppløsning og spektroskopi</a:t>
            </a:r>
            <a:endParaRPr lang="nb-NO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80400" cy="1800225"/>
          </a:xfrm>
        </p:spPr>
        <p:txBody>
          <a:bodyPr/>
          <a:lstStyle/>
          <a:p>
            <a:pPr eaLnBrk="1" hangingPunct="1"/>
            <a:r>
              <a:rPr lang="nb-NO" sz="1800" smtClean="0"/>
              <a:t>Interaksjon mellom molekylære strukturer og mange typer stråling (Lys, IR, UV, elektroner…)</a:t>
            </a:r>
          </a:p>
          <a:p>
            <a:pPr eaLnBrk="1" hangingPunct="1"/>
            <a:r>
              <a:rPr lang="nb-NO" sz="1800" smtClean="0"/>
              <a:t>Gir karakteristiske energispektre (absorbsjon, transmisjon, refleksjon)</a:t>
            </a:r>
          </a:p>
          <a:p>
            <a:pPr eaLnBrk="1" hangingPunct="1"/>
            <a:r>
              <a:rPr lang="nb-NO" sz="1800" smtClean="0"/>
              <a:t>Gir opplysninger om atomers identitet, bindinger, elektronspinn…</a:t>
            </a:r>
          </a:p>
          <a:p>
            <a:pPr eaLnBrk="1" hangingPunct="1"/>
            <a:r>
              <a:rPr lang="nb-NO" sz="1800" smtClean="0"/>
              <a:t>Kombinasjonen med atomær oppløsning i mikroskopi</a:t>
            </a:r>
          </a:p>
        </p:txBody>
      </p:sp>
      <p:pic>
        <p:nvPicPr>
          <p:cNvPr id="11268" name="Picture 4" descr="Carbon-nanotubes SW with C82 and 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141663"/>
            <a:ext cx="84963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789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8424862" cy="517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nb-NO" sz="1400" dirty="0"/>
              <a:t>Til høyre: </a:t>
            </a:r>
            <a:r>
              <a:rPr lang="nb-NO" sz="1400" dirty="0" err="1"/>
              <a:t>TEM-bilde</a:t>
            </a:r>
            <a:r>
              <a:rPr lang="nb-NO" sz="1400" dirty="0"/>
              <a:t> av </a:t>
            </a:r>
            <a:r>
              <a:rPr lang="nb-NO" sz="1400" dirty="0" err="1"/>
              <a:t>envegget</a:t>
            </a:r>
            <a:r>
              <a:rPr lang="nb-NO" sz="1400" dirty="0"/>
              <a:t> </a:t>
            </a:r>
            <a:r>
              <a:rPr lang="nb-NO" sz="1400" dirty="0" err="1"/>
              <a:t>karbon-nanorør</a:t>
            </a:r>
            <a:r>
              <a:rPr lang="nb-NO" sz="1400" dirty="0"/>
              <a:t> med C</a:t>
            </a:r>
            <a:r>
              <a:rPr lang="nb-NO" sz="1400" baseline="-25000" dirty="0"/>
              <a:t>82</a:t>
            </a:r>
            <a:r>
              <a:rPr lang="nb-NO" sz="1400" dirty="0"/>
              <a:t>-baller og enkelte erbium(Er)-atomer. Serie til venstre: </a:t>
            </a:r>
            <a:r>
              <a:rPr lang="nb-NO" sz="1400" dirty="0" err="1"/>
              <a:t>Er-atomene</a:t>
            </a:r>
            <a:r>
              <a:rPr lang="nb-NO" sz="1400" dirty="0"/>
              <a:t> er fremhevet ved å bruke </a:t>
            </a:r>
            <a:r>
              <a:rPr lang="nb-NO" sz="1400" dirty="0" err="1"/>
              <a:t>elektron-energi-taps-spektroskopi</a:t>
            </a:r>
            <a:r>
              <a:rPr lang="nb-NO" sz="1400" dirty="0"/>
              <a:t>(EELS)-toppen til Er for avbildningen.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C114CF-2CDD-4E07-BF30-B340E4AB2C8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Sveip-</a:t>
            </a:r>
            <a:r>
              <a:rPr lang="nb-NO" dirty="0" err="1" smtClean="0"/>
              <a:t>probe</a:t>
            </a:r>
            <a:r>
              <a:rPr lang="nb-NO" dirty="0" smtClean="0"/>
              <a:t>-mikroskop </a:t>
            </a:r>
            <a:r>
              <a:rPr lang="nb-NO" dirty="0" smtClean="0"/>
              <a:t>(</a:t>
            </a:r>
            <a:r>
              <a:rPr lang="nb-NO" dirty="0" smtClean="0"/>
              <a:t>SPM)</a:t>
            </a:r>
            <a:endParaRPr lang="en-US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371600"/>
            <a:ext cx="3024188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Scanning Tunneling Microscope (Sveip-tunneling-mikroskop, STM)</a:t>
            </a:r>
            <a:endParaRPr lang="en-GB" sz="1600" smtClean="0"/>
          </a:p>
          <a:p>
            <a:pPr eaLnBrk="1" hangingPunct="1"/>
            <a:endParaRPr lang="nb-NO" sz="1600" smtClean="0"/>
          </a:p>
          <a:p>
            <a:pPr lvl="1" eaLnBrk="1" hangingPunct="1"/>
            <a:r>
              <a:rPr lang="nb-NO" sz="1400" smtClean="0"/>
              <a:t>Mye felles med AFM</a:t>
            </a:r>
          </a:p>
          <a:p>
            <a:pPr lvl="1" eaLnBrk="1" hangingPunct="1"/>
            <a:endParaRPr lang="nb-NO" sz="1400" smtClean="0"/>
          </a:p>
          <a:p>
            <a:pPr lvl="1" eaLnBrk="1" hangingPunct="1"/>
            <a:r>
              <a:rPr lang="nb-NO" sz="1400" smtClean="0"/>
              <a:t>Det går en tunnelingstrøm av elektroner prøven og nåla, som varierer med avstanden</a:t>
            </a:r>
          </a:p>
          <a:p>
            <a:pPr lvl="1" eaLnBrk="1" hangingPunct="1"/>
            <a:endParaRPr lang="nb-NO" sz="1400" smtClean="0"/>
          </a:p>
          <a:p>
            <a:pPr lvl="1" eaLnBrk="1" hangingPunct="1"/>
            <a:r>
              <a:rPr lang="nb-NO" sz="1400" smtClean="0"/>
              <a:t>Ofte bare det nærmeste atomet som står for tunnelstrømmen, derfor kan atomær oppløsning oppnås</a:t>
            </a:r>
          </a:p>
          <a:p>
            <a:pPr lvl="1" eaLnBrk="1" hangingPunct="1"/>
            <a:endParaRPr lang="nb-NO" sz="1400" smtClean="0"/>
          </a:p>
          <a:p>
            <a:pPr lvl="1" eaLnBrk="1" hangingPunct="1"/>
            <a:r>
              <a:rPr lang="nb-NO" sz="1400" smtClean="0"/>
              <a:t>Krever ledende prøver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3716338"/>
            <a:ext cx="2552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927100"/>
            <a:ext cx="489743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11863" y="6353175"/>
            <a:ext cx="30241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000"/>
              <a:t>Figurer: T. Knutsen et al., </a:t>
            </a:r>
            <a:r>
              <a:rPr lang="nb-NO" sz="1000" i="1"/>
              <a:t>J. Electrochem. Soc.</a:t>
            </a:r>
            <a:r>
              <a:rPr lang="nb-NO" sz="1000"/>
              <a:t>, 2007</a:t>
            </a:r>
            <a:endParaRPr lang="en-GB" sz="1000"/>
          </a:p>
        </p:txBody>
      </p:sp>
      <p:pic>
        <p:nvPicPr>
          <p:cNvPr id="9224" name="Picture 8" descr="SPM-STM-Princi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041775"/>
            <a:ext cx="33051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SPM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molekyler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538288"/>
            <a:ext cx="90106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1356" y="5751669"/>
            <a:ext cx="3226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L. Gross, </a:t>
            </a:r>
            <a:r>
              <a:rPr lang="en-GB" sz="1400" i="1" dirty="0"/>
              <a:t>Nature Chemistry </a:t>
            </a:r>
            <a:r>
              <a:rPr lang="en-GB" sz="1400" b="1" dirty="0"/>
              <a:t>3 </a:t>
            </a:r>
            <a:r>
              <a:rPr lang="en-GB" sz="1400" dirty="0"/>
              <a:t>(2011) 273. </a:t>
            </a:r>
          </a:p>
        </p:txBody>
      </p:sp>
    </p:spTree>
    <p:extLst>
      <p:ext uri="{BB962C8B-B14F-4D97-AF65-F5344CB8AC3E}">
        <p14:creationId xmlns:p14="http://schemas.microsoft.com/office/powerpoint/2010/main" val="4208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nanowire-NIST-05EEEL013_SiNanowire_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49275"/>
            <a:ext cx="3095625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8975"/>
          </a:xfrm>
        </p:spPr>
        <p:txBody>
          <a:bodyPr/>
          <a:lstStyle/>
          <a:p>
            <a:pPr eaLnBrk="1" hangingPunct="1"/>
            <a:r>
              <a:rPr lang="nb-NO" smtClean="0"/>
              <a:t>Fremstilling og manipulasjon av nanostrukturer</a:t>
            </a:r>
            <a:endParaRPr lang="en-GB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176712" cy="5256212"/>
          </a:xfrm>
        </p:spPr>
        <p:txBody>
          <a:bodyPr/>
          <a:lstStyle/>
          <a:p>
            <a:pPr eaLnBrk="1" hangingPunct="1"/>
            <a:r>
              <a:rPr lang="nb-NO" sz="1800" smtClean="0"/>
              <a:t>Top-down:</a:t>
            </a:r>
          </a:p>
          <a:p>
            <a:pPr lvl="1" eaLnBrk="1" hangingPunct="1"/>
            <a:r>
              <a:rPr lang="nb-NO" sz="1600" smtClean="0"/>
              <a:t>Litografiske metoder; elektronstrålelitografi</a:t>
            </a:r>
          </a:p>
          <a:p>
            <a:pPr lvl="2" eaLnBrk="1" hangingPunct="1"/>
            <a:r>
              <a:rPr lang="nb-NO" sz="1400" smtClean="0"/>
              <a:t>Avsette</a:t>
            </a:r>
          </a:p>
          <a:p>
            <a:pPr lvl="2" eaLnBrk="1" hangingPunct="1"/>
            <a:r>
              <a:rPr lang="nb-NO" sz="1400" smtClean="0"/>
              <a:t>Reagere</a:t>
            </a:r>
          </a:p>
          <a:p>
            <a:pPr lvl="2" eaLnBrk="1" hangingPunct="1"/>
            <a:r>
              <a:rPr lang="nb-NO" sz="1400" smtClean="0"/>
              <a:t>Etse</a:t>
            </a:r>
          </a:p>
          <a:p>
            <a:pPr lvl="1" eaLnBrk="1" hangingPunct="1"/>
            <a:r>
              <a:rPr lang="nb-NO" sz="1600" smtClean="0"/>
              <a:t>Skjæremetoder</a:t>
            </a:r>
          </a:p>
          <a:p>
            <a:pPr lvl="2" eaLnBrk="1" hangingPunct="1"/>
            <a:r>
              <a:rPr lang="nb-NO" sz="1400" smtClean="0"/>
              <a:t>Focused Ion Beam (FIB)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Bottom-up:</a:t>
            </a:r>
          </a:p>
          <a:p>
            <a:pPr lvl="1" eaLnBrk="1" hangingPunct="1"/>
            <a:r>
              <a:rPr lang="nb-NO" sz="1600" smtClean="0"/>
              <a:t>Chemical Vapour Deposition (CVD)</a:t>
            </a:r>
          </a:p>
          <a:p>
            <a:pPr lvl="1" eaLnBrk="1" hangingPunct="1"/>
            <a:r>
              <a:rPr lang="nb-NO" sz="1600" smtClean="0"/>
              <a:t>Lag-for-lag</a:t>
            </a:r>
          </a:p>
          <a:p>
            <a:pPr lvl="1" eaLnBrk="1" hangingPunct="1"/>
            <a:r>
              <a:rPr lang="nb-NO" sz="1600" smtClean="0"/>
              <a:t>Nanopartikler</a:t>
            </a:r>
          </a:p>
          <a:p>
            <a:pPr lvl="1" eaLnBrk="1" hangingPunct="1"/>
            <a:r>
              <a:rPr lang="nb-NO" sz="1600" smtClean="0"/>
              <a:t>Selvbyggende, selvrepliserende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Manipulering</a:t>
            </a:r>
          </a:p>
          <a:p>
            <a:pPr lvl="1" eaLnBrk="1" hangingPunct="1"/>
            <a:r>
              <a:rPr lang="nb-NO" sz="1600" smtClean="0"/>
              <a:t>SPM-manipulering av atomer</a:t>
            </a:r>
            <a:endParaRPr lang="en-GB" sz="1600" smtClean="0"/>
          </a:p>
        </p:txBody>
      </p:sp>
      <p:pic>
        <p:nvPicPr>
          <p:cNvPr id="12293" name="Picture 5" descr="alcvd_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92375"/>
            <a:ext cx="3581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ib-el-YB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1688" y="2205038"/>
            <a:ext cx="21764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8350" y="1557338"/>
            <a:ext cx="50323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FIB</a:t>
            </a:r>
          </a:p>
        </p:txBody>
      </p:sp>
      <p:pic>
        <p:nvPicPr>
          <p:cNvPr id="9" name="Picture 7" descr="SPM-manipulation-CO-on-Cu(11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4995863"/>
            <a:ext cx="2592388" cy="18621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5084763"/>
            <a:ext cx="156051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662AEF-AEB6-4764-8525-36ADADE2423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MENA 1000 – Materialer, energi og nanoteknologi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pic>
        <p:nvPicPr>
          <p:cNvPr id="51203" name="Picture 5" descr="mineral-rho-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>
                <a:solidFill>
                  <a:schemeClr val="bg1"/>
                </a:solidFill>
              </a:rPr>
              <a:t>Oppsummering, Kap. 7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1219200"/>
            <a:ext cx="4248026" cy="5305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Amorfe </a:t>
            </a:r>
            <a:r>
              <a:rPr lang="nb-NO" sz="1800" dirty="0" err="1" smtClean="0">
                <a:solidFill>
                  <a:schemeClr val="bg1"/>
                </a:solidFill>
              </a:rPr>
              <a:t>vs</a:t>
            </a:r>
            <a:r>
              <a:rPr lang="nb-NO" sz="1800" dirty="0" smtClean="0">
                <a:solidFill>
                  <a:schemeClr val="bg1"/>
                </a:solidFill>
              </a:rPr>
              <a:t> krystallinske stoffer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Struktur i krystallinske stoffer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Enhetsceller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Kulepakking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err="1" smtClean="0">
                <a:solidFill>
                  <a:schemeClr val="bg1"/>
                </a:solidFill>
              </a:rPr>
              <a:t>Bravais-gittere</a:t>
            </a:r>
            <a:endParaRPr lang="nb-NO" sz="1600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Bestemmelse og nomenklatur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olidFill>
                  <a:schemeClr val="bg1"/>
                </a:solidFill>
              </a:rPr>
              <a:t>Defekter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Nulldimensjonale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Punktdefekter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Elektroniske defekter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Nomenklatur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Defektkjemi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Diffusjon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Faste løsninger - fasediagram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Endimensjonale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Dislokasjoner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>
                <a:solidFill>
                  <a:schemeClr val="bg1"/>
                </a:solidFill>
              </a:rPr>
              <a:t>Todimensjonale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Korngrenser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>
                <a:solidFill>
                  <a:schemeClr val="bg1"/>
                </a:solidFill>
              </a:rPr>
              <a:t>Overflater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88224" y="692696"/>
            <a:ext cx="2447826" cy="1656184"/>
          </a:xfrm>
        </p:spPr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Mikrostruktur</a:t>
            </a: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Enkrystaller</a:t>
            </a:r>
          </a:p>
          <a:p>
            <a:pPr lvl="1" eaLnBrk="1" hangingPunct="1"/>
            <a:r>
              <a:rPr lang="nb-NO" sz="1600" dirty="0" smtClean="0">
                <a:solidFill>
                  <a:schemeClr val="bg1"/>
                </a:solidFill>
              </a:rPr>
              <a:t>Polykrystallinske stoffer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Fremstilling</a:t>
            </a:r>
          </a:p>
          <a:p>
            <a:pPr lvl="2" eaLnBrk="1" hangingPunct="1"/>
            <a:r>
              <a:rPr lang="nb-NO" sz="1400" dirty="0" smtClean="0">
                <a:solidFill>
                  <a:schemeClr val="bg1"/>
                </a:solidFill>
              </a:rPr>
              <a:t>Sintring</a:t>
            </a:r>
          </a:p>
          <a:p>
            <a:pPr lvl="1" eaLnBrk="1" hangingPunct="1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741F49-6699-44F0-8343-CA0451E63FD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76256" y="4653136"/>
            <a:ext cx="223224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nb-NO" sz="1800" kern="0" dirty="0" smtClean="0">
                <a:solidFill>
                  <a:schemeClr val="bg1"/>
                </a:solidFill>
              </a:rPr>
              <a:t>Mikroskopi</a:t>
            </a:r>
          </a:p>
          <a:p>
            <a:pPr lvl="1" eaLnBrk="1" hangingPunct="1"/>
            <a:r>
              <a:rPr lang="nb-NO" sz="1600" kern="0" dirty="0" smtClean="0">
                <a:solidFill>
                  <a:schemeClr val="bg1"/>
                </a:solidFill>
              </a:rPr>
              <a:t>SEM</a:t>
            </a:r>
          </a:p>
          <a:p>
            <a:pPr lvl="1" eaLnBrk="1" hangingPunct="1"/>
            <a:r>
              <a:rPr lang="nb-NO" sz="1600" kern="0" dirty="0" smtClean="0">
                <a:solidFill>
                  <a:schemeClr val="bg1"/>
                </a:solidFill>
              </a:rPr>
              <a:t>TEM</a:t>
            </a:r>
          </a:p>
          <a:p>
            <a:pPr lvl="1" eaLnBrk="1" hangingPunct="1"/>
            <a:r>
              <a:rPr lang="nb-NO" sz="1600" kern="0" dirty="0" smtClean="0">
                <a:solidFill>
                  <a:schemeClr val="bg1"/>
                </a:solidFill>
              </a:rPr>
              <a:t>SPM</a:t>
            </a:r>
          </a:p>
          <a:p>
            <a:pPr eaLnBrk="1" hangingPunct="1"/>
            <a:r>
              <a:rPr lang="nb-NO" sz="1800" kern="0" dirty="0" smtClean="0">
                <a:solidFill>
                  <a:schemeClr val="bg1"/>
                </a:solidFill>
              </a:rPr>
              <a:t>Nanostrukturer</a:t>
            </a:r>
          </a:p>
          <a:p>
            <a:pPr lvl="1" eaLnBrk="1" hangingPunct="1"/>
            <a:r>
              <a:rPr lang="nb-NO" sz="1600" kern="0" dirty="0" smtClean="0">
                <a:solidFill>
                  <a:schemeClr val="bg1"/>
                </a:solidFill>
              </a:rPr>
              <a:t>Fremstilling</a:t>
            </a:r>
          </a:p>
          <a:p>
            <a:pPr lvl="1" eaLnBrk="1" hangingPunct="1"/>
            <a:r>
              <a:rPr lang="nb-NO" sz="1600" kern="0" dirty="0" smtClean="0">
                <a:solidFill>
                  <a:schemeClr val="bg1"/>
                </a:solidFill>
              </a:rPr>
              <a:t>Manipulasjon</a:t>
            </a:r>
            <a:endParaRPr lang="en-US" sz="1600" kern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Etter</a:t>
            </a:r>
            <a:r>
              <a:rPr lang="en-GB" dirty="0" smtClean="0"/>
              <a:t> </a:t>
            </a:r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kapittelet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184576"/>
          </a:xfrm>
        </p:spPr>
        <p:txBody>
          <a:bodyPr/>
          <a:lstStyle/>
          <a:p>
            <a:r>
              <a:rPr lang="nb-NO" dirty="0"/>
              <a:t>Etter dette kapittelet må du kunne gjøre rede for amorfe og krystallinske </a:t>
            </a:r>
            <a:r>
              <a:rPr lang="nb-NO" dirty="0" smtClean="0"/>
              <a:t>stoffer. </a:t>
            </a:r>
          </a:p>
          <a:p>
            <a:r>
              <a:rPr lang="nb-NO" dirty="0"/>
              <a:t>D</a:t>
            </a:r>
            <a:r>
              <a:rPr lang="nb-NO" dirty="0" smtClean="0"/>
              <a:t>u </a:t>
            </a:r>
            <a:r>
              <a:rPr lang="nb-NO" dirty="0"/>
              <a:t>bør kunne beskrive eller skissere de vanligste symmetrier (kubisk, tetragonal, osv.) og Bravais-gittere.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vite hvordan mikroskopi og diffraksjon brukes til å studere strukturer.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må kjenne til elektroniske defekter og punktdefekter og nomenklaturen for disse, samt hvordan vi skriver og balanserer defektreaksjoner. </a:t>
            </a:r>
            <a:endParaRPr lang="nb-NO" dirty="0" smtClean="0"/>
          </a:p>
          <a:p>
            <a:r>
              <a:rPr lang="nb-NO" dirty="0" smtClean="0"/>
              <a:t>Du </a:t>
            </a:r>
            <a:r>
              <a:rPr lang="nb-NO" dirty="0"/>
              <a:t>bør kjenne sammenhenger mellom defekter og diffusjon</a:t>
            </a:r>
            <a:r>
              <a:rPr lang="nb-NO" dirty="0" smtClean="0"/>
              <a:t>.</a:t>
            </a:r>
          </a:p>
          <a:p>
            <a:r>
              <a:rPr lang="nb-NO" dirty="0" smtClean="0"/>
              <a:t>Du bør forstå og kunne skissere et binært fasediagram med begrenset blandbarhet. </a:t>
            </a:r>
          </a:p>
          <a:p>
            <a:r>
              <a:rPr lang="nb-NO" dirty="0" smtClean="0"/>
              <a:t>Du </a:t>
            </a:r>
            <a:r>
              <a:rPr lang="nb-NO" dirty="0"/>
              <a:t>bør kunne beskrive dislokasjoner, korngrenser og overflater</a:t>
            </a:r>
            <a:r>
              <a:rPr lang="nb-NO" dirty="0" smtClean="0"/>
              <a:t>.</a:t>
            </a:r>
          </a:p>
          <a:p>
            <a:r>
              <a:rPr lang="nb-NO" dirty="0" smtClean="0"/>
              <a:t>Du </a:t>
            </a:r>
            <a:r>
              <a:rPr lang="nb-NO" dirty="0"/>
              <a:t>bør kunne vise hvordan enkrystaller lages og hvordan et tett polykrystallinsk </a:t>
            </a:r>
            <a:r>
              <a:rPr lang="nb-NO" dirty="0" smtClean="0"/>
              <a:t>materiale </a:t>
            </a:r>
            <a:r>
              <a:rPr lang="nb-NO" dirty="0"/>
              <a:t>fremkommer ved sintring.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741F49-6699-44F0-8343-CA0451E63FD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1507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1508" name="Oval 2051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Oval 2052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Oval 2053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Oval 2054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Oval 2055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Oval 2056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Oval 2057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Oval 2058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Oval 2059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Oval 2060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Oval 2061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Oval 2062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Oval 2063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Oval 2064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Oval 2065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Oval 2066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4" name="Oval 2067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5" name="Oval 2068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6" name="Oval 2069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7" name="Oval 2070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8" name="Oval 2071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Oval 2072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Oval 2073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Oval 2074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Oval 2075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Oval 2076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Oval 2077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Oval 2078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Oval 2079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Oval 2080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Oval 2081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39" name="Oval 2082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0" name="Oval 2083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1" name="Oval 2084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42" name="Line 2085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3" name="Line 2086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4" name="Line 2087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5" name="Line 2088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6" name="Line 2089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7" name="Line 2090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8" name="Line 2091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49" name="Line 2092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0" name="Line 2093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1" name="Line 2094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2" name="Line 2095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3" name="Line 2096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4" name="Line 2097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5" name="Line 2098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6" name="Line 2099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7" name="Line 2100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58" name="Line 2101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559" name="Group 2102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1768" name="Oval 2103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69" name="Oval 2104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0" name="Oval 2105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1" name="Oval 2106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2" name="Oval 2107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3" name="Oval 2108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4" name="Oval 2109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5" name="Oval 2110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6" name="Oval 2111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7" name="Oval 2112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8" name="Oval 2113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79" name="Oval 2114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0" name="Oval 2115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1" name="Oval 2116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2" name="Oval 2117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3" name="Oval 2118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4" name="Oval 2119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5" name="Oval 2120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6" name="Oval 2121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7" name="Oval 2122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8" name="Oval 2123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89" name="Oval 2124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0" name="Oval 2125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1" name="Oval 2126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2" name="Oval 2127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3" name="Oval 2128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4" name="Oval 2129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5" name="Oval 2130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6" name="Oval 2131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7" name="Oval 2132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8" name="Oval 2133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99" name="Oval 2134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0" name="Oval 2135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1" name="Oval 2136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802" name="Line 2137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3" name="Line 2138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4" name="Line 2139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5" name="Line 2140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6" name="Line 2141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7" name="Line 2142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8" name="Line 2143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09" name="Line 2144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0" name="Line 2145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1" name="Line 2146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2" name="Line 2147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3" name="Line 2148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4" name="Line 2149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5" name="Line 2150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6" name="Line 2151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7" name="Line 2152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818" name="Line 2153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60" name="Group 2154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1716" name="Group 2155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1718" name="Oval 2156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19" name="Oval 2157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0" name="Oval 2158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1" name="Oval 2159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2" name="Oval 2160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3" name="Oval 2161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4" name="Oval 2162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5" name="Oval 2163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6" name="Oval 2164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7" name="Oval 2165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8" name="Oval 2166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29" name="Oval 2167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0" name="Oval 2168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1" name="Oval 2169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2" name="Oval 2170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3" name="Oval 2171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4" name="Oval 2172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5" name="Oval 2173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6" name="Oval 2174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7" name="Oval 2175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8" name="Oval 2176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39" name="Oval 2177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0" name="Oval 2178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1" name="Oval 2179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2" name="Oval 2180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3" name="Oval 2181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4" name="Oval 2182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5" name="Oval 2183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6" name="Oval 2184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7" name="Oval 2185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8" name="Oval 2186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49" name="Oval 2187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0" name="Oval 2188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1" name="Oval 2189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1752" name="Line 2190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3" name="Line 2191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4" name="Line 2192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5" name="Line 2193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6" name="Line 2194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7" name="Line 2195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8" name="Line 2196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59" name="Line 2197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0" name="Line 2198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1" name="Line 2199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2" name="Line 2200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3" name="Line 2201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4" name="Line 2202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5" name="Line 2203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6" name="Line 2204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67" name="Line 2205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717" name="Line 2206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561" name="Line 2207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2" name="Line 2208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3" name="Line 2209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4" name="Line 2210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5" name="Line 2211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6" name="Line 2212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7" name="Line 2213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8" name="Line 2214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69" name="Line 2215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0" name="Line 2216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1" name="Line 2217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2" name="Line 2218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3" name="Line 2219"/>
          <p:cNvSpPr>
            <a:spLocks noChangeShapeType="1"/>
          </p:cNvSpPr>
          <p:nvPr/>
        </p:nvSpPr>
        <p:spPr bwMode="auto">
          <a:xfrm>
            <a:off x="46085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4" name="Line 2220"/>
          <p:cNvSpPr>
            <a:spLocks noChangeShapeType="1"/>
          </p:cNvSpPr>
          <p:nvPr/>
        </p:nvSpPr>
        <p:spPr bwMode="auto">
          <a:xfrm>
            <a:off x="51847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5" name="Line 2221"/>
          <p:cNvSpPr>
            <a:spLocks noChangeShapeType="1"/>
          </p:cNvSpPr>
          <p:nvPr/>
        </p:nvSpPr>
        <p:spPr bwMode="auto">
          <a:xfrm>
            <a:off x="47609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6" name="Line 2222"/>
          <p:cNvSpPr>
            <a:spLocks noChangeShapeType="1"/>
          </p:cNvSpPr>
          <p:nvPr/>
        </p:nvSpPr>
        <p:spPr bwMode="auto">
          <a:xfrm>
            <a:off x="53371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7" name="Line 2223"/>
          <p:cNvSpPr>
            <a:spLocks noChangeShapeType="1"/>
          </p:cNvSpPr>
          <p:nvPr/>
        </p:nvSpPr>
        <p:spPr bwMode="auto">
          <a:xfrm flipV="1">
            <a:off x="46132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8" name="Line 2224"/>
          <p:cNvSpPr>
            <a:spLocks noChangeShapeType="1"/>
          </p:cNvSpPr>
          <p:nvPr/>
        </p:nvSpPr>
        <p:spPr bwMode="auto">
          <a:xfrm flipV="1">
            <a:off x="51958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79" name="Line 2225"/>
          <p:cNvSpPr>
            <a:spLocks noChangeShapeType="1"/>
          </p:cNvSpPr>
          <p:nvPr/>
        </p:nvSpPr>
        <p:spPr bwMode="auto">
          <a:xfrm flipV="1">
            <a:off x="46021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0" name="Line 2226"/>
          <p:cNvSpPr>
            <a:spLocks noChangeShapeType="1"/>
          </p:cNvSpPr>
          <p:nvPr/>
        </p:nvSpPr>
        <p:spPr bwMode="auto">
          <a:xfrm flipV="1">
            <a:off x="46069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1" name="Line 2227"/>
          <p:cNvSpPr>
            <a:spLocks noChangeShapeType="1"/>
          </p:cNvSpPr>
          <p:nvPr/>
        </p:nvSpPr>
        <p:spPr bwMode="auto">
          <a:xfrm flipV="1">
            <a:off x="47593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2" name="Line 2228"/>
          <p:cNvSpPr>
            <a:spLocks noChangeShapeType="1"/>
          </p:cNvSpPr>
          <p:nvPr/>
        </p:nvSpPr>
        <p:spPr bwMode="auto">
          <a:xfrm flipV="1">
            <a:off x="47402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3" name="Line 2229"/>
          <p:cNvSpPr>
            <a:spLocks noChangeShapeType="1"/>
          </p:cNvSpPr>
          <p:nvPr/>
        </p:nvSpPr>
        <p:spPr bwMode="auto">
          <a:xfrm flipV="1">
            <a:off x="46101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4" name="Line 2230"/>
          <p:cNvSpPr>
            <a:spLocks noChangeShapeType="1"/>
          </p:cNvSpPr>
          <p:nvPr/>
        </p:nvSpPr>
        <p:spPr bwMode="auto">
          <a:xfrm flipV="1">
            <a:off x="51958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5" name="Line 2231"/>
          <p:cNvSpPr>
            <a:spLocks noChangeShapeType="1"/>
          </p:cNvSpPr>
          <p:nvPr/>
        </p:nvSpPr>
        <p:spPr bwMode="auto">
          <a:xfrm>
            <a:off x="58769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6" name="Line 2232"/>
          <p:cNvSpPr>
            <a:spLocks noChangeShapeType="1"/>
          </p:cNvSpPr>
          <p:nvPr/>
        </p:nvSpPr>
        <p:spPr bwMode="auto">
          <a:xfrm>
            <a:off x="60293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7" name="Line 2233"/>
          <p:cNvSpPr>
            <a:spLocks noChangeShapeType="1"/>
          </p:cNvSpPr>
          <p:nvPr/>
        </p:nvSpPr>
        <p:spPr bwMode="auto">
          <a:xfrm flipV="1">
            <a:off x="58816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8" name="Line 2234"/>
          <p:cNvSpPr>
            <a:spLocks noChangeShapeType="1"/>
          </p:cNvSpPr>
          <p:nvPr/>
        </p:nvSpPr>
        <p:spPr bwMode="auto">
          <a:xfrm flipV="1">
            <a:off x="60340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89" name="Line 2235"/>
          <p:cNvSpPr>
            <a:spLocks noChangeShapeType="1"/>
          </p:cNvSpPr>
          <p:nvPr/>
        </p:nvSpPr>
        <p:spPr bwMode="auto">
          <a:xfrm flipV="1">
            <a:off x="58785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0" name="Line 2236"/>
          <p:cNvSpPr>
            <a:spLocks noChangeShapeType="1"/>
          </p:cNvSpPr>
          <p:nvPr/>
        </p:nvSpPr>
        <p:spPr bwMode="auto">
          <a:xfrm flipV="1">
            <a:off x="70421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1" name="Line 2237"/>
          <p:cNvSpPr>
            <a:spLocks noChangeShapeType="1"/>
          </p:cNvSpPr>
          <p:nvPr/>
        </p:nvSpPr>
        <p:spPr bwMode="auto">
          <a:xfrm flipV="1">
            <a:off x="58737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2" name="Line 2238"/>
          <p:cNvSpPr>
            <a:spLocks noChangeShapeType="1"/>
          </p:cNvSpPr>
          <p:nvPr/>
        </p:nvSpPr>
        <p:spPr bwMode="auto">
          <a:xfrm flipV="1">
            <a:off x="58912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3" name="Line 2239"/>
          <p:cNvSpPr>
            <a:spLocks noChangeShapeType="1"/>
          </p:cNvSpPr>
          <p:nvPr/>
        </p:nvSpPr>
        <p:spPr bwMode="auto">
          <a:xfrm>
            <a:off x="60182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4" name="Line 2240"/>
          <p:cNvSpPr>
            <a:spLocks noChangeShapeType="1"/>
          </p:cNvSpPr>
          <p:nvPr/>
        </p:nvSpPr>
        <p:spPr bwMode="auto">
          <a:xfrm>
            <a:off x="71770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5" name="Line 2241"/>
          <p:cNvSpPr>
            <a:spLocks noChangeShapeType="1"/>
          </p:cNvSpPr>
          <p:nvPr/>
        </p:nvSpPr>
        <p:spPr bwMode="auto">
          <a:xfrm flipV="1">
            <a:off x="70294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6" name="Line 2242"/>
          <p:cNvSpPr>
            <a:spLocks noChangeShapeType="1"/>
          </p:cNvSpPr>
          <p:nvPr/>
        </p:nvSpPr>
        <p:spPr bwMode="auto">
          <a:xfrm>
            <a:off x="70310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597" name="Group 224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1696" name="Line 224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7" name="Line 224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8" name="Line 224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699" name="Line 224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0" name="Line 224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1" name="Line 224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2" name="Line 225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3" name="Line 225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4" name="Line 225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5" name="Line 225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6" name="Line 225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7" name="Line 225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708" name="Oval 225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09" name="Oval 225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0" name="Oval 225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1" name="Oval 225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2" name="Oval 226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3" name="Oval 226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4" name="Oval 226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715" name="Oval 226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598" name="Line 2264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599" name="Line 2265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0" name="Line 2266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1" name="Line 2267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2" name="Line 2268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3" name="Line 2269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4" name="Line 2270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5" name="Line 2271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6" name="Line 2272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7" name="Line 2273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8" name="Line 2274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09" name="Line 2275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10" name="Oval 2276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1" name="Oval 2277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2" name="Oval 2278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3" name="Oval 2279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4" name="Oval 2280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5" name="Oval 2281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6" name="Oval 2282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7" name="Oval 2283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8" name="Oval 2284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19" name="Oval 2285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0" name="Oval 2286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1" name="Oval 2287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2" name="Oval 2288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3" name="Oval 2289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4" name="Oval 2290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5" name="Oval 2291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6" name="Oval 2292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7" name="Oval 2293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8" name="Oval 2294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29" name="Oval 2295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0" name="Oval 2296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1" name="Oval 2297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2" name="Oval 2298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3" name="Oval 2299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4" name="Oval 2300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5" name="Oval 2301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6" name="Oval 2302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37" name="Line 2303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8" name="Line 2304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39" name="Line 2305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0" name="Line 2306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1" name="Line 2307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2" name="Line 2308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3" name="Line 2309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4" name="Line 2310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5" name="Line 2311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6" name="Line 2312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7" name="Line 2313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648" name="Line 2314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1649" name="Group 2315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917" y="2935"/>
            <a:chExt cx="946" cy="694"/>
          </a:xfrm>
        </p:grpSpPr>
        <p:sp>
          <p:nvSpPr>
            <p:cNvPr id="21651" name="Oval 2316"/>
            <p:cNvSpPr>
              <a:spLocks noChangeArrowheads="1"/>
            </p:cNvSpPr>
            <p:nvPr/>
          </p:nvSpPr>
          <p:spPr bwMode="auto">
            <a:xfrm>
              <a:off x="4008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2" name="Oval 2317"/>
            <p:cNvSpPr>
              <a:spLocks noChangeArrowheads="1"/>
            </p:cNvSpPr>
            <p:nvPr/>
          </p:nvSpPr>
          <p:spPr bwMode="auto">
            <a:xfrm>
              <a:off x="4189" y="330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3" name="Oval 2318"/>
            <p:cNvSpPr>
              <a:spLocks noChangeArrowheads="1"/>
            </p:cNvSpPr>
            <p:nvPr/>
          </p:nvSpPr>
          <p:spPr bwMode="auto">
            <a:xfrm>
              <a:off x="4370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4" name="Oval 2319"/>
            <p:cNvSpPr>
              <a:spLocks noChangeArrowheads="1"/>
            </p:cNvSpPr>
            <p:nvPr/>
          </p:nvSpPr>
          <p:spPr bwMode="auto">
            <a:xfrm>
              <a:off x="3962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5" name="Oval 2320"/>
            <p:cNvSpPr>
              <a:spLocks noChangeArrowheads="1"/>
            </p:cNvSpPr>
            <p:nvPr/>
          </p:nvSpPr>
          <p:spPr bwMode="auto">
            <a:xfrm>
              <a:off x="4144" y="33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6" name="Oval 2321"/>
            <p:cNvSpPr>
              <a:spLocks noChangeArrowheads="1"/>
            </p:cNvSpPr>
            <p:nvPr/>
          </p:nvSpPr>
          <p:spPr bwMode="auto">
            <a:xfrm>
              <a:off x="4325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7" name="Oval 2322"/>
            <p:cNvSpPr>
              <a:spLocks noChangeArrowheads="1"/>
            </p:cNvSpPr>
            <p:nvPr/>
          </p:nvSpPr>
          <p:spPr bwMode="auto">
            <a:xfrm>
              <a:off x="3917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8" name="Oval 2323"/>
            <p:cNvSpPr>
              <a:spLocks noChangeArrowheads="1"/>
            </p:cNvSpPr>
            <p:nvPr/>
          </p:nvSpPr>
          <p:spPr bwMode="auto">
            <a:xfrm>
              <a:off x="4099" y="348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59" name="Oval 2324"/>
            <p:cNvSpPr>
              <a:spLocks noChangeArrowheads="1"/>
            </p:cNvSpPr>
            <p:nvPr/>
          </p:nvSpPr>
          <p:spPr bwMode="auto">
            <a:xfrm>
              <a:off x="4280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0" name="Oval 2325"/>
            <p:cNvSpPr>
              <a:spLocks noChangeArrowheads="1"/>
            </p:cNvSpPr>
            <p:nvPr/>
          </p:nvSpPr>
          <p:spPr bwMode="auto">
            <a:xfrm flipV="1">
              <a:off x="4552" y="3305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1" name="Oval 2326"/>
            <p:cNvSpPr>
              <a:spLocks noChangeArrowheads="1"/>
            </p:cNvSpPr>
            <p:nvPr/>
          </p:nvSpPr>
          <p:spPr bwMode="auto">
            <a:xfrm flipV="1">
              <a:off x="4507" y="339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2" name="Oval 2327"/>
            <p:cNvSpPr>
              <a:spLocks noChangeArrowheads="1"/>
            </p:cNvSpPr>
            <p:nvPr/>
          </p:nvSpPr>
          <p:spPr bwMode="auto">
            <a:xfrm flipV="1">
              <a:off x="4462" y="3487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3" name="Oval 2328"/>
            <p:cNvSpPr>
              <a:spLocks noChangeArrowheads="1"/>
            </p:cNvSpPr>
            <p:nvPr/>
          </p:nvSpPr>
          <p:spPr bwMode="auto">
            <a:xfrm>
              <a:off x="4550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4" name="Oval 2329"/>
            <p:cNvSpPr>
              <a:spLocks noChangeArrowheads="1"/>
            </p:cNvSpPr>
            <p:nvPr/>
          </p:nvSpPr>
          <p:spPr bwMode="auto">
            <a:xfrm>
              <a:off x="4552" y="294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5" name="Oval 2330"/>
            <p:cNvSpPr>
              <a:spLocks noChangeArrowheads="1"/>
            </p:cNvSpPr>
            <p:nvPr/>
          </p:nvSpPr>
          <p:spPr bwMode="auto">
            <a:xfrm>
              <a:off x="4507" y="30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6" name="Oval 2331"/>
            <p:cNvSpPr>
              <a:spLocks noChangeArrowheads="1"/>
            </p:cNvSpPr>
            <p:nvPr/>
          </p:nvSpPr>
          <p:spPr bwMode="auto">
            <a:xfrm>
              <a:off x="4507" y="321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7" name="Oval 2332"/>
            <p:cNvSpPr>
              <a:spLocks noChangeArrowheads="1"/>
            </p:cNvSpPr>
            <p:nvPr/>
          </p:nvSpPr>
          <p:spPr bwMode="auto">
            <a:xfrm>
              <a:off x="4459" y="33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8" name="Oval 2333"/>
            <p:cNvSpPr>
              <a:spLocks noChangeArrowheads="1"/>
            </p:cNvSpPr>
            <p:nvPr/>
          </p:nvSpPr>
          <p:spPr bwMode="auto">
            <a:xfrm>
              <a:off x="4012" y="3134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69" name="Oval 2334"/>
            <p:cNvSpPr>
              <a:spLocks noChangeArrowheads="1"/>
            </p:cNvSpPr>
            <p:nvPr/>
          </p:nvSpPr>
          <p:spPr bwMode="auto">
            <a:xfrm>
              <a:off x="4193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0" name="Oval 2335"/>
            <p:cNvSpPr>
              <a:spLocks noChangeArrowheads="1"/>
            </p:cNvSpPr>
            <p:nvPr/>
          </p:nvSpPr>
          <p:spPr bwMode="auto">
            <a:xfrm>
              <a:off x="3967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1" name="Oval 2336"/>
            <p:cNvSpPr>
              <a:spLocks noChangeArrowheads="1"/>
            </p:cNvSpPr>
            <p:nvPr/>
          </p:nvSpPr>
          <p:spPr bwMode="auto">
            <a:xfrm>
              <a:off x="3922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2" name="Oval 2337"/>
            <p:cNvSpPr>
              <a:spLocks noChangeArrowheads="1"/>
            </p:cNvSpPr>
            <p:nvPr/>
          </p:nvSpPr>
          <p:spPr bwMode="auto">
            <a:xfrm>
              <a:off x="4375" y="313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3" name="Oval 2338"/>
            <p:cNvSpPr>
              <a:spLocks noChangeArrowheads="1"/>
            </p:cNvSpPr>
            <p:nvPr/>
          </p:nvSpPr>
          <p:spPr bwMode="auto">
            <a:xfrm>
              <a:off x="4330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4" name="Oval 2339"/>
            <p:cNvSpPr>
              <a:spLocks noChangeArrowheads="1"/>
            </p:cNvSpPr>
            <p:nvPr/>
          </p:nvSpPr>
          <p:spPr bwMode="auto">
            <a:xfrm>
              <a:off x="4285" y="331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5" name="Oval 2340"/>
            <p:cNvSpPr>
              <a:spLocks noChangeArrowheads="1"/>
            </p:cNvSpPr>
            <p:nvPr/>
          </p:nvSpPr>
          <p:spPr bwMode="auto">
            <a:xfrm>
              <a:off x="4462" y="312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6" name="Oval 2341"/>
            <p:cNvSpPr>
              <a:spLocks noChangeArrowheads="1"/>
            </p:cNvSpPr>
            <p:nvPr/>
          </p:nvSpPr>
          <p:spPr bwMode="auto">
            <a:xfrm>
              <a:off x="4149" y="322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7" name="Oval 2342"/>
            <p:cNvSpPr>
              <a:spLocks noChangeArrowheads="1"/>
            </p:cNvSpPr>
            <p:nvPr/>
          </p:nvSpPr>
          <p:spPr bwMode="auto">
            <a:xfrm>
              <a:off x="4103" y="331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8" name="Oval 2343"/>
            <p:cNvSpPr>
              <a:spLocks noChangeArrowheads="1"/>
            </p:cNvSpPr>
            <p:nvPr/>
          </p:nvSpPr>
          <p:spPr bwMode="auto">
            <a:xfrm>
              <a:off x="4017" y="293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79" name="Oval 2344"/>
            <p:cNvSpPr>
              <a:spLocks noChangeArrowheads="1"/>
            </p:cNvSpPr>
            <p:nvPr/>
          </p:nvSpPr>
          <p:spPr bwMode="auto">
            <a:xfrm>
              <a:off x="4198" y="293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0" name="Oval 2345"/>
            <p:cNvSpPr>
              <a:spLocks noChangeArrowheads="1"/>
            </p:cNvSpPr>
            <p:nvPr/>
          </p:nvSpPr>
          <p:spPr bwMode="auto">
            <a:xfrm>
              <a:off x="4374" y="293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1" name="Oval 2346"/>
            <p:cNvSpPr>
              <a:spLocks noChangeArrowheads="1"/>
            </p:cNvSpPr>
            <p:nvPr/>
          </p:nvSpPr>
          <p:spPr bwMode="auto">
            <a:xfrm>
              <a:off x="4329" y="30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2" name="Oval 2347"/>
            <p:cNvSpPr>
              <a:spLocks noChangeArrowheads="1"/>
            </p:cNvSpPr>
            <p:nvPr/>
          </p:nvSpPr>
          <p:spPr bwMode="auto">
            <a:xfrm>
              <a:off x="4284" y="311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3" name="Oval 2348"/>
            <p:cNvSpPr>
              <a:spLocks noChangeArrowheads="1"/>
            </p:cNvSpPr>
            <p:nvPr/>
          </p:nvSpPr>
          <p:spPr bwMode="auto">
            <a:xfrm>
              <a:off x="3968" y="301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4" name="Oval 2349"/>
            <p:cNvSpPr>
              <a:spLocks noChangeArrowheads="1"/>
            </p:cNvSpPr>
            <p:nvPr/>
          </p:nvSpPr>
          <p:spPr bwMode="auto">
            <a:xfrm>
              <a:off x="3923" y="31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5" name="Oval 2350"/>
            <p:cNvSpPr>
              <a:spLocks noChangeArrowheads="1"/>
            </p:cNvSpPr>
            <p:nvPr/>
          </p:nvSpPr>
          <p:spPr bwMode="auto">
            <a:xfrm>
              <a:off x="4148" y="30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6" name="Oval 2351"/>
            <p:cNvSpPr>
              <a:spLocks noChangeArrowheads="1"/>
            </p:cNvSpPr>
            <p:nvPr/>
          </p:nvSpPr>
          <p:spPr bwMode="auto">
            <a:xfrm>
              <a:off x="4100" y="31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7" name="Oval 2352"/>
            <p:cNvSpPr>
              <a:spLocks noChangeArrowheads="1"/>
            </p:cNvSpPr>
            <p:nvPr/>
          </p:nvSpPr>
          <p:spPr bwMode="auto">
            <a:xfrm flipV="1">
              <a:off x="4727" y="331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8" name="Oval 2353"/>
            <p:cNvSpPr>
              <a:spLocks noChangeArrowheads="1"/>
            </p:cNvSpPr>
            <p:nvPr/>
          </p:nvSpPr>
          <p:spPr bwMode="auto">
            <a:xfrm flipV="1">
              <a:off x="4682" y="340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89" name="Oval 2354"/>
            <p:cNvSpPr>
              <a:spLocks noChangeArrowheads="1"/>
            </p:cNvSpPr>
            <p:nvPr/>
          </p:nvSpPr>
          <p:spPr bwMode="auto">
            <a:xfrm flipV="1">
              <a:off x="4637" y="349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0" name="Oval 2355"/>
            <p:cNvSpPr>
              <a:spLocks noChangeArrowheads="1"/>
            </p:cNvSpPr>
            <p:nvPr/>
          </p:nvSpPr>
          <p:spPr bwMode="auto">
            <a:xfrm>
              <a:off x="4725" y="314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1" name="Oval 2356"/>
            <p:cNvSpPr>
              <a:spLocks noChangeArrowheads="1"/>
            </p:cNvSpPr>
            <p:nvPr/>
          </p:nvSpPr>
          <p:spPr bwMode="auto">
            <a:xfrm>
              <a:off x="4727" y="295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2" name="Oval 2357"/>
            <p:cNvSpPr>
              <a:spLocks noChangeArrowheads="1"/>
            </p:cNvSpPr>
            <p:nvPr/>
          </p:nvSpPr>
          <p:spPr bwMode="auto">
            <a:xfrm>
              <a:off x="4682" y="304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3" name="Oval 2358"/>
            <p:cNvSpPr>
              <a:spLocks noChangeArrowheads="1"/>
            </p:cNvSpPr>
            <p:nvPr/>
          </p:nvSpPr>
          <p:spPr bwMode="auto">
            <a:xfrm>
              <a:off x="4682" y="322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4" name="Oval 2359"/>
            <p:cNvSpPr>
              <a:spLocks noChangeArrowheads="1"/>
            </p:cNvSpPr>
            <p:nvPr/>
          </p:nvSpPr>
          <p:spPr bwMode="auto">
            <a:xfrm>
              <a:off x="4641" y="31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695" name="Oval 2360"/>
            <p:cNvSpPr>
              <a:spLocks noChangeArrowheads="1"/>
            </p:cNvSpPr>
            <p:nvPr/>
          </p:nvSpPr>
          <p:spPr bwMode="auto">
            <a:xfrm>
              <a:off x="4638" y="3312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650" name="Text Box 2361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315" name="Slide Number Placeholder 3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Oval 10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Oval 11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Oval 12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2" name="Oval 13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3" name="Oval 14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4" name="Oval 15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5" name="Oval 16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6" name="Oval 17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7" name="Oval 18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8" name="Oval 19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1" name="Oval 22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2" name="Oval 23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3" name="Oval 24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4" name="Oval 25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5" name="Oval 26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6" name="Oval 27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7" name="Oval 28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8" name="Oval 29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59" name="Oval 30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0" name="Oval 31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1" name="Oval 32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2" name="Oval 33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3" name="Oval 34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4" name="Oval 35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5" name="Oval 36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66" name="Line 37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7" name="Line 38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8" name="Line 39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9" name="Line 40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0" name="Line 41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1" name="Line 42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2" name="Line 43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3" name="Line 44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4" name="Line 45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5" name="Line 46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6" name="Line 47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7" name="Line 48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8" name="Line 49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9" name="Line 50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0" name="Line 51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1" name="Line 52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2" name="Line 53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583" name="Group 54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2793" name="Oval 55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4" name="Oval 56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5" name="Oval 57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6" name="Oval 58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7" name="Oval 59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8" name="Oval 60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99" name="Oval 61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0" name="Oval 62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1" name="Oval 63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2" name="Oval 64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3" name="Oval 65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4" name="Oval 66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5" name="Oval 67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6" name="Oval 68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7" name="Oval 69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8" name="Oval 70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09" name="Oval 71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0" name="Oval 72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1" name="Oval 73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2" name="Oval 74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3" name="Oval 75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4" name="Oval 76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5" name="Oval 77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6" name="Oval 78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7" name="Oval 79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8" name="Oval 80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19" name="Oval 81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0" name="Oval 82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1" name="Oval 83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2" name="Oval 84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3" name="Oval 85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4" name="Oval 86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5" name="Oval 87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6" name="Oval 88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27" name="Line 89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28" name="Line 90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29" name="Line 91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0" name="Line 92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1" name="Line 93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2" name="Line 94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3" name="Line 95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4" name="Line 96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5" name="Line 97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6" name="Line 98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7" name="Line 99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8" name="Line 100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39" name="Line 101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0" name="Line 102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1" name="Line 103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2" name="Line 104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843" name="Line 105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584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2741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2743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4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5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6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7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8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49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0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1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2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3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4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5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6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7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8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59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0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1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2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3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4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5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6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7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8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69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0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1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2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3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4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5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6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777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78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79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0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1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2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3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4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5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6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7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8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89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0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1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2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742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2585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6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7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8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89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0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1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2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3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4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5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6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7" name="Line 171"/>
          <p:cNvSpPr>
            <a:spLocks noChangeShapeType="1"/>
          </p:cNvSpPr>
          <p:nvPr/>
        </p:nvSpPr>
        <p:spPr bwMode="auto">
          <a:xfrm>
            <a:off x="431641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8" name="Line 172"/>
          <p:cNvSpPr>
            <a:spLocks noChangeShapeType="1"/>
          </p:cNvSpPr>
          <p:nvPr/>
        </p:nvSpPr>
        <p:spPr bwMode="auto">
          <a:xfrm>
            <a:off x="489267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99" name="Line 173"/>
          <p:cNvSpPr>
            <a:spLocks noChangeShapeType="1"/>
          </p:cNvSpPr>
          <p:nvPr/>
        </p:nvSpPr>
        <p:spPr bwMode="auto">
          <a:xfrm>
            <a:off x="446881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0" name="Line 174"/>
          <p:cNvSpPr>
            <a:spLocks noChangeShapeType="1"/>
          </p:cNvSpPr>
          <p:nvPr/>
        </p:nvSpPr>
        <p:spPr bwMode="auto">
          <a:xfrm>
            <a:off x="504507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1" name="Line 175"/>
          <p:cNvSpPr>
            <a:spLocks noChangeShapeType="1"/>
          </p:cNvSpPr>
          <p:nvPr/>
        </p:nvSpPr>
        <p:spPr bwMode="auto">
          <a:xfrm flipV="1">
            <a:off x="432117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2" name="Line 176"/>
          <p:cNvSpPr>
            <a:spLocks noChangeShapeType="1"/>
          </p:cNvSpPr>
          <p:nvPr/>
        </p:nvSpPr>
        <p:spPr bwMode="auto">
          <a:xfrm flipV="1">
            <a:off x="490378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3" name="Line 177"/>
          <p:cNvSpPr>
            <a:spLocks noChangeShapeType="1"/>
          </p:cNvSpPr>
          <p:nvPr/>
        </p:nvSpPr>
        <p:spPr bwMode="auto">
          <a:xfrm flipV="1">
            <a:off x="431006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4" name="Line 178"/>
          <p:cNvSpPr>
            <a:spLocks noChangeShapeType="1"/>
          </p:cNvSpPr>
          <p:nvPr/>
        </p:nvSpPr>
        <p:spPr bwMode="auto">
          <a:xfrm flipV="1">
            <a:off x="430847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5" name="Line 179"/>
          <p:cNvSpPr>
            <a:spLocks noChangeShapeType="1"/>
          </p:cNvSpPr>
          <p:nvPr/>
        </p:nvSpPr>
        <p:spPr bwMode="auto">
          <a:xfrm flipV="1">
            <a:off x="446722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6" name="Line 180"/>
          <p:cNvSpPr>
            <a:spLocks noChangeShapeType="1"/>
          </p:cNvSpPr>
          <p:nvPr/>
        </p:nvSpPr>
        <p:spPr bwMode="auto">
          <a:xfrm flipV="1">
            <a:off x="444817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7" name="Line 181"/>
          <p:cNvSpPr>
            <a:spLocks noChangeShapeType="1"/>
          </p:cNvSpPr>
          <p:nvPr/>
        </p:nvSpPr>
        <p:spPr bwMode="auto">
          <a:xfrm flipV="1">
            <a:off x="431800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8" name="Line 182"/>
          <p:cNvSpPr>
            <a:spLocks noChangeShapeType="1"/>
          </p:cNvSpPr>
          <p:nvPr/>
        </p:nvSpPr>
        <p:spPr bwMode="auto">
          <a:xfrm flipV="1">
            <a:off x="490378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09" name="Line 183"/>
          <p:cNvSpPr>
            <a:spLocks noChangeShapeType="1"/>
          </p:cNvSpPr>
          <p:nvPr/>
        </p:nvSpPr>
        <p:spPr bwMode="auto">
          <a:xfrm>
            <a:off x="58769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0" name="Line 184"/>
          <p:cNvSpPr>
            <a:spLocks noChangeShapeType="1"/>
          </p:cNvSpPr>
          <p:nvPr/>
        </p:nvSpPr>
        <p:spPr bwMode="auto">
          <a:xfrm>
            <a:off x="60293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1" name="Line 185"/>
          <p:cNvSpPr>
            <a:spLocks noChangeShapeType="1"/>
          </p:cNvSpPr>
          <p:nvPr/>
        </p:nvSpPr>
        <p:spPr bwMode="auto">
          <a:xfrm flipV="1">
            <a:off x="58816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2" name="Line 186"/>
          <p:cNvSpPr>
            <a:spLocks noChangeShapeType="1"/>
          </p:cNvSpPr>
          <p:nvPr/>
        </p:nvSpPr>
        <p:spPr bwMode="auto">
          <a:xfrm flipV="1">
            <a:off x="60340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3" name="Line 187"/>
          <p:cNvSpPr>
            <a:spLocks noChangeShapeType="1"/>
          </p:cNvSpPr>
          <p:nvPr/>
        </p:nvSpPr>
        <p:spPr bwMode="auto">
          <a:xfrm flipV="1">
            <a:off x="58785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4" name="Line 188"/>
          <p:cNvSpPr>
            <a:spLocks noChangeShapeType="1"/>
          </p:cNvSpPr>
          <p:nvPr/>
        </p:nvSpPr>
        <p:spPr bwMode="auto">
          <a:xfrm flipV="1">
            <a:off x="70421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5" name="Line 189"/>
          <p:cNvSpPr>
            <a:spLocks noChangeShapeType="1"/>
          </p:cNvSpPr>
          <p:nvPr/>
        </p:nvSpPr>
        <p:spPr bwMode="auto">
          <a:xfrm flipV="1">
            <a:off x="58737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6" name="Line 190"/>
          <p:cNvSpPr>
            <a:spLocks noChangeShapeType="1"/>
          </p:cNvSpPr>
          <p:nvPr/>
        </p:nvSpPr>
        <p:spPr bwMode="auto">
          <a:xfrm flipV="1">
            <a:off x="58912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7" name="Line 191"/>
          <p:cNvSpPr>
            <a:spLocks noChangeShapeType="1"/>
          </p:cNvSpPr>
          <p:nvPr/>
        </p:nvSpPr>
        <p:spPr bwMode="auto">
          <a:xfrm>
            <a:off x="60182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8" name="Line 192"/>
          <p:cNvSpPr>
            <a:spLocks noChangeShapeType="1"/>
          </p:cNvSpPr>
          <p:nvPr/>
        </p:nvSpPr>
        <p:spPr bwMode="auto">
          <a:xfrm>
            <a:off x="71770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19" name="Line 193"/>
          <p:cNvSpPr>
            <a:spLocks noChangeShapeType="1"/>
          </p:cNvSpPr>
          <p:nvPr/>
        </p:nvSpPr>
        <p:spPr bwMode="auto">
          <a:xfrm flipV="1">
            <a:off x="70294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0" name="Line 194"/>
          <p:cNvSpPr>
            <a:spLocks noChangeShapeType="1"/>
          </p:cNvSpPr>
          <p:nvPr/>
        </p:nvSpPr>
        <p:spPr bwMode="auto">
          <a:xfrm>
            <a:off x="70310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621" name="Group 195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2721" name="Line 196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2" name="Line 197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3" name="Line 198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4" name="Line 199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5" name="Line 200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6" name="Line 201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7" name="Line 202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8" name="Line 203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29" name="Line 204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0" name="Line 205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1" name="Line 206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2" name="Line 207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733" name="Oval 208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4" name="Oval 209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5" name="Oval 210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6" name="Oval 211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7" name="Oval 212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8" name="Oval 213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39" name="Oval 214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40" name="Oval 215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622" name="Line 216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3" name="Line 217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4" name="Line 218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5" name="Line 219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6" name="Line 220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7" name="Line 221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8" name="Line 222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29" name="Line 223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0" name="Line 224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1" name="Line 225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2" name="Line 226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3" name="Line 227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34" name="Oval 228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5" name="Oval 229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6" name="Oval 230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7" name="Oval 231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8" name="Oval 232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39" name="Oval 233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0" name="Oval 234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1" name="Oval 235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2" name="Oval 236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3" name="Oval 237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4" name="Oval 238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5" name="Oval 239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6" name="Oval 240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7" name="Oval 241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8" name="Oval 242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49" name="Oval 243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0" name="Oval 244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1" name="Oval 245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2" name="Oval 246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3" name="Oval 247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4" name="Oval 248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5" name="Oval 249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6" name="Oval 250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7" name="Oval 251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8" name="Oval 252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59" name="Oval 253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60" name="Oval 254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661" name="Line 255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2" name="Line 256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3" name="Line 257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4" name="Line 258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5" name="Line 259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6" name="Line 260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7" name="Line 261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8" name="Line 262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69" name="Line 263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0" name="Line 264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1" name="Line 265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672" name="Line 266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2673" name="Group 26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917" y="2935"/>
            <a:chExt cx="946" cy="694"/>
          </a:xfrm>
        </p:grpSpPr>
        <p:sp>
          <p:nvSpPr>
            <p:cNvPr id="22676" name="Oval 268"/>
            <p:cNvSpPr>
              <a:spLocks noChangeArrowheads="1"/>
            </p:cNvSpPr>
            <p:nvPr/>
          </p:nvSpPr>
          <p:spPr bwMode="auto">
            <a:xfrm>
              <a:off x="4008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7" name="Oval 269"/>
            <p:cNvSpPr>
              <a:spLocks noChangeArrowheads="1"/>
            </p:cNvSpPr>
            <p:nvPr/>
          </p:nvSpPr>
          <p:spPr bwMode="auto">
            <a:xfrm>
              <a:off x="4189" y="330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8" name="Oval 270"/>
            <p:cNvSpPr>
              <a:spLocks noChangeArrowheads="1"/>
            </p:cNvSpPr>
            <p:nvPr/>
          </p:nvSpPr>
          <p:spPr bwMode="auto">
            <a:xfrm>
              <a:off x="4370" y="330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79" name="Oval 271"/>
            <p:cNvSpPr>
              <a:spLocks noChangeArrowheads="1"/>
            </p:cNvSpPr>
            <p:nvPr/>
          </p:nvSpPr>
          <p:spPr bwMode="auto">
            <a:xfrm>
              <a:off x="3962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0" name="Oval 272"/>
            <p:cNvSpPr>
              <a:spLocks noChangeArrowheads="1"/>
            </p:cNvSpPr>
            <p:nvPr/>
          </p:nvSpPr>
          <p:spPr bwMode="auto">
            <a:xfrm>
              <a:off x="4144" y="339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1" name="Oval 273"/>
            <p:cNvSpPr>
              <a:spLocks noChangeArrowheads="1"/>
            </p:cNvSpPr>
            <p:nvPr/>
          </p:nvSpPr>
          <p:spPr bwMode="auto">
            <a:xfrm>
              <a:off x="4325" y="339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2" name="Oval 274"/>
            <p:cNvSpPr>
              <a:spLocks noChangeArrowheads="1"/>
            </p:cNvSpPr>
            <p:nvPr/>
          </p:nvSpPr>
          <p:spPr bwMode="auto">
            <a:xfrm>
              <a:off x="3917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3" name="Oval 275"/>
            <p:cNvSpPr>
              <a:spLocks noChangeArrowheads="1"/>
            </p:cNvSpPr>
            <p:nvPr/>
          </p:nvSpPr>
          <p:spPr bwMode="auto">
            <a:xfrm>
              <a:off x="4099" y="348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4" name="Oval 276"/>
            <p:cNvSpPr>
              <a:spLocks noChangeArrowheads="1"/>
            </p:cNvSpPr>
            <p:nvPr/>
          </p:nvSpPr>
          <p:spPr bwMode="auto">
            <a:xfrm>
              <a:off x="4280" y="348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5" name="Oval 277"/>
            <p:cNvSpPr>
              <a:spLocks noChangeArrowheads="1"/>
            </p:cNvSpPr>
            <p:nvPr/>
          </p:nvSpPr>
          <p:spPr bwMode="auto">
            <a:xfrm flipV="1">
              <a:off x="4552" y="3305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6" name="Oval 278"/>
            <p:cNvSpPr>
              <a:spLocks noChangeArrowheads="1"/>
            </p:cNvSpPr>
            <p:nvPr/>
          </p:nvSpPr>
          <p:spPr bwMode="auto">
            <a:xfrm flipV="1">
              <a:off x="4507" y="3396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7" name="Oval 279"/>
            <p:cNvSpPr>
              <a:spLocks noChangeArrowheads="1"/>
            </p:cNvSpPr>
            <p:nvPr/>
          </p:nvSpPr>
          <p:spPr bwMode="auto">
            <a:xfrm flipV="1">
              <a:off x="4462" y="3487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8" name="Oval 280"/>
            <p:cNvSpPr>
              <a:spLocks noChangeArrowheads="1"/>
            </p:cNvSpPr>
            <p:nvPr/>
          </p:nvSpPr>
          <p:spPr bwMode="auto">
            <a:xfrm>
              <a:off x="4550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89" name="Oval 281"/>
            <p:cNvSpPr>
              <a:spLocks noChangeArrowheads="1"/>
            </p:cNvSpPr>
            <p:nvPr/>
          </p:nvSpPr>
          <p:spPr bwMode="auto">
            <a:xfrm>
              <a:off x="4552" y="294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0" name="Oval 282"/>
            <p:cNvSpPr>
              <a:spLocks noChangeArrowheads="1"/>
            </p:cNvSpPr>
            <p:nvPr/>
          </p:nvSpPr>
          <p:spPr bwMode="auto">
            <a:xfrm>
              <a:off x="4507" y="30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1" name="Oval 283"/>
            <p:cNvSpPr>
              <a:spLocks noChangeArrowheads="1"/>
            </p:cNvSpPr>
            <p:nvPr/>
          </p:nvSpPr>
          <p:spPr bwMode="auto">
            <a:xfrm>
              <a:off x="4507" y="321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2" name="Oval 284"/>
            <p:cNvSpPr>
              <a:spLocks noChangeArrowheads="1"/>
            </p:cNvSpPr>
            <p:nvPr/>
          </p:nvSpPr>
          <p:spPr bwMode="auto">
            <a:xfrm>
              <a:off x="4459" y="33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3" name="Oval 285"/>
            <p:cNvSpPr>
              <a:spLocks noChangeArrowheads="1"/>
            </p:cNvSpPr>
            <p:nvPr/>
          </p:nvSpPr>
          <p:spPr bwMode="auto">
            <a:xfrm>
              <a:off x="4012" y="3134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4" name="Oval 286"/>
            <p:cNvSpPr>
              <a:spLocks noChangeArrowheads="1"/>
            </p:cNvSpPr>
            <p:nvPr/>
          </p:nvSpPr>
          <p:spPr bwMode="auto">
            <a:xfrm>
              <a:off x="4193" y="313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5" name="Oval 287"/>
            <p:cNvSpPr>
              <a:spLocks noChangeArrowheads="1"/>
            </p:cNvSpPr>
            <p:nvPr/>
          </p:nvSpPr>
          <p:spPr bwMode="auto">
            <a:xfrm>
              <a:off x="3967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6" name="Oval 288"/>
            <p:cNvSpPr>
              <a:spLocks noChangeArrowheads="1"/>
            </p:cNvSpPr>
            <p:nvPr/>
          </p:nvSpPr>
          <p:spPr bwMode="auto">
            <a:xfrm>
              <a:off x="3922" y="3316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7" name="Oval 289"/>
            <p:cNvSpPr>
              <a:spLocks noChangeArrowheads="1"/>
            </p:cNvSpPr>
            <p:nvPr/>
          </p:nvSpPr>
          <p:spPr bwMode="auto">
            <a:xfrm>
              <a:off x="4375" y="313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8" name="Oval 290"/>
            <p:cNvSpPr>
              <a:spLocks noChangeArrowheads="1"/>
            </p:cNvSpPr>
            <p:nvPr/>
          </p:nvSpPr>
          <p:spPr bwMode="auto">
            <a:xfrm>
              <a:off x="4330" y="322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699" name="Oval 291"/>
            <p:cNvSpPr>
              <a:spLocks noChangeArrowheads="1"/>
            </p:cNvSpPr>
            <p:nvPr/>
          </p:nvSpPr>
          <p:spPr bwMode="auto">
            <a:xfrm>
              <a:off x="4285" y="331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0" name="Oval 292"/>
            <p:cNvSpPr>
              <a:spLocks noChangeArrowheads="1"/>
            </p:cNvSpPr>
            <p:nvPr/>
          </p:nvSpPr>
          <p:spPr bwMode="auto">
            <a:xfrm>
              <a:off x="4462" y="312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1" name="Oval 293"/>
            <p:cNvSpPr>
              <a:spLocks noChangeArrowheads="1"/>
            </p:cNvSpPr>
            <p:nvPr/>
          </p:nvSpPr>
          <p:spPr bwMode="auto">
            <a:xfrm>
              <a:off x="4149" y="322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2" name="Oval 294"/>
            <p:cNvSpPr>
              <a:spLocks noChangeArrowheads="1"/>
            </p:cNvSpPr>
            <p:nvPr/>
          </p:nvSpPr>
          <p:spPr bwMode="auto">
            <a:xfrm>
              <a:off x="4103" y="331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3" name="Oval 295"/>
            <p:cNvSpPr>
              <a:spLocks noChangeArrowheads="1"/>
            </p:cNvSpPr>
            <p:nvPr/>
          </p:nvSpPr>
          <p:spPr bwMode="auto">
            <a:xfrm>
              <a:off x="4017" y="293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4" name="Oval 296"/>
            <p:cNvSpPr>
              <a:spLocks noChangeArrowheads="1"/>
            </p:cNvSpPr>
            <p:nvPr/>
          </p:nvSpPr>
          <p:spPr bwMode="auto">
            <a:xfrm>
              <a:off x="4198" y="293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5" name="Oval 297"/>
            <p:cNvSpPr>
              <a:spLocks noChangeArrowheads="1"/>
            </p:cNvSpPr>
            <p:nvPr/>
          </p:nvSpPr>
          <p:spPr bwMode="auto">
            <a:xfrm>
              <a:off x="4374" y="293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6" name="Oval 298"/>
            <p:cNvSpPr>
              <a:spLocks noChangeArrowheads="1"/>
            </p:cNvSpPr>
            <p:nvPr/>
          </p:nvSpPr>
          <p:spPr bwMode="auto">
            <a:xfrm>
              <a:off x="4329" y="302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7" name="Oval 299"/>
            <p:cNvSpPr>
              <a:spLocks noChangeArrowheads="1"/>
            </p:cNvSpPr>
            <p:nvPr/>
          </p:nvSpPr>
          <p:spPr bwMode="auto">
            <a:xfrm>
              <a:off x="4284" y="311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8" name="Oval 300"/>
            <p:cNvSpPr>
              <a:spLocks noChangeArrowheads="1"/>
            </p:cNvSpPr>
            <p:nvPr/>
          </p:nvSpPr>
          <p:spPr bwMode="auto">
            <a:xfrm>
              <a:off x="3968" y="301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09" name="Oval 301"/>
            <p:cNvSpPr>
              <a:spLocks noChangeArrowheads="1"/>
            </p:cNvSpPr>
            <p:nvPr/>
          </p:nvSpPr>
          <p:spPr bwMode="auto">
            <a:xfrm>
              <a:off x="3923" y="311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0" name="Oval 302"/>
            <p:cNvSpPr>
              <a:spLocks noChangeArrowheads="1"/>
            </p:cNvSpPr>
            <p:nvPr/>
          </p:nvSpPr>
          <p:spPr bwMode="auto">
            <a:xfrm>
              <a:off x="4148" y="30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1" name="Oval 303"/>
            <p:cNvSpPr>
              <a:spLocks noChangeArrowheads="1"/>
            </p:cNvSpPr>
            <p:nvPr/>
          </p:nvSpPr>
          <p:spPr bwMode="auto">
            <a:xfrm>
              <a:off x="4100" y="311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2" name="Oval 304"/>
            <p:cNvSpPr>
              <a:spLocks noChangeArrowheads="1"/>
            </p:cNvSpPr>
            <p:nvPr/>
          </p:nvSpPr>
          <p:spPr bwMode="auto">
            <a:xfrm flipV="1">
              <a:off x="4727" y="3312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3" name="Oval 305"/>
            <p:cNvSpPr>
              <a:spLocks noChangeArrowheads="1"/>
            </p:cNvSpPr>
            <p:nvPr/>
          </p:nvSpPr>
          <p:spPr bwMode="auto">
            <a:xfrm flipV="1">
              <a:off x="4682" y="3403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4" name="Oval 306"/>
            <p:cNvSpPr>
              <a:spLocks noChangeArrowheads="1"/>
            </p:cNvSpPr>
            <p:nvPr/>
          </p:nvSpPr>
          <p:spPr bwMode="auto">
            <a:xfrm flipV="1">
              <a:off x="4637" y="3494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5" name="Oval 307"/>
            <p:cNvSpPr>
              <a:spLocks noChangeArrowheads="1"/>
            </p:cNvSpPr>
            <p:nvPr/>
          </p:nvSpPr>
          <p:spPr bwMode="auto">
            <a:xfrm>
              <a:off x="4725" y="3141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6" name="Oval 308"/>
            <p:cNvSpPr>
              <a:spLocks noChangeArrowheads="1"/>
            </p:cNvSpPr>
            <p:nvPr/>
          </p:nvSpPr>
          <p:spPr bwMode="auto">
            <a:xfrm>
              <a:off x="4727" y="295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7" name="Oval 309"/>
            <p:cNvSpPr>
              <a:spLocks noChangeArrowheads="1"/>
            </p:cNvSpPr>
            <p:nvPr/>
          </p:nvSpPr>
          <p:spPr bwMode="auto">
            <a:xfrm>
              <a:off x="4682" y="304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8" name="Oval 310"/>
            <p:cNvSpPr>
              <a:spLocks noChangeArrowheads="1"/>
            </p:cNvSpPr>
            <p:nvPr/>
          </p:nvSpPr>
          <p:spPr bwMode="auto">
            <a:xfrm>
              <a:off x="4682" y="322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19" name="Oval 311"/>
            <p:cNvSpPr>
              <a:spLocks noChangeArrowheads="1"/>
            </p:cNvSpPr>
            <p:nvPr/>
          </p:nvSpPr>
          <p:spPr bwMode="auto">
            <a:xfrm>
              <a:off x="4641" y="313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720" name="Oval 312"/>
            <p:cNvSpPr>
              <a:spLocks noChangeArrowheads="1"/>
            </p:cNvSpPr>
            <p:nvPr/>
          </p:nvSpPr>
          <p:spPr bwMode="auto">
            <a:xfrm>
              <a:off x="4638" y="3312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674" name="Text Box 313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 </a:t>
            </a: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2675" name="Text Box 314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2" name="Oval 9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Oval 12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Oval 13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Oval 14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8" name="Oval 15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4" name="Oval 21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5" name="Oval 22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6" name="Oval 23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7" name="Oval 24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8" name="Oval 25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79" name="Oval 26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0" name="Oval 27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1" name="Oval 28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2" name="Oval 29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3" name="Oval 30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4" name="Oval 31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5" name="Oval 32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6" name="Oval 33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7" name="Oval 34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8" name="Oval 35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89" name="Oval 36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1" name="Line 38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2" name="Line 39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3" name="Line 40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4" name="Line 41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5" name="Line 42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6" name="Line 43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7" name="Line 44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8" name="Line 45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599" name="Line 46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0" name="Line 47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1" name="Line 48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2" name="Line 49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3" name="Line 50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4" name="Line 51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5" name="Line 52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06" name="Line 53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07" name="Group 54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3817" name="Oval 55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18" name="Oval 56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19" name="Oval 57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0" name="Oval 58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1" name="Oval 59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2" name="Oval 60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3" name="Oval 61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4" name="Oval 62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5" name="Oval 63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6" name="Oval 64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7" name="Oval 65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8" name="Oval 66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29" name="Oval 67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0" name="Oval 68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1" name="Oval 69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2" name="Oval 70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3" name="Oval 71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4" name="Oval 72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5" name="Oval 73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6" name="Oval 74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7" name="Oval 75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8" name="Oval 76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39" name="Oval 77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0" name="Oval 78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1" name="Oval 79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2" name="Oval 80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3" name="Oval 81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4" name="Oval 82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5" name="Oval 83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6" name="Oval 84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7" name="Oval 85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8" name="Oval 86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49" name="Oval 87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50" name="Oval 88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851" name="Line 89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2" name="Line 90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3" name="Line 91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4" name="Line 92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5" name="Line 93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6" name="Line 94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7" name="Line 95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8" name="Line 96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59" name="Line 97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0" name="Line 98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1" name="Line 99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2" name="Line 100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3" name="Line 101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4" name="Line 102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5" name="Line 103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6" name="Line 104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867" name="Line 105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608" name="Group 106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3765" name="Group 107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3767" name="Oval 108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68" name="Oval 109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69" name="Oval 110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0" name="Oval 111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1" name="Oval 112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2" name="Oval 113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3" name="Oval 114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4" name="Oval 115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5" name="Oval 116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6" name="Oval 117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7" name="Oval 118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8" name="Oval 119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79" name="Oval 120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0" name="Oval 121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1" name="Oval 122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2" name="Oval 123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3" name="Oval 124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4" name="Oval 125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5" name="Oval 126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6" name="Oval 127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7" name="Oval 128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8" name="Oval 129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89" name="Oval 130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0" name="Oval 131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1" name="Oval 132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2" name="Oval 133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3" name="Oval 134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4" name="Oval 135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5" name="Oval 136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6" name="Oval 137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7" name="Oval 138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8" name="Oval 139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799" name="Oval 140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800" name="Oval 141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3801" name="Line 142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2" name="Line 143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3" name="Line 144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4" name="Line 145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5" name="Line 146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6" name="Line 147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7" name="Line 148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8" name="Line 149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09" name="Line 150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0" name="Line 151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1" name="Line 152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2" name="Line 153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3" name="Line 154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4" name="Line 155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5" name="Line 156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16" name="Line 157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766" name="Line 158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609" name="Line 159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0" name="Line 160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1" name="Line 161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2" name="Line 162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3" name="Line 163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4" name="Line 164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5" name="Line 165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6" name="Line 166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7" name="Line 167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8" name="Line 168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19" name="Line 169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0" name="Line 170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1" name="Line 171"/>
          <p:cNvSpPr>
            <a:spLocks noChangeShapeType="1"/>
          </p:cNvSpPr>
          <p:nvPr/>
        </p:nvSpPr>
        <p:spPr bwMode="auto">
          <a:xfrm>
            <a:off x="431006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2" name="Line 172"/>
          <p:cNvSpPr>
            <a:spLocks noChangeShapeType="1"/>
          </p:cNvSpPr>
          <p:nvPr/>
        </p:nvSpPr>
        <p:spPr bwMode="auto">
          <a:xfrm>
            <a:off x="488632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3" name="Line 173"/>
          <p:cNvSpPr>
            <a:spLocks noChangeShapeType="1"/>
          </p:cNvSpPr>
          <p:nvPr/>
        </p:nvSpPr>
        <p:spPr bwMode="auto">
          <a:xfrm>
            <a:off x="446246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4" name="Line 174"/>
          <p:cNvSpPr>
            <a:spLocks noChangeShapeType="1"/>
          </p:cNvSpPr>
          <p:nvPr/>
        </p:nvSpPr>
        <p:spPr bwMode="auto">
          <a:xfrm>
            <a:off x="503872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5" name="Line 175"/>
          <p:cNvSpPr>
            <a:spLocks noChangeShapeType="1"/>
          </p:cNvSpPr>
          <p:nvPr/>
        </p:nvSpPr>
        <p:spPr bwMode="auto">
          <a:xfrm flipV="1">
            <a:off x="431482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6" name="Line 176"/>
          <p:cNvSpPr>
            <a:spLocks noChangeShapeType="1"/>
          </p:cNvSpPr>
          <p:nvPr/>
        </p:nvSpPr>
        <p:spPr bwMode="auto">
          <a:xfrm flipV="1">
            <a:off x="489743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7" name="Line 177"/>
          <p:cNvSpPr>
            <a:spLocks noChangeShapeType="1"/>
          </p:cNvSpPr>
          <p:nvPr/>
        </p:nvSpPr>
        <p:spPr bwMode="auto">
          <a:xfrm flipV="1">
            <a:off x="430371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8" name="Line 178"/>
          <p:cNvSpPr>
            <a:spLocks noChangeShapeType="1"/>
          </p:cNvSpPr>
          <p:nvPr/>
        </p:nvSpPr>
        <p:spPr bwMode="auto">
          <a:xfrm flipV="1">
            <a:off x="43021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29" name="Line 179"/>
          <p:cNvSpPr>
            <a:spLocks noChangeShapeType="1"/>
          </p:cNvSpPr>
          <p:nvPr/>
        </p:nvSpPr>
        <p:spPr bwMode="auto">
          <a:xfrm flipV="1">
            <a:off x="446087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0" name="Line 180"/>
          <p:cNvSpPr>
            <a:spLocks noChangeShapeType="1"/>
          </p:cNvSpPr>
          <p:nvPr/>
        </p:nvSpPr>
        <p:spPr bwMode="auto">
          <a:xfrm flipV="1">
            <a:off x="444182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1" name="Line 181"/>
          <p:cNvSpPr>
            <a:spLocks noChangeShapeType="1"/>
          </p:cNvSpPr>
          <p:nvPr/>
        </p:nvSpPr>
        <p:spPr bwMode="auto">
          <a:xfrm flipV="1">
            <a:off x="431165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2" name="Line 182"/>
          <p:cNvSpPr>
            <a:spLocks noChangeShapeType="1"/>
          </p:cNvSpPr>
          <p:nvPr/>
        </p:nvSpPr>
        <p:spPr bwMode="auto">
          <a:xfrm flipV="1">
            <a:off x="489743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3" name="Line 183"/>
          <p:cNvSpPr>
            <a:spLocks noChangeShapeType="1"/>
          </p:cNvSpPr>
          <p:nvPr/>
        </p:nvSpPr>
        <p:spPr bwMode="auto">
          <a:xfrm>
            <a:off x="6169025" y="2727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4" name="Line 184"/>
          <p:cNvSpPr>
            <a:spLocks noChangeShapeType="1"/>
          </p:cNvSpPr>
          <p:nvPr/>
        </p:nvSpPr>
        <p:spPr bwMode="auto">
          <a:xfrm>
            <a:off x="6321425" y="2409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5" name="Line 185"/>
          <p:cNvSpPr>
            <a:spLocks noChangeShapeType="1"/>
          </p:cNvSpPr>
          <p:nvPr/>
        </p:nvSpPr>
        <p:spPr bwMode="auto">
          <a:xfrm flipV="1">
            <a:off x="6173788" y="2979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6" name="Line 186"/>
          <p:cNvSpPr>
            <a:spLocks noChangeShapeType="1"/>
          </p:cNvSpPr>
          <p:nvPr/>
        </p:nvSpPr>
        <p:spPr bwMode="auto">
          <a:xfrm flipV="1">
            <a:off x="6326188" y="242093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7" name="Line 187"/>
          <p:cNvSpPr>
            <a:spLocks noChangeShapeType="1"/>
          </p:cNvSpPr>
          <p:nvPr/>
        </p:nvSpPr>
        <p:spPr bwMode="auto">
          <a:xfrm flipV="1">
            <a:off x="6170613" y="241776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8" name="Line 188"/>
          <p:cNvSpPr>
            <a:spLocks noChangeShapeType="1"/>
          </p:cNvSpPr>
          <p:nvPr/>
        </p:nvSpPr>
        <p:spPr bwMode="auto">
          <a:xfrm flipV="1">
            <a:off x="7334250" y="24066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39" name="Line 189"/>
          <p:cNvSpPr>
            <a:spLocks noChangeShapeType="1"/>
          </p:cNvSpPr>
          <p:nvPr/>
        </p:nvSpPr>
        <p:spPr bwMode="auto">
          <a:xfrm flipV="1">
            <a:off x="6165850" y="330200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0" name="Line 190"/>
          <p:cNvSpPr>
            <a:spLocks noChangeShapeType="1"/>
          </p:cNvSpPr>
          <p:nvPr/>
        </p:nvSpPr>
        <p:spPr bwMode="auto">
          <a:xfrm flipV="1">
            <a:off x="6183313" y="27098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1" name="Line 191"/>
          <p:cNvSpPr>
            <a:spLocks noChangeShapeType="1"/>
          </p:cNvSpPr>
          <p:nvPr/>
        </p:nvSpPr>
        <p:spPr bwMode="auto">
          <a:xfrm>
            <a:off x="6310313" y="297656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2" name="Line 192"/>
          <p:cNvSpPr>
            <a:spLocks noChangeShapeType="1"/>
          </p:cNvSpPr>
          <p:nvPr/>
        </p:nvSpPr>
        <p:spPr bwMode="auto">
          <a:xfrm>
            <a:off x="7469188" y="24209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3" name="Line 193"/>
          <p:cNvSpPr>
            <a:spLocks noChangeShapeType="1"/>
          </p:cNvSpPr>
          <p:nvPr/>
        </p:nvSpPr>
        <p:spPr bwMode="auto">
          <a:xfrm flipV="1">
            <a:off x="7321550" y="2990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4" name="Line 194"/>
          <p:cNvSpPr>
            <a:spLocks noChangeShapeType="1"/>
          </p:cNvSpPr>
          <p:nvPr/>
        </p:nvSpPr>
        <p:spPr bwMode="auto">
          <a:xfrm>
            <a:off x="7323138" y="2719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45" name="Group 195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3745" name="Line 196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6" name="Line 197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7" name="Line 198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8" name="Line 199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49" name="Line 200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0" name="Line 201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1" name="Line 202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2" name="Line 203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3" name="Line 204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4" name="Line 205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5" name="Line 206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6" name="Line 207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757" name="Oval 208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58" name="Oval 209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59" name="Oval 210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0" name="Oval 211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1" name="Oval 212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2" name="Oval 213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3" name="Oval 214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64" name="Oval 215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646" name="Line 216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7" name="Line 217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8" name="Line 218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49" name="Line 219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0" name="Line 220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1" name="Line 221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2" name="Line 222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3" name="Line 223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4" name="Line 224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5" name="Line 225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6" name="Line 226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7" name="Line 227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58" name="Oval 228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59" name="Oval 229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0" name="Oval 230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1" name="Oval 231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2" name="Oval 232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3" name="Oval 233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4" name="Oval 234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5" name="Oval 235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6" name="Oval 236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7" name="Oval 237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8" name="Oval 238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69" name="Oval 239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0" name="Oval 240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1" name="Oval 241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2" name="Oval 242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3" name="Oval 243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4" name="Oval 244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5" name="Oval 245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6" name="Oval 246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7" name="Oval 247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8" name="Oval 248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79" name="Oval 249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0" name="Oval 250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1" name="Oval 251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2" name="Oval 252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3" name="Oval 253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4" name="Oval 254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685" name="Line 255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6" name="Line 256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7" name="Line 257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8" name="Line 258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89" name="Line 259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0" name="Line 260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1" name="Line 261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2" name="Line 262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3" name="Line 263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4" name="Line 264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5" name="Line 265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3696" name="Line 266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3697" name="Group 26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573" y="2899"/>
            <a:chExt cx="946" cy="694"/>
          </a:xfrm>
        </p:grpSpPr>
        <p:sp>
          <p:nvSpPr>
            <p:cNvPr id="23700" name="Oval 268"/>
            <p:cNvSpPr>
              <a:spLocks noChangeArrowheads="1"/>
            </p:cNvSpPr>
            <p:nvPr/>
          </p:nvSpPr>
          <p:spPr bwMode="auto">
            <a:xfrm>
              <a:off x="3664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1" name="Oval 269"/>
            <p:cNvSpPr>
              <a:spLocks noChangeArrowheads="1"/>
            </p:cNvSpPr>
            <p:nvPr/>
          </p:nvSpPr>
          <p:spPr bwMode="auto">
            <a:xfrm>
              <a:off x="3845" y="326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2" name="Oval 270"/>
            <p:cNvSpPr>
              <a:spLocks noChangeArrowheads="1"/>
            </p:cNvSpPr>
            <p:nvPr/>
          </p:nvSpPr>
          <p:spPr bwMode="auto">
            <a:xfrm>
              <a:off x="4026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3" name="Oval 271"/>
            <p:cNvSpPr>
              <a:spLocks noChangeArrowheads="1"/>
            </p:cNvSpPr>
            <p:nvPr/>
          </p:nvSpPr>
          <p:spPr bwMode="auto">
            <a:xfrm>
              <a:off x="3618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4" name="Oval 272"/>
            <p:cNvSpPr>
              <a:spLocks noChangeArrowheads="1"/>
            </p:cNvSpPr>
            <p:nvPr/>
          </p:nvSpPr>
          <p:spPr bwMode="auto">
            <a:xfrm>
              <a:off x="3800" y="335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5" name="Oval 273"/>
            <p:cNvSpPr>
              <a:spLocks noChangeArrowheads="1"/>
            </p:cNvSpPr>
            <p:nvPr/>
          </p:nvSpPr>
          <p:spPr bwMode="auto">
            <a:xfrm>
              <a:off x="3981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6" name="Oval 274"/>
            <p:cNvSpPr>
              <a:spLocks noChangeArrowheads="1"/>
            </p:cNvSpPr>
            <p:nvPr/>
          </p:nvSpPr>
          <p:spPr bwMode="auto">
            <a:xfrm>
              <a:off x="3573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7" name="Oval 275"/>
            <p:cNvSpPr>
              <a:spLocks noChangeArrowheads="1"/>
            </p:cNvSpPr>
            <p:nvPr/>
          </p:nvSpPr>
          <p:spPr bwMode="auto">
            <a:xfrm>
              <a:off x="3755" y="3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8" name="Oval 276"/>
            <p:cNvSpPr>
              <a:spLocks noChangeArrowheads="1"/>
            </p:cNvSpPr>
            <p:nvPr/>
          </p:nvSpPr>
          <p:spPr bwMode="auto">
            <a:xfrm>
              <a:off x="3936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09" name="Oval 277"/>
            <p:cNvSpPr>
              <a:spLocks noChangeArrowheads="1"/>
            </p:cNvSpPr>
            <p:nvPr/>
          </p:nvSpPr>
          <p:spPr bwMode="auto">
            <a:xfrm flipV="1">
              <a:off x="4208" y="326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0" name="Oval 278"/>
            <p:cNvSpPr>
              <a:spLocks noChangeArrowheads="1"/>
            </p:cNvSpPr>
            <p:nvPr/>
          </p:nvSpPr>
          <p:spPr bwMode="auto">
            <a:xfrm flipV="1">
              <a:off x="4163" y="3360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1" name="Oval 279"/>
            <p:cNvSpPr>
              <a:spLocks noChangeArrowheads="1"/>
            </p:cNvSpPr>
            <p:nvPr/>
          </p:nvSpPr>
          <p:spPr bwMode="auto">
            <a:xfrm flipV="1">
              <a:off x="4118" y="345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2" name="Oval 280"/>
            <p:cNvSpPr>
              <a:spLocks noChangeArrowheads="1"/>
            </p:cNvSpPr>
            <p:nvPr/>
          </p:nvSpPr>
          <p:spPr bwMode="auto">
            <a:xfrm>
              <a:off x="4206" y="3098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3" name="Oval 281"/>
            <p:cNvSpPr>
              <a:spLocks noChangeArrowheads="1"/>
            </p:cNvSpPr>
            <p:nvPr/>
          </p:nvSpPr>
          <p:spPr bwMode="auto">
            <a:xfrm>
              <a:off x="4208" y="290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4" name="Oval 282"/>
            <p:cNvSpPr>
              <a:spLocks noChangeArrowheads="1"/>
            </p:cNvSpPr>
            <p:nvPr/>
          </p:nvSpPr>
          <p:spPr bwMode="auto">
            <a:xfrm>
              <a:off x="4163" y="29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5" name="Oval 283"/>
            <p:cNvSpPr>
              <a:spLocks noChangeArrowheads="1"/>
            </p:cNvSpPr>
            <p:nvPr/>
          </p:nvSpPr>
          <p:spPr bwMode="auto">
            <a:xfrm>
              <a:off x="4163" y="317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6" name="Oval 284"/>
            <p:cNvSpPr>
              <a:spLocks noChangeArrowheads="1"/>
            </p:cNvSpPr>
            <p:nvPr/>
          </p:nvSpPr>
          <p:spPr bwMode="auto">
            <a:xfrm>
              <a:off x="4119" y="326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7" name="Oval 285"/>
            <p:cNvSpPr>
              <a:spLocks noChangeArrowheads="1"/>
            </p:cNvSpPr>
            <p:nvPr/>
          </p:nvSpPr>
          <p:spPr bwMode="auto">
            <a:xfrm>
              <a:off x="3668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8" name="Oval 286"/>
            <p:cNvSpPr>
              <a:spLocks noChangeArrowheads="1"/>
            </p:cNvSpPr>
            <p:nvPr/>
          </p:nvSpPr>
          <p:spPr bwMode="auto">
            <a:xfrm>
              <a:off x="3849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19" name="Oval 287"/>
            <p:cNvSpPr>
              <a:spLocks noChangeArrowheads="1"/>
            </p:cNvSpPr>
            <p:nvPr/>
          </p:nvSpPr>
          <p:spPr bwMode="auto">
            <a:xfrm>
              <a:off x="3623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0" name="Oval 288"/>
            <p:cNvSpPr>
              <a:spLocks noChangeArrowheads="1"/>
            </p:cNvSpPr>
            <p:nvPr/>
          </p:nvSpPr>
          <p:spPr bwMode="auto">
            <a:xfrm>
              <a:off x="3578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1" name="Oval 289"/>
            <p:cNvSpPr>
              <a:spLocks noChangeArrowheads="1"/>
            </p:cNvSpPr>
            <p:nvPr/>
          </p:nvSpPr>
          <p:spPr bwMode="auto">
            <a:xfrm>
              <a:off x="4031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2" name="Oval 290"/>
            <p:cNvSpPr>
              <a:spLocks noChangeArrowheads="1"/>
            </p:cNvSpPr>
            <p:nvPr/>
          </p:nvSpPr>
          <p:spPr bwMode="auto">
            <a:xfrm>
              <a:off x="3986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3" name="Oval 291"/>
            <p:cNvSpPr>
              <a:spLocks noChangeArrowheads="1"/>
            </p:cNvSpPr>
            <p:nvPr/>
          </p:nvSpPr>
          <p:spPr bwMode="auto">
            <a:xfrm>
              <a:off x="3941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4" name="Oval 292"/>
            <p:cNvSpPr>
              <a:spLocks noChangeArrowheads="1"/>
            </p:cNvSpPr>
            <p:nvPr/>
          </p:nvSpPr>
          <p:spPr bwMode="auto">
            <a:xfrm>
              <a:off x="4118" y="30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5" name="Oval 293"/>
            <p:cNvSpPr>
              <a:spLocks noChangeArrowheads="1"/>
            </p:cNvSpPr>
            <p:nvPr/>
          </p:nvSpPr>
          <p:spPr bwMode="auto">
            <a:xfrm>
              <a:off x="3805" y="318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6" name="Oval 294"/>
            <p:cNvSpPr>
              <a:spLocks noChangeArrowheads="1"/>
            </p:cNvSpPr>
            <p:nvPr/>
          </p:nvSpPr>
          <p:spPr bwMode="auto">
            <a:xfrm>
              <a:off x="3759" y="32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7" name="Oval 295"/>
            <p:cNvSpPr>
              <a:spLocks noChangeArrowheads="1"/>
            </p:cNvSpPr>
            <p:nvPr/>
          </p:nvSpPr>
          <p:spPr bwMode="auto">
            <a:xfrm>
              <a:off x="3673" y="289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8" name="Oval 296"/>
            <p:cNvSpPr>
              <a:spLocks noChangeArrowheads="1"/>
            </p:cNvSpPr>
            <p:nvPr/>
          </p:nvSpPr>
          <p:spPr bwMode="auto">
            <a:xfrm>
              <a:off x="3854" y="28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29" name="Oval 297"/>
            <p:cNvSpPr>
              <a:spLocks noChangeArrowheads="1"/>
            </p:cNvSpPr>
            <p:nvPr/>
          </p:nvSpPr>
          <p:spPr bwMode="auto">
            <a:xfrm>
              <a:off x="4030" y="290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0" name="Oval 298"/>
            <p:cNvSpPr>
              <a:spLocks noChangeArrowheads="1"/>
            </p:cNvSpPr>
            <p:nvPr/>
          </p:nvSpPr>
          <p:spPr bwMode="auto">
            <a:xfrm>
              <a:off x="3985" y="299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1" name="Oval 299"/>
            <p:cNvSpPr>
              <a:spLocks noChangeArrowheads="1"/>
            </p:cNvSpPr>
            <p:nvPr/>
          </p:nvSpPr>
          <p:spPr bwMode="auto">
            <a:xfrm>
              <a:off x="3940" y="308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2" name="Oval 300"/>
            <p:cNvSpPr>
              <a:spLocks noChangeArrowheads="1"/>
            </p:cNvSpPr>
            <p:nvPr/>
          </p:nvSpPr>
          <p:spPr bwMode="auto">
            <a:xfrm>
              <a:off x="3624" y="298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3" name="Oval 301"/>
            <p:cNvSpPr>
              <a:spLocks noChangeArrowheads="1"/>
            </p:cNvSpPr>
            <p:nvPr/>
          </p:nvSpPr>
          <p:spPr bwMode="auto">
            <a:xfrm>
              <a:off x="3579" y="30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4" name="Oval 302"/>
            <p:cNvSpPr>
              <a:spLocks noChangeArrowheads="1"/>
            </p:cNvSpPr>
            <p:nvPr/>
          </p:nvSpPr>
          <p:spPr bwMode="auto">
            <a:xfrm>
              <a:off x="3804" y="29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5" name="Oval 303"/>
            <p:cNvSpPr>
              <a:spLocks noChangeArrowheads="1"/>
            </p:cNvSpPr>
            <p:nvPr/>
          </p:nvSpPr>
          <p:spPr bwMode="auto">
            <a:xfrm>
              <a:off x="3756" y="30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6" name="Oval 304"/>
            <p:cNvSpPr>
              <a:spLocks noChangeArrowheads="1"/>
            </p:cNvSpPr>
            <p:nvPr/>
          </p:nvSpPr>
          <p:spPr bwMode="auto">
            <a:xfrm flipV="1">
              <a:off x="4383" y="327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7" name="Oval 305"/>
            <p:cNvSpPr>
              <a:spLocks noChangeArrowheads="1"/>
            </p:cNvSpPr>
            <p:nvPr/>
          </p:nvSpPr>
          <p:spPr bwMode="auto">
            <a:xfrm flipV="1">
              <a:off x="4338" y="336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8" name="Oval 306"/>
            <p:cNvSpPr>
              <a:spLocks noChangeArrowheads="1"/>
            </p:cNvSpPr>
            <p:nvPr/>
          </p:nvSpPr>
          <p:spPr bwMode="auto">
            <a:xfrm flipV="1">
              <a:off x="4293" y="345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39" name="Oval 307"/>
            <p:cNvSpPr>
              <a:spLocks noChangeArrowheads="1"/>
            </p:cNvSpPr>
            <p:nvPr/>
          </p:nvSpPr>
          <p:spPr bwMode="auto">
            <a:xfrm>
              <a:off x="4381" y="31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0" name="Oval 308"/>
            <p:cNvSpPr>
              <a:spLocks noChangeArrowheads="1"/>
            </p:cNvSpPr>
            <p:nvPr/>
          </p:nvSpPr>
          <p:spPr bwMode="auto">
            <a:xfrm>
              <a:off x="4383" y="291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1" name="Oval 309"/>
            <p:cNvSpPr>
              <a:spLocks noChangeArrowheads="1"/>
            </p:cNvSpPr>
            <p:nvPr/>
          </p:nvSpPr>
          <p:spPr bwMode="auto">
            <a:xfrm>
              <a:off x="4338" y="30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2" name="Oval 310"/>
            <p:cNvSpPr>
              <a:spLocks noChangeArrowheads="1"/>
            </p:cNvSpPr>
            <p:nvPr/>
          </p:nvSpPr>
          <p:spPr bwMode="auto">
            <a:xfrm>
              <a:off x="4338" y="318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3" name="Oval 311"/>
            <p:cNvSpPr>
              <a:spLocks noChangeArrowheads="1"/>
            </p:cNvSpPr>
            <p:nvPr/>
          </p:nvSpPr>
          <p:spPr bwMode="auto">
            <a:xfrm>
              <a:off x="4289" y="3092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744" name="Oval 312"/>
            <p:cNvSpPr>
              <a:spLocks noChangeArrowheads="1"/>
            </p:cNvSpPr>
            <p:nvPr/>
          </p:nvSpPr>
          <p:spPr bwMode="auto">
            <a:xfrm>
              <a:off x="4290" y="32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698" name="Text Box 313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3699" name="Text Box 314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/>
              <a:t>MENA1001 </a:t>
            </a:r>
            <a:r>
              <a:rPr lang="nb-NO" dirty="0" smtClean="0"/>
              <a:t>– Materialer, energi og nanoteknologi</a:t>
            </a:r>
            <a:endParaRPr lang="en-US" dirty="0" smtClean="0"/>
          </a:p>
        </p:txBody>
      </p:sp>
      <p:sp>
        <p:nvSpPr>
          <p:cNvPr id="24579" name="Rectangle 2050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>
                <a:solidFill>
                  <a:schemeClr val="tx2"/>
                </a:solidFill>
                <a:latin typeface="Arial" charset="0"/>
              </a:rPr>
              <a:t>Enhetscellen: Den minste repetisjonsenheten</a:t>
            </a:r>
          </a:p>
        </p:txBody>
      </p:sp>
      <p:sp>
        <p:nvSpPr>
          <p:cNvPr id="24580" name="Oval 2051"/>
          <p:cNvSpPr>
            <a:spLocks noChangeArrowheads="1"/>
          </p:cNvSpPr>
          <p:nvPr/>
        </p:nvSpPr>
        <p:spPr bwMode="auto">
          <a:xfrm>
            <a:off x="6497638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Oval 2052"/>
          <p:cNvSpPr>
            <a:spLocks noChangeArrowheads="1"/>
          </p:cNvSpPr>
          <p:nvPr/>
        </p:nvSpPr>
        <p:spPr bwMode="auto">
          <a:xfrm>
            <a:off x="5921375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Oval 2053"/>
          <p:cNvSpPr>
            <a:spLocks noChangeArrowheads="1"/>
          </p:cNvSpPr>
          <p:nvPr/>
        </p:nvSpPr>
        <p:spPr bwMode="auto">
          <a:xfrm>
            <a:off x="6208713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Oval 2054"/>
          <p:cNvSpPr>
            <a:spLocks noChangeArrowheads="1"/>
          </p:cNvSpPr>
          <p:nvPr/>
        </p:nvSpPr>
        <p:spPr bwMode="auto">
          <a:xfrm>
            <a:off x="6784975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Oval 2055"/>
          <p:cNvSpPr>
            <a:spLocks noChangeArrowheads="1"/>
          </p:cNvSpPr>
          <p:nvPr/>
        </p:nvSpPr>
        <p:spPr bwMode="auto">
          <a:xfrm>
            <a:off x="7072313" y="23241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Oval 2056"/>
          <p:cNvSpPr>
            <a:spLocks noChangeArrowheads="1"/>
          </p:cNvSpPr>
          <p:nvPr/>
        </p:nvSpPr>
        <p:spPr bwMode="auto">
          <a:xfrm>
            <a:off x="5848350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Oval 2057"/>
          <p:cNvSpPr>
            <a:spLocks noChangeArrowheads="1"/>
          </p:cNvSpPr>
          <p:nvPr/>
        </p:nvSpPr>
        <p:spPr bwMode="auto">
          <a:xfrm>
            <a:off x="6137275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Oval 2058"/>
          <p:cNvSpPr>
            <a:spLocks noChangeArrowheads="1"/>
          </p:cNvSpPr>
          <p:nvPr/>
        </p:nvSpPr>
        <p:spPr bwMode="auto">
          <a:xfrm>
            <a:off x="6424613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Oval 2059"/>
          <p:cNvSpPr>
            <a:spLocks noChangeArrowheads="1"/>
          </p:cNvSpPr>
          <p:nvPr/>
        </p:nvSpPr>
        <p:spPr bwMode="auto">
          <a:xfrm>
            <a:off x="6713538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Oval 2060"/>
          <p:cNvSpPr>
            <a:spLocks noChangeArrowheads="1"/>
          </p:cNvSpPr>
          <p:nvPr/>
        </p:nvSpPr>
        <p:spPr bwMode="auto">
          <a:xfrm>
            <a:off x="7000875" y="24685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Oval 2061"/>
          <p:cNvSpPr>
            <a:spLocks noChangeArrowheads="1"/>
          </p:cNvSpPr>
          <p:nvPr/>
        </p:nvSpPr>
        <p:spPr bwMode="auto">
          <a:xfrm>
            <a:off x="5776913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Oval 2062"/>
          <p:cNvSpPr>
            <a:spLocks noChangeArrowheads="1"/>
          </p:cNvSpPr>
          <p:nvPr/>
        </p:nvSpPr>
        <p:spPr bwMode="auto">
          <a:xfrm>
            <a:off x="5776913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Oval 2063"/>
          <p:cNvSpPr>
            <a:spLocks noChangeArrowheads="1"/>
          </p:cNvSpPr>
          <p:nvPr/>
        </p:nvSpPr>
        <p:spPr bwMode="auto">
          <a:xfrm>
            <a:off x="6353175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Oval 2064"/>
          <p:cNvSpPr>
            <a:spLocks noChangeArrowheads="1"/>
          </p:cNvSpPr>
          <p:nvPr/>
        </p:nvSpPr>
        <p:spPr bwMode="auto">
          <a:xfrm>
            <a:off x="6065838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Oval 2065"/>
          <p:cNvSpPr>
            <a:spLocks noChangeArrowheads="1"/>
          </p:cNvSpPr>
          <p:nvPr/>
        </p:nvSpPr>
        <p:spPr bwMode="auto">
          <a:xfrm>
            <a:off x="6642100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Oval 2066"/>
          <p:cNvSpPr>
            <a:spLocks noChangeArrowheads="1"/>
          </p:cNvSpPr>
          <p:nvPr/>
        </p:nvSpPr>
        <p:spPr bwMode="auto">
          <a:xfrm>
            <a:off x="6065838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Oval 2067"/>
          <p:cNvSpPr>
            <a:spLocks noChangeArrowheads="1"/>
          </p:cNvSpPr>
          <p:nvPr/>
        </p:nvSpPr>
        <p:spPr bwMode="auto">
          <a:xfrm>
            <a:off x="6353175" y="290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7" name="Oval 2068"/>
          <p:cNvSpPr>
            <a:spLocks noChangeArrowheads="1"/>
          </p:cNvSpPr>
          <p:nvPr/>
        </p:nvSpPr>
        <p:spPr bwMode="auto">
          <a:xfrm>
            <a:off x="6642100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8" name="Oval 2069"/>
          <p:cNvSpPr>
            <a:spLocks noChangeArrowheads="1"/>
          </p:cNvSpPr>
          <p:nvPr/>
        </p:nvSpPr>
        <p:spPr bwMode="auto">
          <a:xfrm>
            <a:off x="5776913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599" name="Oval 2070"/>
          <p:cNvSpPr>
            <a:spLocks noChangeArrowheads="1"/>
          </p:cNvSpPr>
          <p:nvPr/>
        </p:nvSpPr>
        <p:spPr bwMode="auto">
          <a:xfrm>
            <a:off x="6065838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0" name="Oval 2071"/>
          <p:cNvSpPr>
            <a:spLocks noChangeArrowheads="1"/>
          </p:cNvSpPr>
          <p:nvPr/>
        </p:nvSpPr>
        <p:spPr bwMode="auto">
          <a:xfrm>
            <a:off x="6353175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1" name="Oval 2072"/>
          <p:cNvSpPr>
            <a:spLocks noChangeArrowheads="1"/>
          </p:cNvSpPr>
          <p:nvPr/>
        </p:nvSpPr>
        <p:spPr bwMode="auto">
          <a:xfrm>
            <a:off x="6642100" y="31892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2" name="Oval 2073"/>
          <p:cNvSpPr>
            <a:spLocks noChangeArrowheads="1"/>
          </p:cNvSpPr>
          <p:nvPr/>
        </p:nvSpPr>
        <p:spPr bwMode="auto">
          <a:xfrm>
            <a:off x="6929438" y="318928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3" name="Oval 2074"/>
          <p:cNvSpPr>
            <a:spLocks noChangeArrowheads="1"/>
          </p:cNvSpPr>
          <p:nvPr/>
        </p:nvSpPr>
        <p:spPr bwMode="auto">
          <a:xfrm>
            <a:off x="6929438" y="2900363"/>
            <a:ext cx="215900" cy="2159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4" name="Oval 2075"/>
          <p:cNvSpPr>
            <a:spLocks noChangeArrowheads="1"/>
          </p:cNvSpPr>
          <p:nvPr/>
        </p:nvSpPr>
        <p:spPr bwMode="auto">
          <a:xfrm>
            <a:off x="6929438" y="26130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5" name="Oval 2076"/>
          <p:cNvSpPr>
            <a:spLocks noChangeArrowheads="1"/>
          </p:cNvSpPr>
          <p:nvPr/>
        </p:nvSpPr>
        <p:spPr bwMode="auto">
          <a:xfrm flipV="1">
            <a:off x="7361238" y="2898775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6" name="Oval 2077"/>
          <p:cNvSpPr>
            <a:spLocks noChangeArrowheads="1"/>
          </p:cNvSpPr>
          <p:nvPr/>
        </p:nvSpPr>
        <p:spPr bwMode="auto">
          <a:xfrm flipV="1">
            <a:off x="7289800" y="30432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7" name="Oval 2078"/>
          <p:cNvSpPr>
            <a:spLocks noChangeArrowheads="1"/>
          </p:cNvSpPr>
          <p:nvPr/>
        </p:nvSpPr>
        <p:spPr bwMode="auto">
          <a:xfrm flipV="1">
            <a:off x="7218363" y="3187700"/>
            <a:ext cx="214312" cy="21431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8" name="Oval 2079"/>
          <p:cNvSpPr>
            <a:spLocks noChangeArrowheads="1"/>
          </p:cNvSpPr>
          <p:nvPr/>
        </p:nvSpPr>
        <p:spPr bwMode="auto">
          <a:xfrm>
            <a:off x="7361238" y="26114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09" name="Oval 2080"/>
          <p:cNvSpPr>
            <a:spLocks noChangeArrowheads="1"/>
          </p:cNvSpPr>
          <p:nvPr/>
        </p:nvSpPr>
        <p:spPr bwMode="auto">
          <a:xfrm>
            <a:off x="7289800" y="27559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0" name="Oval 2081"/>
          <p:cNvSpPr>
            <a:spLocks noChangeArrowheads="1"/>
          </p:cNvSpPr>
          <p:nvPr/>
        </p:nvSpPr>
        <p:spPr bwMode="auto">
          <a:xfrm>
            <a:off x="7218363" y="29003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1" name="Oval 2082"/>
          <p:cNvSpPr>
            <a:spLocks noChangeArrowheads="1"/>
          </p:cNvSpPr>
          <p:nvPr/>
        </p:nvSpPr>
        <p:spPr bwMode="auto">
          <a:xfrm>
            <a:off x="7361238" y="232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2" name="Oval 2083"/>
          <p:cNvSpPr>
            <a:spLocks noChangeArrowheads="1"/>
          </p:cNvSpPr>
          <p:nvPr/>
        </p:nvSpPr>
        <p:spPr bwMode="auto">
          <a:xfrm>
            <a:off x="7289800" y="246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3" name="Oval 2084"/>
          <p:cNvSpPr>
            <a:spLocks noChangeArrowheads="1"/>
          </p:cNvSpPr>
          <p:nvPr/>
        </p:nvSpPr>
        <p:spPr bwMode="auto">
          <a:xfrm>
            <a:off x="7218363" y="26130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14" name="Line 2085"/>
          <p:cNvSpPr>
            <a:spLocks noChangeShapeType="1"/>
          </p:cNvSpPr>
          <p:nvPr/>
        </p:nvSpPr>
        <p:spPr bwMode="auto">
          <a:xfrm>
            <a:off x="5873750" y="27225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5" name="Line 2086"/>
          <p:cNvSpPr>
            <a:spLocks noChangeShapeType="1"/>
          </p:cNvSpPr>
          <p:nvPr/>
        </p:nvSpPr>
        <p:spPr bwMode="auto">
          <a:xfrm>
            <a:off x="5873750" y="32988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6" name="Line 2087"/>
          <p:cNvSpPr>
            <a:spLocks noChangeShapeType="1"/>
          </p:cNvSpPr>
          <p:nvPr/>
        </p:nvSpPr>
        <p:spPr bwMode="auto">
          <a:xfrm>
            <a:off x="5875338" y="3011488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7" name="Line 2088"/>
          <p:cNvSpPr>
            <a:spLocks noChangeShapeType="1"/>
          </p:cNvSpPr>
          <p:nvPr/>
        </p:nvSpPr>
        <p:spPr bwMode="auto">
          <a:xfrm>
            <a:off x="5875338" y="27225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8" name="Line 2089"/>
          <p:cNvSpPr>
            <a:spLocks noChangeShapeType="1"/>
          </p:cNvSpPr>
          <p:nvPr/>
        </p:nvSpPr>
        <p:spPr bwMode="auto">
          <a:xfrm>
            <a:off x="6032500" y="24241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19" name="Line 2090"/>
          <p:cNvSpPr>
            <a:spLocks noChangeShapeType="1"/>
          </p:cNvSpPr>
          <p:nvPr/>
        </p:nvSpPr>
        <p:spPr bwMode="auto">
          <a:xfrm>
            <a:off x="6165850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0" name="Line 2091"/>
          <p:cNvSpPr>
            <a:spLocks noChangeShapeType="1"/>
          </p:cNvSpPr>
          <p:nvPr/>
        </p:nvSpPr>
        <p:spPr bwMode="auto">
          <a:xfrm>
            <a:off x="646112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1" name="Line 2092"/>
          <p:cNvSpPr>
            <a:spLocks noChangeShapeType="1"/>
          </p:cNvSpPr>
          <p:nvPr/>
        </p:nvSpPr>
        <p:spPr bwMode="auto">
          <a:xfrm>
            <a:off x="6746875" y="272415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2" name="Line 2093"/>
          <p:cNvSpPr>
            <a:spLocks noChangeShapeType="1"/>
          </p:cNvSpPr>
          <p:nvPr/>
        </p:nvSpPr>
        <p:spPr bwMode="auto">
          <a:xfrm>
            <a:off x="7324725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3" name="Line 2094"/>
          <p:cNvSpPr>
            <a:spLocks noChangeShapeType="1"/>
          </p:cNvSpPr>
          <p:nvPr/>
        </p:nvSpPr>
        <p:spPr bwMode="auto">
          <a:xfrm flipH="1">
            <a:off x="5875338" y="241935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4" name="Line 2095"/>
          <p:cNvSpPr>
            <a:spLocks noChangeShapeType="1"/>
          </p:cNvSpPr>
          <p:nvPr/>
        </p:nvSpPr>
        <p:spPr bwMode="auto">
          <a:xfrm flipH="1">
            <a:off x="6167438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5" name="Line 2096"/>
          <p:cNvSpPr>
            <a:spLocks noChangeShapeType="1"/>
          </p:cNvSpPr>
          <p:nvPr/>
        </p:nvSpPr>
        <p:spPr bwMode="auto">
          <a:xfrm flipH="1">
            <a:off x="6457950" y="242093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6" name="Line 2097"/>
          <p:cNvSpPr>
            <a:spLocks noChangeShapeType="1"/>
          </p:cNvSpPr>
          <p:nvPr/>
        </p:nvSpPr>
        <p:spPr bwMode="auto">
          <a:xfrm flipH="1">
            <a:off x="6750050" y="2422525"/>
            <a:ext cx="157163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7" name="Line 2098"/>
          <p:cNvSpPr>
            <a:spLocks noChangeShapeType="1"/>
          </p:cNvSpPr>
          <p:nvPr/>
        </p:nvSpPr>
        <p:spPr bwMode="auto">
          <a:xfrm flipH="1">
            <a:off x="7034213" y="2425700"/>
            <a:ext cx="157162" cy="3000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8" name="Line 2099"/>
          <p:cNvSpPr>
            <a:spLocks noChangeShapeType="1"/>
          </p:cNvSpPr>
          <p:nvPr/>
        </p:nvSpPr>
        <p:spPr bwMode="auto">
          <a:xfrm flipH="1">
            <a:off x="7321550" y="2427288"/>
            <a:ext cx="157163" cy="3000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29" name="Line 2100"/>
          <p:cNvSpPr>
            <a:spLocks noChangeShapeType="1"/>
          </p:cNvSpPr>
          <p:nvPr/>
        </p:nvSpPr>
        <p:spPr bwMode="auto">
          <a:xfrm>
            <a:off x="7034213" y="27209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0" name="Line 2101"/>
          <p:cNvSpPr>
            <a:spLocks noChangeShapeType="1"/>
          </p:cNvSpPr>
          <p:nvPr/>
        </p:nvSpPr>
        <p:spPr bwMode="auto">
          <a:xfrm>
            <a:off x="5956300" y="2562225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631" name="Group 2102"/>
          <p:cNvGrpSpPr>
            <a:grpSpLocks/>
          </p:cNvGrpSpPr>
          <p:nvPr/>
        </p:nvGrpSpPr>
        <p:grpSpPr bwMode="auto">
          <a:xfrm>
            <a:off x="3635375" y="2328863"/>
            <a:ext cx="1800225" cy="1081087"/>
            <a:chOff x="983" y="1384"/>
            <a:chExt cx="1134" cy="681"/>
          </a:xfrm>
        </p:grpSpPr>
        <p:sp>
          <p:nvSpPr>
            <p:cNvPr id="24841" name="Oval 2103"/>
            <p:cNvSpPr>
              <a:spLocks noChangeArrowheads="1"/>
            </p:cNvSpPr>
            <p:nvPr/>
          </p:nvSpPr>
          <p:spPr bwMode="auto">
            <a:xfrm>
              <a:off x="1437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2" name="Oval 2104"/>
            <p:cNvSpPr>
              <a:spLocks noChangeArrowheads="1"/>
            </p:cNvSpPr>
            <p:nvPr/>
          </p:nvSpPr>
          <p:spPr bwMode="auto">
            <a:xfrm>
              <a:off x="1074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3" name="Oval 2105"/>
            <p:cNvSpPr>
              <a:spLocks noChangeArrowheads="1"/>
            </p:cNvSpPr>
            <p:nvPr/>
          </p:nvSpPr>
          <p:spPr bwMode="auto">
            <a:xfrm>
              <a:off x="1255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4" name="Oval 2106"/>
            <p:cNvSpPr>
              <a:spLocks noChangeArrowheads="1"/>
            </p:cNvSpPr>
            <p:nvPr/>
          </p:nvSpPr>
          <p:spPr bwMode="auto">
            <a:xfrm>
              <a:off x="1618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5" name="Oval 2107"/>
            <p:cNvSpPr>
              <a:spLocks noChangeArrowheads="1"/>
            </p:cNvSpPr>
            <p:nvPr/>
          </p:nvSpPr>
          <p:spPr bwMode="auto">
            <a:xfrm>
              <a:off x="1799" y="1384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6" name="Oval 2108"/>
            <p:cNvSpPr>
              <a:spLocks noChangeArrowheads="1"/>
            </p:cNvSpPr>
            <p:nvPr/>
          </p:nvSpPr>
          <p:spPr bwMode="auto">
            <a:xfrm>
              <a:off x="1028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7" name="Oval 2109"/>
            <p:cNvSpPr>
              <a:spLocks noChangeArrowheads="1"/>
            </p:cNvSpPr>
            <p:nvPr/>
          </p:nvSpPr>
          <p:spPr bwMode="auto">
            <a:xfrm>
              <a:off x="1210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8" name="Oval 2110"/>
            <p:cNvSpPr>
              <a:spLocks noChangeArrowheads="1"/>
            </p:cNvSpPr>
            <p:nvPr/>
          </p:nvSpPr>
          <p:spPr bwMode="auto">
            <a:xfrm>
              <a:off x="1391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49" name="Oval 2111"/>
            <p:cNvSpPr>
              <a:spLocks noChangeArrowheads="1"/>
            </p:cNvSpPr>
            <p:nvPr/>
          </p:nvSpPr>
          <p:spPr bwMode="auto">
            <a:xfrm>
              <a:off x="1573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0" name="Oval 2112"/>
            <p:cNvSpPr>
              <a:spLocks noChangeArrowheads="1"/>
            </p:cNvSpPr>
            <p:nvPr/>
          </p:nvSpPr>
          <p:spPr bwMode="auto">
            <a:xfrm>
              <a:off x="1754" y="1475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1" name="Oval 2113"/>
            <p:cNvSpPr>
              <a:spLocks noChangeArrowheads="1"/>
            </p:cNvSpPr>
            <p:nvPr/>
          </p:nvSpPr>
          <p:spPr bwMode="auto">
            <a:xfrm>
              <a:off x="983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2" name="Oval 2114"/>
            <p:cNvSpPr>
              <a:spLocks noChangeArrowheads="1"/>
            </p:cNvSpPr>
            <p:nvPr/>
          </p:nvSpPr>
          <p:spPr bwMode="auto">
            <a:xfrm>
              <a:off x="983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3" name="Oval 2115"/>
            <p:cNvSpPr>
              <a:spLocks noChangeArrowheads="1"/>
            </p:cNvSpPr>
            <p:nvPr/>
          </p:nvSpPr>
          <p:spPr bwMode="auto">
            <a:xfrm>
              <a:off x="1346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4" name="Oval 2116"/>
            <p:cNvSpPr>
              <a:spLocks noChangeArrowheads="1"/>
            </p:cNvSpPr>
            <p:nvPr/>
          </p:nvSpPr>
          <p:spPr bwMode="auto">
            <a:xfrm>
              <a:off x="1165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5" name="Oval 2117"/>
            <p:cNvSpPr>
              <a:spLocks noChangeArrowheads="1"/>
            </p:cNvSpPr>
            <p:nvPr/>
          </p:nvSpPr>
          <p:spPr bwMode="auto">
            <a:xfrm>
              <a:off x="1528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6" name="Oval 2118"/>
            <p:cNvSpPr>
              <a:spLocks noChangeArrowheads="1"/>
            </p:cNvSpPr>
            <p:nvPr/>
          </p:nvSpPr>
          <p:spPr bwMode="auto">
            <a:xfrm>
              <a:off x="1165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7" name="Oval 2119"/>
            <p:cNvSpPr>
              <a:spLocks noChangeArrowheads="1"/>
            </p:cNvSpPr>
            <p:nvPr/>
          </p:nvSpPr>
          <p:spPr bwMode="auto">
            <a:xfrm>
              <a:off x="1346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8" name="Oval 2120"/>
            <p:cNvSpPr>
              <a:spLocks noChangeArrowheads="1"/>
            </p:cNvSpPr>
            <p:nvPr/>
          </p:nvSpPr>
          <p:spPr bwMode="auto">
            <a:xfrm>
              <a:off x="1528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59" name="Oval 2121"/>
            <p:cNvSpPr>
              <a:spLocks noChangeArrowheads="1"/>
            </p:cNvSpPr>
            <p:nvPr/>
          </p:nvSpPr>
          <p:spPr bwMode="auto">
            <a:xfrm>
              <a:off x="983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0" name="Oval 2122"/>
            <p:cNvSpPr>
              <a:spLocks noChangeArrowheads="1"/>
            </p:cNvSpPr>
            <p:nvPr/>
          </p:nvSpPr>
          <p:spPr bwMode="auto">
            <a:xfrm>
              <a:off x="1165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1" name="Oval 2123"/>
            <p:cNvSpPr>
              <a:spLocks noChangeArrowheads="1"/>
            </p:cNvSpPr>
            <p:nvPr/>
          </p:nvSpPr>
          <p:spPr bwMode="auto">
            <a:xfrm>
              <a:off x="1346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2" name="Oval 2124"/>
            <p:cNvSpPr>
              <a:spLocks noChangeArrowheads="1"/>
            </p:cNvSpPr>
            <p:nvPr/>
          </p:nvSpPr>
          <p:spPr bwMode="auto">
            <a:xfrm>
              <a:off x="1528" y="192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3" name="Oval 2125"/>
            <p:cNvSpPr>
              <a:spLocks noChangeArrowheads="1"/>
            </p:cNvSpPr>
            <p:nvPr/>
          </p:nvSpPr>
          <p:spPr bwMode="auto">
            <a:xfrm>
              <a:off x="1709" y="192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4" name="Oval 2126"/>
            <p:cNvSpPr>
              <a:spLocks noChangeArrowheads="1"/>
            </p:cNvSpPr>
            <p:nvPr/>
          </p:nvSpPr>
          <p:spPr bwMode="auto">
            <a:xfrm>
              <a:off x="1709" y="174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5" name="Oval 2127"/>
            <p:cNvSpPr>
              <a:spLocks noChangeArrowheads="1"/>
            </p:cNvSpPr>
            <p:nvPr/>
          </p:nvSpPr>
          <p:spPr bwMode="auto">
            <a:xfrm>
              <a:off x="1709" y="156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6" name="Oval 2128"/>
            <p:cNvSpPr>
              <a:spLocks noChangeArrowheads="1"/>
            </p:cNvSpPr>
            <p:nvPr/>
          </p:nvSpPr>
          <p:spPr bwMode="auto">
            <a:xfrm flipV="1">
              <a:off x="1981" y="174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7" name="Oval 2129"/>
            <p:cNvSpPr>
              <a:spLocks noChangeArrowheads="1"/>
            </p:cNvSpPr>
            <p:nvPr/>
          </p:nvSpPr>
          <p:spPr bwMode="auto">
            <a:xfrm flipV="1">
              <a:off x="1936" y="183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8" name="Oval 2130"/>
            <p:cNvSpPr>
              <a:spLocks noChangeArrowheads="1"/>
            </p:cNvSpPr>
            <p:nvPr/>
          </p:nvSpPr>
          <p:spPr bwMode="auto">
            <a:xfrm flipV="1">
              <a:off x="1891" y="192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69" name="Oval 2131"/>
            <p:cNvSpPr>
              <a:spLocks noChangeArrowheads="1"/>
            </p:cNvSpPr>
            <p:nvPr/>
          </p:nvSpPr>
          <p:spPr bwMode="auto">
            <a:xfrm>
              <a:off x="1981" y="156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0" name="Oval 2132"/>
            <p:cNvSpPr>
              <a:spLocks noChangeArrowheads="1"/>
            </p:cNvSpPr>
            <p:nvPr/>
          </p:nvSpPr>
          <p:spPr bwMode="auto">
            <a:xfrm>
              <a:off x="1936" y="165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1" name="Oval 2133"/>
            <p:cNvSpPr>
              <a:spLocks noChangeArrowheads="1"/>
            </p:cNvSpPr>
            <p:nvPr/>
          </p:nvSpPr>
          <p:spPr bwMode="auto">
            <a:xfrm>
              <a:off x="1891" y="174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2" name="Oval 2134"/>
            <p:cNvSpPr>
              <a:spLocks noChangeArrowheads="1"/>
            </p:cNvSpPr>
            <p:nvPr/>
          </p:nvSpPr>
          <p:spPr bwMode="auto">
            <a:xfrm>
              <a:off x="1981" y="13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3" name="Oval 2135"/>
            <p:cNvSpPr>
              <a:spLocks noChangeArrowheads="1"/>
            </p:cNvSpPr>
            <p:nvPr/>
          </p:nvSpPr>
          <p:spPr bwMode="auto">
            <a:xfrm>
              <a:off x="1936" y="147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4" name="Oval 2136"/>
            <p:cNvSpPr>
              <a:spLocks noChangeArrowheads="1"/>
            </p:cNvSpPr>
            <p:nvPr/>
          </p:nvSpPr>
          <p:spPr bwMode="auto">
            <a:xfrm>
              <a:off x="1891" y="156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875" name="Line 2137"/>
            <p:cNvSpPr>
              <a:spLocks noChangeShapeType="1"/>
            </p:cNvSpPr>
            <p:nvPr/>
          </p:nvSpPr>
          <p:spPr bwMode="auto">
            <a:xfrm>
              <a:off x="1044" y="16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6" name="Line 2138"/>
            <p:cNvSpPr>
              <a:spLocks noChangeShapeType="1"/>
            </p:cNvSpPr>
            <p:nvPr/>
          </p:nvSpPr>
          <p:spPr bwMode="auto">
            <a:xfrm>
              <a:off x="1044" y="1998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7" name="Line 2139"/>
            <p:cNvSpPr>
              <a:spLocks noChangeShapeType="1"/>
            </p:cNvSpPr>
            <p:nvPr/>
          </p:nvSpPr>
          <p:spPr bwMode="auto">
            <a:xfrm>
              <a:off x="1045" y="181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8" name="Line 2140"/>
            <p:cNvSpPr>
              <a:spLocks noChangeShapeType="1"/>
            </p:cNvSpPr>
            <p:nvPr/>
          </p:nvSpPr>
          <p:spPr bwMode="auto">
            <a:xfrm>
              <a:off x="1045" y="1635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79" name="Line 2141"/>
            <p:cNvSpPr>
              <a:spLocks noChangeShapeType="1"/>
            </p:cNvSpPr>
            <p:nvPr/>
          </p:nvSpPr>
          <p:spPr bwMode="auto">
            <a:xfrm>
              <a:off x="1144" y="14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0" name="Line 2142"/>
            <p:cNvSpPr>
              <a:spLocks noChangeShapeType="1"/>
            </p:cNvSpPr>
            <p:nvPr/>
          </p:nvSpPr>
          <p:spPr bwMode="auto">
            <a:xfrm>
              <a:off x="1228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1" name="Line 2143"/>
            <p:cNvSpPr>
              <a:spLocks noChangeShapeType="1"/>
            </p:cNvSpPr>
            <p:nvPr/>
          </p:nvSpPr>
          <p:spPr bwMode="auto">
            <a:xfrm>
              <a:off x="141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2" name="Line 2144"/>
            <p:cNvSpPr>
              <a:spLocks noChangeShapeType="1"/>
            </p:cNvSpPr>
            <p:nvPr/>
          </p:nvSpPr>
          <p:spPr bwMode="auto">
            <a:xfrm>
              <a:off x="1594" y="1636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3" name="Line 2145"/>
            <p:cNvSpPr>
              <a:spLocks noChangeShapeType="1"/>
            </p:cNvSpPr>
            <p:nvPr/>
          </p:nvSpPr>
          <p:spPr bwMode="auto">
            <a:xfrm>
              <a:off x="1958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4" name="Line 2146"/>
            <p:cNvSpPr>
              <a:spLocks noChangeShapeType="1"/>
            </p:cNvSpPr>
            <p:nvPr/>
          </p:nvSpPr>
          <p:spPr bwMode="auto">
            <a:xfrm flipH="1">
              <a:off x="1045" y="1444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5" name="Line 2147"/>
            <p:cNvSpPr>
              <a:spLocks noChangeShapeType="1"/>
            </p:cNvSpPr>
            <p:nvPr/>
          </p:nvSpPr>
          <p:spPr bwMode="auto">
            <a:xfrm flipH="1">
              <a:off x="1229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6" name="Line 2148"/>
            <p:cNvSpPr>
              <a:spLocks noChangeShapeType="1"/>
            </p:cNvSpPr>
            <p:nvPr/>
          </p:nvSpPr>
          <p:spPr bwMode="auto">
            <a:xfrm flipH="1">
              <a:off x="1412" y="1445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7" name="Line 2149"/>
            <p:cNvSpPr>
              <a:spLocks noChangeShapeType="1"/>
            </p:cNvSpPr>
            <p:nvPr/>
          </p:nvSpPr>
          <p:spPr bwMode="auto">
            <a:xfrm flipH="1">
              <a:off x="1596" y="1446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8" name="Line 2150"/>
            <p:cNvSpPr>
              <a:spLocks noChangeShapeType="1"/>
            </p:cNvSpPr>
            <p:nvPr/>
          </p:nvSpPr>
          <p:spPr bwMode="auto">
            <a:xfrm flipH="1">
              <a:off x="1775" y="1448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89" name="Line 2151"/>
            <p:cNvSpPr>
              <a:spLocks noChangeShapeType="1"/>
            </p:cNvSpPr>
            <p:nvPr/>
          </p:nvSpPr>
          <p:spPr bwMode="auto">
            <a:xfrm flipH="1">
              <a:off x="1956" y="1449"/>
              <a:ext cx="99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0" name="Line 2152"/>
            <p:cNvSpPr>
              <a:spLocks noChangeShapeType="1"/>
            </p:cNvSpPr>
            <p:nvPr/>
          </p:nvSpPr>
          <p:spPr bwMode="auto">
            <a:xfrm>
              <a:off x="1775" y="1634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891" name="Line 2153"/>
            <p:cNvSpPr>
              <a:spLocks noChangeShapeType="1"/>
            </p:cNvSpPr>
            <p:nvPr/>
          </p:nvSpPr>
          <p:spPr bwMode="auto">
            <a:xfrm>
              <a:off x="1096" y="1534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632" name="Group 2154"/>
          <p:cNvGrpSpPr>
            <a:grpSpLocks/>
          </p:cNvGrpSpPr>
          <p:nvPr/>
        </p:nvGrpSpPr>
        <p:grpSpPr bwMode="auto">
          <a:xfrm>
            <a:off x="1552575" y="2341563"/>
            <a:ext cx="1800225" cy="1081087"/>
            <a:chOff x="1111" y="2160"/>
            <a:chExt cx="1134" cy="681"/>
          </a:xfrm>
        </p:grpSpPr>
        <p:grpSp>
          <p:nvGrpSpPr>
            <p:cNvPr id="24789" name="Group 2155"/>
            <p:cNvGrpSpPr>
              <a:grpSpLocks/>
            </p:cNvGrpSpPr>
            <p:nvPr/>
          </p:nvGrpSpPr>
          <p:grpSpPr bwMode="auto">
            <a:xfrm>
              <a:off x="1111" y="2160"/>
              <a:ext cx="1134" cy="681"/>
              <a:chOff x="1111" y="2160"/>
              <a:chExt cx="1134" cy="681"/>
            </a:xfrm>
          </p:grpSpPr>
          <p:sp>
            <p:nvSpPr>
              <p:cNvPr id="24791" name="Oval 2156"/>
              <p:cNvSpPr>
                <a:spLocks noChangeArrowheads="1"/>
              </p:cNvSpPr>
              <p:nvPr/>
            </p:nvSpPr>
            <p:spPr bwMode="auto">
              <a:xfrm>
                <a:off x="1565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2" name="Oval 2157"/>
              <p:cNvSpPr>
                <a:spLocks noChangeArrowheads="1"/>
              </p:cNvSpPr>
              <p:nvPr/>
            </p:nvSpPr>
            <p:spPr bwMode="auto">
              <a:xfrm>
                <a:off x="1202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3" name="Oval 2158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4" name="Oval 2159"/>
              <p:cNvSpPr>
                <a:spLocks noChangeArrowheads="1"/>
              </p:cNvSpPr>
              <p:nvPr/>
            </p:nvSpPr>
            <p:spPr bwMode="auto">
              <a:xfrm>
                <a:off x="1746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5" name="Oval 2160"/>
              <p:cNvSpPr>
                <a:spLocks noChangeArrowheads="1"/>
              </p:cNvSpPr>
              <p:nvPr/>
            </p:nvSpPr>
            <p:spPr bwMode="auto">
              <a:xfrm>
                <a:off x="1927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6" name="Oval 2161"/>
              <p:cNvSpPr>
                <a:spLocks noChangeArrowheads="1"/>
              </p:cNvSpPr>
              <p:nvPr/>
            </p:nvSpPr>
            <p:spPr bwMode="auto">
              <a:xfrm>
                <a:off x="1156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7" name="Oval 2162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8" name="Oval 2163"/>
              <p:cNvSpPr>
                <a:spLocks noChangeArrowheads="1"/>
              </p:cNvSpPr>
              <p:nvPr/>
            </p:nvSpPr>
            <p:spPr bwMode="auto">
              <a:xfrm>
                <a:off x="1519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799" name="Oval 2164"/>
              <p:cNvSpPr>
                <a:spLocks noChangeArrowheads="1"/>
              </p:cNvSpPr>
              <p:nvPr/>
            </p:nvSpPr>
            <p:spPr bwMode="auto">
              <a:xfrm>
                <a:off x="1701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0" name="Oval 2165"/>
              <p:cNvSpPr>
                <a:spLocks noChangeArrowheads="1"/>
              </p:cNvSpPr>
              <p:nvPr/>
            </p:nvSpPr>
            <p:spPr bwMode="auto">
              <a:xfrm>
                <a:off x="1882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1" name="Oval 2166"/>
              <p:cNvSpPr>
                <a:spLocks noChangeArrowheads="1"/>
              </p:cNvSpPr>
              <p:nvPr/>
            </p:nvSpPr>
            <p:spPr bwMode="auto">
              <a:xfrm>
                <a:off x="1111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2" name="Oval 2167"/>
              <p:cNvSpPr>
                <a:spLocks noChangeArrowheads="1"/>
              </p:cNvSpPr>
              <p:nvPr/>
            </p:nvSpPr>
            <p:spPr bwMode="auto">
              <a:xfrm>
                <a:off x="1111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3" name="Oval 2168"/>
              <p:cNvSpPr>
                <a:spLocks noChangeArrowheads="1"/>
              </p:cNvSpPr>
              <p:nvPr/>
            </p:nvSpPr>
            <p:spPr bwMode="auto">
              <a:xfrm>
                <a:off x="1474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4" name="Oval 2169"/>
              <p:cNvSpPr>
                <a:spLocks noChangeArrowheads="1"/>
              </p:cNvSpPr>
              <p:nvPr/>
            </p:nvSpPr>
            <p:spPr bwMode="auto">
              <a:xfrm>
                <a:off x="1293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5" name="Oval 2170"/>
              <p:cNvSpPr>
                <a:spLocks noChangeArrowheads="1"/>
              </p:cNvSpPr>
              <p:nvPr/>
            </p:nvSpPr>
            <p:spPr bwMode="auto">
              <a:xfrm>
                <a:off x="1656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6" name="Oval 2171"/>
              <p:cNvSpPr>
                <a:spLocks noChangeArrowheads="1"/>
              </p:cNvSpPr>
              <p:nvPr/>
            </p:nvSpPr>
            <p:spPr bwMode="auto">
              <a:xfrm>
                <a:off x="1293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7" name="Oval 2172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8" name="Oval 2173"/>
              <p:cNvSpPr>
                <a:spLocks noChangeArrowheads="1"/>
              </p:cNvSpPr>
              <p:nvPr/>
            </p:nvSpPr>
            <p:spPr bwMode="auto">
              <a:xfrm>
                <a:off x="1656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09" name="Oval 2174"/>
              <p:cNvSpPr>
                <a:spLocks noChangeArrowheads="1"/>
              </p:cNvSpPr>
              <p:nvPr/>
            </p:nvSpPr>
            <p:spPr bwMode="auto">
              <a:xfrm>
                <a:off x="1111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0" name="Oval 2175"/>
              <p:cNvSpPr>
                <a:spLocks noChangeArrowheads="1"/>
              </p:cNvSpPr>
              <p:nvPr/>
            </p:nvSpPr>
            <p:spPr bwMode="auto">
              <a:xfrm>
                <a:off x="1293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1" name="Oval 2176"/>
              <p:cNvSpPr>
                <a:spLocks noChangeArrowheads="1"/>
              </p:cNvSpPr>
              <p:nvPr/>
            </p:nvSpPr>
            <p:spPr bwMode="auto">
              <a:xfrm>
                <a:off x="1474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2" name="Oval 2177"/>
              <p:cNvSpPr>
                <a:spLocks noChangeArrowheads="1"/>
              </p:cNvSpPr>
              <p:nvPr/>
            </p:nvSpPr>
            <p:spPr bwMode="auto">
              <a:xfrm>
                <a:off x="1656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3" name="Oval 2178"/>
              <p:cNvSpPr>
                <a:spLocks noChangeArrowheads="1"/>
              </p:cNvSpPr>
              <p:nvPr/>
            </p:nvSpPr>
            <p:spPr bwMode="auto">
              <a:xfrm>
                <a:off x="1837" y="270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4" name="Oval 2179"/>
              <p:cNvSpPr>
                <a:spLocks noChangeArrowheads="1"/>
              </p:cNvSpPr>
              <p:nvPr/>
            </p:nvSpPr>
            <p:spPr bwMode="auto">
              <a:xfrm>
                <a:off x="1837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5" name="Oval 2180"/>
              <p:cNvSpPr>
                <a:spLocks noChangeArrowheads="1"/>
              </p:cNvSpPr>
              <p:nvPr/>
            </p:nvSpPr>
            <p:spPr bwMode="auto">
              <a:xfrm>
                <a:off x="1837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6" name="Oval 2181"/>
              <p:cNvSpPr>
                <a:spLocks noChangeArrowheads="1"/>
              </p:cNvSpPr>
              <p:nvPr/>
            </p:nvSpPr>
            <p:spPr bwMode="auto">
              <a:xfrm flipV="1">
                <a:off x="2109" y="2522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7" name="Oval 2182"/>
              <p:cNvSpPr>
                <a:spLocks noChangeArrowheads="1"/>
              </p:cNvSpPr>
              <p:nvPr/>
            </p:nvSpPr>
            <p:spPr bwMode="auto">
              <a:xfrm flipV="1">
                <a:off x="2064" y="2613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8" name="Oval 2183"/>
              <p:cNvSpPr>
                <a:spLocks noChangeArrowheads="1"/>
              </p:cNvSpPr>
              <p:nvPr/>
            </p:nvSpPr>
            <p:spPr bwMode="auto">
              <a:xfrm flipV="1">
                <a:off x="2019" y="2704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19" name="Oval 2184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0" name="Oval 2185"/>
              <p:cNvSpPr>
                <a:spLocks noChangeArrowheads="1"/>
              </p:cNvSpPr>
              <p:nvPr/>
            </p:nvSpPr>
            <p:spPr bwMode="auto">
              <a:xfrm>
                <a:off x="2064" y="243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1" name="Oval 2186"/>
              <p:cNvSpPr>
                <a:spLocks noChangeArrowheads="1"/>
              </p:cNvSpPr>
              <p:nvPr/>
            </p:nvSpPr>
            <p:spPr bwMode="auto">
              <a:xfrm>
                <a:off x="2019" y="2523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2" name="Oval 2187"/>
              <p:cNvSpPr>
                <a:spLocks noChangeArrowheads="1"/>
              </p:cNvSpPr>
              <p:nvPr/>
            </p:nvSpPr>
            <p:spPr bwMode="auto">
              <a:xfrm>
                <a:off x="2109" y="216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3" name="Oval 2188"/>
              <p:cNvSpPr>
                <a:spLocks noChangeArrowheads="1"/>
              </p:cNvSpPr>
              <p:nvPr/>
            </p:nvSpPr>
            <p:spPr bwMode="auto">
              <a:xfrm>
                <a:off x="2064" y="225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4" name="Oval 2189"/>
              <p:cNvSpPr>
                <a:spLocks noChangeArrowheads="1"/>
              </p:cNvSpPr>
              <p:nvPr/>
            </p:nvSpPr>
            <p:spPr bwMode="auto">
              <a:xfrm>
                <a:off x="2019" y="234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4825" name="Line 2190"/>
              <p:cNvSpPr>
                <a:spLocks noChangeShapeType="1"/>
              </p:cNvSpPr>
              <p:nvPr/>
            </p:nvSpPr>
            <p:spPr bwMode="auto">
              <a:xfrm>
                <a:off x="1172" y="2411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6" name="Line 2191"/>
              <p:cNvSpPr>
                <a:spLocks noChangeShapeType="1"/>
              </p:cNvSpPr>
              <p:nvPr/>
            </p:nvSpPr>
            <p:spPr bwMode="auto">
              <a:xfrm>
                <a:off x="1172" y="2774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7" name="Line 2192"/>
              <p:cNvSpPr>
                <a:spLocks noChangeShapeType="1"/>
              </p:cNvSpPr>
              <p:nvPr/>
            </p:nvSpPr>
            <p:spPr bwMode="auto">
              <a:xfrm>
                <a:off x="1173" y="259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8" name="Line 2193"/>
              <p:cNvSpPr>
                <a:spLocks noChangeShapeType="1"/>
              </p:cNvSpPr>
              <p:nvPr/>
            </p:nvSpPr>
            <p:spPr bwMode="auto">
              <a:xfrm>
                <a:off x="1173" y="2411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29" name="Line 2194"/>
              <p:cNvSpPr>
                <a:spLocks noChangeShapeType="1"/>
              </p:cNvSpPr>
              <p:nvPr/>
            </p:nvSpPr>
            <p:spPr bwMode="auto">
              <a:xfrm>
                <a:off x="1224" y="2310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0" name="Line 2195"/>
              <p:cNvSpPr>
                <a:spLocks noChangeShapeType="1"/>
              </p:cNvSpPr>
              <p:nvPr/>
            </p:nvSpPr>
            <p:spPr bwMode="auto">
              <a:xfrm>
                <a:off x="1272" y="2223"/>
                <a:ext cx="9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1" name="Line 2196"/>
              <p:cNvSpPr>
                <a:spLocks noChangeShapeType="1"/>
              </p:cNvSpPr>
              <p:nvPr/>
            </p:nvSpPr>
            <p:spPr bwMode="auto">
              <a:xfrm>
                <a:off x="1356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2" name="Line 2197"/>
              <p:cNvSpPr>
                <a:spLocks noChangeShapeType="1"/>
              </p:cNvSpPr>
              <p:nvPr/>
            </p:nvSpPr>
            <p:spPr bwMode="auto">
              <a:xfrm>
                <a:off x="154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3" name="Line 2198"/>
              <p:cNvSpPr>
                <a:spLocks noChangeShapeType="1"/>
              </p:cNvSpPr>
              <p:nvPr/>
            </p:nvSpPr>
            <p:spPr bwMode="auto">
              <a:xfrm>
                <a:off x="1722" y="2412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4" name="Line 2199"/>
              <p:cNvSpPr>
                <a:spLocks noChangeShapeType="1"/>
              </p:cNvSpPr>
              <p:nvPr/>
            </p:nvSpPr>
            <p:spPr bwMode="auto">
              <a:xfrm>
                <a:off x="2086" y="2410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5" name="Line 2200"/>
              <p:cNvSpPr>
                <a:spLocks noChangeShapeType="1"/>
              </p:cNvSpPr>
              <p:nvPr/>
            </p:nvSpPr>
            <p:spPr bwMode="auto">
              <a:xfrm flipH="1">
                <a:off x="1173" y="2220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6" name="Line 2201"/>
              <p:cNvSpPr>
                <a:spLocks noChangeShapeType="1"/>
              </p:cNvSpPr>
              <p:nvPr/>
            </p:nvSpPr>
            <p:spPr bwMode="auto">
              <a:xfrm flipH="1">
                <a:off x="1357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7" name="Line 2202"/>
              <p:cNvSpPr>
                <a:spLocks noChangeShapeType="1"/>
              </p:cNvSpPr>
              <p:nvPr/>
            </p:nvSpPr>
            <p:spPr bwMode="auto">
              <a:xfrm flipH="1">
                <a:off x="1540" y="2221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8" name="Line 2203"/>
              <p:cNvSpPr>
                <a:spLocks noChangeShapeType="1"/>
              </p:cNvSpPr>
              <p:nvPr/>
            </p:nvSpPr>
            <p:spPr bwMode="auto">
              <a:xfrm flipH="1">
                <a:off x="1724" y="2222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39" name="Line 2204"/>
              <p:cNvSpPr>
                <a:spLocks noChangeShapeType="1"/>
              </p:cNvSpPr>
              <p:nvPr/>
            </p:nvSpPr>
            <p:spPr bwMode="auto">
              <a:xfrm flipH="1">
                <a:off x="1903" y="2224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40" name="Line 2205"/>
              <p:cNvSpPr>
                <a:spLocks noChangeShapeType="1"/>
              </p:cNvSpPr>
              <p:nvPr/>
            </p:nvSpPr>
            <p:spPr bwMode="auto">
              <a:xfrm flipH="1">
                <a:off x="2084" y="2225"/>
                <a:ext cx="99" cy="1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4790" name="Line 2206"/>
            <p:cNvSpPr>
              <a:spLocks noChangeShapeType="1"/>
            </p:cNvSpPr>
            <p:nvPr/>
          </p:nvSpPr>
          <p:spPr bwMode="auto">
            <a:xfrm>
              <a:off x="1903" y="2410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4633" name="Line 2207"/>
          <p:cNvSpPr>
            <a:spLocks noChangeShapeType="1"/>
          </p:cNvSpPr>
          <p:nvPr/>
        </p:nvSpPr>
        <p:spPr bwMode="auto">
          <a:xfrm>
            <a:off x="1644650" y="2743200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4" name="Line 2208"/>
          <p:cNvSpPr>
            <a:spLocks noChangeShapeType="1"/>
          </p:cNvSpPr>
          <p:nvPr/>
        </p:nvSpPr>
        <p:spPr bwMode="auto">
          <a:xfrm>
            <a:off x="1941513" y="27416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5" name="Line 2209"/>
          <p:cNvSpPr>
            <a:spLocks noChangeShapeType="1"/>
          </p:cNvSpPr>
          <p:nvPr/>
        </p:nvSpPr>
        <p:spPr bwMode="auto">
          <a:xfrm>
            <a:off x="1731963" y="2576513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6" name="Line 2210"/>
          <p:cNvSpPr>
            <a:spLocks noChangeShapeType="1"/>
          </p:cNvSpPr>
          <p:nvPr/>
        </p:nvSpPr>
        <p:spPr bwMode="auto">
          <a:xfrm flipV="1">
            <a:off x="1644650" y="25844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7" name="Line 2211"/>
          <p:cNvSpPr>
            <a:spLocks noChangeShapeType="1"/>
          </p:cNvSpPr>
          <p:nvPr/>
        </p:nvSpPr>
        <p:spPr bwMode="auto">
          <a:xfrm flipV="1">
            <a:off x="1649413" y="2868613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8" name="Line 2212"/>
          <p:cNvSpPr>
            <a:spLocks noChangeShapeType="1"/>
          </p:cNvSpPr>
          <p:nvPr/>
        </p:nvSpPr>
        <p:spPr bwMode="auto">
          <a:xfrm flipV="1">
            <a:off x="1946275" y="2860675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39" name="Line 2213"/>
          <p:cNvSpPr>
            <a:spLocks noChangeShapeType="1"/>
          </p:cNvSpPr>
          <p:nvPr/>
        </p:nvSpPr>
        <p:spPr bwMode="auto">
          <a:xfrm flipV="1">
            <a:off x="1944688" y="2586038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0" name="Line 2214"/>
          <p:cNvSpPr>
            <a:spLocks noChangeShapeType="1"/>
          </p:cNvSpPr>
          <p:nvPr/>
        </p:nvSpPr>
        <p:spPr bwMode="auto">
          <a:xfrm>
            <a:off x="2022475" y="2600325"/>
            <a:ext cx="0" cy="2857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1" name="Line 2215"/>
          <p:cNvSpPr>
            <a:spLocks noChangeShapeType="1"/>
          </p:cNvSpPr>
          <p:nvPr/>
        </p:nvSpPr>
        <p:spPr bwMode="auto">
          <a:xfrm>
            <a:off x="1644650" y="3022600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2" name="Line 2216"/>
          <p:cNvSpPr>
            <a:spLocks noChangeShapeType="1"/>
          </p:cNvSpPr>
          <p:nvPr/>
        </p:nvSpPr>
        <p:spPr bwMode="auto">
          <a:xfrm>
            <a:off x="1725613" y="2868613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3" name="Line 2217"/>
          <p:cNvSpPr>
            <a:spLocks noChangeShapeType="1"/>
          </p:cNvSpPr>
          <p:nvPr/>
        </p:nvSpPr>
        <p:spPr bwMode="auto">
          <a:xfrm>
            <a:off x="1724025" y="2581275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4" name="Line 2218"/>
          <p:cNvSpPr>
            <a:spLocks noChangeShapeType="1"/>
          </p:cNvSpPr>
          <p:nvPr/>
        </p:nvSpPr>
        <p:spPr bwMode="auto">
          <a:xfrm>
            <a:off x="1658938" y="2738438"/>
            <a:ext cx="298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5" name="Line 2219"/>
          <p:cNvSpPr>
            <a:spLocks noChangeShapeType="1"/>
          </p:cNvSpPr>
          <p:nvPr/>
        </p:nvSpPr>
        <p:spPr bwMode="auto">
          <a:xfrm>
            <a:off x="4310063" y="27352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6" name="Line 2220"/>
          <p:cNvSpPr>
            <a:spLocks noChangeShapeType="1"/>
          </p:cNvSpPr>
          <p:nvPr/>
        </p:nvSpPr>
        <p:spPr bwMode="auto">
          <a:xfrm>
            <a:off x="4886325" y="27336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7" name="Line 2221"/>
          <p:cNvSpPr>
            <a:spLocks noChangeShapeType="1"/>
          </p:cNvSpPr>
          <p:nvPr/>
        </p:nvSpPr>
        <p:spPr bwMode="auto">
          <a:xfrm>
            <a:off x="4462463" y="2417763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8" name="Line 2222"/>
          <p:cNvSpPr>
            <a:spLocks noChangeShapeType="1"/>
          </p:cNvSpPr>
          <p:nvPr/>
        </p:nvSpPr>
        <p:spPr bwMode="auto">
          <a:xfrm>
            <a:off x="5038725" y="24225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49" name="Line 2223"/>
          <p:cNvSpPr>
            <a:spLocks noChangeShapeType="1"/>
          </p:cNvSpPr>
          <p:nvPr/>
        </p:nvSpPr>
        <p:spPr bwMode="auto">
          <a:xfrm flipV="1">
            <a:off x="4314825" y="2987675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0" name="Line 2224"/>
          <p:cNvSpPr>
            <a:spLocks noChangeShapeType="1"/>
          </p:cNvSpPr>
          <p:nvPr/>
        </p:nvSpPr>
        <p:spPr bwMode="auto">
          <a:xfrm flipV="1">
            <a:off x="4897438" y="2998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1" name="Line 2225"/>
          <p:cNvSpPr>
            <a:spLocks noChangeShapeType="1"/>
          </p:cNvSpPr>
          <p:nvPr/>
        </p:nvSpPr>
        <p:spPr bwMode="auto">
          <a:xfrm flipV="1">
            <a:off x="4303713" y="3306763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2" name="Line 2226"/>
          <p:cNvSpPr>
            <a:spLocks noChangeShapeType="1"/>
          </p:cNvSpPr>
          <p:nvPr/>
        </p:nvSpPr>
        <p:spPr bwMode="auto">
          <a:xfrm flipV="1">
            <a:off x="4302125" y="272097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3" name="Line 2227"/>
          <p:cNvSpPr>
            <a:spLocks noChangeShapeType="1"/>
          </p:cNvSpPr>
          <p:nvPr/>
        </p:nvSpPr>
        <p:spPr bwMode="auto">
          <a:xfrm flipV="1">
            <a:off x="4460875" y="24225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4" name="Line 2228"/>
          <p:cNvSpPr>
            <a:spLocks noChangeShapeType="1"/>
          </p:cNvSpPr>
          <p:nvPr/>
        </p:nvSpPr>
        <p:spPr bwMode="auto">
          <a:xfrm flipV="1">
            <a:off x="4441825" y="29940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5" name="Line 2229"/>
          <p:cNvSpPr>
            <a:spLocks noChangeShapeType="1"/>
          </p:cNvSpPr>
          <p:nvPr/>
        </p:nvSpPr>
        <p:spPr bwMode="auto">
          <a:xfrm flipV="1">
            <a:off x="4311650" y="2419350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6" name="Line 2230"/>
          <p:cNvSpPr>
            <a:spLocks noChangeShapeType="1"/>
          </p:cNvSpPr>
          <p:nvPr/>
        </p:nvSpPr>
        <p:spPr bwMode="auto">
          <a:xfrm flipV="1">
            <a:off x="4897438" y="24082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7" name="Line 2231"/>
          <p:cNvSpPr>
            <a:spLocks noChangeShapeType="1"/>
          </p:cNvSpPr>
          <p:nvPr/>
        </p:nvSpPr>
        <p:spPr bwMode="auto">
          <a:xfrm>
            <a:off x="6372225" y="28733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8" name="Line 2232"/>
          <p:cNvSpPr>
            <a:spLocks noChangeShapeType="1"/>
          </p:cNvSpPr>
          <p:nvPr/>
        </p:nvSpPr>
        <p:spPr bwMode="auto">
          <a:xfrm>
            <a:off x="6524625" y="255587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59" name="Line 2233"/>
          <p:cNvSpPr>
            <a:spLocks noChangeShapeType="1"/>
          </p:cNvSpPr>
          <p:nvPr/>
        </p:nvSpPr>
        <p:spPr bwMode="auto">
          <a:xfrm flipV="1">
            <a:off x="6376988" y="312578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0" name="Line 2234"/>
          <p:cNvSpPr>
            <a:spLocks noChangeShapeType="1"/>
          </p:cNvSpPr>
          <p:nvPr/>
        </p:nvSpPr>
        <p:spPr bwMode="auto">
          <a:xfrm flipV="1">
            <a:off x="6529388" y="2566988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1" name="Line 2235"/>
          <p:cNvSpPr>
            <a:spLocks noChangeShapeType="1"/>
          </p:cNvSpPr>
          <p:nvPr/>
        </p:nvSpPr>
        <p:spPr bwMode="auto">
          <a:xfrm flipV="1">
            <a:off x="6373813" y="25638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2" name="Line 2236"/>
          <p:cNvSpPr>
            <a:spLocks noChangeShapeType="1"/>
          </p:cNvSpPr>
          <p:nvPr/>
        </p:nvSpPr>
        <p:spPr bwMode="auto">
          <a:xfrm flipV="1">
            <a:off x="7531100" y="25527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3" name="Line 2237"/>
          <p:cNvSpPr>
            <a:spLocks noChangeShapeType="1"/>
          </p:cNvSpPr>
          <p:nvPr/>
        </p:nvSpPr>
        <p:spPr bwMode="auto">
          <a:xfrm flipV="1">
            <a:off x="6369050" y="3448050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4" name="Line 2238"/>
          <p:cNvSpPr>
            <a:spLocks noChangeShapeType="1"/>
          </p:cNvSpPr>
          <p:nvPr/>
        </p:nvSpPr>
        <p:spPr bwMode="auto">
          <a:xfrm flipV="1">
            <a:off x="6386513" y="285591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5" name="Line 2239"/>
          <p:cNvSpPr>
            <a:spLocks noChangeShapeType="1"/>
          </p:cNvSpPr>
          <p:nvPr/>
        </p:nvSpPr>
        <p:spPr bwMode="auto">
          <a:xfrm>
            <a:off x="6513513" y="3122613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6" name="Line 2240"/>
          <p:cNvSpPr>
            <a:spLocks noChangeShapeType="1"/>
          </p:cNvSpPr>
          <p:nvPr/>
        </p:nvSpPr>
        <p:spPr bwMode="auto">
          <a:xfrm>
            <a:off x="7672388" y="25669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7" name="Line 2241"/>
          <p:cNvSpPr>
            <a:spLocks noChangeShapeType="1"/>
          </p:cNvSpPr>
          <p:nvPr/>
        </p:nvSpPr>
        <p:spPr bwMode="auto">
          <a:xfrm flipV="1">
            <a:off x="7524750" y="31369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68" name="Line 2242"/>
          <p:cNvSpPr>
            <a:spLocks noChangeShapeType="1"/>
          </p:cNvSpPr>
          <p:nvPr/>
        </p:nvSpPr>
        <p:spPr bwMode="auto">
          <a:xfrm>
            <a:off x="7526338" y="28654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4669" name="Group 2243"/>
          <p:cNvGrpSpPr>
            <a:grpSpLocks/>
          </p:cNvGrpSpPr>
          <p:nvPr/>
        </p:nvGrpSpPr>
        <p:grpSpPr bwMode="auto">
          <a:xfrm>
            <a:off x="1636713" y="3600450"/>
            <a:ext cx="1009650" cy="649288"/>
            <a:chOff x="1031" y="2268"/>
            <a:chExt cx="636" cy="409"/>
          </a:xfrm>
        </p:grpSpPr>
        <p:sp>
          <p:nvSpPr>
            <p:cNvPr id="24769" name="Line 2244"/>
            <p:cNvSpPr>
              <a:spLocks noChangeShapeType="1"/>
            </p:cNvSpPr>
            <p:nvPr/>
          </p:nvSpPr>
          <p:spPr bwMode="auto">
            <a:xfrm>
              <a:off x="1031" y="243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0" name="Line 2245"/>
            <p:cNvSpPr>
              <a:spLocks noChangeShapeType="1"/>
            </p:cNvSpPr>
            <p:nvPr/>
          </p:nvSpPr>
          <p:spPr bwMode="auto">
            <a:xfrm>
              <a:off x="1086" y="23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1" name="Line 2246"/>
            <p:cNvSpPr>
              <a:spLocks noChangeShapeType="1"/>
            </p:cNvSpPr>
            <p:nvPr/>
          </p:nvSpPr>
          <p:spPr bwMode="auto">
            <a:xfrm flipV="1">
              <a:off x="1031" y="2339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2" name="Line 2247"/>
            <p:cNvSpPr>
              <a:spLocks noChangeShapeType="1"/>
            </p:cNvSpPr>
            <p:nvPr/>
          </p:nvSpPr>
          <p:spPr bwMode="auto">
            <a:xfrm flipV="1">
              <a:off x="1034" y="2518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3" name="Line 2248"/>
            <p:cNvSpPr>
              <a:spLocks noChangeShapeType="1"/>
            </p:cNvSpPr>
            <p:nvPr/>
          </p:nvSpPr>
          <p:spPr bwMode="auto">
            <a:xfrm flipV="1">
              <a:off x="1221" y="2513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4" name="Line 2249"/>
            <p:cNvSpPr>
              <a:spLocks noChangeShapeType="1"/>
            </p:cNvSpPr>
            <p:nvPr/>
          </p:nvSpPr>
          <p:spPr bwMode="auto">
            <a:xfrm flipV="1">
              <a:off x="1220" y="2340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5" name="Line 2250"/>
            <p:cNvSpPr>
              <a:spLocks noChangeShapeType="1"/>
            </p:cNvSpPr>
            <p:nvPr/>
          </p:nvSpPr>
          <p:spPr bwMode="auto">
            <a:xfrm>
              <a:off x="1269" y="2349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6" name="Line 2251"/>
            <p:cNvSpPr>
              <a:spLocks noChangeShapeType="1"/>
            </p:cNvSpPr>
            <p:nvPr/>
          </p:nvSpPr>
          <p:spPr bwMode="auto">
            <a:xfrm>
              <a:off x="1031" y="2615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7" name="Line 2252"/>
            <p:cNvSpPr>
              <a:spLocks noChangeShapeType="1"/>
            </p:cNvSpPr>
            <p:nvPr/>
          </p:nvSpPr>
          <p:spPr bwMode="auto">
            <a:xfrm>
              <a:off x="1082" y="2518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8" name="Line 2253"/>
            <p:cNvSpPr>
              <a:spLocks noChangeShapeType="1"/>
            </p:cNvSpPr>
            <p:nvPr/>
          </p:nvSpPr>
          <p:spPr bwMode="auto">
            <a:xfrm>
              <a:off x="1081" y="2337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79" name="Line 2254"/>
            <p:cNvSpPr>
              <a:spLocks noChangeShapeType="1"/>
            </p:cNvSpPr>
            <p:nvPr/>
          </p:nvSpPr>
          <p:spPr bwMode="auto">
            <a:xfrm>
              <a:off x="1214" y="2434"/>
              <a:ext cx="0" cy="1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0" name="Line 2255"/>
            <p:cNvSpPr>
              <a:spLocks noChangeShapeType="1"/>
            </p:cNvSpPr>
            <p:nvPr/>
          </p:nvSpPr>
          <p:spPr bwMode="auto">
            <a:xfrm>
              <a:off x="1036" y="2432"/>
              <a:ext cx="1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781" name="Oval 2256"/>
            <p:cNvSpPr>
              <a:spLocks noChangeArrowheads="1"/>
            </p:cNvSpPr>
            <p:nvPr/>
          </p:nvSpPr>
          <p:spPr bwMode="auto">
            <a:xfrm>
              <a:off x="1342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2" name="Oval 2257"/>
            <p:cNvSpPr>
              <a:spLocks noChangeArrowheads="1"/>
            </p:cNvSpPr>
            <p:nvPr/>
          </p:nvSpPr>
          <p:spPr bwMode="auto">
            <a:xfrm>
              <a:off x="1524" y="2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3" name="Oval 2258"/>
            <p:cNvSpPr>
              <a:spLocks noChangeArrowheads="1"/>
            </p:cNvSpPr>
            <p:nvPr/>
          </p:nvSpPr>
          <p:spPr bwMode="auto">
            <a:xfrm>
              <a:off x="1349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4" name="Oval 2259"/>
            <p:cNvSpPr>
              <a:spLocks noChangeArrowheads="1"/>
            </p:cNvSpPr>
            <p:nvPr/>
          </p:nvSpPr>
          <p:spPr bwMode="auto">
            <a:xfrm>
              <a:off x="1297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5" name="Oval 2260"/>
            <p:cNvSpPr>
              <a:spLocks noChangeArrowheads="1"/>
            </p:cNvSpPr>
            <p:nvPr/>
          </p:nvSpPr>
          <p:spPr bwMode="auto">
            <a:xfrm>
              <a:off x="1479" y="2541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6" name="Oval 2261"/>
            <p:cNvSpPr>
              <a:spLocks noChangeArrowheads="1"/>
            </p:cNvSpPr>
            <p:nvPr/>
          </p:nvSpPr>
          <p:spPr bwMode="auto">
            <a:xfrm>
              <a:off x="1531" y="226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7" name="Oval 2262"/>
            <p:cNvSpPr>
              <a:spLocks noChangeArrowheads="1"/>
            </p:cNvSpPr>
            <p:nvPr/>
          </p:nvSpPr>
          <p:spPr bwMode="auto">
            <a:xfrm>
              <a:off x="1296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88" name="Oval 2263"/>
            <p:cNvSpPr>
              <a:spLocks noChangeArrowheads="1"/>
            </p:cNvSpPr>
            <p:nvPr/>
          </p:nvSpPr>
          <p:spPr bwMode="auto">
            <a:xfrm>
              <a:off x="1478" y="235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670" name="Line 2264"/>
          <p:cNvSpPr>
            <a:spLocks noChangeShapeType="1"/>
          </p:cNvSpPr>
          <p:nvPr/>
        </p:nvSpPr>
        <p:spPr bwMode="auto">
          <a:xfrm>
            <a:off x="3686175" y="38703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1" name="Line 2265"/>
          <p:cNvSpPr>
            <a:spLocks noChangeShapeType="1"/>
          </p:cNvSpPr>
          <p:nvPr/>
        </p:nvSpPr>
        <p:spPr bwMode="auto">
          <a:xfrm>
            <a:off x="4262438" y="38687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2" name="Line 2266"/>
          <p:cNvSpPr>
            <a:spLocks noChangeShapeType="1"/>
          </p:cNvSpPr>
          <p:nvPr/>
        </p:nvSpPr>
        <p:spPr bwMode="auto">
          <a:xfrm>
            <a:off x="3838575" y="3552825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3" name="Line 2267"/>
          <p:cNvSpPr>
            <a:spLocks noChangeShapeType="1"/>
          </p:cNvSpPr>
          <p:nvPr/>
        </p:nvSpPr>
        <p:spPr bwMode="auto">
          <a:xfrm>
            <a:off x="4414838" y="35575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4" name="Line 2268"/>
          <p:cNvSpPr>
            <a:spLocks noChangeShapeType="1"/>
          </p:cNvSpPr>
          <p:nvPr/>
        </p:nvSpPr>
        <p:spPr bwMode="auto">
          <a:xfrm flipV="1">
            <a:off x="3690938" y="4122738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5" name="Line 2269"/>
          <p:cNvSpPr>
            <a:spLocks noChangeShapeType="1"/>
          </p:cNvSpPr>
          <p:nvPr/>
        </p:nvSpPr>
        <p:spPr bwMode="auto">
          <a:xfrm flipV="1">
            <a:off x="4273550" y="41338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6" name="Line 2270"/>
          <p:cNvSpPr>
            <a:spLocks noChangeShapeType="1"/>
          </p:cNvSpPr>
          <p:nvPr/>
        </p:nvSpPr>
        <p:spPr bwMode="auto">
          <a:xfrm flipV="1">
            <a:off x="3679825" y="4441825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7" name="Line 2271"/>
          <p:cNvSpPr>
            <a:spLocks noChangeShapeType="1"/>
          </p:cNvSpPr>
          <p:nvPr/>
        </p:nvSpPr>
        <p:spPr bwMode="auto">
          <a:xfrm flipV="1">
            <a:off x="3684588" y="385603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8" name="Line 2272"/>
          <p:cNvSpPr>
            <a:spLocks noChangeShapeType="1"/>
          </p:cNvSpPr>
          <p:nvPr/>
        </p:nvSpPr>
        <p:spPr bwMode="auto">
          <a:xfrm flipV="1">
            <a:off x="3836988" y="35575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79" name="Line 2273"/>
          <p:cNvSpPr>
            <a:spLocks noChangeShapeType="1"/>
          </p:cNvSpPr>
          <p:nvPr/>
        </p:nvSpPr>
        <p:spPr bwMode="auto">
          <a:xfrm flipV="1">
            <a:off x="3817938" y="4129088"/>
            <a:ext cx="5905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0" name="Line 2274"/>
          <p:cNvSpPr>
            <a:spLocks noChangeShapeType="1"/>
          </p:cNvSpPr>
          <p:nvPr/>
        </p:nvSpPr>
        <p:spPr bwMode="auto">
          <a:xfrm flipV="1">
            <a:off x="3687763" y="3554413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1" name="Line 2275"/>
          <p:cNvSpPr>
            <a:spLocks noChangeShapeType="1"/>
          </p:cNvSpPr>
          <p:nvPr/>
        </p:nvSpPr>
        <p:spPr bwMode="auto">
          <a:xfrm flipV="1">
            <a:off x="4273550" y="354330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682" name="Oval 2276"/>
          <p:cNvSpPr>
            <a:spLocks noChangeArrowheads="1"/>
          </p:cNvSpPr>
          <p:nvPr/>
        </p:nvSpPr>
        <p:spPr bwMode="auto">
          <a:xfrm>
            <a:off x="4603750" y="4041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3" name="Oval 2277"/>
          <p:cNvSpPr>
            <a:spLocks noChangeArrowheads="1"/>
          </p:cNvSpPr>
          <p:nvPr/>
        </p:nvSpPr>
        <p:spPr bwMode="auto">
          <a:xfrm>
            <a:off x="4891088" y="404177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4" name="Oval 2278"/>
          <p:cNvSpPr>
            <a:spLocks noChangeArrowheads="1"/>
          </p:cNvSpPr>
          <p:nvPr/>
        </p:nvSpPr>
        <p:spPr bwMode="auto">
          <a:xfrm>
            <a:off x="4595813" y="37671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5" name="Oval 2279"/>
          <p:cNvSpPr>
            <a:spLocks noChangeArrowheads="1"/>
          </p:cNvSpPr>
          <p:nvPr/>
        </p:nvSpPr>
        <p:spPr bwMode="auto">
          <a:xfrm>
            <a:off x="4883150" y="3767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6" name="Oval 2280"/>
          <p:cNvSpPr>
            <a:spLocks noChangeArrowheads="1"/>
          </p:cNvSpPr>
          <p:nvPr/>
        </p:nvSpPr>
        <p:spPr bwMode="auto">
          <a:xfrm>
            <a:off x="4613275" y="34607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7" name="Oval 2281"/>
          <p:cNvSpPr>
            <a:spLocks noChangeArrowheads="1"/>
          </p:cNvSpPr>
          <p:nvPr/>
        </p:nvSpPr>
        <p:spPr bwMode="auto">
          <a:xfrm>
            <a:off x="4803775" y="39004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8" name="Oval 2282"/>
          <p:cNvSpPr>
            <a:spLocks noChangeArrowheads="1"/>
          </p:cNvSpPr>
          <p:nvPr/>
        </p:nvSpPr>
        <p:spPr bwMode="auto">
          <a:xfrm>
            <a:off x="4545013" y="41703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89" name="Oval 2283"/>
          <p:cNvSpPr>
            <a:spLocks noChangeArrowheads="1"/>
          </p:cNvSpPr>
          <p:nvPr/>
        </p:nvSpPr>
        <p:spPr bwMode="auto">
          <a:xfrm>
            <a:off x="4532313" y="38941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0" name="Oval 2284"/>
          <p:cNvSpPr>
            <a:spLocks noChangeArrowheads="1"/>
          </p:cNvSpPr>
          <p:nvPr/>
        </p:nvSpPr>
        <p:spPr bwMode="auto">
          <a:xfrm>
            <a:off x="4900613" y="346075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1" name="Oval 2285"/>
          <p:cNvSpPr>
            <a:spLocks noChangeArrowheads="1"/>
          </p:cNvSpPr>
          <p:nvPr/>
        </p:nvSpPr>
        <p:spPr bwMode="auto">
          <a:xfrm flipV="1">
            <a:off x="51800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2" name="Oval 2286"/>
          <p:cNvSpPr>
            <a:spLocks noChangeArrowheads="1"/>
          </p:cNvSpPr>
          <p:nvPr/>
        </p:nvSpPr>
        <p:spPr bwMode="auto">
          <a:xfrm flipV="1">
            <a:off x="5108575" y="4183063"/>
            <a:ext cx="214313" cy="21431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3" name="Oval 2287"/>
          <p:cNvSpPr>
            <a:spLocks noChangeArrowheads="1"/>
          </p:cNvSpPr>
          <p:nvPr/>
        </p:nvSpPr>
        <p:spPr bwMode="auto">
          <a:xfrm flipV="1">
            <a:off x="4833938" y="4168775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4" name="Oval 2288"/>
          <p:cNvSpPr>
            <a:spLocks noChangeArrowheads="1"/>
          </p:cNvSpPr>
          <p:nvPr/>
        </p:nvSpPr>
        <p:spPr bwMode="auto">
          <a:xfrm>
            <a:off x="5180013" y="3751263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5" name="Oval 2289"/>
          <p:cNvSpPr>
            <a:spLocks noChangeArrowheads="1"/>
          </p:cNvSpPr>
          <p:nvPr/>
        </p:nvSpPr>
        <p:spPr bwMode="auto">
          <a:xfrm>
            <a:off x="5108575" y="3895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6" name="Oval 2290"/>
          <p:cNvSpPr>
            <a:spLocks noChangeArrowheads="1"/>
          </p:cNvSpPr>
          <p:nvPr/>
        </p:nvSpPr>
        <p:spPr bwMode="auto">
          <a:xfrm>
            <a:off x="503713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7" name="Oval 2291"/>
          <p:cNvSpPr>
            <a:spLocks noChangeArrowheads="1"/>
          </p:cNvSpPr>
          <p:nvPr/>
        </p:nvSpPr>
        <p:spPr bwMode="auto">
          <a:xfrm>
            <a:off x="5180013" y="34639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8" name="Oval 2292"/>
          <p:cNvSpPr>
            <a:spLocks noChangeArrowheads="1"/>
          </p:cNvSpPr>
          <p:nvPr/>
        </p:nvSpPr>
        <p:spPr bwMode="auto">
          <a:xfrm>
            <a:off x="5108575" y="36083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699" name="Oval 2293"/>
          <p:cNvSpPr>
            <a:spLocks noChangeArrowheads="1"/>
          </p:cNvSpPr>
          <p:nvPr/>
        </p:nvSpPr>
        <p:spPr bwMode="auto">
          <a:xfrm>
            <a:off x="5037138" y="37528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0" name="Oval 2294"/>
          <p:cNvSpPr>
            <a:spLocks noChangeArrowheads="1"/>
          </p:cNvSpPr>
          <p:nvPr/>
        </p:nvSpPr>
        <p:spPr bwMode="auto">
          <a:xfrm>
            <a:off x="4535488" y="3594100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1" name="Oval 2295"/>
          <p:cNvSpPr>
            <a:spLocks noChangeArrowheads="1"/>
          </p:cNvSpPr>
          <p:nvPr/>
        </p:nvSpPr>
        <p:spPr bwMode="auto">
          <a:xfrm>
            <a:off x="4464050" y="37385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2" name="Oval 2296"/>
          <p:cNvSpPr>
            <a:spLocks noChangeArrowheads="1"/>
          </p:cNvSpPr>
          <p:nvPr/>
        </p:nvSpPr>
        <p:spPr bwMode="auto">
          <a:xfrm>
            <a:off x="4740275" y="4340225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3" name="Oval 2297"/>
          <p:cNvSpPr>
            <a:spLocks noChangeArrowheads="1"/>
          </p:cNvSpPr>
          <p:nvPr/>
        </p:nvSpPr>
        <p:spPr bwMode="auto">
          <a:xfrm flipV="1">
            <a:off x="5029200" y="4338638"/>
            <a:ext cx="214313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4" name="Oval 2298"/>
          <p:cNvSpPr>
            <a:spLocks noChangeArrowheads="1"/>
          </p:cNvSpPr>
          <p:nvPr/>
        </p:nvSpPr>
        <p:spPr bwMode="auto">
          <a:xfrm>
            <a:off x="4460875" y="4329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5" name="Oval 2299"/>
          <p:cNvSpPr>
            <a:spLocks noChangeArrowheads="1"/>
          </p:cNvSpPr>
          <p:nvPr/>
        </p:nvSpPr>
        <p:spPr bwMode="auto">
          <a:xfrm>
            <a:off x="4821238" y="36099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6" name="Oval 2300"/>
          <p:cNvSpPr>
            <a:spLocks noChangeArrowheads="1"/>
          </p:cNvSpPr>
          <p:nvPr/>
        </p:nvSpPr>
        <p:spPr bwMode="auto">
          <a:xfrm>
            <a:off x="4459288" y="404018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7" name="Oval 2301"/>
          <p:cNvSpPr>
            <a:spLocks noChangeArrowheads="1"/>
          </p:cNvSpPr>
          <p:nvPr/>
        </p:nvSpPr>
        <p:spPr bwMode="auto">
          <a:xfrm flipV="1">
            <a:off x="4748213" y="4038600"/>
            <a:ext cx="214312" cy="2143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8" name="Oval 2302"/>
          <p:cNvSpPr>
            <a:spLocks noChangeArrowheads="1"/>
          </p:cNvSpPr>
          <p:nvPr/>
        </p:nvSpPr>
        <p:spPr bwMode="auto">
          <a:xfrm>
            <a:off x="4745038" y="3741738"/>
            <a:ext cx="215900" cy="2159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709" name="Line 2303"/>
          <p:cNvSpPr>
            <a:spLocks noChangeShapeType="1"/>
          </p:cNvSpPr>
          <p:nvPr/>
        </p:nvSpPr>
        <p:spPr bwMode="auto">
          <a:xfrm>
            <a:off x="5773738" y="386238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0" name="Line 2304"/>
          <p:cNvSpPr>
            <a:spLocks noChangeShapeType="1"/>
          </p:cNvSpPr>
          <p:nvPr/>
        </p:nvSpPr>
        <p:spPr bwMode="auto">
          <a:xfrm>
            <a:off x="5919788" y="3551238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1" name="Line 2305"/>
          <p:cNvSpPr>
            <a:spLocks noChangeShapeType="1"/>
          </p:cNvSpPr>
          <p:nvPr/>
        </p:nvSpPr>
        <p:spPr bwMode="auto">
          <a:xfrm flipV="1">
            <a:off x="5772150" y="4121150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2" name="Line 2306"/>
          <p:cNvSpPr>
            <a:spLocks noChangeShapeType="1"/>
          </p:cNvSpPr>
          <p:nvPr/>
        </p:nvSpPr>
        <p:spPr bwMode="auto">
          <a:xfrm flipV="1">
            <a:off x="5768975" y="3559175"/>
            <a:ext cx="14605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3" name="Line 2307"/>
          <p:cNvSpPr>
            <a:spLocks noChangeShapeType="1"/>
          </p:cNvSpPr>
          <p:nvPr/>
        </p:nvSpPr>
        <p:spPr bwMode="auto">
          <a:xfrm flipV="1">
            <a:off x="6913563" y="355441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4" name="Line 2308"/>
          <p:cNvSpPr>
            <a:spLocks noChangeShapeType="1"/>
          </p:cNvSpPr>
          <p:nvPr/>
        </p:nvSpPr>
        <p:spPr bwMode="auto">
          <a:xfrm>
            <a:off x="7054850" y="35623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5" name="Line 2309"/>
          <p:cNvSpPr>
            <a:spLocks noChangeShapeType="1"/>
          </p:cNvSpPr>
          <p:nvPr/>
        </p:nvSpPr>
        <p:spPr bwMode="auto">
          <a:xfrm flipV="1">
            <a:off x="6907213" y="4132263"/>
            <a:ext cx="139700" cy="298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6" name="Line 2310"/>
          <p:cNvSpPr>
            <a:spLocks noChangeShapeType="1"/>
          </p:cNvSpPr>
          <p:nvPr/>
        </p:nvSpPr>
        <p:spPr bwMode="auto">
          <a:xfrm>
            <a:off x="6908800" y="3854450"/>
            <a:ext cx="0" cy="56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7" name="Line 2311"/>
          <p:cNvSpPr>
            <a:spLocks noChangeShapeType="1"/>
          </p:cNvSpPr>
          <p:nvPr/>
        </p:nvSpPr>
        <p:spPr bwMode="auto">
          <a:xfrm flipV="1">
            <a:off x="5911850" y="3562350"/>
            <a:ext cx="1136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8" name="Line 2312"/>
          <p:cNvSpPr>
            <a:spLocks noChangeShapeType="1"/>
          </p:cNvSpPr>
          <p:nvPr/>
        </p:nvSpPr>
        <p:spPr bwMode="auto">
          <a:xfrm flipV="1">
            <a:off x="5764213" y="4430713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19" name="Line 2313"/>
          <p:cNvSpPr>
            <a:spLocks noChangeShapeType="1"/>
          </p:cNvSpPr>
          <p:nvPr/>
        </p:nvSpPr>
        <p:spPr bwMode="auto">
          <a:xfrm flipV="1">
            <a:off x="5768975" y="3851275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20" name="Line 2314"/>
          <p:cNvSpPr>
            <a:spLocks noChangeShapeType="1"/>
          </p:cNvSpPr>
          <p:nvPr/>
        </p:nvSpPr>
        <p:spPr bwMode="auto">
          <a:xfrm>
            <a:off x="5908675" y="4105275"/>
            <a:ext cx="1162050" cy="63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721" name="Text Box 2315"/>
          <p:cNvSpPr txBox="1">
            <a:spLocks noChangeArrowheads="1"/>
          </p:cNvSpPr>
          <p:nvPr/>
        </p:nvSpPr>
        <p:spPr bwMode="auto">
          <a:xfrm>
            <a:off x="1520825" y="1230313"/>
            <a:ext cx="570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nb-NO" sz="1800">
              <a:latin typeface="Arial" charset="0"/>
            </a:endParaRPr>
          </a:p>
          <a:p>
            <a:pPr algn="l"/>
            <a:r>
              <a:rPr lang="nb-NO" sz="1800">
                <a:latin typeface="Arial" charset="0"/>
              </a:rPr>
              <a:t>            1                                2                                3     </a:t>
            </a:r>
          </a:p>
        </p:txBody>
      </p:sp>
      <p:sp>
        <p:nvSpPr>
          <p:cNvPr id="24722" name="Text Box 2316"/>
          <p:cNvSpPr txBox="1">
            <a:spLocks noChangeArrowheads="1"/>
          </p:cNvSpPr>
          <p:nvPr/>
        </p:nvSpPr>
        <p:spPr bwMode="auto">
          <a:xfrm>
            <a:off x="3546475" y="49895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b-NO" sz="1800">
                <a:latin typeface="Arial" charset="0"/>
              </a:rPr>
              <a:t>Valgfritt origo</a:t>
            </a:r>
          </a:p>
        </p:txBody>
      </p:sp>
      <p:grpSp>
        <p:nvGrpSpPr>
          <p:cNvPr id="24723" name="Group 2317"/>
          <p:cNvGrpSpPr>
            <a:grpSpLocks/>
          </p:cNvGrpSpPr>
          <p:nvPr/>
        </p:nvGrpSpPr>
        <p:grpSpPr bwMode="auto">
          <a:xfrm>
            <a:off x="5672138" y="4602163"/>
            <a:ext cx="1501775" cy="1101725"/>
            <a:chOff x="3573" y="2899"/>
            <a:chExt cx="946" cy="694"/>
          </a:xfrm>
        </p:grpSpPr>
        <p:sp>
          <p:nvSpPr>
            <p:cNvPr id="24724" name="Oval 2318"/>
            <p:cNvSpPr>
              <a:spLocks noChangeArrowheads="1"/>
            </p:cNvSpPr>
            <p:nvPr/>
          </p:nvSpPr>
          <p:spPr bwMode="auto">
            <a:xfrm>
              <a:off x="3664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5" name="Oval 2319"/>
            <p:cNvSpPr>
              <a:spLocks noChangeArrowheads="1"/>
            </p:cNvSpPr>
            <p:nvPr/>
          </p:nvSpPr>
          <p:spPr bwMode="auto">
            <a:xfrm>
              <a:off x="3845" y="326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6" name="Oval 2320"/>
            <p:cNvSpPr>
              <a:spLocks noChangeArrowheads="1"/>
            </p:cNvSpPr>
            <p:nvPr/>
          </p:nvSpPr>
          <p:spPr bwMode="auto">
            <a:xfrm>
              <a:off x="4026" y="3267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7" name="Oval 2321"/>
            <p:cNvSpPr>
              <a:spLocks noChangeArrowheads="1"/>
            </p:cNvSpPr>
            <p:nvPr/>
          </p:nvSpPr>
          <p:spPr bwMode="auto">
            <a:xfrm>
              <a:off x="3618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8" name="Oval 2322"/>
            <p:cNvSpPr>
              <a:spLocks noChangeArrowheads="1"/>
            </p:cNvSpPr>
            <p:nvPr/>
          </p:nvSpPr>
          <p:spPr bwMode="auto">
            <a:xfrm>
              <a:off x="3800" y="335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29" name="Oval 2323"/>
            <p:cNvSpPr>
              <a:spLocks noChangeArrowheads="1"/>
            </p:cNvSpPr>
            <p:nvPr/>
          </p:nvSpPr>
          <p:spPr bwMode="auto">
            <a:xfrm>
              <a:off x="3981" y="335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0" name="Oval 2324"/>
            <p:cNvSpPr>
              <a:spLocks noChangeArrowheads="1"/>
            </p:cNvSpPr>
            <p:nvPr/>
          </p:nvSpPr>
          <p:spPr bwMode="auto">
            <a:xfrm>
              <a:off x="3573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1" name="Oval 2325"/>
            <p:cNvSpPr>
              <a:spLocks noChangeArrowheads="1"/>
            </p:cNvSpPr>
            <p:nvPr/>
          </p:nvSpPr>
          <p:spPr bwMode="auto">
            <a:xfrm>
              <a:off x="3755" y="344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2" name="Oval 2326"/>
            <p:cNvSpPr>
              <a:spLocks noChangeArrowheads="1"/>
            </p:cNvSpPr>
            <p:nvPr/>
          </p:nvSpPr>
          <p:spPr bwMode="auto">
            <a:xfrm>
              <a:off x="3936" y="344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3" name="Oval 2327"/>
            <p:cNvSpPr>
              <a:spLocks noChangeArrowheads="1"/>
            </p:cNvSpPr>
            <p:nvPr/>
          </p:nvSpPr>
          <p:spPr bwMode="auto">
            <a:xfrm flipV="1">
              <a:off x="4208" y="3269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4" name="Oval 2328"/>
            <p:cNvSpPr>
              <a:spLocks noChangeArrowheads="1"/>
            </p:cNvSpPr>
            <p:nvPr/>
          </p:nvSpPr>
          <p:spPr bwMode="auto">
            <a:xfrm flipV="1">
              <a:off x="4163" y="3360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5" name="Oval 2329"/>
            <p:cNvSpPr>
              <a:spLocks noChangeArrowheads="1"/>
            </p:cNvSpPr>
            <p:nvPr/>
          </p:nvSpPr>
          <p:spPr bwMode="auto">
            <a:xfrm flipV="1">
              <a:off x="4118" y="3451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6" name="Oval 2330"/>
            <p:cNvSpPr>
              <a:spLocks noChangeArrowheads="1"/>
            </p:cNvSpPr>
            <p:nvPr/>
          </p:nvSpPr>
          <p:spPr bwMode="auto">
            <a:xfrm>
              <a:off x="4206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7" name="Oval 2331"/>
            <p:cNvSpPr>
              <a:spLocks noChangeArrowheads="1"/>
            </p:cNvSpPr>
            <p:nvPr/>
          </p:nvSpPr>
          <p:spPr bwMode="auto">
            <a:xfrm>
              <a:off x="4208" y="2907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8" name="Oval 2332"/>
            <p:cNvSpPr>
              <a:spLocks noChangeArrowheads="1"/>
            </p:cNvSpPr>
            <p:nvPr/>
          </p:nvSpPr>
          <p:spPr bwMode="auto">
            <a:xfrm>
              <a:off x="4163" y="29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39" name="Oval 2333"/>
            <p:cNvSpPr>
              <a:spLocks noChangeArrowheads="1"/>
            </p:cNvSpPr>
            <p:nvPr/>
          </p:nvSpPr>
          <p:spPr bwMode="auto">
            <a:xfrm>
              <a:off x="4163" y="317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0" name="Oval 2334"/>
            <p:cNvSpPr>
              <a:spLocks noChangeArrowheads="1"/>
            </p:cNvSpPr>
            <p:nvPr/>
          </p:nvSpPr>
          <p:spPr bwMode="auto">
            <a:xfrm>
              <a:off x="4119" y="326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1" name="Oval 2335"/>
            <p:cNvSpPr>
              <a:spLocks noChangeArrowheads="1"/>
            </p:cNvSpPr>
            <p:nvPr/>
          </p:nvSpPr>
          <p:spPr bwMode="auto">
            <a:xfrm>
              <a:off x="3668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2" name="Oval 2336"/>
            <p:cNvSpPr>
              <a:spLocks noChangeArrowheads="1"/>
            </p:cNvSpPr>
            <p:nvPr/>
          </p:nvSpPr>
          <p:spPr bwMode="auto">
            <a:xfrm>
              <a:off x="3849" y="3098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3" name="Oval 2337"/>
            <p:cNvSpPr>
              <a:spLocks noChangeArrowheads="1"/>
            </p:cNvSpPr>
            <p:nvPr/>
          </p:nvSpPr>
          <p:spPr bwMode="auto">
            <a:xfrm>
              <a:off x="3623" y="318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4" name="Oval 2338"/>
            <p:cNvSpPr>
              <a:spLocks noChangeArrowheads="1"/>
            </p:cNvSpPr>
            <p:nvPr/>
          </p:nvSpPr>
          <p:spPr bwMode="auto">
            <a:xfrm>
              <a:off x="3578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5" name="Oval 2339"/>
            <p:cNvSpPr>
              <a:spLocks noChangeArrowheads="1"/>
            </p:cNvSpPr>
            <p:nvPr/>
          </p:nvSpPr>
          <p:spPr bwMode="auto">
            <a:xfrm>
              <a:off x="4031" y="30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6" name="Oval 2340"/>
            <p:cNvSpPr>
              <a:spLocks noChangeArrowheads="1"/>
            </p:cNvSpPr>
            <p:nvPr/>
          </p:nvSpPr>
          <p:spPr bwMode="auto">
            <a:xfrm>
              <a:off x="3986" y="3189"/>
              <a:ext cx="136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7" name="Oval 2341"/>
            <p:cNvSpPr>
              <a:spLocks noChangeArrowheads="1"/>
            </p:cNvSpPr>
            <p:nvPr/>
          </p:nvSpPr>
          <p:spPr bwMode="auto">
            <a:xfrm>
              <a:off x="3941" y="328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8" name="Oval 2342"/>
            <p:cNvSpPr>
              <a:spLocks noChangeArrowheads="1"/>
            </p:cNvSpPr>
            <p:nvPr/>
          </p:nvSpPr>
          <p:spPr bwMode="auto">
            <a:xfrm>
              <a:off x="4118" y="308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49" name="Oval 2343"/>
            <p:cNvSpPr>
              <a:spLocks noChangeArrowheads="1"/>
            </p:cNvSpPr>
            <p:nvPr/>
          </p:nvSpPr>
          <p:spPr bwMode="auto">
            <a:xfrm>
              <a:off x="3805" y="318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0" name="Oval 2344"/>
            <p:cNvSpPr>
              <a:spLocks noChangeArrowheads="1"/>
            </p:cNvSpPr>
            <p:nvPr/>
          </p:nvSpPr>
          <p:spPr bwMode="auto">
            <a:xfrm>
              <a:off x="3759" y="3280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1" name="Oval 2345"/>
            <p:cNvSpPr>
              <a:spLocks noChangeArrowheads="1"/>
            </p:cNvSpPr>
            <p:nvPr/>
          </p:nvSpPr>
          <p:spPr bwMode="auto">
            <a:xfrm>
              <a:off x="3673" y="2899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2" name="Oval 2346"/>
            <p:cNvSpPr>
              <a:spLocks noChangeArrowheads="1"/>
            </p:cNvSpPr>
            <p:nvPr/>
          </p:nvSpPr>
          <p:spPr bwMode="auto">
            <a:xfrm>
              <a:off x="3854" y="2899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3" name="Oval 2347"/>
            <p:cNvSpPr>
              <a:spLocks noChangeArrowheads="1"/>
            </p:cNvSpPr>
            <p:nvPr/>
          </p:nvSpPr>
          <p:spPr bwMode="auto">
            <a:xfrm>
              <a:off x="4030" y="2901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4" name="Oval 2348"/>
            <p:cNvSpPr>
              <a:spLocks noChangeArrowheads="1"/>
            </p:cNvSpPr>
            <p:nvPr/>
          </p:nvSpPr>
          <p:spPr bwMode="auto">
            <a:xfrm>
              <a:off x="3985" y="299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5" name="Oval 2349"/>
            <p:cNvSpPr>
              <a:spLocks noChangeArrowheads="1"/>
            </p:cNvSpPr>
            <p:nvPr/>
          </p:nvSpPr>
          <p:spPr bwMode="auto">
            <a:xfrm>
              <a:off x="3940" y="308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6" name="Oval 2350"/>
            <p:cNvSpPr>
              <a:spLocks noChangeArrowheads="1"/>
            </p:cNvSpPr>
            <p:nvPr/>
          </p:nvSpPr>
          <p:spPr bwMode="auto">
            <a:xfrm>
              <a:off x="3624" y="2983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7" name="Oval 2351"/>
            <p:cNvSpPr>
              <a:spLocks noChangeArrowheads="1"/>
            </p:cNvSpPr>
            <p:nvPr/>
          </p:nvSpPr>
          <p:spPr bwMode="auto">
            <a:xfrm>
              <a:off x="3579" y="307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8" name="Oval 2352"/>
            <p:cNvSpPr>
              <a:spLocks noChangeArrowheads="1"/>
            </p:cNvSpPr>
            <p:nvPr/>
          </p:nvSpPr>
          <p:spPr bwMode="auto">
            <a:xfrm>
              <a:off x="3804" y="2993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59" name="Oval 2353"/>
            <p:cNvSpPr>
              <a:spLocks noChangeArrowheads="1"/>
            </p:cNvSpPr>
            <p:nvPr/>
          </p:nvSpPr>
          <p:spPr bwMode="auto">
            <a:xfrm>
              <a:off x="3756" y="30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0" name="Oval 2354"/>
            <p:cNvSpPr>
              <a:spLocks noChangeArrowheads="1"/>
            </p:cNvSpPr>
            <p:nvPr/>
          </p:nvSpPr>
          <p:spPr bwMode="auto">
            <a:xfrm flipV="1">
              <a:off x="4383" y="3276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1" name="Oval 2355"/>
            <p:cNvSpPr>
              <a:spLocks noChangeArrowheads="1"/>
            </p:cNvSpPr>
            <p:nvPr/>
          </p:nvSpPr>
          <p:spPr bwMode="auto">
            <a:xfrm flipV="1">
              <a:off x="4338" y="3367"/>
              <a:ext cx="135" cy="13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2" name="Oval 2356"/>
            <p:cNvSpPr>
              <a:spLocks noChangeArrowheads="1"/>
            </p:cNvSpPr>
            <p:nvPr/>
          </p:nvSpPr>
          <p:spPr bwMode="auto">
            <a:xfrm flipV="1">
              <a:off x="4293" y="3458"/>
              <a:ext cx="135" cy="135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3" name="Oval 2357"/>
            <p:cNvSpPr>
              <a:spLocks noChangeArrowheads="1"/>
            </p:cNvSpPr>
            <p:nvPr/>
          </p:nvSpPr>
          <p:spPr bwMode="auto">
            <a:xfrm>
              <a:off x="4381" y="31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4" name="Oval 2358"/>
            <p:cNvSpPr>
              <a:spLocks noChangeArrowheads="1"/>
            </p:cNvSpPr>
            <p:nvPr/>
          </p:nvSpPr>
          <p:spPr bwMode="auto">
            <a:xfrm>
              <a:off x="4383" y="291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5" name="Oval 2359"/>
            <p:cNvSpPr>
              <a:spLocks noChangeArrowheads="1"/>
            </p:cNvSpPr>
            <p:nvPr/>
          </p:nvSpPr>
          <p:spPr bwMode="auto">
            <a:xfrm>
              <a:off x="4338" y="300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6" name="Oval 2360"/>
            <p:cNvSpPr>
              <a:spLocks noChangeArrowheads="1"/>
            </p:cNvSpPr>
            <p:nvPr/>
          </p:nvSpPr>
          <p:spPr bwMode="auto">
            <a:xfrm>
              <a:off x="4338" y="3186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7" name="Oval 2361"/>
            <p:cNvSpPr>
              <a:spLocks noChangeArrowheads="1"/>
            </p:cNvSpPr>
            <p:nvPr/>
          </p:nvSpPr>
          <p:spPr bwMode="auto">
            <a:xfrm>
              <a:off x="4289" y="3084"/>
              <a:ext cx="136" cy="136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768" name="Oval 2362"/>
            <p:cNvSpPr>
              <a:spLocks noChangeArrowheads="1"/>
            </p:cNvSpPr>
            <p:nvPr/>
          </p:nvSpPr>
          <p:spPr bwMode="auto">
            <a:xfrm>
              <a:off x="4290" y="3276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6" name="Slide Number Placeholder 3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2534AE-7F04-4F91-A7F7-1A4625FE68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14681</TotalTime>
  <Words>2581</Words>
  <Application>Microsoft Office PowerPoint</Application>
  <PresentationFormat>On-screen Show (4:3)</PresentationFormat>
  <Paragraphs>835</Paragraphs>
  <Slides>59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Default Design</vt:lpstr>
      <vt:lpstr>Microsoft Formelredigering 3.0</vt:lpstr>
      <vt:lpstr>Equation</vt:lpstr>
      <vt:lpstr>Formel</vt:lpstr>
      <vt:lpstr>MENA1001; Materialer, energi og nanoteknologi - Kap. 7  Struktur og defekter</vt:lpstr>
      <vt:lpstr>Krystallinske            –             amorfe         materialer</vt:lpstr>
      <vt:lpstr>Enhetscellen: Den minste repetisjonsenheten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Enhetscellen</vt:lpstr>
      <vt:lpstr>PowerPoint Presentation</vt:lpstr>
      <vt:lpstr>Klassifisering av krystallstrukturer</vt:lpstr>
      <vt:lpstr>Posisjoner, retninger og plan</vt:lpstr>
      <vt:lpstr>Resiproke vektorer, planavstander </vt:lpstr>
      <vt:lpstr>PowerPoint Presentation</vt:lpstr>
      <vt:lpstr>Tetteste kulepakking</vt:lpstr>
      <vt:lpstr>Andre, mindre tette kulepakkinger</vt:lpstr>
      <vt:lpstr>Hulrom i tetteste kulepakkinger</vt:lpstr>
      <vt:lpstr>Strukturer for ioniske stoffer</vt:lpstr>
      <vt:lpstr>Perovskittstrukturen; ABX3</vt:lpstr>
      <vt:lpstr>Bestemmelse av atomstrukturer: Mikroskopi</vt:lpstr>
      <vt:lpstr>Bestemmelse av strukturer: Mikroskopi</vt:lpstr>
      <vt:lpstr>Bestemmelse av struktur: diffraksjon</vt:lpstr>
      <vt:lpstr>Diffraksjon og avbildning i TEM</vt:lpstr>
      <vt:lpstr>Defekter</vt:lpstr>
      <vt:lpstr>Defekter i et ionisk materiale; ladede defekter</vt:lpstr>
      <vt:lpstr>Null-dimensjonale defekter; notasjon</vt:lpstr>
      <vt:lpstr>Punktdefekter i metaller, eks. nikkel</vt:lpstr>
      <vt:lpstr>Defekter i en halvleder; intrinsikk ionisasjon</vt:lpstr>
      <vt:lpstr>Defekter i en halvleder; doping</vt:lpstr>
      <vt:lpstr>Defekter i en halvleder; doping</vt:lpstr>
      <vt:lpstr>Defekter i ionisk stoff; eksempel NiO; intern uorden</vt:lpstr>
      <vt:lpstr>Reaksjoner som danner ikke-støkiometri;  Eksempler: oksygen-underskudd i ZnO og ZrO2</vt:lpstr>
      <vt:lpstr>Eksempel på doping: ZrO2-y dopet substitusjonelt med Y2O3</vt:lpstr>
      <vt:lpstr>Defektstruktur; elektronøytralitet og defektlikevekter</vt:lpstr>
      <vt:lpstr>Diffusjon</vt:lpstr>
      <vt:lpstr>Diffusjonsmekanismer og hoppefrekvens</vt:lpstr>
      <vt:lpstr>Selvdiffusjon</vt:lpstr>
      <vt:lpstr>Defektdiffusjon</vt:lpstr>
      <vt:lpstr>Løsninger</vt:lpstr>
      <vt:lpstr>Binært fasediagram – to komponenter</vt:lpstr>
      <vt:lpstr>Entropi og Gibbs energi for fasediagram</vt:lpstr>
      <vt:lpstr>Binært fasediagram – to komponenter</vt:lpstr>
      <vt:lpstr>Vektstangregelen</vt:lpstr>
      <vt:lpstr>Fasediagram med intermediære forbindelser</vt:lpstr>
      <vt:lpstr>Dislokasjoner</vt:lpstr>
      <vt:lpstr>Korngrenser</vt:lpstr>
      <vt:lpstr>Overflater</vt:lpstr>
      <vt:lpstr>Mikrostruktur</vt:lpstr>
      <vt:lpstr>Enkrystaller</vt:lpstr>
      <vt:lpstr>Polykrystallinsk stoff</vt:lpstr>
      <vt:lpstr>Elektronmikroskopi</vt:lpstr>
      <vt:lpstr>Ni+ZrO2 cermet sintret ved 1500°C</vt:lpstr>
      <vt:lpstr>TEM med atomær oppløsning og spektroskopi</vt:lpstr>
      <vt:lpstr>Sveip-probe-mikroskop (SPM)</vt:lpstr>
      <vt:lpstr>SPM på molekyler</vt:lpstr>
      <vt:lpstr>Fremstilling og manipulasjon av nanostrukturer</vt:lpstr>
      <vt:lpstr>Oppsummering, Kap. 7</vt:lpstr>
      <vt:lpstr>Etter dette kapittelet…</vt:lpstr>
    </vt:vector>
  </TitlesOfParts>
  <Company>UiO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 Eivind Norby</cp:lastModifiedBy>
  <cp:revision>309</cp:revision>
  <dcterms:created xsi:type="dcterms:W3CDTF">2003-05-03T22:01:05Z</dcterms:created>
  <dcterms:modified xsi:type="dcterms:W3CDTF">2017-10-15T19:59:22Z</dcterms:modified>
</cp:coreProperties>
</file>