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2" r:id="rId3"/>
    <p:sldId id="318" r:id="rId4"/>
    <p:sldId id="307" r:id="rId5"/>
    <p:sldId id="305" r:id="rId6"/>
    <p:sldId id="258" r:id="rId7"/>
    <p:sldId id="257" r:id="rId8"/>
    <p:sldId id="291" r:id="rId9"/>
    <p:sldId id="259" r:id="rId10"/>
    <p:sldId id="313" r:id="rId11"/>
    <p:sldId id="260" r:id="rId12"/>
    <p:sldId id="261" r:id="rId13"/>
    <p:sldId id="314" r:id="rId14"/>
    <p:sldId id="262" r:id="rId15"/>
    <p:sldId id="263" r:id="rId16"/>
    <p:sldId id="308" r:id="rId17"/>
    <p:sldId id="264" r:id="rId18"/>
    <p:sldId id="315" r:id="rId19"/>
    <p:sldId id="265" r:id="rId20"/>
    <p:sldId id="266" r:id="rId21"/>
    <p:sldId id="267" r:id="rId22"/>
    <p:sldId id="316" r:id="rId23"/>
    <p:sldId id="269" r:id="rId24"/>
    <p:sldId id="270" r:id="rId25"/>
    <p:sldId id="271" r:id="rId26"/>
    <p:sldId id="272" r:id="rId27"/>
    <p:sldId id="273" r:id="rId28"/>
    <p:sldId id="275" r:id="rId29"/>
    <p:sldId id="274" r:id="rId30"/>
    <p:sldId id="277" r:id="rId31"/>
    <p:sldId id="279" r:id="rId32"/>
    <p:sldId id="304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317" r:id="rId44"/>
    <p:sldId id="290" r:id="rId45"/>
    <p:sldId id="30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3399"/>
    <a:srgbClr val="FF9999"/>
    <a:srgbClr val="99CCFF"/>
    <a:srgbClr val="003366"/>
    <a:srgbClr val="000066"/>
    <a:srgbClr val="CCE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2" autoAdjust="0"/>
    <p:restoredTop sz="93500" autoAdjust="0"/>
  </p:normalViewPr>
  <p:slideViewPr>
    <p:cSldViewPr>
      <p:cViewPr varScale="1">
        <p:scale>
          <a:sx n="121" d="100"/>
          <a:sy n="121" d="100"/>
        </p:scale>
        <p:origin x="-6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E8498E-7684-4002-8AC1-758F935B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150A95-86DB-4883-9987-EA35224D7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VGS </a:t>
            </a:r>
            <a:r>
              <a:rPr lang="en-GB" dirty="0" err="1" smtClean="0"/>
              <a:t>Fysikk</a:t>
            </a:r>
            <a:r>
              <a:rPr lang="en-GB" dirty="0" smtClean="0"/>
              <a:t> – en </a:t>
            </a:r>
            <a:r>
              <a:rPr lang="en-GB" dirty="0" err="1" smtClean="0"/>
              <a:t>repetisjon</a:t>
            </a:r>
            <a:r>
              <a:rPr lang="en-GB" dirty="0" smtClean="0"/>
              <a:t> for </a:t>
            </a:r>
            <a:r>
              <a:rPr lang="en-GB" dirty="0" err="1" smtClean="0"/>
              <a:t>noen</a:t>
            </a:r>
            <a:r>
              <a:rPr lang="en-GB" dirty="0" smtClean="0"/>
              <a:t>, et </a:t>
            </a:r>
            <a:r>
              <a:rPr lang="en-GB" dirty="0" err="1" smtClean="0"/>
              <a:t>kræsjkurs</a:t>
            </a:r>
            <a:r>
              <a:rPr lang="en-GB" dirty="0" smtClean="0"/>
              <a:t> for </a:t>
            </a:r>
            <a:r>
              <a:rPr lang="en-GB" dirty="0" err="1" smtClean="0"/>
              <a:t>andre</a:t>
            </a:r>
            <a:r>
              <a:rPr lang="en-GB" dirty="0" smtClean="0"/>
              <a:t>. Les </a:t>
            </a:r>
            <a:r>
              <a:rPr lang="en-GB" dirty="0" err="1" smtClean="0"/>
              <a:t>i</a:t>
            </a:r>
            <a:r>
              <a:rPr lang="en-GB" dirty="0" smtClean="0"/>
              <a:t> VGS </a:t>
            </a:r>
            <a:r>
              <a:rPr lang="en-GB" dirty="0" err="1" smtClean="0"/>
              <a:t>Fysikk</a:t>
            </a:r>
            <a:r>
              <a:rPr lang="en-GB" dirty="0" smtClean="0"/>
              <a:t> 2 </a:t>
            </a:r>
            <a:r>
              <a:rPr lang="en-GB" dirty="0" err="1" smtClean="0"/>
              <a:t>boka</a:t>
            </a:r>
            <a:r>
              <a:rPr lang="en-GB" dirty="0" smtClean="0"/>
              <a:t>?</a:t>
            </a:r>
          </a:p>
          <a:p>
            <a:r>
              <a:rPr lang="en-GB" dirty="0" smtClean="0"/>
              <a:t>Star Wars </a:t>
            </a:r>
            <a:r>
              <a:rPr lang="en-GB" dirty="0" err="1" smtClean="0"/>
              <a:t>eller</a:t>
            </a:r>
            <a:r>
              <a:rPr lang="en-GB" dirty="0" smtClean="0"/>
              <a:t> Star Trek?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Analogt</a:t>
            </a:r>
            <a:r>
              <a:rPr lang="en-GB" dirty="0" smtClean="0"/>
              <a:t> med </a:t>
            </a:r>
            <a:r>
              <a:rPr lang="en-GB" dirty="0" err="1" smtClean="0"/>
              <a:t>uttrykket</a:t>
            </a:r>
            <a:r>
              <a:rPr lang="en-GB" dirty="0" smtClean="0"/>
              <a:t> for </a:t>
            </a:r>
            <a:r>
              <a:rPr lang="en-GB" dirty="0" err="1" smtClean="0"/>
              <a:t>kraft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gravitasjon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Minustegnet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definerer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kraften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positiv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ladningene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motsatt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fortegn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Analogt</a:t>
            </a:r>
            <a:r>
              <a:rPr lang="en-GB" dirty="0" smtClean="0"/>
              <a:t> med </a:t>
            </a:r>
            <a:r>
              <a:rPr lang="en-GB" dirty="0" err="1" smtClean="0"/>
              <a:t>kraft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tilfellet</a:t>
            </a:r>
            <a:r>
              <a:rPr lang="en-GB" dirty="0" smtClean="0"/>
              <a:t> med </a:t>
            </a:r>
            <a:r>
              <a:rPr lang="en-GB" dirty="0" err="1" smtClean="0"/>
              <a:t>gravitasjon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Her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tillegg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begrepet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Feltstyrke</a:t>
            </a:r>
            <a:r>
              <a:rPr lang="en-GB" baseline="0" dirty="0" smtClean="0"/>
              <a:t> </a:t>
            </a:r>
            <a:r>
              <a:rPr lang="en-GB" i="1" baseline="0" dirty="0" smtClean="0"/>
              <a:t>E</a:t>
            </a:r>
            <a:r>
              <a:rPr lang="en-GB" baseline="0" dirty="0" smtClean="0"/>
              <a:t>. </a:t>
            </a:r>
            <a:r>
              <a:rPr lang="en-GB" dirty="0" err="1" smtClean="0"/>
              <a:t>Samme</a:t>
            </a:r>
            <a:r>
              <a:rPr lang="en-GB" dirty="0" smtClean="0"/>
              <a:t> symbol </a:t>
            </a:r>
            <a:r>
              <a:rPr lang="en-GB" i="1" dirty="0" smtClean="0"/>
              <a:t>E</a:t>
            </a:r>
            <a:r>
              <a:rPr lang="en-GB" dirty="0" smtClean="0"/>
              <a:t>(</a:t>
            </a:r>
            <a:r>
              <a:rPr lang="en-GB" dirty="0" err="1" smtClean="0"/>
              <a:t>feltstyrke</a:t>
            </a:r>
            <a:r>
              <a:rPr lang="en-GB" dirty="0" smtClean="0"/>
              <a:t>)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p</a:t>
            </a:r>
            <a:r>
              <a:rPr lang="en-GB" dirty="0" smtClean="0"/>
              <a:t>(</a:t>
            </a:r>
            <a:r>
              <a:rPr lang="en-GB" dirty="0" err="1" smtClean="0"/>
              <a:t>energi</a:t>
            </a:r>
            <a:r>
              <a:rPr lang="en-GB" dirty="0" smtClean="0"/>
              <a:t>)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itchFamily="2" charset="2"/>
              </a:rPr>
              <a:t></a:t>
            </a:r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Foreslår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forelese</a:t>
            </a:r>
            <a:r>
              <a:rPr lang="en-GB" dirty="0" smtClean="0"/>
              <a:t> </a:t>
            </a:r>
            <a:r>
              <a:rPr lang="en-GB" dirty="0" err="1" smtClean="0"/>
              <a:t>denne</a:t>
            </a:r>
            <a:r>
              <a:rPr lang="en-GB" dirty="0" smtClean="0"/>
              <a:t>: Les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platekondensator</a:t>
            </a:r>
            <a:r>
              <a:rPr lang="en-GB" dirty="0" smtClean="0"/>
              <a:t>,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gjør</a:t>
            </a:r>
            <a:r>
              <a:rPr lang="en-GB" dirty="0" smtClean="0"/>
              <a:t> </a:t>
            </a:r>
            <a:r>
              <a:rPr lang="en-GB" dirty="0" err="1" smtClean="0"/>
              <a:t>Øving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oppgaver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: </a:t>
            </a:r>
            <a:r>
              <a:rPr lang="en-GB" dirty="0" err="1" smtClean="0"/>
              <a:t>Typisk</a:t>
            </a:r>
            <a:r>
              <a:rPr lang="en-GB" dirty="0" smtClean="0"/>
              <a:t> </a:t>
            </a:r>
            <a:r>
              <a:rPr lang="en-GB" dirty="0" err="1" smtClean="0"/>
              <a:t>eksamensrelevant</a:t>
            </a:r>
            <a:r>
              <a:rPr lang="en-GB" baseline="0" dirty="0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viktige</a:t>
            </a:r>
            <a:r>
              <a:rPr lang="en-GB" dirty="0" smtClean="0"/>
              <a:t> </a:t>
            </a:r>
            <a:r>
              <a:rPr lang="en-GB" dirty="0" err="1" smtClean="0"/>
              <a:t>personer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utviklingen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forståelse</a:t>
            </a:r>
            <a:r>
              <a:rPr lang="en-GB" dirty="0" smtClean="0"/>
              <a:t> for </a:t>
            </a:r>
            <a:r>
              <a:rPr lang="en-GB" dirty="0" err="1" smtClean="0"/>
              <a:t>elektrisitet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magnetisme</a:t>
            </a:r>
            <a:r>
              <a:rPr lang="en-GB" dirty="0" smtClean="0"/>
              <a:t>. Faraday: </a:t>
            </a:r>
            <a:r>
              <a:rPr lang="en-GB" dirty="0" err="1" smtClean="0"/>
              <a:t>Kjemikernes</a:t>
            </a:r>
            <a:r>
              <a:rPr lang="en-GB" dirty="0" smtClean="0"/>
              <a:t> </a:t>
            </a:r>
            <a:r>
              <a:rPr lang="en-GB" dirty="0" err="1" smtClean="0"/>
              <a:t>favoritt</a:t>
            </a:r>
            <a:r>
              <a:rPr lang="en-GB" dirty="0" smtClean="0"/>
              <a:t>   Maxwell: </a:t>
            </a:r>
            <a:r>
              <a:rPr lang="en-GB" dirty="0" err="1" smtClean="0"/>
              <a:t>Fysikernes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favoritt</a:t>
            </a:r>
            <a:endParaRPr lang="en-GB" baseline="0" dirty="0" smtClean="0"/>
          </a:p>
          <a:p>
            <a:r>
              <a:rPr lang="en-GB" baseline="0" dirty="0" err="1" smtClean="0"/>
              <a:t>Studentene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Summe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ksempler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interaksjon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mellom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ladninger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magnetfelt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bevegelse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krefter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Bruke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sliden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forelese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neste</a:t>
            </a:r>
            <a:r>
              <a:rPr lang="en-GB" baseline="0" dirty="0" smtClean="0"/>
              <a:t> 6 slides – lese </a:t>
            </a:r>
            <a:r>
              <a:rPr lang="en-GB" baseline="0" dirty="0" err="1" smtClean="0"/>
              <a:t>selv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pensum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magnetisme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Magnetisme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behandles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kvalitativt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kvantitativt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kurset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senere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kjerner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partikler</a:t>
            </a:r>
            <a:r>
              <a:rPr lang="en-GB" dirty="0" smtClean="0"/>
              <a:t>…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vesentlig</a:t>
            </a:r>
            <a:r>
              <a:rPr lang="en-GB" dirty="0" smtClean="0"/>
              <a:t> </a:t>
            </a:r>
            <a:r>
              <a:rPr lang="en-GB" dirty="0" err="1" smtClean="0"/>
              <a:t>nå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komplisert</a:t>
            </a:r>
            <a:r>
              <a:rPr lang="en-GB" dirty="0" smtClean="0"/>
              <a:t>. </a:t>
            </a:r>
            <a:r>
              <a:rPr lang="en-GB" dirty="0" err="1" smtClean="0"/>
              <a:t>Oppgavene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kapittelet</a:t>
            </a:r>
            <a:r>
              <a:rPr lang="en-GB" dirty="0" smtClean="0"/>
              <a:t> </a:t>
            </a:r>
            <a:r>
              <a:rPr lang="en-GB" dirty="0" err="1" smtClean="0"/>
              <a:t>hjelper</a:t>
            </a:r>
            <a:r>
              <a:rPr lang="en-GB" dirty="0" smtClean="0"/>
              <a:t>….</a:t>
            </a:r>
          </a:p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et mol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senere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stort</a:t>
            </a:r>
            <a:r>
              <a:rPr lang="en-GB" dirty="0" smtClean="0"/>
              <a:t> </a:t>
            </a:r>
            <a:r>
              <a:rPr lang="en-GB" dirty="0" err="1" smtClean="0"/>
              <a:t>sett</a:t>
            </a:r>
            <a:r>
              <a:rPr lang="en-GB" dirty="0" smtClean="0"/>
              <a:t> se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disse</a:t>
            </a:r>
            <a:r>
              <a:rPr lang="en-GB" dirty="0" smtClean="0"/>
              <a:t> </a:t>
            </a:r>
            <a:r>
              <a:rPr lang="en-GB" dirty="0" err="1" smtClean="0"/>
              <a:t>legemene</a:t>
            </a:r>
            <a:r>
              <a:rPr lang="en-GB" dirty="0" smtClean="0"/>
              <a:t> (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partiklene</a:t>
            </a:r>
            <a:r>
              <a:rPr lang="en-GB" dirty="0" smtClean="0"/>
              <a:t>!)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klassiske</a:t>
            </a:r>
            <a:r>
              <a:rPr lang="en-GB" dirty="0" smtClean="0"/>
              <a:t>.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kvantemekanikk</a:t>
            </a:r>
            <a:r>
              <a:rPr lang="en-GB" dirty="0" smtClean="0"/>
              <a:t>,</a:t>
            </a:r>
            <a:r>
              <a:rPr lang="en-GB" baseline="0" dirty="0" smtClean="0"/>
              <a:t> bare, for </a:t>
            </a:r>
            <a:r>
              <a:rPr lang="en-GB" baseline="0" dirty="0" err="1" smtClean="0"/>
              <a:t>stråling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fotoner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Animasjon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den </a:t>
            </a:r>
            <a:r>
              <a:rPr lang="en-GB" dirty="0" err="1" smtClean="0"/>
              <a:t>deriverte</a:t>
            </a:r>
            <a:r>
              <a:rPr lang="en-GB" dirty="0" smtClean="0"/>
              <a:t> </a:t>
            </a:r>
            <a:r>
              <a:rPr lang="en-GB" dirty="0" err="1" smtClean="0"/>
              <a:t>mhp</a:t>
            </a:r>
            <a:r>
              <a:rPr lang="en-GB" dirty="0" smtClean="0"/>
              <a:t> </a:t>
            </a:r>
            <a:r>
              <a:rPr lang="en-GB" dirty="0" err="1" smtClean="0"/>
              <a:t>tid</a:t>
            </a:r>
            <a:r>
              <a:rPr lang="en-GB" dirty="0" smtClean="0"/>
              <a:t>?</a:t>
            </a:r>
          </a:p>
          <a:p>
            <a:r>
              <a:rPr lang="en-GB" dirty="0" smtClean="0"/>
              <a:t>Vi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brukt</a:t>
            </a:r>
            <a:r>
              <a:rPr lang="en-GB" dirty="0" smtClean="0"/>
              <a:t> </a:t>
            </a:r>
            <a:r>
              <a:rPr lang="en-GB" dirty="0" err="1" smtClean="0"/>
              <a:t>vektorer</a:t>
            </a:r>
            <a:r>
              <a:rPr lang="en-GB" baseline="0" dirty="0" smtClean="0"/>
              <a:t> her. Men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gjøre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utover</a:t>
            </a:r>
            <a:r>
              <a:rPr lang="en-GB" baseline="0" dirty="0" smtClean="0"/>
              <a:t>. Vi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bruke</a:t>
            </a:r>
            <a:r>
              <a:rPr lang="en-GB" baseline="0" dirty="0" smtClean="0"/>
              <a:t> bare </a:t>
            </a:r>
            <a:r>
              <a:rPr lang="en-GB" baseline="0" dirty="0" err="1" smtClean="0"/>
              <a:t>én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dimensjon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droppe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vektorene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 = ½ mv^2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veldig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huske</a:t>
            </a:r>
            <a:r>
              <a:rPr lang="en-GB" dirty="0" smtClean="0"/>
              <a:t>!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Utenat</a:t>
            </a:r>
            <a:r>
              <a:rPr lang="en-GB" baseline="0" dirty="0" smtClean="0"/>
              <a:t>!</a:t>
            </a:r>
            <a:endParaRPr lang="en-GB" dirty="0" smtClean="0"/>
          </a:p>
          <a:p>
            <a:r>
              <a:rPr lang="en-GB" dirty="0" smtClean="0"/>
              <a:t>Andre </a:t>
            </a:r>
            <a:r>
              <a:rPr lang="en-GB" dirty="0" err="1" smtClean="0"/>
              <a:t>enheter</a:t>
            </a:r>
            <a:r>
              <a:rPr lang="en-GB" dirty="0" smtClean="0"/>
              <a:t> for </a:t>
            </a:r>
            <a:r>
              <a:rPr lang="en-GB" dirty="0" err="1" smtClean="0"/>
              <a:t>energi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Illustrasjon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Eksempel</a:t>
            </a:r>
            <a:r>
              <a:rPr lang="en-GB" baseline="0" dirty="0" smtClean="0"/>
              <a:t> 2.3 – den </a:t>
            </a:r>
            <a:r>
              <a:rPr lang="en-GB" baseline="0" dirty="0" err="1" smtClean="0"/>
              <a:t>klønete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astronauten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“2001: En </a:t>
            </a:r>
            <a:r>
              <a:rPr lang="en-GB" baseline="0" dirty="0" err="1" smtClean="0"/>
              <a:t>Romodyssé</a:t>
            </a:r>
            <a:r>
              <a:rPr lang="en-GB" baseline="0" dirty="0" smtClean="0"/>
              <a:t>”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Første</a:t>
            </a:r>
            <a:r>
              <a:rPr lang="en-GB" dirty="0" smtClean="0"/>
              <a:t> gang vi </a:t>
            </a:r>
            <a:r>
              <a:rPr lang="en-GB" dirty="0" err="1" smtClean="0"/>
              <a:t>møter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husker </a:t>
            </a:r>
            <a:r>
              <a:rPr lang="en-GB" baseline="0" dirty="0" err="1" smtClean="0"/>
              <a:t>energiens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konstans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Energibevaringsloven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noe</a:t>
            </a:r>
            <a:r>
              <a:rPr lang="en-GB" dirty="0" smtClean="0"/>
              <a:t> de </a:t>
            </a:r>
            <a:r>
              <a:rPr lang="en-GB" dirty="0" err="1" smtClean="0"/>
              <a:t>færreste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noe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nok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–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her, men en aperitif!</a:t>
            </a:r>
          </a:p>
          <a:p>
            <a:r>
              <a:rPr lang="en-GB" dirty="0" err="1" smtClean="0"/>
              <a:t>Arbeid</a:t>
            </a:r>
            <a:r>
              <a:rPr lang="en-GB" dirty="0" smtClean="0"/>
              <a:t> = </a:t>
            </a:r>
            <a:r>
              <a:rPr lang="en-GB" dirty="0" err="1" smtClean="0"/>
              <a:t>kraft</a:t>
            </a:r>
            <a:r>
              <a:rPr lang="en-GB" dirty="0" smtClean="0"/>
              <a:t> x </a:t>
            </a:r>
            <a:r>
              <a:rPr lang="en-GB" dirty="0" err="1" smtClean="0"/>
              <a:t>strekning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vei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viktig</a:t>
            </a:r>
            <a:r>
              <a:rPr lang="en-GB" baseline="0" dirty="0" smtClean="0"/>
              <a:t>! Husk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Utenat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W = </a:t>
            </a:r>
            <a:r>
              <a:rPr lang="en-GB" i="1" dirty="0" err="1" smtClean="0"/>
              <a:t>gmh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huske</a:t>
            </a:r>
            <a:r>
              <a:rPr lang="en-GB" dirty="0" smtClean="0"/>
              <a:t>. </a:t>
            </a:r>
            <a:r>
              <a:rPr lang="en-GB" dirty="0" err="1" smtClean="0"/>
              <a:t>Utenat</a:t>
            </a:r>
            <a:r>
              <a:rPr lang="en-GB" dirty="0" smtClean="0"/>
              <a:t>.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forstå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den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når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den </a:t>
            </a:r>
            <a:r>
              <a:rPr lang="en-GB" dirty="0" err="1" smtClean="0"/>
              <a:t>brukes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Nytt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eksempel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integralet</a:t>
            </a:r>
            <a:r>
              <a:rPr lang="en-GB" baseline="0" dirty="0" smtClean="0"/>
              <a:t>. Se at </a:t>
            </a:r>
            <a:r>
              <a:rPr lang="en-GB" baseline="0" dirty="0" err="1" smtClean="0"/>
              <a:t>kraften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deriverte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energien</a:t>
            </a:r>
            <a:r>
              <a:rPr lang="en-GB" baseline="0" dirty="0" smtClean="0"/>
              <a:t>? (I </a:t>
            </a:r>
            <a:r>
              <a:rPr lang="en-GB" baseline="0" dirty="0" err="1" smtClean="0"/>
              <a:t>begge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tilfellene</a:t>
            </a:r>
            <a:r>
              <a:rPr lang="en-GB" baseline="0" dirty="0" smtClean="0"/>
              <a:t>).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01B-A47B-41CE-8710-DF9D20AF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3F90A-6583-4547-A845-7AEF6E55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4D61-AD75-44FE-9D10-3F085CD0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 1001 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CAA6-337B-4393-A651-7EF019AD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83F4-804A-4502-A451-A022EA18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380F-8EF0-498E-8748-B25AF4A7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E436-A3D0-4EDC-8761-A9332BAE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07BC-5CDA-4462-9DE0-41821DB01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2F02-B093-444F-8FAF-9866F92F6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AA97-B465-4811-B039-7F52A60D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52F7-6D41-400A-B0C1-8131F24D1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 1001 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94C1-8210-47A7-BD61-874B141D4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10338"/>
            <a:ext cx="4256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72ED67-5384-4BA0-A1BB-91E704F9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jpeg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jpeg"/><Relationship Id="rId5" Type="http://schemas.openxmlformats.org/officeDocument/2006/relationships/image" Target="../media/image52.wmf"/><Relationship Id="rId10" Type="http://schemas.openxmlformats.org/officeDocument/2006/relationships/image" Target="../media/image56.jpe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4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0.jpeg"/><Relationship Id="rId4" Type="http://schemas.openxmlformats.org/officeDocument/2006/relationships/image" Target="../media/image7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2.jpeg"/><Relationship Id="rId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9.jpeg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0.jpeg"/><Relationship Id="rId5" Type="http://schemas.openxmlformats.org/officeDocument/2006/relationships/image" Target="../media/image88.wmf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5.jpeg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9.jpeg"/><Relationship Id="rId4" Type="http://schemas.openxmlformats.org/officeDocument/2006/relationships/image" Target="../media/image10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4" descr="bgpic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MENA 1001 – Materialer, energi og nanoteknologi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6512" y="-99392"/>
            <a:ext cx="6696744" cy="2482552"/>
          </a:xfrm>
        </p:spPr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MENA 1001; Materialer, energi og nanoteknologi- Kap. 2</a:t>
            </a: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sz="3200" dirty="0" smtClean="0">
                <a:solidFill>
                  <a:schemeClr val="bg1"/>
                </a:solidFill>
              </a:rPr>
              <a:t>Krefter, felt, stråling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5496" y="4689718"/>
            <a:ext cx="3816424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Kjemisk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 smtClean="0">
                <a:solidFill>
                  <a:schemeClr val="bg1"/>
                </a:solidFill>
                <a:latin typeface="Arial" charset="0"/>
              </a:rPr>
              <a:t>institutt</a:t>
            </a:r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Senter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for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Materialvitenskap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og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Nanoteknologi (SMN)</a:t>
            </a: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Universitetet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i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Oslo</a:t>
            </a:r>
          </a:p>
          <a:p>
            <a:pPr eaLnBrk="0" hangingPunct="0"/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nb-NO" sz="1200" dirty="0">
                <a:solidFill>
                  <a:schemeClr val="bg1"/>
                </a:solidFill>
                <a:latin typeface="Arial" charset="0"/>
              </a:rPr>
              <a:t>FERMIO</a:t>
            </a:r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N</a:t>
            </a:r>
            <a:r>
              <a:rPr kumimoji="1" lang="nb-NO" sz="1200" dirty="0">
                <a:solidFill>
                  <a:schemeClr val="bg1"/>
                </a:solidFill>
                <a:latin typeface="Arial" charset="0"/>
              </a:rPr>
              <a:t>O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-0349 Oslo</a:t>
            </a:r>
          </a:p>
          <a:p>
            <a:pPr eaLnBrk="0" hangingPunct="0"/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truls.norby@kjemi.uio.no</a:t>
            </a:r>
            <a:endParaRPr lang="en-GB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732240" y="44624"/>
            <a:ext cx="237626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rgbClr val="C00000"/>
                </a:solidFill>
                <a:latin typeface="Arial" charset="0"/>
              </a:rPr>
              <a:t>VGS Fysikk 2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Krefter </a:t>
            </a:r>
            <a:r>
              <a:rPr lang="nb-NO" sz="1400" dirty="0">
                <a:solidFill>
                  <a:schemeClr val="bg1"/>
                </a:solidFill>
                <a:latin typeface="Arial" charset="0"/>
              </a:rPr>
              <a:t>og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bevegelse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Arbeid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Kinetisk &amp; potensiell energi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Krefter </a:t>
            </a:r>
            <a:r>
              <a:rPr lang="nb-NO" sz="1400" dirty="0">
                <a:solidFill>
                  <a:schemeClr val="bg1"/>
                </a:solidFill>
                <a:latin typeface="Arial" charset="0"/>
              </a:rPr>
              <a:t>og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felt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Gravitasjonelt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Elektrisk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Magnetisk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Stråling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Sirkelbane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1001 – Materialer, energi og nanoteknologi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4" y="1412776"/>
            <a:ext cx="849106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953952"/>
              </p:ext>
            </p:extLst>
          </p:nvPr>
        </p:nvGraphicFramePr>
        <p:xfrm>
          <a:off x="3873500" y="4709120"/>
          <a:ext cx="14097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4" imgW="939600" imgH="1066680" progId="Equation.DSMT4">
                  <p:embed/>
                </p:oleObj>
              </mc:Choice>
              <mc:Fallback>
                <p:oleObj name="Equation" r:id="rId4" imgW="939600" imgH="1066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4709120"/>
                        <a:ext cx="14097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0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Kinetisk energi</a:t>
            </a:r>
            <a:endParaRPr lang="en-US" dirty="0" smtClean="0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2481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42481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1600"/>
            <a:ext cx="4172272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Kinetisk energi</a:t>
            </a:r>
          </a:p>
          <a:p>
            <a:pPr eaLnBrk="1" hangingPunct="1"/>
            <a:endParaRPr lang="nb-NO" sz="1800" dirty="0" smtClean="0"/>
          </a:p>
          <a:p>
            <a:pPr lvl="1" eaLnBrk="1" hangingPunct="1">
              <a:buFontTx/>
              <a:buNone/>
            </a:pPr>
            <a:r>
              <a:rPr lang="nb-NO" sz="1600" i="1" dirty="0" smtClean="0"/>
              <a:t>E = ½ mv</a:t>
            </a:r>
            <a:r>
              <a:rPr lang="nb-NO" sz="1600" i="1" baseline="30000" dirty="0" smtClean="0"/>
              <a:t>2</a:t>
            </a:r>
            <a:endParaRPr lang="nb-NO" sz="1600" i="1" dirty="0" smtClean="0"/>
          </a:p>
          <a:p>
            <a:pPr marL="457200" lvl="1" indent="0" eaLnBrk="1" hangingPunct="1"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Skalar størrelse 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Enhet for energi: J (joule)</a:t>
            </a:r>
          </a:p>
          <a:p>
            <a:pPr lvl="1" eaLnBrk="1" hangingPunct="1"/>
            <a:endParaRPr lang="en-GB" sz="1600" dirty="0" smtClean="0"/>
          </a:p>
        </p:txBody>
      </p:sp>
      <p:pic>
        <p:nvPicPr>
          <p:cNvPr id="28680" name="Picture 1044" descr="ingressbilde_Ingressbilde_BIL%20I%20F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808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3" name="Text Box 1045"/>
          <p:cNvSpPr txBox="1">
            <a:spLocks noChangeArrowheads="1"/>
          </p:cNvSpPr>
          <p:nvPr/>
        </p:nvSpPr>
        <p:spPr bwMode="auto">
          <a:xfrm>
            <a:off x="827584" y="1989138"/>
            <a:ext cx="1455738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/>
              <a:t>E</a:t>
            </a:r>
            <a:r>
              <a:rPr lang="en-GB" dirty="0"/>
              <a:t> = ½ </a:t>
            </a:r>
            <a:r>
              <a:rPr lang="en-GB" i="1" dirty="0"/>
              <a:t>mv</a:t>
            </a:r>
            <a:r>
              <a:rPr lang="en-GB" baseline="30000" dirty="0"/>
              <a:t>2</a:t>
            </a:r>
          </a:p>
        </p:txBody>
      </p:sp>
      <p:pic>
        <p:nvPicPr>
          <p:cNvPr id="19" name="Picture 23" descr="float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5121768" cy="304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9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pic>
        <p:nvPicPr>
          <p:cNvPr id="52236" name="Picture 12" descr="MP90043044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193" y="2152129"/>
            <a:ext cx="1465263" cy="22129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og uelastisk støt</a:t>
            </a:r>
            <a:endParaRPr lang="en-US" smtClean="0"/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06680" cy="5010150"/>
          </a:xfrm>
        </p:spPr>
        <p:txBody>
          <a:bodyPr/>
          <a:lstStyle/>
          <a:p>
            <a:pPr eaLnBrk="1" hangingPunct="1"/>
            <a:r>
              <a:rPr lang="en-GB" dirty="0" err="1" smtClean="0"/>
              <a:t>Ved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 </a:t>
            </a:r>
            <a:r>
              <a:rPr lang="en-GB" dirty="0" err="1" smtClean="0"/>
              <a:t>mellom</a:t>
            </a:r>
            <a:r>
              <a:rPr lang="en-GB" dirty="0" smtClean="0"/>
              <a:t> to </a:t>
            </a:r>
            <a:r>
              <a:rPr lang="en-GB" dirty="0" err="1" smtClean="0"/>
              <a:t>legemer</a:t>
            </a:r>
            <a:r>
              <a:rPr lang="en-GB" dirty="0" smtClean="0"/>
              <a:t>: </a:t>
            </a:r>
            <a:r>
              <a:rPr lang="en-GB" dirty="0" err="1" smtClean="0"/>
              <a:t>Bevegelsesmengden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 (</a:t>
            </a:r>
            <a:r>
              <a:rPr lang="en-GB" dirty="0" err="1" smtClean="0"/>
              <a:t>alltid</a:t>
            </a:r>
            <a:r>
              <a:rPr lang="en-GB" dirty="0" smtClean="0"/>
              <a:t>):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Elastisk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: </a:t>
            </a:r>
            <a:r>
              <a:rPr lang="en-GB" dirty="0" err="1" smtClean="0"/>
              <a:t>Kinetisk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Uelastisk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: </a:t>
            </a:r>
            <a:r>
              <a:rPr lang="en-GB" dirty="0" err="1" smtClean="0"/>
              <a:t>Kinetisk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Men </a:t>
            </a:r>
            <a:r>
              <a:rPr lang="en-GB" i="1" dirty="0" err="1" smtClean="0"/>
              <a:t>totalenergien</a:t>
            </a:r>
            <a:r>
              <a:rPr lang="en-GB" i="1" dirty="0" smtClean="0"/>
              <a:t> </a:t>
            </a:r>
            <a:r>
              <a:rPr lang="en-GB" i="1" dirty="0" err="1" smtClean="0"/>
              <a:t>bevares</a:t>
            </a:r>
            <a:r>
              <a:rPr lang="en-GB" dirty="0" smtClean="0"/>
              <a:t> (</a:t>
            </a:r>
            <a:r>
              <a:rPr lang="en-GB" dirty="0" err="1" smtClean="0"/>
              <a:t>Energibevaringsloven</a:t>
            </a:r>
            <a:r>
              <a:rPr lang="en-GB" dirty="0" smtClean="0"/>
              <a:t>):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etter</a:t>
            </a:r>
            <a:r>
              <a:rPr lang="en-GB" i="1" dirty="0" smtClean="0"/>
              <a:t> =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før</a:t>
            </a:r>
            <a:r>
              <a:rPr lang="en-GB" i="1" dirty="0" smtClean="0"/>
              <a:t>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551238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82688" y="1974850"/>
          <a:ext cx="42529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5" imgW="1968480" imgH="253800" progId="Equation.3">
                  <p:embed/>
                </p:oleObj>
              </mc:Choice>
              <mc:Fallback>
                <p:oleObj name="Equation" r:id="rId5" imgW="19684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1974850"/>
                        <a:ext cx="42529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057275" y="3789363"/>
          <a:ext cx="5314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7" imgW="2552400" imgH="266400" progId="Equation.3">
                  <p:embed/>
                </p:oleObj>
              </mc:Choice>
              <mc:Fallback>
                <p:oleObj name="Equation" r:id="rId7" imgW="25524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789363"/>
                        <a:ext cx="53149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11" descr="MC900361222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4564856"/>
            <a:ext cx="17287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Kinetisk energi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1782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5"/>
            <a:ext cx="8919223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752923" y="349241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b-NO" kern="0" dirty="0" smtClean="0"/>
              <a:t>Støt</a:t>
            </a:r>
            <a:endParaRPr lang="nb-NO" kern="0" dirty="0"/>
          </a:p>
        </p:txBody>
      </p:sp>
    </p:spTree>
    <p:extLst>
      <p:ext uri="{BB962C8B-B14F-4D97-AF65-F5344CB8AC3E}">
        <p14:creationId xmlns:p14="http://schemas.microsoft.com/office/powerpoint/2010/main" val="33247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Arbeid. Krefter og felt</a:t>
            </a:r>
            <a:endParaRPr lang="en-US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016" y="1440904"/>
            <a:ext cx="4199384" cy="50124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Nærkrefter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Krefter som virker </a:t>
            </a:r>
            <a:r>
              <a:rPr lang="nb-NO" sz="1600" i="1" dirty="0" smtClean="0"/>
              <a:t>mellom</a:t>
            </a:r>
            <a:r>
              <a:rPr lang="nb-NO" sz="1600" dirty="0" smtClean="0"/>
              <a:t> legemer </a:t>
            </a:r>
            <a:r>
              <a:rPr lang="nb-NO" sz="1600" i="1" dirty="0" smtClean="0"/>
              <a:t>i kontakt </a:t>
            </a:r>
            <a:r>
              <a:rPr lang="nb-NO" sz="1600" dirty="0" smtClean="0"/>
              <a:t>med hverandre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Mekanikk (det vi har sett på hittil)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Trykk (virkning av atombevegelser)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Fjernkrefter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Krefter som virker på grunn av et </a:t>
            </a:r>
            <a:r>
              <a:rPr lang="nb-NO" sz="1600" i="1" dirty="0" smtClean="0"/>
              <a:t>felt</a:t>
            </a:r>
            <a:r>
              <a:rPr lang="nb-NO" sz="1600" dirty="0" smtClean="0"/>
              <a:t> (en gradient i et potensial)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Feltene og kreftene kan formidles i alle medier, også vakuum.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Utfordring for fysisk forståelse?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(tre) typer: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Gravitasjon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Elektromagnetisk felt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Elektrisk felt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Magnetisk felt</a:t>
            </a:r>
            <a:endParaRPr lang="en-US" dirty="0" smtClean="0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79388" y="1371600"/>
            <a:ext cx="453662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i="1" dirty="0">
                <a:latin typeface="Arial" charset="0"/>
              </a:rPr>
              <a:t>Arbeid</a:t>
            </a:r>
            <a:r>
              <a:rPr lang="nb-NO" sz="1800" dirty="0">
                <a:latin typeface="Arial" charset="0"/>
              </a:rPr>
              <a:t> omsetter en energiform til en annen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Arbeid gjøres ved bruk av krefter.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Arbeid er lik kraft x strekning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err="1">
                <a:latin typeface="Arial" charset="0"/>
              </a:rPr>
              <a:t>Dersom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kraft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endrer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seg</a:t>
            </a:r>
            <a:r>
              <a:rPr lang="en-US" sz="1800" dirty="0">
                <a:latin typeface="Arial" charset="0"/>
              </a:rPr>
              <a:t> med </a:t>
            </a:r>
            <a:r>
              <a:rPr lang="en-US" sz="1800" dirty="0" err="1">
                <a:latin typeface="Arial" charset="0"/>
              </a:rPr>
              <a:t>strekning</a:t>
            </a:r>
            <a:r>
              <a:rPr lang="en-US" sz="1800" dirty="0">
                <a:latin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err="1">
                <a:latin typeface="Arial" charset="0"/>
              </a:rPr>
              <a:t>Dersom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kraften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konstant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og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parallell</a:t>
            </a:r>
            <a:r>
              <a:rPr lang="en-US" sz="1800" dirty="0">
                <a:latin typeface="Arial" charset="0"/>
              </a:rPr>
              <a:t> med </a:t>
            </a:r>
            <a:r>
              <a:rPr lang="en-US" sz="1800" dirty="0" err="1">
                <a:latin typeface="Arial" charset="0"/>
              </a:rPr>
              <a:t>strekningen</a:t>
            </a:r>
            <a:r>
              <a:rPr lang="en-US" sz="1800" dirty="0">
                <a:latin typeface="Arial" charset="0"/>
              </a:rPr>
              <a:t>:</a:t>
            </a:r>
          </a:p>
        </p:txBody>
      </p:sp>
      <p:sp>
        <p:nvSpPr>
          <p:cNvPr id="6153" name="Rectangle 10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6" name="Object 1035"/>
          <p:cNvGraphicFramePr>
            <a:graphicFrameLocks noChangeAspect="1"/>
          </p:cNvGraphicFramePr>
          <p:nvPr/>
        </p:nvGraphicFramePr>
        <p:xfrm>
          <a:off x="1042988" y="3284538"/>
          <a:ext cx="11525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4" imgW="571252" imgH="215806" progId="Equation.3">
                  <p:embed/>
                </p:oleObj>
              </mc:Choice>
              <mc:Fallback>
                <p:oleObj name="Equation" r:id="rId4" imgW="571252" imgH="215806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11525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0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7" name="Object 1037"/>
          <p:cNvGraphicFramePr>
            <a:graphicFrameLocks noChangeAspect="1"/>
          </p:cNvGraphicFramePr>
          <p:nvPr/>
        </p:nvGraphicFramePr>
        <p:xfrm>
          <a:off x="1081088" y="4652963"/>
          <a:ext cx="12588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6" imgW="710891" imgH="279279" progId="Equation.3">
                  <p:embed/>
                </p:oleObj>
              </mc:Choice>
              <mc:Fallback>
                <p:oleObj name="Equation" r:id="rId6" imgW="710891" imgH="279279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652963"/>
                        <a:ext cx="12588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8" name="Object 1039"/>
          <p:cNvGraphicFramePr>
            <a:graphicFrameLocks noChangeAspect="1"/>
          </p:cNvGraphicFramePr>
          <p:nvPr/>
        </p:nvGraphicFramePr>
        <p:xfrm>
          <a:off x="1187450" y="5911850"/>
          <a:ext cx="1152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8" imgW="571004" imgH="177646" progId="Equation.3">
                  <p:embed/>
                </p:oleObj>
              </mc:Choice>
              <mc:Fallback>
                <p:oleObj name="Equation" r:id="rId8" imgW="571004" imgH="177646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911850"/>
                        <a:ext cx="11525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1" name="Text Box 1041"/>
          <p:cNvSpPr txBox="1">
            <a:spLocks noChangeArrowheads="1"/>
          </p:cNvSpPr>
          <p:nvPr/>
        </p:nvSpPr>
        <p:spPr bwMode="auto">
          <a:xfrm>
            <a:off x="1187450" y="5876925"/>
            <a:ext cx="1127125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/>
              <a:t>w = F</a:t>
            </a:r>
            <a:r>
              <a:rPr lang="en-GB" i="1">
                <a:cs typeface="Times New Roman" pitchFamily="18" charset="0"/>
              </a:rPr>
              <a:t>·s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Gravitasjon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6752"/>
            <a:ext cx="5351512" cy="4975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Newtons gravitasjonslov: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Gjenstand med masse </a:t>
            </a:r>
            <a:r>
              <a:rPr lang="nb-NO" sz="1800" i="1" dirty="0" smtClean="0"/>
              <a:t>m</a:t>
            </a:r>
            <a:r>
              <a:rPr lang="nb-NO" sz="1800" dirty="0" smtClean="0"/>
              <a:t> ved jordoverflaten: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i="1" dirty="0" smtClean="0"/>
              <a:t>F = </a:t>
            </a:r>
            <a:r>
              <a:rPr lang="nb-NO" sz="1600" i="1" dirty="0" err="1" smtClean="0"/>
              <a:t>gm</a:t>
            </a:r>
            <a:r>
              <a:rPr lang="nb-NO" sz="1600" dirty="0" smtClean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der </a:t>
            </a:r>
            <a:r>
              <a:rPr lang="nb-NO" sz="1600" i="1" dirty="0" smtClean="0"/>
              <a:t>g</a:t>
            </a:r>
            <a:r>
              <a:rPr lang="nb-NO" sz="1600" dirty="0" smtClean="0"/>
              <a:t> er tyngdeakselerasjonen;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                              = 9,8 N/kg = 9,8 m/s</a:t>
            </a:r>
            <a:r>
              <a:rPr lang="nb-NO" sz="1600" baseline="30000" dirty="0" smtClean="0"/>
              <a:t>2</a:t>
            </a:r>
            <a:r>
              <a:rPr lang="nb-NO" sz="1600" dirty="0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Cavendish målte kraften mellom kjente masser (blykuler) og kjent avstand og fant </a:t>
            </a:r>
            <a:r>
              <a:rPr lang="nb-NO" sz="1800" i="1" dirty="0" smtClean="0">
                <a:sym typeface="Symbol" pitchFamily="18" charset="2"/>
              </a:rPr>
              <a:t></a:t>
            </a:r>
            <a:r>
              <a:rPr lang="nb-NO" sz="1800" dirty="0" smtClean="0">
                <a:sym typeface="Symbol" pitchFamily="18" charset="2"/>
              </a:rPr>
              <a:t> :</a:t>
            </a: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>
                <a:sym typeface="Symbol" pitchFamily="18" charset="2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>
                <a:sym typeface="Symbol" pitchFamily="18" charset="2"/>
              </a:rPr>
              <a:t></a:t>
            </a:r>
            <a:r>
              <a:rPr lang="nb-NO" sz="1600" dirty="0" smtClean="0">
                <a:sym typeface="Symbol" pitchFamily="18" charset="2"/>
              </a:rPr>
              <a:t> = 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6.67∙10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-11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 Nm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/kg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Ved dette og jordens radius (fra horisontens krumning: 6371 km) kunne man beregne Jordens masse! (=6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∙</a:t>
            </a:r>
            <a:r>
              <a:rPr lang="nb-NO" sz="1800" dirty="0" smtClean="0"/>
              <a:t>10</a:t>
            </a:r>
            <a:r>
              <a:rPr lang="nb-NO" sz="1800" baseline="30000" dirty="0" smtClean="0"/>
              <a:t>24</a:t>
            </a:r>
            <a:r>
              <a:rPr lang="nb-NO" sz="1800" dirty="0" smtClean="0"/>
              <a:t> kg)</a:t>
            </a:r>
            <a:endParaRPr lang="en-US" sz="1800" dirty="0" smtClean="0"/>
          </a:p>
        </p:txBody>
      </p:sp>
      <p:pic>
        <p:nvPicPr>
          <p:cNvPr id="7174" name="Picture 5" descr="Kap2-gravitasj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196975"/>
            <a:ext cx="2719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021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762000" y="1700808"/>
          <a:ext cx="14366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r:id="rId4" imgW="736280" imgH="393529" progId="Equation.3">
                  <p:embed/>
                </p:oleObj>
              </mc:Choice>
              <mc:Fallback>
                <p:oleObj r:id="rId4" imgW="736280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00808"/>
                        <a:ext cx="1436688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2" name="Picture 10" descr="MC90019795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4624"/>
            <a:ext cx="1367482" cy="259000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12" descr="http://t2.gstatic.com/images?q=tbn:ANd9GcTILYnYu64ib7aJJtNgZ-YvyzFlcASutIQVQ0uUQ3Suhq-8T5xG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708275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6" descr="http://www.fsteiger.com/cavendish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9288" y="3789363"/>
            <a:ext cx="306863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019175" y="3566600"/>
          <a:ext cx="1320577" cy="75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9" imgW="761760" imgH="431640" progId="Equation.3">
                  <p:embed/>
                </p:oleObj>
              </mc:Choice>
              <mc:Fallback>
                <p:oleObj name="Equation" r:id="rId9" imgW="7617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566600"/>
                        <a:ext cx="1320577" cy="751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758408" cy="760512"/>
          </a:xfrm>
        </p:spPr>
        <p:txBody>
          <a:bodyPr/>
          <a:lstStyle/>
          <a:p>
            <a:pPr eaLnBrk="1" hangingPunct="1"/>
            <a:r>
              <a:rPr lang="nb-NO" dirty="0" smtClean="0"/>
              <a:t>Potensiell energi i gravitasjonsfelt</a:t>
            </a:r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752528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b="1" dirty="0" smtClean="0"/>
              <a:t>Ved jordoverflaten</a:t>
            </a:r>
            <a:r>
              <a:rPr lang="nb-NO" sz="1800" dirty="0" smtClean="0"/>
              <a:t>: Kraften er konstant: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endParaRPr lang="nb-NO" sz="1800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r>
              <a:rPr lang="nb-NO" i="1" dirty="0" smtClean="0"/>
              <a:t>F = </a:t>
            </a:r>
            <a:r>
              <a:rPr lang="nb-NO" i="1" dirty="0" err="1" smtClean="0"/>
              <a:t>gm</a:t>
            </a:r>
            <a:endParaRPr lang="nb-NO" i="1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Arbeid = økning i potensiell energi ved å endre høyde </a:t>
            </a:r>
            <a:r>
              <a:rPr lang="nb-NO" sz="1800" i="1" dirty="0" smtClean="0">
                <a:sym typeface="Symbol" pitchFamily="18" charset="2"/>
              </a:rPr>
              <a:t>h: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i="1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i="1" dirty="0" smtClean="0">
                <a:sym typeface="Symbol" pitchFamily="18" charset="2"/>
              </a:rPr>
              <a:t>w = </a:t>
            </a:r>
            <a:r>
              <a:rPr lang="nb-NO" i="1" dirty="0" err="1" smtClean="0">
                <a:sym typeface="Symbol" pitchFamily="18" charset="2"/>
              </a:rPr>
              <a:t>E</a:t>
            </a:r>
            <a:r>
              <a:rPr lang="nb-NO" i="1" baseline="-25000" dirty="0" err="1" smtClean="0">
                <a:sym typeface="Symbol" pitchFamily="18" charset="2"/>
              </a:rPr>
              <a:t>p</a:t>
            </a:r>
            <a:r>
              <a:rPr lang="nb-NO" i="1" dirty="0" smtClean="0">
                <a:sym typeface="Symbol" pitchFamily="18" charset="2"/>
              </a:rPr>
              <a:t> = </a:t>
            </a:r>
            <a:r>
              <a:rPr lang="nb-NO" i="1" dirty="0" err="1" smtClean="0">
                <a:sym typeface="Symbol" pitchFamily="18" charset="2"/>
              </a:rPr>
              <a:t>gmh</a:t>
            </a:r>
            <a:endParaRPr lang="nb-NO" i="1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Jordens overflate er referansepunkt: </a:t>
            </a:r>
            <a:endParaRPr lang="nb-NO" sz="1800" dirty="0"/>
          </a:p>
          <a:p>
            <a:pPr eaLnBrk="1" hangingPunct="1">
              <a:lnSpc>
                <a:spcPct val="90000"/>
              </a:lnSpc>
            </a:pPr>
            <a:endParaRPr lang="nb-NO" sz="1800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r>
              <a:rPr lang="nb-NO" sz="1600" i="1" dirty="0" smtClean="0"/>
              <a:t>E</a:t>
            </a:r>
            <a:r>
              <a:rPr lang="nb-NO" sz="1600" i="1" baseline="-25000" dirty="0" smtClean="0"/>
              <a:t>p</a:t>
            </a:r>
            <a:r>
              <a:rPr lang="nb-NO" sz="1600" i="1" dirty="0" smtClean="0"/>
              <a:t> = 0 ved h = 0</a:t>
            </a:r>
            <a:r>
              <a:rPr lang="nb-NO" sz="1600" dirty="0" smtClean="0"/>
              <a:t>. 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5278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51475" y="3447350"/>
            <a:ext cx="2154237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 dirty="0">
                <a:sym typeface="Symbol" pitchFamily="18" charset="2"/>
              </a:rPr>
              <a:t>w = </a:t>
            </a:r>
            <a:r>
              <a:rPr lang="nb-NO" i="1" dirty="0" err="1">
                <a:sym typeface="Symbol" pitchFamily="18" charset="2"/>
              </a:rPr>
              <a:t>E</a:t>
            </a:r>
            <a:r>
              <a:rPr lang="nb-NO" i="1" baseline="-25000" dirty="0" err="1">
                <a:sym typeface="Symbol" pitchFamily="18" charset="2"/>
              </a:rPr>
              <a:t>p</a:t>
            </a:r>
            <a:r>
              <a:rPr lang="nb-NO" i="1" dirty="0">
                <a:sym typeface="Symbol" pitchFamily="18" charset="2"/>
              </a:rPr>
              <a:t> = </a:t>
            </a:r>
            <a:r>
              <a:rPr lang="nb-NO" i="1" dirty="0" err="1">
                <a:sym typeface="Symbol" pitchFamily="18" charset="2"/>
              </a:rPr>
              <a:t>gmh</a:t>
            </a:r>
            <a:endParaRPr lang="en-GB" i="1" dirty="0">
              <a:sym typeface="Symbol" pitchFamily="18" charset="2"/>
            </a:endParaRPr>
          </a:p>
        </p:txBody>
      </p:sp>
      <p:pic>
        <p:nvPicPr>
          <p:cNvPr id="2" name="Picture 4" descr="C:\Users\trulsn\Documents\MENA1000bok\Figurer\Kap 2 F vs h 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283968" cy="30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trulsn\Documents\MENA1000bok\Figurer\Kap 2 E vs h 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24" y="3645024"/>
            <a:ext cx="41106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trulsn\Documents\MENA1000bok\Figurer\Kap 2 E vs h 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40968"/>
            <a:ext cx="4572000" cy="32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trulsn\Documents\MENA1000bok\Figurer\Kap 2 F vs h 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409"/>
            <a:ext cx="4571999" cy="32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758408" cy="688504"/>
          </a:xfrm>
        </p:spPr>
        <p:txBody>
          <a:bodyPr/>
          <a:lstStyle/>
          <a:p>
            <a:pPr eaLnBrk="1" hangingPunct="1"/>
            <a:r>
              <a:rPr lang="nb-NO" dirty="0" smtClean="0"/>
              <a:t>Potensiell energi i gravitasjonsfelt</a:t>
            </a:r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680520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b="1" dirty="0" smtClean="0"/>
              <a:t>Høyt over jordoverflaten </a:t>
            </a:r>
            <a:r>
              <a:rPr lang="nb-NO" sz="1800" dirty="0" smtClean="0"/>
              <a:t>og ute i rommet: Kraften varierer: </a:t>
            </a:r>
            <a:r>
              <a:rPr lang="nb-NO" sz="1800" i="1" dirty="0" smtClean="0"/>
              <a:t>F(r)</a:t>
            </a:r>
            <a:r>
              <a:rPr lang="nb-NO" sz="1800" dirty="0" smtClean="0"/>
              <a:t>. Potensiell energi for legeme med masse </a:t>
            </a:r>
            <a:r>
              <a:rPr lang="nb-NO" sz="1800" i="1" dirty="0" smtClean="0"/>
              <a:t>m</a:t>
            </a:r>
            <a:r>
              <a:rPr lang="nb-NO" sz="1800" i="1" baseline="-25000" dirty="0" smtClean="0"/>
              <a:t>2</a:t>
            </a:r>
            <a:r>
              <a:rPr lang="nb-NO" sz="1800" dirty="0" smtClean="0"/>
              <a:t> i gravitasjonsfelt til legeme med masse </a:t>
            </a:r>
            <a:r>
              <a:rPr lang="nb-NO" sz="1800" i="1" dirty="0" smtClean="0"/>
              <a:t>m</a:t>
            </a:r>
            <a:r>
              <a:rPr lang="nb-NO" sz="1800" i="1" baseline="-25000" dirty="0" smtClean="0"/>
              <a:t>1</a:t>
            </a:r>
            <a:r>
              <a:rPr lang="nb-NO" sz="1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Referansepunkt uendelig langt ute: </a:t>
            </a:r>
          </a:p>
          <a:p>
            <a:pPr eaLnBrk="1" hangingPunct="1">
              <a:lnSpc>
                <a:spcPct val="90000"/>
              </a:lnSpc>
            </a:pPr>
            <a:endParaRPr lang="nb-NO" sz="1800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 smtClean="0"/>
              <a:t>	E</a:t>
            </a:r>
            <a:r>
              <a:rPr lang="nb-NO" sz="1800" i="1" baseline="-25000" dirty="0" smtClean="0"/>
              <a:t>p</a:t>
            </a:r>
            <a:r>
              <a:rPr lang="nb-NO" sz="1800" i="1" dirty="0" smtClean="0"/>
              <a:t> = 0</a:t>
            </a:r>
            <a:r>
              <a:rPr lang="nb-NO" sz="1800" dirty="0" smtClean="0"/>
              <a:t> ved </a:t>
            </a:r>
            <a:r>
              <a:rPr lang="nb-NO" sz="1800" i="1" dirty="0" smtClean="0"/>
              <a:t>r = </a:t>
            </a:r>
            <a:r>
              <a:rPr lang="nb-NO" sz="1800" i="1" dirty="0" smtClean="0">
                <a:sym typeface="Symbol" pitchFamily="18" charset="2"/>
              </a:rPr>
              <a:t></a:t>
            </a:r>
            <a:endParaRPr lang="nb-NO" sz="18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5278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2780"/>
              </p:ext>
            </p:extLst>
          </p:nvPr>
        </p:nvGraphicFramePr>
        <p:xfrm>
          <a:off x="107504" y="2983160"/>
          <a:ext cx="4953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r:id="rId6" imgW="2641600" imgH="469900" progId="Equation.3">
                  <p:embed/>
                </p:oleObj>
              </mc:Choice>
              <mc:Fallback>
                <p:oleObj r:id="rId6" imgW="26416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983160"/>
                        <a:ext cx="49530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Gravitasjon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1001 – Materialer, energi og nanoteknologi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6" y="1196752"/>
            <a:ext cx="845140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7" y="3090863"/>
            <a:ext cx="8510228" cy="8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9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smtClean="0"/>
              <a:t>                           Elektrisk felt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5538"/>
            <a:ext cx="3810000" cy="525579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Charles de Coulomb; </a:t>
            </a:r>
          </a:p>
          <a:p>
            <a:pPr eaLnBrk="1" hangingPunct="1"/>
            <a:r>
              <a:rPr lang="nb-NO" sz="1800" i="1" dirty="0" smtClean="0"/>
              <a:t>Kraft </a:t>
            </a:r>
            <a:r>
              <a:rPr lang="nb-NO" sz="1800" dirty="0" smtClean="0"/>
              <a:t>mellom to ladde partikler: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err="1" smtClean="0"/>
              <a:t>k</a:t>
            </a:r>
            <a:r>
              <a:rPr lang="nb-NO" sz="1800" i="1" baseline="-25000" dirty="0" err="1" smtClean="0"/>
              <a:t>e</a:t>
            </a:r>
            <a:r>
              <a:rPr lang="nb-NO" sz="1800" dirty="0" smtClean="0"/>
              <a:t> = 9,0*10</a:t>
            </a:r>
            <a:r>
              <a:rPr lang="nb-NO" sz="1800" baseline="30000" dirty="0" smtClean="0"/>
              <a:t>9</a:t>
            </a:r>
            <a:r>
              <a:rPr lang="nb-NO" sz="1800" dirty="0" smtClean="0"/>
              <a:t> </a:t>
            </a:r>
            <a:r>
              <a:rPr lang="nb-NO" sz="1800" dirty="0" smtClean="0">
                <a:cs typeface="Times New Roman" pitchFamily="18" charset="0"/>
              </a:rPr>
              <a:t>Nm</a:t>
            </a:r>
            <a:r>
              <a:rPr lang="nb-NO" sz="1800" baseline="30000" dirty="0" smtClean="0">
                <a:cs typeface="Times New Roman" pitchFamily="18" charset="0"/>
              </a:rPr>
              <a:t>2</a:t>
            </a:r>
            <a:r>
              <a:rPr lang="nb-NO" sz="1800" dirty="0" smtClean="0">
                <a:cs typeface="Times New Roman" pitchFamily="18" charset="0"/>
              </a:rPr>
              <a:t>/C</a:t>
            </a:r>
            <a:r>
              <a:rPr lang="nb-NO" sz="1800" baseline="30000" dirty="0" smtClean="0">
                <a:cs typeface="Times New Roman" pitchFamily="18" charset="0"/>
              </a:rPr>
              <a:t>2</a:t>
            </a:r>
            <a:r>
              <a:rPr lang="nb-NO" sz="1800" dirty="0" smtClean="0"/>
              <a:t>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1 C (Coulomb) = 1 </a:t>
            </a:r>
            <a:r>
              <a:rPr lang="nb-NO" sz="1800" dirty="0" err="1" smtClean="0"/>
              <a:t>A∙s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ladningen som passerer når 1 A strøm går i ett sekund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Feltstyrke</a:t>
            </a:r>
            <a:r>
              <a:rPr lang="nb-NO" sz="1800" dirty="0" smtClean="0"/>
              <a:t> (her rundt </a:t>
            </a:r>
            <a:r>
              <a:rPr lang="nb-NO" sz="1800" i="1" dirty="0" smtClean="0"/>
              <a:t>-Q</a:t>
            </a:r>
            <a:r>
              <a:rPr lang="nb-NO" sz="1800" dirty="0" smtClean="0"/>
              <a:t>): Den kraft en ladet partikkel (her </a:t>
            </a:r>
            <a:r>
              <a:rPr lang="nb-NO" sz="1800" i="1" dirty="0" smtClean="0"/>
              <a:t>+q</a:t>
            </a:r>
            <a:r>
              <a:rPr lang="nb-NO" sz="1800" dirty="0" smtClean="0"/>
              <a:t>) føler per enhet ladning </a:t>
            </a:r>
            <a:r>
              <a:rPr lang="nb-NO" sz="1800" i="1" dirty="0" smtClean="0"/>
              <a:t>q</a:t>
            </a:r>
            <a:r>
              <a:rPr lang="nb-NO" sz="1800" dirty="0" smtClean="0"/>
              <a:t>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Retning fra + til -.</a:t>
            </a:r>
            <a:endParaRPr lang="en-US" sz="1800" dirty="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5146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147763" y="1844675"/>
          <a:ext cx="1514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4" imgW="812520" imgH="393480" progId="Equation.3">
                  <p:embed/>
                </p:oleObj>
              </mc:Choice>
              <mc:Fallback>
                <p:oleObj name="Equation" r:id="rId4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844675"/>
                        <a:ext cx="15144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7" descr="Kap2-Elektriske-kref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2046288"/>
            <a:ext cx="467836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1187624" y="5445224"/>
          <a:ext cx="774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7" imgW="444240" imgH="419040" progId="Equation.3">
                  <p:embed/>
                </p:oleObj>
              </mc:Choice>
              <mc:Fallback>
                <p:oleObj name="Equation" r:id="rId7" imgW="44424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445224"/>
                        <a:ext cx="7747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15"/>
          <p:cNvGrpSpPr>
            <a:grpSpLocks/>
          </p:cNvGrpSpPr>
          <p:nvPr/>
        </p:nvGrpSpPr>
        <p:grpSpPr bwMode="auto">
          <a:xfrm>
            <a:off x="5029200" y="3213100"/>
            <a:ext cx="3276600" cy="3362325"/>
            <a:chOff x="5029200" y="3213100"/>
            <a:chExt cx="3276600" cy="3362325"/>
          </a:xfrm>
        </p:grpSpPr>
        <p:pic>
          <p:nvPicPr>
            <p:cNvPr id="10251" name="Picture 10" descr="EIN-5-~1-barekul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29200" y="3213100"/>
              <a:ext cx="312420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2" name="Group 15"/>
            <p:cNvGrpSpPr>
              <a:grpSpLocks/>
            </p:cNvGrpSpPr>
            <p:nvPr/>
          </p:nvGrpSpPr>
          <p:grpSpPr bwMode="auto">
            <a:xfrm>
              <a:off x="7162800" y="3756025"/>
              <a:ext cx="1143000" cy="701675"/>
              <a:chOff x="4416" y="2294"/>
              <a:chExt cx="720" cy="442"/>
            </a:xfrm>
          </p:grpSpPr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 flipH="1">
                <a:off x="4416" y="2448"/>
                <a:ext cx="33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4" name="Oval 11"/>
              <p:cNvSpPr>
                <a:spLocks noChangeArrowheads="1"/>
              </p:cNvSpPr>
              <p:nvPr/>
            </p:nvSpPr>
            <p:spPr bwMode="auto">
              <a:xfrm>
                <a:off x="4704" y="23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4704" y="2294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 dirty="0"/>
                  <a:t>+  </a:t>
                </a:r>
                <a:r>
                  <a:rPr lang="nb-NO" sz="2000" dirty="0"/>
                  <a:t>q</a:t>
                </a:r>
                <a:endParaRPr lang="en-US" sz="2000" dirty="0"/>
              </a:p>
            </p:txBody>
          </p:sp>
          <p:sp>
            <p:nvSpPr>
              <p:cNvPr id="10256" name="Text Box 14"/>
              <p:cNvSpPr txBox="1">
                <a:spLocks noChangeArrowheads="1"/>
              </p:cNvSpPr>
              <p:nvPr/>
            </p:nvSpPr>
            <p:spPr bwMode="auto">
              <a:xfrm>
                <a:off x="4560" y="2486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 i="1" dirty="0"/>
                  <a:t>F</a:t>
                </a:r>
                <a:endParaRPr lang="en-US" sz="2000" b="1" i="1" dirty="0"/>
              </a:p>
            </p:txBody>
          </p:sp>
        </p:grpSp>
      </p:grpSp>
      <p:pic>
        <p:nvPicPr>
          <p:cNvPr id="56337" name="Picture 17" descr="ANd9GcTv_NihJPVWcomzQyYFaZxARKg7I-cYw-68g9RseKEHZzDxOzQ&amp;t=1&amp;usg=__X3luNH2bX-KufcB1r7ooGpze3PE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188913"/>
            <a:ext cx="1349375" cy="15843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28184" y="450912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 smtClean="0"/>
              <a:t>- Q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4 fundamentale krefter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2368887"/>
            <a:ext cx="6336705" cy="22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Elektriske feltstyrkelinjer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427977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Feltstyrkelinjer</a:t>
            </a:r>
          </a:p>
          <a:p>
            <a:pPr lvl="1" eaLnBrk="1" hangingPunct="1"/>
            <a:r>
              <a:rPr lang="nb-NO" sz="1600" dirty="0" smtClean="0"/>
              <a:t>Vektorer (fra + til -) vinkelrett på ekvipotensielle elektrostatiske linjer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err="1" smtClean="0"/>
              <a:t>Inhomogene</a:t>
            </a:r>
            <a:r>
              <a:rPr lang="nb-NO" sz="1800" dirty="0" smtClean="0"/>
              <a:t> felt</a:t>
            </a:r>
          </a:p>
          <a:p>
            <a:pPr lvl="1" eaLnBrk="1" hangingPunct="1"/>
            <a:r>
              <a:rPr lang="nb-NO" sz="1600" dirty="0" smtClean="0"/>
              <a:t>Eks. kulesymmetrisk felt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Felt mellom to ladde partikler</a:t>
            </a:r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eaLnBrk="1" hangingPunct="1"/>
            <a:r>
              <a:rPr lang="nb-NO" sz="1800" dirty="0" smtClean="0"/>
              <a:t>Homogent felt</a:t>
            </a:r>
          </a:p>
          <a:p>
            <a:pPr lvl="1" eaLnBrk="1" hangingPunct="1"/>
            <a:r>
              <a:rPr lang="nb-NO" sz="1600" dirty="0" smtClean="0"/>
              <a:t>Platekondensator</a:t>
            </a:r>
            <a:endParaRPr lang="en-US" sz="1600" dirty="0" smtClean="0"/>
          </a:p>
        </p:txBody>
      </p:sp>
      <p:pic>
        <p:nvPicPr>
          <p:cNvPr id="31749" name="Picture 5" descr="EIN-5-10-feltlin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3" y="2276872"/>
            <a:ext cx="579278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EIN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70462"/>
            <a:ext cx="1965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84095" y="2443373"/>
            <a:ext cx="1219200" cy="1219200"/>
            <a:chOff x="2064" y="1680"/>
            <a:chExt cx="768" cy="768"/>
          </a:xfrm>
        </p:grpSpPr>
        <p:sp>
          <p:nvSpPr>
            <p:cNvPr id="31753" name="Oval 7"/>
            <p:cNvSpPr>
              <a:spLocks noChangeArrowheads="1"/>
            </p:cNvSpPr>
            <p:nvPr/>
          </p:nvSpPr>
          <p:spPr bwMode="auto">
            <a:xfrm>
              <a:off x="2304" y="1920"/>
              <a:ext cx="288" cy="288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4" name="Oval 8"/>
            <p:cNvSpPr>
              <a:spLocks noChangeArrowheads="1"/>
            </p:cNvSpPr>
            <p:nvPr/>
          </p:nvSpPr>
          <p:spPr bwMode="auto">
            <a:xfrm>
              <a:off x="2208" y="1824"/>
              <a:ext cx="480" cy="480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2064" y="1680"/>
              <a:ext cx="768" cy="768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6659563" y="6381750"/>
            <a:ext cx="2332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Kulesymmetrisk elektrisk felt</a:t>
            </a:r>
            <a:endParaRPr lang="en-US" smtClean="0"/>
          </a:p>
        </p:txBody>
      </p:sp>
      <p:pic>
        <p:nvPicPr>
          <p:cNvPr id="11269" name="Picture 5" descr="EIN-5-~1-barek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14475"/>
            <a:ext cx="3124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2402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419100" y="1581150"/>
          <a:ext cx="8329613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" imgW="5029200" imgH="2387520" progId="Equation.3">
                  <p:embed/>
                </p:oleObj>
              </mc:Choice>
              <mc:Fallback>
                <p:oleObj name="Equation" r:id="rId5" imgW="5029200" imgH="2387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81150"/>
                        <a:ext cx="8329613" cy="396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91400" y="2047875"/>
            <a:ext cx="1143000" cy="701675"/>
            <a:chOff x="4416" y="2294"/>
            <a:chExt cx="720" cy="442"/>
          </a:xfrm>
        </p:grpSpPr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 flipH="1">
              <a:off x="4416" y="2448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Oval 10"/>
            <p:cNvSpPr>
              <a:spLocks noChangeArrowheads="1"/>
            </p:cNvSpPr>
            <p:nvPr/>
          </p:nvSpPr>
          <p:spPr bwMode="auto">
            <a:xfrm>
              <a:off x="4704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4704" y="229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 dirty="0"/>
                <a:t>+  </a:t>
              </a:r>
              <a:r>
                <a:rPr lang="nb-NO" sz="2000" dirty="0"/>
                <a:t>q</a:t>
              </a:r>
              <a:endParaRPr lang="en-US" sz="2000" dirty="0"/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4560" y="248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 i="1"/>
                <a:t>F</a:t>
              </a:r>
              <a:endParaRPr lang="en-US" sz="2000" b="1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Hydrogenatomet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1001 – Materialer, energi og nanoteknologi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6" y="2492896"/>
            <a:ext cx="85020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emu.dk/elever7-10/fag/fys/billeder/temaer/hydrogen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381250" cy="20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2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Ioniseringsenergi basert på klassisk betraktning av hydrogenatomet</a:t>
            </a:r>
            <a:endParaRPr lang="en-US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491288" y="4038600"/>
            <a:ext cx="2347912" cy="2590800"/>
            <a:chOff x="6491288" y="4038600"/>
            <a:chExt cx="2347912" cy="2590800"/>
          </a:xfrm>
        </p:grpSpPr>
        <p:pic>
          <p:nvPicPr>
            <p:cNvPr id="13317" name="Picture 3" descr="Kap2-sirkelba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1288" y="4038600"/>
              <a:ext cx="2347912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7481888" y="5257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/>
                <a:t>+</a:t>
              </a:r>
              <a:endParaRPr lang="en-US"/>
            </a:p>
          </p:txBody>
        </p:sp>
      </p:grp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29416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417683"/>
              </p:ext>
            </p:extLst>
          </p:nvPr>
        </p:nvGraphicFramePr>
        <p:xfrm>
          <a:off x="425450" y="1427163"/>
          <a:ext cx="6237288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4" imgW="3695400" imgH="2692080" progId="Equation.DSMT4">
                  <p:embed/>
                </p:oleObj>
              </mc:Choice>
              <mc:Fallback>
                <p:oleObj name="Equation" r:id="rId4" imgW="3695400" imgH="2692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1427163"/>
                        <a:ext cx="6237288" cy="454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7"/>
          <p:cNvSpPr>
            <a:spLocks noChangeShapeType="1"/>
          </p:cNvSpPr>
          <p:nvPr/>
        </p:nvSpPr>
        <p:spPr bwMode="auto">
          <a:xfrm flipV="1">
            <a:off x="7620000" y="31242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flipV="1">
            <a:off x="7620000" y="2133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flipV="1">
            <a:off x="7620000" y="1143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7643813" y="3276600"/>
            <a:ext cx="58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E</a:t>
            </a:r>
            <a:r>
              <a:rPr lang="nb-NO" i="1" baseline="-25000"/>
              <a:t>tot</a:t>
            </a:r>
            <a:endParaRPr lang="en-US" i="1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769620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w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Platekondensator; Homogent elektrisk felt</a:t>
            </a:r>
            <a:endParaRPr lang="en-US" dirty="0" smtClean="0"/>
          </a:p>
        </p:txBody>
      </p:sp>
      <p:pic>
        <p:nvPicPr>
          <p:cNvPr id="14341" name="Picture 5" descr="EIN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80728"/>
            <a:ext cx="2743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EIN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315941"/>
            <a:ext cx="2714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5146"/>
              </p:ext>
            </p:extLst>
          </p:nvPr>
        </p:nvGraphicFramePr>
        <p:xfrm>
          <a:off x="460375" y="908720"/>
          <a:ext cx="5691188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6" imgW="3568680" imgH="2882880" progId="Equation.3">
                  <p:embed/>
                </p:oleObj>
              </mc:Choice>
              <mc:Fallback>
                <p:oleObj name="Equation" r:id="rId6" imgW="3568680" imgH="2882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908720"/>
                        <a:ext cx="5691188" cy="459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0351"/>
            <a:ext cx="828092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nb-NO" smtClean="0"/>
              <a:t>Magnetfelt</a:t>
            </a:r>
            <a:endParaRPr lang="en-US" smtClean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948488" y="6381750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34821" name="Picture 6" descr="EIN-6-4-stavmag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871538"/>
            <a:ext cx="30241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EIN-6-6-jordens-magnetf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3573463"/>
            <a:ext cx="25495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0740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738513"/>
            <a:ext cx="367188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765175"/>
            <a:ext cx="6769100" cy="4606925"/>
          </a:xfrm>
        </p:spPr>
        <p:txBody>
          <a:bodyPr/>
          <a:lstStyle/>
          <a:p>
            <a:pPr eaLnBrk="1" hangingPunct="1"/>
            <a:r>
              <a:rPr lang="nb-NO" sz="1600" dirty="0" smtClean="0"/>
              <a:t>Magnetiske mineraler har vært kjent og brukt i kompasser siden oldtiden, bl.a. i mineralet magnetitt (Fe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4</a:t>
            </a:r>
            <a:r>
              <a:rPr lang="nb-NO" sz="1600" dirty="0" smtClean="0"/>
              <a:t>) </a:t>
            </a:r>
            <a:r>
              <a:rPr lang="nb-NO" sz="1600" smtClean="0"/>
              <a:t>fra Magnesia i Tyrkia.</a:t>
            </a:r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Permanente magneter og induserbare magneter.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Magneter omgir seg med et magnetisk felt – feltstyrkelinjene er definert å gå fra N (</a:t>
            </a:r>
            <a:r>
              <a:rPr lang="nb-NO" sz="1600" dirty="0" err="1" smtClean="0"/>
              <a:t>nordpol</a:t>
            </a:r>
            <a:r>
              <a:rPr lang="nb-NO" sz="1600" dirty="0" smtClean="0"/>
              <a:t>) til S (sydpol).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Ulike poler tiltrekker hverandre. Like poler frastøter hverandre.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Jorden er en magnet. Skyldes rotasjon i jernkjernen. N (magnetisk </a:t>
            </a:r>
            <a:r>
              <a:rPr lang="nb-NO" sz="1600" dirty="0" err="1" smtClean="0"/>
              <a:t>nordpol</a:t>
            </a:r>
            <a:r>
              <a:rPr lang="nb-NO" sz="1600" dirty="0" smtClean="0"/>
              <a:t>) ligger nær den geografiske Sydpolen.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Magnetfelt på enkelte andre planeter skyldes rotasjon i metallisk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EIN-6-7-9-leder-magnetis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76426"/>
            <a:ext cx="5687888" cy="28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4438" y="6537722"/>
            <a:ext cx="4256087" cy="304800"/>
          </a:xfrm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Elektromagnetisme</a:t>
            </a:r>
            <a:endParaRPr 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712"/>
            <a:ext cx="6912768" cy="5616624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Hans Kristian Ørsted, 1820: ”Elektrisk strøm induserer magnetisk felt!”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r>
              <a:rPr lang="nb-NO" sz="1800" i="1" dirty="0" smtClean="0"/>
              <a:t>Elektrisitet </a:t>
            </a:r>
            <a:r>
              <a:rPr lang="nb-NO" sz="1800" dirty="0" smtClean="0"/>
              <a:t>og </a:t>
            </a:r>
            <a:r>
              <a:rPr lang="nb-NO" sz="1800" i="1" dirty="0" smtClean="0"/>
              <a:t>magnetisme </a:t>
            </a:r>
            <a:r>
              <a:rPr lang="nb-NO" sz="1800" dirty="0" smtClean="0"/>
              <a:t>hører sammen; </a:t>
            </a:r>
            <a:r>
              <a:rPr lang="nb-NO" sz="1800" i="1" dirty="0" smtClean="0"/>
              <a:t>Elektromagnetisme</a:t>
            </a:r>
            <a:r>
              <a:rPr lang="nb-NO" sz="1800" dirty="0" smtClean="0"/>
              <a:t>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Mer generelt: </a:t>
            </a:r>
          </a:p>
          <a:p>
            <a:pPr eaLnBrk="1" hangingPunct="1">
              <a:buNone/>
            </a:pPr>
            <a:r>
              <a:rPr lang="nb-NO" sz="1800" dirty="0" smtClean="0"/>
              <a:t>	* Ladninger i bevegelse induserer magnetfelt!</a:t>
            </a:r>
          </a:p>
          <a:p>
            <a:pPr eaLnBrk="1" hangingPunct="1">
              <a:buNone/>
            </a:pPr>
            <a:r>
              <a:rPr lang="nb-NO" sz="1800" dirty="0" smtClean="0"/>
              <a:t>	* Magnetfelt påvirker ladninger med en kraft!</a:t>
            </a:r>
          </a:p>
          <a:p>
            <a:pPr eaLnBrk="1" hangingPunct="1"/>
            <a:r>
              <a:rPr lang="nb-NO" sz="1800" dirty="0" smtClean="0"/>
              <a:t>Mange eksempler og viktige bruksområder…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6428184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63496" name="Picture 8" descr="225px-Hans_Christian_%C3%98rsted_daguerreo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663" y="188913"/>
            <a:ext cx="1101725" cy="16557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740352" y="980728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Hans Christian Ørsted</a:t>
            </a:r>
          </a:p>
          <a:p>
            <a:r>
              <a:rPr lang="nb-NO" sz="1000" dirty="0"/>
              <a:t>1777-1851</a:t>
            </a:r>
          </a:p>
        </p:txBody>
      </p:sp>
      <p:pic>
        <p:nvPicPr>
          <p:cNvPr id="63499" name="Picture 11" descr="225px-Ampere_Andre_18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1119187" cy="1511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7740352" y="2564904"/>
            <a:ext cx="129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André-Marie </a:t>
            </a:r>
            <a:r>
              <a:rPr lang="nb-NO" sz="1000" dirty="0" err="1"/>
              <a:t>Ampère</a:t>
            </a:r>
            <a:endParaRPr lang="nb-NO" sz="1000" dirty="0"/>
          </a:p>
          <a:p>
            <a:r>
              <a:rPr lang="nb-NO" sz="1000" dirty="0"/>
              <a:t>1775-1836</a:t>
            </a:r>
          </a:p>
        </p:txBody>
      </p:sp>
      <p:pic>
        <p:nvPicPr>
          <p:cNvPr id="63502" name="Picture 14" descr="File:M Faraday Th Phillips oil 1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3645024"/>
            <a:ext cx="1112837" cy="14398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6732240" y="3933056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Michael Faraday</a:t>
            </a:r>
          </a:p>
          <a:p>
            <a:r>
              <a:rPr lang="nb-NO" sz="1000" dirty="0"/>
              <a:t>1791-1867</a:t>
            </a:r>
          </a:p>
        </p:txBody>
      </p:sp>
      <p:pic>
        <p:nvPicPr>
          <p:cNvPr id="63505" name="Picture 17" descr="300px-James_Clerk_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229200"/>
            <a:ext cx="1195387" cy="14398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6516216" y="5805264"/>
            <a:ext cx="1293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James </a:t>
            </a:r>
            <a:r>
              <a:rPr lang="nb-NO" sz="1000" dirty="0" err="1"/>
              <a:t>Clerk</a:t>
            </a:r>
            <a:r>
              <a:rPr lang="nb-NO" sz="1000" dirty="0"/>
              <a:t> Maxwell</a:t>
            </a:r>
          </a:p>
          <a:p>
            <a:r>
              <a:rPr lang="nb-NO" sz="1000" dirty="0"/>
              <a:t>1831-1879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pic>
        <p:nvPicPr>
          <p:cNvPr id="36867" name="Picture 13" descr="electromagnet-52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89363"/>
            <a:ext cx="36195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Spoler</a:t>
            </a:r>
            <a:endParaRPr 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513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Spiralformet leder forsterker feltet.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Magnetiserbar kjerne forsterker feltet ytterligere; elektromagnet.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Brukes i elektromagneter, motorer, generatorer, og transformatorer.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36871" name="Picture 7" descr="EIN-6-13-sp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438" y="3276600"/>
            <a:ext cx="18843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EIN-6-14-sp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18063"/>
            <a:ext cx="201612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EIN-side154-sp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990600"/>
            <a:ext cx="36020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1" descr="electromagnet_bat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373688"/>
            <a:ext cx="21113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Ladning i magnetfelt</a:t>
            </a:r>
            <a:endParaRPr lang="en-US" smtClean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160838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436563" y="889000"/>
          <a:ext cx="8340725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3" imgW="5079960" imgH="3352680" progId="Equation.3">
                  <p:embed/>
                </p:oleObj>
              </mc:Choice>
              <mc:Fallback>
                <p:oleObj name="Equation" r:id="rId3" imgW="5079960" imgH="3352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889000"/>
                        <a:ext cx="8340725" cy="545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7" descr="EIN-6-20-ladd-i-magnetfe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057400"/>
            <a:ext cx="3200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588125" y="638175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Induksjon</a:t>
            </a:r>
            <a:endParaRPr lang="en-US" smtClean="0"/>
          </a:p>
        </p:txBody>
      </p:sp>
      <p:sp>
        <p:nvSpPr>
          <p:cNvPr id="16389" name="Rectangle 1030"/>
          <p:cNvSpPr>
            <a:spLocks noChangeArrowheads="1"/>
          </p:cNvSpPr>
          <p:nvPr/>
        </p:nvSpPr>
        <p:spPr bwMode="auto">
          <a:xfrm>
            <a:off x="432435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6386" name="Object 1029"/>
          <p:cNvGraphicFramePr>
            <a:graphicFrameLocks noChangeAspect="1"/>
          </p:cNvGraphicFramePr>
          <p:nvPr/>
        </p:nvGraphicFramePr>
        <p:xfrm>
          <a:off x="1703388" y="3825875"/>
          <a:ext cx="1931987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3" imgW="1320480" imgH="1726920" progId="Equation.3">
                  <p:embed/>
                </p:oleObj>
              </mc:Choice>
              <mc:Fallback>
                <p:oleObj name="Equation" r:id="rId3" imgW="1320480" imgH="172692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825875"/>
                        <a:ext cx="1931987" cy="248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0" name="Picture 1031" descr="EIN-7-1-induksj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216025"/>
            <a:ext cx="601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032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sp>
        <p:nvSpPr>
          <p:cNvPr id="16392" name="Text Box 1033"/>
          <p:cNvSpPr txBox="1">
            <a:spLocks noChangeArrowheads="1"/>
          </p:cNvSpPr>
          <p:nvPr/>
        </p:nvSpPr>
        <p:spPr bwMode="auto">
          <a:xfrm>
            <a:off x="755650" y="3213100"/>
            <a:ext cx="80137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/>
              <a:t>Dersom en leder beveger seg gjennom et magnetfelt får vi indusert en spenning. Hvis magnetfeltet står vinkelrett på både lederen og hastigheten, blir spenningen: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1800"/>
              <a:t>Hvis det går en strøm som resultat av spenningen (forbruk av energi) må vi tilføre arbeid til bevegelsen.</a:t>
            </a:r>
          </a:p>
          <a:p>
            <a:endParaRPr lang="nb-NO" sz="1800"/>
          </a:p>
          <a:p>
            <a:r>
              <a:rPr lang="nb-NO" sz="1800"/>
              <a:t>Mer generelt: Spenning induseres ved å endre fluksen: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1800"/>
              <a:t>Dette kan oppnås ved å endre feltet, flukstettheten eller arealet.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50950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8815" y="260648"/>
            <a:ext cx="2997680" cy="473243"/>
          </a:xfrm>
        </p:spPr>
        <p:txBody>
          <a:bodyPr>
            <a:noAutofit/>
          </a:bodyPr>
          <a:lstStyle/>
          <a:p>
            <a:r>
              <a:rPr lang="nb-NO" sz="2400" dirty="0" smtClean="0"/>
              <a:t>Svak kjernekraft</a:t>
            </a:r>
            <a:endParaRPr lang="nb-NO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36661"/>
            <a:ext cx="2952328" cy="3066627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66624" y="836713"/>
            <a:ext cx="2821200" cy="28803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600" dirty="0" smtClean="0"/>
              <a:t>Radioaktivitet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b-NO" sz="1400" i="1" dirty="0" smtClean="0"/>
              <a:t>Beta-</a:t>
            </a:r>
            <a:r>
              <a:rPr lang="nb-NO" sz="1400" dirty="0" smtClean="0"/>
              <a:t>Stråling</a:t>
            </a:r>
            <a:endParaRPr lang="nb-NO" sz="1400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600" dirty="0" smtClean="0"/>
              <a:t>Virker på avstander mindre enn ett proton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600" dirty="0" smtClean="0"/>
              <a:t>W</a:t>
            </a:r>
            <a:r>
              <a:rPr lang="nb-NO" sz="1600" baseline="30000" dirty="0" smtClean="0"/>
              <a:t>+</a:t>
            </a:r>
            <a:r>
              <a:rPr lang="nb-NO" sz="1600" dirty="0" smtClean="0"/>
              <a:t> - boson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b-NO" sz="1400" dirty="0" smtClean="0"/>
              <a:t>Ladning +1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600" dirty="0" smtClean="0"/>
              <a:t>Ned-kvark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b-NO" sz="1400" dirty="0" smtClean="0"/>
              <a:t>Ladning -1/3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b-NO" sz="1600" dirty="0" smtClean="0"/>
              <a:t>Opp-kvark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b-NO" sz="1400" dirty="0" smtClean="0"/>
              <a:t>Ladning +2/3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19872" y="5733256"/>
            <a:ext cx="2232247" cy="90024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sz="1050" dirty="0" smtClean="0">
                <a:latin typeface="+mn-lt"/>
              </a:rPr>
              <a:t>Definisjon:</a:t>
            </a:r>
            <a:endParaRPr lang="nb-NO" sz="1050" dirty="0" smtClean="0">
              <a:latin typeface="+mn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50" b="1" dirty="0" smtClean="0">
                <a:latin typeface="+mn-lt"/>
              </a:rPr>
              <a:t>Nøytrino</a:t>
            </a:r>
            <a:r>
              <a:rPr lang="nb-NO" sz="1050" dirty="0" smtClean="0">
                <a:latin typeface="+mn-lt"/>
              </a:rPr>
              <a:t>:</a:t>
            </a:r>
            <a:br>
              <a:rPr lang="nb-NO" sz="1050" dirty="0" smtClean="0">
                <a:latin typeface="+mn-lt"/>
              </a:rPr>
            </a:br>
            <a:r>
              <a:rPr lang="nb-NO" sz="1050" dirty="0" smtClean="0">
                <a:latin typeface="+mn-lt"/>
              </a:rPr>
              <a:t>En </a:t>
            </a:r>
            <a:r>
              <a:rPr lang="nb-NO" sz="1050" b="1" dirty="0">
                <a:latin typeface="+mn-lt"/>
              </a:rPr>
              <a:t>e</a:t>
            </a:r>
            <a:r>
              <a:rPr lang="nb-NO" sz="1050" b="1" dirty="0" smtClean="0">
                <a:latin typeface="+mn-lt"/>
              </a:rPr>
              <a:t>lektrisk nøytral </a:t>
            </a:r>
            <a:r>
              <a:rPr lang="nb-NO" sz="1050" dirty="0" smtClean="0">
                <a:latin typeface="+mn-lt"/>
              </a:rPr>
              <a:t>nesten </a:t>
            </a:r>
            <a:r>
              <a:rPr lang="nb-NO" sz="1050" dirty="0" err="1" smtClean="0">
                <a:latin typeface="+mn-lt"/>
              </a:rPr>
              <a:t>masseløs</a:t>
            </a:r>
            <a:r>
              <a:rPr lang="nb-NO" sz="1050" dirty="0" smtClean="0">
                <a:latin typeface="+mn-lt"/>
              </a:rPr>
              <a:t> </a:t>
            </a:r>
            <a:r>
              <a:rPr lang="nb-NO" sz="1050" dirty="0" smtClean="0">
                <a:latin typeface="+mn-lt"/>
              </a:rPr>
              <a:t>partikkel.</a:t>
            </a:r>
          </a:p>
        </p:txBody>
      </p:sp>
    </p:spTree>
    <p:extLst>
      <p:ext uri="{BB962C8B-B14F-4D97-AF65-F5344CB8AC3E}">
        <p14:creationId xmlns:p14="http://schemas.microsoft.com/office/powerpoint/2010/main" val="8712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Vekselstrømsgenerator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91025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Bruker induksjonsloven (forrige side) til å omsette roterende bevegelse (mekanisk arbeid) til elektrisk vekselstrøm.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Arbeidet kan komme fra vannkraftturbin, gassturbin, bilmotor, sykkelhjul, osv.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(Kraftverk basert på brenselceller eller solceller vil produsere likestrøm……) </a:t>
            </a:r>
            <a:endParaRPr lang="en-US" sz="1800" smtClean="0"/>
          </a:p>
        </p:txBody>
      </p:sp>
      <p:pic>
        <p:nvPicPr>
          <p:cNvPr id="39941" name="Picture 5" descr="EIN-7-15-vekselstrømsgene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025" y="1125538"/>
            <a:ext cx="22002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77050" y="63817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EIN-10-6-straaling-absorbsj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81129"/>
            <a:ext cx="7383182" cy="1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(elektromagnetisk)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495800" cy="47244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Elektromagnetisk stråling består av svingende magnetiske og elektriske felt, vinkelrett på hverandre og på stråleretningen.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Forskjellige typer stråling</a:t>
            </a:r>
          </a:p>
          <a:p>
            <a:pPr lvl="1" eaLnBrk="1" hangingPunct="1"/>
            <a:r>
              <a:rPr lang="nb-NO" sz="1400" dirty="0" smtClean="0"/>
              <a:t>Røntgen, UV, synlig, IR, radio</a:t>
            </a:r>
          </a:p>
          <a:p>
            <a:pPr lvl="1" eaLnBrk="1" hangingPunct="1"/>
            <a:r>
              <a:rPr lang="nb-NO" sz="1400" dirty="0" smtClean="0"/>
              <a:t>Sendes ut av elektroner i bevegelse; varme (ovn), elektrisk signal (antenne))</a:t>
            </a:r>
          </a:p>
          <a:p>
            <a:pPr eaLnBrk="1" hangingPunct="1"/>
            <a:r>
              <a:rPr lang="nb-NO" sz="1600" dirty="0" smtClean="0"/>
              <a:t>men alle er elektromagnetiske </a:t>
            </a:r>
          </a:p>
          <a:p>
            <a:pPr lvl="1" eaLnBrk="1" hangingPunct="1"/>
            <a:endParaRPr lang="nb-NO" sz="1400" dirty="0" smtClean="0"/>
          </a:p>
          <a:p>
            <a:pPr eaLnBrk="1" hangingPunct="1"/>
            <a:r>
              <a:rPr lang="nb-NO" sz="1600" dirty="0" smtClean="0"/>
              <a:t>Gasser i atmosfæren absorberer stråling</a:t>
            </a:r>
          </a:p>
          <a:p>
            <a:pPr eaLnBrk="1" hangingPunct="1"/>
            <a:r>
              <a:rPr lang="nb-NO" sz="1600" dirty="0" smtClean="0"/>
              <a:t>Optisk vindu og radiovindu </a:t>
            </a:r>
            <a:endParaRPr lang="en-US" sz="1600" dirty="0" smtClean="0"/>
          </a:p>
        </p:txBody>
      </p:sp>
      <p:pic>
        <p:nvPicPr>
          <p:cNvPr id="41989" name="Picture 5" descr="EIN-7-18-elektromagnetisk-straa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4196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020272" y="6428184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>
                <a:cs typeface="Times New Roman" pitchFamily="18" charset="0"/>
              </a:rPr>
              <a:t>Figurer: Ekern, Isnes, Nilsen: Univers 3FY.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Elektromagnetisk stråling – mange mål for energien</a:t>
            </a:r>
            <a:endParaRPr lang="en-GB" dirty="0" smtClean="0"/>
          </a:p>
        </p:txBody>
      </p:sp>
      <p:pic>
        <p:nvPicPr>
          <p:cNvPr id="18437" name="Picture 3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990600"/>
            <a:ext cx="6789737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64770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W.D. Callister jr.; Materials Science and Engineering</a:t>
            </a:r>
            <a:endParaRPr lang="en-US" sz="1200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43576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533400" y="1066800"/>
          <a:ext cx="13716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r:id="rId4" imgW="431613" imgH="393529" progId="Equation.3">
                  <p:embed/>
                </p:oleObj>
              </mc:Choice>
              <mc:Fallback>
                <p:oleObj r:id="rId4" imgW="431613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1371600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fra sort legeme; </a:t>
            </a:r>
            <a:br>
              <a:rPr lang="nb-NO" smtClean="0"/>
            </a:br>
            <a:r>
              <a:rPr lang="nb-NO" smtClean="0"/>
              <a:t>Wiens og Stefan-Boltzmanns lover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484313"/>
            <a:ext cx="3810000" cy="3673475"/>
          </a:xfrm>
        </p:spPr>
        <p:txBody>
          <a:bodyPr/>
          <a:lstStyle/>
          <a:p>
            <a:pPr eaLnBrk="1" hangingPunct="1"/>
            <a:r>
              <a:rPr lang="nb-NO" sz="1800" smtClean="0"/>
              <a:t>Strålingsintensitet fra et sort legeme, som funksjon av frekvens (eller bølgelengde).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Maksimumet finnes ved Wiens forskyvningslov: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Mens den totale intensiteten er gitt ved Stefan-Boltzmanns lov:</a:t>
            </a:r>
            <a:endParaRPr lang="en-US" sz="1800" smtClean="0"/>
          </a:p>
        </p:txBody>
      </p:sp>
      <p:pic>
        <p:nvPicPr>
          <p:cNvPr id="19462" name="Picture 5" descr="EIN-9-3-Planckku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79613"/>
            <a:ext cx="34067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3164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2774950" y="3357563"/>
          <a:ext cx="100488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4" imgW="647640" imgH="1091880" progId="Equation.3">
                  <p:embed/>
                </p:oleObj>
              </mc:Choice>
              <mc:Fallback>
                <p:oleObj name="Equation" r:id="rId4" imgW="647640" imgH="1091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57563"/>
                        <a:ext cx="1004888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19925" y="623728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71690" name="Picture 10" descr="wie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205038"/>
            <a:ext cx="1109663" cy="13001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466" name="Text Box 2"/>
          <p:cNvSpPr txBox="1">
            <a:spLocks noChangeArrowheads="1"/>
          </p:cNvSpPr>
          <p:nvPr/>
        </p:nvSpPr>
        <p:spPr bwMode="auto">
          <a:xfrm>
            <a:off x="179388" y="3573463"/>
            <a:ext cx="1387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Wilhelm Carl Werner Otto Fritz Franz Wien</a:t>
            </a:r>
          </a:p>
          <a:p>
            <a:r>
              <a:rPr lang="nb-NO" sz="1000"/>
              <a:t>1864-1928</a:t>
            </a:r>
          </a:p>
        </p:txBody>
      </p:sp>
      <p:pic>
        <p:nvPicPr>
          <p:cNvPr id="19467" name="Picture 4" descr="250px-Jozef_Stef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4797425"/>
            <a:ext cx="11906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5"/>
          <p:cNvSpPr txBox="1">
            <a:spLocks noChangeArrowheads="1"/>
          </p:cNvSpPr>
          <p:nvPr/>
        </p:nvSpPr>
        <p:spPr bwMode="auto">
          <a:xfrm>
            <a:off x="231775" y="6273800"/>
            <a:ext cx="88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Josef Stefan</a:t>
            </a:r>
          </a:p>
          <a:p>
            <a:r>
              <a:rPr lang="nb-NO" sz="1000"/>
              <a:t>1835-1893</a:t>
            </a:r>
          </a:p>
        </p:txBody>
      </p:sp>
      <p:pic>
        <p:nvPicPr>
          <p:cNvPr id="19469" name="Picture 7" descr="225px-Boltzmann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4868863"/>
            <a:ext cx="11017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335088" y="6273800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Ludwig Boltzmann</a:t>
            </a:r>
          </a:p>
          <a:p>
            <a:r>
              <a:rPr lang="nb-NO" sz="1000"/>
              <a:t>1844-1906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err="1" smtClean="0"/>
              <a:t>Röntgenstråling</a:t>
            </a:r>
            <a:r>
              <a:rPr lang="nb-NO" dirty="0" smtClean="0"/>
              <a:t> [</a:t>
            </a:r>
            <a:r>
              <a:rPr lang="nb-NO" i="1" dirty="0" err="1" smtClean="0"/>
              <a:t>X-rays</a:t>
            </a:r>
            <a:r>
              <a:rPr lang="nb-NO" dirty="0" smtClean="0"/>
              <a:t>]</a:t>
            </a:r>
            <a:endParaRPr lang="en-US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980729"/>
            <a:ext cx="5761335" cy="557247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Kortbølget (høyenergetisk) elektromagnetisk stråling</a:t>
            </a:r>
          </a:p>
          <a:p>
            <a:pPr eaLnBrk="1" hangingPunct="1"/>
            <a:r>
              <a:rPr lang="nb-NO" sz="1800" dirty="0" smtClean="0"/>
              <a:t>Penetrerer de fleste materialer</a:t>
            </a:r>
          </a:p>
          <a:p>
            <a:pPr eaLnBrk="1" hangingPunct="1"/>
            <a:r>
              <a:rPr lang="nb-NO" sz="1800" dirty="0" smtClean="0"/>
              <a:t>Gjør skade på molekyler og strukturer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Dannes når elektroner akselereres mot og kolliderer med anodematerialer i en katodestrålerør (</a:t>
            </a:r>
            <a:r>
              <a:rPr lang="nb-NO" sz="1800" dirty="0" err="1" smtClean="0"/>
              <a:t>Röntgenrør</a:t>
            </a:r>
            <a:r>
              <a:rPr lang="nb-NO" sz="1800" dirty="0" smtClean="0"/>
              <a:t>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Kontinuerlig stråling (bremsestråling)</a:t>
            </a:r>
          </a:p>
          <a:p>
            <a:pPr eaLnBrk="1" hangingPunct="1"/>
            <a:r>
              <a:rPr lang="nb-NO" sz="1800" dirty="0" smtClean="0"/>
              <a:t>Karakteristisk stråling (for anodematerialet). </a:t>
            </a:r>
            <a:endParaRPr lang="en-US" sz="1800" dirty="0" smtClean="0"/>
          </a:p>
        </p:txBody>
      </p:sp>
      <p:pic>
        <p:nvPicPr>
          <p:cNvPr id="43013" name="Picture 5" descr="EIN--9-14-roentgenspek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392" y="2133600"/>
            <a:ext cx="29860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32240" y="6308725"/>
            <a:ext cx="24117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 smtClean="0">
                <a:cs typeface="Times New Roman" pitchFamily="18" charset="0"/>
              </a:rPr>
              <a:t>Figurer: </a:t>
            </a:r>
            <a:r>
              <a:rPr lang="nb-NO" sz="1200" dirty="0" err="1" smtClean="0">
                <a:cs typeface="Times New Roman" pitchFamily="18" charset="0"/>
              </a:rPr>
              <a:t>WikiFree</a:t>
            </a:r>
            <a:r>
              <a:rPr lang="nb-NO" sz="1200" dirty="0" smtClean="0">
                <a:cs typeface="Times New Roman" pitchFamily="18" charset="0"/>
              </a:rPr>
              <a:t>; Ekern</a:t>
            </a:r>
            <a:r>
              <a:rPr lang="nb-NO" sz="1200" dirty="0">
                <a:cs typeface="Times New Roman" pitchFamily="18" charset="0"/>
              </a:rPr>
              <a:t>, Isnes, Nilsen: Univers 3FY.</a:t>
            </a:r>
            <a:r>
              <a:rPr lang="en-US" sz="1200" dirty="0"/>
              <a:t> </a:t>
            </a:r>
          </a:p>
        </p:txBody>
      </p:sp>
      <p:sp>
        <p:nvSpPr>
          <p:cNvPr id="43015" name="Text Box 1032"/>
          <p:cNvSpPr txBox="1">
            <a:spLocks noChangeArrowheads="1"/>
          </p:cNvSpPr>
          <p:nvPr/>
        </p:nvSpPr>
        <p:spPr bwMode="auto">
          <a:xfrm>
            <a:off x="6732588" y="23844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Wilhelm Conrad Röntgen</a:t>
            </a:r>
          </a:p>
          <a:p>
            <a:r>
              <a:rPr lang="nb-NO" sz="1000"/>
              <a:t>1845-1923</a:t>
            </a:r>
          </a:p>
        </p:txBody>
      </p:sp>
      <p:pic>
        <p:nvPicPr>
          <p:cNvPr id="74762" name="Picture 1034" descr="225px-Roentg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60350"/>
            <a:ext cx="1487487" cy="20891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8369" name="Picture 1" descr="C:\Users\trulsn\Documents\MENA1000bok\Figurer\x ray tube wiki f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312" y="3573016"/>
            <a:ext cx="3351345" cy="197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fra Solen</a:t>
            </a:r>
            <a:endParaRPr lang="en-US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80728"/>
            <a:ext cx="4559300" cy="554461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Solen</a:t>
            </a:r>
          </a:p>
          <a:p>
            <a:pPr lvl="1" eaLnBrk="1" hangingPunct="1"/>
            <a:r>
              <a:rPr lang="nb-NO" sz="1600" dirty="0" smtClean="0"/>
              <a:t>Hydrogenbrenning</a:t>
            </a:r>
          </a:p>
          <a:p>
            <a:pPr lvl="2" eaLnBrk="1" hangingPunct="1">
              <a:buFontTx/>
              <a:buNone/>
            </a:pPr>
            <a:endParaRPr lang="en-GB" sz="1400" dirty="0" smtClean="0"/>
          </a:p>
          <a:p>
            <a:pPr lvl="2" eaLnBrk="1" hangingPunct="1">
              <a:buFontTx/>
              <a:buNone/>
            </a:pPr>
            <a:r>
              <a:rPr lang="en-GB" sz="1400" dirty="0" err="1" smtClean="0"/>
              <a:t>Totalreaksjon</a:t>
            </a:r>
            <a:r>
              <a:rPr lang="en-GB" sz="1400" dirty="0" smtClean="0"/>
              <a:t>: 4 </a:t>
            </a:r>
            <a:r>
              <a:rPr lang="en-GB" sz="1400" dirty="0" err="1" smtClean="0"/>
              <a:t>protoner</a:t>
            </a:r>
            <a:r>
              <a:rPr lang="en-GB" sz="1400" dirty="0" smtClean="0"/>
              <a:t> </a:t>
            </a:r>
            <a:r>
              <a:rPr lang="en-GB" sz="1400" dirty="0" err="1" smtClean="0"/>
              <a:t>blir</a:t>
            </a:r>
            <a:r>
              <a:rPr lang="en-GB" sz="1400" dirty="0" smtClean="0"/>
              <a:t> </a:t>
            </a:r>
            <a:r>
              <a:rPr lang="en-GB" sz="1400" dirty="0" err="1" smtClean="0"/>
              <a:t>til</a:t>
            </a:r>
            <a:r>
              <a:rPr lang="en-GB" sz="1400" dirty="0" smtClean="0"/>
              <a:t> en </a:t>
            </a:r>
            <a:r>
              <a:rPr lang="en-GB" sz="1400" dirty="0" err="1" smtClean="0"/>
              <a:t>heliumkjerne</a:t>
            </a:r>
            <a:r>
              <a:rPr lang="en-GB" sz="1400" dirty="0" smtClean="0"/>
              <a:t> + 3 </a:t>
            </a:r>
            <a:r>
              <a:rPr lang="en-GB" sz="1400" dirty="0" err="1" smtClean="0"/>
              <a:t>typer</a:t>
            </a:r>
            <a:r>
              <a:rPr lang="en-GB" sz="1400" dirty="0" smtClean="0"/>
              <a:t> </a:t>
            </a:r>
            <a:r>
              <a:rPr lang="en-GB" sz="1400" dirty="0" err="1" smtClean="0"/>
              <a:t>partikler/stråling</a:t>
            </a:r>
            <a:r>
              <a:rPr lang="en-GB" sz="1400" dirty="0" smtClean="0"/>
              <a:t>:</a:t>
            </a:r>
          </a:p>
          <a:p>
            <a:pPr lvl="2" eaLnBrk="1" hangingPunct="1">
              <a:buFontTx/>
              <a:buNone/>
            </a:pPr>
            <a:endParaRPr lang="en-GB" sz="1400" dirty="0" smtClean="0"/>
          </a:p>
          <a:p>
            <a:pPr lvl="2" eaLnBrk="1" hangingPunct="1">
              <a:buFontTx/>
              <a:buNone/>
            </a:pPr>
            <a:r>
              <a:rPr lang="en-GB" sz="1400" dirty="0" smtClean="0"/>
              <a:t>4</a:t>
            </a:r>
            <a:r>
              <a:rPr lang="en-GB" sz="1400" baseline="30000" dirty="0" smtClean="0"/>
              <a:t>1</a:t>
            </a:r>
            <a:r>
              <a:rPr lang="en-GB" sz="1400" baseline="-25000" dirty="0" smtClean="0"/>
              <a:t>1</a:t>
            </a:r>
            <a:r>
              <a:rPr lang="en-GB" sz="1400" dirty="0" smtClean="0"/>
              <a:t>p = </a:t>
            </a:r>
            <a:r>
              <a:rPr lang="en-GB" sz="1400" baseline="30000" dirty="0" smtClean="0"/>
              <a:t>4</a:t>
            </a:r>
            <a:r>
              <a:rPr lang="en-GB" sz="1400" baseline="-25000" dirty="0" smtClean="0"/>
              <a:t>2</a:t>
            </a:r>
            <a:r>
              <a:rPr lang="en-GB" sz="1400" dirty="0" smtClean="0">
                <a:sym typeface="Symbol" pitchFamily="18" charset="2"/>
              </a:rPr>
              <a:t>He + 2e</a:t>
            </a:r>
            <a:r>
              <a:rPr lang="en-GB" sz="1400" baseline="30000" dirty="0" smtClean="0">
                <a:sym typeface="Symbol" pitchFamily="18" charset="2"/>
              </a:rPr>
              <a:t>+</a:t>
            </a:r>
            <a:r>
              <a:rPr lang="en-GB" sz="1400" dirty="0" smtClean="0">
                <a:sym typeface="Symbol" pitchFamily="18" charset="2"/>
              </a:rPr>
              <a:t> + 2 + 3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+ varmestråling.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Solen gir fra seg energi som stråling og mister litt masse i </a:t>
            </a:r>
            <a:r>
              <a:rPr lang="nb-NO" sz="1400" dirty="0" err="1" smtClean="0"/>
              <a:t>hht</a:t>
            </a:r>
            <a:r>
              <a:rPr lang="nb-NO" sz="1400" dirty="0" smtClean="0"/>
              <a:t>. Einstein: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i="1" dirty="0" smtClean="0"/>
              <a:t>E = mc</a:t>
            </a:r>
            <a:r>
              <a:rPr lang="nb-NO" sz="1400" i="1" baseline="30000" dirty="0" smtClean="0"/>
              <a:t>2</a:t>
            </a:r>
            <a:endParaRPr lang="nb-NO" sz="1400" i="1" dirty="0" smtClean="0"/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Total effekt: 3,86*10</a:t>
            </a:r>
            <a:r>
              <a:rPr lang="nb-NO" sz="1400" baseline="30000" dirty="0" smtClean="0">
                <a:cs typeface="Times New Roman" pitchFamily="18" charset="0"/>
              </a:rPr>
              <a:t>26</a:t>
            </a:r>
            <a:r>
              <a:rPr lang="nb-NO" sz="1400" dirty="0" smtClean="0">
                <a:cs typeface="Times New Roman" pitchFamily="18" charset="0"/>
              </a:rPr>
              <a:t> W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Temperaturen i kjernen: T = 15 600 000 K</a:t>
            </a:r>
          </a:p>
          <a:p>
            <a:pPr lvl="2" eaLnBrk="1" hangingPunct="1">
              <a:buFontTx/>
              <a:buNone/>
            </a:pPr>
            <a:r>
              <a:rPr lang="nb-NO" sz="1400" dirty="0" smtClean="0"/>
              <a:t>Temperaturen på overflaten: T = 5800 K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i="1" dirty="0" err="1" smtClean="0">
                <a:sym typeface="Symbol" pitchFamily="18" charset="2"/>
              </a:rPr>
              <a:t></a:t>
            </a:r>
            <a:r>
              <a:rPr lang="nb-NO" sz="1400" i="1" baseline="-25000" dirty="0" err="1" smtClean="0">
                <a:sym typeface="Symbol" pitchFamily="18" charset="2"/>
              </a:rPr>
              <a:t>max</a:t>
            </a:r>
            <a:r>
              <a:rPr lang="nb-NO" sz="1400" i="1" dirty="0" smtClean="0">
                <a:sym typeface="Symbol" pitchFamily="18" charset="2"/>
              </a:rPr>
              <a:t> </a:t>
            </a:r>
            <a:r>
              <a:rPr lang="nb-NO" sz="1400" dirty="0" smtClean="0">
                <a:sym typeface="Symbol" pitchFamily="18" charset="2"/>
              </a:rPr>
              <a:t>= 0.1 – 1 </a:t>
            </a:r>
            <a:r>
              <a:rPr lang="nb-NO" sz="1400" dirty="0" err="1" smtClean="0">
                <a:sym typeface="Symbol" pitchFamily="18" charset="2"/>
              </a:rPr>
              <a:t>m</a:t>
            </a:r>
            <a:endParaRPr lang="nb-NO" sz="1400" dirty="0" smtClean="0"/>
          </a:p>
          <a:p>
            <a:pPr lvl="2" eaLnBrk="1" hangingPunct="1">
              <a:buFontTx/>
              <a:buNone/>
            </a:pPr>
            <a:endParaRPr lang="en-US" sz="1400" dirty="0" smtClean="0"/>
          </a:p>
        </p:txBody>
      </p:sp>
      <p:pic>
        <p:nvPicPr>
          <p:cNvPr id="45061" name="Picture 7" descr="sun-eit_19970914_0121_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pic>
        <p:nvPicPr>
          <p:cNvPr id="46083" name="Picture 4" descr="EIN-10-10-sol-jord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2133600"/>
            <a:ext cx="43576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Stråling til Jorden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703763" cy="538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Jorden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	1,496*10</a:t>
            </a:r>
            <a:r>
              <a:rPr lang="nb-NO" sz="1400" baseline="30000" dirty="0" smtClean="0">
                <a:cs typeface="Times New Roman" pitchFamily="18" charset="0"/>
              </a:rPr>
              <a:t>11 </a:t>
            </a:r>
            <a:r>
              <a:rPr lang="nb-NO" sz="1400" dirty="0" smtClean="0">
                <a:cs typeface="Times New Roman" pitchFamily="18" charset="0"/>
              </a:rPr>
              <a:t>m (150 millioner km) fra Solen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	Effekten pr m</a:t>
            </a:r>
            <a:r>
              <a:rPr lang="nb-NO" sz="1400" baseline="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 (solarkonstanten </a:t>
            </a:r>
            <a:r>
              <a:rPr lang="nb-NO" sz="1400" i="1" dirty="0" smtClean="0">
                <a:cs typeface="Times New Roman" pitchFamily="18" charset="0"/>
              </a:rPr>
              <a:t>S</a:t>
            </a:r>
            <a:r>
              <a:rPr lang="nb-NO" sz="1400" dirty="0" smtClean="0">
                <a:cs typeface="Times New Roman" pitchFamily="18" charset="0"/>
              </a:rPr>
              <a:t>) avtar med kvadratet av avstanden.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i="1" dirty="0" smtClean="0"/>
              <a:t>S</a:t>
            </a:r>
            <a:r>
              <a:rPr lang="en-GB" sz="1400" dirty="0" smtClean="0"/>
              <a:t> (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jordens</a:t>
            </a:r>
            <a:r>
              <a:rPr lang="en-GB" sz="1400" dirty="0" smtClean="0"/>
              <a:t> </a:t>
            </a:r>
            <a:r>
              <a:rPr lang="en-GB" sz="1400" dirty="0" err="1" smtClean="0"/>
              <a:t>solside</a:t>
            </a:r>
            <a:r>
              <a:rPr lang="en-GB" sz="1400" dirty="0" smtClean="0"/>
              <a:t>) = 1370 W/m</a:t>
            </a:r>
            <a:r>
              <a:rPr lang="en-GB" sz="1400" baseline="30000" dirty="0" smtClean="0"/>
              <a:t>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30% </a:t>
            </a:r>
            <a:r>
              <a:rPr lang="en-GB" sz="1400" dirty="0" err="1" smtClean="0"/>
              <a:t>reflekteres</a:t>
            </a:r>
            <a:r>
              <a:rPr lang="en-GB" sz="1400" dirty="0" smtClean="0"/>
              <a:t> </a:t>
            </a:r>
            <a:r>
              <a:rPr lang="en-GB" sz="1400" dirty="0" err="1" smtClean="0"/>
              <a:t>direkte</a:t>
            </a:r>
            <a:r>
              <a:rPr lang="en-GB" sz="1400" dirty="0" smtClean="0"/>
              <a:t> (albedoen), 70% </a:t>
            </a:r>
            <a:r>
              <a:rPr lang="en-GB" sz="1400" dirty="0" err="1" smtClean="0"/>
              <a:t>absorberes</a:t>
            </a:r>
            <a:r>
              <a:rPr lang="en-GB" sz="1400" dirty="0" smtClean="0"/>
              <a:t> (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solsiden</a:t>
            </a:r>
            <a:r>
              <a:rPr lang="en-GB" sz="14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Stråling</a:t>
            </a:r>
            <a:r>
              <a:rPr lang="en-GB" sz="1400" dirty="0" smtClean="0"/>
              <a:t> </a:t>
            </a:r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Jorden</a:t>
            </a:r>
            <a:r>
              <a:rPr lang="en-GB" sz="1400" dirty="0" smtClean="0"/>
              <a:t> </a:t>
            </a:r>
            <a:r>
              <a:rPr lang="en-GB" sz="1400" dirty="0" err="1" smtClean="0"/>
              <a:t>skjer</a:t>
            </a:r>
            <a:r>
              <a:rPr lang="en-GB" sz="1400" dirty="0" smtClean="0"/>
              <a:t> </a:t>
            </a:r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hele</a:t>
            </a:r>
            <a:r>
              <a:rPr lang="en-GB" sz="1400" dirty="0" smtClean="0"/>
              <a:t> </a:t>
            </a:r>
            <a:r>
              <a:rPr lang="en-GB" sz="1400" dirty="0" err="1" smtClean="0"/>
              <a:t>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alle</a:t>
            </a:r>
            <a:r>
              <a:rPr lang="en-GB" sz="1400" dirty="0" smtClean="0"/>
              <a:t> </a:t>
            </a:r>
            <a:r>
              <a:rPr lang="en-GB" sz="1400" dirty="0" err="1" smtClean="0"/>
              <a:t>sider</a:t>
            </a:r>
            <a:r>
              <a:rPr lang="en-GB" sz="1400" dirty="0" smtClean="0"/>
              <a:t>. </a:t>
            </a:r>
            <a:r>
              <a:rPr lang="en-GB" sz="1400" dirty="0" err="1" smtClean="0"/>
              <a:t>Derfor</a:t>
            </a:r>
            <a:r>
              <a:rPr lang="en-GB" sz="1400" dirty="0" smtClean="0"/>
              <a:t> </a:t>
            </a:r>
            <a:r>
              <a:rPr lang="en-GB" sz="1400" dirty="0" err="1" smtClean="0"/>
              <a:t>kan</a:t>
            </a:r>
            <a:r>
              <a:rPr lang="en-GB" sz="1400" dirty="0" smtClean="0"/>
              <a:t> </a:t>
            </a:r>
            <a:r>
              <a:rPr lang="en-GB" sz="1400" dirty="0" err="1" smtClean="0"/>
              <a:t>Jorden</a:t>
            </a:r>
            <a:r>
              <a:rPr lang="en-GB" sz="1400" dirty="0" smtClean="0"/>
              <a:t> </a:t>
            </a:r>
            <a:r>
              <a:rPr lang="en-GB" sz="1400" dirty="0" err="1" smtClean="0"/>
              <a:t>avgi</a:t>
            </a:r>
            <a:r>
              <a:rPr lang="en-GB" sz="1400" dirty="0" smtClean="0"/>
              <a:t> all </a:t>
            </a:r>
            <a:r>
              <a:rPr lang="en-GB" sz="1400" dirty="0" err="1" smtClean="0"/>
              <a:t>stråling</a:t>
            </a:r>
            <a:r>
              <a:rPr lang="en-GB" sz="1400" dirty="0" smtClean="0"/>
              <a:t> den </a:t>
            </a:r>
            <a:r>
              <a:rPr lang="en-GB" sz="1400" dirty="0" err="1" smtClean="0"/>
              <a:t>mottar</a:t>
            </a:r>
            <a:r>
              <a:rPr lang="en-GB" sz="1400" dirty="0" smtClean="0"/>
              <a:t>, </a:t>
            </a:r>
            <a:r>
              <a:rPr lang="en-GB" sz="1400" dirty="0" err="1" smtClean="0"/>
              <a:t>selv</a:t>
            </a:r>
            <a:r>
              <a:rPr lang="en-GB" sz="1400" dirty="0" smtClean="0"/>
              <a:t> </a:t>
            </a:r>
            <a:r>
              <a:rPr lang="en-GB" sz="1400" dirty="0" err="1" smtClean="0"/>
              <a:t>om</a:t>
            </a:r>
            <a:r>
              <a:rPr lang="en-GB" sz="1400" dirty="0" smtClean="0"/>
              <a:t>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lav</a:t>
            </a:r>
            <a:r>
              <a:rPr lang="en-GB" sz="1400" dirty="0" smtClean="0"/>
              <a:t>. I </a:t>
            </a:r>
            <a:r>
              <a:rPr lang="en-GB" sz="1400" dirty="0" err="1" smtClean="0"/>
              <a:t>følge</a:t>
            </a:r>
            <a:r>
              <a:rPr lang="en-GB" sz="1400" dirty="0" smtClean="0"/>
              <a:t> Stefan-Boltzmann </a:t>
            </a:r>
            <a:r>
              <a:rPr lang="en-GB" sz="1400" dirty="0" err="1" smtClean="0"/>
              <a:t>burde</a:t>
            </a:r>
            <a:r>
              <a:rPr lang="en-GB" sz="1400" dirty="0" smtClean="0"/>
              <a:t>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jordoverflaten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være</a:t>
            </a:r>
            <a:r>
              <a:rPr lang="en-GB" sz="1400" dirty="0" smtClean="0"/>
              <a:t> </a:t>
            </a:r>
            <a:r>
              <a:rPr lang="en-GB" sz="1400" dirty="0" err="1" smtClean="0"/>
              <a:t>omlag</a:t>
            </a:r>
            <a:r>
              <a:rPr lang="en-GB" sz="1400" dirty="0" smtClean="0"/>
              <a:t> -20°C;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sym typeface="Symbol" pitchFamily="18" charset="2"/>
              </a:rPr>
              <a:t>	</a:t>
            </a:r>
            <a:r>
              <a:rPr lang="nb-NO" sz="1400" i="1" dirty="0" err="1" smtClean="0">
                <a:sym typeface="Symbol" pitchFamily="18" charset="2"/>
              </a:rPr>
              <a:t></a:t>
            </a:r>
            <a:r>
              <a:rPr lang="nb-NO" sz="1400" i="1" baseline="-25000" dirty="0" err="1" smtClean="0">
                <a:sym typeface="Symbol" pitchFamily="18" charset="2"/>
              </a:rPr>
              <a:t>max</a:t>
            </a:r>
            <a:r>
              <a:rPr lang="nb-NO" sz="1400" i="1" dirty="0" smtClean="0">
                <a:sym typeface="Symbol" pitchFamily="18" charset="2"/>
              </a:rPr>
              <a:t> </a:t>
            </a:r>
            <a:r>
              <a:rPr lang="nb-NO" sz="1400" dirty="0" smtClean="0">
                <a:sym typeface="Symbol" pitchFamily="18" charset="2"/>
              </a:rPr>
              <a:t>= ca 15 </a:t>
            </a:r>
            <a:r>
              <a:rPr lang="nb-NO" sz="1400" dirty="0" err="1" smtClean="0">
                <a:sym typeface="Symbol" pitchFamily="18" charset="2"/>
              </a:rPr>
              <a:t>m</a:t>
            </a:r>
            <a:r>
              <a:rPr lang="nb-NO" sz="1400" dirty="0" smtClean="0">
                <a:sym typeface="Symbol" pitchFamily="18" charset="2"/>
              </a:rPr>
              <a:t> (infrarødt)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Imidlertid</a:t>
            </a:r>
            <a:r>
              <a:rPr lang="en-GB" sz="1400" dirty="0" smtClean="0"/>
              <a:t> </a:t>
            </a:r>
            <a:r>
              <a:rPr lang="en-GB" sz="1400" dirty="0" err="1" smtClean="0"/>
              <a:t>sørger</a:t>
            </a:r>
            <a:r>
              <a:rPr lang="en-GB" sz="1400" dirty="0" smtClean="0"/>
              <a:t> 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 for </a:t>
            </a:r>
            <a:r>
              <a:rPr lang="en-GB" sz="1400" dirty="0" err="1" smtClean="0"/>
              <a:t>mer</a:t>
            </a:r>
            <a:r>
              <a:rPr lang="en-GB" sz="1400" dirty="0" smtClean="0"/>
              <a:t> </a:t>
            </a:r>
            <a:r>
              <a:rPr lang="en-GB" sz="1400" dirty="0" err="1" smtClean="0"/>
              <a:t>absorbsjon</a:t>
            </a:r>
            <a:r>
              <a:rPr lang="en-GB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dette</a:t>
            </a:r>
            <a:r>
              <a:rPr lang="en-GB" sz="1400" dirty="0" smtClean="0"/>
              <a:t> </a:t>
            </a:r>
            <a:r>
              <a:rPr lang="en-GB" sz="1400" dirty="0" err="1" smtClean="0"/>
              <a:t>området</a:t>
            </a:r>
            <a:r>
              <a:rPr lang="en-GB" sz="1400" dirty="0" smtClean="0"/>
              <a:t> </a:t>
            </a:r>
            <a:r>
              <a:rPr lang="en-GB" sz="1400" dirty="0" err="1" smtClean="0"/>
              <a:t>enn</a:t>
            </a:r>
            <a:r>
              <a:rPr lang="en-GB" sz="1400" dirty="0" smtClean="0"/>
              <a:t> for </a:t>
            </a:r>
            <a:r>
              <a:rPr lang="en-GB" sz="1400" dirty="0" err="1" smtClean="0"/>
              <a:t>sollyset</a:t>
            </a:r>
            <a:r>
              <a:rPr lang="en-GB" sz="1400" dirty="0" smtClean="0"/>
              <a:t> (</a:t>
            </a:r>
            <a:r>
              <a:rPr lang="en-GB" sz="1400" dirty="0" err="1" smtClean="0"/>
              <a:t>synlig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</a:t>
            </a:r>
            <a:r>
              <a:rPr lang="en-GB" sz="1400" dirty="0" err="1" smtClean="0"/>
              <a:t>ultrafiolett</a:t>
            </a:r>
            <a:r>
              <a:rPr lang="en-GB" sz="1400" dirty="0" smtClean="0"/>
              <a:t> </a:t>
            </a:r>
            <a:r>
              <a:rPr lang="en-GB" sz="1400" dirty="0" err="1" smtClean="0"/>
              <a:t>område</a:t>
            </a:r>
            <a:r>
              <a:rPr lang="en-GB" sz="1400" dirty="0" smtClean="0"/>
              <a:t>; 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O), </a:t>
            </a:r>
            <a:r>
              <a:rPr lang="en-GB" sz="1400" dirty="0" err="1" smtClean="0"/>
              <a:t>slik</a:t>
            </a:r>
            <a:r>
              <a:rPr lang="en-GB" sz="1400" dirty="0" smtClean="0"/>
              <a:t> at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høyere</a:t>
            </a:r>
            <a:r>
              <a:rPr lang="en-GB" sz="1400" dirty="0" smtClean="0"/>
              <a:t> for </a:t>
            </a:r>
            <a:r>
              <a:rPr lang="en-GB" sz="1400" dirty="0" err="1" smtClean="0"/>
              <a:t>å</a:t>
            </a:r>
            <a:r>
              <a:rPr lang="en-GB" sz="1400" dirty="0" smtClean="0"/>
              <a:t> </a:t>
            </a:r>
            <a:r>
              <a:rPr lang="en-GB" sz="1400" dirty="0" err="1" smtClean="0"/>
              <a:t>oppnå</a:t>
            </a:r>
            <a:r>
              <a:rPr lang="en-GB" sz="1400" dirty="0" smtClean="0"/>
              <a:t> </a:t>
            </a:r>
            <a:r>
              <a:rPr lang="en-GB" sz="1400" dirty="0" err="1" smtClean="0"/>
              <a:t>energibalanse</a:t>
            </a:r>
            <a:r>
              <a:rPr lang="en-GB" sz="1400" dirty="0" smtClean="0"/>
              <a:t>.</a:t>
            </a:r>
            <a:endParaRPr lang="en-US" sz="1400" dirty="0" smtClean="0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877050" y="63817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46087" name="Picture 6" descr="Earth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76288"/>
            <a:ext cx="1371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7" descr="sun-eit_19970914_0121_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Kvantemekanikk</a:t>
            </a:r>
            <a:endParaRPr lang="en-US" smtClean="0"/>
          </a:p>
        </p:txBody>
      </p:sp>
      <p:pic>
        <p:nvPicPr>
          <p:cNvPr id="47108" name="Picture 6" descr="EIN-Solv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906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948488" y="6356350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Foto: Solvay-kongressen 1927, Brussel</a:t>
            </a:r>
            <a:r>
              <a:rPr lang="en-US" sz="1200"/>
              <a:t> </a:t>
            </a:r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9067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Problem 1: Fotoelektrisitet</a:t>
            </a:r>
            <a:endParaRPr lang="en-US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Fotoelektrisitet: </a:t>
            </a:r>
          </a:p>
          <a:p>
            <a:pPr lvl="1" eaLnBrk="1" hangingPunct="1"/>
            <a:r>
              <a:rPr lang="nb-NO" sz="1600" dirty="0" smtClean="0"/>
              <a:t>Hertz &amp; </a:t>
            </a:r>
            <a:r>
              <a:rPr lang="nb-NO" sz="1600" dirty="0" err="1" smtClean="0"/>
              <a:t>Hallwachs</a:t>
            </a:r>
            <a:r>
              <a:rPr lang="nb-NO" sz="1600" dirty="0" smtClean="0"/>
              <a:t>, </a:t>
            </a:r>
            <a:r>
              <a:rPr lang="nb-NO" sz="1600" dirty="0" err="1" smtClean="0"/>
              <a:t>ca</a:t>
            </a:r>
            <a:r>
              <a:rPr lang="nb-NO" sz="1600" dirty="0" smtClean="0"/>
              <a:t> 1880: Når vi bestråler en overflate  med ultrafiolett lys, avgis elektroner fra overflaten. </a:t>
            </a:r>
          </a:p>
          <a:p>
            <a:pPr eaLnBrk="1" hangingPunct="1"/>
            <a:endParaRPr lang="nb-NO" sz="1800" dirty="0" smtClean="0"/>
          </a:p>
          <a:p>
            <a:pPr lvl="1" eaLnBrk="1" hangingPunct="1"/>
            <a:r>
              <a:rPr lang="nb-NO" sz="1600" dirty="0" smtClean="0"/>
              <a:t>Elektronenes energi øker </a:t>
            </a:r>
            <a:r>
              <a:rPr lang="nb-NO" sz="1600" i="1" dirty="0" smtClean="0"/>
              <a:t>ikke</a:t>
            </a:r>
            <a:r>
              <a:rPr lang="nb-NO" sz="1600" dirty="0" smtClean="0"/>
              <a:t> med intensiteten til lyset.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Over en viss bølgelengde til lyset (under en viss frekvens) avgis ingen elektroner.</a:t>
            </a:r>
            <a:endParaRPr lang="en-US" sz="1600" dirty="0" smtClean="0"/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295275" y="165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8134" name="Picture 9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54864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3810000" y="1066800"/>
            <a:ext cx="5029200" cy="2632075"/>
            <a:chOff x="2400" y="672"/>
            <a:chExt cx="3168" cy="1658"/>
          </a:xfrm>
        </p:grpSpPr>
        <p:pic>
          <p:nvPicPr>
            <p:cNvPr id="20487" name="Picture 7" descr="Hemmer-1-1-svart-lege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672"/>
              <a:ext cx="3168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3984" y="1008"/>
              <a:ext cx="768" cy="6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Problem 2: Stråling fra sort legeme</a:t>
            </a:r>
            <a:endParaRPr lang="en-US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52647"/>
              </p:ext>
            </p:extLst>
          </p:nvPr>
        </p:nvGraphicFramePr>
        <p:xfrm>
          <a:off x="619125" y="933450"/>
          <a:ext cx="6761163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4" imgW="4228920" imgH="3352680" progId="Equation.3">
                  <p:embed/>
                </p:oleObj>
              </mc:Choice>
              <mc:Fallback>
                <p:oleObj name="Equation" r:id="rId4" imgW="4228920" imgH="3352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933450"/>
                        <a:ext cx="6761163" cy="537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948488" y="6308725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Hemmer: Kvantemekanikk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://t0.gstatic.com/images?q=tbn:ANd9GcSVTec76g-oXJqsrhIqSBurtSX7k39M0zVzC0NcnxibOsYNALFD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3683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en-GB" smtClean="0"/>
              <a:t>I dette kapittelet skal vi lære om…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685800" y="836613"/>
            <a:ext cx="7772400" cy="5616575"/>
          </a:xfrm>
        </p:spPr>
        <p:txBody>
          <a:bodyPr/>
          <a:lstStyle/>
          <a:p>
            <a:pPr eaLnBrk="1" hangingPunct="1"/>
            <a:r>
              <a:rPr lang="nb-NO" dirty="0" smtClean="0"/>
              <a:t>Krefter som virker på og mellom legemer</a:t>
            </a:r>
          </a:p>
          <a:p>
            <a:pPr lvl="1" eaLnBrk="1" hangingPunct="1"/>
            <a:r>
              <a:rPr lang="nb-NO" dirty="0" smtClean="0"/>
              <a:t>Store legemer (f.eks. kloder, satellitter, biler, menneskekropper) </a:t>
            </a:r>
          </a:p>
          <a:p>
            <a:pPr lvl="1" eaLnBrk="1" hangingPunct="1"/>
            <a:r>
              <a:rPr lang="nb-NO" dirty="0" smtClean="0"/>
              <a:t>Små legemer (f.eks. elektroner eller protoner)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Felt som påvirker legemer med kraft</a:t>
            </a:r>
          </a:p>
          <a:p>
            <a:pPr lvl="2" eaLnBrk="1" hangingPunct="1"/>
            <a:r>
              <a:rPr lang="nb-NO" dirty="0" smtClean="0"/>
              <a:t>Gravitasjon</a:t>
            </a:r>
          </a:p>
          <a:p>
            <a:pPr lvl="2" eaLnBrk="1" hangingPunct="1"/>
            <a:r>
              <a:rPr lang="nb-NO" dirty="0" smtClean="0"/>
              <a:t>Elektrisitet</a:t>
            </a:r>
          </a:p>
          <a:p>
            <a:pPr lvl="2" eaLnBrk="1" hangingPunct="1"/>
            <a:r>
              <a:rPr lang="nb-NO" dirty="0" smtClean="0"/>
              <a:t>Magnetisme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Energi</a:t>
            </a:r>
          </a:p>
          <a:p>
            <a:pPr lvl="2" eaLnBrk="1" hangingPunct="1"/>
            <a:r>
              <a:rPr lang="nb-NO" dirty="0" smtClean="0"/>
              <a:t>Potensiell energi</a:t>
            </a:r>
          </a:p>
          <a:p>
            <a:pPr lvl="2" eaLnBrk="1" hangingPunct="1"/>
            <a:r>
              <a:rPr lang="nb-NO" dirty="0" smtClean="0"/>
              <a:t>Kinetisk energi</a:t>
            </a:r>
          </a:p>
          <a:p>
            <a:pPr lvl="1" eaLnBrk="1" hangingPunct="1"/>
            <a:r>
              <a:rPr lang="nb-NO" dirty="0" smtClean="0"/>
              <a:t>Arbeid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Stråling</a:t>
            </a:r>
          </a:p>
          <a:p>
            <a:pPr lvl="1" eaLnBrk="1" hangingPunct="1"/>
            <a:r>
              <a:rPr lang="nb-NO" dirty="0" smtClean="0"/>
              <a:t>Elektromagnetiske bølger</a:t>
            </a:r>
          </a:p>
          <a:p>
            <a:pPr lvl="1" eaLnBrk="1" hangingPunct="1"/>
            <a:r>
              <a:rPr lang="nb-NO" dirty="0" smtClean="0"/>
              <a:t>Fotoner</a:t>
            </a: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245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pic>
        <p:nvPicPr>
          <p:cNvPr id="24582" name="Picture 2" descr="http://t1.gstatic.com/images?q=tbn:ANd9GcSFeplnw2S3OAeMqGXRM5LTxhyk8rz3guqhQxGnzyU8VAmTp5b5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6529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illvit.no/files/bonnier-ill/imagecache/630x420/pictures/neptunandtri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89138"/>
            <a:ext cx="3133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http://specificblog.files.wordpress.com/2011/05/momentum_balls_550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4365625"/>
            <a:ext cx="2108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pic>
        <p:nvPicPr>
          <p:cNvPr id="78851" name="Picture 3" descr="Hemmer-1-1-svart-leg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5638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77200" cy="1143000"/>
          </a:xfrm>
        </p:spPr>
        <p:txBody>
          <a:bodyPr/>
          <a:lstStyle/>
          <a:p>
            <a:pPr eaLnBrk="1" hangingPunct="1"/>
            <a:r>
              <a:rPr lang="nb-NO" smtClean="0"/>
              <a:t>Max Planck, 1900: Energien i lyset er kanskje kvantifisert?</a:t>
            </a:r>
            <a:endParaRPr lang="en-US" smtClean="0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557213" y="1371600"/>
          <a:ext cx="3938587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4" imgW="2463480" imgH="2031840" progId="Equation.3">
                  <p:embed/>
                </p:oleObj>
              </mc:Choice>
              <mc:Fallback>
                <p:oleObj name="Equation" r:id="rId4" imgW="2463480" imgH="2031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371600"/>
                        <a:ext cx="3938587" cy="325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948488" y="6308725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Hemmer: Kvantemekanikk</a:t>
            </a:r>
            <a:r>
              <a:rPr lang="en-US" sz="1200"/>
              <a:t> </a:t>
            </a:r>
          </a:p>
        </p:txBody>
      </p:sp>
      <p:pic>
        <p:nvPicPr>
          <p:cNvPr id="21511" name="Picture 9" descr="plan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1775" y="990600"/>
            <a:ext cx="2093913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516688" y="3671888"/>
            <a:ext cx="20431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Max Planck</a:t>
            </a:r>
          </a:p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1858-1947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   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105400" cy="50264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Einstein: Da kan vi sikkert forklare problemet med fotoelektrisiteten også: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Lyset (med kvanter </a:t>
            </a:r>
            <a:r>
              <a:rPr lang="nb-NO" sz="1600" i="1" dirty="0" err="1" smtClean="0"/>
              <a:t>hf</a:t>
            </a:r>
            <a:r>
              <a:rPr lang="nb-NO" sz="1600" dirty="0" smtClean="0"/>
              <a:t>) slår løs elektroner og gir dem samme energi.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De mister noe energi på vei ut; løsrivningsarbeidet, arbeidsfunksjonen, </a:t>
            </a:r>
            <a:r>
              <a:rPr lang="nb-NO" sz="1600" i="1" dirty="0" smtClean="0"/>
              <a:t>W</a:t>
            </a:r>
            <a:r>
              <a:rPr lang="nb-NO" sz="1600" dirty="0" smtClean="0"/>
              <a:t>, slik at deres kinetiske energi blir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600" i="1" dirty="0" smtClean="0"/>
              <a:t>E</a:t>
            </a:r>
            <a:r>
              <a:rPr lang="nb-NO" sz="1600" i="1" baseline="-25000" dirty="0" smtClean="0"/>
              <a:t>k</a:t>
            </a:r>
            <a:r>
              <a:rPr lang="nb-NO" sz="1600" i="1" dirty="0" smtClean="0"/>
              <a:t> = </a:t>
            </a:r>
            <a:r>
              <a:rPr lang="nb-NO" sz="1600" i="1" dirty="0" err="1" smtClean="0"/>
              <a:t>hf</a:t>
            </a:r>
            <a:r>
              <a:rPr lang="nb-NO" sz="1600" i="1" dirty="0" smtClean="0"/>
              <a:t> - W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Hvis </a:t>
            </a:r>
            <a:r>
              <a:rPr lang="nb-NO" sz="1600" i="1" dirty="0" err="1" smtClean="0"/>
              <a:t>hf</a:t>
            </a:r>
            <a:r>
              <a:rPr lang="nb-NO" sz="1600" dirty="0" smtClean="0"/>
              <a:t> &lt; </a:t>
            </a:r>
            <a:r>
              <a:rPr lang="nb-NO" sz="1600" i="1" dirty="0" smtClean="0"/>
              <a:t>W</a:t>
            </a:r>
            <a:r>
              <a:rPr lang="nb-NO" sz="1600" dirty="0" smtClean="0"/>
              <a:t> blir </a:t>
            </a:r>
            <a:r>
              <a:rPr lang="nb-NO" sz="1600" i="1" dirty="0" smtClean="0"/>
              <a:t>E</a:t>
            </a:r>
            <a:r>
              <a:rPr lang="nb-NO" sz="1600" i="1" baseline="-25000" dirty="0" smtClean="0"/>
              <a:t>k</a:t>
            </a:r>
            <a:r>
              <a:rPr lang="nb-NO" sz="1600" dirty="0" smtClean="0"/>
              <a:t> &lt; 0; ingen elektroner unnslipper.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Med dette hadde Einstein, ved Plancks kvantebegrep, oppklart det fotoelektriske problem.</a:t>
            </a:r>
          </a:p>
          <a:p>
            <a:pPr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Fotoelektrisitet utnyttes i solceller, og i analyseteknikkene XPS (X-</a:t>
            </a:r>
            <a:r>
              <a:rPr lang="nb-NO" sz="1600" dirty="0" err="1" smtClean="0"/>
              <a:t>ray</a:t>
            </a:r>
            <a:r>
              <a:rPr lang="nb-NO" sz="1600" dirty="0" smtClean="0"/>
              <a:t> </a:t>
            </a:r>
            <a:r>
              <a:rPr lang="nb-NO" sz="1600" dirty="0" err="1" smtClean="0"/>
              <a:t>Photoelectron</a:t>
            </a:r>
            <a:r>
              <a:rPr lang="nb-NO" sz="1600" dirty="0" smtClean="0"/>
              <a:t> </a:t>
            </a:r>
            <a:r>
              <a:rPr lang="nb-NO" sz="1600" dirty="0" err="1" smtClean="0"/>
              <a:t>Spectroscopy</a:t>
            </a:r>
            <a:r>
              <a:rPr lang="nb-NO" sz="1600" dirty="0" smtClean="0"/>
              <a:t>) og UPS (</a:t>
            </a:r>
            <a:r>
              <a:rPr lang="nb-NO" sz="1600" dirty="0" err="1" smtClean="0"/>
              <a:t>Ultraviolet</a:t>
            </a:r>
            <a:r>
              <a:rPr lang="nb-NO" sz="1600" dirty="0" smtClean="0"/>
              <a:t> </a:t>
            </a:r>
            <a:r>
              <a:rPr lang="nb-NO" sz="1600" dirty="0" err="1" smtClean="0"/>
              <a:t>Photoelectron</a:t>
            </a:r>
            <a:r>
              <a:rPr lang="nb-NO" sz="1600" dirty="0" smtClean="0"/>
              <a:t> </a:t>
            </a:r>
            <a:r>
              <a:rPr lang="nb-NO" sz="1600" dirty="0" err="1" smtClean="0"/>
              <a:t>Spectroscopy</a:t>
            </a:r>
            <a:r>
              <a:rPr lang="nb-NO" sz="1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638800" y="4521200"/>
            <a:ext cx="3352800" cy="1803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i="1" dirty="0"/>
              <a:t>W</a:t>
            </a:r>
            <a:r>
              <a:rPr lang="nb-NO" sz="1600" dirty="0"/>
              <a:t> varierer fra materiale til materiale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Oppgis ofte i eV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1 eV = 1,6022*10</a:t>
            </a:r>
            <a:r>
              <a:rPr lang="nb-NO" sz="1600" baseline="30000" dirty="0">
                <a:cs typeface="Times New Roman" pitchFamily="18" charset="0"/>
              </a:rPr>
              <a:t>-19</a:t>
            </a:r>
            <a:r>
              <a:rPr lang="nb-NO" sz="1600" dirty="0">
                <a:cs typeface="Times New Roman" pitchFamily="18" charset="0"/>
              </a:rPr>
              <a:t> J. 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For et mol elektroner: 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1 </a:t>
            </a:r>
            <a:r>
              <a:rPr lang="nb-NO" sz="1600" dirty="0" err="1">
                <a:cs typeface="Times New Roman" pitchFamily="18" charset="0"/>
              </a:rPr>
              <a:t>eV*</a:t>
            </a:r>
            <a:r>
              <a:rPr lang="nb-NO" sz="1600" i="1" dirty="0" err="1">
                <a:cs typeface="Times New Roman" pitchFamily="18" charset="0"/>
              </a:rPr>
              <a:t>N</a:t>
            </a:r>
            <a:r>
              <a:rPr lang="nb-NO" sz="1600" i="1" baseline="-25000" dirty="0" err="1">
                <a:cs typeface="Times New Roman" pitchFamily="18" charset="0"/>
              </a:rPr>
              <a:t>A</a:t>
            </a:r>
            <a:r>
              <a:rPr lang="nb-NO" sz="1600" dirty="0">
                <a:cs typeface="Times New Roman" pitchFamily="18" charset="0"/>
              </a:rPr>
              <a:t> = 96485 J/mol</a:t>
            </a:r>
            <a:r>
              <a:rPr lang="en-US" sz="1600" dirty="0"/>
              <a:t> 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2974975" y="109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9159" name="Picture 11" descr="einst_plan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3625"/>
            <a:ext cx="3352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62600" y="76200"/>
            <a:ext cx="1905000" cy="914400"/>
            <a:chOff x="3744" y="96"/>
            <a:chExt cx="1200" cy="576"/>
          </a:xfrm>
        </p:grpSpPr>
        <p:sp>
          <p:nvSpPr>
            <p:cNvPr id="49164" name="AutoShape 12"/>
            <p:cNvSpPr>
              <a:spLocks noChangeArrowheads="1"/>
            </p:cNvSpPr>
            <p:nvPr/>
          </p:nvSpPr>
          <p:spPr bwMode="auto">
            <a:xfrm flipH="1">
              <a:off x="3744" y="96"/>
              <a:ext cx="1200" cy="576"/>
            </a:xfrm>
            <a:prstGeom prst="wedgeRoundRectCallout">
              <a:avLst>
                <a:gd name="adj1" fmla="val -56500"/>
                <a:gd name="adj2" fmla="val 64231"/>
                <a:gd name="adj3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49165" name="Text Box 14"/>
            <p:cNvSpPr txBox="1">
              <a:spLocks noChangeArrowheads="1"/>
            </p:cNvSpPr>
            <p:nvPr/>
          </p:nvSpPr>
          <p:spPr bwMode="auto">
            <a:xfrm>
              <a:off x="3853" y="240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/>
                <a:t>Wunderbar!</a:t>
              </a:r>
              <a:endParaRPr lang="en-US"/>
            </a:p>
          </p:txBody>
        </p:sp>
      </p:grp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5795963" y="358616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/>
              <a:t>Max Planck</a:t>
            </a:r>
            <a:endParaRPr lang="en-US" sz="1200"/>
          </a:p>
        </p:txBody>
      </p:sp>
      <p:pic>
        <p:nvPicPr>
          <p:cNvPr id="79890" name="Picture 18" descr="einst_p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3088" y="1066800"/>
            <a:ext cx="2206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7164388" y="35734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/>
              <a:t>Albert Einstein</a:t>
            </a:r>
          </a:p>
          <a:p>
            <a:r>
              <a:rPr lang="nb-NO" sz="1200"/>
              <a:t>1879-1955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Partikler og bølger</a:t>
            </a:r>
            <a:endParaRPr 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656726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de Broglie: En partikkel i høy hastighet har også egenskaper som en bølge: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lvl="2" eaLnBrk="1" hangingPunct="1">
              <a:buFontTx/>
              <a:buNone/>
            </a:pPr>
            <a:r>
              <a:rPr lang="nb-NO" sz="1400" i="1" dirty="0" smtClean="0">
                <a:sym typeface="Symbol" pitchFamily="18" charset="2"/>
              </a:rPr>
              <a:t></a:t>
            </a:r>
            <a:r>
              <a:rPr lang="nb-NO" sz="1400" dirty="0" smtClean="0">
                <a:sym typeface="Symbol" pitchFamily="18" charset="2"/>
              </a:rPr>
              <a:t> = bølgelengde,</a:t>
            </a:r>
            <a:r>
              <a:rPr lang="nb-NO" sz="1400" dirty="0" smtClean="0"/>
              <a:t> </a:t>
            </a:r>
            <a:r>
              <a:rPr lang="nb-NO" sz="1400" i="1" dirty="0" smtClean="0"/>
              <a:t>m</a:t>
            </a:r>
            <a:r>
              <a:rPr lang="nb-NO" sz="1400" dirty="0" smtClean="0"/>
              <a:t> = masse, </a:t>
            </a:r>
            <a:r>
              <a:rPr lang="nb-NO" sz="1400" i="1" dirty="0" smtClean="0"/>
              <a:t>v</a:t>
            </a:r>
            <a:r>
              <a:rPr lang="nb-NO" sz="1400" dirty="0" smtClean="0"/>
              <a:t> = hastighet, </a:t>
            </a:r>
            <a:r>
              <a:rPr lang="nb-NO" sz="1400" i="1" dirty="0" smtClean="0"/>
              <a:t>h</a:t>
            </a:r>
            <a:r>
              <a:rPr lang="nb-NO" sz="1400" dirty="0" smtClean="0"/>
              <a:t> = Plancks konstant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og omvendt: En bølge (eks. elektromagnetisk strålekvant) har også egenskaper som en partikkel (eks. foton).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Strømmer av elektroner eller nøytroner brukes som bølger, med bølgelengde etter de Broglie, når de benyttes til mikroskopi og diffraksjon.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43164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295400" y="2209800"/>
          <a:ext cx="8382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r:id="rId3" imgW="507780" imgH="393529" progId="Equation.3">
                  <p:embed/>
                </p:oleObj>
              </mc:Choice>
              <mc:Fallback>
                <p:oleObj r:id="rId3" imgW="507780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8382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9" descr="brogl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025" y="1524000"/>
            <a:ext cx="1704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2"/>
          <p:cNvSpPr txBox="1">
            <a:spLocks noChangeArrowheads="1"/>
          </p:cNvSpPr>
          <p:nvPr/>
        </p:nvSpPr>
        <p:spPr bwMode="auto">
          <a:xfrm>
            <a:off x="7021513" y="39338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Louis de Broglie</a:t>
            </a:r>
          </a:p>
          <a:p>
            <a:r>
              <a:rPr lang="nb-NO" sz="1000"/>
              <a:t>1892-1987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Øvelser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1001 – Materialer, energi og nanoteknologi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7" y="1484784"/>
            <a:ext cx="8867936" cy="9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7" y="2981324"/>
            <a:ext cx="8855408" cy="11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http://v2.singlemindedwomen.com/wp/wp-content/uploads/2009/01/star-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8640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MENA 1001 – Materialer, energi og nanoteknologi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olidFill>
                  <a:srgbClr val="FFC000"/>
                </a:solidFill>
              </a:rPr>
              <a:t>Oppsummering, kapittel 2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71600"/>
            <a:ext cx="82066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Krefter – nærkrefter og fjernkrefter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Energibegrep fra dette kapittelet: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Bevegelse; Kinetisk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Felt; Potensiell energi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Arbeid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rgbClr val="FF0000"/>
                </a:solidFill>
              </a:rPr>
              <a:t>I neste kapittel: Nytt energibegrep; Varme (entalpi)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Stråling er felt og bevegelse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Kvantemekanisk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(Relativistisk)</a:t>
            </a:r>
          </a:p>
        </p:txBody>
      </p:sp>
      <p:pic>
        <p:nvPicPr>
          <p:cNvPr id="81927" name="Picture 7" descr="http://ffden-2.phys.uaf.edu/211_fall2002.web.dir/shawna_sastamoinen/Velocity&amp;Kinetic_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293937" cy="3476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802" name="Picture 2" descr="http://readywisconsin.wi.gov/heat/media/hea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762" y="386104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 2. kontroll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 1001 – Materialer, energi og nanoteknologi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638425"/>
            <a:ext cx="8982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Greit å kunne litt om krefter og slikt….</a:t>
            </a:r>
            <a:endParaRPr lang="en-GB" smtClean="0"/>
          </a:p>
        </p:txBody>
      </p:sp>
      <p:pic>
        <p:nvPicPr>
          <p:cNvPr id="98307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Newtons lover om bevegelse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143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1. lov: Om et legeme i ro: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V</a:t>
            </a:r>
            <a:r>
              <a:rPr lang="nb-NO" sz="1400" dirty="0" smtClean="0">
                <a:cs typeface="Times New Roman" pitchFamily="18" charset="0"/>
              </a:rPr>
              <a:t>ektorsummen av alle krefter som virker på et legeme i ro er null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2. lov: Om et legeme der vektorsummen </a:t>
            </a:r>
            <a:r>
              <a:rPr lang="nb-NO" sz="1600" i="1" dirty="0" smtClean="0"/>
              <a:t>ikke</a:t>
            </a:r>
            <a:r>
              <a:rPr lang="nb-NO" sz="1600" dirty="0" smtClean="0"/>
              <a:t> er null: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>
                <a:cs typeface="Times New Roman" pitchFamily="18" charset="0"/>
              </a:rPr>
              <a:t>Endringen per tidsenhet i bevegelsesmengden til gjenstanden er proporsjonal med (netto) kraft som virker på den og har samme retning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dirty="0" smtClean="0">
                <a:cs typeface="Times New Roman" pitchFamily="18" charset="0"/>
              </a:rPr>
              <a:t>3. lov: Om to gjenstander som utøver krefter på hverandre: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>
                <a:cs typeface="Times New Roman" pitchFamily="18" charset="0"/>
              </a:rPr>
              <a:t>Krefter fra en gjenstand til en annen opptrer alltid i par; kraft (fra A til B) og en like stor og motsatt rettet motkraft (fra B til A).</a:t>
            </a:r>
            <a:endParaRPr lang="en-US" sz="1400" dirty="0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0655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0655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501798"/>
              </p:ext>
            </p:extLst>
          </p:nvPr>
        </p:nvGraphicFramePr>
        <p:xfrm>
          <a:off x="5808663" y="3706813"/>
          <a:ext cx="19446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3" imgW="1333440" imgH="431640" progId="Equation.DSMT4">
                  <p:embed/>
                </p:oleObj>
              </mc:Choice>
              <mc:Fallback>
                <p:oleObj name="Equation" r:id="rId3" imgW="13334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706813"/>
                        <a:ext cx="1944687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4572000" y="1219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2514600" y="1201738"/>
            <a:ext cx="2514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000099"/>
                </a:solidFill>
              </a:rPr>
              <a:t>An object at rest remains at rest and an object in motion continues with a constant velocity in a straight line unless an external force is applied to either object.</a:t>
            </a:r>
            <a:endParaRPr lang="nb-NO" sz="1400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b-NO" sz="1400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000099"/>
                </a:solidFill>
              </a:rPr>
              <a:t>The acceleration of an object is directly proportional to the net force acting on it, while being inversely proportional to its mass</a:t>
            </a:r>
            <a:r>
              <a:rPr lang="nb-NO" sz="1400" b="1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nb-NO" sz="1400" b="1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33CC"/>
                </a:solidFill>
              </a:rPr>
              <a:t>For every action there is an equal and opposite reaction. </a:t>
            </a:r>
            <a:endParaRPr lang="en-US" sz="1400"/>
          </a:p>
        </p:txBody>
      </p:sp>
      <p:grpSp>
        <p:nvGrpSpPr>
          <p:cNvPr id="3082" name="Group 16"/>
          <p:cNvGrpSpPr>
            <a:grpSpLocks/>
          </p:cNvGrpSpPr>
          <p:nvPr/>
        </p:nvGrpSpPr>
        <p:grpSpPr bwMode="auto">
          <a:xfrm>
            <a:off x="3524250" y="2400300"/>
            <a:ext cx="2097088" cy="2058988"/>
            <a:chOff x="0" y="0"/>
            <a:chExt cx="1321" cy="1297"/>
          </a:xfrm>
        </p:grpSpPr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32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3087" name="Group 15"/>
            <p:cNvGrpSpPr>
              <a:grpSpLocks/>
            </p:cNvGrpSpPr>
            <p:nvPr/>
          </p:nvGrpSpPr>
          <p:grpSpPr bwMode="auto">
            <a:xfrm>
              <a:off x="0" y="0"/>
              <a:ext cx="1134" cy="1297"/>
              <a:chOff x="0" y="0"/>
              <a:chExt cx="1134" cy="1297"/>
            </a:xfrm>
          </p:grpSpPr>
          <p:sp>
            <p:nvSpPr>
              <p:cNvPr id="3088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89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1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121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US" sz="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3083" name="Picture 18" descr="MC90033161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011738"/>
            <a:ext cx="280828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107950" y="4371975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/>
              <a:t>Sir Isaac Newton</a:t>
            </a:r>
          </a:p>
          <a:p>
            <a:r>
              <a:rPr lang="nb-NO" sz="1800"/>
              <a:t>1642-1727</a:t>
            </a:r>
          </a:p>
        </p:txBody>
      </p:sp>
      <p:pic>
        <p:nvPicPr>
          <p:cNvPr id="49173" name="Picture 21" descr="Fil:GodfreyKneller-IsaacNewton-16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196975"/>
            <a:ext cx="2200275" cy="30241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pic>
        <p:nvPicPr>
          <p:cNvPr id="2052" name="Picture 1033" descr="Kap2-Bevegelse-bane-m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55838"/>
            <a:ext cx="54006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010400" cy="1143000"/>
          </a:xfrm>
        </p:spPr>
        <p:txBody>
          <a:bodyPr/>
          <a:lstStyle/>
          <a:p>
            <a:pPr eaLnBrk="1" hangingPunct="1"/>
            <a:r>
              <a:rPr lang="nb-NO" smtClean="0"/>
              <a:t>Krefter og bevegelse</a:t>
            </a:r>
            <a:endParaRPr lang="en-US" smtClean="0"/>
          </a:p>
        </p:txBody>
      </p:sp>
      <p:sp>
        <p:nvSpPr>
          <p:cNvPr id="2054" name="Rectangle 510"/>
          <p:cNvSpPr>
            <a:spLocks noChangeArrowheads="1"/>
          </p:cNvSpPr>
          <p:nvPr/>
        </p:nvSpPr>
        <p:spPr bwMode="auto">
          <a:xfrm>
            <a:off x="43354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5" name="Rectangle 512"/>
          <p:cNvSpPr>
            <a:spLocks noChangeArrowheads="1"/>
          </p:cNvSpPr>
          <p:nvPr/>
        </p:nvSpPr>
        <p:spPr bwMode="auto">
          <a:xfrm>
            <a:off x="43354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511"/>
          <p:cNvGraphicFramePr>
            <a:graphicFrameLocks noChangeAspect="1"/>
          </p:cNvGraphicFramePr>
          <p:nvPr/>
        </p:nvGraphicFramePr>
        <p:xfrm>
          <a:off x="900113" y="1558925"/>
          <a:ext cx="2605087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5" imgW="1587240" imgH="2806560" progId="Equation.3">
                  <p:embed/>
                </p:oleObj>
              </mc:Choice>
              <mc:Fallback>
                <p:oleObj name="Equation" r:id="rId5" imgW="1587240" imgH="2806560" progId="Equation.3">
                  <p:embed/>
                  <p:pic>
                    <p:nvPicPr>
                      <p:cNvPr id="0" name="Object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8925"/>
                        <a:ext cx="2605087" cy="460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513" descr="Kap2-Bevegelse-ba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938338"/>
            <a:ext cx="4362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9"/>
          <p:cNvGrpSpPr>
            <a:grpSpLocks/>
          </p:cNvGrpSpPr>
          <p:nvPr/>
        </p:nvGrpSpPr>
        <p:grpSpPr bwMode="auto">
          <a:xfrm>
            <a:off x="5867400" y="1143000"/>
            <a:ext cx="1555750" cy="2403475"/>
            <a:chOff x="3696" y="720"/>
            <a:chExt cx="980" cy="1514"/>
          </a:xfrm>
        </p:grpSpPr>
        <p:sp>
          <p:nvSpPr>
            <p:cNvPr id="3586" name="Oval 514"/>
            <p:cNvSpPr>
              <a:spLocks noChangeArrowheads="1"/>
            </p:cNvSpPr>
            <p:nvPr/>
          </p:nvSpPr>
          <p:spPr bwMode="auto">
            <a:xfrm>
              <a:off x="3696" y="1248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62" name="Line 515"/>
            <p:cNvSpPr>
              <a:spLocks noChangeShapeType="1"/>
            </p:cNvSpPr>
            <p:nvPr/>
          </p:nvSpPr>
          <p:spPr bwMode="auto">
            <a:xfrm>
              <a:off x="3744" y="1296"/>
              <a:ext cx="336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516"/>
            <p:cNvSpPr>
              <a:spLocks noChangeShapeType="1"/>
            </p:cNvSpPr>
            <p:nvPr/>
          </p:nvSpPr>
          <p:spPr bwMode="auto">
            <a:xfrm flipV="1">
              <a:off x="3744" y="1056"/>
              <a:ext cx="86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Text Box 517"/>
            <p:cNvSpPr txBox="1">
              <a:spLocks noChangeArrowheads="1"/>
            </p:cNvSpPr>
            <p:nvPr/>
          </p:nvSpPr>
          <p:spPr bwMode="auto">
            <a:xfrm>
              <a:off x="4070" y="194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 i="1"/>
                <a:t>F</a:t>
              </a:r>
              <a:endParaRPr lang="en-US" b="1" i="1"/>
            </a:p>
          </p:txBody>
        </p:sp>
        <p:sp>
          <p:nvSpPr>
            <p:cNvPr id="2065" name="Text Box 518"/>
            <p:cNvSpPr txBox="1">
              <a:spLocks noChangeArrowheads="1"/>
            </p:cNvSpPr>
            <p:nvPr/>
          </p:nvSpPr>
          <p:spPr bwMode="auto">
            <a:xfrm>
              <a:off x="4464" y="7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 i="1"/>
                <a:t>p</a:t>
              </a:r>
              <a:endParaRPr lang="en-US" b="1" i="1"/>
            </a:p>
          </p:txBody>
        </p:sp>
      </p:grpSp>
      <p:sp>
        <p:nvSpPr>
          <p:cNvPr id="3592" name="Text Box 520"/>
          <p:cNvSpPr txBox="1">
            <a:spLocks noChangeArrowheads="1"/>
          </p:cNvSpPr>
          <p:nvPr/>
        </p:nvSpPr>
        <p:spPr bwMode="auto">
          <a:xfrm>
            <a:off x="4038600" y="5851525"/>
            <a:ext cx="4876800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/>
              <a:t>Ingen av disse begrepene </a:t>
            </a:r>
            <a:r>
              <a:rPr lang="nb-NO" i="1"/>
              <a:t>er</a:t>
            </a:r>
            <a:r>
              <a:rPr lang="nb-NO"/>
              <a:t> energi.</a:t>
            </a:r>
            <a:endParaRPr lang="en-US"/>
          </a:p>
        </p:txBody>
      </p:sp>
      <p:sp>
        <p:nvSpPr>
          <p:cNvPr id="50183" name="Text Box 1031"/>
          <p:cNvSpPr txBox="1">
            <a:spLocks noChangeArrowheads="1"/>
          </p:cNvSpPr>
          <p:nvPr/>
        </p:nvSpPr>
        <p:spPr bwMode="auto">
          <a:xfrm>
            <a:off x="6229350" y="3713163"/>
            <a:ext cx="2663825" cy="2047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/>
              <a:t>Her ser vi en kule med masse </a:t>
            </a:r>
            <a:r>
              <a:rPr lang="en-GB" sz="1600" i="1"/>
              <a:t>m</a:t>
            </a:r>
            <a:r>
              <a:rPr lang="en-GB" sz="1600"/>
              <a:t>. Den beveger seg med hastighetsvektorer </a:t>
            </a:r>
            <a:r>
              <a:rPr lang="en-GB" sz="1600" i="1"/>
              <a:t>v</a:t>
            </a:r>
            <a:r>
              <a:rPr lang="en-GB" sz="1600"/>
              <a:t>. Den har moment </a:t>
            </a:r>
            <a:r>
              <a:rPr lang="en-GB" sz="1600" i="1"/>
              <a:t>p</a:t>
            </a:r>
            <a:r>
              <a:rPr lang="en-GB" sz="1600"/>
              <a:t>. Hvis den utsettes for en kraft </a:t>
            </a:r>
            <a:r>
              <a:rPr lang="en-GB" sz="1600" i="1"/>
              <a:t>F</a:t>
            </a:r>
            <a:r>
              <a:rPr lang="en-GB" sz="1600"/>
              <a:t> opplever den akselerasjon </a:t>
            </a:r>
            <a:r>
              <a:rPr lang="en-GB" sz="1600" i="1"/>
              <a:t>a</a:t>
            </a:r>
            <a:r>
              <a:rPr lang="en-GB" sz="1600"/>
              <a:t>, og derfor endres </a:t>
            </a:r>
            <a:r>
              <a:rPr lang="en-GB" sz="1600" i="1"/>
              <a:t>v</a:t>
            </a:r>
            <a:r>
              <a:rPr lang="en-GB" sz="1600"/>
              <a:t> (hastighet og/eller retning).  </a:t>
            </a:r>
          </a:p>
        </p:txBody>
      </p:sp>
      <p:sp>
        <p:nvSpPr>
          <p:cNvPr id="2060" name="Text Box 1032"/>
          <p:cNvSpPr txBox="1">
            <a:spLocks noChangeArrowheads="1"/>
          </p:cNvSpPr>
          <p:nvPr/>
        </p:nvSpPr>
        <p:spPr bwMode="auto">
          <a:xfrm>
            <a:off x="611188" y="981075"/>
            <a:ext cx="55245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dirty="0"/>
              <a:t>Noen begreper om en gjenstand med masse </a:t>
            </a:r>
            <a:r>
              <a:rPr lang="nb-NO" sz="1800" i="1" dirty="0"/>
              <a:t>m</a:t>
            </a:r>
            <a:r>
              <a:rPr lang="nb-NO" sz="1800" dirty="0"/>
              <a:t> i bevegelse:</a:t>
            </a:r>
          </a:p>
          <a:p>
            <a:r>
              <a:rPr lang="nb-NO" sz="1800" dirty="0"/>
              <a:t>Posisjon </a:t>
            </a:r>
            <a:r>
              <a:rPr lang="nb-NO" sz="1800" i="1" dirty="0"/>
              <a:t>r</a:t>
            </a:r>
            <a:r>
              <a:rPr lang="nb-NO" sz="1800" dirty="0"/>
              <a:t> og hastighet </a:t>
            </a:r>
            <a:r>
              <a:rPr lang="nb-NO" sz="1800" i="1" dirty="0"/>
              <a:t>v</a:t>
            </a:r>
            <a:r>
              <a:rPr lang="nb-NO" sz="1800" dirty="0"/>
              <a:t> ved tid </a:t>
            </a:r>
            <a:r>
              <a:rPr lang="nb-NO" sz="1800" i="1" dirty="0"/>
              <a:t>t</a:t>
            </a:r>
            <a:r>
              <a:rPr lang="nb-NO" sz="1800" dirty="0"/>
              <a:t> 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Bevegelsesmengde (moment) </a:t>
            </a:r>
            <a:r>
              <a:rPr lang="nb-NO" sz="1800" i="1" dirty="0"/>
              <a:t>p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Akselerasjon </a:t>
            </a:r>
            <a:r>
              <a:rPr lang="nb-NO" sz="1800" i="1" dirty="0"/>
              <a:t>a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    Kraft </a:t>
            </a:r>
            <a:r>
              <a:rPr lang="nb-NO" sz="1800" i="1" dirty="0"/>
              <a:t>F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Impuls: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grpSp>
        <p:nvGrpSpPr>
          <p:cNvPr id="26627" name="Group 14"/>
          <p:cNvGrpSpPr>
            <a:grpSpLocks/>
          </p:cNvGrpSpPr>
          <p:nvPr/>
        </p:nvGrpSpPr>
        <p:grpSpPr bwMode="auto">
          <a:xfrm>
            <a:off x="827088" y="549275"/>
            <a:ext cx="7489825" cy="5638800"/>
            <a:chOff x="-2" y="382"/>
            <a:chExt cx="2131" cy="2750"/>
          </a:xfrm>
        </p:grpSpPr>
        <p:grpSp>
          <p:nvGrpSpPr>
            <p:cNvPr id="26629" name="Group 12"/>
            <p:cNvGrpSpPr>
              <a:grpSpLocks/>
            </p:cNvGrpSpPr>
            <p:nvPr/>
          </p:nvGrpSpPr>
          <p:grpSpPr bwMode="auto">
            <a:xfrm>
              <a:off x="0" y="384"/>
              <a:ext cx="2127" cy="2746"/>
              <a:chOff x="0" y="384"/>
              <a:chExt cx="2127" cy="2746"/>
            </a:xfrm>
          </p:grpSpPr>
          <p:sp>
            <p:nvSpPr>
              <p:cNvPr id="26639" name="Rectangle 6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212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6632" name="Group 9"/>
              <p:cNvGrpSpPr>
                <a:grpSpLocks/>
              </p:cNvGrpSpPr>
              <p:nvPr/>
            </p:nvGrpSpPr>
            <p:grpSpPr bwMode="auto">
              <a:xfrm>
                <a:off x="0" y="960"/>
                <a:ext cx="2127" cy="1402"/>
                <a:chOff x="0" y="960"/>
                <a:chExt cx="2127" cy="1402"/>
              </a:xfrm>
            </p:grpSpPr>
            <p:sp>
              <p:nvSpPr>
                <p:cNvPr id="26636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960"/>
                  <a:ext cx="2041" cy="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457200" indent="-457200" algn="just"/>
                  <a:r>
                    <a:rPr lang="nb-NO" sz="1600">
                      <a:latin typeface="Arial" charset="0"/>
                    </a:rPr>
                    <a:t>Eksempel 2-1: Et svevetog veier 10 000 kg og beveger seg i en lineær bane uten friksjon med en hastighet på 360 km/h. a) Hva er togets bevegelsesmengde? b) I løpet av 60 s ønsker vi å stanse fartøyet helt ved en elektromagnetisk brems som setter opp en kraft mellom toget og underlaget. Hvor stor netto kraft må bremsen yte i fartsretningen? c) Hvor stor er akselerasjonen? Avrund svarene til antall gjeldende sifre. </a:t>
                  </a:r>
                </a:p>
                <a:p>
                  <a:pPr marL="457200" indent="-457200" algn="just"/>
                  <a:r>
                    <a:rPr lang="nb-NO" sz="1600">
                      <a:latin typeface="Arial" charset="0"/>
                    </a:rPr>
                    <a:t>Løsning: a) (2.1) gir </a:t>
                  </a:r>
                  <a:r>
                    <a:rPr lang="nb-NO" sz="1600" i="1">
                      <a:latin typeface="Arial" charset="0"/>
                    </a:rPr>
                    <a:t>p</a:t>
                  </a:r>
                  <a:r>
                    <a:rPr lang="nb-NO" sz="1600">
                      <a:latin typeface="Arial" charset="0"/>
                    </a:rPr>
                    <a:t> = 10 000 kg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360 km/h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1000 m/km / 3600 s/h = 1 000 000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m/s. b) Siden vi skal motvirke hele bevegelsesmengden p har vi fra (2.4) at </a:t>
                  </a:r>
                  <a:r>
                    <a:rPr lang="nb-NO" sz="1600" i="1">
                      <a:latin typeface="Arial" charset="0"/>
                      <a:sym typeface="Symbol" pitchFamily="18" charset="2"/>
                    </a:rPr>
                    <a:t></a:t>
                  </a:r>
                  <a:r>
                    <a:rPr lang="nb-NO" sz="1600" i="1">
                      <a:latin typeface="Arial" charset="0"/>
                    </a:rPr>
                    <a:t>p</a:t>
                  </a:r>
                  <a:r>
                    <a:rPr lang="nb-NO" sz="1600">
                      <a:latin typeface="Arial" charset="0"/>
                    </a:rPr>
                    <a:t> = 1 000 000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 = </a:t>
                  </a:r>
                  <a:r>
                    <a:rPr lang="nb-NO" sz="1600" i="1">
                      <a:latin typeface="Arial" charset="0"/>
                    </a:rPr>
                    <a:t>F</a:t>
                  </a:r>
                  <a:r>
                    <a:rPr lang="nb-NO" sz="1600">
                      <a:latin typeface="Arial" charset="0"/>
                    </a:rPr>
                    <a:t>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60,0 s, slik at </a:t>
                  </a:r>
                  <a:r>
                    <a:rPr lang="nb-NO" sz="1600" i="1">
                      <a:latin typeface="Arial" charset="0"/>
                    </a:rPr>
                    <a:t>F</a:t>
                  </a:r>
                  <a:r>
                    <a:rPr lang="nb-NO" sz="1600">
                      <a:latin typeface="Arial" charset="0"/>
                    </a:rPr>
                    <a:t> = 16 667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</a:t>
                  </a:r>
                  <a:r>
                    <a:rPr lang="nb-NO" sz="1600" baseline="30000">
                      <a:latin typeface="Arial" charset="0"/>
                    </a:rPr>
                    <a:t>2</a:t>
                  </a:r>
                  <a:r>
                    <a:rPr lang="nb-NO" sz="1600">
                      <a:latin typeface="Arial" charset="0"/>
                    </a:rPr>
                    <a:t> = 16 667 N. c) Fra (2.3) har vi </a:t>
                  </a:r>
                  <a:r>
                    <a:rPr lang="nb-NO" sz="1600" i="1">
                      <a:latin typeface="Arial" charset="0"/>
                    </a:rPr>
                    <a:t>a = F/m</a:t>
                  </a:r>
                  <a:r>
                    <a:rPr lang="nb-NO" sz="1600">
                      <a:latin typeface="Arial" charset="0"/>
                    </a:rPr>
                    <a:t> = 16 667 N / 10 000 kg = 1,6667 = 1,67 m/s</a:t>
                  </a:r>
                  <a:r>
                    <a:rPr lang="nb-NO" sz="1600" baseline="30000">
                      <a:latin typeface="Arial" charset="0"/>
                    </a:rPr>
                    <a:t>2</a:t>
                  </a:r>
                  <a:r>
                    <a:rPr lang="nb-NO" sz="1600">
                      <a:latin typeface="Arial" charset="0"/>
                    </a:rPr>
                    <a:t>. (Dette er absoluttstørrelsene; hva med retning (fortegn)?)</a:t>
                  </a:r>
                  <a:endParaRPr lang="en-US" sz="1600">
                    <a:latin typeface="Arial" charset="0"/>
                  </a:endParaRPr>
                </a:p>
              </p:txBody>
            </p:sp>
            <p:sp>
              <p:nvSpPr>
                <p:cNvPr id="26637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2127" cy="14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33" name="Group 11"/>
              <p:cNvGrpSpPr>
                <a:grpSpLocks/>
              </p:cNvGrpSpPr>
              <p:nvPr/>
            </p:nvGrpSpPr>
            <p:grpSpPr bwMode="auto">
              <a:xfrm>
                <a:off x="0" y="2362"/>
                <a:ext cx="2127" cy="768"/>
                <a:chOff x="0" y="2362"/>
                <a:chExt cx="2127" cy="768"/>
              </a:xfrm>
            </p:grpSpPr>
            <p:sp>
              <p:nvSpPr>
                <p:cNvPr id="26634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2362"/>
                  <a:ext cx="2041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nb-NO" sz="1600" dirty="0">
                      <a:latin typeface="Arial" charset="0"/>
                    </a:rPr>
                    <a:t>Øv. 2-1. En bil veier 2000 kg. Hvor stor kraft må hjulene tilsammen skyve fra med mot underlaget for å akselerere bilen jevnt fra 0 til 100 km/h i løpet av 10 sekunder? (Hint: bruk for eksempel impuls </a:t>
                  </a:r>
                  <a:r>
                    <a:rPr lang="nb-NO" sz="1600" i="1" dirty="0">
                      <a:latin typeface="Arial" charset="0"/>
                    </a:rPr>
                    <a:t>ΔP</a:t>
                  </a:r>
                  <a:r>
                    <a:rPr lang="nb-NO" sz="1600" dirty="0">
                      <a:latin typeface="Arial" charset="0"/>
                    </a:rPr>
                    <a:t>.)</a:t>
                  </a:r>
                  <a:r>
                    <a:rPr lang="en-GB" sz="1600" dirty="0">
                      <a:latin typeface="Arial" charset="0"/>
                    </a:rPr>
                    <a:t> </a:t>
                  </a:r>
                  <a:endParaRPr lang="en-US" sz="1600" dirty="0">
                    <a:latin typeface="Arial" charset="0"/>
                  </a:endParaRPr>
                </a:p>
              </p:txBody>
            </p:sp>
            <p:sp>
              <p:nvSpPr>
                <p:cNvPr id="2663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362"/>
                  <a:ext cx="2127" cy="7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0" name="Rectangle 13"/>
            <p:cNvSpPr>
              <a:spLocks noChangeArrowheads="1"/>
            </p:cNvSpPr>
            <p:nvPr/>
          </p:nvSpPr>
          <p:spPr bwMode="auto">
            <a:xfrm>
              <a:off x="-2" y="382"/>
              <a:ext cx="2131" cy="2750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339975" y="5805488"/>
            <a:ext cx="4545013" cy="58102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/>
              <a:t>Se </a:t>
            </a:r>
            <a:r>
              <a:rPr lang="en-GB" sz="1600" dirty="0" err="1"/>
              <a:t>på</a:t>
            </a:r>
            <a:r>
              <a:rPr lang="en-GB" sz="1600" dirty="0"/>
              <a:t> </a:t>
            </a:r>
            <a:r>
              <a:rPr lang="en-GB" sz="1600" dirty="0" err="1"/>
              <a:t>eksempelet</a:t>
            </a:r>
            <a:r>
              <a:rPr lang="en-GB" sz="1600" dirty="0"/>
              <a:t>, </a:t>
            </a:r>
            <a:r>
              <a:rPr lang="en-GB" sz="1600" dirty="0" err="1"/>
              <a:t>evt</a:t>
            </a:r>
            <a:r>
              <a:rPr lang="en-GB" sz="1600" dirty="0"/>
              <a:t>. </a:t>
            </a:r>
            <a:r>
              <a:rPr lang="en-GB" sz="1600" dirty="0" err="1"/>
              <a:t>kontrollregne</a:t>
            </a:r>
            <a:r>
              <a:rPr lang="en-GB" sz="1600" dirty="0"/>
              <a:t>. </a:t>
            </a:r>
            <a:r>
              <a:rPr lang="en-GB" sz="1600" dirty="0" err="1"/>
              <a:t>Løs</a:t>
            </a:r>
            <a:r>
              <a:rPr lang="en-GB" sz="1600" dirty="0"/>
              <a:t> </a:t>
            </a:r>
            <a:r>
              <a:rPr lang="en-GB" sz="1600" dirty="0" err="1"/>
              <a:t>så</a:t>
            </a:r>
            <a:r>
              <a:rPr lang="en-GB" sz="1600" dirty="0"/>
              <a:t> </a:t>
            </a:r>
            <a:r>
              <a:rPr lang="en-GB" sz="1600" dirty="0" err="1"/>
              <a:t>Øvelsen</a:t>
            </a:r>
            <a:r>
              <a:rPr lang="en-GB" sz="1600" dirty="0"/>
              <a:t>.</a:t>
            </a:r>
          </a:p>
          <a:p>
            <a:pPr>
              <a:defRPr/>
            </a:pPr>
            <a:r>
              <a:rPr lang="en-GB" sz="1600" dirty="0" err="1"/>
              <a:t>Fasit</a:t>
            </a:r>
            <a:r>
              <a:rPr lang="en-GB" sz="1600" dirty="0"/>
              <a:t>/</a:t>
            </a:r>
            <a:r>
              <a:rPr lang="en-GB" sz="1600" dirty="0" err="1"/>
              <a:t>løsningsforslag</a:t>
            </a:r>
            <a:r>
              <a:rPr lang="en-GB" sz="1600" dirty="0"/>
              <a:t> </a:t>
            </a:r>
            <a:r>
              <a:rPr lang="en-GB" sz="1600" dirty="0" err="1"/>
              <a:t>bak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 smtClean="0"/>
              <a:t>kompendiet</a:t>
            </a:r>
            <a:r>
              <a:rPr lang="en-GB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 1001 – Materialer, energi og nanoteknologi</a:t>
            </a:r>
            <a:endParaRPr lang="en-US" dirty="0" smtClean="0"/>
          </a:p>
        </p:txBody>
      </p:sp>
      <p:pic>
        <p:nvPicPr>
          <p:cNvPr id="4100" name="Picture 5" descr="ANd9GcQdvYxI_X1XsSK7dsNFplvsgv6FFgUGMC-sdYn6TpaD2QAJYss&amp;t=1&amp;usg=__ladv6P-j6bJzPMfu7Pex1_JxOO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16478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Bevegelse i sirkelbane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4462463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Sirkelbevegelse er et spesielt viktig tilfelle. Vi skal ikke utlede det, men legge merke til karakteristiske trekk.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Hvis banehastigheten er konstant i en sirkelbevegelse, har vi</a:t>
            </a:r>
          </a:p>
          <a:p>
            <a:pPr lvl="1" eaLnBrk="1" hangingPunct="1"/>
            <a:r>
              <a:rPr lang="nb-NO" sz="1600" dirty="0" smtClean="0"/>
              <a:t>Konstant akselerasjon, a;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Konstant kraft, F;</a:t>
            </a:r>
          </a:p>
          <a:p>
            <a:pPr lvl="1" eaLnBrk="1" hangingPunct="1"/>
            <a:endParaRPr lang="en-US" sz="1600" dirty="0" smtClean="0"/>
          </a:p>
        </p:txBody>
      </p:sp>
      <p:pic>
        <p:nvPicPr>
          <p:cNvPr id="4103" name="Picture 5" descr="Kap2-sirkelb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13" y="3213100"/>
            <a:ext cx="289718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692275" y="3573463"/>
          <a:ext cx="14287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952200" imgH="1295280" progId="Equation.3">
                  <p:embed/>
                </p:oleObj>
              </mc:Choice>
              <mc:Fallback>
                <p:oleObj name="Equation" r:id="rId5" imgW="952200" imgH="1295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73463"/>
                        <a:ext cx="142875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7" name="Picture 3" descr="circular-orb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412875"/>
            <a:ext cx="2187575" cy="13922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25683</TotalTime>
  <Words>2806</Words>
  <Application>Microsoft Office PowerPoint</Application>
  <PresentationFormat>On-screen Show (4:3)</PresentationFormat>
  <Paragraphs>548</Paragraphs>
  <Slides>45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Default Design</vt:lpstr>
      <vt:lpstr>MathType 6.0 Equation</vt:lpstr>
      <vt:lpstr>Equation</vt:lpstr>
      <vt:lpstr>Equation.3</vt:lpstr>
      <vt:lpstr>MENA 1001; Materialer, energi og nanoteknologi- Kap. 2  Krefter, felt, stråling</vt:lpstr>
      <vt:lpstr>4 fundamentale krefter</vt:lpstr>
      <vt:lpstr>Svak kjernekraft</vt:lpstr>
      <vt:lpstr>I dette kapittelet skal vi lære om…</vt:lpstr>
      <vt:lpstr>Greit å kunne litt om krefter og slikt….</vt:lpstr>
      <vt:lpstr>Newtons lover om bevegelse</vt:lpstr>
      <vt:lpstr>Krefter og bevegelse</vt:lpstr>
      <vt:lpstr>PowerPoint Presentation</vt:lpstr>
      <vt:lpstr>Bevegelse i sirkelbane</vt:lpstr>
      <vt:lpstr>Sirkelbane</vt:lpstr>
      <vt:lpstr>Kinetisk energi</vt:lpstr>
      <vt:lpstr>Elastisk og uelastisk støt</vt:lpstr>
      <vt:lpstr>Kinetisk energi</vt:lpstr>
      <vt:lpstr>Arbeid. Krefter og felt</vt:lpstr>
      <vt:lpstr>Gravitasjon</vt:lpstr>
      <vt:lpstr>Potensiell energi i gravitasjonsfelt</vt:lpstr>
      <vt:lpstr>Potensiell energi i gravitasjonsfelt</vt:lpstr>
      <vt:lpstr>Gravitasjon</vt:lpstr>
      <vt:lpstr>                           Elektrisk felt</vt:lpstr>
      <vt:lpstr>Elektriske feltstyrkelinjer</vt:lpstr>
      <vt:lpstr>Kulesymmetrisk elektrisk felt</vt:lpstr>
      <vt:lpstr>Hydrogenatomet</vt:lpstr>
      <vt:lpstr>Ioniseringsenergi basert på klassisk betraktning av hydrogenatomet</vt:lpstr>
      <vt:lpstr>Platekondensator; Homogent elektrisk felt</vt:lpstr>
      <vt:lpstr>Magnetfelt</vt:lpstr>
      <vt:lpstr>Elektromagnetisme</vt:lpstr>
      <vt:lpstr>Spoler</vt:lpstr>
      <vt:lpstr>Ladning i magnetfelt</vt:lpstr>
      <vt:lpstr>Induksjon</vt:lpstr>
      <vt:lpstr>Vekselstrømsgenerator</vt:lpstr>
      <vt:lpstr>Stråling (elektromagnetisk)</vt:lpstr>
      <vt:lpstr>Elektromagnetisk stråling – mange mål for energien</vt:lpstr>
      <vt:lpstr>Stråling fra sort legeme;  Wiens og Stefan-Boltzmanns lover</vt:lpstr>
      <vt:lpstr>Röntgenstråling [X-rays]</vt:lpstr>
      <vt:lpstr>Stråling fra Solen</vt:lpstr>
      <vt:lpstr>Stråling til Jorden</vt:lpstr>
      <vt:lpstr>Kvantemekanikk</vt:lpstr>
      <vt:lpstr>Problem 1: Fotoelektrisitet</vt:lpstr>
      <vt:lpstr>Problem 2: Stråling fra sort legeme</vt:lpstr>
      <vt:lpstr>Max Planck, 1900: Energien i lyset er kanskje kvantifisert?</vt:lpstr>
      <vt:lpstr>   </vt:lpstr>
      <vt:lpstr>Partikler og bølger</vt:lpstr>
      <vt:lpstr>Øvelser</vt:lpstr>
      <vt:lpstr>Oppsummering, kapittel 2</vt:lpstr>
      <vt:lpstr>Kap 2. kontroll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157</cp:revision>
  <dcterms:created xsi:type="dcterms:W3CDTF">2003-05-03T22:01:05Z</dcterms:created>
  <dcterms:modified xsi:type="dcterms:W3CDTF">2018-08-20T00:17:39Z</dcterms:modified>
</cp:coreProperties>
</file>