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539" r:id="rId3"/>
    <p:sldId id="489" r:id="rId4"/>
    <p:sldId id="492" r:id="rId5"/>
    <p:sldId id="493" r:id="rId6"/>
    <p:sldId id="494" r:id="rId7"/>
    <p:sldId id="495" r:id="rId8"/>
    <p:sldId id="496" r:id="rId9"/>
    <p:sldId id="497" r:id="rId10"/>
    <p:sldId id="498" r:id="rId11"/>
    <p:sldId id="499" r:id="rId12"/>
    <p:sldId id="500" r:id="rId13"/>
    <p:sldId id="502" r:id="rId14"/>
    <p:sldId id="501" r:id="rId15"/>
    <p:sldId id="503" r:id="rId16"/>
    <p:sldId id="504" r:id="rId17"/>
    <p:sldId id="505" r:id="rId18"/>
    <p:sldId id="506" r:id="rId19"/>
    <p:sldId id="508" r:id="rId20"/>
    <p:sldId id="512" r:id="rId21"/>
    <p:sldId id="510" r:id="rId22"/>
    <p:sldId id="540" r:id="rId23"/>
    <p:sldId id="532" r:id="rId24"/>
    <p:sldId id="513" r:id="rId25"/>
    <p:sldId id="514" r:id="rId26"/>
    <p:sldId id="538" r:id="rId27"/>
    <p:sldId id="515" r:id="rId28"/>
    <p:sldId id="516" r:id="rId29"/>
    <p:sldId id="517" r:id="rId30"/>
    <p:sldId id="518" r:id="rId31"/>
    <p:sldId id="519" r:id="rId32"/>
    <p:sldId id="520" r:id="rId33"/>
    <p:sldId id="521" r:id="rId34"/>
    <p:sldId id="522" r:id="rId35"/>
    <p:sldId id="523" r:id="rId36"/>
    <p:sldId id="524" r:id="rId37"/>
    <p:sldId id="525" r:id="rId38"/>
    <p:sldId id="533" r:id="rId39"/>
    <p:sldId id="526" r:id="rId40"/>
    <p:sldId id="529" r:id="rId41"/>
    <p:sldId id="527" r:id="rId42"/>
    <p:sldId id="531" r:id="rId43"/>
    <p:sldId id="536" r:id="rId44"/>
    <p:sldId id="537" r:id="rId45"/>
    <p:sldId id="535" r:id="rId46"/>
    <p:sldId id="52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285" autoAdjust="0"/>
    <p:restoredTop sz="90929"/>
  </p:normalViewPr>
  <p:slideViewPr>
    <p:cSldViewPr>
      <p:cViewPr varScale="1">
        <p:scale>
          <a:sx n="96" d="100"/>
          <a:sy n="96" d="100"/>
        </p:scale>
        <p:origin x="-114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6630D5-B2B0-4BA1-A97B-D1D7DF5A6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95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2189B0-F75E-4179-928F-F51552AC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58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E6042-EE16-41D4-A8ED-FCED098FD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532F-402F-4047-BD67-59DDAA17A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01919-C9C4-43DE-9ACC-0CA044DA1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9964-46B3-4818-94C1-82AA26A89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D5C4-D066-4A2F-ABDD-BF984CA31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EE3D-667E-41D2-841C-B865C5446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4C25E-2114-470E-A6EB-8D4E7ABBD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658C-FB0E-4597-B555-E2702C349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365D-E75F-4722-9818-22F9B75C9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5F7B-0CC3-4FD6-8521-AC8E5C007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149A-E839-4D68-B8B6-6613B3EC0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5838D-A712-402E-AEF6-807D170C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5532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FC34EF-2EA9-43DD-B7E8-F309066C7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8" name="Picture 7" descr="uio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hyperlink" Target="http://www.google.no/url?sa=i&amp;rct=j&amp;q=&amp;esrc=s&amp;source=images&amp;cd=&amp;cad=rja&amp;uact=8&amp;ved=0ahUKEwj2zZj604XXAhUpIpoKHbP7AmQQjRwIBw&amp;url=http%3A%2F%2Fwww.samaterials.com%2Fpure-tantalum%2F9-tantalum-crucibles.html&amp;psig=AOvVaw2C6y7h3gM65arx_kqpRv6l&amp;ust=1508810677992320" TargetMode="External"/><Relationship Id="rId2" Type="http://schemas.openxmlformats.org/officeDocument/2006/relationships/hyperlink" Target="https://www.google.no/url?sa=i&amp;rct=j&amp;q=&amp;esrc=s&amp;source=images&amp;cd=&amp;cad=rja&amp;uact=8&amp;ved=0ahUKEwjdgsH_1IXXAhWCQJoKHXsPDm4QjRwIBw&amp;url=https%3A%2F%2Fwww.tradeindia.com%2Ffp986618%2FTungsten-Wire-Filament-Heater-For-Electron-Gun-In-Vacuum-Coating.html&amp;psig=AOvVaw1c4Aax72OYTgnvfmuemVPm&amp;ust=1508810860553985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hyperlink" Target="https://www.google.no/url?sa=i&amp;rct=j&amp;q=&amp;esrc=s&amp;source=images&amp;cd=&amp;cad=rja&amp;uact=8&amp;ved=0ahUKEwimuMvG04XXAhWIK5oKHdwvBhgQjRwIBw&amp;url=https%3A%2F%2Fblog.steinerelectric.com%2Ftag%2Fcopper-wire%2F&amp;psig=AOvVaw3RXlmIfSaywKcygTRG5ejv&amp;ust=1508810568766916" TargetMode="Externa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microsoft.com/office/2007/relationships/hdphoto" Target="../media/hdphoto11.wdp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esil.com/microsilica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libaba.com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6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1.wmf"/><Relationship Id="rId11" Type="http://schemas.openxmlformats.org/officeDocument/2006/relationships/image" Target="../media/image65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7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2.bin"/><Relationship Id="rId10" Type="http://schemas.openxmlformats.org/officeDocument/2006/relationships/image" Target="file:///C:\Documents%20and%20Settings\trulsn\My%20Documents\MetEnFrem\Figurer\polymer-polykondensasjon.JPG" TargetMode="External"/><Relationship Id="rId4" Type="http://schemas.openxmlformats.org/officeDocument/2006/relationships/image" Target="file:///C:\Documents%20and%20Settings\trulsn\My%20Documents\MetEnFrem\Figurer\Polymer-addisjon.JPG" TargetMode="External"/><Relationship Id="rId9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0.png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4.png"/><Relationship Id="rId5" Type="http://schemas.openxmlformats.org/officeDocument/2006/relationships/oleObject" Target="../embeddings/oleObject19.bin"/><Relationship Id="rId4" Type="http://schemas.openxmlformats.org/officeDocument/2006/relationships/image" Target="file:///C:\Documents%20and%20Settings\trulsn\My%20Documents\MetEnFrem\Figurer\WDC-15-7-polymers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ahUKEwjew7n_1oXXAhVJCpoKHYpPCwgQjRwIBw&amp;url=http%3A%2F%2Fcessnateur.blogspot.com%2F2011%2F12%2Fboeing-787-wing-flex-animation.html&amp;psig=AOvVaw0CVRAUYRm7M3dRmbAExXAn&amp;ust=1508811399657847" TargetMode="Externa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microsoft.com/office/2007/relationships/hdphoto" Target="../media/hdphoto4.wdp"/><Relationship Id="rId5" Type="http://schemas.openxmlformats.org/officeDocument/2006/relationships/image" Target="../media/image15.jpeg"/><Relationship Id="rId10" Type="http://schemas.openxmlformats.org/officeDocument/2006/relationships/image" Target="../media/image13.wmf"/><Relationship Id="rId4" Type="http://schemas.microsoft.com/office/2007/relationships/hdphoto" Target="../media/hdphoto3.wdp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microsoft.com/office/2007/relationships/hdphoto" Target="../media/hdphoto5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9219" name="Picture 23" descr="domkirkeodden-Sandlund-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8278813" cy="2087563"/>
          </a:xfrm>
        </p:spPr>
        <p:txBody>
          <a:bodyPr/>
          <a:lstStyle/>
          <a:p>
            <a:pPr eaLnBrk="1" hangingPunct="1"/>
            <a:r>
              <a:rPr lang="nb-NO" dirty="0" smtClean="0">
                <a:solidFill>
                  <a:srgbClr val="FFFF00"/>
                </a:solidFill>
                <a:latin typeface="Arial Black" pitchFamily="34" charset="0"/>
              </a:rPr>
              <a:t>MENA1001; </a:t>
            </a:r>
            <a:r>
              <a:rPr lang="nb-NO" dirty="0" smtClean="0">
                <a:solidFill>
                  <a:srgbClr val="FFFF00"/>
                </a:solidFill>
                <a:latin typeface="Arial Black" pitchFamily="34" charset="0"/>
              </a:rPr>
              <a:t>Materialer, energi og nanoteknologi - </a:t>
            </a:r>
            <a:r>
              <a:rPr lang="nb-NO" dirty="0" err="1" smtClean="0">
                <a:solidFill>
                  <a:srgbClr val="FFFF00"/>
                </a:solidFill>
                <a:latin typeface="Arial Black" pitchFamily="34" charset="0"/>
              </a:rPr>
              <a:t>Kap</a:t>
            </a:r>
            <a:r>
              <a:rPr lang="nb-NO" dirty="0" smtClean="0">
                <a:solidFill>
                  <a:srgbClr val="FFFF00"/>
                </a:solidFill>
                <a:latin typeface="Arial Black" pitchFamily="34" charset="0"/>
              </a:rPr>
              <a:t>. 8</a:t>
            </a:r>
            <a:r>
              <a:rPr lang="nb-NO" dirty="0" smtClean="0">
                <a:solidFill>
                  <a:srgbClr val="FF6600"/>
                </a:solidFill>
                <a:latin typeface="Arial Black" pitchFamily="34" charset="0"/>
              </a:rPr>
              <a:t/>
            </a:r>
            <a:br>
              <a:rPr lang="nb-NO" dirty="0" smtClean="0">
                <a:solidFill>
                  <a:srgbClr val="FF6600"/>
                </a:solidFill>
                <a:latin typeface="Arial Black" pitchFamily="34" charset="0"/>
              </a:rPr>
            </a:br>
            <a:r>
              <a:rPr lang="nb-NO" dirty="0" smtClean="0">
                <a:solidFill>
                  <a:srgbClr val="660033"/>
                </a:solidFill>
                <a:latin typeface="Arial Black" pitchFamily="34" charset="0"/>
              </a:rPr>
              <a:t/>
            </a:r>
            <a:br>
              <a:rPr lang="nb-NO" dirty="0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sz="3600" dirty="0" smtClean="0">
                <a:solidFill>
                  <a:schemeClr val="bg1"/>
                </a:solidFill>
                <a:latin typeface="Arial Black" pitchFamily="34" charset="0"/>
              </a:rPr>
              <a:t>Mekaniske egenskaper og konstruksjonsmaterialer</a:t>
            </a:r>
            <a:endParaRPr lang="en-US" sz="44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762000"/>
          </a:xfrm>
        </p:spPr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endParaRPr lang="en-US" sz="1400" smtClean="0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6200" y="4419600"/>
            <a:ext cx="3352800" cy="173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Kjemisk institutt/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Senter for Materialvitenskap og nanoteknologi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Universitetet i Oslo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FERMiO, Forskningsparken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NO-0349 Oslo</a:t>
            </a:r>
          </a:p>
          <a:p>
            <a:pPr eaLnBrk="0" hangingPunct="0"/>
            <a:endParaRPr kumimoji="1" lang="en-GB" sz="120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truls.norby@kjemi.uio.no</a:t>
            </a:r>
            <a:endParaRPr lang="en-GB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4953000" y="3716338"/>
            <a:ext cx="3276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Mekaniske egenskaper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Belastning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Spenning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Deformasjon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Konstruksjonsmaterialer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Metalliske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Keramiske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Polymerer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m.m.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225" name="Text Box 22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>
                <a:solidFill>
                  <a:schemeClr val="bg1"/>
                </a:solidFill>
              </a:rPr>
              <a:t>Foto: http://Sandlund.net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AE6042-EE16-41D4-A8ED-FCED098FD9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Plastisk deformasjon</a:t>
            </a:r>
            <a:endParaRPr 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Foregår ved dannelse og bevegelse av dislokasjoner</a:t>
            </a:r>
            <a:endParaRPr lang="en-US" sz="1800" smtClean="0"/>
          </a:p>
        </p:txBody>
      </p:sp>
      <p:pic>
        <p:nvPicPr>
          <p:cNvPr id="16389" name="Picture 5" descr="aan-64-dislokasjonsglid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60775" y="2276475"/>
            <a:ext cx="5087938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313"/>
          </a:xfrm>
        </p:spPr>
        <p:txBody>
          <a:bodyPr/>
          <a:lstStyle/>
          <a:p>
            <a:pPr eaLnBrk="1" hangingPunct="1"/>
            <a:r>
              <a:rPr lang="nb-NO" smtClean="0"/>
              <a:t>Mobilitet av dislokasjoner. Herding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71600"/>
            <a:ext cx="4172272" cy="50292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Flere mekanismer hindrer dislokasjoner i å bevege seg: </a:t>
            </a:r>
          </a:p>
          <a:p>
            <a:pPr lvl="1" eaLnBrk="1" hangingPunct="1"/>
            <a:r>
              <a:rPr lang="nb-NO" sz="1600" dirty="0" smtClean="0"/>
              <a:t>Fremmedatomer og andre punktdefekter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Utfellinger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Korngrenser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Dislokasjoner hekter hverandre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Mekanismer for å omgå hindrene</a:t>
            </a:r>
          </a:p>
          <a:p>
            <a:pPr lvl="1" eaLnBrk="1" hangingPunct="1"/>
            <a:r>
              <a:rPr lang="nb-NO" sz="1600" dirty="0" err="1" smtClean="0"/>
              <a:t>Frank-Read-kilder</a:t>
            </a:r>
            <a:endParaRPr lang="nb-NO" sz="1600" dirty="0" smtClean="0"/>
          </a:p>
          <a:p>
            <a:pPr lvl="1" eaLnBrk="1" hangingPunct="1"/>
            <a:r>
              <a:rPr lang="nb-NO" sz="1600" dirty="0" err="1" smtClean="0"/>
              <a:t>Vakansklatring</a:t>
            </a:r>
            <a:endParaRPr lang="nb-NO" sz="1600" dirty="0" smtClean="0"/>
          </a:p>
          <a:p>
            <a:pPr lvl="1" eaLnBrk="1" hangingPunct="1"/>
            <a:r>
              <a:rPr lang="nb-NO" sz="1600" dirty="0" smtClean="0"/>
              <a:t>Diffusjon</a:t>
            </a:r>
            <a:endParaRPr lang="en-US" sz="1600" dirty="0" smtClean="0"/>
          </a:p>
        </p:txBody>
      </p:sp>
      <p:pic>
        <p:nvPicPr>
          <p:cNvPr id="17413" name="Picture 5" descr="aan-154-dislokasjonsklat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46475"/>
            <a:ext cx="42799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aan-69-Frank-R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836613"/>
            <a:ext cx="3194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3131840" y="2996952"/>
            <a:ext cx="2160240" cy="2088232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31840" y="5373216"/>
            <a:ext cx="187220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Deformasjon ved tvillingdannelse</a:t>
            </a:r>
            <a:endParaRPr lang="en-US" smtClean="0"/>
          </a:p>
        </p:txBody>
      </p:sp>
      <p:pic>
        <p:nvPicPr>
          <p:cNvPr id="18436" name="Picture 5" descr="aan-58-tvil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4133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smtClean="0"/>
              <a:t>Brudd !</a:t>
            </a:r>
            <a:endParaRPr lang="en-US" b="1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Duktilt brudd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Sprøbrudd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Bruddseighet = spenning ved brudd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Forutsigbart i metaller + plaster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men obs: materialtretthet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Uforutsigbart i keramer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Avhenger av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Defekter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Overflatefinish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Mottiltak: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Transformasjonsstyrking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Kompositter</a:t>
            </a:r>
            <a:endParaRPr lang="en-US" sz="1400" smtClean="0"/>
          </a:p>
        </p:txBody>
      </p:sp>
      <p:pic>
        <p:nvPicPr>
          <p:cNvPr id="20485" name="Picture 5" descr="CD-kn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124200"/>
            <a:ext cx="35052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ductile-and-brittle-fra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838200"/>
            <a:ext cx="387191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Termospenninger</a:t>
            </a:r>
            <a:endParaRPr lang="en-US" smtClean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629400" y="655320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Foto: M. Huse, UiO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7659" y="3284984"/>
            <a:ext cx="7520685" cy="3296667"/>
            <a:chOff x="3475382" y="3717032"/>
            <a:chExt cx="5668618" cy="2448272"/>
          </a:xfrm>
        </p:grpSpPr>
        <p:pic>
          <p:nvPicPr>
            <p:cNvPr id="19462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5382" y="3789487"/>
              <a:ext cx="5633694" cy="2375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292229" y="3717032"/>
              <a:ext cx="2851771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464" name="Picture 8" descr="http://glassbransjeforbundet.custompublish.com/getfile.php/781313.1069.eyfxaqdepu/800x650/Herdet-glass-Foto-Arne-Eidal.jpg?no=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59" y="1340768"/>
            <a:ext cx="3681611" cy="2448272"/>
          </a:xfrm>
          <a:prstGeom prst="rect">
            <a:avLst/>
          </a:prstGeom>
          <a:noFill/>
        </p:spPr>
      </p:pic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7945" y="1340768"/>
            <a:ext cx="4824536" cy="5212432"/>
          </a:xfrm>
        </p:spPr>
        <p:txBody>
          <a:bodyPr/>
          <a:lstStyle/>
          <a:p>
            <a:pPr eaLnBrk="1" hangingPunct="1"/>
            <a:r>
              <a:rPr lang="nb-NO" sz="1800" dirty="0" smtClean="0"/>
              <a:t>Herding ved rask avkjøling: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Sammentrekning i overflaten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Flyt av </a:t>
            </a:r>
            <a:r>
              <a:rPr lang="nb-NO" sz="1600" dirty="0" smtClean="0"/>
              <a:t>materiale til overflaten</a:t>
            </a:r>
            <a:endParaRPr lang="nb-NO" sz="16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Kompresjonsspenninger i overflaten når volumet under trekker seg sammen ved lavere temperatur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= Herding</a:t>
            </a:r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eaLnBrk="1" hangingPunct="1"/>
            <a:r>
              <a:rPr lang="nb-NO" sz="1800" dirty="0" smtClean="0"/>
              <a:t>Temperatursvingninger i anisotrope materialer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Korn utvider seg forskjellig i forskjellige retninger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Spenninger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OK ved høy temperatur: dislokasjoner + diffusjon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Sprekkdannelser ved lave temperaturer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Små korn + porer kan hjelpe 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mage result for tungsten wi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62685"/>
            <a:ext cx="1276728" cy="126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150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Konstruksjonsmaterialer; Metalliske materialer</a:t>
            </a:r>
            <a:endParaRPr lang="en-US" smtClean="0"/>
          </a:p>
        </p:txBody>
      </p:sp>
      <p:sp>
        <p:nvSpPr>
          <p:cNvPr id="21508" name="Rectangle 205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Rene metaller</a:t>
            </a:r>
          </a:p>
          <a:p>
            <a:pPr eaLnBrk="1" hangingPunct="1"/>
            <a:endParaRPr lang="nb-NO" smtClean="0"/>
          </a:p>
          <a:p>
            <a:pPr lvl="1" eaLnBrk="1" hangingPunct="1"/>
            <a:r>
              <a:rPr lang="nb-NO" smtClean="0"/>
              <a:t>Bløte</a:t>
            </a:r>
          </a:p>
          <a:p>
            <a:pPr lvl="1" eaLnBrk="1" hangingPunct="1"/>
            <a:r>
              <a:rPr lang="nb-NO" smtClean="0"/>
              <a:t>Høy elektrisk ledningsevne</a:t>
            </a:r>
          </a:p>
          <a:p>
            <a:pPr eaLnBrk="1" hangingPunct="1"/>
            <a:endParaRPr lang="nb-NO" smtClean="0"/>
          </a:p>
          <a:p>
            <a:pPr lvl="1" eaLnBrk="1" hangingPunct="1"/>
            <a:r>
              <a:rPr lang="nb-NO" smtClean="0"/>
              <a:t>I bruk som elektriske ledere</a:t>
            </a:r>
          </a:p>
          <a:p>
            <a:pPr lvl="2" eaLnBrk="1" hangingPunct="1"/>
            <a:r>
              <a:rPr lang="nb-NO" smtClean="0"/>
              <a:t>Cu, Al</a:t>
            </a:r>
          </a:p>
          <a:p>
            <a:pPr lvl="1" eaLnBrk="1" hangingPunct="1"/>
            <a:endParaRPr lang="nb-NO" smtClean="0"/>
          </a:p>
          <a:p>
            <a:pPr lvl="1" eaLnBrk="1" hangingPunct="1"/>
            <a:r>
              <a:rPr lang="nb-NO" smtClean="0"/>
              <a:t>Høytemperaturmaterialer</a:t>
            </a:r>
          </a:p>
          <a:p>
            <a:pPr lvl="2" eaLnBrk="1" hangingPunct="1"/>
            <a:r>
              <a:rPr lang="nb-NO" smtClean="0"/>
              <a:t>W, Mo, Ta</a:t>
            </a:r>
          </a:p>
          <a:p>
            <a:pPr lvl="1" eaLnBrk="1" hangingPunct="1"/>
            <a:endParaRPr lang="nb-NO" smtClean="0"/>
          </a:p>
          <a:p>
            <a:pPr lvl="1" eaLnBrk="1" hangingPunct="1"/>
            <a:r>
              <a:rPr lang="nb-NO" smtClean="0"/>
              <a:t>W i glødelamper</a:t>
            </a:r>
          </a:p>
          <a:p>
            <a:pPr lvl="2" eaLnBrk="1" hangingPunct="1"/>
            <a:r>
              <a:rPr lang="nb-NO" smtClean="0"/>
              <a:t>ThO</a:t>
            </a:r>
            <a:r>
              <a:rPr lang="nb-NO" baseline="-25000" smtClean="0"/>
              <a:t>2</a:t>
            </a:r>
            <a:r>
              <a:rPr lang="nb-NO" smtClean="0"/>
              <a:t>-partikler dispergert</a:t>
            </a:r>
          </a:p>
          <a:p>
            <a:pPr lvl="2" eaLnBrk="1" hangingPunct="1"/>
            <a:r>
              <a:rPr lang="nb-NO" smtClean="0"/>
              <a:t>Pulvermetallurgisk forming</a:t>
            </a:r>
            <a:endParaRPr lang="nb-NO" baseline="-25000" smtClean="0"/>
          </a:p>
          <a:p>
            <a:pPr eaLnBrk="1" hangingPunct="1"/>
            <a:endParaRPr 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648200" y="4934223"/>
            <a:ext cx="4114800" cy="1735137"/>
            <a:chOff x="4648200" y="4790207"/>
            <a:chExt cx="4114800" cy="1735137"/>
          </a:xfrm>
        </p:grpSpPr>
        <p:pic>
          <p:nvPicPr>
            <p:cNvPr id="21509" name="Picture 2053" descr="EH-8-3-W-ThO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4790207"/>
              <a:ext cx="4114800" cy="173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0" name="Text Box 2054"/>
            <p:cNvSpPr txBox="1">
              <a:spLocks noChangeArrowheads="1"/>
            </p:cNvSpPr>
            <p:nvPr/>
          </p:nvSpPr>
          <p:spPr bwMode="auto">
            <a:xfrm>
              <a:off x="5943600" y="6237288"/>
              <a:ext cx="25161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00" dirty="0" err="1">
                  <a:cs typeface="Times New Roman" pitchFamily="18" charset="0"/>
                </a:rPr>
                <a:t>Figur</a:t>
              </a:r>
              <a:r>
                <a:rPr lang="en-GB" sz="1000" dirty="0">
                  <a:cs typeface="Times New Roman" pitchFamily="18" charset="0"/>
                </a:rPr>
                <a:t>: E. </a:t>
              </a:r>
              <a:r>
                <a:rPr lang="en-GB" sz="1000" dirty="0" err="1">
                  <a:cs typeface="Times New Roman" pitchFamily="18" charset="0"/>
                </a:rPr>
                <a:t>Hornbogen</a:t>
              </a:r>
              <a:r>
                <a:rPr lang="en-GB" sz="1000" dirty="0">
                  <a:cs typeface="Times New Roman" pitchFamily="18" charset="0"/>
                </a:rPr>
                <a:t>: </a:t>
              </a:r>
              <a:r>
                <a:rPr lang="en-GB" sz="1000" dirty="0" err="1">
                  <a:cs typeface="Times New Roman" pitchFamily="18" charset="0"/>
                </a:rPr>
                <a:t>Werkstoffe</a:t>
              </a:r>
              <a:endParaRPr lang="en-US" sz="1000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218" name="Picture 2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9280" y="1340768"/>
            <a:ext cx="32884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Ta crucibl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96714"/>
            <a:ext cx="1368151" cy="101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Legeringer – oversikt over herdbare legeringer og støpelegeringer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600" smtClean="0"/>
              <a:t>Legeringer gjøres hardere (herdes) i tre kategorier. Dette har med hvordan og hvor effektivt dislokasjoner hindres i å gli og derved deformere materialet.: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Løsningsherdbare legeringer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Utskillningsherdbare legeringer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Omvandlingsherdbare legeringer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Alternativt kan man vektlegge lavest mulig smeltepunkt, ved å gå etter eutektikum: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Støpelegeringer</a:t>
            </a:r>
            <a:endParaRPr lang="en-US" sz="1400" smtClean="0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6" descr="aan-238-mes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00106" y="1484783"/>
            <a:ext cx="4264382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pPr eaLnBrk="1" hangingPunct="1"/>
            <a:r>
              <a:rPr lang="nb-NO" smtClean="0"/>
              <a:t>Løsningsherdbare legeringer</a:t>
            </a:r>
            <a:endParaRPr 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56388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Enfase</a:t>
            </a:r>
          </a:p>
          <a:p>
            <a:pPr eaLnBrk="1" hangingPunct="1"/>
            <a:r>
              <a:rPr lang="nb-NO" sz="1800" smtClean="0"/>
              <a:t>Dislokasjoner hindres av fremmedatomer </a:t>
            </a:r>
            <a:endParaRPr lang="en-US" sz="1800" smtClean="0"/>
          </a:p>
        </p:txBody>
      </p:sp>
      <p:pic>
        <p:nvPicPr>
          <p:cNvPr id="23558" name="Picture 6" descr="aan-238-mes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76366" y="1196752"/>
            <a:ext cx="3660130" cy="407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MAW-9-36-SnP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2667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 descr="WDC-CP6-alfamessing-100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005064"/>
            <a:ext cx="34290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6084168" y="5877272"/>
            <a:ext cx="2895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Materials, A. Almar-Næss: Metalliske Materialer, </a:t>
            </a:r>
            <a:r>
              <a:rPr lang="en-GB" sz="1000" dirty="0">
                <a:cs typeface="Times New Roman" pitchFamily="18" charset="0"/>
              </a:rPr>
              <a:t>W.D. Callister </a:t>
            </a:r>
            <a:r>
              <a:rPr lang="en-GB" sz="1000" dirty="0" err="1">
                <a:cs typeface="Times New Roman" pitchFamily="18" charset="0"/>
              </a:rPr>
              <a:t>jr</a:t>
            </a:r>
            <a:r>
              <a:rPr lang="en-GB" sz="1000" dirty="0">
                <a:cs typeface="Times New Roman" pitchFamily="18" charset="0"/>
              </a:rPr>
              <a:t>.: Materials Science and Engineering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Utskillningsherdbare legeringer</a:t>
            </a:r>
            <a:endParaRPr lang="en-US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6482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Høyere innhold av legeringselement</a:t>
            </a:r>
          </a:p>
          <a:p>
            <a:pPr eaLnBrk="1" hangingPunct="1"/>
            <a:r>
              <a:rPr lang="nb-NO" sz="1800" smtClean="0"/>
              <a:t>Tofaseområde</a:t>
            </a:r>
          </a:p>
          <a:p>
            <a:pPr eaLnBrk="1" hangingPunct="1"/>
            <a:r>
              <a:rPr lang="nb-NO" sz="1800" smtClean="0"/>
              <a:t>Dislokasjoner hindres av utfellinger</a:t>
            </a:r>
            <a:endParaRPr lang="en-US" sz="1800" smtClean="0"/>
          </a:p>
        </p:txBody>
      </p:sp>
      <p:pic>
        <p:nvPicPr>
          <p:cNvPr id="24582" name="Picture 6" descr="aan-238-mes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38973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WDC-CP2-varmbearbeiding-stal-100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968" y="2420888"/>
            <a:ext cx="32500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796136" y="616530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en-GB" sz="1000" dirty="0">
                <a:cs typeface="Times New Roman" pitchFamily="18" charset="0"/>
              </a:rPr>
              <a:t>W.D. Callister </a:t>
            </a:r>
            <a:r>
              <a:rPr lang="en-GB" sz="1000" dirty="0" err="1">
                <a:cs typeface="Times New Roman" pitchFamily="18" charset="0"/>
              </a:rPr>
              <a:t>jr</a:t>
            </a:r>
            <a:r>
              <a:rPr lang="en-GB" sz="1000" dirty="0">
                <a:cs typeface="Times New Roman" pitchFamily="18" charset="0"/>
              </a:rPr>
              <a:t>.: Materials Science and Engineering,</a:t>
            </a:r>
            <a:r>
              <a:rPr lang="nb-NO" sz="1000" dirty="0"/>
              <a:t> A. Almar-Næss: Metalliske Materialer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Utskillningsherdbare legeringer</a:t>
            </a:r>
            <a:endParaRPr lang="en-US" smtClean="0"/>
          </a:p>
        </p:txBody>
      </p:sp>
      <p:pic>
        <p:nvPicPr>
          <p:cNvPr id="25604" name="Picture 5" descr="aan-246-utskillningsherding-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1628775"/>
            <a:ext cx="7842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64568"/>
          </a:xfrm>
        </p:spPr>
        <p:txBody>
          <a:bodyPr/>
          <a:lstStyle/>
          <a:p>
            <a:pPr lvl="0"/>
            <a:r>
              <a:rPr lang="nb-NO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Belastning og deformasjon</a:t>
            </a:r>
            <a:r>
              <a:rPr lang="nb-NO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nb-NO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nb-NO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Belastning på et legeme = indre krefter + ytre krefter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104456" cy="4724400"/>
          </a:xfrm>
        </p:spPr>
        <p:txBody>
          <a:bodyPr/>
          <a:lstStyle/>
          <a:p>
            <a:r>
              <a:rPr lang="en-GB" sz="2400" dirty="0" err="1" smtClean="0"/>
              <a:t>Indre</a:t>
            </a:r>
            <a:r>
              <a:rPr lang="en-GB" sz="2400" dirty="0" smtClean="0"/>
              <a:t> </a:t>
            </a:r>
            <a:r>
              <a:rPr lang="en-GB" sz="2400" dirty="0" err="1" smtClean="0"/>
              <a:t>krefter</a:t>
            </a:r>
            <a:endParaRPr lang="en-GB" sz="2400" dirty="0" smtClean="0"/>
          </a:p>
          <a:p>
            <a:pPr lvl="1"/>
            <a:r>
              <a:rPr lang="nb-NO" sz="2000" dirty="0" smtClean="0"/>
              <a:t>Gravitasjonelle</a:t>
            </a:r>
          </a:p>
          <a:p>
            <a:pPr lvl="1"/>
            <a:r>
              <a:rPr lang="nb-NO" sz="2000" dirty="0" smtClean="0"/>
              <a:t>Elektromagnetiske </a:t>
            </a:r>
          </a:p>
          <a:p>
            <a:pPr lvl="1"/>
            <a:endParaRPr lang="nb-NO" sz="2000" dirty="0" smtClean="0"/>
          </a:p>
          <a:p>
            <a:pPr lvl="1"/>
            <a:r>
              <a:rPr lang="nb-NO" sz="2000" dirty="0" smtClean="0"/>
              <a:t>Endres ved akselerasjon</a:t>
            </a:r>
          </a:p>
          <a:p>
            <a:pPr lvl="1"/>
            <a:r>
              <a:rPr lang="nb-NO" sz="2000" dirty="0" smtClean="0"/>
              <a:t>Omfatter også effekter av termisk ekspansjon ved ujevn oppvarming </a:t>
            </a:r>
          </a:p>
          <a:p>
            <a:pPr lvl="1"/>
            <a:endParaRPr lang="nb-NO" sz="2000" dirty="0" smtClean="0"/>
          </a:p>
          <a:p>
            <a:pPr lvl="1"/>
            <a:r>
              <a:rPr lang="nb-NO" sz="2000" dirty="0" smtClean="0"/>
              <a:t>Påvirker (belaster) materialet bare hvis de er inhomogent fordelt </a:t>
            </a:r>
            <a:endParaRPr lang="en-GB" sz="200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283968" y="1371600"/>
            <a:ext cx="4680520" cy="4724400"/>
          </a:xfrm>
        </p:spPr>
        <p:txBody>
          <a:bodyPr/>
          <a:lstStyle/>
          <a:p>
            <a:pPr eaLnBrk="1" hangingPunct="1"/>
            <a:r>
              <a:rPr lang="nb-NO" sz="2400" dirty="0" smtClean="0"/>
              <a:t>Ytre krefter </a:t>
            </a:r>
          </a:p>
          <a:p>
            <a:pPr lvl="1" eaLnBrk="1" hangingPunct="1"/>
            <a:r>
              <a:rPr lang="nb-NO" sz="2000" dirty="0" smtClean="0"/>
              <a:t>Ytre krefter som gir belastning forekommer som balansert par</a:t>
            </a:r>
          </a:p>
          <a:p>
            <a:pPr lvl="1" eaLnBrk="1" hangingPunct="1"/>
            <a:endParaRPr lang="nb-NO" sz="2000" dirty="0" smtClean="0"/>
          </a:p>
          <a:p>
            <a:pPr lvl="1" eaLnBrk="1" hangingPunct="1"/>
            <a:r>
              <a:rPr lang="nb-NO" sz="2000" dirty="0" smtClean="0"/>
              <a:t>Ubalanserte krefter (netto kraft) gir opphav til akselerasjon</a:t>
            </a:r>
          </a:p>
          <a:p>
            <a:pPr lvl="1" eaLnBrk="1" hangingPunct="1"/>
            <a:endParaRPr lang="nb-NO" sz="2000" dirty="0" smtClean="0"/>
          </a:p>
          <a:p>
            <a:pPr eaLnBrk="1" hangingPunct="1"/>
            <a:r>
              <a:rPr lang="nb-NO" sz="2400" dirty="0" smtClean="0"/>
              <a:t>Deformasjon</a:t>
            </a:r>
          </a:p>
          <a:p>
            <a:pPr lvl="1" eaLnBrk="1" hangingPunct="1"/>
            <a:r>
              <a:rPr lang="nb-NO" sz="2000" dirty="0" smtClean="0"/>
              <a:t>Belastning fører til deformasjon</a:t>
            </a:r>
          </a:p>
          <a:p>
            <a:pPr lvl="1" eaLnBrk="1" hangingPunct="1"/>
            <a:r>
              <a:rPr lang="nb-NO" sz="2000" dirty="0" smtClean="0"/>
              <a:t>Forholdet mellom belastning og deformasjon gis av materialets mekaniske egenskaper</a:t>
            </a:r>
          </a:p>
          <a:p>
            <a:pPr lvl="1" eaLnBrk="1" hangingPunct="1"/>
            <a:r>
              <a:rPr lang="nb-NO" sz="2000" dirty="0" smtClean="0"/>
              <a:t>Testes med strekkstav</a:t>
            </a:r>
            <a:endParaRPr lang="en-GB" sz="2000" dirty="0" smtClean="0"/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74C25E-2114-470E-A6EB-8D4E7ABBDB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Stål – utfellings- og omvandlingsherdbare Fe-C-legeringer (austenittiske og martensittiske stål) </a:t>
            </a:r>
            <a:endParaRPr lang="en-US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Jern (lite C)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Stål (mer C – forskjellige varmebehandlinger)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Støpejern (enda mer C)</a:t>
            </a:r>
          </a:p>
          <a:p>
            <a:pPr eaLnBrk="1" hangingPunct="1">
              <a:buFontTx/>
              <a:buNone/>
            </a:pPr>
            <a:endParaRPr lang="nb-NO" sz="1800" dirty="0" smtClean="0"/>
          </a:p>
          <a:p>
            <a:pPr eaLnBrk="1" hangingPunct="1"/>
            <a:endParaRPr lang="en-US" sz="1800" dirty="0" smtClean="0"/>
          </a:p>
        </p:txBody>
      </p:sp>
      <p:pic>
        <p:nvPicPr>
          <p:cNvPr id="28677" name="Picture 5" descr="aan-170-Fe-C-fase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219200"/>
            <a:ext cx="5076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Molten-metal-p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861048"/>
            <a:ext cx="2082628" cy="257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" name="Picture 8" descr="WDC-CP7-1percentC-perlitti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09" y="3861048"/>
            <a:ext cx="2112927" cy="256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Superlegeringer</a:t>
            </a:r>
            <a:endParaRPr 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3810000" cy="53340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Utskillningsherdbare legeringer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Hovedkomponent </a:t>
            </a:r>
            <a:r>
              <a:rPr lang="nb-NO" sz="1800" dirty="0" err="1" smtClean="0"/>
              <a:t>Cr</a:t>
            </a:r>
            <a:r>
              <a:rPr lang="nb-NO" sz="1800" dirty="0" smtClean="0"/>
              <a:t>, Ni, Co, Fe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Legeringselementer Al, Si, Ti, Mo, Nb, W</a:t>
            </a:r>
          </a:p>
          <a:p>
            <a:pPr lvl="1" eaLnBrk="1" hangingPunct="1"/>
            <a:r>
              <a:rPr lang="nb-NO" sz="1600" dirty="0" smtClean="0"/>
              <a:t>herdende sekundærfaser</a:t>
            </a:r>
          </a:p>
          <a:p>
            <a:pPr lvl="1" eaLnBrk="1" hangingPunct="1"/>
            <a:r>
              <a:rPr lang="nb-NO" sz="1600" dirty="0" smtClean="0"/>
              <a:t>beskyttende oksidlag</a:t>
            </a:r>
          </a:p>
          <a:p>
            <a:pPr lvl="2" eaLnBrk="1" hangingPunct="1"/>
            <a:r>
              <a:rPr lang="nb-NO" sz="1400" dirty="0" smtClean="0"/>
              <a:t>Cr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, Al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, SiO</a:t>
            </a:r>
            <a:r>
              <a:rPr lang="nb-NO" sz="1400" baseline="-25000" dirty="0" smtClean="0"/>
              <a:t>2</a:t>
            </a:r>
            <a:endParaRPr lang="nb-NO" sz="1400" dirty="0" smtClean="0"/>
          </a:p>
          <a:p>
            <a:pPr eaLnBrk="1" hangingPunct="1"/>
            <a:endParaRPr lang="nb-NO" sz="1800" baseline="-25000" dirty="0" smtClean="0"/>
          </a:p>
          <a:p>
            <a:pPr eaLnBrk="1" hangingPunct="1"/>
            <a:r>
              <a:rPr lang="nb-NO" sz="1800" dirty="0" smtClean="0"/>
              <a:t>Faste og korrosjonsbestandige ved høye temperaturer</a:t>
            </a:r>
          </a:p>
          <a:p>
            <a:pPr lvl="1" eaLnBrk="1" hangingPunct="1"/>
            <a:r>
              <a:rPr lang="nb-NO" sz="1600" dirty="0" smtClean="0"/>
              <a:t>rotorblader for jetmotorer og gassturbiner</a:t>
            </a:r>
          </a:p>
          <a:p>
            <a:pPr lvl="1" eaLnBrk="1" hangingPunct="1"/>
            <a:r>
              <a:rPr lang="nb-NO" sz="1600" dirty="0" smtClean="0"/>
              <a:t>Rettet størkning, enkrystaller, belegg, osv. øker temperaturbestandigheten ytterligere</a:t>
            </a:r>
            <a:endParaRPr lang="en-US" sz="1600" dirty="0" smtClean="0"/>
          </a:p>
        </p:txBody>
      </p:sp>
      <p:pic>
        <p:nvPicPr>
          <p:cNvPr id="26629" name="Picture 5" descr="WDC-8-37-turbinbl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5029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435600" y="6308725"/>
            <a:ext cx="370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995738" y="2205038"/>
            <a:ext cx="48974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/>
              <a:t>Gass- og flymotorturbinblader lages av stadig forbedrede superlegeringer:</a:t>
            </a:r>
          </a:p>
          <a:p>
            <a:pPr>
              <a:spcBef>
                <a:spcPct val="50000"/>
              </a:spcBef>
            </a:pPr>
            <a:r>
              <a:rPr lang="nb-NO" sz="1600"/>
              <a:t>Herdet polykrstallinsk   …rettet størkning     …enkrystall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pPr eaLnBrk="1" hangingPunct="1"/>
            <a:r>
              <a:rPr lang="nb-NO" dirty="0" smtClean="0"/>
              <a:t>Hukommelsesmetall </a:t>
            </a:r>
            <a:endParaRPr lang="en-US" dirty="0" smtClean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980728"/>
            <a:ext cx="4824536" cy="54962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Eksempel på hukommelsesmetall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To polymorfe strukturer av en </a:t>
            </a:r>
            <a:r>
              <a:rPr lang="nb-NO" sz="1600" dirty="0" err="1" smtClean="0"/>
              <a:t>Ni-Ti-legering</a:t>
            </a:r>
            <a:r>
              <a:rPr lang="nb-NO" sz="1600" dirty="0" smtClean="0"/>
              <a:t> (Nitinol)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Høy temperatur: Symmetrisk austenittisk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Lav temperatur: Asymmetrisk martensittisk</a:t>
            </a:r>
          </a:p>
          <a:p>
            <a:pPr lvl="2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Deformasjon ved lav temperatur av den myke </a:t>
            </a:r>
            <a:r>
              <a:rPr lang="nb-NO" sz="1600" dirty="0" err="1" smtClean="0"/>
              <a:t>martensittiske</a:t>
            </a:r>
            <a:r>
              <a:rPr lang="nb-NO" sz="1600" dirty="0" smtClean="0"/>
              <a:t> strukturen ved tvillingdannelse i flere mulige retninger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Oppvarming; overgang til austenittisk; bare én mulighet; opprinnelig form gjeninntas.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nb-NO" sz="1600" dirty="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Eksempel på bruk: Ventiler, utblokkere o.a. i kroppen, oljeinstallasjoner, m.m. som utvides til normal størrelse etter installasjon.</a:t>
            </a:r>
            <a:endParaRPr lang="en-US" sz="1800" dirty="0" smtClean="0"/>
          </a:p>
        </p:txBody>
      </p:sp>
      <p:pic>
        <p:nvPicPr>
          <p:cNvPr id="81925" name="Picture 5" descr="MAW-14-22-Mem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1775" y="1295400"/>
            <a:ext cx="35274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MAW-14-23-mem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489325"/>
            <a:ext cx="3505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Amorfe stoffer, glass, polymerer</a:t>
            </a:r>
            <a:endParaRPr lang="en-US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Kortrekkende orden</a:t>
            </a:r>
          </a:p>
          <a:p>
            <a:pPr eaLnBrk="1" hangingPunct="1"/>
            <a:r>
              <a:rPr lang="nb-NO" sz="1800" smtClean="0"/>
              <a:t>Ingen langtrekkende orden</a:t>
            </a:r>
          </a:p>
          <a:p>
            <a:pPr eaLnBrk="1" hangingPunct="1"/>
            <a:r>
              <a:rPr lang="nb-NO" sz="1800" smtClean="0"/>
              <a:t>Glasstemperatur i stedet for smeltetemperatur</a:t>
            </a:r>
          </a:p>
          <a:p>
            <a:pPr eaLnBrk="1" hangingPunct="1"/>
            <a:r>
              <a:rPr lang="nb-NO" sz="1800" smtClean="0"/>
              <a:t>Diffuse diffraksjonsspektra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Amorfe keramer</a:t>
            </a:r>
          </a:p>
          <a:p>
            <a:pPr eaLnBrk="1" hangingPunct="1"/>
            <a:r>
              <a:rPr lang="nb-NO" sz="1800" smtClean="0"/>
              <a:t>Amorfe metaller</a:t>
            </a:r>
          </a:p>
          <a:p>
            <a:pPr eaLnBrk="1" hangingPunct="1"/>
            <a:r>
              <a:rPr lang="nb-NO" sz="1800" smtClean="0"/>
              <a:t>Glass (faste væsker)</a:t>
            </a:r>
          </a:p>
          <a:p>
            <a:pPr eaLnBrk="1" hangingPunct="1"/>
            <a:r>
              <a:rPr lang="nb-NO" sz="1800" smtClean="0"/>
              <a:t>Polymerer</a:t>
            </a:r>
            <a:endParaRPr lang="en-US" sz="1800" smtClean="0"/>
          </a:p>
        </p:txBody>
      </p:sp>
      <p:pic>
        <p:nvPicPr>
          <p:cNvPr id="29701" name="Picture 4" descr="Polymer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86411"/>
            <a:ext cx="51054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fig182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30227"/>
            <a:ext cx="52578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5724128" y="2564904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/>
              <a:t>Figur: </a:t>
            </a:r>
            <a:r>
              <a:rPr lang="nb-NO" sz="1200" dirty="0" err="1"/>
              <a:t>Shriver</a:t>
            </a:r>
            <a:r>
              <a:rPr lang="nb-NO" sz="1200" dirty="0"/>
              <a:t> and </a:t>
            </a:r>
            <a:r>
              <a:rPr lang="nb-NO" sz="1200" dirty="0" err="1"/>
              <a:t>Atkins</a:t>
            </a:r>
            <a:r>
              <a:rPr lang="nb-NO" sz="1200" dirty="0"/>
              <a:t>: </a:t>
            </a:r>
            <a:r>
              <a:rPr lang="nb-NO" sz="1200" dirty="0" err="1"/>
              <a:t>Inorganic</a:t>
            </a:r>
            <a:r>
              <a:rPr lang="nb-NO" sz="1200" dirty="0"/>
              <a:t> </a:t>
            </a:r>
            <a:r>
              <a:rPr lang="nb-NO" sz="1200" dirty="0" err="1"/>
              <a:t>Chemistry</a:t>
            </a:r>
            <a:r>
              <a:rPr lang="nb-NO" sz="1200" dirty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Metalliske glass</a:t>
            </a:r>
            <a:endParaRPr 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5207496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Meget hurtig avkjøling (eks. som dråper som skytes mot et spinnende, avkjølt kopperhjul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Amorfe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Eks. Fe</a:t>
            </a:r>
            <a:r>
              <a:rPr lang="nb-NO" sz="1800" baseline="-25000" dirty="0" smtClean="0"/>
              <a:t>0.8</a:t>
            </a:r>
            <a:r>
              <a:rPr lang="nb-NO" sz="1800" dirty="0" smtClean="0"/>
              <a:t>B</a:t>
            </a:r>
            <a:r>
              <a:rPr lang="nb-NO" sz="1800" baseline="-25000" dirty="0" smtClean="0"/>
              <a:t>0.2</a:t>
            </a:r>
            <a:r>
              <a:rPr lang="nb-NO" sz="1800" dirty="0" smtClean="0"/>
              <a:t> eller Fe</a:t>
            </a:r>
            <a:r>
              <a:rPr lang="nb-NO" sz="1800" baseline="-25000" dirty="0" smtClean="0"/>
              <a:t>80</a:t>
            </a:r>
            <a:r>
              <a:rPr lang="nb-NO" sz="1800" dirty="0" smtClean="0"/>
              <a:t>B</a:t>
            </a:r>
            <a:r>
              <a:rPr lang="nb-NO" sz="1800" baseline="-25000" dirty="0" smtClean="0"/>
              <a:t>20</a:t>
            </a:r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Nye egenskaper</a:t>
            </a:r>
          </a:p>
          <a:p>
            <a:pPr lvl="1" eaLnBrk="1" hangingPunct="1"/>
            <a:r>
              <a:rPr lang="nb-NO" sz="1600" dirty="0" smtClean="0"/>
              <a:t>Mekaniske</a:t>
            </a:r>
          </a:p>
          <a:p>
            <a:pPr lvl="1" eaLnBrk="1" hangingPunct="1"/>
            <a:r>
              <a:rPr lang="nb-NO" sz="1600" dirty="0" smtClean="0"/>
              <a:t>Magnetiske</a:t>
            </a:r>
          </a:p>
          <a:p>
            <a:pPr lvl="1" eaLnBrk="1" hangingPunct="1"/>
            <a:r>
              <a:rPr lang="nb-NO" sz="1600" dirty="0" smtClean="0"/>
              <a:t>Katalytiske</a:t>
            </a:r>
            <a:endParaRPr lang="en-US" sz="1600" baseline="-25000" dirty="0" smtClean="0"/>
          </a:p>
        </p:txBody>
      </p:sp>
      <p:pic>
        <p:nvPicPr>
          <p:cNvPr id="30725" name="Picture 5" descr="WDC-CP1-spin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05038"/>
            <a:ext cx="54864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580063" y="6237288"/>
            <a:ext cx="3563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Tradisjonelle keramiske materialer: Oksidkeramikk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64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Brente, leirbaserte 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Stabile; syre+base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alkali-, jordalkali- og aluminiumsilikater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leirkeramikk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porselen: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Kaolinitt, feltspat, kvarts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Suspensjon av kaolinitt i vann – tyktflytende væske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Forming ved dreiing eller slikkerstøping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Brenning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Glasering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Porsgrund Porselen, Norsk teknisk porselen</a:t>
            </a:r>
            <a:endParaRPr lang="en-US" sz="1600" smtClean="0"/>
          </a:p>
        </p:txBody>
      </p:sp>
      <p:pic>
        <p:nvPicPr>
          <p:cNvPr id="31749" name="Picture 6" descr="WDC-14-9-le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275" y="5335588"/>
            <a:ext cx="3438525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508625" y="6308725"/>
            <a:ext cx="3635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grpSp>
        <p:nvGrpSpPr>
          <p:cNvPr id="31751" name="Group 19"/>
          <p:cNvGrpSpPr>
            <a:grpSpLocks/>
          </p:cNvGrpSpPr>
          <p:nvPr/>
        </p:nvGrpSpPr>
        <p:grpSpPr bwMode="auto">
          <a:xfrm>
            <a:off x="5105400" y="990600"/>
            <a:ext cx="3960813" cy="4024313"/>
            <a:chOff x="5105400" y="990600"/>
            <a:chExt cx="3960813" cy="4024313"/>
          </a:xfrm>
        </p:grpSpPr>
        <p:pic>
          <p:nvPicPr>
            <p:cNvPr id="31752" name="Picture 5" descr="WDC-14-8-slikk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990600"/>
              <a:ext cx="3960813" cy="402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5827713" y="2524125"/>
              <a:ext cx="0" cy="2873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107238" y="2516188"/>
              <a:ext cx="0" cy="2889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740400" y="4437063"/>
              <a:ext cx="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732588" y="3621088"/>
              <a:ext cx="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740650" y="4437063"/>
              <a:ext cx="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r>
              <a:rPr lang="en-GB" smtClean="0"/>
              <a:t>Slikkerstøping (slip casting)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32772" name="Picture 2" descr="C:\Users\trulsn\Documents\MENA1000bok\Figurer\slipcas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12800"/>
            <a:ext cx="86423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61365D-E75F-4722-9818-22F9B75C957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Ildfastmaterialer</a:t>
            </a:r>
            <a:endParaRPr lang="en-US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Høytemperaturbruk i smelteovner og lignende, samt i andre tekniske og vitenskapelige sammenhenger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Tradisjonelle, silikatholdige sammensetninger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	&lt; 2000°C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Renere oksider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	&lt; 3000°C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BeO, MgO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ZrO</a:t>
            </a:r>
            <a:r>
              <a:rPr lang="nb-NO" sz="1400" baseline="-25000" smtClean="0"/>
              <a:t>2</a:t>
            </a: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ThO</a:t>
            </a:r>
            <a:r>
              <a:rPr lang="nb-NO" sz="1400" baseline="-25000" smtClean="0"/>
              <a:t>2</a:t>
            </a: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Termiske barrierer</a:t>
            </a:r>
            <a:endParaRPr lang="en-US" sz="1800" smtClean="0"/>
          </a:p>
        </p:txBody>
      </p:sp>
      <p:pic>
        <p:nvPicPr>
          <p:cNvPr id="33797" name="Picture 5" descr="WDC-CP3-Diesel-engine-coat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49563"/>
            <a:ext cx="46482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AdvancedCeramicsLt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71588"/>
            <a:ext cx="46291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580063" y="6308725"/>
            <a:ext cx="330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Keramiske skjæreverktøy</a:t>
            </a:r>
            <a:endParaRPr lang="en-U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Transformasjonsstyrket tetragonalt Y-stabilisert ZrO</a:t>
            </a:r>
            <a:r>
              <a:rPr lang="nb-NO" baseline="-25000" smtClean="0"/>
              <a:t>2</a:t>
            </a:r>
            <a:endParaRPr lang="nb-NO" smtClean="0"/>
          </a:p>
          <a:p>
            <a:pPr lvl="1" eaLnBrk="1" hangingPunct="1"/>
            <a:r>
              <a:rPr lang="nb-NO" smtClean="0"/>
              <a:t>Metastabil tetragonal form</a:t>
            </a:r>
          </a:p>
          <a:p>
            <a:pPr lvl="1" eaLnBrk="1" hangingPunct="1"/>
            <a:r>
              <a:rPr lang="nb-NO" smtClean="0"/>
              <a:t>Går over til stabil monoklin form i sprekkfronten: Sprekk og energi avledes; sprekken stanser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Kniver for fileteringsroboter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Hardere enn stål</a:t>
            </a:r>
          </a:p>
          <a:p>
            <a:pPr eaLnBrk="1" hangingPunct="1"/>
            <a:endParaRPr lang="nb-NO" smtClean="0"/>
          </a:p>
          <a:p>
            <a:pPr eaLnBrk="1" hangingPunct="1"/>
            <a:endParaRPr lang="en-US" smtClean="0"/>
          </a:p>
        </p:txBody>
      </p:sp>
      <p:pic>
        <p:nvPicPr>
          <p:cNvPr id="34821" name="Picture 5" descr="Kyocera-Th_kc_130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813" y="1371600"/>
            <a:ext cx="30480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580112" y="3212976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dirty="0" err="1">
                <a:cs typeface="Times New Roman" pitchFamily="18" charset="0"/>
              </a:rPr>
              <a:t>Foto</a:t>
            </a:r>
            <a:r>
              <a:rPr lang="en-GB" sz="1000" dirty="0">
                <a:cs typeface="Times New Roman" pitchFamily="18" charset="0"/>
              </a:rPr>
              <a:t>: Kyocera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35843" name="Picture 5" descr="grenland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00" y="1143000"/>
            <a:ext cx="60071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Hydratiserbare silikater: Sement og betong</a:t>
            </a:r>
            <a:endParaRPr lang="en-US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64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Kalsiumsilikater og –aluminater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Brent ved 1400°C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(fri for H</a:t>
            </a:r>
            <a:r>
              <a:rPr lang="nb-NO" sz="1800" baseline="-25000" smtClean="0"/>
              <a:t>2</a:t>
            </a:r>
            <a:r>
              <a:rPr lang="nb-NO" sz="1800" smtClean="0"/>
              <a:t>O og CO</a:t>
            </a:r>
            <a:r>
              <a:rPr lang="nb-NO" sz="1800" baseline="-25000" smtClean="0"/>
              <a:t>2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= Sement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+ sand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= Mørtel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+ pukk etc.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= Betong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Herding omfatter reaksjoner med vann (hydratisering) og CO</a:t>
            </a:r>
            <a:r>
              <a:rPr lang="nb-NO" sz="1800" baseline="-25000" smtClean="0"/>
              <a:t>2</a:t>
            </a:r>
            <a:r>
              <a:rPr lang="nb-NO" sz="1800" smtClean="0"/>
              <a:t> (karbonatisering)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Kan herdes under vann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Norsk spesialitet: mikrosilika(SiO</a:t>
            </a:r>
            <a:r>
              <a:rPr lang="nb-NO" sz="1800" baseline="-25000" smtClean="0"/>
              <a:t>2</a:t>
            </a:r>
            <a:r>
              <a:rPr lang="nb-NO" sz="1800" smtClean="0"/>
              <a:t>)-tilsetninger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Armert betong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Spennarmert betong</a:t>
            </a:r>
            <a:endParaRPr lang="en-US" sz="1800" smtClean="0"/>
          </a:p>
        </p:txBody>
      </p:sp>
      <p:pic>
        <p:nvPicPr>
          <p:cNvPr id="35846" name="Picture 6" descr="Konstruksjonsmaterialer-oljeplattf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05064"/>
            <a:ext cx="30384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943600" y="3717925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>
                <a:cs typeface="Times New Roman" pitchFamily="18" charset="0"/>
              </a:rPr>
              <a:t>Fra</a:t>
            </a:r>
            <a:r>
              <a:rPr lang="nb-NO" sz="1000" b="1">
                <a:cs typeface="Times New Roman" pitchFamily="18" charset="0"/>
              </a:rPr>
              <a:t> </a:t>
            </a:r>
            <a:r>
              <a:rPr lang="nb-NO" sz="1000">
                <a:cs typeface="Times New Roman" pitchFamily="18" charset="0"/>
                <a:hlinkClick r:id="rId4"/>
              </a:rPr>
              <a:t>http://www.fesil.com/microsilica.htm</a:t>
            </a:r>
            <a:r>
              <a:rPr lang="en-US" sz="100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5" descr="normalsjæ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328" y="2780928"/>
            <a:ext cx="4077072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Krefter, spenning </a:t>
            </a:r>
            <a:r>
              <a:rPr lang="nb-NO" dirty="0" smtClean="0"/>
              <a:t>(eng. </a:t>
            </a:r>
            <a:r>
              <a:rPr lang="nb-NO" i="1" dirty="0" smtClean="0"/>
              <a:t>stress</a:t>
            </a:r>
            <a:r>
              <a:rPr lang="nb-NO" dirty="0" smtClean="0"/>
              <a:t>) og deformasjon (</a:t>
            </a:r>
            <a:r>
              <a:rPr lang="nb-NO" i="1" dirty="0" err="1" smtClean="0"/>
              <a:t>strain</a:t>
            </a:r>
            <a:r>
              <a:rPr lang="nb-NO" dirty="0" smtClean="0"/>
              <a:t>)</a:t>
            </a:r>
            <a:endParaRPr lang="en-US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Spenning = kraft per areal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/>
              <a:t>Enhet N/m</a:t>
            </a:r>
            <a:r>
              <a:rPr lang="nb-NO" baseline="30000" dirty="0" smtClean="0"/>
              <a:t>2</a:t>
            </a:r>
            <a:r>
              <a:rPr lang="nb-NO" dirty="0" smtClean="0"/>
              <a:t> = Pa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/>
              <a:t>= ”Trykk”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/>
              <a:t>For faste stoffer: </a:t>
            </a:r>
          </a:p>
          <a:p>
            <a:pPr lvl="2" eaLnBrk="1" hangingPunct="1"/>
            <a:r>
              <a:rPr lang="nb-NO" dirty="0" smtClean="0"/>
              <a:t>Normalspenning</a:t>
            </a:r>
          </a:p>
          <a:p>
            <a:pPr lvl="2" eaLnBrk="1" hangingPunct="1"/>
            <a:r>
              <a:rPr lang="nb-NO" dirty="0" smtClean="0"/>
              <a:t>Skjærspenning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036888" y="1893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34340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1371600" y="1930400"/>
          <a:ext cx="914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457200" imgH="482400" progId="Equation.3">
                  <p:embed/>
                </p:oleObj>
              </mc:Choice>
              <mc:Fallback>
                <p:oleObj name="Equation" r:id="rId4" imgW="457200" imgH="4824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30400"/>
                        <a:ext cx="9144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 descr="posnegnorm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2999" y="1039812"/>
            <a:ext cx="3822747" cy="210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Glass og glasskeramer</a:t>
            </a:r>
            <a:endParaRPr lang="en-US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72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Amorfe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Keramiske ved lav temperatur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Mykner ved glasstemperaturen T</a:t>
            </a:r>
            <a:r>
              <a:rPr lang="nb-NO" sz="1800" baseline="-25000" smtClean="0"/>
              <a:t>g</a:t>
            </a: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Kvartsglass (smeltet SiO</a:t>
            </a:r>
            <a:r>
              <a:rPr lang="nb-NO" sz="1800" baseline="-25000" smtClean="0"/>
              <a:t>2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Sodaglass (Na</a:t>
            </a:r>
            <a:r>
              <a:rPr lang="nb-NO" sz="1800" baseline="-25000" smtClean="0"/>
              <a:t>2</a:t>
            </a:r>
            <a:r>
              <a:rPr lang="nb-NO" sz="1800" smtClean="0"/>
              <a:t>CO</a:t>
            </a:r>
            <a:r>
              <a:rPr lang="nb-NO" sz="1800" baseline="-25000" smtClean="0"/>
              <a:t>3</a:t>
            </a:r>
            <a:r>
              <a:rPr lang="nb-NO" sz="1800" smtClean="0"/>
              <a:t> + SiO</a:t>
            </a:r>
            <a:r>
              <a:rPr lang="nb-NO" sz="1800" baseline="-25000" smtClean="0"/>
              <a:t>2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Sodakalkglass (+CaO)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Borsilikatglass (+B</a:t>
            </a:r>
            <a:r>
              <a:rPr lang="nb-NO" sz="1800" baseline="-25000" smtClean="0"/>
              <a:t>2</a:t>
            </a:r>
            <a:r>
              <a:rPr lang="nb-NO" sz="1800" smtClean="0"/>
              <a:t>O</a:t>
            </a:r>
            <a:r>
              <a:rPr lang="nb-NO" sz="1800" baseline="-25000" smtClean="0"/>
              <a:t>3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Blyglass (+PbO)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Glassull, mineralull – isolasjon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Glassfiber – for kompositter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Glasskeramer; Smeltes og størkner som glass, krystalliserer til keram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36869" name="Picture 5" descr="EH-7-15-struktur-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35052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Mineral-fiber-fra-uni-koe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005064"/>
            <a:ext cx="35052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943600" y="6327577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E. Hornbogen: Werkstoffe, http://www.uni-koeln.de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Elementære og ikke-oksidiske keramiske materialer</a:t>
            </a:r>
            <a:endParaRPr lang="en-US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C og Si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Diamant hardeste kjente materiale; slipe- og skjæreverktøy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Grafitt er et viktig konstruksjons-materiale for mange tekniske applikasjoner</a:t>
            </a:r>
          </a:p>
          <a:p>
            <a:pPr lvl="1" eaLnBrk="1" hangingPunct="1">
              <a:buFontTx/>
              <a:buNone/>
            </a:pPr>
            <a:r>
              <a:rPr lang="nb-NO" sz="1600" i="1" dirty="0" err="1" smtClean="0"/>
              <a:t>t</a:t>
            </a:r>
            <a:r>
              <a:rPr lang="nb-NO" sz="1600" i="1" baseline="-25000" dirty="0" err="1" smtClean="0"/>
              <a:t>m</a:t>
            </a:r>
            <a:r>
              <a:rPr lang="nb-NO" sz="1600" dirty="0" smtClean="0"/>
              <a:t> = 3750°C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Karbonglass, karbonglassfiber</a:t>
            </a:r>
            <a:endParaRPr lang="en-US" sz="1800" dirty="0" smtClean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419600" y="1066800"/>
            <a:ext cx="304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</a:rPr>
              <a:t>To eller flere ikke-oksidiske grunnstoffer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</a:rPr>
              <a:t>Harde: SiC, Si</a:t>
            </a:r>
            <a:r>
              <a:rPr lang="nb-NO" sz="1800" baseline="-25000">
                <a:latin typeface="Arial" charset="0"/>
              </a:rPr>
              <a:t>3</a:t>
            </a:r>
            <a:r>
              <a:rPr lang="nb-NO" sz="1800">
                <a:latin typeface="Arial" charset="0"/>
              </a:rPr>
              <a:t>N</a:t>
            </a:r>
            <a:r>
              <a:rPr lang="nb-NO" sz="1800" baseline="-25000">
                <a:latin typeface="Arial" charset="0"/>
              </a:rPr>
              <a:t>4</a:t>
            </a:r>
            <a:r>
              <a:rPr lang="nb-NO" sz="1800">
                <a:latin typeface="Arial" charset="0"/>
              </a:rPr>
              <a:t>, AlN, WC, TiB</a:t>
            </a:r>
            <a:r>
              <a:rPr lang="nb-NO" sz="1800" baseline="-25000">
                <a:latin typeface="Arial" charset="0"/>
              </a:rPr>
              <a:t>2</a:t>
            </a: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</a:rPr>
              <a:t>Myke (skjærbare): BN</a:t>
            </a:r>
          </a:p>
        </p:txBody>
      </p:sp>
      <p:pic>
        <p:nvPicPr>
          <p:cNvPr id="443398" name="Picture 6" descr="Si3N4-ball-bear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7000"/>
            <a:ext cx="4267200" cy="29083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7895" name="Picture 7" descr="AFM-tip-abr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1143000"/>
            <a:ext cx="15049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164388" y="6537325"/>
            <a:ext cx="197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</a:t>
            </a:r>
            <a:r>
              <a:rPr lang="nb-NO" sz="1000">
                <a:cs typeface="Times New Roman" pitchFamily="18" charset="0"/>
                <a:hlinkClick r:id="rId4"/>
              </a:rPr>
              <a:t>http://www.alibaba.com</a:t>
            </a:r>
            <a:r>
              <a:rPr lang="en-US" sz="1000">
                <a:cs typeface="Times New Roman" pitchFamily="18" charset="0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Polymermaterialer</a:t>
            </a:r>
            <a:endParaRPr lang="en-US" smtClean="0"/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5334000" cy="53340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Råstoffer i hovedsak fra olje/gass (petrokjemi), samt i enkelte tilfeller fra naturen</a:t>
            </a:r>
          </a:p>
          <a:p>
            <a:pPr eaLnBrk="1" hangingPunct="1"/>
            <a:r>
              <a:rPr lang="nb-NO" sz="1800" dirty="0" smtClean="0"/>
              <a:t>Polymerer fra </a:t>
            </a:r>
            <a:r>
              <a:rPr lang="nb-NO" sz="1800" dirty="0" err="1" smtClean="0"/>
              <a:t>monomerer</a:t>
            </a:r>
            <a:endParaRPr lang="nb-NO" sz="1800" dirty="0" smtClean="0"/>
          </a:p>
          <a:p>
            <a:pPr eaLnBrk="1" hangingPunct="1"/>
            <a:r>
              <a:rPr lang="nb-NO" sz="1800" dirty="0" smtClean="0"/>
              <a:t>Eksempel: Polystyren fra styren</a:t>
            </a:r>
          </a:p>
          <a:p>
            <a:pPr eaLnBrk="1" hangingPunct="1"/>
            <a:r>
              <a:rPr lang="nb-NO" sz="1800" dirty="0" smtClean="0"/>
              <a:t>Fordeling av kjedelengder n og molekylvekt M</a:t>
            </a:r>
            <a:r>
              <a:rPr lang="nb-NO" sz="1800" baseline="-25000" dirty="0" smtClean="0"/>
              <a:t>P</a:t>
            </a:r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Strekkfasthet øker med økende M</a:t>
            </a:r>
            <a:r>
              <a:rPr lang="nb-NO" sz="1800" baseline="-25000" dirty="0" smtClean="0"/>
              <a:t>P</a:t>
            </a:r>
            <a:r>
              <a:rPr lang="nb-NO" sz="1800" dirty="0" smtClean="0"/>
              <a:t>: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4030663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7624763" y="1828800"/>
          <a:ext cx="8334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r:id="rId3" imgW="1084580" imgH="1287780" progId="">
                  <p:embed/>
                </p:oleObj>
              </mc:Choice>
              <mc:Fallback>
                <p:oleObj r:id="rId3" imgW="1084580" imgH="12877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1828800"/>
                        <a:ext cx="83343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190500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4800600" y="3200400"/>
          <a:ext cx="38862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r:id="rId5" imgW="5367020" imgH="1295400" progId="">
                  <p:embed/>
                </p:oleObj>
              </mc:Choice>
              <mc:Fallback>
                <p:oleObj r:id="rId5" imgW="5367020" imgH="12954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00400"/>
                        <a:ext cx="388620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5486400" y="5105400"/>
          <a:ext cx="12192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r:id="rId7" imgW="1625600" imgH="1287780" progId="">
                  <p:embed/>
                </p:oleObj>
              </mc:Choice>
              <mc:Fallback>
                <p:oleObj r:id="rId7" imgW="1625600" imgH="128778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05400"/>
                        <a:ext cx="1219200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1"/>
          <p:cNvGraphicFramePr>
            <a:graphicFrameLocks noChangeAspect="1"/>
          </p:cNvGraphicFramePr>
          <p:nvPr/>
        </p:nvGraphicFramePr>
        <p:xfrm>
          <a:off x="7391400" y="5118100"/>
          <a:ext cx="1333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r:id="rId9" imgW="1635760" imgH="1297940" progId="">
                  <p:embed/>
                </p:oleObj>
              </mc:Choice>
              <mc:Fallback>
                <p:oleObj r:id="rId9" imgW="1635760" imgH="129794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118100"/>
                        <a:ext cx="13335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8" name="Picture 13" descr="WDC-15-4-polymer-vektfordel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2743200"/>
            <a:ext cx="27432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403066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102" name="Object 14"/>
          <p:cNvGraphicFramePr>
            <a:graphicFrameLocks noChangeAspect="1"/>
          </p:cNvGraphicFramePr>
          <p:nvPr/>
        </p:nvGraphicFramePr>
        <p:xfrm>
          <a:off x="1035050" y="5815013"/>
          <a:ext cx="19018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12" imgW="1117440" imgH="431640" progId="Equation.3">
                  <p:embed/>
                </p:oleObj>
              </mc:Choice>
              <mc:Fallback>
                <p:oleObj name="Equation" r:id="rId12" imgW="111744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5815013"/>
                        <a:ext cx="1901825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0" name="Picture 16" descr="Solcelle-av-plas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72200" y="152400"/>
            <a:ext cx="21336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5364163" y="6237288"/>
            <a:ext cx="3779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Polymerisering</a:t>
            </a:r>
            <a:endParaRPr lang="en-US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Addisjon</a:t>
            </a:r>
          </a:p>
          <a:p>
            <a:pPr lvl="1" eaLnBrk="1" hangingPunct="1"/>
            <a:r>
              <a:rPr lang="nb-NO" sz="1600" smtClean="0"/>
              <a:t>Monomerer</a:t>
            </a:r>
          </a:p>
          <a:p>
            <a:pPr lvl="1" eaLnBrk="1" hangingPunct="1"/>
            <a:r>
              <a:rPr lang="nb-NO" sz="1600" smtClean="0"/>
              <a:t>Eksempler</a:t>
            </a:r>
          </a:p>
          <a:p>
            <a:pPr lvl="2" eaLnBrk="1" hangingPunct="1"/>
            <a:r>
              <a:rPr lang="nb-NO" sz="1400" smtClean="0"/>
              <a:t>polyetylen</a:t>
            </a:r>
          </a:p>
          <a:p>
            <a:pPr lvl="2" eaLnBrk="1" hangingPunct="1"/>
            <a:r>
              <a:rPr lang="nb-NO" sz="1400" smtClean="0"/>
              <a:t>polystyren</a:t>
            </a:r>
          </a:p>
          <a:p>
            <a:pPr lvl="1" eaLnBrk="1" hangingPunct="1"/>
            <a:endParaRPr lang="nb-NO" sz="1600" smtClean="0"/>
          </a:p>
          <a:p>
            <a:pPr eaLnBrk="1" hangingPunct="1"/>
            <a:endParaRPr lang="nb-NO" sz="1800" smtClean="0"/>
          </a:p>
          <a:p>
            <a:pPr lvl="1" eaLnBrk="1" hangingPunct="1"/>
            <a:r>
              <a:rPr lang="nb-NO" sz="1600" smtClean="0"/>
              <a:t>Kopolymerer                                    </a:t>
            </a:r>
            <a:r>
              <a:rPr lang="en-GB" sz="1600" i="1" smtClean="0">
                <a:cs typeface="Times New Roman" pitchFamily="18" charset="0"/>
              </a:rPr>
              <a:t>n</a:t>
            </a:r>
            <a:r>
              <a:rPr lang="en-GB" sz="1600" smtClean="0">
                <a:cs typeface="Times New Roman" pitchFamily="18" charset="0"/>
              </a:rPr>
              <a:t>A + </a:t>
            </a:r>
            <a:r>
              <a:rPr lang="en-GB" sz="1600" i="1" smtClean="0">
                <a:cs typeface="Times New Roman" pitchFamily="18" charset="0"/>
              </a:rPr>
              <a:t>m</a:t>
            </a:r>
            <a:r>
              <a:rPr lang="en-GB" sz="1600" smtClean="0">
                <a:cs typeface="Times New Roman" pitchFamily="18" charset="0"/>
              </a:rPr>
              <a:t>B = -[A</a:t>
            </a:r>
            <a:r>
              <a:rPr lang="en-GB" sz="1600" i="1" baseline="-30000" smtClean="0">
                <a:cs typeface="Times New Roman" pitchFamily="18" charset="0"/>
              </a:rPr>
              <a:t>n</a:t>
            </a:r>
            <a:r>
              <a:rPr lang="en-GB" sz="1600" smtClean="0">
                <a:cs typeface="Times New Roman" pitchFamily="18" charset="0"/>
              </a:rPr>
              <a:t>B</a:t>
            </a:r>
            <a:r>
              <a:rPr lang="en-GB" sz="1600" i="1" baseline="-30000" smtClean="0">
                <a:cs typeface="Times New Roman" pitchFamily="18" charset="0"/>
              </a:rPr>
              <a:t>m</a:t>
            </a:r>
            <a:r>
              <a:rPr lang="en-GB" sz="1600" smtClean="0">
                <a:cs typeface="Times New Roman" pitchFamily="18" charset="0"/>
              </a:rPr>
              <a:t>]-</a:t>
            </a: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r>
              <a:rPr lang="en-GB" sz="1800" smtClean="0">
                <a:cs typeface="Times New Roman" pitchFamily="18" charset="0"/>
              </a:rPr>
              <a:t>Kondensasjon</a:t>
            </a:r>
            <a:r>
              <a:rPr lang="en-US" sz="1800" smtClean="0"/>
              <a:t> </a:t>
            </a:r>
            <a:endParaRPr lang="nb-NO" sz="1800" smtClean="0"/>
          </a:p>
          <a:p>
            <a:pPr lvl="1" eaLnBrk="1" hangingPunct="1">
              <a:buFontTx/>
              <a:buNone/>
            </a:pPr>
            <a:endParaRPr lang="en-US" sz="1600" smtClean="0"/>
          </a:p>
        </p:txBody>
      </p:sp>
      <p:pic>
        <p:nvPicPr>
          <p:cNvPr id="5127" name="Picture 5" descr="C:\Documents and Settings\trulsn\My Documents\MetEnFrem\Figurer\Polymer-addisjon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67200" y="1335088"/>
            <a:ext cx="22098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7015163" y="1905000"/>
          <a:ext cx="6397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r:id="rId5" imgW="1084580" imgH="1287780" progId="">
                  <p:embed/>
                </p:oleObj>
              </mc:Choice>
              <mc:Fallback>
                <p:oleObj r:id="rId5" imgW="1084580" imgH="1287780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3" y="1905000"/>
                        <a:ext cx="6397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025"/>
          <p:cNvGraphicFramePr>
            <a:graphicFrameLocks noChangeAspect="1"/>
          </p:cNvGraphicFramePr>
          <p:nvPr/>
        </p:nvGraphicFramePr>
        <p:xfrm>
          <a:off x="7923213" y="1882775"/>
          <a:ext cx="9921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7" imgW="1635760" imgH="1297940" progId="">
                  <p:embed/>
                </p:oleObj>
              </mc:Choice>
              <mc:Fallback>
                <p:oleObj r:id="rId7" imgW="1635760" imgH="1297940" progId="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3" y="1882775"/>
                        <a:ext cx="992187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772795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6781800" y="217011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i="1"/>
              <a:t>n</a:t>
            </a:r>
            <a:endParaRPr lang="en-US" sz="1200" i="1"/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3148013" y="3097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5131" name="Picture 11" descr="C:\Documents and Settings\trulsn\My Documents\MetEnFrem\Figurer\polymer-polykondensasjon.JP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4343400" y="4724400"/>
            <a:ext cx="36877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Kopolymerer</a:t>
            </a:r>
            <a:endParaRPr lang="en-US" smtClean="0"/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Homopolymer (fra addisjon, kondensasjon)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Kopolymerer</a:t>
            </a:r>
          </a:p>
          <a:p>
            <a:pPr lvl="1" eaLnBrk="1" hangingPunct="1"/>
            <a:r>
              <a:rPr lang="nb-NO" sz="1600" smtClean="0"/>
              <a:t>Blokk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Forgrenet (grafted)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Alternerende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Tilfeldig</a:t>
            </a:r>
            <a:endParaRPr lang="en-US" sz="1600" smtClean="0"/>
          </a:p>
        </p:txBody>
      </p:sp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3616325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6" name="Object 0"/>
          <p:cNvGraphicFramePr>
            <a:graphicFrameLocks noChangeAspect="1"/>
          </p:cNvGraphicFramePr>
          <p:nvPr/>
        </p:nvGraphicFramePr>
        <p:xfrm>
          <a:off x="5630863" y="1447800"/>
          <a:ext cx="191293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r:id="rId3" imgW="1914286" imgH="209524" progId="PBrush">
                  <p:embed/>
                </p:oleObj>
              </mc:Choice>
              <mc:Fallback>
                <p:oleObj r:id="rId3" imgW="1914286" imgH="209524" progId="PBrush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1447800"/>
                        <a:ext cx="1912937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3635375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7" name="Object 1"/>
          <p:cNvGraphicFramePr>
            <a:graphicFrameLocks noChangeAspect="1"/>
          </p:cNvGraphicFramePr>
          <p:nvPr/>
        </p:nvGraphicFramePr>
        <p:xfrm>
          <a:off x="5668963" y="2743200"/>
          <a:ext cx="187483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r:id="rId5" imgW="1876190" imgH="209524" progId="PBrush">
                  <p:embed/>
                </p:oleObj>
              </mc:Choice>
              <mc:Fallback>
                <p:oleObj r:id="rId5" imgW="1876190" imgH="209524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2743200"/>
                        <a:ext cx="1874837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3589338" y="2922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5654675" y="3276600"/>
          <a:ext cx="19653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r:id="rId7" imgW="1961905" imgH="1009791" progId="PBrush">
                  <p:embed/>
                </p:oleObj>
              </mc:Choice>
              <mc:Fallback>
                <p:oleObj r:id="rId7" imgW="1961905" imgH="100979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3276600"/>
                        <a:ext cx="1965325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3684588" y="334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5768975" y="4800600"/>
          <a:ext cx="1774825" cy="16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r:id="rId9" imgW="1771429" imgH="161990" progId="PBrush">
                  <p:embed/>
                </p:oleObj>
              </mc:Choice>
              <mc:Fallback>
                <p:oleObj r:id="rId9" imgW="1771429" imgH="16199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975" y="4800600"/>
                        <a:ext cx="1774825" cy="16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551238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50" name="Object 4"/>
          <p:cNvGraphicFramePr>
            <a:graphicFrameLocks noChangeAspect="1"/>
          </p:cNvGraphicFramePr>
          <p:nvPr/>
        </p:nvGraphicFramePr>
        <p:xfrm>
          <a:off x="5654675" y="5638800"/>
          <a:ext cx="204152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r:id="rId11" imgW="2038095" imgH="276117" progId="PBrush">
                  <p:embed/>
                </p:oleObj>
              </mc:Choice>
              <mc:Fallback>
                <p:oleObj r:id="rId11" imgW="2038095" imgH="27611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5638800"/>
                        <a:ext cx="2041525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Molekylære strukturer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Lineær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Forgrenet</a:t>
            </a:r>
          </a:p>
          <a:p>
            <a:pPr lvl="1" eaLnBrk="1" hangingPunct="1"/>
            <a:r>
              <a:rPr lang="nb-NO" sz="1600" smtClean="0"/>
              <a:t>Korte grener: Hindrer krystallisering</a:t>
            </a:r>
          </a:p>
          <a:p>
            <a:pPr lvl="1" eaLnBrk="1" hangingPunct="1"/>
            <a:r>
              <a:rPr lang="nb-NO" sz="1600" smtClean="0"/>
              <a:t>Lange grener: Endrer plastisiteten betydelig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Nettverk</a:t>
            </a:r>
          </a:p>
          <a:p>
            <a:pPr lvl="1" eaLnBrk="1" hangingPunct="1"/>
            <a:r>
              <a:rPr lang="nb-NO" sz="1600" smtClean="0"/>
              <a:t>Stigekoblede</a:t>
            </a:r>
          </a:p>
          <a:p>
            <a:pPr lvl="1" eaLnBrk="1" hangingPunct="1"/>
            <a:r>
              <a:rPr lang="nb-NO" sz="1600" smtClean="0"/>
              <a:t>Monomer med 3 bindinger</a:t>
            </a:r>
          </a:p>
          <a:p>
            <a:pPr lvl="1" eaLnBrk="1" hangingPunct="1"/>
            <a:r>
              <a:rPr lang="nb-NO" sz="1600" smtClean="0"/>
              <a:t>Krysskoblede (cross-linked) kjeder</a:t>
            </a:r>
          </a:p>
          <a:p>
            <a:pPr lvl="1" eaLnBrk="1" hangingPunct="1"/>
            <a:r>
              <a:rPr lang="nb-NO" sz="1600" smtClean="0"/>
              <a:t>o.a.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en-US" sz="1600" smtClean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14650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7175" name="Picture 5" descr="C:\Documents and Settings\trulsn\My Documents\MetEnFrem\Figurer\WDC-15-7-polymers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0" y="914400"/>
            <a:ext cx="51625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57600" y="274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2792413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5508625" y="4724400"/>
          <a:ext cx="264477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5" imgW="3561905" imgH="2314286" progId="PBrush">
                  <p:embed/>
                </p:oleObj>
              </mc:Choice>
              <mc:Fallback>
                <p:oleObj r:id="rId5" imgW="3561905" imgH="2314286" progId="PBrush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724400"/>
                        <a:ext cx="2644775" cy="172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5435600" y="6381750"/>
            <a:ext cx="370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Krystallinitet</a:t>
            </a:r>
            <a:endParaRPr lang="en-US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Kjedefolding gir områder av krystallinitet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Økt hardhet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Amorfe og krystallinske plaster er sprø ved svært lave temperaturer, gjennomgår en mykning ved en T</a:t>
            </a:r>
            <a:r>
              <a:rPr lang="nb-NO" baseline="-25000" smtClean="0"/>
              <a:t>g</a:t>
            </a:r>
            <a:r>
              <a:rPr lang="nb-NO" smtClean="0"/>
              <a:t> og smelter til slutt ved høy temperatur dersom de ikke er krysskoblede.</a:t>
            </a:r>
          </a:p>
          <a:p>
            <a:pPr eaLnBrk="1" hangingPunct="1"/>
            <a:endParaRPr lang="en-US" smtClean="0"/>
          </a:p>
        </p:txBody>
      </p:sp>
      <p:pic>
        <p:nvPicPr>
          <p:cNvPr id="38917" name="Picture 5" descr="WDC-15-11-polymer-semikrystallin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975" y="914400"/>
            <a:ext cx="350202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WDC-15-13-polymer-kjedefold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813" y="4476750"/>
            <a:ext cx="368458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580063" y="6237288"/>
            <a:ext cx="3487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Figurer: W.D. Callister jr.: Materials Science and Engineering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Hovedkategorier av polymermaterialer</a:t>
            </a:r>
            <a:endParaRPr 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3810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Smelteplaster (termoplaster)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Ikke krysskoblede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Myke, skjærbare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Smeltes og omsmeltes; støpbare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Herdeplaster (duromere)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danner nettverk ved høy temperatur eller ved additiver (tokomponentplaster og -lim)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Harde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Ikke smeltbare (dekomponerer)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Gummielastiske polymerer (elastomere)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Oppviklede og innfiltrerte kjeder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Ofte naturlig gummi (kautsjuk) som viktig ingredient</a:t>
            </a:r>
            <a:endParaRPr lang="en-US" sz="1600" smtClean="0"/>
          </a:p>
        </p:txBody>
      </p:sp>
      <p:pic>
        <p:nvPicPr>
          <p:cNvPr id="39941" name="Picture 5" descr="PE-prod_15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350" y="838200"/>
            <a:ext cx="1263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PVC-prod_18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52488"/>
            <a:ext cx="125412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super-epoxy-p86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300" y="2819400"/>
            <a:ext cx="20193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Goodyear-tire-RL-2+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6325" y="4267200"/>
            <a:ext cx="1590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Kompositter</a:t>
            </a:r>
            <a:endParaRPr lang="en-U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2672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Flere faser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Kombinere egenskaper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Stanse brudd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Sikring mot fullstendig brudd</a:t>
            </a:r>
          </a:p>
        </p:txBody>
      </p:sp>
      <p:pic>
        <p:nvPicPr>
          <p:cNvPr id="460804" name="Picture 4" descr="File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78088"/>
            <a:ext cx="4191000" cy="3922712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60805" name="Picture 5" descr="compositt-GMI-poster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114800"/>
            <a:ext cx="2255838" cy="225583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79712" y="6553200"/>
            <a:ext cx="4248150" cy="304800"/>
          </a:xfrm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Komposittmaterialer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Isotrope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Legeringer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Cermets, hardmetall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Fiber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Fiberforsterket plast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Trematerialer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Armert betong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Laminater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Trematerialer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Honeycomb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Overflate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Herding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Korrosjonsbeskyttelse</a:t>
            </a:r>
            <a:endParaRPr lang="en-US" sz="1600" smtClean="0"/>
          </a:p>
        </p:txBody>
      </p:sp>
      <p:pic>
        <p:nvPicPr>
          <p:cNvPr id="41989" name="Picture 5" descr="WDC-17-4-WC-Co-komposi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131888"/>
            <a:ext cx="2185988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0" descr="compositt-GMI-poster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1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1" descr="EH-8-3-W-Th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914400"/>
            <a:ext cx="22129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6019800" y="6021288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dirty="0">
                <a:cs typeface="Times New Roman" pitchFamily="18" charset="0"/>
              </a:rPr>
              <a:t>Figurer: E. </a:t>
            </a:r>
            <a:r>
              <a:rPr lang="en-GB" sz="1000" dirty="0" err="1">
                <a:cs typeface="Times New Roman" pitchFamily="18" charset="0"/>
              </a:rPr>
              <a:t>Hornbogen</a:t>
            </a:r>
            <a:r>
              <a:rPr lang="en-GB" sz="1000" dirty="0">
                <a:cs typeface="Times New Roman" pitchFamily="18" charset="0"/>
              </a:rPr>
              <a:t>: </a:t>
            </a:r>
            <a:r>
              <a:rPr lang="en-GB" sz="1000" dirty="0" err="1">
                <a:cs typeface="Times New Roman" pitchFamily="18" charset="0"/>
              </a:rPr>
              <a:t>Werkstoffe</a:t>
            </a:r>
            <a:r>
              <a:rPr lang="en-GB" sz="1000" dirty="0">
                <a:cs typeface="Times New Roman" pitchFamily="18" charset="0"/>
              </a:rPr>
              <a:t>, W.D. Callister </a:t>
            </a:r>
            <a:r>
              <a:rPr lang="en-GB" sz="1000" dirty="0" err="1">
                <a:cs typeface="Times New Roman" pitchFamily="18" charset="0"/>
              </a:rPr>
              <a:t>jr</a:t>
            </a:r>
            <a:r>
              <a:rPr lang="en-GB" sz="1000" dirty="0">
                <a:cs typeface="Times New Roman" pitchFamily="18" charset="0"/>
              </a:rPr>
              <a:t>.: Materials Science and Engineering,</a:t>
            </a:r>
            <a:r>
              <a:rPr lang="en-US" sz="1000" dirty="0"/>
              <a:t> http://www.trbonders.co.uk/products.html</a:t>
            </a:r>
          </a:p>
        </p:txBody>
      </p:sp>
      <p:pic>
        <p:nvPicPr>
          <p:cNvPr id="41993" name="Picture 13" descr="honey-cor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9363" y="3962400"/>
            <a:ext cx="1743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12291" name="Picture 5" descr="MAW-14-1-stress-str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29225" y="457200"/>
            <a:ext cx="3228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Deformasjon - oversikt</a:t>
            </a:r>
            <a:endParaRPr lang="en-US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762000"/>
            <a:ext cx="5029200" cy="57150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Normal </a:t>
            </a:r>
            <a:r>
              <a:rPr lang="nb-NO" sz="1600" dirty="0" smtClean="0"/>
              <a:t>tøyning</a:t>
            </a:r>
            <a:endParaRPr lang="nb-NO" sz="1600" b="1" baseline="-25000" dirty="0" smtClean="0"/>
          </a:p>
          <a:p>
            <a:pPr eaLnBrk="1" hangingPunct="1"/>
            <a:r>
              <a:rPr lang="nb-NO" sz="1600" dirty="0" smtClean="0"/>
              <a:t>Skjærtøyning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Spenning </a:t>
            </a:r>
            <a:r>
              <a:rPr lang="nb-NO" sz="1600" i="1" dirty="0" smtClean="0"/>
              <a:t>s</a:t>
            </a:r>
            <a:r>
              <a:rPr lang="nb-NO" sz="1600" i="1" dirty="0" smtClean="0">
                <a:sym typeface="Symbol" pitchFamily="18" charset="2"/>
              </a:rPr>
              <a:t> = F / S</a:t>
            </a:r>
            <a:r>
              <a:rPr lang="nb-NO" sz="1600" i="1" baseline="-25000" dirty="0" smtClean="0">
                <a:sym typeface="Symbol" pitchFamily="18" charset="2"/>
              </a:rPr>
              <a:t>0</a:t>
            </a:r>
            <a:r>
              <a:rPr lang="nb-NO" sz="1600" dirty="0" smtClean="0">
                <a:sym typeface="Symbol" pitchFamily="18" charset="2"/>
              </a:rPr>
              <a:t>               k</a:t>
            </a:r>
            <a:r>
              <a:rPr lang="nb-NO" sz="1600" dirty="0" smtClean="0"/>
              <a:t>raft / startareal</a:t>
            </a:r>
          </a:p>
          <a:p>
            <a:pPr eaLnBrk="1" hangingPunct="1"/>
            <a:r>
              <a:rPr lang="nb-NO" sz="1600" dirty="0" smtClean="0"/>
              <a:t>Sann spenning </a:t>
            </a:r>
            <a:r>
              <a:rPr lang="nb-NO" sz="1600" i="1" dirty="0" smtClean="0">
                <a:sym typeface="Symbol" pitchFamily="18" charset="2"/>
              </a:rPr>
              <a:t> = F / S(e)</a:t>
            </a:r>
            <a:r>
              <a:rPr lang="nb-NO" sz="1600" dirty="0" smtClean="0"/>
              <a:t>   kraft / sant areal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Elastisk deformasjon</a:t>
            </a:r>
          </a:p>
          <a:p>
            <a:pPr lvl="1" eaLnBrk="1" hangingPunct="1"/>
            <a:r>
              <a:rPr lang="nb-NO" sz="1400" dirty="0" smtClean="0"/>
              <a:t>Stivhet; elastisitetsmodul, E-modul: </a:t>
            </a:r>
            <a:r>
              <a:rPr lang="nb-NO" sz="1400" b="1" i="1" dirty="0" smtClean="0"/>
              <a:t>E = s </a:t>
            </a:r>
            <a:r>
              <a:rPr lang="nb-NO" sz="1400" b="1" i="1" dirty="0" smtClean="0">
                <a:sym typeface="Symbol" pitchFamily="18" charset="2"/>
              </a:rPr>
              <a:t>/ e</a:t>
            </a:r>
          </a:p>
          <a:p>
            <a:pPr lvl="1" eaLnBrk="1" hangingPunct="1"/>
            <a:r>
              <a:rPr lang="nb-NO" sz="1400" dirty="0" smtClean="0"/>
              <a:t>Deformasjon: </a:t>
            </a:r>
            <a:r>
              <a:rPr lang="nb-NO" sz="1400" b="1" i="1" dirty="0" smtClean="0"/>
              <a:t>e = s / E</a:t>
            </a:r>
          </a:p>
          <a:p>
            <a:pPr lvl="1" eaLnBrk="1" hangingPunct="1"/>
            <a:r>
              <a:rPr lang="nb-NO" sz="1400" dirty="0" smtClean="0"/>
              <a:t>Spenning: </a:t>
            </a:r>
            <a:r>
              <a:rPr lang="nb-NO" sz="1400" b="1" i="1" dirty="0" smtClean="0"/>
              <a:t>s = E </a:t>
            </a:r>
            <a:r>
              <a:rPr lang="nb-NO" sz="1400" b="1" i="1" dirty="0" err="1" smtClean="0"/>
              <a:t>e</a:t>
            </a:r>
            <a:endParaRPr lang="nb-NO" sz="1400" b="1" i="1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Plastisk deformasjon – avhenger av metode</a:t>
            </a:r>
          </a:p>
          <a:p>
            <a:pPr lvl="1" eaLnBrk="1" hangingPunct="1"/>
            <a:r>
              <a:rPr lang="nb-NO" sz="1400" dirty="0" smtClean="0"/>
              <a:t>Elastisitetsgrensen (</a:t>
            </a:r>
            <a:r>
              <a:rPr lang="nb-NO" sz="1400" dirty="0" err="1" smtClean="0"/>
              <a:t>yield</a:t>
            </a:r>
            <a:r>
              <a:rPr lang="nb-NO" sz="1400" dirty="0" smtClean="0"/>
              <a:t> </a:t>
            </a:r>
            <a:r>
              <a:rPr lang="nb-NO" sz="1400" dirty="0" err="1" smtClean="0"/>
              <a:t>point</a:t>
            </a:r>
            <a:r>
              <a:rPr lang="nb-NO" sz="1400" dirty="0" smtClean="0"/>
              <a:t>)</a:t>
            </a:r>
          </a:p>
          <a:p>
            <a:pPr lvl="1" eaLnBrk="1" hangingPunct="1"/>
            <a:r>
              <a:rPr lang="nb-NO" sz="1400" dirty="0" smtClean="0"/>
              <a:t>Flytespenning (</a:t>
            </a:r>
            <a:r>
              <a:rPr lang="nb-NO" sz="1400" dirty="0" err="1" smtClean="0"/>
              <a:t>yield</a:t>
            </a:r>
            <a:r>
              <a:rPr lang="nb-NO" sz="1400" dirty="0" smtClean="0"/>
              <a:t> </a:t>
            </a:r>
            <a:r>
              <a:rPr lang="nb-NO" sz="1400" dirty="0" err="1" smtClean="0"/>
              <a:t>strength</a:t>
            </a:r>
            <a:r>
              <a:rPr lang="nb-NO" sz="1400" dirty="0" smtClean="0"/>
              <a:t>) (0.2% irreversibel deformasjon)</a:t>
            </a:r>
          </a:p>
          <a:p>
            <a:pPr lvl="1" eaLnBrk="1" hangingPunct="1"/>
            <a:r>
              <a:rPr lang="nb-NO" sz="1400" dirty="0" smtClean="0"/>
              <a:t>Strekkfasthet (</a:t>
            </a:r>
            <a:r>
              <a:rPr lang="nb-NO" sz="1400" dirty="0" err="1" smtClean="0"/>
              <a:t>tensile</a:t>
            </a:r>
            <a:r>
              <a:rPr lang="nb-NO" sz="1400" dirty="0" smtClean="0"/>
              <a:t> </a:t>
            </a:r>
            <a:r>
              <a:rPr lang="nb-NO" sz="1400" dirty="0" err="1" smtClean="0"/>
              <a:t>strength</a:t>
            </a:r>
            <a:r>
              <a:rPr lang="nb-NO" sz="1400" dirty="0" smtClean="0"/>
              <a:t>)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Brudd</a:t>
            </a:r>
          </a:p>
          <a:p>
            <a:pPr lvl="1" eaLnBrk="1" hangingPunct="1"/>
            <a:r>
              <a:rPr lang="nb-NO" sz="1400" dirty="0" smtClean="0"/>
              <a:t>Duktilt</a:t>
            </a:r>
          </a:p>
          <a:p>
            <a:pPr lvl="1" eaLnBrk="1" hangingPunct="1"/>
            <a:r>
              <a:rPr lang="nb-NO" sz="1400" dirty="0" smtClean="0"/>
              <a:t>(eller sprøtt)</a:t>
            </a:r>
          </a:p>
          <a:p>
            <a:pPr lvl="1" eaLnBrk="1" hangingPunct="1">
              <a:buFontTx/>
              <a:buNone/>
            </a:pPr>
            <a:endParaRPr lang="en-US" sz="1400" dirty="0" smtClean="0"/>
          </a:p>
        </p:txBody>
      </p:sp>
      <p:pic>
        <p:nvPicPr>
          <p:cNvPr id="12294" name="Picture 6" descr="aan-52-deformasjon-sann-spen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84813" y="3541713"/>
            <a:ext cx="2973387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248400" y="6477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Materials, A. Almar-Næss: Metalliske Materialer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553049"/>
              </p:ext>
            </p:extLst>
          </p:nvPr>
        </p:nvGraphicFramePr>
        <p:xfrm>
          <a:off x="2287622" y="640566"/>
          <a:ext cx="69154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Formel" r:id="rId7" imgW="444307" imgH="431613" progId="Equation.3">
                  <p:embed/>
                </p:oleObj>
              </mc:Choice>
              <mc:Fallback>
                <p:oleObj name="Formel" r:id="rId7" imgW="444307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622" y="640566"/>
                        <a:ext cx="691549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200"/>
            <a:ext cx="8206680" cy="990600"/>
          </a:xfrm>
        </p:spPr>
        <p:txBody>
          <a:bodyPr/>
          <a:lstStyle/>
          <a:p>
            <a:pPr eaLnBrk="1" hangingPunct="1"/>
            <a:r>
              <a:rPr lang="nb-NO" sz="2000" dirty="0" smtClean="0"/>
              <a:t>Kompositter og kompositt-konstruksjoner </a:t>
            </a:r>
            <a:r>
              <a:rPr lang="nb-NO" sz="2000" dirty="0" smtClean="0"/>
              <a:t>er ofte sterke og seige</a:t>
            </a:r>
            <a:br>
              <a:rPr lang="nb-NO" sz="2000" dirty="0" smtClean="0"/>
            </a:br>
            <a:r>
              <a:rPr lang="nb-NO" sz="1600" dirty="0" smtClean="0"/>
              <a:t>Testing av </a:t>
            </a:r>
            <a:r>
              <a:rPr lang="nb-NO" sz="1600" dirty="0" err="1" smtClean="0"/>
              <a:t>vindmøllevinge</a:t>
            </a:r>
            <a:r>
              <a:rPr lang="nb-NO" sz="1600" dirty="0" smtClean="0"/>
              <a:t>.           Boeing 787 maks. </a:t>
            </a:r>
            <a:r>
              <a:rPr lang="nb-NO" sz="1600" dirty="0" smtClean="0"/>
              <a:t>belastning.</a:t>
            </a:r>
            <a:r>
              <a:rPr lang="nb-NO" sz="1600" dirty="0" smtClean="0"/>
              <a:t> </a:t>
            </a:r>
            <a:endParaRPr lang="en-US" sz="1600" dirty="0" smtClean="0"/>
          </a:p>
        </p:txBody>
      </p:sp>
      <p:pic>
        <p:nvPicPr>
          <p:cNvPr id="43012" name="Picture 3" descr="Vindmoellevinge-kompositt-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66800"/>
            <a:ext cx="45783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61365D-E75F-4722-9818-22F9B75C957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0242" name="Picture 2" descr="Related imag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268760"/>
            <a:ext cx="4609415" cy="265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44035" name="Picture 5" descr="challe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133600"/>
            <a:ext cx="53340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Materialsvikt</a:t>
            </a:r>
            <a:endParaRPr lang="en-US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Duktilt eller sprøtt brudd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Materialtretthet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Korrosjon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Spenningsindusert korrosjon</a:t>
            </a:r>
            <a:endParaRPr 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Biologiske kompositter – naturens egne konstruksjonsmaterialer</a:t>
            </a:r>
            <a:endParaRPr lang="en-GB" smtClean="0"/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1328738"/>
            <a:ext cx="81819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50D5C4-D066-4A2F-ABDD-BF984CA313E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Biokompatible og biomimetiske materialer</a:t>
            </a:r>
            <a:endParaRPr 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352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Biokompatible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Kjemisk stabil grenseflate til vev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Bindinger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Biologisk aksept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Implantater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keramiske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metaller (stål, titan, amalgam, gull…)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Kompositter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Biomimetiske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Materialer som mimer biologiske materialer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Kompositter (tre, skjell…)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Fotoniske </a:t>
            </a:r>
            <a:endParaRPr lang="en-US" sz="1400" smtClean="0"/>
          </a:p>
        </p:txBody>
      </p:sp>
      <p:pic>
        <p:nvPicPr>
          <p:cNvPr id="46085" name="Picture 4" descr="hip-joint-wear_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8738" y="2603500"/>
            <a:ext cx="519906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5" descr="hip-jpint-cer_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990600"/>
            <a:ext cx="13350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6" descr="Cyano-Zofia-Vertesy-Budapest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953000"/>
            <a:ext cx="2057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200"/>
            <a:ext cx="8062912" cy="1143000"/>
          </a:xfrm>
        </p:spPr>
        <p:txBody>
          <a:bodyPr/>
          <a:lstStyle/>
          <a:p>
            <a:pPr eaLnBrk="1" hangingPunct="1"/>
            <a:r>
              <a:rPr lang="nb-NO" smtClean="0"/>
              <a:t>Biomimetiske materialer; eksempel fotoniske sommerfuglvingeskjell; kan vi lage tilsvarende strukturer?</a:t>
            </a:r>
            <a:endParaRPr lang="en-US" smtClean="0"/>
          </a:p>
        </p:txBody>
      </p:sp>
      <p:pic>
        <p:nvPicPr>
          <p:cNvPr id="47108" name="Picture 3" descr="Cyano-Zofia-Vertesy-Budapes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2846388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Cyano-Zofia-Vertesy-Budapes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56388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 descr="Cyano-Zofia-Vertesy-Budapest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792413"/>
            <a:ext cx="5040313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pPr eaLnBrk="1" hangingPunct="1"/>
            <a:r>
              <a:rPr lang="nb-NO" sz="2000" smtClean="0"/>
              <a:t/>
            </a:r>
            <a:br>
              <a:rPr lang="nb-NO" sz="2000" smtClean="0"/>
            </a:br>
            <a:r>
              <a:rPr lang="nb-NO" sz="2000" smtClean="0"/>
              <a:t>Biomimetiske materialer</a:t>
            </a:r>
            <a:br>
              <a:rPr lang="nb-NO" sz="2000" smtClean="0"/>
            </a:br>
            <a:r>
              <a:rPr lang="nb-NO" sz="2000" smtClean="0"/>
              <a:t>Biomimetisk Al</a:t>
            </a:r>
            <a:r>
              <a:rPr lang="nb-NO" sz="2000" baseline="-25000" smtClean="0"/>
              <a:t>2</a:t>
            </a:r>
            <a:r>
              <a:rPr lang="nb-NO" sz="2000" smtClean="0"/>
              <a:t>O</a:t>
            </a:r>
            <a:r>
              <a:rPr lang="nb-NO" sz="2000" baseline="-25000" smtClean="0"/>
              <a:t>3</a:t>
            </a:r>
            <a:r>
              <a:rPr lang="nb-NO" sz="2000" smtClean="0"/>
              <a:t> (venstre) vs perlemor fra muslingsskjell</a:t>
            </a:r>
            <a:endParaRPr lang="en-GB" sz="2000" smtClean="0"/>
          </a:p>
        </p:txBody>
      </p:sp>
      <p:pic>
        <p:nvPicPr>
          <p:cNvPr id="48132" name="Picture 4" descr="Alumina-10x-Mother-of-pearl-Deville et 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38288"/>
            <a:ext cx="76327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61365D-E75F-4722-9818-22F9B75C957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49155" name="Picture 5" descr="WDC-CP6-alfamessing-10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200" smtClean="0">
                <a:solidFill>
                  <a:schemeClr val="bg1"/>
                </a:solidFill>
              </a:rPr>
              <a:t>Oppsummering</a:t>
            </a:r>
            <a:endParaRPr lang="en-US" sz="3200" smtClean="0">
              <a:solidFill>
                <a:schemeClr val="bg1"/>
              </a:solidFill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5064125" cy="5257800"/>
          </a:xfrm>
        </p:spPr>
        <p:txBody>
          <a:bodyPr/>
          <a:lstStyle/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Krefter – spenning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Normal, skjær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Deformasjon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Elastisk, plastisk, brudd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Dislokasjoner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Herding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Fremmedatomer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Utfellinger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Dislokasjonshekting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Korngrenser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Metalliske materialer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Keramiske materialer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Polymermaterialer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Kompositter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Biologiske kompositter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Biomimetiske og biokompatible materialer</a:t>
            </a:r>
            <a:endParaRPr lang="en-US" sz="1800" smtClean="0">
              <a:solidFill>
                <a:schemeClr val="bg1"/>
              </a:solidFill>
            </a:endParaRPr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6234113" y="6477000"/>
            <a:ext cx="2909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Elastisk </a:t>
            </a:r>
            <a:r>
              <a:rPr lang="nb-NO" dirty="0" smtClean="0"/>
              <a:t>deformasjon (tøyning, </a:t>
            </a:r>
            <a:r>
              <a:rPr lang="nb-NO" i="1" dirty="0" err="1" smtClean="0"/>
              <a:t>strain</a:t>
            </a:r>
            <a:r>
              <a:rPr lang="nb-NO" dirty="0" smtClean="0"/>
              <a:t>)</a:t>
            </a:r>
            <a:endParaRPr lang="en-US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Elastisk deformasjon: Forandrer avstander, men får ikke nye naboer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Poissons forhold: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</p:txBody>
      </p:sp>
      <p:pic>
        <p:nvPicPr>
          <p:cNvPr id="2055" name="Picture 5" descr="aan-47-elastiske-at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1219200"/>
            <a:ext cx="471805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324350" y="3344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827088" y="1989138"/>
          <a:ext cx="28194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1409400" imgH="393480" progId="Equation.3">
                  <p:embed/>
                </p:oleObj>
              </mc:Choice>
              <mc:Fallback>
                <p:oleObj name="Equation" r:id="rId4" imgW="1409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28194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15290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1042988" y="3773488"/>
          <a:ext cx="15509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6" imgW="812520" imgH="457200" progId="Equation.3">
                  <p:embed/>
                </p:oleObj>
              </mc:Choice>
              <mc:Fallback>
                <p:oleObj name="Equation" r:id="rId6" imgW="81252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773488"/>
                        <a:ext cx="1550987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248400" y="64611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A. Almar-Næss: Metalliske Materialer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Elastisk deformasjon; interatomiske potensialer </a:t>
            </a:r>
            <a:endParaRPr lang="en-US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371600"/>
            <a:ext cx="3816424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600" dirty="0" err="1" smtClean="0"/>
              <a:t>Hooke</a:t>
            </a:r>
            <a:r>
              <a:rPr lang="nb-NO" sz="1600" dirty="0" smtClean="0"/>
              <a:t>; harmoniske fjærer</a:t>
            </a:r>
            <a:r>
              <a:rPr lang="nb-NO" sz="1600" dirty="0" smtClean="0">
                <a:sym typeface="Wingdings" pitchFamily="2" charset="2"/>
              </a:rPr>
              <a:t>: Kraft mellom atomer er proporsjonal med avstand fra likevektspunktet (symmetrisk):</a:t>
            </a: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600" dirty="0" smtClean="0"/>
              <a:t>Generelt: Kraften</a:t>
            </a:r>
            <a:r>
              <a:rPr lang="nb-NO" sz="1600" i="1" dirty="0" smtClean="0"/>
              <a:t> F</a:t>
            </a:r>
            <a:r>
              <a:rPr lang="nb-NO" sz="1600" dirty="0" smtClean="0"/>
              <a:t> er proporsjonal med den deriverte av potensiell energi </a:t>
            </a:r>
            <a:r>
              <a:rPr lang="nb-NO" sz="1600" i="1" dirty="0" smtClean="0"/>
              <a:t>V </a:t>
            </a:r>
            <a:r>
              <a:rPr lang="nb-NO" sz="1600" dirty="0" smtClean="0"/>
              <a:t>mht avstanden </a:t>
            </a:r>
            <a:r>
              <a:rPr lang="nb-NO" sz="1600" i="1" dirty="0" smtClean="0"/>
              <a:t>r</a:t>
            </a:r>
            <a:r>
              <a:rPr lang="nb-NO" sz="1600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600" dirty="0" smtClean="0"/>
              <a:t>Men i bindinger mellom atomer og ioner er energien og kraften ikke symmetrisk (</a:t>
            </a:r>
            <a:r>
              <a:rPr lang="nb-NO" sz="1600" dirty="0" err="1" smtClean="0"/>
              <a:t>anharmonisitet</a:t>
            </a:r>
            <a:r>
              <a:rPr lang="nb-NO" sz="1600" dirty="0" smtClean="0"/>
              <a:t>, se fig.) </a:t>
            </a:r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600" dirty="0" err="1" smtClean="0"/>
              <a:t>E-modulus</a:t>
            </a:r>
            <a:r>
              <a:rPr lang="nb-NO" sz="1600" dirty="0" smtClean="0"/>
              <a:t> (stivheten) er den deriverte av </a:t>
            </a:r>
            <a:r>
              <a:rPr lang="nb-NO" sz="1600" i="1" dirty="0" err="1" smtClean="0"/>
              <a:t>F</a:t>
            </a:r>
            <a:r>
              <a:rPr lang="nb-NO" sz="1600" dirty="0" err="1" smtClean="0"/>
              <a:t>-vs-</a:t>
            </a:r>
            <a:r>
              <a:rPr lang="nb-NO" sz="1600" i="1" dirty="0" err="1" smtClean="0"/>
              <a:t>r</a:t>
            </a:r>
            <a:r>
              <a:rPr lang="nb-NO" sz="1600" dirty="0" err="1" smtClean="0"/>
              <a:t>-kurven</a:t>
            </a:r>
            <a:r>
              <a:rPr lang="nb-NO" sz="1600" dirty="0" smtClean="0"/>
              <a:t>.</a:t>
            </a:r>
            <a:endParaRPr lang="en-US" sz="1600" dirty="0" smtClean="0"/>
          </a:p>
        </p:txBody>
      </p:sp>
      <p:pic>
        <p:nvPicPr>
          <p:cNvPr id="3079" name="Picture 8" descr="MAW-14-3-Vr-cu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75313" y="1752600"/>
            <a:ext cx="31448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MAW-7-4-harmonis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86238" y="917575"/>
            <a:ext cx="18351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4294188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1066800" y="2324100"/>
          <a:ext cx="1219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7" imgW="558558" imgH="177723" progId="Equation.3">
                  <p:embed/>
                </p:oleObj>
              </mc:Choice>
              <mc:Fallback>
                <p:oleObj r:id="rId7" imgW="558558" imgH="17772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24100"/>
                        <a:ext cx="12192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424815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1123950" y="3606800"/>
          <a:ext cx="12382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9" imgW="647419" imgH="393529" progId="Equation.3">
                  <p:embed/>
                </p:oleObj>
              </mc:Choice>
              <mc:Fallback>
                <p:oleObj r:id="rId9" imgW="647419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606800"/>
                        <a:ext cx="12382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3992563" y="317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</a:t>
            </a:r>
            <a:endParaRPr lang="en-US" sz="100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Termisk ekspansjon</a:t>
            </a:r>
            <a:endParaRPr 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80728"/>
            <a:ext cx="3810000" cy="52257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Skyldes </a:t>
            </a:r>
            <a:r>
              <a:rPr lang="nb-NO" sz="1800" dirty="0" err="1" smtClean="0"/>
              <a:t>anharmonisiteten</a:t>
            </a:r>
            <a:r>
              <a:rPr lang="nb-NO" sz="1800" dirty="0" smtClean="0"/>
              <a:t> i </a:t>
            </a:r>
            <a:r>
              <a:rPr lang="nb-NO" sz="1800" dirty="0" err="1" smtClean="0"/>
              <a:t>interatomisk</a:t>
            </a:r>
            <a:r>
              <a:rPr lang="nb-NO" sz="1800" dirty="0" smtClean="0"/>
              <a:t> potensial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Likevektspunktet forflytter seg ved oppvarming 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Oppgis som relativ økning i dimensjon per grad K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Typisk 10*10</a:t>
            </a:r>
            <a:r>
              <a:rPr lang="nb-NO" sz="1800" baseline="30000" dirty="0" smtClean="0"/>
              <a:t>-6</a:t>
            </a:r>
            <a:r>
              <a:rPr lang="nb-NO" sz="1800" dirty="0" smtClean="0"/>
              <a:t> /K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De aller fleste stoffer har betydelig termisk ekspansjon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Noen stoffer har nær null termisk ekspansjon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Unntak: noen stoffer har negativ termisk ekspansjon</a:t>
            </a:r>
            <a:endParaRPr lang="en-US" sz="1600" dirty="0" smtClean="0"/>
          </a:p>
        </p:txBody>
      </p:sp>
      <p:pic>
        <p:nvPicPr>
          <p:cNvPr id="13317" name="Picture 4" descr="MAW-7-4-harmoni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30888" y="1066800"/>
            <a:ext cx="1636712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MAW-7-5-anharmonis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11838" y="2819400"/>
            <a:ext cx="188436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MAW-7-6-termisk-ekspansj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19775" y="4567238"/>
            <a:ext cx="19526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6248400" y="64611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14339" name="Picture 5" descr="MAW-14-1-stress-st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53025" y="457200"/>
            <a:ext cx="3228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Plastisk deformasjon</a:t>
            </a:r>
            <a:endParaRPr lang="en-US" smtClean="0"/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19200"/>
            <a:ext cx="4968552" cy="4802188"/>
          </a:xfrm>
          <a:noFill/>
        </p:spPr>
        <p:txBody>
          <a:bodyPr/>
          <a:lstStyle/>
          <a:p>
            <a:pPr eaLnBrk="1" hangingPunct="1"/>
            <a:r>
              <a:rPr lang="nb-NO" dirty="0" smtClean="0"/>
              <a:t>Plastisk deformasjon – avhenger av metode</a:t>
            </a:r>
          </a:p>
          <a:p>
            <a:pPr lvl="1" eaLnBrk="1" hangingPunct="1"/>
            <a:r>
              <a:rPr lang="nb-NO" dirty="0" smtClean="0"/>
              <a:t>Elastisitetsgrense </a:t>
            </a:r>
          </a:p>
          <a:p>
            <a:pPr lvl="1" eaLnBrk="1" hangingPunct="1"/>
            <a:r>
              <a:rPr lang="nb-NO" dirty="0" smtClean="0"/>
              <a:t>Flytespenning (ved 0.2% irreversibel deformasjon)</a:t>
            </a:r>
          </a:p>
          <a:p>
            <a:pPr lvl="1" eaLnBrk="1" hangingPunct="1"/>
            <a:r>
              <a:rPr lang="nb-NO" dirty="0" smtClean="0"/>
              <a:t>Strekkfasthet</a:t>
            </a:r>
          </a:p>
          <a:p>
            <a:pPr lvl="2" eaLnBrk="1" hangingPunct="1"/>
            <a:r>
              <a:rPr lang="nb-NO" dirty="0" smtClean="0"/>
              <a:t>Grovt sett proporsjonal med </a:t>
            </a:r>
            <a:r>
              <a:rPr lang="nb-NO" dirty="0" err="1" smtClean="0"/>
              <a:t>E-modulus</a:t>
            </a:r>
            <a:endParaRPr lang="nb-NO" dirty="0" smtClean="0"/>
          </a:p>
          <a:p>
            <a:pPr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Hardhet 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Duktilt brudd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Duktilitet (plastisitet)</a:t>
            </a:r>
          </a:p>
        </p:txBody>
      </p:sp>
      <p:pic>
        <p:nvPicPr>
          <p:cNvPr id="14342" name="Picture 8" descr="MAW-14-2-tensile-streng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0600" y="3478213"/>
            <a:ext cx="350520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6248400" y="64611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15363" name="Picture 7" descr="aan-55-tettpakkede-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138" y="4886325"/>
            <a:ext cx="4970462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Plastisk deformasjon</a:t>
            </a:r>
            <a:endParaRPr lang="en-US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751"/>
            <a:ext cx="4173537" cy="4364261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Skyldes skjærspenninger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Foregår i tettpakkede plan – </a:t>
            </a:r>
            <a:r>
              <a:rPr lang="nb-NO" sz="1800" dirty="0" smtClean="0"/>
              <a:t>glideplan</a:t>
            </a:r>
            <a:endParaRPr lang="nb-NO" sz="1800" dirty="0" smtClean="0"/>
          </a:p>
        </p:txBody>
      </p:sp>
      <p:pic>
        <p:nvPicPr>
          <p:cNvPr id="15366" name="Picture 5" descr="aan-53-glid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90683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aan-54-glidepl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429000"/>
            <a:ext cx="4414837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14812</TotalTime>
  <Words>2103</Words>
  <Application>Microsoft Office PowerPoint</Application>
  <PresentationFormat>On-screen Show (4:3)</PresentationFormat>
  <Paragraphs>625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Default Design</vt:lpstr>
      <vt:lpstr>Equation</vt:lpstr>
      <vt:lpstr>Microsoft Formelredigering 3.0</vt:lpstr>
      <vt:lpstr>MENA1001; Materialer, energi og nanoteknologi - Kap. 8  Mekaniske egenskaper og konstruksjonsmaterialer</vt:lpstr>
      <vt:lpstr>Belastning og deformasjon Belastning på et legeme = indre krefter + ytre krefter</vt:lpstr>
      <vt:lpstr>Krefter, spenning (eng. stress) og deformasjon (strain)</vt:lpstr>
      <vt:lpstr>Deformasjon - oversikt</vt:lpstr>
      <vt:lpstr>Elastisk deformasjon (tøyning, strain)</vt:lpstr>
      <vt:lpstr>Elastisk deformasjon; interatomiske potensialer </vt:lpstr>
      <vt:lpstr>Termisk ekspansjon</vt:lpstr>
      <vt:lpstr>Plastisk deformasjon</vt:lpstr>
      <vt:lpstr>Plastisk deformasjon</vt:lpstr>
      <vt:lpstr>Plastisk deformasjon</vt:lpstr>
      <vt:lpstr>Mobilitet av dislokasjoner. Herding</vt:lpstr>
      <vt:lpstr>Deformasjon ved tvillingdannelse</vt:lpstr>
      <vt:lpstr>Brudd !</vt:lpstr>
      <vt:lpstr>Termospenninger</vt:lpstr>
      <vt:lpstr>Konstruksjonsmaterialer; Metalliske materialer</vt:lpstr>
      <vt:lpstr>Legeringer – oversikt over herdbare legeringer og støpelegeringer</vt:lpstr>
      <vt:lpstr>Løsningsherdbare legeringer</vt:lpstr>
      <vt:lpstr>Utskillningsherdbare legeringer</vt:lpstr>
      <vt:lpstr>Utskillningsherdbare legeringer</vt:lpstr>
      <vt:lpstr>Stål – utfellings- og omvandlingsherdbare Fe-C-legeringer (austenittiske og martensittiske stål) </vt:lpstr>
      <vt:lpstr>Superlegeringer</vt:lpstr>
      <vt:lpstr>Hukommelsesmetall </vt:lpstr>
      <vt:lpstr>Amorfe stoffer, glass, polymerer</vt:lpstr>
      <vt:lpstr>Metalliske glass</vt:lpstr>
      <vt:lpstr>Tradisjonelle keramiske materialer: Oksidkeramikk</vt:lpstr>
      <vt:lpstr>Slikkerstøping (slip casting)</vt:lpstr>
      <vt:lpstr>Ildfastmaterialer</vt:lpstr>
      <vt:lpstr>Keramiske skjæreverktøy</vt:lpstr>
      <vt:lpstr>Hydratiserbare silikater: Sement og betong</vt:lpstr>
      <vt:lpstr>Glass og glasskeramer</vt:lpstr>
      <vt:lpstr>Elementære og ikke-oksidiske keramiske materialer</vt:lpstr>
      <vt:lpstr>Polymermaterialer</vt:lpstr>
      <vt:lpstr>Polymerisering</vt:lpstr>
      <vt:lpstr>Kopolymerer</vt:lpstr>
      <vt:lpstr>Molekylære strukturer</vt:lpstr>
      <vt:lpstr>Krystallinitet</vt:lpstr>
      <vt:lpstr>Hovedkategorier av polymermaterialer</vt:lpstr>
      <vt:lpstr>Kompositter</vt:lpstr>
      <vt:lpstr>Komposittmaterialer</vt:lpstr>
      <vt:lpstr>Kompositter og kompositt-konstruksjoner er ofte sterke og seige Testing av vindmøllevinge.           Boeing 787 maks. belastning. </vt:lpstr>
      <vt:lpstr>Materialsvikt</vt:lpstr>
      <vt:lpstr>Biologiske kompositter – naturens egne konstruksjonsmaterialer</vt:lpstr>
      <vt:lpstr>Biokompatible og biomimetiske materialer</vt:lpstr>
      <vt:lpstr>Biomimetiske materialer; eksempel fotoniske sommerfuglvingeskjell; kan vi lage tilsvarende strukturer?</vt:lpstr>
      <vt:lpstr> Biomimetiske materialer Biomimetisk Al2O3 (venstre) vs perlemor fra muslingsskjell</vt:lpstr>
      <vt:lpstr>Oppsummering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349</cp:revision>
  <dcterms:created xsi:type="dcterms:W3CDTF">2003-05-03T22:01:05Z</dcterms:created>
  <dcterms:modified xsi:type="dcterms:W3CDTF">2017-10-23T02:24:48Z</dcterms:modified>
</cp:coreProperties>
</file>