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rulsn\Documents\MENA1000\Deleksamen\MENA1000-Deleksamen-H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rulsn\Documents\MENA1000\Deleksamen\MENA1000-Deleksamen-H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0.11328125000000008"/>
          <c:y val="6.4665199941812232E-2"/>
          <c:w val="0.85937500000000078"/>
          <c:h val="0.81986235640511862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'MENA-midterm'!$EQ$2:$EQ$46</c:f>
              <c:numCache>
                <c:formatCode>General</c:formatCode>
                <c:ptCount val="45"/>
                <c:pt idx="0">
                  <c:v>3</c:v>
                </c:pt>
                <c:pt idx="1">
                  <c:v>19</c:v>
                </c:pt>
                <c:pt idx="2">
                  <c:v>23</c:v>
                </c:pt>
                <c:pt idx="3">
                  <c:v>30</c:v>
                </c:pt>
                <c:pt idx="4">
                  <c:v>32</c:v>
                </c:pt>
                <c:pt idx="5">
                  <c:v>35</c:v>
                </c:pt>
                <c:pt idx="6">
                  <c:v>35</c:v>
                </c:pt>
                <c:pt idx="7">
                  <c:v>35</c:v>
                </c:pt>
                <c:pt idx="8">
                  <c:v>37</c:v>
                </c:pt>
                <c:pt idx="9">
                  <c:v>37</c:v>
                </c:pt>
                <c:pt idx="10">
                  <c:v>37</c:v>
                </c:pt>
                <c:pt idx="11">
                  <c:v>39</c:v>
                </c:pt>
                <c:pt idx="12">
                  <c:v>41</c:v>
                </c:pt>
                <c:pt idx="13">
                  <c:v>44</c:v>
                </c:pt>
                <c:pt idx="14">
                  <c:v>46</c:v>
                </c:pt>
                <c:pt idx="15">
                  <c:v>49</c:v>
                </c:pt>
                <c:pt idx="16">
                  <c:v>49</c:v>
                </c:pt>
                <c:pt idx="17">
                  <c:v>51</c:v>
                </c:pt>
                <c:pt idx="18">
                  <c:v>51</c:v>
                </c:pt>
                <c:pt idx="19">
                  <c:v>51</c:v>
                </c:pt>
                <c:pt idx="20">
                  <c:v>51</c:v>
                </c:pt>
                <c:pt idx="21">
                  <c:v>53</c:v>
                </c:pt>
                <c:pt idx="22">
                  <c:v>53</c:v>
                </c:pt>
                <c:pt idx="23">
                  <c:v>58</c:v>
                </c:pt>
                <c:pt idx="24">
                  <c:v>58</c:v>
                </c:pt>
                <c:pt idx="25">
                  <c:v>58</c:v>
                </c:pt>
                <c:pt idx="26">
                  <c:v>58</c:v>
                </c:pt>
                <c:pt idx="27">
                  <c:v>66</c:v>
                </c:pt>
                <c:pt idx="28">
                  <c:v>66</c:v>
                </c:pt>
                <c:pt idx="29">
                  <c:v>66</c:v>
                </c:pt>
                <c:pt idx="30">
                  <c:v>66</c:v>
                </c:pt>
                <c:pt idx="31">
                  <c:v>73</c:v>
                </c:pt>
                <c:pt idx="32">
                  <c:v>73</c:v>
                </c:pt>
                <c:pt idx="33">
                  <c:v>73</c:v>
                </c:pt>
                <c:pt idx="34">
                  <c:v>78</c:v>
                </c:pt>
                <c:pt idx="35">
                  <c:v>80</c:v>
                </c:pt>
                <c:pt idx="36">
                  <c:v>80</c:v>
                </c:pt>
                <c:pt idx="37">
                  <c:v>80</c:v>
                </c:pt>
                <c:pt idx="38">
                  <c:v>80</c:v>
                </c:pt>
                <c:pt idx="39">
                  <c:v>87</c:v>
                </c:pt>
                <c:pt idx="40">
                  <c:v>92</c:v>
                </c:pt>
                <c:pt idx="41">
                  <c:v>94</c:v>
                </c:pt>
                <c:pt idx="42">
                  <c:v>94</c:v>
                </c:pt>
                <c:pt idx="43">
                  <c:v>94</c:v>
                </c:pt>
                <c:pt idx="44">
                  <c:v>107</c:v>
                </c:pt>
              </c:numCache>
            </c:numRef>
          </c:val>
        </c:ser>
        <c:axId val="80259712"/>
        <c:axId val="80769408"/>
      </c:barChart>
      <c:catAx>
        <c:axId val="802597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b-NO"/>
          </a:p>
        </c:txPr>
        <c:crossAx val="80769408"/>
        <c:crosses val="autoZero"/>
        <c:auto val="1"/>
        <c:lblAlgn val="ctr"/>
        <c:lblOffset val="100"/>
        <c:tickLblSkip val="44"/>
        <c:tickMarkSkip val="1"/>
      </c:catAx>
      <c:valAx>
        <c:axId val="80769408"/>
        <c:scaling>
          <c:orientation val="minMax"/>
          <c:max val="100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b-NO"/>
          </a:p>
        </c:txPr>
        <c:crossAx val="80259712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nb-N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3.2894807289112434E-2"/>
          <c:y val="8.0745464057441541E-2"/>
          <c:w val="0.87938784819560423"/>
          <c:h val="0.77950428763145363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'MENA-midterm'!$A$29:$A$34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'MENA-midterm'!$B$29:$B$34</c:f>
              <c:numCache>
                <c:formatCode>General</c:formatCode>
                <c:ptCount val="6"/>
                <c:pt idx="0">
                  <c:v>6</c:v>
                </c:pt>
                <c:pt idx="1">
                  <c:v>8</c:v>
                </c:pt>
                <c:pt idx="2">
                  <c:v>8</c:v>
                </c:pt>
                <c:pt idx="3">
                  <c:v>9</c:v>
                </c:pt>
                <c:pt idx="4">
                  <c:v>2</c:v>
                </c:pt>
                <c:pt idx="5">
                  <c:v>12</c:v>
                </c:pt>
              </c:numCache>
            </c:numRef>
          </c:val>
        </c:ser>
        <c:axId val="44396928"/>
        <c:axId val="44399232"/>
      </c:barChart>
      <c:catAx>
        <c:axId val="44396928"/>
        <c:scaling>
          <c:orientation val="maxMin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b-NO"/>
          </a:p>
        </c:txPr>
        <c:crossAx val="44399232"/>
        <c:crosses val="autoZero"/>
        <c:auto val="1"/>
        <c:lblAlgn val="ctr"/>
        <c:lblOffset val="100"/>
        <c:tickLblSkip val="1"/>
        <c:tickMarkSkip val="1"/>
      </c:catAx>
      <c:valAx>
        <c:axId val="44399232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b-NO"/>
          </a:p>
        </c:txPr>
        <c:crossAx val="44396928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4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nb-NO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08A12-D959-4E42-BE28-D0ACAB1B749F}" type="datetimeFigureOut">
              <a:rPr lang="en-GB"/>
              <a:pPr>
                <a:defRPr/>
              </a:pPr>
              <a:t>25/10/2012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92458-DFEF-4E94-A7B3-CB5A398EE6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70190-E6B5-4959-99CE-4100A28E30BB}" type="datetimeFigureOut">
              <a:rPr lang="en-GB"/>
              <a:pPr>
                <a:defRPr/>
              </a:pPr>
              <a:t>25/10/2012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F75C2-3CA3-491E-8337-D5D17B3172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B2013-9006-4B95-8386-7843EAD6990C}" type="datetimeFigureOut">
              <a:rPr lang="en-GB"/>
              <a:pPr>
                <a:defRPr/>
              </a:pPr>
              <a:t>25/10/2012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F6B89-EC4A-4FB1-9CD9-0B4303730D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66393-0347-4988-8301-108F70AE58A2}" type="datetimeFigureOut">
              <a:rPr lang="en-GB"/>
              <a:pPr>
                <a:defRPr/>
              </a:pPr>
              <a:t>25/10/2012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FABD1-A660-407A-9D8E-82B1BD21DE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97152-E61B-4C0C-96D0-443F3FD42352}" type="datetimeFigureOut">
              <a:rPr lang="en-GB"/>
              <a:pPr>
                <a:defRPr/>
              </a:pPr>
              <a:t>25/10/2012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7474C-370D-4157-815F-6C4A8F5DB0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65DC9-2385-447C-BF98-CAC075B555E1}" type="datetimeFigureOut">
              <a:rPr lang="en-GB"/>
              <a:pPr>
                <a:defRPr/>
              </a:pPr>
              <a:t>25/10/2012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CAA30-4742-4E55-80CF-CD8C13EDF7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8944F-A2EA-428E-9494-720A8712F8E2}" type="datetimeFigureOut">
              <a:rPr lang="en-GB"/>
              <a:pPr>
                <a:defRPr/>
              </a:pPr>
              <a:t>25/10/2012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3997E-D4FB-4615-A647-4FF9826699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85737-6FDA-435A-A2E5-B2BDE7DC48AE}" type="datetimeFigureOut">
              <a:rPr lang="en-GB"/>
              <a:pPr>
                <a:defRPr/>
              </a:pPr>
              <a:t>25/10/2012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7DE6D-3D0F-409F-A512-A0E40C8BC0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E4A76-2FD7-4998-A80D-6973CA209A86}" type="datetimeFigureOut">
              <a:rPr lang="en-GB"/>
              <a:pPr>
                <a:defRPr/>
              </a:pPr>
              <a:t>25/10/2012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E7E10-F4CD-4529-9601-B65FB786EE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C84C5-9E35-4848-8BEE-6E9D0B6D8632}" type="datetimeFigureOut">
              <a:rPr lang="en-GB"/>
              <a:pPr>
                <a:defRPr/>
              </a:pPr>
              <a:t>25/10/2012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36B70-EACE-4CE3-AF6B-100AB7298C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78A83-ACDF-4B57-8D78-964D791279CA}" type="datetimeFigureOut">
              <a:rPr lang="en-GB"/>
              <a:pPr>
                <a:defRPr/>
              </a:pPr>
              <a:t>25/10/2012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2F535-8C2A-413E-912C-740BBB9501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31E5F5-FDCF-4551-B3C4-CAA10687B1B4}" type="datetimeFigureOut">
              <a:rPr lang="en-GB"/>
              <a:pPr>
                <a:defRPr/>
              </a:pPr>
              <a:t>25/10/2012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813B2A-FCCA-47A9-B8D5-77B80A3EEB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MENA1000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err="1" smtClean="0"/>
              <a:t>Deleksamen</a:t>
            </a:r>
            <a:r>
              <a:rPr lang="en-GB" dirty="0" smtClean="0"/>
              <a:t> 2012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err="1" smtClean="0"/>
              <a:t>Endelig</a:t>
            </a:r>
            <a:r>
              <a:rPr lang="en-GB" dirty="0" smtClean="0"/>
              <a:t> </a:t>
            </a:r>
            <a:r>
              <a:rPr lang="en-GB" dirty="0" err="1" smtClean="0"/>
              <a:t>statistikk</a:t>
            </a: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/>
              <a:t>Deleksamen-resultatet i prosent av oppnåelig </a:t>
            </a:r>
            <a:br>
              <a:rPr lang="en-GB" sz="2800" smtClean="0"/>
            </a:br>
            <a:r>
              <a:rPr lang="en-GB" sz="2800" smtClean="0"/>
              <a:t>(x-aksen er ikke kandidatnummer, bare et løpenummer)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403648" y="1484784"/>
          <a:ext cx="6408711" cy="5263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Dersom det hadde vært gitt karakter…</a:t>
            </a:r>
            <a:br>
              <a:rPr lang="en-GB" sz="3200" smtClean="0"/>
            </a:br>
            <a:r>
              <a:rPr lang="en-GB" sz="3200" smtClean="0"/>
              <a:t>(Antall studenter på de forskjellige karakterene)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547664" y="1556793"/>
          <a:ext cx="612068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Kommentar til settet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Settet var relativt variert: </a:t>
            </a:r>
          </a:p>
          <a:p>
            <a:pPr lvl="1"/>
            <a:r>
              <a:rPr lang="en-GB" smtClean="0"/>
              <a:t>Noe var enkelt: Det var nokså lett å få til noe</a:t>
            </a:r>
          </a:p>
          <a:p>
            <a:pPr lvl="1"/>
            <a:r>
              <a:rPr lang="en-GB" smtClean="0"/>
              <a:t>Noe var vanskelig: Det var vanskelig å få alt rett</a:t>
            </a:r>
          </a:p>
          <a:p>
            <a:pPr lvl="1"/>
            <a:r>
              <a:rPr lang="en-GB" smtClean="0"/>
              <a:t>Settet skilte derfor godt og fordelte ganske jevnt over hele skalaen</a:t>
            </a:r>
          </a:p>
          <a:p>
            <a:pPr lvl="1"/>
            <a:r>
              <a:rPr lang="en-GB" smtClean="0"/>
              <a:t>De som har fått mindre enn 40% (F) </a:t>
            </a:r>
            <a:r>
              <a:rPr lang="en-GB" i="1" smtClean="0"/>
              <a:t>må</a:t>
            </a:r>
            <a:r>
              <a:rPr lang="en-GB" smtClean="0"/>
              <a:t> jobbe hardere!</a:t>
            </a:r>
          </a:p>
          <a:p>
            <a:pPr lvl="1"/>
            <a:r>
              <a:rPr lang="en-GB" smtClean="0"/>
              <a:t>De som har fått mindre enn 55% (D og E) </a:t>
            </a:r>
            <a:r>
              <a:rPr lang="en-GB" i="1" smtClean="0"/>
              <a:t>bør </a:t>
            </a:r>
            <a:r>
              <a:rPr lang="en-GB" smtClean="0"/>
              <a:t>jobbe hardere.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Det var en feil i oppgave 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/>
              <a:t>Elektronkonfigurasjonen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P </a:t>
            </a:r>
            <a:r>
              <a:rPr lang="en-GB" dirty="0" err="1" smtClean="0"/>
              <a:t>er</a:t>
            </a:r>
            <a:r>
              <a:rPr lang="en-GB" dirty="0" smtClean="0"/>
              <a:t> [</a:t>
            </a:r>
            <a:r>
              <a:rPr lang="en-GB" dirty="0" err="1" smtClean="0"/>
              <a:t>Ne</a:t>
            </a:r>
            <a:r>
              <a:rPr lang="en-GB" dirty="0" smtClean="0"/>
              <a:t>]3s</a:t>
            </a:r>
            <a:r>
              <a:rPr lang="en-GB" baseline="30000" dirty="0" smtClean="0"/>
              <a:t>2</a:t>
            </a:r>
            <a:r>
              <a:rPr lang="en-GB" dirty="0" smtClean="0"/>
              <a:t>3p</a:t>
            </a:r>
            <a:r>
              <a:rPr lang="en-GB" baseline="30000" dirty="0" smtClean="0"/>
              <a:t>3</a:t>
            </a:r>
            <a:r>
              <a:rPr lang="en-GB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(</a:t>
            </a:r>
            <a:r>
              <a:rPr lang="en-GB" dirty="0" err="1" smtClean="0"/>
              <a:t>ikke</a:t>
            </a:r>
            <a:r>
              <a:rPr lang="en-GB" dirty="0" smtClean="0"/>
              <a:t> a) [</a:t>
            </a:r>
            <a:r>
              <a:rPr lang="en-GB" dirty="0" err="1" smtClean="0"/>
              <a:t>Ne</a:t>
            </a:r>
            <a:r>
              <a:rPr lang="en-GB" dirty="0" smtClean="0"/>
              <a:t>]2s</a:t>
            </a:r>
            <a:r>
              <a:rPr lang="en-GB" baseline="30000" dirty="0" smtClean="0"/>
              <a:t>2</a:t>
            </a:r>
            <a:r>
              <a:rPr lang="en-GB" dirty="0" smtClean="0"/>
              <a:t>2p</a:t>
            </a:r>
            <a:r>
              <a:rPr lang="en-GB" baseline="30000" dirty="0" smtClean="0"/>
              <a:t>3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“</a:t>
            </a:r>
            <a:r>
              <a:rPr lang="en-GB" dirty="0" err="1" smtClean="0"/>
              <a:t>skulle</a:t>
            </a:r>
            <a:r>
              <a:rPr lang="en-GB" dirty="0" smtClean="0"/>
              <a:t> </a:t>
            </a:r>
            <a:r>
              <a:rPr lang="en-GB" dirty="0" err="1" smtClean="0"/>
              <a:t>vært</a:t>
            </a:r>
            <a:r>
              <a:rPr lang="en-GB" dirty="0" smtClean="0"/>
              <a:t>” </a:t>
            </a:r>
            <a:r>
              <a:rPr lang="en-GB" dirty="0" err="1" smtClean="0"/>
              <a:t>riktig</a:t>
            </a:r>
            <a:r>
              <a:rPr lang="en-GB" dirty="0" smtClean="0">
                <a:sym typeface="Wingdings" pitchFamily="2" charset="2"/>
              </a:rPr>
              <a:t>)</a:t>
            </a:r>
            <a:endParaRPr lang="en-GB" dirty="0" smtClean="0"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ym typeface="Wingdings" pitchFamily="2" charset="2"/>
              </a:rPr>
              <a:t>De </a:t>
            </a:r>
            <a:r>
              <a:rPr lang="en-GB" dirty="0" err="1" smtClean="0">
                <a:sym typeface="Wingdings" pitchFamily="2" charset="2"/>
              </a:rPr>
              <a:t>som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påpekte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det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har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fått</a:t>
            </a:r>
            <a:r>
              <a:rPr lang="en-GB" dirty="0" smtClean="0">
                <a:sym typeface="Wingdings" pitchFamily="2" charset="2"/>
              </a:rPr>
              <a:t> 3 </a:t>
            </a:r>
            <a:r>
              <a:rPr lang="en-GB" dirty="0" err="1" smtClean="0">
                <a:sym typeface="Wingdings" pitchFamily="2" charset="2"/>
              </a:rPr>
              <a:t>poeng</a:t>
            </a:r>
            <a:r>
              <a:rPr lang="en-GB" dirty="0" smtClean="0">
                <a:sym typeface="Wingdings" pitchFamily="2" charset="2"/>
              </a:rPr>
              <a:t>. De </a:t>
            </a:r>
            <a:r>
              <a:rPr lang="en-GB" dirty="0" err="1" smtClean="0">
                <a:sym typeface="Wingdings" pitchFamily="2" charset="2"/>
              </a:rPr>
              <a:t>andre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har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fått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smtClean="0">
                <a:sym typeface="Wingdings" pitchFamily="2" charset="2"/>
              </a:rPr>
              <a:t>0 </a:t>
            </a:r>
            <a:r>
              <a:rPr lang="en-GB" dirty="0" err="1" smtClean="0">
                <a:sym typeface="Wingdings" pitchFamily="2" charset="2"/>
              </a:rPr>
              <a:t>uavhengig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av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hva</a:t>
            </a:r>
            <a:r>
              <a:rPr lang="en-GB" dirty="0" smtClean="0">
                <a:sym typeface="Wingdings" pitchFamily="2" charset="2"/>
              </a:rPr>
              <a:t> de </a:t>
            </a:r>
            <a:r>
              <a:rPr lang="en-GB" dirty="0" err="1" smtClean="0">
                <a:sym typeface="Wingdings" pitchFamily="2" charset="2"/>
              </a:rPr>
              <a:t>svarte</a:t>
            </a:r>
            <a:r>
              <a:rPr lang="en-GB" dirty="0" smtClean="0">
                <a:sym typeface="Wingdings" pitchFamily="2" charset="2"/>
              </a:rPr>
              <a:t> (</a:t>
            </a:r>
            <a:r>
              <a:rPr lang="en-GB" dirty="0" err="1" smtClean="0">
                <a:sym typeface="Wingdings" pitchFamily="2" charset="2"/>
              </a:rPr>
              <a:t>ingen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har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fått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trekk</a:t>
            </a:r>
            <a:r>
              <a:rPr lang="en-GB" dirty="0" smtClean="0">
                <a:sym typeface="Wingdings" pitchFamily="2" charset="2"/>
              </a:rPr>
              <a:t>) </a:t>
            </a:r>
            <a:r>
              <a:rPr lang="en-GB" dirty="0" smtClean="0">
                <a:sym typeface="Wingdings" pitchFamily="2" charset="2"/>
              </a:rPr>
              <a:t>MEN </a:t>
            </a:r>
            <a:r>
              <a:rPr lang="en-GB" i="1" dirty="0" err="1" smtClean="0">
                <a:sym typeface="Wingdings" pitchFamily="2" charset="2"/>
              </a:rPr>
              <a:t>alle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har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fått</a:t>
            </a:r>
            <a:r>
              <a:rPr lang="en-GB" dirty="0" smtClean="0">
                <a:sym typeface="Wingdings" pitchFamily="2" charset="2"/>
              </a:rPr>
              <a:t> en </a:t>
            </a:r>
            <a:r>
              <a:rPr lang="en-GB" dirty="0" err="1" smtClean="0">
                <a:sym typeface="Wingdings" pitchFamily="2" charset="2"/>
              </a:rPr>
              <a:t>relativ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forbedring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ved</a:t>
            </a:r>
            <a:r>
              <a:rPr lang="en-GB" dirty="0" smtClean="0">
                <a:sym typeface="Wingdings" pitchFamily="2" charset="2"/>
              </a:rPr>
              <a:t> at </a:t>
            </a:r>
            <a:r>
              <a:rPr lang="en-GB" dirty="0" err="1" smtClean="0">
                <a:sym typeface="Wingdings" pitchFamily="2" charset="2"/>
              </a:rPr>
              <a:t>det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ble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regnet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ut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prosent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av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oppnåelig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basert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på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smtClean="0">
                <a:sym typeface="Wingdings" pitchFamily="2" charset="2"/>
              </a:rPr>
              <a:t>19 </a:t>
            </a:r>
            <a:r>
              <a:rPr lang="en-GB" dirty="0" err="1" smtClean="0">
                <a:sym typeface="Wingdings" pitchFamily="2" charset="2"/>
              </a:rPr>
              <a:t>oppgaver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istedetfor</a:t>
            </a:r>
            <a:r>
              <a:rPr lang="en-GB" dirty="0" smtClean="0">
                <a:sym typeface="Wingdings" pitchFamily="2" charset="2"/>
              </a:rPr>
              <a:t> 20, </a:t>
            </a:r>
            <a:r>
              <a:rPr lang="en-GB" dirty="0" err="1" smtClean="0">
                <a:sym typeface="Wingdings" pitchFamily="2" charset="2"/>
              </a:rPr>
              <a:t>som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poengene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ble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summert</a:t>
            </a:r>
            <a:r>
              <a:rPr lang="en-GB" dirty="0" smtClean="0">
                <a:sym typeface="Wingdings" pitchFamily="2" charset="2"/>
              </a:rPr>
              <a:t> for.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err="1" smtClean="0">
                <a:sym typeface="Wingdings" pitchFamily="2" charset="2"/>
              </a:rPr>
              <a:t>Derved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var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det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én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som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fikk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mer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enn</a:t>
            </a:r>
            <a:r>
              <a:rPr lang="en-GB" dirty="0" smtClean="0">
                <a:sym typeface="Wingdings" pitchFamily="2" charset="2"/>
              </a:rPr>
              <a:t> 100% </a:t>
            </a:r>
            <a:r>
              <a:rPr lang="en-GB" dirty="0" err="1" smtClean="0">
                <a:sym typeface="Wingdings" pitchFamily="2" charset="2"/>
              </a:rPr>
              <a:t>riktig</a:t>
            </a:r>
            <a:r>
              <a:rPr lang="en-GB" dirty="0" smtClean="0">
                <a:sym typeface="Wingdings" pitchFamily="2" charset="2"/>
              </a:rPr>
              <a:t> 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var</a:t>
            </a:r>
            <a:r>
              <a:rPr lang="en-GB" dirty="0" smtClean="0"/>
              <a:t> en </a:t>
            </a:r>
            <a:r>
              <a:rPr lang="en-GB" dirty="0" err="1" smtClean="0"/>
              <a:t>feil</a:t>
            </a:r>
            <a:r>
              <a:rPr lang="en-GB" dirty="0" smtClean="0"/>
              <a:t> </a:t>
            </a:r>
            <a:r>
              <a:rPr lang="en-GB" dirty="0" err="1" smtClean="0"/>
              <a:t>også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Oppg</a:t>
            </a:r>
            <a:r>
              <a:rPr lang="en-GB" dirty="0" smtClean="0"/>
              <a:t>. 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</a:t>
            </a:r>
            <a:r>
              <a:rPr lang="en-GB" dirty="0" err="1" smtClean="0"/>
              <a:t>prinsippet</a:t>
            </a:r>
            <a:r>
              <a:rPr lang="en-GB" dirty="0" smtClean="0"/>
              <a:t> </a:t>
            </a:r>
            <a:r>
              <a:rPr lang="en-GB" dirty="0" err="1" smtClean="0"/>
              <a:t>skulle</a:t>
            </a:r>
            <a:r>
              <a:rPr lang="en-GB" dirty="0" smtClean="0"/>
              <a:t> BaF</a:t>
            </a:r>
            <a:r>
              <a:rPr lang="en-GB" baseline="-25000" dirty="0" smtClean="0"/>
              <a:t>2</a:t>
            </a:r>
            <a:r>
              <a:rPr lang="en-GB" dirty="0" smtClean="0"/>
              <a:t> </a:t>
            </a:r>
            <a:r>
              <a:rPr lang="en-GB" dirty="0" err="1" smtClean="0"/>
              <a:t>være</a:t>
            </a:r>
            <a:r>
              <a:rPr lang="en-GB" dirty="0" smtClean="0"/>
              <a:t> </a:t>
            </a:r>
            <a:r>
              <a:rPr lang="en-GB" dirty="0" err="1" smtClean="0"/>
              <a:t>lett</a:t>
            </a:r>
            <a:r>
              <a:rPr lang="en-GB" dirty="0" smtClean="0"/>
              <a:t> </a:t>
            </a:r>
            <a:r>
              <a:rPr lang="en-GB" dirty="0" err="1" smtClean="0"/>
              <a:t>løselig</a:t>
            </a:r>
            <a:r>
              <a:rPr lang="en-GB" dirty="0" smtClean="0"/>
              <a:t> (</a:t>
            </a:r>
            <a:r>
              <a:rPr lang="en-GB" dirty="0" err="1" smtClean="0"/>
              <a:t>svaralternativ</a:t>
            </a:r>
            <a:r>
              <a:rPr lang="en-GB" dirty="0" smtClean="0"/>
              <a:t> d) </a:t>
            </a:r>
            <a:r>
              <a:rPr lang="en-GB" dirty="0" err="1" smtClean="0"/>
              <a:t>siden</a:t>
            </a:r>
            <a:r>
              <a:rPr lang="en-GB" dirty="0" smtClean="0"/>
              <a:t> Ba</a:t>
            </a:r>
            <a:r>
              <a:rPr lang="en-GB" baseline="30000" dirty="0" smtClean="0"/>
              <a:t>2+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stort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F</a:t>
            </a:r>
            <a:r>
              <a:rPr lang="en-GB" baseline="30000" dirty="0" smtClean="0"/>
              <a:t>-</a:t>
            </a:r>
            <a:r>
              <a:rPr lang="en-GB" dirty="0" smtClean="0"/>
              <a:t> </a:t>
            </a:r>
            <a:r>
              <a:rPr lang="en-GB" dirty="0" err="1" smtClean="0"/>
              <a:t>relativt</a:t>
            </a:r>
            <a:r>
              <a:rPr lang="en-GB" dirty="0" smtClean="0"/>
              <a:t> </a:t>
            </a:r>
            <a:r>
              <a:rPr lang="en-GB" dirty="0" err="1" smtClean="0"/>
              <a:t>lite</a:t>
            </a:r>
            <a:r>
              <a:rPr lang="en-GB" dirty="0" smtClean="0"/>
              <a:t>. Men BaF</a:t>
            </a:r>
            <a:r>
              <a:rPr lang="en-GB" baseline="-25000" dirty="0" smtClean="0"/>
              <a:t>2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realiteten</a:t>
            </a:r>
            <a:r>
              <a:rPr lang="en-GB" dirty="0" smtClean="0"/>
              <a:t> bare </a:t>
            </a:r>
            <a:r>
              <a:rPr lang="en-GB" dirty="0" err="1" smtClean="0"/>
              <a:t>litt</a:t>
            </a:r>
            <a:r>
              <a:rPr lang="en-GB" dirty="0" smtClean="0"/>
              <a:t> </a:t>
            </a:r>
            <a:r>
              <a:rPr lang="en-GB" dirty="0" err="1" smtClean="0"/>
              <a:t>løselig</a:t>
            </a:r>
            <a:r>
              <a:rPr lang="en-GB" dirty="0" smtClean="0"/>
              <a:t>, </a:t>
            </a:r>
            <a:r>
              <a:rPr lang="en-GB" dirty="0" err="1" smtClean="0"/>
              <a:t>så</a:t>
            </a:r>
            <a:r>
              <a:rPr lang="en-GB" dirty="0" smtClean="0"/>
              <a:t> </a:t>
            </a:r>
            <a:r>
              <a:rPr lang="en-GB" dirty="0" err="1" smtClean="0"/>
              <a:t>svaralternativ</a:t>
            </a:r>
            <a:r>
              <a:rPr lang="en-GB" dirty="0" smtClean="0"/>
              <a:t> c </a:t>
            </a:r>
            <a:r>
              <a:rPr lang="en-GB" dirty="0" err="1" smtClean="0"/>
              <a:t>må</a:t>
            </a:r>
            <a:r>
              <a:rPr lang="en-GB" dirty="0" smtClean="0"/>
              <a:t> </a:t>
            </a:r>
            <a:r>
              <a:rPr lang="en-GB" dirty="0" err="1" smtClean="0"/>
              <a:t>også</a:t>
            </a:r>
            <a:r>
              <a:rPr lang="en-GB" dirty="0" smtClean="0"/>
              <a:t> </a:t>
            </a:r>
            <a:r>
              <a:rPr lang="en-GB" dirty="0" err="1" smtClean="0"/>
              <a:t>anses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riktig</a:t>
            </a:r>
            <a:r>
              <a:rPr lang="en-GB" dirty="0" smtClean="0"/>
              <a:t>.)</a:t>
            </a:r>
          </a:p>
          <a:p>
            <a:endParaRPr lang="en-GB" dirty="0" smtClean="0"/>
          </a:p>
          <a:p>
            <a:r>
              <a:rPr lang="en-GB" dirty="0" smtClean="0"/>
              <a:t>Men </a:t>
            </a:r>
            <a:r>
              <a:rPr lang="en-GB" dirty="0" err="1" smtClean="0"/>
              <a:t>alternativ</a:t>
            </a:r>
            <a:r>
              <a:rPr lang="en-GB" dirty="0" smtClean="0"/>
              <a:t> a) </a:t>
            </a:r>
            <a:r>
              <a:rPr lang="en-GB" dirty="0" err="1" smtClean="0"/>
              <a:t>og</a:t>
            </a:r>
            <a:r>
              <a:rPr lang="en-GB" dirty="0" smtClean="0"/>
              <a:t> b)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sier</a:t>
            </a:r>
            <a:r>
              <a:rPr lang="en-GB" dirty="0" smtClean="0"/>
              <a:t> at BaF</a:t>
            </a:r>
            <a:r>
              <a:rPr lang="en-GB" baseline="-25000" dirty="0" smtClean="0"/>
              <a:t>2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metallisk</a:t>
            </a:r>
            <a:r>
              <a:rPr lang="en-GB" dirty="0" smtClean="0"/>
              <a:t>,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uansett</a:t>
            </a:r>
            <a:r>
              <a:rPr lang="en-GB" dirty="0" smtClean="0"/>
              <a:t> </a:t>
            </a:r>
            <a:r>
              <a:rPr lang="en-GB" i="1" dirty="0" err="1" smtClean="0"/>
              <a:t>ikke</a:t>
            </a:r>
            <a:r>
              <a:rPr lang="en-GB" i="1" dirty="0" smtClean="0"/>
              <a:t> </a:t>
            </a:r>
            <a:r>
              <a:rPr lang="en-GB" dirty="0" err="1" smtClean="0"/>
              <a:t>riktig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ga</a:t>
            </a:r>
            <a:r>
              <a:rPr lang="en-GB" dirty="0" smtClean="0"/>
              <a:t> </a:t>
            </a:r>
            <a:r>
              <a:rPr lang="en-GB" dirty="0" err="1" smtClean="0"/>
              <a:t>trekk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174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Arial</vt:lpstr>
      <vt:lpstr>Wingdings</vt:lpstr>
      <vt:lpstr>Office Theme</vt:lpstr>
      <vt:lpstr>MENA1000</vt:lpstr>
      <vt:lpstr>Deleksamen-resultatet i prosent av oppnåelig  (x-aksen er ikke kandidatnummer, bare et løpenummer)</vt:lpstr>
      <vt:lpstr>Dersom det hadde vært gitt karakter… (Antall studenter på de forskjellige karakterene)</vt:lpstr>
      <vt:lpstr>Kommentar til settet</vt:lpstr>
      <vt:lpstr>Det var en feil i oppgave 12</vt:lpstr>
      <vt:lpstr>Det var en feil også i Oppg. 15</vt:lpstr>
    </vt:vector>
  </TitlesOfParts>
  <Company>Universitetet i Oslo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MENA1000</dc:title>
  <dc:creator>trulsn</dc:creator>
  <cp:lastModifiedBy>trulsn</cp:lastModifiedBy>
  <cp:revision>5</cp:revision>
  <dcterms:created xsi:type="dcterms:W3CDTF">2012-10-21T18:18:42Z</dcterms:created>
  <dcterms:modified xsi:type="dcterms:W3CDTF">2012-10-25T21:32:04Z</dcterms:modified>
</cp:coreProperties>
</file>