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07" r:id="rId3"/>
    <p:sldId id="305" r:id="rId4"/>
    <p:sldId id="257" r:id="rId5"/>
    <p:sldId id="258" r:id="rId6"/>
    <p:sldId id="291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5" r:id="rId23"/>
    <p:sldId id="276" r:id="rId24"/>
    <p:sldId id="274" r:id="rId25"/>
    <p:sldId id="277" r:id="rId26"/>
    <p:sldId id="278" r:id="rId27"/>
    <p:sldId id="279" r:id="rId28"/>
    <p:sldId id="304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CC3399"/>
    <a:srgbClr val="FF9999"/>
    <a:srgbClr val="99CCFF"/>
    <a:srgbClr val="003366"/>
    <a:srgbClr val="000066"/>
    <a:srgbClr val="CCECFF"/>
    <a:srgbClr val="CC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32" autoAdjust="0"/>
    <p:restoredTop sz="93500" autoAdjust="0"/>
  </p:normalViewPr>
  <p:slideViewPr>
    <p:cSldViewPr>
      <p:cViewPr>
        <p:scale>
          <a:sx n="130" d="100"/>
          <a:sy n="130" d="100"/>
        </p:scale>
        <p:origin x="-4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0"/>
    </p:cViewPr>
  </p:sorterViewPr>
  <p:notesViewPr>
    <p:cSldViewPr>
      <p:cViewPr varScale="1">
        <p:scale>
          <a:sx n="78" d="100"/>
          <a:sy n="78" d="100"/>
        </p:scale>
        <p:origin x="-2102" y="-4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ulsn\Documents\MENA1000bok\Figurer\Raafigurer\Gravitasjon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ulsn\Documents\MENA1000bok\Figurer\Raafigurer\Gravitasjon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rulsn\Documents\MENA1000bok\Figurer\Raafigurer\Gravitasjon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title>
      <c:layout>
        <c:manualLayout>
          <c:xMode val="edge"/>
          <c:yMode val="edge"/>
          <c:x val="0.37556298773690078"/>
          <c:y val="0.18055555555555555"/>
        </c:manualLayout>
      </c:layout>
      <c:txPr>
        <a:bodyPr/>
        <a:lstStyle/>
        <a:p>
          <a:pPr>
            <a:defRPr sz="1100"/>
          </a:pPr>
          <a:endParaRPr lang="nb-NO"/>
        </a:p>
      </c:txPr>
    </c:title>
    <c:plotArea>
      <c:layout/>
      <c:scatterChart>
        <c:scatterStyle val="smoothMarker"/>
        <c:ser>
          <c:idx val="0"/>
          <c:order val="0"/>
          <c:tx>
            <c:v>dE = mgh</c:v>
          </c:tx>
          <c:marker>
            <c:symbol val="none"/>
          </c:marker>
          <c:xVal>
            <c:numRef>
              <c:f>Sheet1!$B$4:$B$25</c:f>
              <c:numCache>
                <c:formatCode>General</c:formatCod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4</c:v>
                </c:pt>
                <c:pt idx="4">
                  <c:v>8</c:v>
                </c:pt>
                <c:pt idx="5">
                  <c:v>16</c:v>
                </c:pt>
                <c:pt idx="6">
                  <c:v>32</c:v>
                </c:pt>
                <c:pt idx="7">
                  <c:v>64</c:v>
                </c:pt>
                <c:pt idx="8">
                  <c:v>128</c:v>
                </c:pt>
                <c:pt idx="9">
                  <c:v>256</c:v>
                </c:pt>
                <c:pt idx="10">
                  <c:v>512</c:v>
                </c:pt>
                <c:pt idx="11">
                  <c:v>1024</c:v>
                </c:pt>
                <c:pt idx="12">
                  <c:v>2048</c:v>
                </c:pt>
                <c:pt idx="13">
                  <c:v>4096</c:v>
                </c:pt>
                <c:pt idx="14">
                  <c:v>8192</c:v>
                </c:pt>
                <c:pt idx="15">
                  <c:v>16384</c:v>
                </c:pt>
                <c:pt idx="16">
                  <c:v>32768</c:v>
                </c:pt>
                <c:pt idx="17">
                  <c:v>65536</c:v>
                </c:pt>
                <c:pt idx="18">
                  <c:v>131072</c:v>
                </c:pt>
                <c:pt idx="19">
                  <c:v>262144</c:v>
                </c:pt>
                <c:pt idx="20">
                  <c:v>524288</c:v>
                </c:pt>
                <c:pt idx="21">
                  <c:v>1048576</c:v>
                </c:pt>
              </c:numCache>
            </c:numRef>
          </c:xVal>
          <c:yVal>
            <c:numRef>
              <c:f>Sheet1!$E$4:$E$25</c:f>
              <c:numCache>
                <c:formatCode>General</c:formatCode>
                <c:ptCount val="22"/>
                <c:pt idx="0">
                  <c:v>0</c:v>
                </c:pt>
                <c:pt idx="1">
                  <c:v>9.81</c:v>
                </c:pt>
                <c:pt idx="2">
                  <c:v>19.62</c:v>
                </c:pt>
                <c:pt idx="3">
                  <c:v>39.24</c:v>
                </c:pt>
                <c:pt idx="4">
                  <c:v>78.48</c:v>
                </c:pt>
                <c:pt idx="5">
                  <c:v>156.96</c:v>
                </c:pt>
                <c:pt idx="6">
                  <c:v>313.92</c:v>
                </c:pt>
                <c:pt idx="7">
                  <c:v>627.84</c:v>
                </c:pt>
                <c:pt idx="8">
                  <c:v>1255.68</c:v>
                </c:pt>
                <c:pt idx="9">
                  <c:v>2511.36</c:v>
                </c:pt>
                <c:pt idx="10">
                  <c:v>5022.72</c:v>
                </c:pt>
                <c:pt idx="11">
                  <c:v>10045.44</c:v>
                </c:pt>
                <c:pt idx="12">
                  <c:v>20090.88</c:v>
                </c:pt>
                <c:pt idx="13">
                  <c:v>40181.760000000002</c:v>
                </c:pt>
                <c:pt idx="14">
                  <c:v>80363.520000000004</c:v>
                </c:pt>
                <c:pt idx="15">
                  <c:v>160727.04000000001</c:v>
                </c:pt>
                <c:pt idx="16">
                  <c:v>321454.08000000002</c:v>
                </c:pt>
                <c:pt idx="17">
                  <c:v>642908.16000000003</c:v>
                </c:pt>
                <c:pt idx="18">
                  <c:v>1285816.3200000001</c:v>
                </c:pt>
                <c:pt idx="19">
                  <c:v>2571632.6400000001</c:v>
                </c:pt>
                <c:pt idx="20">
                  <c:v>5143265.2800000003</c:v>
                </c:pt>
                <c:pt idx="21">
                  <c:v>10286530.560000001</c:v>
                </c:pt>
              </c:numCache>
            </c:numRef>
          </c:yVal>
          <c:smooth val="1"/>
        </c:ser>
        <c:axId val="105505920"/>
        <c:axId val="106827136"/>
      </c:scatterChart>
      <c:valAx>
        <c:axId val="1055059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300"/>
                </a:pPr>
                <a:r>
                  <a:rPr lang="en-US" sz="900" b="1" i="0" baseline="0"/>
                  <a:t>Høyde over overflaten (m)</a:t>
                </a:r>
                <a:endParaRPr lang="nb-NO" sz="300"/>
              </a:p>
            </c:rich>
          </c:tx>
          <c:layout/>
        </c:title>
        <c:numFmt formatCode="General" sourceLinked="1"/>
        <c:tickLblPos val="nextTo"/>
        <c:crossAx val="106827136"/>
        <c:crosses val="autoZero"/>
        <c:crossBetween val="midCat"/>
      </c:valAx>
      <c:valAx>
        <c:axId val="1068271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Energi (J)</a:t>
                </a:r>
              </a:p>
            </c:rich>
          </c:tx>
          <c:layout/>
        </c:title>
        <c:numFmt formatCode="General" sourceLinked="1"/>
        <c:tickLblPos val="nextTo"/>
        <c:crossAx val="105505920"/>
        <c:crosses val="autoZero"/>
        <c:crossBetween val="midCat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title>
      <c:layout>
        <c:manualLayout>
          <c:xMode val="edge"/>
          <c:yMode val="edge"/>
          <c:x val="0.37000095099627567"/>
          <c:y val="0.18287369706131013"/>
        </c:manualLayout>
      </c:layout>
      <c:txPr>
        <a:bodyPr/>
        <a:lstStyle/>
        <a:p>
          <a:pPr>
            <a:defRPr sz="1000"/>
          </a:pPr>
          <a:endParaRPr lang="nb-NO"/>
        </a:p>
      </c:txPr>
    </c:title>
    <c:plotArea>
      <c:layout>
        <c:manualLayout>
          <c:layoutTarget val="inner"/>
          <c:xMode val="edge"/>
          <c:yMode val="edge"/>
          <c:x val="0.21409120427159248"/>
          <c:y val="0.16835257713477"/>
          <c:w val="0.61625405873439643"/>
          <c:h val="0.59361989813417115"/>
        </c:manualLayout>
      </c:layout>
      <c:scatterChart>
        <c:scatterStyle val="smoothMarker"/>
        <c:ser>
          <c:idx val="0"/>
          <c:order val="0"/>
          <c:tx>
            <c:v>F = y*m1*m2/r^2</c:v>
          </c:tx>
          <c:marker>
            <c:symbol val="none"/>
          </c:marker>
          <c:xVal>
            <c:numRef>
              <c:f>Sheet1!$J$4:$J$22</c:f>
              <c:numCache>
                <c:formatCode>General</c:formatCode>
                <c:ptCount val="19"/>
                <c:pt idx="0">
                  <c:v>6371000</c:v>
                </c:pt>
                <c:pt idx="1">
                  <c:v>6372000</c:v>
                </c:pt>
                <c:pt idx="2">
                  <c:v>6373000</c:v>
                </c:pt>
                <c:pt idx="3">
                  <c:v>6375000</c:v>
                </c:pt>
                <c:pt idx="4">
                  <c:v>6379000</c:v>
                </c:pt>
                <c:pt idx="5">
                  <c:v>6387000</c:v>
                </c:pt>
                <c:pt idx="6">
                  <c:v>6403000</c:v>
                </c:pt>
                <c:pt idx="7">
                  <c:v>6435000</c:v>
                </c:pt>
                <c:pt idx="8">
                  <c:v>6499000</c:v>
                </c:pt>
                <c:pt idx="9">
                  <c:v>6627000</c:v>
                </c:pt>
                <c:pt idx="10">
                  <c:v>6883000</c:v>
                </c:pt>
                <c:pt idx="11">
                  <c:v>7395000</c:v>
                </c:pt>
                <c:pt idx="12">
                  <c:v>8419000</c:v>
                </c:pt>
                <c:pt idx="13">
                  <c:v>10467000</c:v>
                </c:pt>
                <c:pt idx="14">
                  <c:v>14563000</c:v>
                </c:pt>
                <c:pt idx="15">
                  <c:v>22755000</c:v>
                </c:pt>
                <c:pt idx="16">
                  <c:v>39139000</c:v>
                </c:pt>
                <c:pt idx="17">
                  <c:v>71907000</c:v>
                </c:pt>
                <c:pt idx="18">
                  <c:v>137443000</c:v>
                </c:pt>
              </c:numCache>
            </c:numRef>
          </c:xVal>
          <c:yVal>
            <c:numRef>
              <c:f>Sheet1!$L$4:$L$22</c:f>
              <c:numCache>
                <c:formatCode>General</c:formatCode>
                <c:ptCount val="19"/>
                <c:pt idx="0">
                  <c:v>9.8596585271596755</c:v>
                </c:pt>
                <c:pt idx="1">
                  <c:v>9.856564087468362</c:v>
                </c:pt>
                <c:pt idx="2">
                  <c:v>9.8534711043266654</c:v>
                </c:pt>
                <c:pt idx="3">
                  <c:v>9.8472895040369082</c:v>
                </c:pt>
                <c:pt idx="4">
                  <c:v>9.8349437418854642</c:v>
                </c:pt>
                <c:pt idx="5">
                  <c:v>9.8103217675228791</c:v>
                </c:pt>
                <c:pt idx="6">
                  <c:v>9.7613543979230997</c:v>
                </c:pt>
                <c:pt idx="7">
                  <c:v>9.6645131610166573</c:v>
                </c:pt>
                <c:pt idx="8">
                  <c:v>9.4751045416316373</c:v>
                </c:pt>
                <c:pt idx="9">
                  <c:v>9.1126175392749378</c:v>
                </c:pt>
                <c:pt idx="10">
                  <c:v>8.4473705490594551</c:v>
                </c:pt>
                <c:pt idx="11">
                  <c:v>7.3181402378395575</c:v>
                </c:pt>
                <c:pt idx="12">
                  <c:v>5.6461974983168988</c:v>
                </c:pt>
                <c:pt idx="13">
                  <c:v>3.6528567050854637</c:v>
                </c:pt>
                <c:pt idx="14">
                  <c:v>1.8870151427872814</c:v>
                </c:pt>
                <c:pt idx="15">
                  <c:v>0.77290017319279181</c:v>
                </c:pt>
                <c:pt idx="16">
                  <c:v>0.26125080287212238</c:v>
                </c:pt>
                <c:pt idx="17">
                  <c:v>7.7398892079419371E-2</c:v>
                </c:pt>
                <c:pt idx="18">
                  <c:v>2.1185164092114819E-2</c:v>
                </c:pt>
              </c:numCache>
            </c:numRef>
          </c:yVal>
          <c:smooth val="1"/>
        </c:ser>
        <c:axId val="131369216"/>
        <c:axId val="132299392"/>
      </c:scatterChart>
      <c:valAx>
        <c:axId val="1313692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400"/>
                </a:pPr>
                <a:r>
                  <a:rPr lang="en-US" sz="1000" b="1" i="0" baseline="0"/>
                  <a:t>Avstand fra Jordens senter (m)</a:t>
                </a:r>
                <a:endParaRPr lang="nb-NO" sz="400"/>
              </a:p>
            </c:rich>
          </c:tx>
          <c:layout/>
        </c:title>
        <c:numFmt formatCode="General" sourceLinked="1"/>
        <c:tickLblPos val="nextTo"/>
        <c:crossAx val="132299392"/>
        <c:crosses val="autoZero"/>
        <c:crossBetween val="midCat"/>
      </c:valAx>
      <c:valAx>
        <c:axId val="132299392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Kraft (N)</a:t>
                </a:r>
              </a:p>
            </c:rich>
          </c:tx>
          <c:layout/>
        </c:title>
        <c:numFmt formatCode="General" sourceLinked="1"/>
        <c:tickLblPos val="nextTo"/>
        <c:crossAx val="131369216"/>
        <c:crosses val="autoZero"/>
        <c:crossBetween val="midCat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nb-NO"/>
  <c:chart>
    <c:title>
      <c:layout>
        <c:manualLayout>
          <c:xMode val="edge"/>
          <c:yMode val="edge"/>
          <c:x val="0.46884309118285261"/>
          <c:y val="0.57567584046827469"/>
        </c:manualLayout>
      </c:layout>
      <c:txPr>
        <a:bodyPr/>
        <a:lstStyle/>
        <a:p>
          <a:pPr>
            <a:defRPr sz="1000"/>
          </a:pPr>
          <a:endParaRPr lang="nb-NO"/>
        </a:p>
      </c:txPr>
    </c:title>
    <c:plotArea>
      <c:layout>
        <c:manualLayout>
          <c:layoutTarget val="inner"/>
          <c:xMode val="edge"/>
          <c:yMode val="edge"/>
          <c:x val="0.33065894511849503"/>
          <c:y val="0.17570157654887933"/>
          <c:w val="0.5225647408990689"/>
          <c:h val="0.68206381386393267"/>
        </c:manualLayout>
      </c:layout>
      <c:scatterChart>
        <c:scatterStyle val="smoothMarker"/>
        <c:ser>
          <c:idx val="0"/>
          <c:order val="0"/>
          <c:tx>
            <c:v>dE = -y*m1*m2/r</c:v>
          </c:tx>
          <c:marker>
            <c:symbol val="none"/>
          </c:marker>
          <c:xVal>
            <c:numRef>
              <c:f>Sheet1!$J$4:$J$22</c:f>
              <c:numCache>
                <c:formatCode>General</c:formatCode>
                <c:ptCount val="19"/>
                <c:pt idx="0">
                  <c:v>6371000</c:v>
                </c:pt>
                <c:pt idx="1">
                  <c:v>6372000</c:v>
                </c:pt>
                <c:pt idx="2">
                  <c:v>6373000</c:v>
                </c:pt>
                <c:pt idx="3">
                  <c:v>6375000</c:v>
                </c:pt>
                <c:pt idx="4">
                  <c:v>6379000</c:v>
                </c:pt>
                <c:pt idx="5">
                  <c:v>6387000</c:v>
                </c:pt>
                <c:pt idx="6">
                  <c:v>6403000</c:v>
                </c:pt>
                <c:pt idx="7">
                  <c:v>6435000</c:v>
                </c:pt>
                <c:pt idx="8">
                  <c:v>6499000</c:v>
                </c:pt>
                <c:pt idx="9">
                  <c:v>6627000</c:v>
                </c:pt>
                <c:pt idx="10">
                  <c:v>6883000</c:v>
                </c:pt>
                <c:pt idx="11">
                  <c:v>7395000</c:v>
                </c:pt>
                <c:pt idx="12">
                  <c:v>8419000</c:v>
                </c:pt>
                <c:pt idx="13">
                  <c:v>10467000</c:v>
                </c:pt>
                <c:pt idx="14">
                  <c:v>14563000</c:v>
                </c:pt>
                <c:pt idx="15">
                  <c:v>22755000</c:v>
                </c:pt>
                <c:pt idx="16">
                  <c:v>39139000</c:v>
                </c:pt>
                <c:pt idx="17">
                  <c:v>71907000</c:v>
                </c:pt>
                <c:pt idx="18">
                  <c:v>137443000</c:v>
                </c:pt>
              </c:numCache>
            </c:numRef>
          </c:xVal>
          <c:yVal>
            <c:numRef>
              <c:f>Sheet1!$N$4:$N$22</c:f>
              <c:numCache>
                <c:formatCode>General</c:formatCode>
                <c:ptCount val="19"/>
                <c:pt idx="0">
                  <c:v>-62815884.476534292</c:v>
                </c:pt>
                <c:pt idx="1">
                  <c:v>-62806026.365348406</c:v>
                </c:pt>
                <c:pt idx="2">
                  <c:v>-62796171.347873837</c:v>
                </c:pt>
                <c:pt idx="3">
                  <c:v>-62776470.588235289</c:v>
                </c:pt>
                <c:pt idx="4">
                  <c:v>-62737106.129487373</c:v>
                </c:pt>
                <c:pt idx="5">
                  <c:v>-62658525.12916863</c:v>
                </c:pt>
                <c:pt idx="6">
                  <c:v>-62501952.209901609</c:v>
                </c:pt>
                <c:pt idx="7">
                  <c:v>-62191142.191142187</c:v>
                </c:pt>
                <c:pt idx="8">
                  <c:v>-61578704.416064009</c:v>
                </c:pt>
                <c:pt idx="9">
                  <c:v>-60389316.432775013</c:v>
                </c:pt>
                <c:pt idx="10">
                  <c:v>-58143251.489176229</c:v>
                </c:pt>
                <c:pt idx="11">
                  <c:v>-54117647.058823526</c:v>
                </c:pt>
                <c:pt idx="12">
                  <c:v>-47535336.738329969</c:v>
                </c:pt>
                <c:pt idx="13">
                  <c:v>-38234451.13212955</c:v>
                </c:pt>
                <c:pt idx="14">
                  <c:v>-27480601.524411179</c:v>
                </c:pt>
                <c:pt idx="15">
                  <c:v>-17587343.441001978</c:v>
                </c:pt>
                <c:pt idx="16">
                  <c:v>-10225095.173611999</c:v>
                </c:pt>
                <c:pt idx="17">
                  <c:v>-5565522.1327548083</c:v>
                </c:pt>
                <c:pt idx="18">
                  <c:v>-2911752.5083125369</c:v>
                </c:pt>
              </c:numCache>
            </c:numRef>
          </c:yVal>
          <c:smooth val="1"/>
        </c:ser>
        <c:axId val="131275776"/>
        <c:axId val="131322240"/>
      </c:scatterChart>
      <c:valAx>
        <c:axId val="13127577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Avstand</a:t>
                </a:r>
                <a:r>
                  <a:rPr lang="en-US" baseline="0"/>
                  <a:t> fra Jordens senter (</a:t>
                </a:r>
                <a:r>
                  <a:rPr lang="en-US"/>
                  <a:t>m)</a:t>
                </a:r>
              </a:p>
            </c:rich>
          </c:tx>
          <c:layout/>
        </c:title>
        <c:numFmt formatCode="General" sourceLinked="1"/>
        <c:tickLblPos val="nextTo"/>
        <c:crossAx val="131322240"/>
        <c:crosses val="autoZero"/>
        <c:crossBetween val="midCat"/>
      </c:valAx>
      <c:valAx>
        <c:axId val="13132224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nb-NO"/>
                  <a:t>Energi</a:t>
                </a:r>
                <a:r>
                  <a:rPr lang="nb-NO" baseline="0"/>
                  <a:t> (J)</a:t>
                </a:r>
                <a:endParaRPr lang="nb-NO"/>
              </a:p>
            </c:rich>
          </c:tx>
          <c:layout/>
        </c:title>
        <c:numFmt formatCode="General" sourceLinked="1"/>
        <c:tickLblPos val="nextTo"/>
        <c:crossAx val="131275776"/>
        <c:crosses val="autoZero"/>
        <c:crossBetween val="midCat"/>
      </c:valAx>
    </c:plotArea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2E8498E-7684-4002-8AC1-758F935B37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4150A95-86DB-4883-9987-EA35224D7C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VGS </a:t>
            </a:r>
            <a:r>
              <a:rPr lang="en-GB" dirty="0" err="1" smtClean="0"/>
              <a:t>Fysikk</a:t>
            </a:r>
            <a:r>
              <a:rPr lang="en-GB" dirty="0" smtClean="0"/>
              <a:t> – en </a:t>
            </a:r>
            <a:r>
              <a:rPr lang="en-GB" dirty="0" err="1" smtClean="0"/>
              <a:t>repetisjon</a:t>
            </a:r>
            <a:r>
              <a:rPr lang="en-GB" dirty="0" smtClean="0"/>
              <a:t> for </a:t>
            </a:r>
            <a:r>
              <a:rPr lang="en-GB" dirty="0" err="1" smtClean="0"/>
              <a:t>noen</a:t>
            </a:r>
            <a:r>
              <a:rPr lang="en-GB" dirty="0" smtClean="0"/>
              <a:t>, et </a:t>
            </a:r>
            <a:r>
              <a:rPr lang="en-GB" dirty="0" err="1" smtClean="0"/>
              <a:t>kræsjkurs</a:t>
            </a:r>
            <a:r>
              <a:rPr lang="en-GB" dirty="0" smtClean="0"/>
              <a:t> for </a:t>
            </a:r>
            <a:r>
              <a:rPr lang="en-GB" dirty="0" err="1" smtClean="0"/>
              <a:t>andre</a:t>
            </a:r>
            <a:r>
              <a:rPr lang="en-GB" dirty="0" smtClean="0"/>
              <a:t>. Les </a:t>
            </a:r>
            <a:r>
              <a:rPr lang="en-GB" dirty="0" err="1" smtClean="0"/>
              <a:t>i</a:t>
            </a:r>
            <a:r>
              <a:rPr lang="en-GB" dirty="0" smtClean="0"/>
              <a:t> VGS </a:t>
            </a:r>
            <a:r>
              <a:rPr lang="en-GB" dirty="0" err="1" smtClean="0"/>
              <a:t>Fysikk</a:t>
            </a:r>
            <a:r>
              <a:rPr lang="en-GB" dirty="0" smtClean="0"/>
              <a:t> 2 </a:t>
            </a:r>
            <a:r>
              <a:rPr lang="en-GB" dirty="0" err="1" smtClean="0"/>
              <a:t>boka</a:t>
            </a:r>
            <a:r>
              <a:rPr lang="en-GB" dirty="0" smtClean="0"/>
              <a:t>?</a:t>
            </a:r>
          </a:p>
          <a:p>
            <a:r>
              <a:rPr lang="en-GB" dirty="0" smtClean="0"/>
              <a:t>Star Wars </a:t>
            </a:r>
            <a:r>
              <a:rPr lang="en-GB" dirty="0" err="1" smtClean="0"/>
              <a:t>eller</a:t>
            </a:r>
            <a:r>
              <a:rPr lang="en-GB" dirty="0" smtClean="0"/>
              <a:t> Star Trek?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Analogt</a:t>
            </a:r>
            <a:r>
              <a:rPr lang="en-GB" dirty="0" smtClean="0"/>
              <a:t> med </a:t>
            </a:r>
            <a:r>
              <a:rPr lang="en-GB" dirty="0" err="1" smtClean="0"/>
              <a:t>uttrykket</a:t>
            </a:r>
            <a:r>
              <a:rPr lang="en-GB" dirty="0" smtClean="0"/>
              <a:t> for </a:t>
            </a:r>
            <a:r>
              <a:rPr lang="en-GB" dirty="0" err="1" smtClean="0"/>
              <a:t>kraft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fra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gravitasjon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Minustegnet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definerer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kraften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positiv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dersom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ladningene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motsatt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fortegn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Analogt</a:t>
            </a:r>
            <a:r>
              <a:rPr lang="en-GB" dirty="0" smtClean="0"/>
              <a:t> med </a:t>
            </a:r>
            <a:r>
              <a:rPr lang="en-GB" dirty="0" err="1" smtClean="0"/>
              <a:t>kraft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tilfellet</a:t>
            </a:r>
            <a:r>
              <a:rPr lang="en-GB" dirty="0" smtClean="0"/>
              <a:t> med </a:t>
            </a:r>
            <a:r>
              <a:rPr lang="en-GB" dirty="0" err="1" smtClean="0"/>
              <a:t>gravitasjon</a:t>
            </a:r>
            <a:r>
              <a:rPr lang="en-GB" baseline="0" dirty="0" smtClean="0"/>
              <a:t>. </a:t>
            </a:r>
          </a:p>
          <a:p>
            <a:r>
              <a:rPr lang="en-GB" baseline="0" dirty="0" smtClean="0"/>
              <a:t>Her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tillegg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begrepet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Feltstyrke</a:t>
            </a:r>
            <a:r>
              <a:rPr lang="en-GB" baseline="0" dirty="0" smtClean="0"/>
              <a:t> </a:t>
            </a:r>
            <a:r>
              <a:rPr lang="en-GB" i="1" baseline="0" dirty="0" smtClean="0"/>
              <a:t>E</a:t>
            </a:r>
            <a:r>
              <a:rPr lang="en-GB" baseline="0" dirty="0" smtClean="0"/>
              <a:t>. </a:t>
            </a:r>
            <a:r>
              <a:rPr lang="en-GB" dirty="0" err="1" smtClean="0"/>
              <a:t>Samme</a:t>
            </a:r>
            <a:r>
              <a:rPr lang="en-GB" dirty="0" smtClean="0"/>
              <a:t> symbol </a:t>
            </a:r>
            <a:r>
              <a:rPr lang="en-GB" i="1" dirty="0" smtClean="0"/>
              <a:t>E</a:t>
            </a:r>
            <a:r>
              <a:rPr lang="en-GB" dirty="0" smtClean="0"/>
              <a:t>(</a:t>
            </a:r>
            <a:r>
              <a:rPr lang="en-GB" dirty="0" err="1" smtClean="0"/>
              <a:t>feltstyrke</a:t>
            </a:r>
            <a:r>
              <a:rPr lang="en-GB" dirty="0" smtClean="0"/>
              <a:t>)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p</a:t>
            </a:r>
            <a:r>
              <a:rPr lang="en-GB" dirty="0" smtClean="0"/>
              <a:t>(</a:t>
            </a:r>
            <a:r>
              <a:rPr lang="en-GB" dirty="0" err="1" smtClean="0"/>
              <a:t>energi</a:t>
            </a:r>
            <a:r>
              <a:rPr lang="en-GB" dirty="0" smtClean="0"/>
              <a:t>)</a:t>
            </a:r>
            <a:r>
              <a:rPr lang="en-GB" baseline="0" dirty="0" smtClean="0"/>
              <a:t> </a:t>
            </a:r>
            <a:r>
              <a:rPr lang="en-GB" baseline="0" dirty="0" smtClean="0">
                <a:sym typeface="Wingdings" pitchFamily="2" charset="2"/>
              </a:rPr>
              <a:t></a:t>
            </a:r>
            <a:endParaRPr lang="en-GB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Jeg</a:t>
            </a:r>
            <a:r>
              <a:rPr lang="en-GB" dirty="0" smtClean="0"/>
              <a:t> </a:t>
            </a:r>
            <a:r>
              <a:rPr lang="en-GB" dirty="0" err="1" smtClean="0"/>
              <a:t>synes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bra </a:t>
            </a:r>
            <a:r>
              <a:rPr lang="en-GB" dirty="0" err="1" smtClean="0"/>
              <a:t>om</a:t>
            </a:r>
            <a:r>
              <a:rPr lang="en-GB" dirty="0" smtClean="0"/>
              <a:t> man </a:t>
            </a:r>
            <a:r>
              <a:rPr lang="en-GB" dirty="0" err="1" smtClean="0"/>
              <a:t>forstår</a:t>
            </a:r>
            <a:r>
              <a:rPr lang="en-GB" dirty="0" smtClean="0"/>
              <a:t> </a:t>
            </a:r>
            <a:r>
              <a:rPr lang="en-GB" dirty="0" err="1" smtClean="0"/>
              <a:t>alle</a:t>
            </a:r>
            <a:r>
              <a:rPr lang="en-GB" dirty="0" smtClean="0"/>
              <a:t> </a:t>
            </a:r>
            <a:r>
              <a:rPr lang="en-GB" dirty="0" err="1" smtClean="0"/>
              <a:t>uttrykkene</a:t>
            </a:r>
            <a:r>
              <a:rPr lang="en-GB" dirty="0" smtClean="0"/>
              <a:t> her, </a:t>
            </a:r>
            <a:r>
              <a:rPr lang="en-GB" dirty="0" err="1" smtClean="0"/>
              <a:t>bruken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dem</a:t>
            </a:r>
            <a:r>
              <a:rPr lang="en-GB" dirty="0" smtClean="0"/>
              <a:t>, </a:t>
            </a:r>
            <a:r>
              <a:rPr lang="en-GB" dirty="0" err="1" smtClean="0"/>
              <a:t>samt</a:t>
            </a:r>
            <a:r>
              <a:rPr lang="en-GB" dirty="0" smtClean="0"/>
              <a:t> </a:t>
            </a:r>
            <a:r>
              <a:rPr lang="en-GB" dirty="0" err="1" smtClean="0"/>
              <a:t>størrelsen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tallene</a:t>
            </a:r>
            <a:r>
              <a:rPr lang="en-GB" dirty="0" smtClean="0"/>
              <a:t> man </a:t>
            </a:r>
            <a:r>
              <a:rPr lang="en-GB" dirty="0" err="1" smtClean="0"/>
              <a:t>får</a:t>
            </a:r>
            <a:r>
              <a:rPr lang="en-GB" dirty="0" smtClean="0"/>
              <a:t> – </a:t>
            </a:r>
            <a:r>
              <a:rPr lang="en-GB" dirty="0" err="1" smtClean="0"/>
              <a:t>spesielt</a:t>
            </a:r>
            <a:r>
              <a:rPr lang="en-GB" dirty="0" smtClean="0"/>
              <a:t> </a:t>
            </a:r>
            <a:r>
              <a:rPr lang="en-GB" dirty="0" err="1" smtClean="0"/>
              <a:t>hastigheten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Foreslår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forelese</a:t>
            </a:r>
            <a:r>
              <a:rPr lang="en-GB" dirty="0" smtClean="0"/>
              <a:t> </a:t>
            </a:r>
            <a:r>
              <a:rPr lang="en-GB" dirty="0" err="1" smtClean="0"/>
              <a:t>denne</a:t>
            </a:r>
            <a:r>
              <a:rPr lang="en-GB" dirty="0" smtClean="0"/>
              <a:t>: Les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platekondensator</a:t>
            </a:r>
            <a:r>
              <a:rPr lang="en-GB" dirty="0" smtClean="0"/>
              <a:t>,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gjør</a:t>
            </a:r>
            <a:r>
              <a:rPr lang="en-GB" dirty="0" smtClean="0"/>
              <a:t> </a:t>
            </a:r>
            <a:r>
              <a:rPr lang="en-GB" dirty="0" err="1" smtClean="0"/>
              <a:t>Øving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oppgaver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det</a:t>
            </a:r>
            <a:r>
              <a:rPr lang="en-GB" dirty="0" smtClean="0"/>
              <a:t>: </a:t>
            </a:r>
            <a:r>
              <a:rPr lang="en-GB" dirty="0" err="1" smtClean="0"/>
              <a:t>Typisk</a:t>
            </a:r>
            <a:r>
              <a:rPr lang="en-GB" dirty="0" smtClean="0"/>
              <a:t> </a:t>
            </a:r>
            <a:r>
              <a:rPr lang="en-GB" dirty="0" err="1" smtClean="0"/>
              <a:t>eksamensrelevant</a:t>
            </a:r>
            <a:r>
              <a:rPr lang="en-GB" baseline="0" dirty="0" smtClean="0"/>
              <a:t>.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4 </a:t>
            </a:r>
            <a:r>
              <a:rPr lang="en-GB" dirty="0" err="1" smtClean="0"/>
              <a:t>viktige</a:t>
            </a:r>
            <a:r>
              <a:rPr lang="en-GB" dirty="0" smtClean="0"/>
              <a:t> </a:t>
            </a:r>
            <a:r>
              <a:rPr lang="en-GB" dirty="0" err="1" smtClean="0"/>
              <a:t>personer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utviklingen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forståelse</a:t>
            </a:r>
            <a:r>
              <a:rPr lang="en-GB" dirty="0" smtClean="0"/>
              <a:t> for </a:t>
            </a:r>
            <a:r>
              <a:rPr lang="en-GB" dirty="0" err="1" smtClean="0"/>
              <a:t>elektrisitet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magnetisme</a:t>
            </a:r>
            <a:r>
              <a:rPr lang="en-GB" dirty="0" smtClean="0"/>
              <a:t>. Faraday: </a:t>
            </a:r>
            <a:r>
              <a:rPr lang="en-GB" dirty="0" err="1" smtClean="0"/>
              <a:t>Kjemikernes</a:t>
            </a:r>
            <a:r>
              <a:rPr lang="en-GB" dirty="0" smtClean="0"/>
              <a:t> </a:t>
            </a:r>
            <a:r>
              <a:rPr lang="en-GB" dirty="0" err="1" smtClean="0"/>
              <a:t>favoritt</a:t>
            </a:r>
            <a:r>
              <a:rPr lang="en-GB" dirty="0" smtClean="0"/>
              <a:t>   Maxwell: </a:t>
            </a:r>
            <a:r>
              <a:rPr lang="en-GB" dirty="0" err="1" smtClean="0"/>
              <a:t>Fysikernes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favoritt</a:t>
            </a:r>
            <a:endParaRPr lang="en-GB" baseline="0" dirty="0" smtClean="0"/>
          </a:p>
          <a:p>
            <a:r>
              <a:rPr lang="en-GB" baseline="0" dirty="0" err="1" smtClean="0"/>
              <a:t>Studentene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Summe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finne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ksempler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interaksjon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mellom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ladninger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magnetfelt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bevegelse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krefter</a:t>
            </a:r>
            <a:r>
              <a:rPr lang="en-GB" baseline="0" dirty="0" smtClean="0"/>
              <a:t>.</a:t>
            </a:r>
          </a:p>
          <a:p>
            <a:r>
              <a:rPr lang="en-GB" baseline="0" dirty="0" err="1" smtClean="0"/>
              <a:t>Bruke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mye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tid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denne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sliden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forelese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neste</a:t>
            </a:r>
            <a:r>
              <a:rPr lang="en-GB" baseline="0" dirty="0" smtClean="0"/>
              <a:t> 6 slides – lese </a:t>
            </a:r>
            <a:r>
              <a:rPr lang="en-GB" baseline="0" dirty="0" err="1" smtClean="0"/>
              <a:t>selv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pensum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om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magnetisme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Magnetisme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behandles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kvalitativt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kvantitativt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kurset</a:t>
            </a:r>
            <a:r>
              <a:rPr lang="en-GB" baseline="0" dirty="0" smtClean="0"/>
              <a:t>. 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senere</a:t>
            </a:r>
            <a:r>
              <a:rPr lang="en-GB" dirty="0" smtClean="0"/>
              <a:t> </a:t>
            </a:r>
            <a:r>
              <a:rPr lang="en-GB" dirty="0" err="1" smtClean="0"/>
              <a:t>lære</a:t>
            </a:r>
            <a:r>
              <a:rPr lang="en-GB" dirty="0" smtClean="0"/>
              <a:t> </a:t>
            </a:r>
            <a:r>
              <a:rPr lang="en-GB" dirty="0" err="1" smtClean="0"/>
              <a:t>mer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kjerner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partikler</a:t>
            </a:r>
            <a:r>
              <a:rPr lang="en-GB" dirty="0" smtClean="0"/>
              <a:t>…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vesentlig</a:t>
            </a:r>
            <a:r>
              <a:rPr lang="en-GB" dirty="0" smtClean="0"/>
              <a:t> </a:t>
            </a:r>
            <a:r>
              <a:rPr lang="en-GB" dirty="0" err="1" smtClean="0"/>
              <a:t>nå</a:t>
            </a:r>
            <a:r>
              <a:rPr lang="en-GB" dirty="0" smtClean="0"/>
              <a:t>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Dette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komplisert</a:t>
            </a:r>
            <a:r>
              <a:rPr lang="en-GB" dirty="0" smtClean="0"/>
              <a:t>. </a:t>
            </a:r>
            <a:r>
              <a:rPr lang="en-GB" dirty="0" err="1" smtClean="0"/>
              <a:t>Oppgavene</a:t>
            </a:r>
            <a:r>
              <a:rPr lang="en-GB" dirty="0" smtClean="0"/>
              <a:t> </a:t>
            </a:r>
            <a:r>
              <a:rPr lang="en-GB" dirty="0" err="1" smtClean="0"/>
              <a:t>i</a:t>
            </a:r>
            <a:r>
              <a:rPr lang="en-GB" dirty="0" smtClean="0"/>
              <a:t> </a:t>
            </a:r>
            <a:r>
              <a:rPr lang="en-GB" dirty="0" err="1" smtClean="0"/>
              <a:t>kapittelet</a:t>
            </a:r>
            <a:r>
              <a:rPr lang="en-GB" dirty="0" smtClean="0"/>
              <a:t> </a:t>
            </a:r>
            <a:r>
              <a:rPr lang="en-GB" dirty="0" err="1" smtClean="0"/>
              <a:t>hjelper</a:t>
            </a:r>
            <a:r>
              <a:rPr lang="en-GB" dirty="0" smtClean="0"/>
              <a:t>….</a:t>
            </a:r>
          </a:p>
          <a:p>
            <a:r>
              <a:rPr lang="en-GB" dirty="0" smtClean="0"/>
              <a:t>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lære</a:t>
            </a:r>
            <a:r>
              <a:rPr lang="en-GB" dirty="0" smtClean="0"/>
              <a:t> </a:t>
            </a:r>
            <a:r>
              <a:rPr lang="en-GB" dirty="0" err="1" smtClean="0"/>
              <a:t>mer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</a:t>
            </a:r>
            <a:r>
              <a:rPr lang="en-GB" dirty="0" err="1" smtClean="0"/>
              <a:t>hva</a:t>
            </a:r>
            <a:r>
              <a:rPr lang="en-GB" dirty="0" smtClean="0"/>
              <a:t> et mol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senere</a:t>
            </a:r>
            <a:r>
              <a:rPr lang="en-GB" dirty="0" smtClean="0"/>
              <a:t>….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Vi </a:t>
            </a:r>
            <a:r>
              <a:rPr lang="en-GB" dirty="0" err="1" smtClean="0"/>
              <a:t>skal</a:t>
            </a:r>
            <a:r>
              <a:rPr lang="en-GB" dirty="0" smtClean="0"/>
              <a:t> </a:t>
            </a:r>
            <a:r>
              <a:rPr lang="en-GB" dirty="0" err="1" smtClean="0"/>
              <a:t>stort</a:t>
            </a:r>
            <a:r>
              <a:rPr lang="en-GB" dirty="0" smtClean="0"/>
              <a:t> </a:t>
            </a:r>
            <a:r>
              <a:rPr lang="en-GB" dirty="0" err="1" smtClean="0"/>
              <a:t>sett</a:t>
            </a:r>
            <a:r>
              <a:rPr lang="en-GB" dirty="0" smtClean="0"/>
              <a:t> se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disse</a:t>
            </a:r>
            <a:r>
              <a:rPr lang="en-GB" dirty="0" smtClean="0"/>
              <a:t> </a:t>
            </a:r>
            <a:r>
              <a:rPr lang="en-GB" dirty="0" err="1" smtClean="0"/>
              <a:t>legemene</a:t>
            </a:r>
            <a:r>
              <a:rPr lang="en-GB" dirty="0" smtClean="0"/>
              <a:t> (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partiklene</a:t>
            </a:r>
            <a:r>
              <a:rPr lang="en-GB" dirty="0" smtClean="0"/>
              <a:t>!) </a:t>
            </a:r>
            <a:r>
              <a:rPr lang="en-GB" dirty="0" err="1" smtClean="0"/>
              <a:t>som</a:t>
            </a:r>
            <a:r>
              <a:rPr lang="en-GB" dirty="0" smtClean="0"/>
              <a:t> </a:t>
            </a:r>
            <a:r>
              <a:rPr lang="en-GB" dirty="0" err="1" smtClean="0"/>
              <a:t>klassiske</a:t>
            </a:r>
            <a:r>
              <a:rPr lang="en-GB" dirty="0" smtClean="0"/>
              <a:t>. </a:t>
            </a:r>
            <a:r>
              <a:rPr lang="en-GB" dirty="0" err="1" smtClean="0"/>
              <a:t>Litt</a:t>
            </a:r>
            <a:r>
              <a:rPr lang="en-GB" dirty="0" smtClean="0"/>
              <a:t> </a:t>
            </a:r>
            <a:r>
              <a:rPr lang="en-GB" dirty="0" err="1" smtClean="0"/>
              <a:t>kvantemekanikk</a:t>
            </a:r>
            <a:r>
              <a:rPr lang="en-GB" dirty="0" smtClean="0"/>
              <a:t>,</a:t>
            </a:r>
            <a:r>
              <a:rPr lang="en-GB" baseline="0" dirty="0" smtClean="0"/>
              <a:t> bare, for </a:t>
            </a:r>
            <a:r>
              <a:rPr lang="en-GB" baseline="0" dirty="0" err="1" smtClean="0"/>
              <a:t>stråling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fotoner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Animasjon</a:t>
            </a:r>
            <a:r>
              <a:rPr lang="en-GB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Hva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den </a:t>
            </a:r>
            <a:r>
              <a:rPr lang="en-GB" dirty="0" err="1" smtClean="0"/>
              <a:t>deriverte</a:t>
            </a:r>
            <a:r>
              <a:rPr lang="en-GB" dirty="0" smtClean="0"/>
              <a:t> </a:t>
            </a:r>
            <a:r>
              <a:rPr lang="en-GB" dirty="0" err="1" smtClean="0"/>
              <a:t>mhp</a:t>
            </a:r>
            <a:r>
              <a:rPr lang="en-GB" dirty="0" smtClean="0"/>
              <a:t> </a:t>
            </a:r>
            <a:r>
              <a:rPr lang="en-GB" dirty="0" err="1" smtClean="0"/>
              <a:t>tid</a:t>
            </a:r>
            <a:r>
              <a:rPr lang="en-GB" dirty="0" smtClean="0"/>
              <a:t>?</a:t>
            </a:r>
          </a:p>
          <a:p>
            <a:r>
              <a:rPr lang="en-GB" dirty="0" smtClean="0"/>
              <a:t>Vi </a:t>
            </a:r>
            <a:r>
              <a:rPr lang="en-GB" dirty="0" err="1" smtClean="0"/>
              <a:t>har</a:t>
            </a:r>
            <a:r>
              <a:rPr lang="en-GB" dirty="0" smtClean="0"/>
              <a:t> </a:t>
            </a:r>
            <a:r>
              <a:rPr lang="en-GB" dirty="0" err="1" smtClean="0"/>
              <a:t>brukt</a:t>
            </a:r>
            <a:r>
              <a:rPr lang="en-GB" dirty="0" smtClean="0"/>
              <a:t> </a:t>
            </a:r>
            <a:r>
              <a:rPr lang="en-GB" dirty="0" err="1" smtClean="0"/>
              <a:t>vektorer</a:t>
            </a:r>
            <a:r>
              <a:rPr lang="en-GB" baseline="0" dirty="0" smtClean="0"/>
              <a:t> her. Men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ikke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gjøre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mye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utover</a:t>
            </a:r>
            <a:r>
              <a:rPr lang="en-GB" baseline="0" dirty="0" smtClean="0"/>
              <a:t>. Vi </a:t>
            </a:r>
            <a:r>
              <a:rPr lang="en-GB" baseline="0" dirty="0" err="1" smtClean="0"/>
              <a:t>kommer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</a:t>
            </a:r>
            <a:r>
              <a:rPr lang="en-GB" baseline="0" dirty="0" smtClean="0"/>
              <a:t> for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meste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bruke</a:t>
            </a:r>
            <a:r>
              <a:rPr lang="en-GB" baseline="0" dirty="0" smtClean="0"/>
              <a:t> bare </a:t>
            </a:r>
            <a:r>
              <a:rPr lang="en-GB" baseline="0" dirty="0" err="1" smtClean="0"/>
              <a:t>én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dimensjon</a:t>
            </a:r>
            <a:r>
              <a:rPr lang="en-GB" baseline="0" dirty="0" smtClean="0"/>
              <a:t> x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droppe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vektorene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Kompendiet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tre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nivåer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oppgaver</a:t>
            </a:r>
            <a:r>
              <a:rPr lang="en-GB" baseline="0" dirty="0" smtClean="0"/>
              <a:t>: </a:t>
            </a:r>
            <a:r>
              <a:rPr lang="en-GB" baseline="0" dirty="0" err="1" smtClean="0"/>
              <a:t>Eksempler</a:t>
            </a:r>
            <a:r>
              <a:rPr lang="en-GB" baseline="0" dirty="0" smtClean="0"/>
              <a:t> (med </a:t>
            </a:r>
            <a:r>
              <a:rPr lang="en-GB" baseline="0" dirty="0" err="1" smtClean="0"/>
              <a:t>løsning</a:t>
            </a:r>
            <a:r>
              <a:rPr lang="en-GB" baseline="0" dirty="0" smtClean="0"/>
              <a:t>), </a:t>
            </a:r>
            <a:r>
              <a:rPr lang="en-GB" baseline="0" dirty="0" err="1" smtClean="0"/>
              <a:t>Øvelser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som</a:t>
            </a:r>
            <a:r>
              <a:rPr lang="en-GB" baseline="0" dirty="0" smtClean="0"/>
              <a:t> her – </a:t>
            </a:r>
            <a:r>
              <a:rPr lang="en-GB" baseline="0" dirty="0" err="1" smtClean="0"/>
              <a:t>fasit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bak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Oppgaver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etter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hvert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kapittel</a:t>
            </a:r>
            <a:r>
              <a:rPr lang="en-GB" baseline="0" dirty="0" smtClean="0"/>
              <a:t> – </a:t>
            </a:r>
            <a:r>
              <a:rPr lang="en-GB" baseline="0" dirty="0" err="1" smtClean="0"/>
              <a:t>også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fasit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bak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</a:t>
            </a:r>
            <a:r>
              <a:rPr lang="en-GB" baseline="0" dirty="0" smtClean="0"/>
              <a:t> mange </a:t>
            </a:r>
            <a:r>
              <a:rPr lang="en-GB" baseline="0" dirty="0" err="1" smtClean="0"/>
              <a:t>tilfeller</a:t>
            </a:r>
            <a:r>
              <a:rPr lang="en-GB" baseline="0" dirty="0" smtClean="0"/>
              <a:t>.).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Vi </a:t>
            </a:r>
            <a:r>
              <a:rPr lang="en-GB" dirty="0" err="1" smtClean="0"/>
              <a:t>gjør</a:t>
            </a:r>
            <a:r>
              <a:rPr lang="en-GB" dirty="0" smtClean="0"/>
              <a:t> </a:t>
            </a:r>
            <a:r>
              <a:rPr lang="en-GB" dirty="0" err="1" smtClean="0"/>
              <a:t>ingen</a:t>
            </a:r>
            <a:r>
              <a:rPr lang="en-GB" dirty="0" smtClean="0"/>
              <a:t> </a:t>
            </a:r>
            <a:r>
              <a:rPr lang="en-GB" dirty="0" err="1" smtClean="0"/>
              <a:t>av</a:t>
            </a:r>
            <a:r>
              <a:rPr lang="en-GB" dirty="0" smtClean="0"/>
              <a:t> </a:t>
            </a:r>
            <a:r>
              <a:rPr lang="en-GB" dirty="0" err="1" smtClean="0"/>
              <a:t>disse</a:t>
            </a:r>
            <a:r>
              <a:rPr lang="en-GB" dirty="0" smtClean="0"/>
              <a:t> </a:t>
            </a:r>
            <a:r>
              <a:rPr lang="en-GB" dirty="0" err="1" smtClean="0"/>
              <a:t>kategoriene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forelesninger</a:t>
            </a:r>
            <a:r>
              <a:rPr lang="en-GB" dirty="0" smtClean="0"/>
              <a:t>. </a:t>
            </a:r>
          </a:p>
          <a:p>
            <a:r>
              <a:rPr lang="en-GB" baseline="0" dirty="0" err="1" smtClean="0"/>
              <a:t>Oppgaver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etter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kapitlene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har</a:t>
            </a:r>
            <a:r>
              <a:rPr lang="en-GB" baseline="0" dirty="0" smtClean="0"/>
              <a:t> 3 </a:t>
            </a:r>
            <a:r>
              <a:rPr lang="en-GB" baseline="0" dirty="0" err="1" smtClean="0"/>
              <a:t>vanskelighetsnivåer</a:t>
            </a:r>
            <a:r>
              <a:rPr lang="en-GB" baseline="0" dirty="0" smtClean="0"/>
              <a:t>: * (</a:t>
            </a:r>
            <a:r>
              <a:rPr lang="en-GB" baseline="0" dirty="0" err="1" smtClean="0"/>
              <a:t>dette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klarer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du</a:t>
            </a:r>
            <a:r>
              <a:rPr lang="en-GB" baseline="0" dirty="0" smtClean="0"/>
              <a:t> </a:t>
            </a:r>
            <a:r>
              <a:rPr lang="en-GB" baseline="0" dirty="0" err="1" smtClean="0"/>
              <a:t>selv</a:t>
            </a:r>
            <a:r>
              <a:rPr lang="en-GB" baseline="0" dirty="0" smtClean="0"/>
              <a:t>!), ** (</a:t>
            </a:r>
            <a:r>
              <a:rPr lang="en-GB" baseline="0" dirty="0" err="1" smtClean="0"/>
              <a:t>Dette</a:t>
            </a:r>
            <a:r>
              <a:rPr lang="en-GB" baseline="0" dirty="0" smtClean="0"/>
              <a:t> tar vi </a:t>
            </a:r>
            <a:r>
              <a:rPr lang="en-GB" baseline="0" dirty="0" err="1" smtClean="0"/>
              <a:t>ofte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kollokviene</a:t>
            </a:r>
            <a:r>
              <a:rPr lang="en-GB" baseline="0" dirty="0" smtClean="0"/>
              <a:t>), *** (for </a:t>
            </a:r>
            <a:r>
              <a:rPr lang="en-GB" baseline="0" dirty="0" err="1" smtClean="0"/>
              <a:t>selvpinere</a:t>
            </a:r>
            <a:r>
              <a:rPr lang="en-GB" baseline="0" dirty="0" smtClean="0"/>
              <a:t>). </a:t>
            </a:r>
            <a:r>
              <a:rPr lang="en-GB" baseline="0" dirty="0" err="1" smtClean="0"/>
              <a:t>Eksamen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typisk</a:t>
            </a:r>
            <a:r>
              <a:rPr lang="en-GB" baseline="0" dirty="0" smtClean="0"/>
              <a:t> </a:t>
            </a:r>
            <a:r>
              <a:rPr lang="en-GB" baseline="0" dirty="0" err="1" smtClean="0"/>
              <a:t>nivå</a:t>
            </a:r>
            <a:r>
              <a:rPr lang="en-GB" baseline="0" dirty="0" smtClean="0"/>
              <a:t> **.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 = ½ mv^2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veldig</a:t>
            </a:r>
            <a:r>
              <a:rPr lang="en-GB" dirty="0" smtClean="0"/>
              <a:t> </a:t>
            </a:r>
            <a:r>
              <a:rPr lang="en-GB" dirty="0" err="1" smtClean="0"/>
              <a:t>viktig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huske</a:t>
            </a:r>
            <a:r>
              <a:rPr lang="en-GB" dirty="0" smtClean="0"/>
              <a:t>!</a:t>
            </a:r>
            <a:r>
              <a:rPr lang="en-GB" baseline="0" dirty="0" smtClean="0"/>
              <a:t> </a:t>
            </a:r>
            <a:r>
              <a:rPr lang="en-GB" baseline="0" dirty="0" err="1" smtClean="0"/>
              <a:t>Utenat</a:t>
            </a:r>
            <a:r>
              <a:rPr lang="en-GB" baseline="0" dirty="0" smtClean="0"/>
              <a:t>!</a:t>
            </a:r>
            <a:endParaRPr lang="en-GB" dirty="0" smtClean="0"/>
          </a:p>
          <a:p>
            <a:r>
              <a:rPr lang="en-GB" dirty="0" smtClean="0"/>
              <a:t>Andre </a:t>
            </a:r>
            <a:r>
              <a:rPr lang="en-GB" dirty="0" err="1" smtClean="0"/>
              <a:t>enheter</a:t>
            </a:r>
            <a:r>
              <a:rPr lang="en-GB" dirty="0" smtClean="0"/>
              <a:t> for </a:t>
            </a:r>
            <a:r>
              <a:rPr lang="en-GB" dirty="0" err="1" smtClean="0"/>
              <a:t>energi</a:t>
            </a:r>
            <a:r>
              <a:rPr lang="en-GB" dirty="0" smtClean="0"/>
              <a:t>?</a:t>
            </a:r>
          </a:p>
          <a:p>
            <a:r>
              <a:rPr lang="en-GB" dirty="0" err="1" smtClean="0"/>
              <a:t>Illustrasjon</a:t>
            </a:r>
            <a:r>
              <a:rPr lang="en-GB" dirty="0" smtClean="0"/>
              <a:t> </a:t>
            </a:r>
            <a:r>
              <a:rPr lang="en-GB" dirty="0" err="1" smtClean="0"/>
              <a:t>til</a:t>
            </a:r>
            <a:r>
              <a:rPr lang="en-GB" dirty="0" smtClean="0"/>
              <a:t> </a:t>
            </a:r>
            <a:r>
              <a:rPr lang="en-GB" dirty="0" err="1" smtClean="0"/>
              <a:t>Eksempel</a:t>
            </a:r>
            <a:r>
              <a:rPr lang="en-GB" baseline="0" dirty="0" smtClean="0"/>
              <a:t> 2.3 – den </a:t>
            </a:r>
            <a:r>
              <a:rPr lang="en-GB" baseline="0" dirty="0" err="1" smtClean="0"/>
              <a:t>klønete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astronauten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Fra</a:t>
            </a:r>
            <a:r>
              <a:rPr lang="en-GB" baseline="0" dirty="0" smtClean="0"/>
              <a:t> “2001: En </a:t>
            </a:r>
            <a:r>
              <a:rPr lang="en-GB" baseline="0" dirty="0" err="1" smtClean="0"/>
              <a:t>Romodyssé</a:t>
            </a:r>
            <a:r>
              <a:rPr lang="en-GB" baseline="0" dirty="0" smtClean="0"/>
              <a:t>”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err="1" smtClean="0"/>
              <a:t>Første</a:t>
            </a:r>
            <a:r>
              <a:rPr lang="en-GB" dirty="0" smtClean="0"/>
              <a:t> gang vi </a:t>
            </a:r>
            <a:r>
              <a:rPr lang="en-GB" dirty="0" err="1" smtClean="0"/>
              <a:t>møter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og</a:t>
            </a:r>
            <a:r>
              <a:rPr lang="en-GB" baseline="0" dirty="0" smtClean="0"/>
              <a:t> husker </a:t>
            </a:r>
            <a:r>
              <a:rPr lang="en-GB" baseline="0" dirty="0" err="1" smtClean="0"/>
              <a:t>energiens</a:t>
            </a:r>
            <a:r>
              <a:rPr lang="en-GB" baseline="0" dirty="0" smtClean="0"/>
              <a:t> </a:t>
            </a:r>
            <a:r>
              <a:rPr lang="en-GB" baseline="0" dirty="0" err="1" smtClean="0"/>
              <a:t>konstans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Energibevaringsloven</a:t>
            </a:r>
            <a:r>
              <a:rPr lang="en-GB" baseline="0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Integral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noe</a:t>
            </a:r>
            <a:r>
              <a:rPr lang="en-GB" dirty="0" smtClean="0"/>
              <a:t> de </a:t>
            </a:r>
            <a:r>
              <a:rPr lang="en-GB" dirty="0" err="1" smtClean="0"/>
              <a:t>færreste</a:t>
            </a:r>
            <a:r>
              <a:rPr lang="en-GB" dirty="0" smtClean="0"/>
              <a:t> </a:t>
            </a:r>
            <a:r>
              <a:rPr lang="en-GB" dirty="0" err="1" smtClean="0"/>
              <a:t>kan</a:t>
            </a:r>
            <a:r>
              <a:rPr lang="en-GB" dirty="0" smtClean="0"/>
              <a:t> </a:t>
            </a:r>
            <a:r>
              <a:rPr lang="en-GB" dirty="0" err="1" smtClean="0"/>
              <a:t>noe</a:t>
            </a:r>
            <a:r>
              <a:rPr lang="en-GB" dirty="0" smtClean="0"/>
              <a:t> </a:t>
            </a:r>
            <a:r>
              <a:rPr lang="en-GB" dirty="0" err="1" smtClean="0"/>
              <a:t>eller</a:t>
            </a:r>
            <a:r>
              <a:rPr lang="en-GB" dirty="0" smtClean="0"/>
              <a:t> </a:t>
            </a:r>
            <a:r>
              <a:rPr lang="en-GB" dirty="0" err="1" smtClean="0"/>
              <a:t>nok</a:t>
            </a:r>
            <a:r>
              <a:rPr lang="en-GB" dirty="0" smtClean="0"/>
              <a:t> </a:t>
            </a:r>
            <a:r>
              <a:rPr lang="en-GB" dirty="0" err="1" smtClean="0"/>
              <a:t>om</a:t>
            </a:r>
            <a:r>
              <a:rPr lang="en-GB" dirty="0" smtClean="0"/>
              <a:t> – </a:t>
            </a:r>
            <a:r>
              <a:rPr lang="en-GB" dirty="0" err="1" smtClean="0"/>
              <a:t>ikke</a:t>
            </a:r>
            <a:r>
              <a:rPr lang="en-GB" dirty="0" smtClean="0"/>
              <a:t> </a:t>
            </a:r>
            <a:r>
              <a:rPr lang="en-GB" dirty="0" err="1" smtClean="0"/>
              <a:t>viktig</a:t>
            </a:r>
            <a:r>
              <a:rPr lang="en-GB" dirty="0" smtClean="0"/>
              <a:t> her, men en aperitif!</a:t>
            </a:r>
          </a:p>
          <a:p>
            <a:r>
              <a:rPr lang="en-GB" dirty="0" err="1" smtClean="0"/>
              <a:t>Arbeid</a:t>
            </a:r>
            <a:r>
              <a:rPr lang="en-GB" dirty="0" smtClean="0"/>
              <a:t> = </a:t>
            </a:r>
            <a:r>
              <a:rPr lang="en-GB" dirty="0" err="1" smtClean="0"/>
              <a:t>kraft</a:t>
            </a:r>
            <a:r>
              <a:rPr lang="en-GB" dirty="0" smtClean="0"/>
              <a:t> x </a:t>
            </a:r>
            <a:r>
              <a:rPr lang="en-GB" dirty="0" err="1" smtClean="0"/>
              <a:t>strekning</a:t>
            </a:r>
            <a:r>
              <a:rPr lang="en-GB" baseline="0" dirty="0" smtClean="0"/>
              <a:t> (</a:t>
            </a:r>
            <a:r>
              <a:rPr lang="en-GB" baseline="0" dirty="0" err="1" smtClean="0"/>
              <a:t>vei</a:t>
            </a:r>
            <a:r>
              <a:rPr lang="en-GB" baseline="0" dirty="0" smtClean="0"/>
              <a:t>)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veldig</a:t>
            </a:r>
            <a:r>
              <a:rPr lang="en-GB" baseline="0" dirty="0" smtClean="0"/>
              <a:t> </a:t>
            </a:r>
            <a:r>
              <a:rPr lang="en-GB" baseline="0" dirty="0" err="1" smtClean="0"/>
              <a:t>viktig</a:t>
            </a:r>
            <a:r>
              <a:rPr lang="en-GB" baseline="0" dirty="0" smtClean="0"/>
              <a:t>! Husk </a:t>
            </a:r>
            <a:r>
              <a:rPr lang="en-GB" baseline="0" dirty="0" err="1" smtClean="0"/>
              <a:t>det</a:t>
            </a:r>
            <a:r>
              <a:rPr lang="en-GB" baseline="0" dirty="0" smtClean="0"/>
              <a:t>. </a:t>
            </a:r>
            <a:r>
              <a:rPr lang="en-GB" baseline="0" dirty="0" err="1" smtClean="0"/>
              <a:t>Utenat</a:t>
            </a:r>
            <a:r>
              <a:rPr lang="en-GB" baseline="0" dirty="0" smtClean="0"/>
              <a:t>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W = </a:t>
            </a:r>
            <a:r>
              <a:rPr lang="en-GB" i="1" dirty="0" err="1" smtClean="0"/>
              <a:t>gmh</a:t>
            </a:r>
            <a:r>
              <a:rPr lang="en-GB" dirty="0" smtClean="0"/>
              <a:t> </a:t>
            </a:r>
            <a:r>
              <a:rPr lang="en-GB" dirty="0" err="1" smtClean="0"/>
              <a:t>er</a:t>
            </a:r>
            <a:r>
              <a:rPr lang="en-GB" dirty="0" smtClean="0"/>
              <a:t> </a:t>
            </a:r>
            <a:r>
              <a:rPr lang="en-GB" dirty="0" err="1" smtClean="0"/>
              <a:t>viktig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huske</a:t>
            </a:r>
            <a:r>
              <a:rPr lang="en-GB" dirty="0" smtClean="0"/>
              <a:t>. </a:t>
            </a:r>
            <a:r>
              <a:rPr lang="en-GB" dirty="0" err="1" smtClean="0"/>
              <a:t>Utenat</a:t>
            </a:r>
            <a:r>
              <a:rPr lang="en-GB" dirty="0" smtClean="0"/>
              <a:t>.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å</a:t>
            </a:r>
            <a:r>
              <a:rPr lang="en-GB" dirty="0" smtClean="0"/>
              <a:t> </a:t>
            </a:r>
            <a:r>
              <a:rPr lang="en-GB" dirty="0" err="1" smtClean="0"/>
              <a:t>forstå</a:t>
            </a:r>
            <a:r>
              <a:rPr lang="en-GB" dirty="0" smtClean="0"/>
              <a:t> </a:t>
            </a:r>
            <a:r>
              <a:rPr lang="en-GB" dirty="0" err="1" smtClean="0"/>
              <a:t>hva</a:t>
            </a:r>
            <a:r>
              <a:rPr lang="en-GB" dirty="0" smtClean="0"/>
              <a:t> den </a:t>
            </a:r>
            <a:r>
              <a:rPr lang="en-GB" dirty="0" err="1" smtClean="0"/>
              <a:t>kommer</a:t>
            </a:r>
            <a:r>
              <a:rPr lang="en-GB" dirty="0" smtClean="0"/>
              <a:t> </a:t>
            </a:r>
            <a:r>
              <a:rPr lang="en-GB" dirty="0" err="1" smtClean="0"/>
              <a:t>fra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når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hvordan</a:t>
            </a:r>
            <a:r>
              <a:rPr lang="en-GB" dirty="0" smtClean="0"/>
              <a:t> den </a:t>
            </a:r>
            <a:r>
              <a:rPr lang="en-GB" dirty="0" err="1" smtClean="0"/>
              <a:t>brukes</a:t>
            </a:r>
            <a:r>
              <a:rPr lang="en-GB" dirty="0" smtClean="0"/>
              <a:t>.</a:t>
            </a:r>
          </a:p>
          <a:p>
            <a:r>
              <a:rPr lang="en-GB" dirty="0" err="1" smtClean="0"/>
              <a:t>Nytt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eksempel</a:t>
            </a:r>
            <a:r>
              <a:rPr lang="en-GB" baseline="0" dirty="0" smtClean="0"/>
              <a:t> </a:t>
            </a:r>
            <a:r>
              <a:rPr lang="en-GB" baseline="0" dirty="0" err="1" smtClean="0"/>
              <a:t>på</a:t>
            </a:r>
            <a:r>
              <a:rPr lang="en-GB" baseline="0" dirty="0" smtClean="0"/>
              <a:t> </a:t>
            </a:r>
            <a:r>
              <a:rPr lang="en-GB" baseline="0" dirty="0" err="1" smtClean="0"/>
              <a:t>integralet</a:t>
            </a:r>
            <a:r>
              <a:rPr lang="en-GB" baseline="0" dirty="0" smtClean="0"/>
              <a:t>. Se at </a:t>
            </a:r>
            <a:r>
              <a:rPr lang="en-GB" baseline="0" dirty="0" err="1" smtClean="0"/>
              <a:t>kraften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er</a:t>
            </a:r>
            <a:r>
              <a:rPr lang="en-GB" baseline="0" dirty="0" smtClean="0"/>
              <a:t> den </a:t>
            </a:r>
            <a:r>
              <a:rPr lang="en-GB" baseline="0" dirty="0" err="1" smtClean="0"/>
              <a:t>deriverte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av</a:t>
            </a:r>
            <a:r>
              <a:rPr lang="en-GB" baseline="0" dirty="0" smtClean="0"/>
              <a:t> </a:t>
            </a:r>
            <a:r>
              <a:rPr lang="en-GB" baseline="0" dirty="0" err="1" smtClean="0"/>
              <a:t>energien</a:t>
            </a:r>
            <a:r>
              <a:rPr lang="en-GB" baseline="0" dirty="0" smtClean="0"/>
              <a:t>? (I </a:t>
            </a:r>
            <a:r>
              <a:rPr lang="en-GB" baseline="0" dirty="0" err="1" smtClean="0"/>
              <a:t>begge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tilfellene</a:t>
            </a:r>
            <a:r>
              <a:rPr lang="en-GB" baseline="0" dirty="0" smtClean="0"/>
              <a:t>). 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150A95-86DB-4883-9987-EA35224D7C4E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46B01B-A47B-41CE-8710-DF9D20AF5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3F90A-6583-4547-A845-7AEF6E551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604D61-AD75-44FE-9D10-3F085CD0A2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08CAA6-337B-4393-A651-7EF019AD6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883F4-804A-4502-A451-A022EA18A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C380F-8EF0-498E-8748-B25AF4A74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B0E436-A3D0-4EDC-8761-A9332BAEE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D07BC-5CDA-4462-9DE0-41821DB01E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B2F02-B093-444F-8FAF-9866F92F6D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EAA97-B465-4811-B039-7F52A60D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852F7-6D41-400A-B0C1-8131F24D1F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F94C1-8210-47A7-BD61-874B141D4B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84438" y="6510338"/>
            <a:ext cx="42560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nb-NO"/>
              <a:t>MENA 1000 – Materialer, energi og nanoteknologi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77000"/>
            <a:ext cx="838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F72ED67-5384-4BA0-A1BB-91E704F91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3558" name="Picture 7" descr="uio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152400"/>
            <a:ext cx="7620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34.jpe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jpeg"/><Relationship Id="rId5" Type="http://schemas.openxmlformats.org/officeDocument/2006/relationships/image" Target="../media/image35.wmf"/><Relationship Id="rId4" Type="http://schemas.openxmlformats.org/officeDocument/2006/relationships/oleObject" Target="../embeddings/oleObject9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chart" Target="../charts/chart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2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1.jpeg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4.bin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jpeg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1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7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74.png"/><Relationship Id="rId4" Type="http://schemas.openxmlformats.org/officeDocument/2006/relationships/image" Target="../media/image73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2.jpeg"/><Relationship Id="rId5" Type="http://schemas.openxmlformats.org/officeDocument/2006/relationships/image" Target="../media/image81.jpeg"/><Relationship Id="rId4" Type="http://schemas.openxmlformats.org/officeDocument/2006/relationships/oleObject" Target="../embeddings/oleObject2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eg"/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2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96.jpeg"/><Relationship Id="rId4" Type="http://schemas.openxmlformats.org/officeDocument/2006/relationships/oleObject" Target="../embeddings/oleObject2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10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jpeg"/><Relationship Id="rId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jpeg"/><Relationship Id="rId5" Type="http://schemas.openxmlformats.org/officeDocument/2006/relationships/oleObject" Target="../embeddings/oleObject3.bin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14" descr="bgpic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1" cy="6867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>
                <a:solidFill>
                  <a:schemeClr val="bg1"/>
                </a:solidFill>
              </a:rPr>
              <a:t>MENA 1000 – Materialer, energi og nanoteknologi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-36512" y="-99392"/>
            <a:ext cx="6696744" cy="2482552"/>
          </a:xfrm>
        </p:spPr>
        <p:txBody>
          <a:bodyPr/>
          <a:lstStyle/>
          <a:p>
            <a:pPr eaLnBrk="1" hangingPunct="1"/>
            <a:r>
              <a:rPr lang="nb-NO" sz="1800" dirty="0" smtClean="0">
                <a:solidFill>
                  <a:schemeClr val="bg1"/>
                </a:solidFill>
              </a:rPr>
              <a:t>MENA 1000; Materialer, energi og </a:t>
            </a:r>
            <a:r>
              <a:rPr lang="nb-NO" sz="1800" dirty="0" err="1" smtClean="0">
                <a:solidFill>
                  <a:schemeClr val="bg1"/>
                </a:solidFill>
              </a:rPr>
              <a:t>nanoteknologi-</a:t>
            </a:r>
            <a:r>
              <a:rPr lang="nb-NO" sz="1800" dirty="0" smtClean="0">
                <a:solidFill>
                  <a:schemeClr val="bg1"/>
                </a:solidFill>
              </a:rPr>
              <a:t> Kap. 2</a:t>
            </a: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dirty="0" smtClean="0">
                <a:solidFill>
                  <a:schemeClr val="bg1"/>
                </a:solidFill>
              </a:rPr>
              <a:t/>
            </a:r>
            <a:br>
              <a:rPr lang="nb-NO" dirty="0" smtClean="0">
                <a:solidFill>
                  <a:schemeClr val="bg1"/>
                </a:solidFill>
              </a:rPr>
            </a:br>
            <a:r>
              <a:rPr lang="nb-NO" sz="3200" dirty="0" smtClean="0">
                <a:solidFill>
                  <a:schemeClr val="bg1"/>
                </a:solidFill>
              </a:rPr>
              <a:t>Krefter, felt, stråling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5496" y="4689718"/>
            <a:ext cx="3816424" cy="212365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Truls Norby</a:t>
            </a: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Kjemisk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1" lang="en-GB" sz="1200" dirty="0" err="1" smtClean="0">
                <a:solidFill>
                  <a:schemeClr val="bg1"/>
                </a:solidFill>
                <a:latin typeface="Arial" charset="0"/>
              </a:rPr>
              <a:t>institutt</a:t>
            </a:r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Senter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for </a:t>
            </a:r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Materialvitenskap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og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Nanoteknologi (SMN)</a:t>
            </a: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Universitetet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i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 Oslo</a:t>
            </a:r>
          </a:p>
          <a:p>
            <a:pPr eaLnBrk="0" hangingPunct="0"/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nb-NO" sz="1200" dirty="0">
                <a:solidFill>
                  <a:schemeClr val="bg1"/>
                </a:solidFill>
                <a:latin typeface="Arial" charset="0"/>
              </a:rPr>
              <a:t>FERMIO</a:t>
            </a:r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Forskningsparken</a:t>
            </a:r>
          </a:p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Gaustadalleen 21</a:t>
            </a:r>
          </a:p>
          <a:p>
            <a:pPr eaLnBrk="0" hangingPunct="0"/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N</a:t>
            </a:r>
            <a:r>
              <a:rPr kumimoji="1" lang="nb-NO" sz="1200" dirty="0">
                <a:solidFill>
                  <a:schemeClr val="bg1"/>
                </a:solidFill>
                <a:latin typeface="Arial" charset="0"/>
              </a:rPr>
              <a:t>O</a:t>
            </a:r>
            <a:r>
              <a:rPr kumimoji="1" lang="en-GB" sz="1200" dirty="0">
                <a:solidFill>
                  <a:schemeClr val="bg1"/>
                </a:solidFill>
                <a:latin typeface="Arial" charset="0"/>
              </a:rPr>
              <a:t>-0349 Oslo</a:t>
            </a:r>
          </a:p>
          <a:p>
            <a:pPr eaLnBrk="0" hangingPunct="0"/>
            <a:endParaRPr kumimoji="1" lang="en-GB" sz="1200" dirty="0">
              <a:solidFill>
                <a:schemeClr val="bg1"/>
              </a:solidFill>
              <a:latin typeface="Arial" charset="0"/>
            </a:endParaRPr>
          </a:p>
          <a:p>
            <a:pPr eaLnBrk="0" hangingPunct="0"/>
            <a:r>
              <a:rPr kumimoji="1" lang="en-GB" sz="1200" dirty="0" err="1">
                <a:solidFill>
                  <a:schemeClr val="bg1"/>
                </a:solidFill>
                <a:latin typeface="Arial" charset="0"/>
              </a:rPr>
              <a:t>truls.norby@kjemi.uio.no</a:t>
            </a:r>
            <a:endParaRPr lang="en-GB" sz="160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6516216" y="116632"/>
            <a:ext cx="2627784" cy="256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nb-NO" sz="1400" dirty="0" smtClean="0">
                <a:solidFill>
                  <a:srgbClr val="C00000"/>
                </a:solidFill>
                <a:latin typeface="Arial" charset="0"/>
              </a:rPr>
              <a:t>VGS Fysikk </a:t>
            </a:r>
            <a:r>
              <a:rPr lang="nb-NO" sz="1400" dirty="0">
                <a:solidFill>
                  <a:srgbClr val="C00000"/>
                </a:solidFill>
                <a:latin typeface="Arial" charset="0"/>
              </a:rPr>
              <a:t>2</a:t>
            </a:r>
          </a:p>
          <a:p>
            <a:pPr marL="457200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Mekanikk</a:t>
            </a:r>
          </a:p>
          <a:p>
            <a:pPr marL="914400" lvl="1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Krefter og bevegelse</a:t>
            </a:r>
          </a:p>
          <a:p>
            <a:pPr marL="914400" lvl="1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Krefter og felt</a:t>
            </a:r>
          </a:p>
          <a:p>
            <a:pPr marL="1371600" lvl="2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Gravitasjonelt</a:t>
            </a:r>
          </a:p>
          <a:p>
            <a:pPr marL="1371600" lvl="2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Elektrisk</a:t>
            </a:r>
          </a:p>
          <a:p>
            <a:pPr marL="1371600" lvl="2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Magnetisk</a:t>
            </a:r>
          </a:p>
          <a:p>
            <a:pPr marL="914400" lvl="1" indent="-457200">
              <a:spcBef>
                <a:spcPct val="50000"/>
              </a:spcBef>
            </a:pPr>
            <a:r>
              <a:rPr lang="nb-NO" sz="1400" dirty="0">
                <a:solidFill>
                  <a:schemeClr val="bg1"/>
                </a:solidFill>
                <a:latin typeface="Arial" charset="0"/>
              </a:rPr>
              <a:t>Stråling</a:t>
            </a:r>
          </a:p>
        </p:txBody>
      </p:sp>
      <p:sp>
        <p:nvSpPr>
          <p:cNvPr id="1032" name="Rectangle 10"/>
          <p:cNvSpPr>
            <a:spLocks noChangeArrowheads="1"/>
          </p:cNvSpPr>
          <p:nvPr/>
        </p:nvSpPr>
        <p:spPr bwMode="auto">
          <a:xfrm>
            <a:off x="3773488" y="28860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Arbeid. Krefter og felt</a:t>
            </a:r>
            <a:endParaRPr lang="en-US" smtClean="0"/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16016" y="1440904"/>
            <a:ext cx="4199384" cy="501243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Nærkrefter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Krefter som virker </a:t>
            </a:r>
            <a:r>
              <a:rPr lang="nb-NO" sz="1600" i="1" dirty="0" smtClean="0"/>
              <a:t>mellom</a:t>
            </a:r>
            <a:r>
              <a:rPr lang="nb-NO" sz="1600" dirty="0" smtClean="0"/>
              <a:t> legemer </a:t>
            </a:r>
            <a:r>
              <a:rPr lang="nb-NO" sz="1600" i="1" dirty="0" smtClean="0"/>
              <a:t>i kontakt </a:t>
            </a:r>
            <a:r>
              <a:rPr lang="nb-NO" sz="1600" dirty="0" smtClean="0"/>
              <a:t>med hverandre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Mekanikk (det vi har sett på hittil) 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Trykk (virkning av atombevegelser)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Fjernkrefter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Krefter som virker på grunn av et </a:t>
            </a:r>
            <a:r>
              <a:rPr lang="nb-NO" sz="1600" i="1" dirty="0" smtClean="0"/>
              <a:t>felt</a:t>
            </a:r>
            <a:r>
              <a:rPr lang="nb-NO" sz="1600" dirty="0" smtClean="0"/>
              <a:t> (en gradient i et potensial)</a:t>
            </a:r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Feltene </a:t>
            </a:r>
            <a:r>
              <a:rPr lang="nb-NO" sz="1600" dirty="0" smtClean="0"/>
              <a:t>og kreftene kan formidles i alle medier, også vakuum</a:t>
            </a:r>
            <a:r>
              <a:rPr lang="nb-NO" sz="1600" dirty="0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Utfordring </a:t>
            </a:r>
            <a:r>
              <a:rPr lang="nb-NO" sz="1400" dirty="0" smtClean="0"/>
              <a:t>for fysisk </a:t>
            </a:r>
            <a:r>
              <a:rPr lang="nb-NO" sz="1400" dirty="0" smtClean="0"/>
              <a:t>forståelse?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</a:pPr>
            <a:endParaRPr lang="nb-NO" sz="1600" dirty="0" smtClean="0"/>
          </a:p>
          <a:p>
            <a:pPr lvl="1" eaLnBrk="1" hangingPunct="1">
              <a:lnSpc>
                <a:spcPct val="90000"/>
              </a:lnSpc>
            </a:pPr>
            <a:r>
              <a:rPr lang="nb-NO" sz="1600" dirty="0" smtClean="0"/>
              <a:t>To </a:t>
            </a:r>
            <a:r>
              <a:rPr lang="nb-NO" sz="1600" dirty="0" smtClean="0"/>
              <a:t>(tre) typer: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Gravitasjon</a:t>
            </a:r>
          </a:p>
          <a:p>
            <a:pPr lvl="2" eaLnBrk="1" hangingPunct="1">
              <a:lnSpc>
                <a:spcPct val="90000"/>
              </a:lnSpc>
            </a:pPr>
            <a:r>
              <a:rPr lang="nb-NO" sz="1400" dirty="0" smtClean="0"/>
              <a:t>Elektromagnetisk felt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Elektrisk felt</a:t>
            </a:r>
          </a:p>
          <a:p>
            <a:pPr lvl="3" eaLnBrk="1" hangingPunct="1">
              <a:lnSpc>
                <a:spcPct val="90000"/>
              </a:lnSpc>
            </a:pPr>
            <a:r>
              <a:rPr lang="nb-NO" dirty="0" smtClean="0"/>
              <a:t>Magnetisk felt</a:t>
            </a:r>
            <a:endParaRPr lang="en-US" dirty="0" smtClean="0"/>
          </a:p>
        </p:txBody>
      </p:sp>
      <p:sp>
        <p:nvSpPr>
          <p:cNvPr id="6152" name="Rectangle 5"/>
          <p:cNvSpPr>
            <a:spLocks noChangeArrowheads="1"/>
          </p:cNvSpPr>
          <p:nvPr/>
        </p:nvSpPr>
        <p:spPr bwMode="auto">
          <a:xfrm>
            <a:off x="179388" y="1371600"/>
            <a:ext cx="4536628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b-NO" sz="1800" i="1" dirty="0">
                <a:latin typeface="Arial" charset="0"/>
              </a:rPr>
              <a:t>Arbeid</a:t>
            </a:r>
            <a:r>
              <a:rPr lang="nb-NO" sz="1800" dirty="0">
                <a:latin typeface="Arial" charset="0"/>
              </a:rPr>
              <a:t> omsetter en energiform til en annen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Arbeid gjøres ved bruk av krefter.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nb-NO" sz="1800" dirty="0">
                <a:latin typeface="Arial" charset="0"/>
              </a:rPr>
              <a:t>Arbeid er lik kraft x strekning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nb-NO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err="1">
                <a:latin typeface="Arial" charset="0"/>
              </a:rPr>
              <a:t>Dersom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kraft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endrer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seg</a:t>
            </a:r>
            <a:r>
              <a:rPr lang="en-US" sz="1800" dirty="0">
                <a:latin typeface="Arial" charset="0"/>
              </a:rPr>
              <a:t> med </a:t>
            </a:r>
            <a:r>
              <a:rPr lang="en-US" sz="1800" dirty="0" err="1">
                <a:latin typeface="Arial" charset="0"/>
              </a:rPr>
              <a:t>strekning</a:t>
            </a:r>
            <a:r>
              <a:rPr lang="en-US" sz="1800" dirty="0">
                <a:latin typeface="Arial" charset="0"/>
              </a:rPr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 sz="1800" dirty="0">
              <a:latin typeface="Arial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 err="1">
                <a:latin typeface="Arial" charset="0"/>
              </a:rPr>
              <a:t>Dersom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kraften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er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konstant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og</a:t>
            </a:r>
            <a:r>
              <a:rPr lang="en-US" sz="1800" dirty="0">
                <a:latin typeface="Arial" charset="0"/>
              </a:rPr>
              <a:t> </a:t>
            </a:r>
            <a:r>
              <a:rPr lang="en-US" sz="1800" dirty="0" err="1">
                <a:latin typeface="Arial" charset="0"/>
              </a:rPr>
              <a:t>parallell</a:t>
            </a:r>
            <a:r>
              <a:rPr lang="en-US" sz="1800" dirty="0">
                <a:latin typeface="Arial" charset="0"/>
              </a:rPr>
              <a:t> med </a:t>
            </a:r>
            <a:r>
              <a:rPr lang="en-US" sz="1800" dirty="0" err="1">
                <a:latin typeface="Arial" charset="0"/>
              </a:rPr>
              <a:t>strekningen</a:t>
            </a:r>
            <a:r>
              <a:rPr lang="en-US" sz="1800" dirty="0">
                <a:latin typeface="Arial" charset="0"/>
              </a:rPr>
              <a:t>:</a:t>
            </a:r>
          </a:p>
        </p:txBody>
      </p:sp>
      <p:sp>
        <p:nvSpPr>
          <p:cNvPr id="6153" name="Rectangle 10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46" name="Object 1035"/>
          <p:cNvGraphicFramePr>
            <a:graphicFrameLocks noChangeAspect="1"/>
          </p:cNvGraphicFramePr>
          <p:nvPr/>
        </p:nvGraphicFramePr>
        <p:xfrm>
          <a:off x="1042988" y="3284538"/>
          <a:ext cx="1152525" cy="441325"/>
        </p:xfrm>
        <a:graphic>
          <a:graphicData uri="http://schemas.openxmlformats.org/presentationml/2006/ole">
            <p:oleObj spid="_x0000_s6146" name="Equation" r:id="rId4" imgW="571252" imgH="215806" progId="Equation.3">
              <p:embed/>
            </p:oleObj>
          </a:graphicData>
        </a:graphic>
      </p:graphicFrame>
      <p:sp>
        <p:nvSpPr>
          <p:cNvPr id="6154" name="Rectangle 103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47" name="Object 1037"/>
          <p:cNvGraphicFramePr>
            <a:graphicFrameLocks noChangeAspect="1"/>
          </p:cNvGraphicFramePr>
          <p:nvPr/>
        </p:nvGraphicFramePr>
        <p:xfrm>
          <a:off x="1081088" y="4652963"/>
          <a:ext cx="1258887" cy="487362"/>
        </p:xfrm>
        <a:graphic>
          <a:graphicData uri="http://schemas.openxmlformats.org/presentationml/2006/ole">
            <p:oleObj spid="_x0000_s6147" name="Equation" r:id="rId5" imgW="710891" imgH="279279" progId="Equation.3">
              <p:embed/>
            </p:oleObj>
          </a:graphicData>
        </a:graphic>
      </p:graphicFrame>
      <p:sp>
        <p:nvSpPr>
          <p:cNvPr id="6155" name="Rectangle 104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graphicFrame>
        <p:nvGraphicFramePr>
          <p:cNvPr id="6148" name="Object 1039"/>
          <p:cNvGraphicFramePr>
            <a:graphicFrameLocks noChangeAspect="1"/>
          </p:cNvGraphicFramePr>
          <p:nvPr/>
        </p:nvGraphicFramePr>
        <p:xfrm>
          <a:off x="1187450" y="5911850"/>
          <a:ext cx="1152525" cy="365125"/>
        </p:xfrm>
        <a:graphic>
          <a:graphicData uri="http://schemas.openxmlformats.org/presentationml/2006/ole">
            <p:oleObj spid="_x0000_s6148" name="Equation" r:id="rId6" imgW="571004" imgH="177646" progId="Equation.3">
              <p:embed/>
            </p:oleObj>
          </a:graphicData>
        </a:graphic>
      </p:graphicFrame>
      <p:sp>
        <p:nvSpPr>
          <p:cNvPr id="77841" name="Text Box 1041"/>
          <p:cNvSpPr txBox="1">
            <a:spLocks noChangeArrowheads="1"/>
          </p:cNvSpPr>
          <p:nvPr/>
        </p:nvSpPr>
        <p:spPr bwMode="auto">
          <a:xfrm>
            <a:off x="1187450" y="5876925"/>
            <a:ext cx="1127125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/>
              <a:t>w = F</a:t>
            </a:r>
            <a:r>
              <a:rPr lang="en-GB" i="1">
                <a:cs typeface="Times New Roman" pitchFamily="18" charset="0"/>
              </a:rPr>
              <a:t>·s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Gravitasjon</a:t>
            </a:r>
            <a:endParaRPr lang="en-US" smtClean="0"/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96752"/>
            <a:ext cx="5351512" cy="49754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Newtons gravitasjonslov: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Gjenstand med masse </a:t>
            </a:r>
            <a:r>
              <a:rPr lang="nb-NO" sz="1800" i="1" dirty="0" smtClean="0"/>
              <a:t>m</a:t>
            </a:r>
            <a:r>
              <a:rPr lang="nb-NO" sz="1800" dirty="0" smtClean="0"/>
              <a:t> ved jordoverflaten: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	</a:t>
            </a:r>
            <a:r>
              <a:rPr lang="nb-NO" sz="1600" i="1" dirty="0" smtClean="0"/>
              <a:t>F = </a:t>
            </a:r>
            <a:r>
              <a:rPr lang="nb-NO" sz="1600" i="1" dirty="0" err="1" smtClean="0"/>
              <a:t>gm</a:t>
            </a:r>
            <a:r>
              <a:rPr lang="nb-NO" sz="1600" dirty="0" smtClean="0"/>
              <a:t>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der </a:t>
            </a:r>
            <a:r>
              <a:rPr lang="nb-NO" sz="1600" i="1" dirty="0" smtClean="0"/>
              <a:t>g</a:t>
            </a:r>
            <a:r>
              <a:rPr lang="nb-NO" sz="1600" dirty="0" smtClean="0"/>
              <a:t> er tyngdeakselerasjonen;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i="1" dirty="0" smtClean="0"/>
              <a:t>	</a:t>
            </a:r>
            <a:endParaRPr lang="nb-NO" sz="1600" i="1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/>
              <a:t>                              = 9,8 </a:t>
            </a:r>
            <a:r>
              <a:rPr lang="nb-NO" sz="1600" dirty="0" smtClean="0"/>
              <a:t>N/kg = 9,8 m/s</a:t>
            </a:r>
            <a:r>
              <a:rPr lang="nb-NO" sz="1600" baseline="30000" dirty="0" smtClean="0"/>
              <a:t>2</a:t>
            </a:r>
            <a:r>
              <a:rPr lang="nb-NO" sz="1600" dirty="0" smtClean="0"/>
              <a:t>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6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Cavendish </a:t>
            </a:r>
            <a:r>
              <a:rPr lang="nb-NO" sz="1800" dirty="0" smtClean="0"/>
              <a:t>målte kraften mellom kjente masser (blykuler) og kjent avstand og fant </a:t>
            </a:r>
            <a:r>
              <a:rPr lang="nb-NO" sz="1800" i="1" dirty="0" smtClean="0">
                <a:sym typeface="Symbol" pitchFamily="18" charset="2"/>
              </a:rPr>
              <a:t></a:t>
            </a:r>
            <a:r>
              <a:rPr lang="nb-NO" sz="1800" dirty="0" smtClean="0">
                <a:sym typeface="Symbol" pitchFamily="18" charset="2"/>
              </a:rPr>
              <a:t> :</a:t>
            </a:r>
            <a:endParaRPr lang="nb-NO" sz="18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dirty="0" smtClean="0">
                <a:sym typeface="Symbol" pitchFamily="18" charset="2"/>
              </a:rPr>
              <a:t>	</a:t>
            </a:r>
            <a:endParaRPr lang="nb-NO" sz="16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600" i="1" dirty="0" smtClean="0">
                <a:sym typeface="Symbol" pitchFamily="18" charset="2"/>
              </a:rPr>
              <a:t></a:t>
            </a:r>
            <a:r>
              <a:rPr lang="nb-NO" sz="1600" dirty="0" smtClean="0">
                <a:sym typeface="Symbol" pitchFamily="18" charset="2"/>
              </a:rPr>
              <a:t> </a:t>
            </a:r>
            <a:r>
              <a:rPr lang="nb-NO" sz="1600" dirty="0" smtClean="0">
                <a:sym typeface="Symbol" pitchFamily="18" charset="2"/>
              </a:rPr>
              <a:t>= </a:t>
            </a:r>
            <a:r>
              <a:rPr lang="nb-NO" sz="1600" dirty="0" smtClean="0">
                <a:cs typeface="Times New Roman" pitchFamily="18" charset="0"/>
                <a:sym typeface="Symbol" pitchFamily="18" charset="2"/>
              </a:rPr>
              <a:t>6.67∙10</a:t>
            </a:r>
            <a:r>
              <a:rPr lang="nb-NO" sz="1600" baseline="30000" dirty="0" smtClean="0">
                <a:cs typeface="Times New Roman" pitchFamily="18" charset="0"/>
                <a:sym typeface="Symbol" pitchFamily="18" charset="2"/>
              </a:rPr>
              <a:t>-11</a:t>
            </a:r>
            <a:r>
              <a:rPr lang="nb-NO" sz="1600" dirty="0" smtClean="0">
                <a:cs typeface="Times New Roman" pitchFamily="18" charset="0"/>
                <a:sym typeface="Symbol" pitchFamily="18" charset="2"/>
              </a:rPr>
              <a:t> </a:t>
            </a:r>
            <a:r>
              <a:rPr lang="nb-NO" sz="1600" dirty="0" smtClean="0">
                <a:cs typeface="Times New Roman" pitchFamily="18" charset="0"/>
                <a:sym typeface="Symbol" pitchFamily="18" charset="2"/>
              </a:rPr>
              <a:t>Nm</a:t>
            </a:r>
            <a:r>
              <a:rPr lang="nb-NO" sz="1600" baseline="30000" dirty="0" smtClean="0">
                <a:cs typeface="Times New Roman" pitchFamily="18" charset="0"/>
                <a:sym typeface="Symbol" pitchFamily="18" charset="2"/>
              </a:rPr>
              <a:t>2</a:t>
            </a:r>
            <a:r>
              <a:rPr lang="nb-NO" sz="1600" dirty="0" smtClean="0">
                <a:cs typeface="Times New Roman" pitchFamily="18" charset="0"/>
                <a:sym typeface="Symbol" pitchFamily="18" charset="2"/>
              </a:rPr>
              <a:t>/kg</a:t>
            </a:r>
            <a:r>
              <a:rPr lang="nb-NO" sz="1600" baseline="30000" dirty="0" smtClean="0">
                <a:cs typeface="Times New Roman" pitchFamily="18" charset="0"/>
                <a:sym typeface="Symbol" pitchFamily="18" charset="2"/>
              </a:rPr>
              <a:t>2</a:t>
            </a: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Ved dette </a:t>
            </a:r>
            <a:r>
              <a:rPr lang="nb-NO" sz="1800" dirty="0" smtClean="0"/>
              <a:t>og jordens </a:t>
            </a:r>
            <a:r>
              <a:rPr lang="nb-NO" sz="1800" dirty="0" smtClean="0"/>
              <a:t>radius (fra horisontens krumning: 6371 </a:t>
            </a:r>
            <a:r>
              <a:rPr lang="nb-NO" sz="1800" dirty="0" smtClean="0"/>
              <a:t>km) </a:t>
            </a:r>
            <a:r>
              <a:rPr lang="nb-NO" sz="1800" dirty="0" smtClean="0"/>
              <a:t>kunne </a:t>
            </a:r>
            <a:r>
              <a:rPr lang="nb-NO" sz="1800" dirty="0" smtClean="0"/>
              <a:t>man beregne Jordens masse! (=</a:t>
            </a:r>
            <a:r>
              <a:rPr lang="nb-NO" sz="1800" dirty="0" smtClean="0"/>
              <a:t>6</a:t>
            </a:r>
            <a:r>
              <a:rPr lang="nb-NO" sz="1800" dirty="0" smtClean="0">
                <a:cs typeface="Times New Roman" pitchFamily="18" charset="0"/>
                <a:sym typeface="Symbol" pitchFamily="18" charset="2"/>
              </a:rPr>
              <a:t>∙</a:t>
            </a:r>
            <a:r>
              <a:rPr lang="nb-NO" sz="1800" dirty="0" smtClean="0"/>
              <a:t>10</a:t>
            </a:r>
            <a:r>
              <a:rPr lang="nb-NO" sz="1800" baseline="30000" dirty="0" smtClean="0"/>
              <a:t>24</a:t>
            </a:r>
            <a:r>
              <a:rPr lang="nb-NO" sz="1800" dirty="0" smtClean="0"/>
              <a:t> </a:t>
            </a:r>
            <a:r>
              <a:rPr lang="nb-NO" sz="1800" dirty="0" smtClean="0"/>
              <a:t>kg)</a:t>
            </a:r>
            <a:endParaRPr lang="en-US" sz="1800" dirty="0" smtClean="0"/>
          </a:p>
        </p:txBody>
      </p:sp>
      <p:pic>
        <p:nvPicPr>
          <p:cNvPr id="7174" name="Picture 5" descr="Kap2-gravitasj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275" y="1196975"/>
            <a:ext cx="27193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42021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7170" name="Object 6"/>
          <p:cNvGraphicFramePr>
            <a:graphicFrameLocks noChangeAspect="1"/>
          </p:cNvGraphicFramePr>
          <p:nvPr/>
        </p:nvGraphicFramePr>
        <p:xfrm>
          <a:off x="762000" y="1700808"/>
          <a:ext cx="1436688" cy="771525"/>
        </p:xfrm>
        <a:graphic>
          <a:graphicData uri="http://schemas.openxmlformats.org/presentationml/2006/ole">
            <p:oleObj spid="_x0000_s7170" r:id="rId4" imgW="736280" imgH="393529" progId="Equation.3">
              <p:embed/>
            </p:oleObj>
          </a:graphicData>
        </a:graphic>
      </p:graphicFrame>
      <p:pic>
        <p:nvPicPr>
          <p:cNvPr id="54282" name="Picture 10" descr="MC900197956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44624"/>
            <a:ext cx="1367482" cy="2590006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7177" name="Picture 12" descr="http://t2.gstatic.com/images?q=tbn:ANd9GcTILYnYu64ib7aJJtNgZ-YvyzFlcASutIQVQ0uUQ3Suhq-8T5xGc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425" y="2708275"/>
            <a:ext cx="25717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16" descr="http://www.fsteiger.com/cavendish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9288" y="3789363"/>
            <a:ext cx="3068637" cy="261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019175" y="3566600"/>
          <a:ext cx="1320577" cy="751995"/>
        </p:xfrm>
        <a:graphic>
          <a:graphicData uri="http://schemas.openxmlformats.org/presentationml/2006/ole">
            <p:oleObj spid="_x0000_s7171" name="Equation" r:id="rId8" imgW="7617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5758408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Potensiell energi i gravitasjonsfelt</a:t>
            </a:r>
            <a:endParaRPr lang="en-US" dirty="0" smtClean="0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1371600"/>
            <a:ext cx="6264696" cy="48768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800" b="1" dirty="0" smtClean="0"/>
              <a:t>Ved jordoverflaten</a:t>
            </a:r>
            <a:r>
              <a:rPr lang="nb-NO" sz="1800" dirty="0" smtClean="0"/>
              <a:t>: </a:t>
            </a:r>
            <a:r>
              <a:rPr lang="nb-NO" sz="1800" dirty="0" smtClean="0"/>
              <a:t>Kraften er konstant: </a:t>
            </a:r>
            <a:r>
              <a:rPr lang="nb-NO" i="1" dirty="0" smtClean="0"/>
              <a:t>F </a:t>
            </a:r>
            <a:r>
              <a:rPr lang="nb-NO" i="1" dirty="0" smtClean="0"/>
              <a:t>= </a:t>
            </a:r>
            <a:r>
              <a:rPr lang="nb-NO" i="1" dirty="0" err="1" smtClean="0"/>
              <a:t>gm</a:t>
            </a:r>
            <a:endParaRPr lang="nb-NO" i="1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800" dirty="0" smtClean="0">
                <a:sym typeface="Symbol" pitchFamily="18" charset="2"/>
              </a:rPr>
              <a:t>Arbeid = økning i potensiell energi ved å endre høyde </a:t>
            </a:r>
            <a:r>
              <a:rPr lang="nb-NO" sz="1800" i="1" dirty="0" smtClean="0">
                <a:sym typeface="Symbol" pitchFamily="18" charset="2"/>
              </a:rPr>
              <a:t>h: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i="1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i="1" dirty="0" smtClean="0">
                <a:sym typeface="Symbol" pitchFamily="18" charset="2"/>
              </a:rPr>
              <a:t>w </a:t>
            </a:r>
            <a:r>
              <a:rPr lang="nb-NO" i="1" dirty="0" smtClean="0">
                <a:sym typeface="Symbol" pitchFamily="18" charset="2"/>
              </a:rPr>
              <a:t>= </a:t>
            </a:r>
            <a:r>
              <a:rPr lang="nb-NO" i="1" dirty="0" err="1" smtClean="0">
                <a:sym typeface="Symbol" pitchFamily="18" charset="2"/>
              </a:rPr>
              <a:t>E</a:t>
            </a:r>
            <a:r>
              <a:rPr lang="nb-NO" i="1" baseline="-25000" dirty="0" err="1" smtClean="0">
                <a:sym typeface="Symbol" pitchFamily="18" charset="2"/>
              </a:rPr>
              <a:t>p</a:t>
            </a:r>
            <a:r>
              <a:rPr lang="nb-NO" i="1" dirty="0" smtClean="0">
                <a:sym typeface="Symbol" pitchFamily="18" charset="2"/>
              </a:rPr>
              <a:t> = </a:t>
            </a:r>
            <a:r>
              <a:rPr lang="nb-NO" i="1" dirty="0" err="1" smtClean="0">
                <a:sym typeface="Symbol" pitchFamily="18" charset="2"/>
              </a:rPr>
              <a:t>gmh</a:t>
            </a:r>
            <a:endParaRPr lang="nb-NO" i="1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Jordens overflate er referansepunkt: </a:t>
            </a:r>
            <a:r>
              <a:rPr lang="nb-NO" sz="1800" i="1" dirty="0" smtClean="0"/>
              <a:t>E</a:t>
            </a:r>
            <a:r>
              <a:rPr lang="nb-NO" sz="1800" i="1" baseline="-25000" dirty="0" smtClean="0"/>
              <a:t>p</a:t>
            </a:r>
            <a:r>
              <a:rPr lang="nb-NO" sz="1800" i="1" dirty="0" smtClean="0"/>
              <a:t> </a:t>
            </a:r>
            <a:r>
              <a:rPr lang="nb-NO" sz="1800" i="1" dirty="0" smtClean="0"/>
              <a:t>= </a:t>
            </a:r>
            <a:r>
              <a:rPr lang="nb-NO" sz="1800" i="1" dirty="0" smtClean="0"/>
              <a:t>0 ved h = 0</a:t>
            </a:r>
            <a:r>
              <a:rPr lang="nb-NO" sz="1800" dirty="0" smtClean="0"/>
              <a:t>.  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b="1" dirty="0" smtClean="0"/>
              <a:t>Høyt over jordoverflaten </a:t>
            </a:r>
            <a:r>
              <a:rPr lang="nb-NO" sz="1800" dirty="0" smtClean="0"/>
              <a:t>og ute i rommet: Kraften varierer: </a:t>
            </a:r>
            <a:r>
              <a:rPr lang="nb-NO" sz="1800" i="1" dirty="0" smtClean="0"/>
              <a:t>F(r)</a:t>
            </a:r>
            <a:r>
              <a:rPr lang="nb-NO" sz="1800" dirty="0" smtClean="0"/>
              <a:t>. Potensiell </a:t>
            </a:r>
            <a:r>
              <a:rPr lang="nb-NO" sz="1800" dirty="0" smtClean="0"/>
              <a:t>energi for legeme med masse </a:t>
            </a:r>
            <a:r>
              <a:rPr lang="nb-NO" sz="1800" i="1" dirty="0" smtClean="0"/>
              <a:t>m</a:t>
            </a:r>
            <a:r>
              <a:rPr lang="nb-NO" sz="1800" i="1" baseline="-25000" dirty="0" smtClean="0"/>
              <a:t>2</a:t>
            </a:r>
            <a:r>
              <a:rPr lang="nb-NO" sz="1800" dirty="0" smtClean="0"/>
              <a:t> </a:t>
            </a:r>
            <a:r>
              <a:rPr lang="nb-NO" sz="1800" dirty="0" smtClean="0"/>
              <a:t>i gravitasjonsfelt til legeme med masse </a:t>
            </a:r>
            <a:r>
              <a:rPr lang="nb-NO" sz="1800" i="1" dirty="0" smtClean="0"/>
              <a:t>m</a:t>
            </a:r>
            <a:r>
              <a:rPr lang="nb-NO" sz="1800" i="1" baseline="-25000" dirty="0" smtClean="0"/>
              <a:t>1</a:t>
            </a:r>
            <a:r>
              <a:rPr lang="nb-NO" sz="1800" dirty="0" smtClean="0"/>
              <a:t>:</a:t>
            </a: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endParaRPr lang="nb-NO" sz="1800" dirty="0" smtClean="0"/>
          </a:p>
          <a:p>
            <a:pPr eaLnBrk="1" hangingPunct="1">
              <a:lnSpc>
                <a:spcPct val="90000"/>
              </a:lnSpc>
            </a:pPr>
            <a:r>
              <a:rPr lang="nb-NO" sz="1800" dirty="0" smtClean="0"/>
              <a:t>Referansepunkt </a:t>
            </a:r>
            <a:r>
              <a:rPr lang="nb-NO" sz="1800" dirty="0" smtClean="0"/>
              <a:t>uendelig </a:t>
            </a:r>
            <a:r>
              <a:rPr lang="nb-NO" sz="1800" dirty="0" smtClean="0"/>
              <a:t>langt ute</a:t>
            </a:r>
            <a:r>
              <a:rPr lang="nb-NO" sz="1800" dirty="0" smtClean="0"/>
              <a:t>: </a:t>
            </a:r>
            <a:r>
              <a:rPr lang="nb-NO" sz="1800" i="1" dirty="0" smtClean="0"/>
              <a:t>E</a:t>
            </a:r>
            <a:r>
              <a:rPr lang="nb-NO" sz="1800" i="1" baseline="-25000" dirty="0" smtClean="0"/>
              <a:t>p</a:t>
            </a:r>
            <a:r>
              <a:rPr lang="nb-NO" sz="1800" i="1" dirty="0" smtClean="0"/>
              <a:t> = 0</a:t>
            </a:r>
            <a:r>
              <a:rPr lang="nb-NO" sz="1800" dirty="0" smtClean="0"/>
              <a:t> ved </a:t>
            </a:r>
            <a:r>
              <a:rPr lang="nb-NO" sz="1800" i="1" dirty="0" smtClean="0"/>
              <a:t>r = </a:t>
            </a:r>
            <a:r>
              <a:rPr lang="nb-NO" sz="1800" i="1" dirty="0" smtClean="0">
                <a:sym typeface="Symbol" pitchFamily="18" charset="2"/>
              </a:rPr>
              <a:t></a:t>
            </a:r>
            <a:endParaRPr lang="nb-NO" sz="1800" dirty="0" smtClean="0"/>
          </a:p>
        </p:txBody>
      </p:sp>
      <p:sp>
        <p:nvSpPr>
          <p:cNvPr id="8198" name="Rectangle 8"/>
          <p:cNvSpPr>
            <a:spLocks noChangeArrowheads="1"/>
          </p:cNvSpPr>
          <p:nvPr/>
        </p:nvSpPr>
        <p:spPr bwMode="auto">
          <a:xfrm>
            <a:off x="3252788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8194" name="Object 7"/>
          <p:cNvGraphicFramePr>
            <a:graphicFrameLocks noChangeAspect="1"/>
          </p:cNvGraphicFramePr>
          <p:nvPr/>
        </p:nvGraphicFramePr>
        <p:xfrm>
          <a:off x="467544" y="4797152"/>
          <a:ext cx="4953000" cy="877888"/>
        </p:xfrm>
        <a:graphic>
          <a:graphicData uri="http://schemas.openxmlformats.org/presentationml/2006/ole">
            <p:oleObj spid="_x0000_s8194" r:id="rId4" imgW="2641600" imgH="469900" progId="Equation.3">
              <p:embed/>
            </p:oleObj>
          </a:graphicData>
        </a:graphic>
      </p:graphicFrame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539552" y="2564904"/>
            <a:ext cx="2154237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i="1" dirty="0">
                <a:sym typeface="Symbol" pitchFamily="18" charset="2"/>
              </a:rPr>
              <a:t>w = </a:t>
            </a:r>
            <a:r>
              <a:rPr lang="nb-NO" i="1" dirty="0" err="1">
                <a:sym typeface="Symbol" pitchFamily="18" charset="2"/>
              </a:rPr>
              <a:t>Ep</a:t>
            </a:r>
            <a:r>
              <a:rPr lang="nb-NO" i="1" dirty="0">
                <a:sym typeface="Symbol" pitchFamily="18" charset="2"/>
              </a:rPr>
              <a:t> = </a:t>
            </a:r>
            <a:r>
              <a:rPr lang="nb-NO" i="1" dirty="0" err="1">
                <a:sym typeface="Symbol" pitchFamily="18" charset="2"/>
              </a:rPr>
              <a:t>gmh</a:t>
            </a:r>
            <a:endParaRPr lang="en-GB" i="1" dirty="0">
              <a:sym typeface="Symbol" pitchFamily="18" charset="2"/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6296025" y="0"/>
          <a:ext cx="284797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/>
          <p:nvPr/>
        </p:nvGraphicFramePr>
        <p:xfrm>
          <a:off x="6372200" y="2492896"/>
          <a:ext cx="2771800" cy="2376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5940152" y="4581128"/>
          <a:ext cx="3203848" cy="2276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nb-NO" smtClean="0"/>
              <a:t>                           Elektrisk felt</a:t>
            </a:r>
            <a:endParaRPr lang="en-US" smtClean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25538"/>
            <a:ext cx="3810000" cy="525579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Charles de Coulomb; </a:t>
            </a:r>
            <a:endParaRPr lang="nb-NO" sz="1800" dirty="0" smtClean="0"/>
          </a:p>
          <a:p>
            <a:pPr eaLnBrk="1" hangingPunct="1"/>
            <a:r>
              <a:rPr lang="nb-NO" sz="1800" i="1" dirty="0" smtClean="0"/>
              <a:t>Kraft </a:t>
            </a:r>
            <a:r>
              <a:rPr lang="nb-NO" sz="1800" dirty="0" smtClean="0"/>
              <a:t>mellom to ladde partikler: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err="1" smtClean="0"/>
              <a:t>k</a:t>
            </a:r>
            <a:r>
              <a:rPr lang="nb-NO" sz="1800" i="1" baseline="-25000" dirty="0" err="1" smtClean="0"/>
              <a:t>e</a:t>
            </a:r>
            <a:r>
              <a:rPr lang="nb-NO" sz="1800" dirty="0" smtClean="0"/>
              <a:t> </a:t>
            </a:r>
            <a:r>
              <a:rPr lang="nb-NO" sz="1800" dirty="0" smtClean="0"/>
              <a:t>= 9,0*10</a:t>
            </a:r>
            <a:r>
              <a:rPr lang="nb-NO" sz="1800" baseline="30000" dirty="0" smtClean="0"/>
              <a:t>9</a:t>
            </a:r>
            <a:r>
              <a:rPr lang="nb-NO" sz="1800" dirty="0" smtClean="0"/>
              <a:t> </a:t>
            </a:r>
            <a:r>
              <a:rPr lang="nb-NO" sz="1800" dirty="0" smtClean="0">
                <a:cs typeface="Times New Roman" pitchFamily="18" charset="0"/>
              </a:rPr>
              <a:t>Nm</a:t>
            </a:r>
            <a:r>
              <a:rPr lang="nb-NO" sz="1800" baseline="30000" dirty="0" smtClean="0">
                <a:cs typeface="Times New Roman" pitchFamily="18" charset="0"/>
              </a:rPr>
              <a:t>2</a:t>
            </a:r>
            <a:r>
              <a:rPr lang="nb-NO" sz="1800" dirty="0" smtClean="0">
                <a:cs typeface="Times New Roman" pitchFamily="18" charset="0"/>
              </a:rPr>
              <a:t>/C</a:t>
            </a:r>
            <a:r>
              <a:rPr lang="nb-NO" sz="1800" baseline="30000" dirty="0" smtClean="0">
                <a:cs typeface="Times New Roman" pitchFamily="18" charset="0"/>
              </a:rPr>
              <a:t>2</a:t>
            </a:r>
            <a:r>
              <a:rPr lang="nb-NO" sz="1800" dirty="0" smtClean="0"/>
              <a:t>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1 C (Coulomb) = 1 </a:t>
            </a:r>
            <a:r>
              <a:rPr lang="nb-NO" sz="1800" dirty="0" err="1" smtClean="0"/>
              <a:t>A∙s</a:t>
            </a:r>
            <a:endParaRPr lang="nb-NO" sz="1800" dirty="0" smtClean="0"/>
          </a:p>
          <a:p>
            <a:pPr lvl="1" eaLnBrk="1" hangingPunct="1"/>
            <a:r>
              <a:rPr lang="nb-NO" sz="1600" dirty="0" smtClean="0"/>
              <a:t>ladningen som passerer når 1 A strøm går i ett sekund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i="1" dirty="0" smtClean="0"/>
              <a:t>Feltstyrke</a:t>
            </a:r>
            <a:r>
              <a:rPr lang="nb-NO" sz="1800" dirty="0" smtClean="0"/>
              <a:t> (her rundt </a:t>
            </a:r>
            <a:r>
              <a:rPr lang="nb-NO" sz="1800" i="1" dirty="0" smtClean="0"/>
              <a:t>-Q</a:t>
            </a:r>
            <a:r>
              <a:rPr lang="nb-NO" sz="1800" dirty="0" smtClean="0"/>
              <a:t>):</a:t>
            </a:r>
            <a:r>
              <a:rPr lang="nb-NO" sz="1800" dirty="0" smtClean="0"/>
              <a:t> </a:t>
            </a:r>
            <a:r>
              <a:rPr lang="nb-NO" sz="1800" dirty="0" smtClean="0"/>
              <a:t>Den kraft en ladet partikkel </a:t>
            </a:r>
            <a:r>
              <a:rPr lang="nb-NO" sz="1800" dirty="0" smtClean="0"/>
              <a:t>(her </a:t>
            </a:r>
            <a:r>
              <a:rPr lang="nb-NO" sz="1800" i="1" dirty="0" smtClean="0"/>
              <a:t>+q</a:t>
            </a:r>
            <a:r>
              <a:rPr lang="nb-NO" sz="1800" dirty="0" smtClean="0"/>
              <a:t>) føler </a:t>
            </a:r>
            <a:r>
              <a:rPr lang="nb-NO" sz="1800" dirty="0" smtClean="0"/>
              <a:t>per enhet </a:t>
            </a:r>
            <a:r>
              <a:rPr lang="nb-NO" sz="1800" dirty="0" smtClean="0"/>
              <a:t>ladning </a:t>
            </a:r>
            <a:r>
              <a:rPr lang="nb-NO" sz="1800" i="1" dirty="0" smtClean="0"/>
              <a:t>q</a:t>
            </a:r>
            <a:r>
              <a:rPr lang="nb-NO" sz="1800" dirty="0" smtClean="0"/>
              <a:t>:</a:t>
            </a:r>
            <a:r>
              <a:rPr lang="nb-NO" sz="1800" dirty="0" smtClean="0"/>
              <a:t> 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Retning </a:t>
            </a:r>
            <a:r>
              <a:rPr lang="nb-NO" sz="1800" dirty="0" smtClean="0"/>
              <a:t>fra + til </a:t>
            </a:r>
            <a:r>
              <a:rPr lang="nb-NO" sz="1800" dirty="0" smtClean="0"/>
              <a:t>-.</a:t>
            </a:r>
            <a:endParaRPr lang="en-US" sz="1800" dirty="0" smtClean="0"/>
          </a:p>
        </p:txBody>
      </p:sp>
      <p:sp>
        <p:nvSpPr>
          <p:cNvPr id="10247" name="Rectangle 6"/>
          <p:cNvSpPr>
            <a:spLocks noChangeArrowheads="1"/>
          </p:cNvSpPr>
          <p:nvPr/>
        </p:nvSpPr>
        <p:spPr bwMode="auto">
          <a:xfrm>
            <a:off x="2514600" y="426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0242" name="Object 5"/>
          <p:cNvGraphicFramePr>
            <a:graphicFrameLocks noChangeAspect="1"/>
          </p:cNvGraphicFramePr>
          <p:nvPr/>
        </p:nvGraphicFramePr>
        <p:xfrm>
          <a:off x="1147763" y="1844675"/>
          <a:ext cx="1514475" cy="736600"/>
        </p:xfrm>
        <a:graphic>
          <a:graphicData uri="http://schemas.openxmlformats.org/presentationml/2006/ole">
            <p:oleObj spid="_x0000_s10242" name="Equation" r:id="rId4" imgW="812520" imgH="393480" progId="Equation.3">
              <p:embed/>
            </p:oleObj>
          </a:graphicData>
        </a:graphic>
      </p:graphicFrame>
      <p:pic>
        <p:nvPicPr>
          <p:cNvPr id="10248" name="Picture 7" descr="Kap2-Elektriske-kref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3" y="2046288"/>
            <a:ext cx="4678362" cy="95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3" name="Object 8"/>
          <p:cNvGraphicFramePr>
            <a:graphicFrameLocks noChangeAspect="1"/>
          </p:cNvGraphicFramePr>
          <p:nvPr/>
        </p:nvGraphicFramePr>
        <p:xfrm>
          <a:off x="1187624" y="5445224"/>
          <a:ext cx="774700" cy="731838"/>
        </p:xfrm>
        <a:graphic>
          <a:graphicData uri="http://schemas.openxmlformats.org/presentationml/2006/ole">
            <p:oleObj spid="_x0000_s10243" name="Equation" r:id="rId6" imgW="444240" imgH="419040" progId="Equation.3">
              <p:embed/>
            </p:oleObj>
          </a:graphicData>
        </a:graphic>
      </p:graphicFrame>
      <p:grpSp>
        <p:nvGrpSpPr>
          <p:cNvPr id="10249" name="Group 15"/>
          <p:cNvGrpSpPr>
            <a:grpSpLocks/>
          </p:cNvGrpSpPr>
          <p:nvPr/>
        </p:nvGrpSpPr>
        <p:grpSpPr bwMode="auto">
          <a:xfrm>
            <a:off x="5029200" y="3213100"/>
            <a:ext cx="3276600" cy="3362325"/>
            <a:chOff x="5029200" y="3213100"/>
            <a:chExt cx="3276600" cy="3362325"/>
          </a:xfrm>
        </p:grpSpPr>
        <p:pic>
          <p:nvPicPr>
            <p:cNvPr id="10251" name="Picture 10" descr="EIN-5-~1-barekul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029200" y="3213100"/>
              <a:ext cx="3124200" cy="336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0252" name="Group 15"/>
            <p:cNvGrpSpPr>
              <a:grpSpLocks/>
            </p:cNvGrpSpPr>
            <p:nvPr/>
          </p:nvGrpSpPr>
          <p:grpSpPr bwMode="auto">
            <a:xfrm>
              <a:off x="7162800" y="3756025"/>
              <a:ext cx="1143000" cy="701675"/>
              <a:chOff x="4416" y="2294"/>
              <a:chExt cx="720" cy="442"/>
            </a:xfrm>
          </p:grpSpPr>
          <p:sp>
            <p:nvSpPr>
              <p:cNvPr id="10253" name="Line 13"/>
              <p:cNvSpPr>
                <a:spLocks noChangeShapeType="1"/>
              </p:cNvSpPr>
              <p:nvPr/>
            </p:nvSpPr>
            <p:spPr bwMode="auto">
              <a:xfrm flipH="1">
                <a:off x="4416" y="2448"/>
                <a:ext cx="336" cy="24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4" name="Oval 11"/>
              <p:cNvSpPr>
                <a:spLocks noChangeArrowheads="1"/>
              </p:cNvSpPr>
              <p:nvPr/>
            </p:nvSpPr>
            <p:spPr bwMode="auto">
              <a:xfrm>
                <a:off x="4704" y="2352"/>
                <a:ext cx="144" cy="144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10255" name="Text Box 12"/>
              <p:cNvSpPr txBox="1">
                <a:spLocks noChangeArrowheads="1"/>
              </p:cNvSpPr>
              <p:nvPr/>
            </p:nvSpPr>
            <p:spPr bwMode="auto">
              <a:xfrm>
                <a:off x="4704" y="2294"/>
                <a:ext cx="432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2000" b="1" dirty="0"/>
                  <a:t>+  </a:t>
                </a:r>
                <a:r>
                  <a:rPr lang="nb-NO" sz="2000" dirty="0"/>
                  <a:t>q</a:t>
                </a:r>
                <a:endParaRPr lang="en-US" sz="2000" dirty="0"/>
              </a:p>
            </p:txBody>
          </p:sp>
          <p:sp>
            <p:nvSpPr>
              <p:cNvPr id="10256" name="Text Box 14"/>
              <p:cNvSpPr txBox="1">
                <a:spLocks noChangeArrowheads="1"/>
              </p:cNvSpPr>
              <p:nvPr/>
            </p:nvSpPr>
            <p:spPr bwMode="auto">
              <a:xfrm>
                <a:off x="4560" y="2486"/>
                <a:ext cx="240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nb-NO" sz="2000" b="1" i="1" dirty="0"/>
                  <a:t>F</a:t>
                </a:r>
                <a:endParaRPr lang="en-US" sz="2000" b="1" i="1" dirty="0"/>
              </a:p>
            </p:txBody>
          </p:sp>
        </p:grpSp>
      </p:grpSp>
      <p:pic>
        <p:nvPicPr>
          <p:cNvPr id="56337" name="Picture 17" descr="ANd9GcTv_NihJPVWcomzQyYFaZxARKg7I-cYw-68g9RseKEHZzDxOzQ&amp;t=1&amp;usg=__X3luNH2bX-KufcB1r7ooGpze3PE=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51500" y="188913"/>
            <a:ext cx="1349375" cy="158432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6228184" y="4509120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2000" b="1" dirty="0" smtClean="0"/>
              <a:t>- Q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Elektriske feltstyrkelinjer</a:t>
            </a:r>
            <a:endParaRPr lang="en-US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371600"/>
            <a:ext cx="4279776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Feltstyrkelinjer</a:t>
            </a:r>
          </a:p>
          <a:p>
            <a:pPr lvl="1" eaLnBrk="1" hangingPunct="1"/>
            <a:r>
              <a:rPr lang="nb-NO" sz="1600" dirty="0" smtClean="0"/>
              <a:t>Vektorer (fra + til -) vinkelrett på ekvipotensielle elektrostatiske linjer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eaLnBrk="1" hangingPunct="1"/>
            <a:r>
              <a:rPr lang="nb-NO" sz="1800" dirty="0" err="1" smtClean="0"/>
              <a:t>Inhomogene</a:t>
            </a:r>
            <a:r>
              <a:rPr lang="nb-NO" sz="1800" dirty="0" smtClean="0"/>
              <a:t> felt</a:t>
            </a:r>
          </a:p>
          <a:p>
            <a:pPr lvl="1" eaLnBrk="1" hangingPunct="1"/>
            <a:r>
              <a:rPr lang="nb-NO" sz="1600" dirty="0" smtClean="0"/>
              <a:t>Eks. kulesymmetrisk </a:t>
            </a:r>
            <a:r>
              <a:rPr lang="nb-NO" sz="1600" dirty="0" smtClean="0"/>
              <a:t>felt</a:t>
            </a:r>
          </a:p>
          <a:p>
            <a:pPr lvl="1" eaLnBrk="1" hangingPunct="1"/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/>
            <a:r>
              <a:rPr lang="nb-NO" sz="1600" dirty="0" smtClean="0"/>
              <a:t>Felt mellom to ladde partikler</a:t>
            </a:r>
            <a:endParaRPr lang="nb-NO" sz="1400" dirty="0" smtClean="0"/>
          </a:p>
          <a:p>
            <a:pPr lvl="2" eaLnBrk="1" hangingPunct="1"/>
            <a:endParaRPr lang="nb-NO" sz="1400" dirty="0" smtClean="0"/>
          </a:p>
          <a:p>
            <a:pPr lvl="2" eaLnBrk="1" hangingPunct="1"/>
            <a:endParaRPr lang="nb-NO" sz="1400" dirty="0" smtClean="0"/>
          </a:p>
          <a:p>
            <a:pPr lvl="2" eaLnBrk="1" hangingPunct="1"/>
            <a:endParaRPr lang="nb-NO" sz="1400" dirty="0" smtClean="0"/>
          </a:p>
          <a:p>
            <a:pPr eaLnBrk="1" hangingPunct="1"/>
            <a:r>
              <a:rPr lang="nb-NO" sz="1800" dirty="0" smtClean="0"/>
              <a:t>Homogent felt</a:t>
            </a:r>
          </a:p>
          <a:p>
            <a:pPr lvl="1" eaLnBrk="1" hangingPunct="1"/>
            <a:r>
              <a:rPr lang="nb-NO" sz="1600" dirty="0" smtClean="0"/>
              <a:t>Platekondensator</a:t>
            </a:r>
            <a:endParaRPr lang="en-US" sz="1600" dirty="0" smtClean="0"/>
          </a:p>
        </p:txBody>
      </p:sp>
      <p:pic>
        <p:nvPicPr>
          <p:cNvPr id="31749" name="Picture 5" descr="EIN-5-10-feltlinj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8813" y="2276872"/>
            <a:ext cx="5792787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 descr="EIN-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4770462"/>
            <a:ext cx="196532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284095" y="2443373"/>
            <a:ext cx="1219200" cy="1219200"/>
            <a:chOff x="2064" y="1680"/>
            <a:chExt cx="768" cy="768"/>
          </a:xfrm>
        </p:grpSpPr>
        <p:sp>
          <p:nvSpPr>
            <p:cNvPr id="31753" name="Oval 7"/>
            <p:cNvSpPr>
              <a:spLocks noChangeArrowheads="1"/>
            </p:cNvSpPr>
            <p:nvPr/>
          </p:nvSpPr>
          <p:spPr bwMode="auto">
            <a:xfrm>
              <a:off x="2304" y="1920"/>
              <a:ext cx="288" cy="288"/>
            </a:xfrm>
            <a:prstGeom prst="ellipse">
              <a:avLst/>
            </a:prstGeom>
            <a:noFill/>
            <a:ln w="127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54" name="Oval 8"/>
            <p:cNvSpPr>
              <a:spLocks noChangeArrowheads="1"/>
            </p:cNvSpPr>
            <p:nvPr/>
          </p:nvSpPr>
          <p:spPr bwMode="auto">
            <a:xfrm>
              <a:off x="2208" y="1824"/>
              <a:ext cx="480" cy="480"/>
            </a:xfrm>
            <a:prstGeom prst="ellipse">
              <a:avLst/>
            </a:prstGeom>
            <a:noFill/>
            <a:ln w="127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31755" name="Oval 9"/>
            <p:cNvSpPr>
              <a:spLocks noChangeArrowheads="1"/>
            </p:cNvSpPr>
            <p:nvPr/>
          </p:nvSpPr>
          <p:spPr bwMode="auto">
            <a:xfrm>
              <a:off x="2064" y="1680"/>
              <a:ext cx="768" cy="768"/>
            </a:xfrm>
            <a:prstGeom prst="ellipse">
              <a:avLst/>
            </a:prstGeom>
            <a:noFill/>
            <a:ln w="12700">
              <a:solidFill>
                <a:srgbClr val="CC33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31752" name="Text Box 11"/>
          <p:cNvSpPr txBox="1">
            <a:spLocks noChangeArrowheads="1"/>
          </p:cNvSpPr>
          <p:nvPr/>
        </p:nvSpPr>
        <p:spPr bwMode="auto">
          <a:xfrm>
            <a:off x="6659563" y="6381750"/>
            <a:ext cx="2332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Kulesymmetrisk elektrisk felt</a:t>
            </a:r>
            <a:endParaRPr lang="en-US" smtClean="0"/>
          </a:p>
        </p:txBody>
      </p:sp>
      <p:pic>
        <p:nvPicPr>
          <p:cNvPr id="11269" name="Picture 5" descr="EIN-5-~1-bareku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514475"/>
            <a:ext cx="31242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Rectangle 7"/>
          <p:cNvSpPr>
            <a:spLocks noChangeArrowheads="1"/>
          </p:cNvSpPr>
          <p:nvPr/>
        </p:nvSpPr>
        <p:spPr bwMode="auto">
          <a:xfrm>
            <a:off x="42402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1266" name="Object 8"/>
          <p:cNvGraphicFramePr>
            <a:graphicFrameLocks noChangeAspect="1"/>
          </p:cNvGraphicFramePr>
          <p:nvPr/>
        </p:nvGraphicFramePr>
        <p:xfrm>
          <a:off x="419100" y="1581150"/>
          <a:ext cx="8329613" cy="3963988"/>
        </p:xfrm>
        <a:graphic>
          <a:graphicData uri="http://schemas.openxmlformats.org/presentationml/2006/ole">
            <p:oleObj spid="_x0000_s11266" name="Equation" r:id="rId5" imgW="5029200" imgH="2387520" progId="Equation.3">
              <p:embed/>
            </p:oleObj>
          </a:graphicData>
        </a:graphic>
      </p:graphicFrame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391400" y="2047875"/>
            <a:ext cx="1143000" cy="701675"/>
            <a:chOff x="4416" y="2294"/>
            <a:chExt cx="720" cy="442"/>
          </a:xfrm>
        </p:grpSpPr>
        <p:sp>
          <p:nvSpPr>
            <p:cNvPr id="11272" name="Line 9"/>
            <p:cNvSpPr>
              <a:spLocks noChangeShapeType="1"/>
            </p:cNvSpPr>
            <p:nvPr/>
          </p:nvSpPr>
          <p:spPr bwMode="auto">
            <a:xfrm flipH="1">
              <a:off x="4416" y="2448"/>
              <a:ext cx="336" cy="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3" name="Oval 10"/>
            <p:cNvSpPr>
              <a:spLocks noChangeArrowheads="1"/>
            </p:cNvSpPr>
            <p:nvPr/>
          </p:nvSpPr>
          <p:spPr bwMode="auto">
            <a:xfrm>
              <a:off x="4704" y="2352"/>
              <a:ext cx="144" cy="14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11274" name="Text Box 11"/>
            <p:cNvSpPr txBox="1">
              <a:spLocks noChangeArrowheads="1"/>
            </p:cNvSpPr>
            <p:nvPr/>
          </p:nvSpPr>
          <p:spPr bwMode="auto">
            <a:xfrm>
              <a:off x="4704" y="2294"/>
              <a:ext cx="43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b="1" dirty="0"/>
                <a:t>+  </a:t>
              </a:r>
              <a:r>
                <a:rPr lang="nb-NO" sz="2000" dirty="0"/>
                <a:t>q</a:t>
              </a:r>
              <a:endParaRPr lang="en-US" sz="2000" dirty="0"/>
            </a:p>
          </p:txBody>
        </p:sp>
        <p:sp>
          <p:nvSpPr>
            <p:cNvPr id="11275" name="Text Box 12"/>
            <p:cNvSpPr txBox="1">
              <a:spLocks noChangeArrowheads="1"/>
            </p:cNvSpPr>
            <p:nvPr/>
          </p:nvSpPr>
          <p:spPr bwMode="auto">
            <a:xfrm>
              <a:off x="4560" y="2486"/>
              <a:ext cx="24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nb-NO" sz="2000" b="1" i="1"/>
                <a:t>F</a:t>
              </a:r>
              <a:endParaRPr lang="en-US" sz="2000" b="1" i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Eksempel; </a:t>
            </a:r>
            <a:r>
              <a:rPr lang="nb-NO" i="1" smtClean="0"/>
              <a:t>klassisk</a:t>
            </a:r>
            <a:r>
              <a:rPr lang="nb-NO" smtClean="0"/>
              <a:t> betraktning av elektronets hastighet og energi i hydrogenatomet</a:t>
            </a:r>
            <a:endParaRPr lang="en-US" smtClean="0"/>
          </a:p>
        </p:txBody>
      </p:sp>
      <p:grpSp>
        <p:nvGrpSpPr>
          <p:cNvPr id="9" name="Group 8"/>
          <p:cNvGrpSpPr/>
          <p:nvPr/>
        </p:nvGrpSpPr>
        <p:grpSpPr>
          <a:xfrm>
            <a:off x="6588224" y="908720"/>
            <a:ext cx="2347912" cy="2590800"/>
            <a:chOff x="6491288" y="1066800"/>
            <a:chExt cx="2347912" cy="2590800"/>
          </a:xfrm>
        </p:grpSpPr>
        <p:pic>
          <p:nvPicPr>
            <p:cNvPr id="12293" name="Picture 9" descr="Kap2-sirkelbane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91288" y="1066800"/>
              <a:ext cx="2347912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4" name="Oval 10"/>
            <p:cNvSpPr>
              <a:spLocks noChangeArrowheads="1"/>
            </p:cNvSpPr>
            <p:nvPr/>
          </p:nvSpPr>
          <p:spPr bwMode="auto">
            <a:xfrm>
              <a:off x="7481888" y="22860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b-NO"/>
                <a:t>+</a:t>
              </a:r>
              <a:endParaRPr lang="en-US"/>
            </a:p>
          </p:txBody>
        </p:sp>
      </p:grp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2941638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2290" name="Object 12"/>
          <p:cNvGraphicFramePr>
            <a:graphicFrameLocks noChangeAspect="1"/>
          </p:cNvGraphicFramePr>
          <p:nvPr/>
        </p:nvGraphicFramePr>
        <p:xfrm>
          <a:off x="395536" y="1340768"/>
          <a:ext cx="7573962" cy="5048250"/>
        </p:xfrm>
        <a:graphic>
          <a:graphicData uri="http://schemas.openxmlformats.org/presentationml/2006/ole">
            <p:oleObj spid="_x0000_s12290" name="Equation" r:id="rId5" imgW="4762440" imgH="3174840" progId="Equation.3">
              <p:embed/>
            </p:oleObj>
          </a:graphicData>
        </a:graphic>
      </p:graphicFrame>
      <p:pic>
        <p:nvPicPr>
          <p:cNvPr id="2" name="Picture 4" descr="http://www.emu.dk/elever7-10/fag/fys/billeder/temaer/hydrogenato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221088"/>
            <a:ext cx="2381250" cy="20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Ioniseringsenergi basert på klassisk betraktning av hydrogenatomet</a:t>
            </a:r>
            <a:endParaRPr lang="en-US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6491288" y="4038600"/>
            <a:ext cx="2347912" cy="2590800"/>
            <a:chOff x="6491288" y="4038600"/>
            <a:chExt cx="2347912" cy="2590800"/>
          </a:xfrm>
        </p:grpSpPr>
        <p:pic>
          <p:nvPicPr>
            <p:cNvPr id="13317" name="Picture 3" descr="Kap2-sirkelban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91288" y="4038600"/>
              <a:ext cx="2347912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Oval 4"/>
            <p:cNvSpPr>
              <a:spLocks noChangeArrowheads="1"/>
            </p:cNvSpPr>
            <p:nvPr/>
          </p:nvSpPr>
          <p:spPr bwMode="auto">
            <a:xfrm>
              <a:off x="7481888" y="5257800"/>
              <a:ext cx="381000" cy="3810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nb-NO"/>
                <a:t>+</a:t>
              </a:r>
              <a:endParaRPr lang="en-US"/>
            </a:p>
          </p:txBody>
        </p:sp>
      </p:grpSp>
      <p:sp>
        <p:nvSpPr>
          <p:cNvPr id="13319" name="Rectangle 5"/>
          <p:cNvSpPr>
            <a:spLocks noChangeArrowheads="1"/>
          </p:cNvSpPr>
          <p:nvPr/>
        </p:nvSpPr>
        <p:spPr bwMode="auto">
          <a:xfrm>
            <a:off x="2941638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3314" name="Object 8"/>
          <p:cNvGraphicFramePr>
            <a:graphicFrameLocks noChangeAspect="1"/>
          </p:cNvGraphicFramePr>
          <p:nvPr/>
        </p:nvGraphicFramePr>
        <p:xfrm>
          <a:off x="457200" y="1447800"/>
          <a:ext cx="6172200" cy="4500563"/>
        </p:xfrm>
        <a:graphic>
          <a:graphicData uri="http://schemas.openxmlformats.org/presentationml/2006/ole">
            <p:oleObj spid="_x0000_s13314" name="Equation" r:id="rId4" imgW="3657600" imgH="2666880" progId="Equation.3">
              <p:embed/>
            </p:oleObj>
          </a:graphicData>
        </a:graphic>
      </p:graphicFrame>
      <p:sp>
        <p:nvSpPr>
          <p:cNvPr id="13320" name="Line 7"/>
          <p:cNvSpPr>
            <a:spLocks noChangeShapeType="1"/>
          </p:cNvSpPr>
          <p:nvPr/>
        </p:nvSpPr>
        <p:spPr bwMode="auto">
          <a:xfrm flipV="1">
            <a:off x="7620000" y="31242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1" name="Line 8"/>
          <p:cNvSpPr>
            <a:spLocks noChangeShapeType="1"/>
          </p:cNvSpPr>
          <p:nvPr/>
        </p:nvSpPr>
        <p:spPr bwMode="auto">
          <a:xfrm flipV="1">
            <a:off x="7620000" y="21336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322" name="Line 9"/>
          <p:cNvSpPr>
            <a:spLocks noChangeShapeType="1"/>
          </p:cNvSpPr>
          <p:nvPr/>
        </p:nvSpPr>
        <p:spPr bwMode="auto">
          <a:xfrm flipV="1">
            <a:off x="7620000" y="1143000"/>
            <a:ext cx="0" cy="914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3323" name="Text Box 10"/>
          <p:cNvSpPr txBox="1">
            <a:spLocks noChangeArrowheads="1"/>
          </p:cNvSpPr>
          <p:nvPr/>
        </p:nvSpPr>
        <p:spPr bwMode="auto">
          <a:xfrm>
            <a:off x="7643813" y="3276600"/>
            <a:ext cx="5857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i="1"/>
              <a:t>E</a:t>
            </a:r>
            <a:r>
              <a:rPr lang="nb-NO" i="1" baseline="-25000"/>
              <a:t>tot</a:t>
            </a:r>
            <a:endParaRPr lang="en-US" i="1"/>
          </a:p>
        </p:txBody>
      </p:sp>
      <p:sp>
        <p:nvSpPr>
          <p:cNvPr id="13324" name="Text Box 11"/>
          <p:cNvSpPr txBox="1">
            <a:spLocks noChangeArrowheads="1"/>
          </p:cNvSpPr>
          <p:nvPr/>
        </p:nvSpPr>
        <p:spPr bwMode="auto">
          <a:xfrm>
            <a:off x="7696200" y="1295400"/>
            <a:ext cx="38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i="1"/>
              <a:t>w</a:t>
            </a:r>
            <a:endParaRPr 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Platekondensator; Homogent elektrisk felt</a:t>
            </a:r>
            <a:endParaRPr lang="en-US" smtClean="0"/>
          </a:p>
        </p:txBody>
      </p:sp>
      <p:pic>
        <p:nvPicPr>
          <p:cNvPr id="14341" name="Picture 5" descr="EIN-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95400"/>
            <a:ext cx="2743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EIN-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0" y="3630613"/>
            <a:ext cx="271462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38" name="Object 7"/>
          <p:cNvGraphicFramePr>
            <a:graphicFrameLocks noChangeAspect="1"/>
          </p:cNvGraphicFramePr>
          <p:nvPr/>
        </p:nvGraphicFramePr>
        <p:xfrm>
          <a:off x="460375" y="1328738"/>
          <a:ext cx="5691188" cy="4595812"/>
        </p:xfrm>
        <a:graphic>
          <a:graphicData uri="http://schemas.openxmlformats.org/presentationml/2006/ole">
            <p:oleObj spid="_x0000_s14338" name="Equation" r:id="rId6" imgW="3568680" imgH="2882880" progId="Equation.3">
              <p:embed/>
            </p:oleObj>
          </a:graphicData>
        </a:graphic>
      </p:graphicFrame>
      <p:sp>
        <p:nvSpPr>
          <p:cNvPr id="14343" name="Text Box 9"/>
          <p:cNvSpPr txBox="1">
            <a:spLocks noChangeArrowheads="1"/>
          </p:cNvSpPr>
          <p:nvPr/>
        </p:nvSpPr>
        <p:spPr bwMode="auto">
          <a:xfrm>
            <a:off x="6804025" y="6381750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0413"/>
          </a:xfrm>
        </p:spPr>
        <p:txBody>
          <a:bodyPr/>
          <a:lstStyle/>
          <a:p>
            <a:pPr eaLnBrk="1" hangingPunct="1"/>
            <a:r>
              <a:rPr lang="nb-NO" smtClean="0"/>
              <a:t>Magnetfelt</a:t>
            </a:r>
            <a:endParaRPr lang="en-US" smtClean="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6948488" y="6381750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34821" name="Picture 6" descr="EIN-6-4-stavmagn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888" y="871538"/>
            <a:ext cx="3024187" cy="220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EIN-6-6-jordens-magnetfel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15088" y="3573463"/>
            <a:ext cx="25495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 descr="0740_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775" y="4746625"/>
            <a:ext cx="3671888" cy="207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950" y="765175"/>
            <a:ext cx="6769100" cy="4606925"/>
          </a:xfrm>
        </p:spPr>
        <p:txBody>
          <a:bodyPr/>
          <a:lstStyle/>
          <a:p>
            <a:pPr eaLnBrk="1" hangingPunct="1"/>
            <a:r>
              <a:rPr lang="nb-NO" sz="1600" smtClean="0"/>
              <a:t>Magnetiske mineraler har vært kjent og brukt i kompasser siden oldtiden, bl.a. i mineralet magnesitt fra Magnesia.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Permanente magneter og induserbare magneter.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Magneter omgir seg med et magnetisk felt – feltstyrkelinjene er definert å gå fra N (nordpol) til S (sydpol).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Ulike poler tiltrekker hverandre. Like poler frastøter hverandre.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Jorden er en magnet. Skyldes rotasjon i jernkjernen. N (magnetisk nordpol) ligger nær den geografiske Sydpolen.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Magnetfelt på enkelte andre planeter skyldes rotasjon i metallisk H</a:t>
            </a:r>
            <a:r>
              <a:rPr lang="nb-NO" sz="1600" baseline="-25000" smtClean="0"/>
              <a:t>2</a:t>
            </a:r>
            <a:r>
              <a:rPr lang="nb-NO" sz="1600" smtClean="0"/>
              <a:t>.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8" descr="http://t0.gstatic.com/images?q=tbn:ANd9GcSVTec76g-oXJqsrhIqSBurtSX7k39M0zVzC0NcnxibOsYNALFD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36838"/>
            <a:ext cx="2466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760413"/>
          </a:xfrm>
        </p:spPr>
        <p:txBody>
          <a:bodyPr/>
          <a:lstStyle/>
          <a:p>
            <a:pPr eaLnBrk="1" hangingPunct="1"/>
            <a:r>
              <a:rPr lang="en-GB" smtClean="0"/>
              <a:t>I dette kapittelet skal vi lære om…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>
          <a:xfrm>
            <a:off x="685800" y="836613"/>
            <a:ext cx="7772400" cy="5616575"/>
          </a:xfrm>
        </p:spPr>
        <p:txBody>
          <a:bodyPr/>
          <a:lstStyle/>
          <a:p>
            <a:pPr eaLnBrk="1" hangingPunct="1"/>
            <a:r>
              <a:rPr lang="nb-NO" dirty="0" smtClean="0"/>
              <a:t>Krefter som virker på og mellom legemer</a:t>
            </a:r>
          </a:p>
          <a:p>
            <a:pPr lvl="1" eaLnBrk="1" hangingPunct="1"/>
            <a:r>
              <a:rPr lang="nb-NO" dirty="0" smtClean="0"/>
              <a:t>Store legemer (f.eks. kloder, satellitter, biler, menneskekropper) </a:t>
            </a:r>
          </a:p>
          <a:p>
            <a:pPr lvl="1" eaLnBrk="1" hangingPunct="1"/>
            <a:r>
              <a:rPr lang="nb-NO" dirty="0" smtClean="0"/>
              <a:t>Små legemer (f.eks. elektroner eller protoner)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Felt som påvirker legemer med kraft</a:t>
            </a:r>
          </a:p>
          <a:p>
            <a:pPr lvl="2" eaLnBrk="1" hangingPunct="1"/>
            <a:r>
              <a:rPr lang="nb-NO" dirty="0" smtClean="0"/>
              <a:t>Gravitasjon</a:t>
            </a:r>
          </a:p>
          <a:p>
            <a:pPr lvl="2" eaLnBrk="1" hangingPunct="1"/>
            <a:r>
              <a:rPr lang="nb-NO" dirty="0" smtClean="0"/>
              <a:t>Elektrisitet</a:t>
            </a:r>
          </a:p>
          <a:p>
            <a:pPr lvl="2" eaLnBrk="1" hangingPunct="1"/>
            <a:r>
              <a:rPr lang="nb-NO" dirty="0" smtClean="0"/>
              <a:t>Magnetisme</a:t>
            </a:r>
          </a:p>
          <a:p>
            <a:pPr lvl="1" eaLnBrk="1" hangingPunct="1"/>
            <a:endParaRPr lang="nb-NO" dirty="0" smtClean="0"/>
          </a:p>
          <a:p>
            <a:pPr lvl="1" eaLnBrk="1" hangingPunct="1"/>
            <a:r>
              <a:rPr lang="nb-NO" dirty="0" smtClean="0"/>
              <a:t>Energi</a:t>
            </a:r>
          </a:p>
          <a:p>
            <a:pPr lvl="2" eaLnBrk="1" hangingPunct="1"/>
            <a:r>
              <a:rPr lang="nb-NO" dirty="0" smtClean="0"/>
              <a:t>Potensiell energi</a:t>
            </a:r>
          </a:p>
          <a:p>
            <a:pPr lvl="2" eaLnBrk="1" hangingPunct="1"/>
            <a:r>
              <a:rPr lang="nb-NO" dirty="0" smtClean="0"/>
              <a:t>Kinetisk energi</a:t>
            </a:r>
          </a:p>
          <a:p>
            <a:pPr lvl="1" eaLnBrk="1" hangingPunct="1"/>
            <a:r>
              <a:rPr lang="nb-NO" dirty="0" smtClean="0"/>
              <a:t>Arbeid</a:t>
            </a:r>
          </a:p>
          <a:p>
            <a:pPr eaLnBrk="1" hangingPunct="1"/>
            <a:endParaRPr lang="nb-NO" dirty="0" smtClean="0"/>
          </a:p>
          <a:p>
            <a:pPr eaLnBrk="1" hangingPunct="1"/>
            <a:r>
              <a:rPr lang="nb-NO" dirty="0" smtClean="0"/>
              <a:t>Stråling</a:t>
            </a:r>
          </a:p>
          <a:p>
            <a:pPr lvl="1" eaLnBrk="1" hangingPunct="1"/>
            <a:r>
              <a:rPr lang="nb-NO" dirty="0" smtClean="0"/>
              <a:t>Elektromagnetiske bølger</a:t>
            </a:r>
          </a:p>
          <a:p>
            <a:pPr lvl="1" eaLnBrk="1" hangingPunct="1"/>
            <a:r>
              <a:rPr lang="nb-NO" dirty="0" smtClean="0"/>
              <a:t>Fotoner</a:t>
            </a:r>
          </a:p>
          <a:p>
            <a:pPr lvl="1" eaLnBrk="1" hangingPunct="1"/>
            <a:endParaRPr lang="en-GB" dirty="0" smtClean="0"/>
          </a:p>
          <a:p>
            <a:pPr eaLnBrk="1" hangingPunct="1"/>
            <a:endParaRPr lang="en-GB" dirty="0" smtClean="0"/>
          </a:p>
        </p:txBody>
      </p:sp>
      <p:sp>
        <p:nvSpPr>
          <p:cNvPr id="2458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4582" name="Picture 2" descr="http://t1.gstatic.com/images?q=tbn:ANd9GcSFeplnw2S3OAeMqGXRM5LTxhyk8rz3guqhQxGnzyU8VAmTp5b57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25" y="4652963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6" descr="http://illvit.no/files/bonnier-ill/imagecache/630x420/pictures/neptunandtrit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1989138"/>
            <a:ext cx="3133725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4" descr="http://specificblog.files.wordpress.com/2011/05/momentum_balls_550w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363" y="4365625"/>
            <a:ext cx="21082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EIN-6-7-9-leder-magnetis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76426"/>
            <a:ext cx="5687888" cy="2852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484438" y="6537722"/>
            <a:ext cx="4256087" cy="304800"/>
          </a:xfrm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832520"/>
          </a:xfrm>
        </p:spPr>
        <p:txBody>
          <a:bodyPr/>
          <a:lstStyle/>
          <a:p>
            <a:pPr eaLnBrk="1" hangingPunct="1"/>
            <a:r>
              <a:rPr lang="nb-NO" dirty="0" smtClean="0"/>
              <a:t>Elektromagnetisme</a:t>
            </a:r>
            <a:endParaRPr lang="en-US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504" y="836712"/>
            <a:ext cx="6912768" cy="5616624"/>
          </a:xfrm>
        </p:spPr>
        <p:txBody>
          <a:bodyPr/>
          <a:lstStyle/>
          <a:p>
            <a:pPr eaLnBrk="1" hangingPunct="1"/>
            <a:r>
              <a:rPr lang="nb-NO" sz="1800" dirty="0" smtClean="0"/>
              <a:t>Hans Kristian Ørsted, 1820: </a:t>
            </a:r>
            <a:r>
              <a:rPr lang="nb-NO" sz="1800" dirty="0" smtClean="0"/>
              <a:t>”Elektrisk </a:t>
            </a:r>
            <a:r>
              <a:rPr lang="nb-NO" sz="1800" dirty="0" smtClean="0"/>
              <a:t>strøm induserer magnetisk </a:t>
            </a:r>
            <a:r>
              <a:rPr lang="nb-NO" sz="1800" dirty="0" smtClean="0"/>
              <a:t>felt!”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endParaRPr lang="nb-NO" sz="1800" i="1" dirty="0" smtClean="0"/>
          </a:p>
          <a:p>
            <a:pPr eaLnBrk="1" hangingPunct="1"/>
            <a:r>
              <a:rPr lang="nb-NO" sz="1800" i="1" dirty="0" smtClean="0"/>
              <a:t>Elektrisitet </a:t>
            </a:r>
            <a:r>
              <a:rPr lang="nb-NO" sz="1800" dirty="0" smtClean="0"/>
              <a:t>og </a:t>
            </a:r>
            <a:r>
              <a:rPr lang="nb-NO" sz="1800" i="1" dirty="0" smtClean="0"/>
              <a:t>magnetisme </a:t>
            </a:r>
            <a:r>
              <a:rPr lang="nb-NO" sz="1800" dirty="0" smtClean="0"/>
              <a:t>hører </a:t>
            </a:r>
            <a:r>
              <a:rPr lang="nb-NO" sz="1800" dirty="0" smtClean="0"/>
              <a:t>sammen</a:t>
            </a:r>
            <a:r>
              <a:rPr lang="nb-NO" sz="1800" dirty="0" smtClean="0"/>
              <a:t>; </a:t>
            </a:r>
            <a:r>
              <a:rPr lang="nb-NO" sz="1800" i="1" dirty="0" smtClean="0"/>
              <a:t>Elektromagnetisme</a:t>
            </a:r>
            <a:r>
              <a:rPr lang="nb-NO" sz="1800" dirty="0" smtClean="0"/>
              <a:t>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Mer generelt: </a:t>
            </a:r>
          </a:p>
          <a:p>
            <a:pPr eaLnBrk="1" hangingPunct="1">
              <a:buNone/>
            </a:pPr>
            <a:r>
              <a:rPr lang="nb-NO" sz="1800" dirty="0" smtClean="0"/>
              <a:t>	* Ladninger i bevegelse induserer magnetfelt!</a:t>
            </a:r>
          </a:p>
          <a:p>
            <a:pPr eaLnBrk="1" hangingPunct="1">
              <a:buNone/>
            </a:pPr>
            <a:r>
              <a:rPr lang="nb-NO" sz="1800" dirty="0" smtClean="0"/>
              <a:t>	* Magnetfelt påvirker ladninger med en kraft!</a:t>
            </a:r>
          </a:p>
          <a:p>
            <a:pPr eaLnBrk="1" hangingPunct="1"/>
            <a:r>
              <a:rPr lang="nb-NO" sz="1800" dirty="0" smtClean="0"/>
              <a:t>Mange eksempler og viktige bruksområder…</a:t>
            </a:r>
            <a:endParaRPr lang="nb-NO" sz="1800" dirty="0" smtClean="0"/>
          </a:p>
          <a:p>
            <a:pPr eaLnBrk="1" hangingPunct="1"/>
            <a:endParaRPr lang="en-US" sz="1800" dirty="0" smtClean="0"/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23850" y="6428184"/>
            <a:ext cx="2339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63496" name="Picture 8" descr="225px-Hans_Christian_%C3%98rsted_daguerreotyp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0663" y="188913"/>
            <a:ext cx="1101725" cy="16557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7740352" y="980728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Hans Christian Ørsted</a:t>
            </a:r>
          </a:p>
          <a:p>
            <a:r>
              <a:rPr lang="nb-NO" sz="1000" dirty="0"/>
              <a:t>1777-1851</a:t>
            </a:r>
          </a:p>
        </p:txBody>
      </p:sp>
      <p:pic>
        <p:nvPicPr>
          <p:cNvPr id="63499" name="Picture 11" descr="225px-Ampere_Andre_182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988840"/>
            <a:ext cx="1119187" cy="151130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50" name="Text Box 12"/>
          <p:cNvSpPr txBox="1">
            <a:spLocks noChangeArrowheads="1"/>
          </p:cNvSpPr>
          <p:nvPr/>
        </p:nvSpPr>
        <p:spPr bwMode="auto">
          <a:xfrm>
            <a:off x="7740352" y="2564904"/>
            <a:ext cx="1293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André-Marie </a:t>
            </a:r>
            <a:r>
              <a:rPr lang="nb-NO" sz="1000" dirty="0" err="1"/>
              <a:t>Ampère</a:t>
            </a:r>
            <a:endParaRPr lang="nb-NO" sz="1000" dirty="0"/>
          </a:p>
          <a:p>
            <a:r>
              <a:rPr lang="nb-NO" sz="1000" dirty="0"/>
              <a:t>1775-1836</a:t>
            </a:r>
          </a:p>
        </p:txBody>
      </p:sp>
      <p:pic>
        <p:nvPicPr>
          <p:cNvPr id="63502" name="Picture 14" descr="File:M Faraday Th Phillips oil 18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84368" y="3645024"/>
            <a:ext cx="1112837" cy="14398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52" name="Text Box 15"/>
          <p:cNvSpPr txBox="1">
            <a:spLocks noChangeArrowheads="1"/>
          </p:cNvSpPr>
          <p:nvPr/>
        </p:nvSpPr>
        <p:spPr bwMode="auto">
          <a:xfrm>
            <a:off x="6732240" y="3933056"/>
            <a:ext cx="1044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Michael Faraday</a:t>
            </a:r>
          </a:p>
          <a:p>
            <a:r>
              <a:rPr lang="nb-NO" sz="1000" dirty="0"/>
              <a:t>1791-1867</a:t>
            </a:r>
          </a:p>
        </p:txBody>
      </p:sp>
      <p:pic>
        <p:nvPicPr>
          <p:cNvPr id="63505" name="Picture 17" descr="300px-James_Clerk_Maxwel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5229200"/>
            <a:ext cx="1195387" cy="1439863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35854" name="Text Box 18"/>
          <p:cNvSpPr txBox="1">
            <a:spLocks noChangeArrowheads="1"/>
          </p:cNvSpPr>
          <p:nvPr/>
        </p:nvSpPr>
        <p:spPr bwMode="auto">
          <a:xfrm>
            <a:off x="6516216" y="5805264"/>
            <a:ext cx="12938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000" dirty="0"/>
              <a:t>James </a:t>
            </a:r>
            <a:r>
              <a:rPr lang="nb-NO" sz="1000" dirty="0" err="1"/>
              <a:t>Clerk</a:t>
            </a:r>
            <a:r>
              <a:rPr lang="nb-NO" sz="1000" dirty="0"/>
              <a:t> Maxwell</a:t>
            </a:r>
          </a:p>
          <a:p>
            <a:r>
              <a:rPr lang="nb-NO" sz="1000" dirty="0"/>
              <a:t>1831-1879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6867" name="Picture 13" descr="electromagnet-528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3789363"/>
            <a:ext cx="36195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Spoler</a:t>
            </a:r>
            <a:endParaRPr lang="en-US" smtClean="0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0513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Spiralformet leder forsterker feltet.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Magnetiserbar kjerne forsterker feltet ytterligere; elektromagnet.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Brukes i elektromagneter, motorer, generatorer, og transformatorer.</a:t>
            </a:r>
          </a:p>
        </p:txBody>
      </p:sp>
      <p:sp>
        <p:nvSpPr>
          <p:cNvPr id="36870" name="Text Box 5"/>
          <p:cNvSpPr txBox="1">
            <a:spLocks noChangeArrowheads="1"/>
          </p:cNvSpPr>
          <p:nvPr/>
        </p:nvSpPr>
        <p:spPr bwMode="auto">
          <a:xfrm>
            <a:off x="6804025" y="6381750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Figurer: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36871" name="Picture 7" descr="EIN-6-13-sp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438" y="3276600"/>
            <a:ext cx="1884362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 descr="EIN-6-14-spo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818063"/>
            <a:ext cx="2016125" cy="143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3" name="Picture 9" descr="EIN-side154-spol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990600"/>
            <a:ext cx="3602038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1" descr="electromagnet_batte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5373688"/>
            <a:ext cx="2111375" cy="114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nb-NO" smtClean="0"/>
              <a:t>Ladning i magnetfelt</a:t>
            </a:r>
            <a:endParaRPr lang="en-US" smtClean="0"/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4160838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5362" name="Object 5"/>
          <p:cNvGraphicFramePr>
            <a:graphicFrameLocks noChangeAspect="1"/>
          </p:cNvGraphicFramePr>
          <p:nvPr/>
        </p:nvGraphicFramePr>
        <p:xfrm>
          <a:off x="436563" y="889000"/>
          <a:ext cx="8340725" cy="5454650"/>
        </p:xfrm>
        <a:graphic>
          <a:graphicData uri="http://schemas.openxmlformats.org/presentationml/2006/ole">
            <p:oleObj spid="_x0000_s15362" name="Equation" r:id="rId3" imgW="5079960" imgH="3352680" progId="Equation.3">
              <p:embed/>
            </p:oleObj>
          </a:graphicData>
        </a:graphic>
      </p:graphicFrame>
      <p:pic>
        <p:nvPicPr>
          <p:cNvPr id="15366" name="Picture 7" descr="EIN-6-20-ladd-i-magnetfel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2057400"/>
            <a:ext cx="3200400" cy="291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 Box 8"/>
          <p:cNvSpPr txBox="1">
            <a:spLocks noChangeArrowheads="1"/>
          </p:cNvSpPr>
          <p:nvPr/>
        </p:nvSpPr>
        <p:spPr bwMode="auto">
          <a:xfrm>
            <a:off x="6588125" y="6381750"/>
            <a:ext cx="2403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38915" name="Picture 5" descr="nordlys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144000" cy="577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2" descr="Purple mesh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  <a:blipFill dpi="0" rotWithShape="0">
            <a:blip r:embed="rId3" cstate="print"/>
            <a:srcRect/>
            <a:tile tx="0" ty="0" sx="100000" sy="100000" flip="none" algn="tl"/>
          </a:blipFill>
        </p:spPr>
        <p:txBody>
          <a:bodyPr/>
          <a:lstStyle/>
          <a:p>
            <a:pPr eaLnBrk="1" hangingPunct="1"/>
            <a:r>
              <a:rPr lang="nb-NO" smtClean="0">
                <a:solidFill>
                  <a:srgbClr val="CCECFF"/>
                </a:solidFill>
              </a:rPr>
              <a:t>Nordlys (</a:t>
            </a:r>
            <a:r>
              <a:rPr lang="nb-NO" i="1" smtClean="0">
                <a:solidFill>
                  <a:srgbClr val="CCECFF"/>
                </a:solidFill>
              </a:rPr>
              <a:t>aurora borealis</a:t>
            </a:r>
            <a:r>
              <a:rPr lang="nb-NO" smtClean="0">
                <a:solidFill>
                  <a:srgbClr val="CCECFF"/>
                </a:solidFill>
              </a:rPr>
              <a:t>) og sørlys (</a:t>
            </a:r>
            <a:r>
              <a:rPr lang="nb-NO" i="1" smtClean="0">
                <a:solidFill>
                  <a:srgbClr val="CCECFF"/>
                </a:solidFill>
              </a:rPr>
              <a:t>aurora australis</a:t>
            </a:r>
            <a:r>
              <a:rPr lang="nb-NO" smtClean="0">
                <a:solidFill>
                  <a:srgbClr val="CCECFF"/>
                </a:solidFill>
              </a:rPr>
              <a:t>)</a:t>
            </a:r>
            <a:endParaRPr lang="en-US" smtClean="0">
              <a:solidFill>
                <a:srgbClr val="CCECFF"/>
              </a:solidFill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47800" y="1219200"/>
            <a:ext cx="4953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Nordlys og sørlys</a:t>
            </a:r>
          </a:p>
          <a:p>
            <a:pPr lvl="1" eaLnBrk="1" hangingPunct="1"/>
            <a:r>
              <a:rPr lang="nb-NO" sz="1600" smtClean="0"/>
              <a:t>Ladde partikler strømmer ut fra solen</a:t>
            </a:r>
          </a:p>
          <a:p>
            <a:pPr lvl="1" eaLnBrk="1" hangingPunct="1"/>
            <a:r>
              <a:rPr lang="nb-NO" sz="1600" smtClean="0"/>
              <a:t>Treffer Jordens magnetfelt</a:t>
            </a:r>
          </a:p>
          <a:p>
            <a:pPr lvl="1" eaLnBrk="1" hangingPunct="1"/>
            <a:r>
              <a:rPr lang="nb-NO" sz="1600" smtClean="0"/>
              <a:t>Avbøyes og akselereres mot polene</a:t>
            </a:r>
          </a:p>
          <a:p>
            <a:pPr lvl="1" eaLnBrk="1" hangingPunct="1"/>
            <a:r>
              <a:rPr lang="nb-NO" sz="1600" smtClean="0"/>
              <a:t>Treffer atomer og molekyler i atmosfæren</a:t>
            </a:r>
          </a:p>
          <a:p>
            <a:pPr lvl="1" eaLnBrk="1" hangingPunct="1"/>
            <a:r>
              <a:rPr lang="nb-NO" sz="1600" smtClean="0"/>
              <a:t>Disse ioniseres/eksiteres</a:t>
            </a:r>
          </a:p>
          <a:p>
            <a:pPr lvl="1" eaLnBrk="1" hangingPunct="1"/>
            <a:r>
              <a:rPr lang="nb-NO" sz="1600" smtClean="0"/>
              <a:t>Lys avgis når elektronene faller ned i grunntilstandene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638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Induksjon</a:t>
            </a:r>
            <a:endParaRPr lang="en-US" smtClean="0"/>
          </a:p>
        </p:txBody>
      </p:sp>
      <p:sp>
        <p:nvSpPr>
          <p:cNvPr id="16389" name="Rectangle 1030"/>
          <p:cNvSpPr>
            <a:spLocks noChangeArrowheads="1"/>
          </p:cNvSpPr>
          <p:nvPr/>
        </p:nvSpPr>
        <p:spPr bwMode="auto">
          <a:xfrm>
            <a:off x="4324350" y="33416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6386" name="Object 1029"/>
          <p:cNvGraphicFramePr>
            <a:graphicFrameLocks noChangeAspect="1"/>
          </p:cNvGraphicFramePr>
          <p:nvPr/>
        </p:nvGraphicFramePr>
        <p:xfrm>
          <a:off x="1703388" y="3825875"/>
          <a:ext cx="1931987" cy="2482850"/>
        </p:xfrm>
        <a:graphic>
          <a:graphicData uri="http://schemas.openxmlformats.org/presentationml/2006/ole">
            <p:oleObj spid="_x0000_s16386" name="Equation" r:id="rId3" imgW="1320480" imgH="1726920" progId="Equation.3">
              <p:embed/>
            </p:oleObj>
          </a:graphicData>
        </a:graphic>
      </p:graphicFrame>
      <p:pic>
        <p:nvPicPr>
          <p:cNvPr id="16390" name="Picture 1031" descr="EIN-7-1-induksj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216025"/>
            <a:ext cx="6019800" cy="19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032"/>
          <p:cNvSpPr txBox="1">
            <a:spLocks noChangeArrowheads="1"/>
          </p:cNvSpPr>
          <p:nvPr/>
        </p:nvSpPr>
        <p:spPr bwMode="auto">
          <a:xfrm>
            <a:off x="6804025" y="6381750"/>
            <a:ext cx="2187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sp>
        <p:nvSpPr>
          <p:cNvPr id="16392" name="Text Box 1033"/>
          <p:cNvSpPr txBox="1">
            <a:spLocks noChangeArrowheads="1"/>
          </p:cNvSpPr>
          <p:nvPr/>
        </p:nvSpPr>
        <p:spPr bwMode="auto">
          <a:xfrm>
            <a:off x="755650" y="3213100"/>
            <a:ext cx="80137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800"/>
              <a:t>Dersom en leder beveger seg gjennom et magnetfelt får vi indusert en spenning. Hvis magnetfeltet står vinkelrett på både lederen og hastigheten, blir spenningen:</a:t>
            </a:r>
          </a:p>
          <a:p>
            <a:endParaRPr lang="nb-NO" sz="1800"/>
          </a:p>
          <a:p>
            <a:endParaRPr lang="nb-NO" sz="1800"/>
          </a:p>
          <a:p>
            <a:r>
              <a:rPr lang="nb-NO" sz="1800"/>
              <a:t>Hvis det går en strøm som resultat av spenningen (forbruk av energi) må vi tilføre arbeid til bevegelsen.</a:t>
            </a:r>
          </a:p>
          <a:p>
            <a:endParaRPr lang="nb-NO" sz="1800"/>
          </a:p>
          <a:p>
            <a:r>
              <a:rPr lang="nb-NO" sz="1800"/>
              <a:t>Mer generelt: Spenning induseres ved å endre fluksen:</a:t>
            </a:r>
          </a:p>
          <a:p>
            <a:endParaRPr lang="nb-NO" sz="1800"/>
          </a:p>
          <a:p>
            <a:endParaRPr lang="nb-NO" sz="1800"/>
          </a:p>
          <a:p>
            <a:r>
              <a:rPr lang="nb-NO" sz="1800"/>
              <a:t>Dette kan oppnås ved å endre feltet, flukstettheten eller arealet.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Vekselstrømsgenerator</a:t>
            </a:r>
            <a:endParaRPr lang="en-US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371600"/>
            <a:ext cx="4391025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Bruker induksjonsloven (forrige side) til å omsette roterende bevegelse (mekanisk arbeid) til elektrisk vekselstrøm.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Arbeidet kan komme fra vannkraftturbin, gassturbin, bilmotor, sykkelhjul, osv. 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(Kraftverk basert på brenselceller eller solceller vil produsere likestrøm……) </a:t>
            </a:r>
            <a:endParaRPr lang="en-US" sz="1800" smtClean="0"/>
          </a:p>
        </p:txBody>
      </p:sp>
      <p:pic>
        <p:nvPicPr>
          <p:cNvPr id="39941" name="Picture 5" descr="EIN-7-15-vekselstrømsgenera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9025" y="1125538"/>
            <a:ext cx="2200275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877050" y="638175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Transformator</a:t>
            </a:r>
            <a:endParaRPr lang="en-US" smtClean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En transformator består av to eller flere spoler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Vekselspenning i én spole (primærspolen) induserer spenning i en annen spole (sekundærspolen) i forhold til viklingstallet: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Vikling på felles magnetiserbar kjerne (oftest jern) forsterker og formidler magnetfeltet</a:t>
            </a:r>
          </a:p>
          <a:p>
            <a:pPr eaLnBrk="1" hangingPunct="1"/>
            <a:endParaRPr lang="en-US" sz="1800" smtClean="0"/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7019925" y="6381750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4248150" y="3208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1206500" y="3914775"/>
          <a:ext cx="1168400" cy="882650"/>
        </p:xfrm>
        <a:graphic>
          <a:graphicData uri="http://schemas.openxmlformats.org/presentationml/2006/ole">
            <p:oleObj spid="_x0000_s17410" name="Equation" r:id="rId3" imgW="583920" imgH="444240" progId="Equation.3">
              <p:embed/>
            </p:oleObj>
          </a:graphicData>
        </a:graphic>
      </p:graphicFrame>
      <p:pic>
        <p:nvPicPr>
          <p:cNvPr id="3" name="Picture 4" descr="C:\Users\trulsn\Documents\MENA1000bok\Figurer\trafo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1" y="4149080"/>
            <a:ext cx="2680567" cy="2186502"/>
          </a:xfrm>
          <a:prstGeom prst="rect">
            <a:avLst/>
          </a:prstGeom>
          <a:noFill/>
        </p:spPr>
      </p:pic>
      <p:grpSp>
        <p:nvGrpSpPr>
          <p:cNvPr id="17" name="Group 16"/>
          <p:cNvGrpSpPr/>
          <p:nvPr/>
        </p:nvGrpSpPr>
        <p:grpSpPr>
          <a:xfrm>
            <a:off x="4211960" y="1340768"/>
            <a:ext cx="4464496" cy="2664296"/>
            <a:chOff x="4211960" y="1340768"/>
            <a:chExt cx="4464496" cy="2664296"/>
          </a:xfrm>
        </p:grpSpPr>
        <p:pic>
          <p:nvPicPr>
            <p:cNvPr id="2" name="Picture 3" descr="C:\Users\trulsn\Documents\MENA1000bok\Figurer\Trafo dsd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17134" y="1340768"/>
              <a:ext cx="4387314" cy="266429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211960" y="2491224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smtClean="0"/>
                <a:t>U</a:t>
              </a:r>
              <a:r>
                <a:rPr lang="en-GB" sz="1800" i="1" baseline="-25000" dirty="0" smtClean="0"/>
                <a:t>p</a:t>
              </a:r>
              <a:endParaRPr lang="en-GB" sz="1800" i="1" baseline="-25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244408" y="2492896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smtClean="0"/>
                <a:t>U</a:t>
              </a:r>
              <a:r>
                <a:rPr lang="en-GB" sz="1800" i="1" baseline="-25000" dirty="0" smtClean="0"/>
                <a:t>s</a:t>
              </a:r>
              <a:endParaRPr lang="en-GB" sz="1800" i="1" baseline="-250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596336" y="2872368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smtClean="0"/>
                <a:t>n</a:t>
              </a:r>
              <a:r>
                <a:rPr lang="en-GB" sz="1800" i="1" baseline="-25000" dirty="0" smtClean="0"/>
                <a:t>s</a:t>
              </a:r>
              <a:endParaRPr lang="en-GB" sz="1800" i="1" baseline="-250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24128" y="2780928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err="1" smtClean="0"/>
                <a:t>n</a:t>
              </a:r>
              <a:r>
                <a:rPr lang="en-GB" sz="1800" i="1" baseline="-25000" dirty="0" err="1" smtClean="0"/>
                <a:t>p</a:t>
              </a:r>
              <a:endParaRPr lang="en-GB" sz="1800" i="1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88944" y="1772816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err="1" smtClean="0"/>
                <a:t>I</a:t>
              </a:r>
              <a:r>
                <a:rPr lang="en-GB" sz="1800" i="1" baseline="-25000" dirty="0" err="1" smtClean="0"/>
                <a:t>p</a:t>
              </a:r>
              <a:endParaRPr lang="en-GB" sz="1800" i="1" baseline="-25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68344" y="1477164"/>
              <a:ext cx="4320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800" i="1" dirty="0" smtClean="0"/>
                <a:t>I</a:t>
              </a:r>
              <a:r>
                <a:rPr lang="en-GB" sz="1800" i="1" baseline="-25000" dirty="0" smtClean="0"/>
                <a:t>s</a:t>
              </a:r>
              <a:endParaRPr lang="en-GB" sz="1800" i="1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1" name="Picture 7" descr="EIN-10-6-straaling-absorbsj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81129"/>
            <a:ext cx="7383182" cy="1972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Stråling (elektromagnetisk)</a:t>
            </a:r>
            <a:endParaRPr lang="en-US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066800"/>
            <a:ext cx="4495800" cy="4724400"/>
          </a:xfrm>
        </p:spPr>
        <p:txBody>
          <a:bodyPr/>
          <a:lstStyle/>
          <a:p>
            <a:pPr eaLnBrk="1" hangingPunct="1"/>
            <a:r>
              <a:rPr lang="nb-NO" sz="1600" smtClean="0"/>
              <a:t>Elektromagnetisk stråling består av svingende magnetiske og elektriske felt, vinkelrett på hverandre og på stråleretningen.</a:t>
            </a:r>
          </a:p>
          <a:p>
            <a:pPr eaLnBrk="1" hangingPunct="1"/>
            <a:endParaRPr lang="nb-NO" sz="1600" smtClean="0"/>
          </a:p>
          <a:p>
            <a:pPr eaLnBrk="1" hangingPunct="1"/>
            <a:r>
              <a:rPr lang="nb-NO" sz="1600" smtClean="0"/>
              <a:t>Forskjellige typer stråling</a:t>
            </a:r>
          </a:p>
          <a:p>
            <a:pPr lvl="1" eaLnBrk="1" hangingPunct="1"/>
            <a:r>
              <a:rPr lang="nb-NO" sz="1400" smtClean="0"/>
              <a:t>Røntgen, UV, synlig, IR, radio</a:t>
            </a:r>
          </a:p>
          <a:p>
            <a:pPr lvl="1" eaLnBrk="1" hangingPunct="1"/>
            <a:r>
              <a:rPr lang="nb-NO" sz="1400" smtClean="0"/>
              <a:t>Sendes ut av elektroner i bevegelse; varme (ovn), elektrisk signal (antenne))</a:t>
            </a:r>
          </a:p>
          <a:p>
            <a:pPr eaLnBrk="1" hangingPunct="1"/>
            <a:r>
              <a:rPr lang="nb-NO" sz="1600" smtClean="0"/>
              <a:t>men alle er elektromagnetiske </a:t>
            </a:r>
          </a:p>
          <a:p>
            <a:pPr lvl="1" eaLnBrk="1" hangingPunct="1"/>
            <a:endParaRPr lang="nb-NO" sz="1400" smtClean="0"/>
          </a:p>
          <a:p>
            <a:pPr eaLnBrk="1" hangingPunct="1"/>
            <a:r>
              <a:rPr lang="nb-NO" sz="1600" smtClean="0"/>
              <a:t>Gasser i atmosfæren absorberer stråling</a:t>
            </a:r>
          </a:p>
          <a:p>
            <a:pPr eaLnBrk="1" hangingPunct="1"/>
            <a:r>
              <a:rPr lang="nb-NO" sz="1600" smtClean="0"/>
              <a:t>Optisk vindu og radiovindu </a:t>
            </a:r>
            <a:endParaRPr lang="en-US" sz="1600" smtClean="0"/>
          </a:p>
        </p:txBody>
      </p:sp>
      <p:pic>
        <p:nvPicPr>
          <p:cNvPr id="41989" name="Picture 5" descr="EIN-7-18-elektromagnetisk-straa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419600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7020272" y="6428184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>
                <a:cs typeface="Times New Roman" pitchFamily="18" charset="0"/>
              </a:rPr>
              <a:t>Figurer: Ekern, Isnes, Nilsen: Univers 3FY.</a:t>
            </a:r>
            <a:r>
              <a:rPr lang="en-US" sz="1200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Elektromagnetisk</a:t>
            </a:r>
            <a:r>
              <a:rPr lang="nb-NO" dirty="0" smtClean="0"/>
              <a:t> stråling – mange mål for energien</a:t>
            </a:r>
            <a:endParaRPr lang="en-GB" dirty="0" smtClean="0"/>
          </a:p>
        </p:txBody>
      </p:sp>
      <p:pic>
        <p:nvPicPr>
          <p:cNvPr id="18437" name="Picture 3" descr="WDC-22-2-electromagnetic-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3263" y="990600"/>
            <a:ext cx="6789737" cy="536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6477000" y="64008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W.D. Callister jr.; Materials Science and Engineering</a:t>
            </a:r>
            <a:endParaRPr lang="en-US" sz="1200"/>
          </a:p>
        </p:txBody>
      </p:sp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4357688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8434" name="Object 5"/>
          <p:cNvGraphicFramePr>
            <a:graphicFrameLocks noChangeAspect="1"/>
          </p:cNvGraphicFramePr>
          <p:nvPr/>
        </p:nvGraphicFramePr>
        <p:xfrm>
          <a:off x="533400" y="1066800"/>
          <a:ext cx="1371600" cy="1249363"/>
        </p:xfrm>
        <a:graphic>
          <a:graphicData uri="http://schemas.openxmlformats.org/presentationml/2006/ole">
            <p:oleObj spid="_x0000_s18434" r:id="rId4" imgW="431613" imgH="393529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Stråling fra sort legeme; </a:t>
            </a:r>
            <a:br>
              <a:rPr lang="nb-NO" smtClean="0"/>
            </a:br>
            <a:r>
              <a:rPr lang="nb-NO" smtClean="0"/>
              <a:t>Wiens og Stefan-Boltzmanns lover</a:t>
            </a:r>
            <a:endParaRPr lang="en-US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76400" y="1484313"/>
            <a:ext cx="3810000" cy="3673475"/>
          </a:xfrm>
        </p:spPr>
        <p:txBody>
          <a:bodyPr/>
          <a:lstStyle/>
          <a:p>
            <a:pPr eaLnBrk="1" hangingPunct="1"/>
            <a:r>
              <a:rPr lang="nb-NO" sz="1800" smtClean="0"/>
              <a:t>Strålingsintensitet fra et sort legeme, som funksjon av frekvens (eller bølgelengde).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Maksimumet finnes ved Wiens forskyvningslov:</a:t>
            </a:r>
          </a:p>
          <a:p>
            <a:pPr eaLnBrk="1" hangingPunct="1"/>
            <a:endParaRPr lang="nb-NO" sz="1800" smtClean="0"/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Mens den totale intensiteten er gitt ved Stefan-Boltzmanns lov:</a:t>
            </a:r>
            <a:endParaRPr lang="en-US" sz="1800" smtClean="0"/>
          </a:p>
        </p:txBody>
      </p:sp>
      <p:pic>
        <p:nvPicPr>
          <p:cNvPr id="19462" name="Picture 5" descr="EIN-9-3-Planckkurv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79613"/>
            <a:ext cx="3406775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3164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19458" name="Object 9"/>
          <p:cNvGraphicFramePr>
            <a:graphicFrameLocks noChangeAspect="1"/>
          </p:cNvGraphicFramePr>
          <p:nvPr/>
        </p:nvGraphicFramePr>
        <p:xfrm>
          <a:off x="2774950" y="3357563"/>
          <a:ext cx="1004888" cy="1698625"/>
        </p:xfrm>
        <a:graphic>
          <a:graphicData uri="http://schemas.openxmlformats.org/presentationml/2006/ole">
            <p:oleObj spid="_x0000_s19458" name="Equation" r:id="rId4" imgW="647640" imgH="1091880" progId="Equation.3">
              <p:embed/>
            </p:oleObj>
          </a:graphicData>
        </a:graphic>
      </p:graphicFrame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7019925" y="6237288"/>
            <a:ext cx="1971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71690" name="Picture 10" descr="wien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205038"/>
            <a:ext cx="1109663" cy="1300162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19466" name="Text Box 2"/>
          <p:cNvSpPr txBox="1">
            <a:spLocks noChangeArrowheads="1"/>
          </p:cNvSpPr>
          <p:nvPr/>
        </p:nvSpPr>
        <p:spPr bwMode="auto">
          <a:xfrm>
            <a:off x="179388" y="3573463"/>
            <a:ext cx="138747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Wilhelm Carl Werner Otto Fritz Franz Wien</a:t>
            </a:r>
          </a:p>
          <a:p>
            <a:r>
              <a:rPr lang="nb-NO" sz="1000"/>
              <a:t>1864-1928</a:t>
            </a:r>
          </a:p>
        </p:txBody>
      </p:sp>
      <p:pic>
        <p:nvPicPr>
          <p:cNvPr id="19467" name="Picture 4" descr="250px-Jozef_Stefa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950" y="4797425"/>
            <a:ext cx="1190625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5"/>
          <p:cNvSpPr txBox="1">
            <a:spLocks noChangeArrowheads="1"/>
          </p:cNvSpPr>
          <p:nvPr/>
        </p:nvSpPr>
        <p:spPr bwMode="auto">
          <a:xfrm>
            <a:off x="231775" y="6273800"/>
            <a:ext cx="884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Josef Stefan</a:t>
            </a:r>
          </a:p>
          <a:p>
            <a:r>
              <a:rPr lang="nb-NO" sz="1000"/>
              <a:t>1835-1893</a:t>
            </a:r>
          </a:p>
        </p:txBody>
      </p:sp>
      <p:pic>
        <p:nvPicPr>
          <p:cNvPr id="19469" name="Picture 7" descr="225px-Boltzmann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913" y="4868863"/>
            <a:ext cx="1101725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70" name="Text Box 8"/>
          <p:cNvSpPr txBox="1">
            <a:spLocks noChangeArrowheads="1"/>
          </p:cNvSpPr>
          <p:nvPr/>
        </p:nvSpPr>
        <p:spPr bwMode="auto">
          <a:xfrm>
            <a:off x="1335088" y="6273800"/>
            <a:ext cx="1243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Ludwig Boltzmann</a:t>
            </a:r>
          </a:p>
          <a:p>
            <a:r>
              <a:rPr lang="nb-NO" sz="1000"/>
              <a:t>1844-1906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Greit å kunne litt om krefter og slikt….</a:t>
            </a:r>
            <a:endParaRPr lang="en-GB" smtClean="0"/>
          </a:p>
        </p:txBody>
      </p:sp>
      <p:pic>
        <p:nvPicPr>
          <p:cNvPr id="98307" name="Picture 3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4" descr="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9" name="Picture 5" descr="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6" descr="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1" name="Picture 7" descr="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2" name="Picture 8" descr="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983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983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983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err="1" smtClean="0"/>
              <a:t>Röntgenstråling</a:t>
            </a:r>
            <a:r>
              <a:rPr lang="nb-NO" dirty="0" smtClean="0"/>
              <a:t> [</a:t>
            </a:r>
            <a:r>
              <a:rPr lang="nb-NO" i="1" dirty="0" err="1" smtClean="0"/>
              <a:t>X-rays</a:t>
            </a:r>
            <a:r>
              <a:rPr lang="nb-NO" dirty="0" smtClean="0"/>
              <a:t>]</a:t>
            </a:r>
            <a:endParaRPr lang="en-US" dirty="0" smtClean="0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980729"/>
            <a:ext cx="5761335" cy="5572472"/>
          </a:xfrm>
        </p:spPr>
        <p:txBody>
          <a:bodyPr/>
          <a:lstStyle/>
          <a:p>
            <a:pPr eaLnBrk="1" hangingPunct="1"/>
            <a:r>
              <a:rPr lang="nb-NO" sz="1800" dirty="0" smtClean="0"/>
              <a:t>Kortbølget (høyenergetisk) elektromagnetisk stråling</a:t>
            </a:r>
          </a:p>
          <a:p>
            <a:pPr eaLnBrk="1" hangingPunct="1"/>
            <a:r>
              <a:rPr lang="nb-NO" sz="1800" dirty="0" smtClean="0"/>
              <a:t>Penetrerer de fleste materialer</a:t>
            </a:r>
          </a:p>
          <a:p>
            <a:pPr eaLnBrk="1" hangingPunct="1"/>
            <a:r>
              <a:rPr lang="nb-NO" sz="1800" dirty="0" smtClean="0"/>
              <a:t>Gjør skade på molekyler og strukturer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Dannes når elektroner akselereres mot og kolliderer med anodematerialer i en katodestrålerør (</a:t>
            </a:r>
            <a:r>
              <a:rPr lang="nb-NO" sz="1800" dirty="0" err="1" smtClean="0"/>
              <a:t>Röntgenrør</a:t>
            </a:r>
            <a:r>
              <a:rPr lang="nb-NO" sz="1800" dirty="0" smtClean="0"/>
              <a:t>).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Kontinuerlig </a:t>
            </a:r>
            <a:r>
              <a:rPr lang="nb-NO" sz="1800" dirty="0" smtClean="0"/>
              <a:t>stråling (bremsestråling)</a:t>
            </a:r>
          </a:p>
          <a:p>
            <a:pPr eaLnBrk="1" hangingPunct="1"/>
            <a:r>
              <a:rPr lang="nb-NO" sz="1800" dirty="0" smtClean="0"/>
              <a:t>Karakteristisk </a:t>
            </a:r>
            <a:r>
              <a:rPr lang="nb-NO" sz="1800" dirty="0" smtClean="0"/>
              <a:t>stråling (for anodematerialet). </a:t>
            </a:r>
            <a:endParaRPr lang="en-US" sz="1800" dirty="0" smtClean="0"/>
          </a:p>
        </p:txBody>
      </p:sp>
      <p:pic>
        <p:nvPicPr>
          <p:cNvPr id="43013" name="Picture 5" descr="EIN--9-14-roentgenspek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6392" y="2133600"/>
            <a:ext cx="298608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6732240" y="6308725"/>
            <a:ext cx="241176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 dirty="0" smtClean="0">
                <a:cs typeface="Times New Roman" pitchFamily="18" charset="0"/>
              </a:rPr>
              <a:t>Figurer: </a:t>
            </a:r>
            <a:r>
              <a:rPr lang="nb-NO" sz="1200" dirty="0" err="1" smtClean="0">
                <a:cs typeface="Times New Roman" pitchFamily="18" charset="0"/>
              </a:rPr>
              <a:t>WkiFree</a:t>
            </a:r>
            <a:r>
              <a:rPr lang="nb-NO" sz="1200" dirty="0" smtClean="0">
                <a:cs typeface="Times New Roman" pitchFamily="18" charset="0"/>
              </a:rPr>
              <a:t>;</a:t>
            </a:r>
            <a:r>
              <a:rPr lang="nb-NO" sz="1200" dirty="0" smtClean="0">
                <a:cs typeface="Times New Roman" pitchFamily="18" charset="0"/>
              </a:rPr>
              <a:t> Ekern</a:t>
            </a:r>
            <a:r>
              <a:rPr lang="nb-NO" sz="1200" dirty="0">
                <a:cs typeface="Times New Roman" pitchFamily="18" charset="0"/>
              </a:rPr>
              <a:t>, Isnes, Nilsen: Univers 3FY.</a:t>
            </a:r>
            <a:r>
              <a:rPr lang="en-US" sz="1200" dirty="0"/>
              <a:t> </a:t>
            </a:r>
          </a:p>
        </p:txBody>
      </p:sp>
      <p:sp>
        <p:nvSpPr>
          <p:cNvPr id="43015" name="Text Box 1032"/>
          <p:cNvSpPr txBox="1">
            <a:spLocks noChangeArrowheads="1"/>
          </p:cNvSpPr>
          <p:nvPr/>
        </p:nvSpPr>
        <p:spPr bwMode="auto">
          <a:xfrm>
            <a:off x="6732588" y="23844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Wilhelm Conrad Röntgen</a:t>
            </a:r>
          </a:p>
          <a:p>
            <a:r>
              <a:rPr lang="nb-NO" sz="1000"/>
              <a:t>1845-1923</a:t>
            </a:r>
          </a:p>
        </p:txBody>
      </p:sp>
      <p:pic>
        <p:nvPicPr>
          <p:cNvPr id="74762" name="Picture 1034" descr="225px-Roentge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60350"/>
            <a:ext cx="1487487" cy="2089150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58369" name="Picture 1" descr="C:\Users\trulsn\Documents\MENA1000bok\Figurer\x ray tube wiki fre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6312" y="3573016"/>
            <a:ext cx="3351345" cy="1975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Stråling fra Solen</a:t>
            </a:r>
            <a:endParaRPr lang="en-US" smtClean="0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980728"/>
            <a:ext cx="4559300" cy="5544616"/>
          </a:xfrm>
        </p:spPr>
        <p:txBody>
          <a:bodyPr/>
          <a:lstStyle/>
          <a:p>
            <a:pPr eaLnBrk="1" hangingPunct="1"/>
            <a:r>
              <a:rPr lang="nb-NO" sz="1800" dirty="0" smtClean="0"/>
              <a:t>Solen</a:t>
            </a:r>
          </a:p>
          <a:p>
            <a:pPr lvl="1" eaLnBrk="1" hangingPunct="1"/>
            <a:r>
              <a:rPr lang="nb-NO" sz="1600" dirty="0" smtClean="0"/>
              <a:t>Hydrogenbrenning</a:t>
            </a:r>
          </a:p>
          <a:p>
            <a:pPr lvl="2" eaLnBrk="1" hangingPunct="1">
              <a:buFontTx/>
              <a:buNone/>
            </a:pPr>
            <a:endParaRPr lang="en-GB" sz="1400" dirty="0" smtClean="0"/>
          </a:p>
          <a:p>
            <a:pPr lvl="2" eaLnBrk="1" hangingPunct="1">
              <a:buFontTx/>
              <a:buNone/>
            </a:pPr>
            <a:r>
              <a:rPr lang="en-GB" sz="1400" dirty="0" err="1" smtClean="0"/>
              <a:t>Totalreaksjon</a:t>
            </a:r>
            <a:r>
              <a:rPr lang="en-GB" sz="1400" dirty="0" smtClean="0"/>
              <a:t>: 4 </a:t>
            </a:r>
            <a:r>
              <a:rPr lang="en-GB" sz="1400" dirty="0" err="1" smtClean="0"/>
              <a:t>protoner</a:t>
            </a:r>
            <a:r>
              <a:rPr lang="en-GB" sz="1400" dirty="0" smtClean="0"/>
              <a:t> </a:t>
            </a:r>
            <a:r>
              <a:rPr lang="en-GB" sz="1400" dirty="0" err="1" smtClean="0"/>
              <a:t>blir</a:t>
            </a:r>
            <a:r>
              <a:rPr lang="en-GB" sz="1400" dirty="0" smtClean="0"/>
              <a:t> </a:t>
            </a:r>
            <a:r>
              <a:rPr lang="en-GB" sz="1400" dirty="0" err="1" smtClean="0"/>
              <a:t>til</a:t>
            </a:r>
            <a:r>
              <a:rPr lang="en-GB" sz="1400" dirty="0" smtClean="0"/>
              <a:t> en </a:t>
            </a:r>
            <a:r>
              <a:rPr lang="en-GB" sz="1400" dirty="0" err="1" smtClean="0"/>
              <a:t>heliumkjerne</a:t>
            </a:r>
            <a:r>
              <a:rPr lang="en-GB" sz="1400" dirty="0" smtClean="0"/>
              <a:t> + </a:t>
            </a:r>
            <a:r>
              <a:rPr lang="en-GB" sz="1400" dirty="0" smtClean="0"/>
              <a:t>3 </a:t>
            </a:r>
            <a:r>
              <a:rPr lang="en-GB" sz="1400" dirty="0" err="1" smtClean="0"/>
              <a:t>typer</a:t>
            </a:r>
            <a:r>
              <a:rPr lang="en-GB" sz="1400" dirty="0" smtClean="0"/>
              <a:t> </a:t>
            </a:r>
            <a:r>
              <a:rPr lang="en-GB" sz="1400" dirty="0" err="1" smtClean="0"/>
              <a:t>partikler/stråling</a:t>
            </a:r>
            <a:r>
              <a:rPr lang="en-GB" sz="1400" dirty="0" smtClean="0"/>
              <a:t>:</a:t>
            </a:r>
            <a:endParaRPr lang="en-GB" sz="1400" dirty="0" smtClean="0"/>
          </a:p>
          <a:p>
            <a:pPr lvl="2" eaLnBrk="1" hangingPunct="1">
              <a:buFontTx/>
              <a:buNone/>
            </a:pPr>
            <a:endParaRPr lang="en-GB" sz="1400" dirty="0" smtClean="0"/>
          </a:p>
          <a:p>
            <a:pPr lvl="2" eaLnBrk="1" hangingPunct="1">
              <a:buFontTx/>
              <a:buNone/>
            </a:pPr>
            <a:r>
              <a:rPr lang="en-GB" sz="1400" dirty="0" smtClean="0"/>
              <a:t>4</a:t>
            </a:r>
            <a:r>
              <a:rPr lang="en-GB" sz="1400" baseline="30000" dirty="0" smtClean="0"/>
              <a:t>1</a:t>
            </a:r>
            <a:r>
              <a:rPr lang="en-GB" sz="1400" baseline="-25000" dirty="0" smtClean="0"/>
              <a:t>1</a:t>
            </a:r>
            <a:r>
              <a:rPr lang="en-GB" sz="1400" dirty="0" smtClean="0"/>
              <a:t>p </a:t>
            </a:r>
            <a:r>
              <a:rPr lang="en-GB" sz="1400" dirty="0" smtClean="0"/>
              <a:t>= </a:t>
            </a:r>
            <a:r>
              <a:rPr lang="en-GB" sz="1400" baseline="30000" dirty="0" smtClean="0"/>
              <a:t>4</a:t>
            </a:r>
            <a:r>
              <a:rPr lang="en-GB" sz="1400" baseline="-25000" dirty="0" smtClean="0"/>
              <a:t>2</a:t>
            </a:r>
            <a:r>
              <a:rPr lang="en-GB" sz="1400" dirty="0" smtClean="0">
                <a:sym typeface="Symbol" pitchFamily="18" charset="2"/>
              </a:rPr>
              <a:t>He + 2e</a:t>
            </a:r>
            <a:r>
              <a:rPr lang="en-GB" sz="1400" baseline="30000" dirty="0" smtClean="0">
                <a:sym typeface="Symbol" pitchFamily="18" charset="2"/>
              </a:rPr>
              <a:t>+</a:t>
            </a:r>
            <a:r>
              <a:rPr lang="en-GB" sz="1400" dirty="0" smtClean="0">
                <a:sym typeface="Symbol" pitchFamily="18" charset="2"/>
              </a:rPr>
              <a:t> + 2 + 3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/>
              <a:t>+ varmestråling.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/>
              <a:t>Solen </a:t>
            </a:r>
            <a:r>
              <a:rPr lang="nb-NO" sz="1400" dirty="0" smtClean="0"/>
              <a:t>gir fra seg energi som stråling og mister litt masse i </a:t>
            </a:r>
            <a:r>
              <a:rPr lang="nb-NO" sz="1400" dirty="0" err="1" smtClean="0"/>
              <a:t>hht</a:t>
            </a:r>
            <a:r>
              <a:rPr lang="nb-NO" sz="1400" dirty="0" smtClean="0"/>
              <a:t>. Einstein: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i="1" dirty="0" smtClean="0"/>
              <a:t>E = mc</a:t>
            </a:r>
            <a:r>
              <a:rPr lang="nb-NO" sz="1400" i="1" baseline="30000" dirty="0" smtClean="0"/>
              <a:t>2</a:t>
            </a:r>
            <a:endParaRPr lang="nb-NO" sz="1400" i="1" dirty="0" smtClean="0"/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>
                <a:cs typeface="Times New Roman" pitchFamily="18" charset="0"/>
              </a:rPr>
              <a:t>Total effekt: 3,86*10</a:t>
            </a:r>
            <a:r>
              <a:rPr lang="nb-NO" sz="1400" baseline="30000" dirty="0" smtClean="0">
                <a:cs typeface="Times New Roman" pitchFamily="18" charset="0"/>
              </a:rPr>
              <a:t>26</a:t>
            </a:r>
            <a:r>
              <a:rPr lang="nb-NO" sz="1400" dirty="0" smtClean="0">
                <a:cs typeface="Times New Roman" pitchFamily="18" charset="0"/>
              </a:rPr>
              <a:t> W</a:t>
            </a:r>
            <a:r>
              <a:rPr lang="en-US" sz="1400" dirty="0" smtClean="0"/>
              <a:t> </a:t>
            </a:r>
            <a:endParaRPr lang="nb-NO" sz="1400" dirty="0" smtClean="0"/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dirty="0" smtClean="0"/>
              <a:t>Temperaturen i kjernen: T = 15 600 000 K</a:t>
            </a:r>
          </a:p>
          <a:p>
            <a:pPr lvl="2" eaLnBrk="1" hangingPunct="1">
              <a:buFontTx/>
              <a:buNone/>
            </a:pPr>
            <a:r>
              <a:rPr lang="nb-NO" sz="1400" dirty="0" smtClean="0"/>
              <a:t>Temperaturen på overflaten: T = 5800 K</a:t>
            </a:r>
          </a:p>
          <a:p>
            <a:pPr lvl="2" eaLnBrk="1" hangingPunct="1">
              <a:buFontTx/>
              <a:buNone/>
            </a:pPr>
            <a:endParaRPr lang="nb-NO" sz="1400" dirty="0" smtClean="0"/>
          </a:p>
          <a:p>
            <a:pPr lvl="2" eaLnBrk="1" hangingPunct="1">
              <a:buFontTx/>
              <a:buNone/>
            </a:pPr>
            <a:r>
              <a:rPr lang="nb-NO" sz="1400" i="1" dirty="0" err="1" smtClean="0">
                <a:sym typeface="Symbol" pitchFamily="18" charset="2"/>
              </a:rPr>
              <a:t></a:t>
            </a:r>
            <a:r>
              <a:rPr lang="nb-NO" sz="1400" i="1" baseline="-25000" dirty="0" err="1" smtClean="0">
                <a:sym typeface="Symbol" pitchFamily="18" charset="2"/>
              </a:rPr>
              <a:t>max</a:t>
            </a:r>
            <a:r>
              <a:rPr lang="nb-NO" sz="1400" i="1" dirty="0" smtClean="0">
                <a:sym typeface="Symbol" pitchFamily="18" charset="2"/>
              </a:rPr>
              <a:t> </a:t>
            </a:r>
            <a:r>
              <a:rPr lang="nb-NO" sz="1400" dirty="0" smtClean="0">
                <a:sym typeface="Symbol" pitchFamily="18" charset="2"/>
              </a:rPr>
              <a:t>= 0.1 – 1 </a:t>
            </a:r>
            <a:r>
              <a:rPr lang="nb-NO" sz="1400" dirty="0" err="1" smtClean="0">
                <a:sym typeface="Symbol" pitchFamily="18" charset="2"/>
              </a:rPr>
              <a:t>m</a:t>
            </a:r>
            <a:endParaRPr lang="nb-NO" sz="1400" dirty="0" smtClean="0"/>
          </a:p>
          <a:p>
            <a:pPr lvl="2" eaLnBrk="1" hangingPunct="1">
              <a:buFontTx/>
              <a:buNone/>
            </a:pPr>
            <a:endParaRPr lang="en-US" sz="1400" dirty="0" smtClean="0"/>
          </a:p>
        </p:txBody>
      </p:sp>
      <p:pic>
        <p:nvPicPr>
          <p:cNvPr id="45061" name="Picture 7" descr="sun-eit_19970914_0121_3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4191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6083" name="Picture 4" descr="EIN-10-10-sol-jord-straa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3913" y="2133600"/>
            <a:ext cx="435768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4114800" cy="1143000"/>
          </a:xfrm>
        </p:spPr>
        <p:txBody>
          <a:bodyPr/>
          <a:lstStyle/>
          <a:p>
            <a:pPr eaLnBrk="1" hangingPunct="1"/>
            <a:r>
              <a:rPr lang="nb-NO" smtClean="0"/>
              <a:t>Stråling til Jorden</a:t>
            </a:r>
            <a:endParaRPr lang="en-US" smtClean="0"/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703763" cy="53816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dirty="0" smtClean="0"/>
              <a:t>Jorden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cs typeface="Times New Roman" pitchFamily="18" charset="0"/>
              </a:rPr>
              <a:t>	1,496*10</a:t>
            </a:r>
            <a:r>
              <a:rPr lang="nb-NO" sz="1400" baseline="30000" dirty="0" smtClean="0">
                <a:cs typeface="Times New Roman" pitchFamily="18" charset="0"/>
              </a:rPr>
              <a:t>11 </a:t>
            </a:r>
            <a:r>
              <a:rPr lang="nb-NO" sz="1400" dirty="0" smtClean="0">
                <a:cs typeface="Times New Roman" pitchFamily="18" charset="0"/>
              </a:rPr>
              <a:t>m (150 millioner km) fra Solen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cs typeface="Times New Roman" pitchFamily="18" charset="0"/>
              </a:rPr>
              <a:t>	Effekten pr m</a:t>
            </a:r>
            <a:r>
              <a:rPr lang="nb-NO" sz="1400" baseline="30000" dirty="0" smtClean="0">
                <a:cs typeface="Times New Roman" pitchFamily="18" charset="0"/>
              </a:rPr>
              <a:t>2</a:t>
            </a:r>
            <a:r>
              <a:rPr lang="nb-NO" sz="1400" dirty="0" smtClean="0">
                <a:cs typeface="Times New Roman" pitchFamily="18" charset="0"/>
              </a:rPr>
              <a:t> (solarkonstanten </a:t>
            </a:r>
            <a:r>
              <a:rPr lang="nb-NO" sz="1400" i="1" dirty="0" smtClean="0">
                <a:cs typeface="Times New Roman" pitchFamily="18" charset="0"/>
              </a:rPr>
              <a:t>S</a:t>
            </a:r>
            <a:r>
              <a:rPr lang="nb-NO" sz="1400" dirty="0" smtClean="0">
                <a:cs typeface="Times New Roman" pitchFamily="18" charset="0"/>
              </a:rPr>
              <a:t>) avtar med kvadratet av avstanden.</a:t>
            </a:r>
            <a:r>
              <a:rPr lang="en-US" sz="1400" dirty="0" smtClean="0"/>
              <a:t> </a:t>
            </a:r>
            <a:endParaRPr lang="nb-NO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  <a:r>
              <a:rPr lang="en-GB" sz="1400" i="1" dirty="0" smtClean="0"/>
              <a:t>S</a:t>
            </a:r>
            <a:r>
              <a:rPr lang="en-GB" sz="1400" dirty="0" smtClean="0"/>
              <a:t> (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jordens</a:t>
            </a:r>
            <a:r>
              <a:rPr lang="en-GB" sz="1400" dirty="0" smtClean="0"/>
              <a:t> </a:t>
            </a:r>
            <a:r>
              <a:rPr lang="en-GB" sz="1400" dirty="0" err="1" smtClean="0"/>
              <a:t>solside</a:t>
            </a:r>
            <a:r>
              <a:rPr lang="en-GB" sz="1400" dirty="0" smtClean="0"/>
              <a:t>) = 1370 W/m</a:t>
            </a:r>
            <a:r>
              <a:rPr lang="en-GB" sz="1400" baseline="30000" dirty="0" smtClean="0"/>
              <a:t>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30% </a:t>
            </a:r>
            <a:r>
              <a:rPr lang="en-GB" sz="1400" dirty="0" err="1" smtClean="0"/>
              <a:t>reflekteres</a:t>
            </a:r>
            <a:r>
              <a:rPr lang="en-GB" sz="1400" dirty="0" smtClean="0"/>
              <a:t> </a:t>
            </a:r>
            <a:r>
              <a:rPr lang="en-GB" sz="1400" dirty="0" err="1" smtClean="0"/>
              <a:t>direkte</a:t>
            </a:r>
            <a:r>
              <a:rPr lang="en-GB" sz="1400" dirty="0" smtClean="0"/>
              <a:t> (albedoen), 70% </a:t>
            </a:r>
            <a:r>
              <a:rPr lang="en-GB" sz="1400" dirty="0" err="1" smtClean="0"/>
              <a:t>absorberes</a:t>
            </a:r>
            <a:r>
              <a:rPr lang="en-GB" sz="1400" dirty="0" smtClean="0"/>
              <a:t> (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solsiden</a:t>
            </a:r>
            <a:r>
              <a:rPr lang="en-GB" sz="1400" dirty="0" smtClean="0"/>
              <a:t>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Stråling</a:t>
            </a:r>
            <a:r>
              <a:rPr lang="en-GB" sz="1400" dirty="0" smtClean="0"/>
              <a:t> </a:t>
            </a:r>
            <a:r>
              <a:rPr lang="en-GB" sz="1400" dirty="0" err="1" smtClean="0"/>
              <a:t>fra</a:t>
            </a:r>
            <a:r>
              <a:rPr lang="en-GB" sz="1400" dirty="0" smtClean="0"/>
              <a:t> </a:t>
            </a:r>
            <a:r>
              <a:rPr lang="en-GB" sz="1400" dirty="0" err="1" smtClean="0"/>
              <a:t>Jorden</a:t>
            </a:r>
            <a:r>
              <a:rPr lang="en-GB" sz="1400" dirty="0" smtClean="0"/>
              <a:t> </a:t>
            </a:r>
            <a:r>
              <a:rPr lang="en-GB" sz="1400" dirty="0" err="1" smtClean="0"/>
              <a:t>skjer</a:t>
            </a:r>
            <a:r>
              <a:rPr lang="en-GB" sz="1400" dirty="0" smtClean="0"/>
              <a:t> </a:t>
            </a:r>
            <a:r>
              <a:rPr lang="en-GB" sz="1400" dirty="0" err="1" smtClean="0"/>
              <a:t>fra</a:t>
            </a:r>
            <a:r>
              <a:rPr lang="en-GB" sz="1400" dirty="0" smtClean="0"/>
              <a:t> </a:t>
            </a:r>
            <a:r>
              <a:rPr lang="en-GB" sz="1400" dirty="0" err="1" smtClean="0"/>
              <a:t>hele</a:t>
            </a:r>
            <a:r>
              <a:rPr lang="en-GB" sz="1400" dirty="0" smtClean="0"/>
              <a:t> </a:t>
            </a:r>
            <a:r>
              <a:rPr lang="en-GB" sz="1400" dirty="0" err="1" smtClean="0"/>
              <a:t>overflaten</a:t>
            </a:r>
            <a:r>
              <a:rPr lang="en-GB" sz="1400" dirty="0" smtClean="0"/>
              <a:t> 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alle</a:t>
            </a:r>
            <a:r>
              <a:rPr lang="en-GB" sz="1400" dirty="0" smtClean="0"/>
              <a:t> </a:t>
            </a:r>
            <a:r>
              <a:rPr lang="en-GB" sz="1400" dirty="0" err="1" smtClean="0"/>
              <a:t>sider</a:t>
            </a:r>
            <a:r>
              <a:rPr lang="en-GB" sz="1400" dirty="0" smtClean="0"/>
              <a:t>. </a:t>
            </a:r>
            <a:r>
              <a:rPr lang="en-GB" sz="1400" dirty="0" err="1" smtClean="0"/>
              <a:t>Derfor</a:t>
            </a:r>
            <a:r>
              <a:rPr lang="en-GB" sz="1400" dirty="0" smtClean="0"/>
              <a:t> </a:t>
            </a:r>
            <a:r>
              <a:rPr lang="en-GB" sz="1400" dirty="0" err="1" smtClean="0"/>
              <a:t>kan</a:t>
            </a:r>
            <a:r>
              <a:rPr lang="en-GB" sz="1400" dirty="0" smtClean="0"/>
              <a:t> </a:t>
            </a:r>
            <a:r>
              <a:rPr lang="en-GB" sz="1400" dirty="0" err="1" smtClean="0"/>
              <a:t>Jorden</a:t>
            </a:r>
            <a:r>
              <a:rPr lang="en-GB" sz="1400" dirty="0" smtClean="0"/>
              <a:t> </a:t>
            </a:r>
            <a:r>
              <a:rPr lang="en-GB" sz="1400" dirty="0" err="1" smtClean="0"/>
              <a:t>avgi</a:t>
            </a:r>
            <a:r>
              <a:rPr lang="en-GB" sz="1400" dirty="0" smtClean="0"/>
              <a:t> all </a:t>
            </a:r>
            <a:r>
              <a:rPr lang="en-GB" sz="1400" dirty="0" err="1" smtClean="0"/>
              <a:t>stråling</a:t>
            </a:r>
            <a:r>
              <a:rPr lang="en-GB" sz="1400" dirty="0" smtClean="0"/>
              <a:t> den </a:t>
            </a:r>
            <a:r>
              <a:rPr lang="en-GB" sz="1400" dirty="0" err="1" smtClean="0"/>
              <a:t>mottar</a:t>
            </a:r>
            <a:r>
              <a:rPr lang="en-GB" sz="1400" dirty="0" smtClean="0"/>
              <a:t>, </a:t>
            </a:r>
            <a:r>
              <a:rPr lang="en-GB" sz="1400" dirty="0" err="1" smtClean="0"/>
              <a:t>selv</a:t>
            </a:r>
            <a:r>
              <a:rPr lang="en-GB" sz="1400" dirty="0" smtClean="0"/>
              <a:t> </a:t>
            </a:r>
            <a:r>
              <a:rPr lang="en-GB" sz="1400" dirty="0" err="1" smtClean="0"/>
              <a:t>om</a:t>
            </a:r>
            <a:r>
              <a:rPr lang="en-GB" sz="1400" dirty="0" smtClean="0"/>
              <a:t> </a:t>
            </a:r>
            <a:r>
              <a:rPr lang="en-GB" sz="1400" dirty="0" err="1" smtClean="0"/>
              <a:t>temperaturen</a:t>
            </a:r>
            <a:r>
              <a:rPr lang="en-GB" sz="1400" dirty="0" smtClean="0"/>
              <a:t> </a:t>
            </a:r>
            <a:r>
              <a:rPr lang="en-GB" sz="1400" dirty="0" err="1" smtClean="0"/>
              <a:t>er</a:t>
            </a:r>
            <a:r>
              <a:rPr lang="en-GB" sz="1400" dirty="0" smtClean="0"/>
              <a:t> </a:t>
            </a:r>
            <a:r>
              <a:rPr lang="en-GB" sz="1400" dirty="0" err="1" smtClean="0"/>
              <a:t>lav</a:t>
            </a:r>
            <a:r>
              <a:rPr lang="en-GB" sz="1400" dirty="0" smtClean="0"/>
              <a:t>. I </a:t>
            </a:r>
            <a:r>
              <a:rPr lang="en-GB" sz="1400" dirty="0" err="1" smtClean="0"/>
              <a:t>følge</a:t>
            </a:r>
            <a:r>
              <a:rPr lang="en-GB" sz="1400" dirty="0" smtClean="0"/>
              <a:t> Stefan-Boltzmann </a:t>
            </a:r>
            <a:r>
              <a:rPr lang="en-GB" sz="1400" dirty="0" err="1" smtClean="0"/>
              <a:t>burde</a:t>
            </a:r>
            <a:r>
              <a:rPr lang="en-GB" sz="1400" dirty="0" smtClean="0"/>
              <a:t> </a:t>
            </a:r>
            <a:r>
              <a:rPr lang="en-GB" sz="1400" dirty="0" err="1" smtClean="0"/>
              <a:t>temperaturen</a:t>
            </a:r>
            <a:r>
              <a:rPr lang="en-GB" sz="1400" dirty="0" smtClean="0"/>
              <a:t> 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jordoverflaten</a:t>
            </a:r>
            <a:r>
              <a:rPr lang="en-GB" sz="1400" dirty="0" smtClean="0"/>
              <a:t> </a:t>
            </a:r>
            <a:r>
              <a:rPr lang="en-GB" sz="1400" dirty="0" err="1" smtClean="0"/>
              <a:t>være</a:t>
            </a:r>
            <a:r>
              <a:rPr lang="en-GB" sz="1400" dirty="0" smtClean="0"/>
              <a:t> </a:t>
            </a:r>
            <a:r>
              <a:rPr lang="en-GB" sz="1400" dirty="0" err="1" smtClean="0"/>
              <a:t>omlag</a:t>
            </a:r>
            <a:r>
              <a:rPr lang="en-GB" sz="1400" dirty="0" smtClean="0"/>
              <a:t> -20°C;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nb-NO" sz="1400" dirty="0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nb-NO" sz="1400" dirty="0" smtClean="0">
                <a:sym typeface="Symbol" pitchFamily="18" charset="2"/>
              </a:rPr>
              <a:t>	</a:t>
            </a:r>
            <a:r>
              <a:rPr lang="nb-NO" sz="1400" i="1" dirty="0" err="1" smtClean="0">
                <a:sym typeface="Symbol" pitchFamily="18" charset="2"/>
              </a:rPr>
              <a:t></a:t>
            </a:r>
            <a:r>
              <a:rPr lang="nb-NO" sz="1400" i="1" baseline="-25000" dirty="0" err="1" smtClean="0">
                <a:sym typeface="Symbol" pitchFamily="18" charset="2"/>
              </a:rPr>
              <a:t>max</a:t>
            </a:r>
            <a:r>
              <a:rPr lang="nb-NO" sz="1400" i="1" dirty="0" smtClean="0">
                <a:sym typeface="Symbol" pitchFamily="18" charset="2"/>
              </a:rPr>
              <a:t> </a:t>
            </a:r>
            <a:r>
              <a:rPr lang="nb-NO" sz="1400" dirty="0" smtClean="0">
                <a:sym typeface="Symbol" pitchFamily="18" charset="2"/>
              </a:rPr>
              <a:t>= ca 15 </a:t>
            </a:r>
            <a:r>
              <a:rPr lang="nb-NO" sz="1400" dirty="0" err="1" smtClean="0">
                <a:sym typeface="Symbol" pitchFamily="18" charset="2"/>
              </a:rPr>
              <a:t>m</a:t>
            </a:r>
            <a:r>
              <a:rPr lang="nb-NO" sz="1400" dirty="0" smtClean="0">
                <a:sym typeface="Symbol" pitchFamily="18" charset="2"/>
              </a:rPr>
              <a:t> (infrarødt)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GB" sz="1400" dirty="0" smtClean="0"/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sz="1400" dirty="0" smtClean="0"/>
              <a:t>	</a:t>
            </a:r>
            <a:r>
              <a:rPr lang="en-GB" sz="1400" dirty="0" err="1" smtClean="0"/>
              <a:t>Imidlertid</a:t>
            </a:r>
            <a:r>
              <a:rPr lang="en-GB" sz="1400" dirty="0" smtClean="0"/>
              <a:t> </a:t>
            </a:r>
            <a:r>
              <a:rPr lang="en-GB" sz="1400" dirty="0" err="1" smtClean="0"/>
              <a:t>sørger</a:t>
            </a:r>
            <a:r>
              <a:rPr lang="en-GB" sz="1400" dirty="0" smtClean="0"/>
              <a:t> CO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 </a:t>
            </a:r>
            <a:r>
              <a:rPr lang="en-GB" sz="1400" dirty="0" err="1" smtClean="0"/>
              <a:t>og</a:t>
            </a:r>
            <a:r>
              <a:rPr lang="en-GB" sz="1400" dirty="0" smtClean="0"/>
              <a:t> 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 for </a:t>
            </a:r>
            <a:r>
              <a:rPr lang="en-GB" sz="1400" dirty="0" err="1" smtClean="0"/>
              <a:t>mer</a:t>
            </a:r>
            <a:r>
              <a:rPr lang="en-GB" sz="1400" dirty="0" smtClean="0"/>
              <a:t> </a:t>
            </a:r>
            <a:r>
              <a:rPr lang="en-GB" sz="1400" dirty="0" err="1" smtClean="0"/>
              <a:t>absorbsjon</a:t>
            </a:r>
            <a:r>
              <a:rPr lang="en-GB" sz="1400" dirty="0" smtClean="0"/>
              <a:t> </a:t>
            </a:r>
            <a:r>
              <a:rPr lang="en-GB" sz="1400" dirty="0" err="1" smtClean="0"/>
              <a:t>i</a:t>
            </a:r>
            <a:r>
              <a:rPr lang="en-GB" sz="1400" dirty="0" smtClean="0"/>
              <a:t> </a:t>
            </a:r>
            <a:r>
              <a:rPr lang="en-GB" sz="1400" dirty="0" err="1" smtClean="0"/>
              <a:t>dette</a:t>
            </a:r>
            <a:r>
              <a:rPr lang="en-GB" sz="1400" dirty="0" smtClean="0"/>
              <a:t> </a:t>
            </a:r>
            <a:r>
              <a:rPr lang="en-GB" sz="1400" dirty="0" err="1" smtClean="0"/>
              <a:t>området</a:t>
            </a:r>
            <a:r>
              <a:rPr lang="en-GB" sz="1400" dirty="0" smtClean="0"/>
              <a:t> </a:t>
            </a:r>
            <a:r>
              <a:rPr lang="en-GB" sz="1400" dirty="0" err="1" smtClean="0"/>
              <a:t>enn</a:t>
            </a:r>
            <a:r>
              <a:rPr lang="en-GB" sz="1400" dirty="0" smtClean="0"/>
              <a:t> for </a:t>
            </a:r>
            <a:r>
              <a:rPr lang="en-GB" sz="1400" dirty="0" err="1" smtClean="0"/>
              <a:t>sollyset</a:t>
            </a:r>
            <a:r>
              <a:rPr lang="en-GB" sz="1400" dirty="0" smtClean="0"/>
              <a:t> (</a:t>
            </a:r>
            <a:r>
              <a:rPr lang="en-GB" sz="1400" dirty="0" err="1" smtClean="0"/>
              <a:t>synlig</a:t>
            </a:r>
            <a:r>
              <a:rPr lang="en-GB" sz="1400" dirty="0" smtClean="0"/>
              <a:t> </a:t>
            </a:r>
            <a:r>
              <a:rPr lang="en-GB" sz="1400" dirty="0" err="1" smtClean="0"/>
              <a:t>og</a:t>
            </a:r>
            <a:r>
              <a:rPr lang="en-GB" sz="1400" dirty="0" smtClean="0"/>
              <a:t> </a:t>
            </a:r>
            <a:r>
              <a:rPr lang="en-GB" sz="1400" dirty="0" err="1" smtClean="0"/>
              <a:t>ultrafiolett</a:t>
            </a:r>
            <a:r>
              <a:rPr lang="en-GB" sz="1400" dirty="0" smtClean="0"/>
              <a:t> </a:t>
            </a:r>
            <a:r>
              <a:rPr lang="en-GB" sz="1400" dirty="0" err="1" smtClean="0"/>
              <a:t>område</a:t>
            </a:r>
            <a:r>
              <a:rPr lang="en-GB" sz="1400" dirty="0" smtClean="0"/>
              <a:t>; O</a:t>
            </a:r>
            <a:r>
              <a:rPr lang="en-GB" sz="1400" baseline="-25000" dirty="0" smtClean="0"/>
              <a:t>3</a:t>
            </a:r>
            <a:r>
              <a:rPr lang="en-GB" sz="1400" dirty="0" smtClean="0"/>
              <a:t> </a:t>
            </a:r>
            <a:r>
              <a:rPr lang="en-GB" sz="1400" dirty="0" err="1" smtClean="0"/>
              <a:t>og</a:t>
            </a:r>
            <a:r>
              <a:rPr lang="en-GB" sz="1400" dirty="0" smtClean="0"/>
              <a:t> H</a:t>
            </a:r>
            <a:r>
              <a:rPr lang="en-GB" sz="1400" baseline="-25000" dirty="0" smtClean="0"/>
              <a:t>2</a:t>
            </a:r>
            <a:r>
              <a:rPr lang="en-GB" sz="1400" dirty="0" smtClean="0"/>
              <a:t>O), </a:t>
            </a:r>
            <a:r>
              <a:rPr lang="en-GB" sz="1400" dirty="0" err="1" smtClean="0"/>
              <a:t>slik</a:t>
            </a:r>
            <a:r>
              <a:rPr lang="en-GB" sz="1400" dirty="0" smtClean="0"/>
              <a:t> at </a:t>
            </a:r>
            <a:r>
              <a:rPr lang="en-GB" sz="1400" dirty="0" err="1" smtClean="0"/>
              <a:t>temperaturen</a:t>
            </a:r>
            <a:r>
              <a:rPr lang="en-GB" sz="1400" dirty="0" smtClean="0"/>
              <a:t> </a:t>
            </a:r>
            <a:r>
              <a:rPr lang="en-GB" sz="1400" dirty="0" err="1" smtClean="0"/>
              <a:t>på</a:t>
            </a:r>
            <a:r>
              <a:rPr lang="en-GB" sz="1400" dirty="0" smtClean="0"/>
              <a:t> </a:t>
            </a:r>
            <a:r>
              <a:rPr lang="en-GB" sz="1400" dirty="0" err="1" smtClean="0"/>
              <a:t>overflaten</a:t>
            </a:r>
            <a:r>
              <a:rPr lang="en-GB" sz="1400" dirty="0" smtClean="0"/>
              <a:t> </a:t>
            </a:r>
            <a:r>
              <a:rPr lang="en-GB" sz="1400" dirty="0" err="1" smtClean="0"/>
              <a:t>er</a:t>
            </a:r>
            <a:r>
              <a:rPr lang="en-GB" sz="1400" dirty="0" smtClean="0"/>
              <a:t> </a:t>
            </a:r>
            <a:r>
              <a:rPr lang="en-GB" sz="1400" dirty="0" err="1" smtClean="0"/>
              <a:t>høyere</a:t>
            </a:r>
            <a:r>
              <a:rPr lang="en-GB" sz="1400" dirty="0" smtClean="0"/>
              <a:t> for </a:t>
            </a:r>
            <a:r>
              <a:rPr lang="en-GB" sz="1400" dirty="0" err="1" smtClean="0"/>
              <a:t>å</a:t>
            </a:r>
            <a:r>
              <a:rPr lang="en-GB" sz="1400" dirty="0" smtClean="0"/>
              <a:t> </a:t>
            </a:r>
            <a:r>
              <a:rPr lang="en-GB" sz="1400" dirty="0" err="1" smtClean="0"/>
              <a:t>oppnå</a:t>
            </a:r>
            <a:r>
              <a:rPr lang="en-GB" sz="1400" dirty="0" smtClean="0"/>
              <a:t> </a:t>
            </a:r>
            <a:r>
              <a:rPr lang="en-GB" sz="1400" dirty="0" err="1" smtClean="0"/>
              <a:t>energibalanse</a:t>
            </a:r>
            <a:r>
              <a:rPr lang="en-GB" sz="1400" dirty="0" smtClean="0"/>
              <a:t>.</a:t>
            </a:r>
            <a:endParaRPr lang="en-US" sz="1400" dirty="0" smtClean="0"/>
          </a:p>
        </p:txBody>
      </p:sp>
      <p:sp>
        <p:nvSpPr>
          <p:cNvPr id="46086" name="Text Box 5"/>
          <p:cNvSpPr txBox="1">
            <a:spLocks noChangeArrowheads="1"/>
          </p:cNvSpPr>
          <p:nvPr/>
        </p:nvSpPr>
        <p:spPr bwMode="auto">
          <a:xfrm>
            <a:off x="6877050" y="6381750"/>
            <a:ext cx="211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Ekern, Isnes, Nilsen: Univers 3FY.</a:t>
            </a:r>
            <a:r>
              <a:rPr lang="en-US" sz="1200"/>
              <a:t> </a:t>
            </a:r>
          </a:p>
        </p:txBody>
      </p:sp>
      <p:pic>
        <p:nvPicPr>
          <p:cNvPr id="46087" name="Picture 6" descr="Earth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776288"/>
            <a:ext cx="13716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7" descr="sun-eit_19970914_0121_30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7620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Kvantemekanikk</a:t>
            </a:r>
            <a:endParaRPr lang="en-US" smtClean="0"/>
          </a:p>
        </p:txBody>
      </p:sp>
      <p:pic>
        <p:nvPicPr>
          <p:cNvPr id="47108" name="Picture 6" descr="EIN-Solv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990600"/>
            <a:ext cx="8915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6948488" y="6356350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Foto: Solvay-kongressen 1927, Brussel</a:t>
            </a:r>
            <a:r>
              <a:rPr lang="en-US" sz="1200"/>
              <a:t> </a:t>
            </a:r>
          </a:p>
        </p:txBody>
      </p:sp>
      <p:pic>
        <p:nvPicPr>
          <p:cNvPr id="4711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400"/>
            <a:ext cx="90678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7772400" cy="1143000"/>
          </a:xfrm>
        </p:spPr>
        <p:txBody>
          <a:bodyPr/>
          <a:lstStyle/>
          <a:p>
            <a:pPr eaLnBrk="1" hangingPunct="1"/>
            <a:r>
              <a:rPr lang="nb-NO" dirty="0" smtClean="0"/>
              <a:t>Problem </a:t>
            </a:r>
            <a:r>
              <a:rPr lang="nb-NO" dirty="0" smtClean="0"/>
              <a:t>1: Fotoelektrisitet</a:t>
            </a:r>
            <a:endParaRPr lang="en-US" dirty="0" smtClean="0"/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371600"/>
            <a:ext cx="3810000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Fotoelektrisitet: </a:t>
            </a:r>
          </a:p>
          <a:p>
            <a:pPr lvl="1" eaLnBrk="1" hangingPunct="1"/>
            <a:r>
              <a:rPr lang="nb-NO" sz="1600" smtClean="0"/>
              <a:t>Hertz &amp; Hallwachs, ca 1880: Når vi bestråler en overflate  med ultrafiolett lys, avgis elektroner fra overflaten. </a:t>
            </a:r>
          </a:p>
          <a:p>
            <a:pPr eaLnBrk="1" hangingPunct="1"/>
            <a:endParaRPr lang="nb-NO" sz="1800" smtClean="0"/>
          </a:p>
          <a:p>
            <a:pPr lvl="1" eaLnBrk="1" hangingPunct="1"/>
            <a:r>
              <a:rPr lang="nb-NO" sz="1600" smtClean="0"/>
              <a:t>Elektronenes energi øker </a:t>
            </a:r>
            <a:r>
              <a:rPr lang="nb-NO" sz="1600" i="1" smtClean="0"/>
              <a:t>ikke</a:t>
            </a:r>
            <a:r>
              <a:rPr lang="nb-NO" sz="1600" smtClean="0"/>
              <a:t> med intensiteten til lyset.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Over en viss bølgelengde til lyset (under en viss frekvens) avgis ingen elektroner.</a:t>
            </a:r>
            <a:endParaRPr lang="en-US" sz="1600" smtClean="0"/>
          </a:p>
        </p:txBody>
      </p:sp>
      <p:sp>
        <p:nvSpPr>
          <p:cNvPr id="48133" name="Rectangle 7"/>
          <p:cNvSpPr>
            <a:spLocks noChangeArrowheads="1"/>
          </p:cNvSpPr>
          <p:nvPr/>
        </p:nvSpPr>
        <p:spPr bwMode="auto">
          <a:xfrm>
            <a:off x="295275" y="1651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48134" name="Picture 9" descr="Fig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1219200"/>
            <a:ext cx="54864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pSp>
        <p:nvGrpSpPr>
          <p:cNvPr id="20484" name="Group 9"/>
          <p:cNvGrpSpPr>
            <a:grpSpLocks/>
          </p:cNvGrpSpPr>
          <p:nvPr/>
        </p:nvGrpSpPr>
        <p:grpSpPr bwMode="auto">
          <a:xfrm>
            <a:off x="3810000" y="1066800"/>
            <a:ext cx="5029200" cy="2632075"/>
            <a:chOff x="2400" y="672"/>
            <a:chExt cx="3168" cy="1658"/>
          </a:xfrm>
        </p:grpSpPr>
        <p:pic>
          <p:nvPicPr>
            <p:cNvPr id="20487" name="Picture 7" descr="Hemmer-1-1-svart-legem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672"/>
              <a:ext cx="3168" cy="16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8" name="Oval 8"/>
            <p:cNvSpPr>
              <a:spLocks noChangeArrowheads="1"/>
            </p:cNvSpPr>
            <p:nvPr/>
          </p:nvSpPr>
          <p:spPr bwMode="auto">
            <a:xfrm>
              <a:off x="3984" y="1008"/>
              <a:ext cx="768" cy="672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Problem 2: Stråling fra sort legeme</a:t>
            </a:r>
            <a:endParaRPr lang="en-US" smtClean="0"/>
          </a:p>
        </p:txBody>
      </p:sp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619125" y="933450"/>
          <a:ext cx="6761163" cy="5376863"/>
        </p:xfrm>
        <a:graphic>
          <a:graphicData uri="http://schemas.openxmlformats.org/presentationml/2006/ole">
            <p:oleObj spid="_x0000_s20482" name="Equation" r:id="rId4" imgW="4228920" imgH="3352680" progId="Equation.3">
              <p:embed/>
            </p:oleObj>
          </a:graphicData>
        </a:graphic>
      </p:graphicFrame>
      <p:sp>
        <p:nvSpPr>
          <p:cNvPr id="20486" name="Text Box 10"/>
          <p:cNvSpPr txBox="1">
            <a:spLocks noChangeArrowheads="1"/>
          </p:cNvSpPr>
          <p:nvPr/>
        </p:nvSpPr>
        <p:spPr bwMode="auto">
          <a:xfrm>
            <a:off x="6948488" y="6308725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Hemmer: Kvantemekanikk</a:t>
            </a:r>
            <a:r>
              <a:rPr lang="en-US" sz="1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78851" name="Picture 3" descr="Hemmer-1-1-svart-legem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429000"/>
            <a:ext cx="5638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077200" cy="1143000"/>
          </a:xfrm>
        </p:spPr>
        <p:txBody>
          <a:bodyPr/>
          <a:lstStyle/>
          <a:p>
            <a:pPr eaLnBrk="1" hangingPunct="1"/>
            <a:r>
              <a:rPr lang="nb-NO" smtClean="0"/>
              <a:t>Max Planck, 1900: Energien i lyset er kanskje kvantifisert?</a:t>
            </a:r>
            <a:endParaRPr lang="en-US" smtClean="0"/>
          </a:p>
        </p:txBody>
      </p:sp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557213" y="1371600"/>
          <a:ext cx="3938587" cy="3259138"/>
        </p:xfrm>
        <a:graphic>
          <a:graphicData uri="http://schemas.openxmlformats.org/presentationml/2006/ole">
            <p:oleObj spid="_x0000_s21506" name="Equation" r:id="rId4" imgW="2463480" imgH="2031840" progId="Equation.3">
              <p:embed/>
            </p:oleObj>
          </a:graphicData>
        </a:graphic>
      </p:graphicFrame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6948488" y="6308725"/>
            <a:ext cx="20431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Figur: Hemmer: Kvantemekanikk</a:t>
            </a:r>
            <a:r>
              <a:rPr lang="en-US" sz="1200"/>
              <a:t> </a:t>
            </a:r>
          </a:p>
        </p:txBody>
      </p:sp>
      <p:pic>
        <p:nvPicPr>
          <p:cNvPr id="21511" name="Picture 9" descr="plan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1775" y="990600"/>
            <a:ext cx="2093913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Text Box 10"/>
          <p:cNvSpPr txBox="1">
            <a:spLocks noChangeArrowheads="1"/>
          </p:cNvSpPr>
          <p:nvPr/>
        </p:nvSpPr>
        <p:spPr bwMode="auto">
          <a:xfrm>
            <a:off x="6516688" y="3671888"/>
            <a:ext cx="2043112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Max Planck</a:t>
            </a:r>
          </a:p>
          <a:p>
            <a:pPr>
              <a:spcBef>
                <a:spcPct val="50000"/>
              </a:spcBef>
            </a:pPr>
            <a:r>
              <a:rPr lang="nb-NO" sz="1200">
                <a:cs typeface="Times New Roman" pitchFamily="18" charset="0"/>
              </a:rPr>
              <a:t>1858-1947</a:t>
            </a:r>
            <a:endParaRPr lang="en-US" sz="1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   </a:t>
            </a:r>
            <a:endParaRPr lang="en-US" smtClean="0"/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5105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Einstein: Da kan vi sikkert forklare problemet med fotoelektrisiteten også: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Lyset (med kvanter </a:t>
            </a:r>
            <a:r>
              <a:rPr lang="nb-NO" sz="1600" i="1" smtClean="0"/>
              <a:t>hf</a:t>
            </a:r>
            <a:r>
              <a:rPr lang="nb-NO" sz="1600" smtClean="0"/>
              <a:t>) slår løs elektroner og gir dem samme energi.</a:t>
            </a:r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De mister noe energi på vei ut; løsrivningsarbeidet, arbeidsfunksjonen, </a:t>
            </a:r>
            <a:r>
              <a:rPr lang="nb-NO" sz="1600" i="1" smtClean="0"/>
              <a:t>W</a:t>
            </a:r>
            <a:r>
              <a:rPr lang="nb-NO" sz="1600" smtClean="0"/>
              <a:t>, slik at deres kinetiske energi blir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i="1" smtClean="0"/>
              <a:t>E</a:t>
            </a:r>
            <a:r>
              <a:rPr lang="nb-NO" sz="1600" i="1" baseline="-25000" smtClean="0"/>
              <a:t>k</a:t>
            </a:r>
            <a:r>
              <a:rPr lang="nb-NO" sz="1600" i="1" smtClean="0"/>
              <a:t> = hf - W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Hvis </a:t>
            </a:r>
            <a:r>
              <a:rPr lang="nb-NO" sz="1600" i="1" smtClean="0"/>
              <a:t>hf</a:t>
            </a:r>
            <a:r>
              <a:rPr lang="nb-NO" sz="1600" smtClean="0"/>
              <a:t> &lt; </a:t>
            </a:r>
            <a:r>
              <a:rPr lang="nb-NO" sz="1600" i="1" smtClean="0"/>
              <a:t>W</a:t>
            </a:r>
            <a:r>
              <a:rPr lang="nb-NO" sz="1600" smtClean="0"/>
              <a:t> blir </a:t>
            </a:r>
            <a:r>
              <a:rPr lang="nb-NO" sz="1600" i="1" smtClean="0"/>
              <a:t>E</a:t>
            </a:r>
            <a:r>
              <a:rPr lang="nb-NO" sz="1600" i="1" baseline="-25000" smtClean="0"/>
              <a:t>k</a:t>
            </a:r>
            <a:r>
              <a:rPr lang="nb-NO" sz="1600" smtClean="0"/>
              <a:t> &lt; 0; ingen elektroner unnslipper.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Med dette hadde Einstein, ved Plancks kvantebegrep, oppklart det fotoelektriske problem.</a:t>
            </a:r>
          </a:p>
          <a:p>
            <a:pPr eaLnBrk="1" hangingPunct="1">
              <a:lnSpc>
                <a:spcPct val="90000"/>
              </a:lnSpc>
            </a:pPr>
            <a:endParaRPr lang="nb-NO" sz="1600" smtClean="0"/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Fotoelektrisitet utnyttes i solceller, og i analyseteknikkene XPS (X-ray Photoelectron Spectrocopy) og UPS (Ultraviolet Photoelectron Spectroscopy)</a:t>
            </a:r>
          </a:p>
          <a:p>
            <a:pPr eaLnBrk="1" hangingPunct="1">
              <a:lnSpc>
                <a:spcPct val="90000"/>
              </a:lnSpc>
            </a:pPr>
            <a:endParaRPr lang="en-US" sz="1600" smtClean="0"/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5638800" y="4521200"/>
            <a:ext cx="3352800" cy="1803400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nb-NO" sz="1600" i="1" dirty="0"/>
              <a:t>W</a:t>
            </a:r>
            <a:r>
              <a:rPr lang="nb-NO" sz="1600" dirty="0"/>
              <a:t> varierer fra materiale til materiale</a:t>
            </a:r>
          </a:p>
          <a:p>
            <a:pPr>
              <a:spcBef>
                <a:spcPct val="50000"/>
              </a:spcBef>
            </a:pPr>
            <a:r>
              <a:rPr lang="nb-NO" sz="1600" dirty="0"/>
              <a:t>Oppgis ofte i eV</a:t>
            </a:r>
          </a:p>
          <a:p>
            <a:pPr>
              <a:spcBef>
                <a:spcPct val="50000"/>
              </a:spcBef>
            </a:pPr>
            <a:r>
              <a:rPr lang="nb-NO" sz="1600" dirty="0">
                <a:cs typeface="Times New Roman" pitchFamily="18" charset="0"/>
              </a:rPr>
              <a:t>1 eV = 1,6022*10</a:t>
            </a:r>
            <a:r>
              <a:rPr lang="nb-NO" sz="1600" baseline="30000" dirty="0">
                <a:cs typeface="Times New Roman" pitchFamily="18" charset="0"/>
              </a:rPr>
              <a:t>-19</a:t>
            </a:r>
            <a:r>
              <a:rPr lang="nb-NO" sz="1600" dirty="0">
                <a:cs typeface="Times New Roman" pitchFamily="18" charset="0"/>
              </a:rPr>
              <a:t> J. </a:t>
            </a:r>
          </a:p>
          <a:p>
            <a:pPr>
              <a:spcBef>
                <a:spcPct val="50000"/>
              </a:spcBef>
            </a:pPr>
            <a:r>
              <a:rPr lang="nb-NO" sz="1600" dirty="0">
                <a:cs typeface="Times New Roman" pitchFamily="18" charset="0"/>
              </a:rPr>
              <a:t>For et mol elektroner: </a:t>
            </a:r>
          </a:p>
          <a:p>
            <a:pPr>
              <a:spcBef>
                <a:spcPct val="50000"/>
              </a:spcBef>
            </a:pPr>
            <a:r>
              <a:rPr lang="nb-NO" sz="1600" dirty="0">
                <a:cs typeface="Times New Roman" pitchFamily="18" charset="0"/>
              </a:rPr>
              <a:t>1 </a:t>
            </a:r>
            <a:r>
              <a:rPr lang="nb-NO" sz="1600" dirty="0" err="1">
                <a:cs typeface="Times New Roman" pitchFamily="18" charset="0"/>
              </a:rPr>
              <a:t>eV*</a:t>
            </a:r>
            <a:r>
              <a:rPr lang="nb-NO" sz="1600" i="1" dirty="0" err="1">
                <a:cs typeface="Times New Roman" pitchFamily="18" charset="0"/>
              </a:rPr>
              <a:t>N</a:t>
            </a:r>
            <a:r>
              <a:rPr lang="nb-NO" sz="1600" i="1" baseline="-25000" dirty="0" err="1">
                <a:cs typeface="Times New Roman" pitchFamily="18" charset="0"/>
              </a:rPr>
              <a:t>A</a:t>
            </a:r>
            <a:r>
              <a:rPr lang="nb-NO" sz="1600" dirty="0">
                <a:cs typeface="Times New Roman" pitchFamily="18" charset="0"/>
              </a:rPr>
              <a:t> = 96485 J/mol</a:t>
            </a:r>
            <a:r>
              <a:rPr lang="en-US" sz="1600" dirty="0"/>
              <a:t> </a:t>
            </a:r>
          </a:p>
        </p:txBody>
      </p:sp>
      <p:sp>
        <p:nvSpPr>
          <p:cNvPr id="49158" name="Rectangle 7"/>
          <p:cNvSpPr>
            <a:spLocks noChangeArrowheads="1"/>
          </p:cNvSpPr>
          <p:nvPr/>
        </p:nvSpPr>
        <p:spPr bwMode="auto">
          <a:xfrm>
            <a:off x="2974975" y="10969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pic>
        <p:nvPicPr>
          <p:cNvPr id="49159" name="Picture 11" descr="einst_planc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1063625"/>
            <a:ext cx="3352800" cy="244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5562600" y="76200"/>
            <a:ext cx="1905000" cy="914400"/>
            <a:chOff x="3744" y="96"/>
            <a:chExt cx="1200" cy="576"/>
          </a:xfrm>
        </p:grpSpPr>
        <p:sp>
          <p:nvSpPr>
            <p:cNvPr id="49164" name="AutoShape 12"/>
            <p:cNvSpPr>
              <a:spLocks noChangeArrowheads="1"/>
            </p:cNvSpPr>
            <p:nvPr/>
          </p:nvSpPr>
          <p:spPr bwMode="auto">
            <a:xfrm flipH="1">
              <a:off x="3744" y="96"/>
              <a:ext cx="1200" cy="576"/>
            </a:xfrm>
            <a:prstGeom prst="wedgeRoundRectCallout">
              <a:avLst>
                <a:gd name="adj1" fmla="val -56500"/>
                <a:gd name="adj2" fmla="val 64231"/>
                <a:gd name="adj3" fmla="val 16667"/>
              </a:avLst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GB"/>
            </a:p>
          </p:txBody>
        </p:sp>
        <p:sp>
          <p:nvSpPr>
            <p:cNvPr id="49165" name="Text Box 14"/>
            <p:cNvSpPr txBox="1">
              <a:spLocks noChangeArrowheads="1"/>
            </p:cNvSpPr>
            <p:nvPr/>
          </p:nvSpPr>
          <p:spPr bwMode="auto">
            <a:xfrm>
              <a:off x="3853" y="240"/>
              <a:ext cx="104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/>
                <a:t>Wunderbar!</a:t>
              </a:r>
              <a:endParaRPr lang="en-US"/>
            </a:p>
          </p:txBody>
        </p:sp>
      </p:grpSp>
      <p:sp>
        <p:nvSpPr>
          <p:cNvPr id="49161" name="Text Box 15"/>
          <p:cNvSpPr txBox="1">
            <a:spLocks noChangeArrowheads="1"/>
          </p:cNvSpPr>
          <p:nvPr/>
        </p:nvSpPr>
        <p:spPr bwMode="auto">
          <a:xfrm>
            <a:off x="5795963" y="3586163"/>
            <a:ext cx="9175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200"/>
              <a:t>Max Planck</a:t>
            </a:r>
            <a:endParaRPr lang="en-US" sz="1200"/>
          </a:p>
        </p:txBody>
      </p:sp>
      <p:pic>
        <p:nvPicPr>
          <p:cNvPr id="79890" name="Picture 18" descr="einst_pa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3088" y="1066800"/>
            <a:ext cx="22066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3" name="Text Box 10"/>
          <p:cNvSpPr txBox="1">
            <a:spLocks noChangeArrowheads="1"/>
          </p:cNvSpPr>
          <p:nvPr/>
        </p:nvSpPr>
        <p:spPr bwMode="auto">
          <a:xfrm>
            <a:off x="7164388" y="3573463"/>
            <a:ext cx="1223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200"/>
              <a:t>Albert Einstein</a:t>
            </a:r>
          </a:p>
          <a:p>
            <a:r>
              <a:rPr lang="nb-NO" sz="1200"/>
              <a:t>1879-1955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8" grpId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Partikler og bølger</a:t>
            </a:r>
            <a:endParaRPr lang="en-US" smtClean="0"/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371600"/>
            <a:ext cx="6567264" cy="4724400"/>
          </a:xfrm>
        </p:spPr>
        <p:txBody>
          <a:bodyPr/>
          <a:lstStyle/>
          <a:p>
            <a:pPr eaLnBrk="1" hangingPunct="1"/>
            <a:r>
              <a:rPr lang="nb-NO" sz="1800" dirty="0" smtClean="0"/>
              <a:t>de Broglie: En partikkel i høy hastighet har også egenskaper som en bølge: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eaLnBrk="1" hangingPunct="1"/>
            <a:endParaRPr lang="nb-NO" sz="1800" dirty="0" smtClean="0"/>
          </a:p>
          <a:p>
            <a:pPr lvl="2" eaLnBrk="1" hangingPunct="1">
              <a:buFontTx/>
              <a:buNone/>
            </a:pPr>
            <a:r>
              <a:rPr lang="nb-NO" sz="1400" i="1" dirty="0" smtClean="0">
                <a:sym typeface="Symbol" pitchFamily="18" charset="2"/>
              </a:rPr>
              <a:t></a:t>
            </a:r>
            <a:r>
              <a:rPr lang="nb-NO" sz="1400" dirty="0" smtClean="0">
                <a:sym typeface="Symbol" pitchFamily="18" charset="2"/>
              </a:rPr>
              <a:t> = bølgelengde,</a:t>
            </a:r>
            <a:r>
              <a:rPr lang="nb-NO" sz="1400" dirty="0" smtClean="0"/>
              <a:t> </a:t>
            </a:r>
            <a:r>
              <a:rPr lang="nb-NO" sz="1400" i="1" dirty="0" smtClean="0"/>
              <a:t>m</a:t>
            </a:r>
            <a:r>
              <a:rPr lang="nb-NO" sz="1400" dirty="0" smtClean="0"/>
              <a:t> = masse, </a:t>
            </a:r>
            <a:r>
              <a:rPr lang="nb-NO" sz="1400" i="1" dirty="0" smtClean="0"/>
              <a:t>v</a:t>
            </a:r>
            <a:r>
              <a:rPr lang="nb-NO" sz="1400" dirty="0" smtClean="0"/>
              <a:t> = hastighet, </a:t>
            </a:r>
            <a:r>
              <a:rPr lang="nb-NO" sz="1400" i="1" dirty="0" smtClean="0"/>
              <a:t>h</a:t>
            </a:r>
            <a:r>
              <a:rPr lang="nb-NO" sz="1400" dirty="0" smtClean="0"/>
              <a:t> = Plancks konstant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og omvendt: En bølge (eks. elektromagnetisk strålekvant) har også egenskaper som en partikkel (eks. foton).</a:t>
            </a:r>
          </a:p>
          <a:p>
            <a:pPr eaLnBrk="1" hangingPunct="1"/>
            <a:endParaRPr lang="nb-NO" sz="1800" dirty="0" smtClean="0"/>
          </a:p>
          <a:p>
            <a:pPr eaLnBrk="1" hangingPunct="1"/>
            <a:r>
              <a:rPr lang="nb-NO" sz="1800" dirty="0" smtClean="0"/>
              <a:t>Strømmer av elektroner eller nøytroner brukes som bølger, med bølgelengde etter de Broglie, når de benyttes til mikroskopi og diffraksjon.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22534" name="Rectangle 7"/>
          <p:cNvSpPr>
            <a:spLocks noChangeArrowheads="1"/>
          </p:cNvSpPr>
          <p:nvPr/>
        </p:nvSpPr>
        <p:spPr bwMode="auto">
          <a:xfrm>
            <a:off x="4316413" y="32305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2530" name="Object 3"/>
          <p:cNvGraphicFramePr>
            <a:graphicFrameLocks noChangeAspect="1"/>
          </p:cNvGraphicFramePr>
          <p:nvPr/>
        </p:nvGraphicFramePr>
        <p:xfrm>
          <a:off x="1295400" y="2209800"/>
          <a:ext cx="838200" cy="650875"/>
        </p:xfrm>
        <a:graphic>
          <a:graphicData uri="http://schemas.openxmlformats.org/presentationml/2006/ole">
            <p:oleObj spid="_x0000_s22530" r:id="rId3" imgW="507780" imgH="393529" progId="Equation.3">
              <p:embed/>
            </p:oleObj>
          </a:graphicData>
        </a:graphic>
      </p:graphicFrame>
      <p:pic>
        <p:nvPicPr>
          <p:cNvPr id="22535" name="Picture 9" descr="brogl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8025" y="1524000"/>
            <a:ext cx="17049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 Box 2"/>
          <p:cNvSpPr txBox="1">
            <a:spLocks noChangeArrowheads="1"/>
          </p:cNvSpPr>
          <p:nvPr/>
        </p:nvSpPr>
        <p:spPr bwMode="auto">
          <a:xfrm>
            <a:off x="7021513" y="3933825"/>
            <a:ext cx="1727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 sz="1000"/>
              <a:t>Louis de Broglie</a:t>
            </a:r>
          </a:p>
          <a:p>
            <a:r>
              <a:rPr lang="nb-NO" sz="1000"/>
              <a:t>1892-1987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http://v2.singlemindedwomen.com/wp/wp-content/uploads/2009/01/star-ener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819472"/>
            <a:ext cx="9144000" cy="86409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22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dirty="0" smtClean="0">
                <a:solidFill>
                  <a:srgbClr val="FFC000"/>
                </a:solidFill>
              </a:rPr>
              <a:t>MENA 1000 – Materialer, energi og nanoteknologi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>
                <a:solidFill>
                  <a:srgbClr val="FFC000"/>
                </a:solidFill>
              </a:rPr>
              <a:t>Oppsummering, kapittel 2</a:t>
            </a:r>
            <a:endParaRPr lang="en-US" dirty="0" smtClean="0">
              <a:solidFill>
                <a:srgbClr val="FFC000"/>
              </a:solidFill>
            </a:endParaRP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371600"/>
            <a:ext cx="820668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Krefter – nærkrefter og fjernkrefter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Energibegrep fra dette kapittelet: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Bevegelse; Kinetisk energi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Felt; Potensiell energi</a:t>
            </a: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Arbeid</a:t>
            </a:r>
          </a:p>
          <a:p>
            <a:pPr lvl="1"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rgbClr val="FF0000"/>
                </a:solidFill>
              </a:rPr>
              <a:t>I neste kapittel: Nytt energibegrep; Varme (entalpi)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b-NO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Stråling er felt og bevegelse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Kvantemekanisk</a:t>
            </a:r>
          </a:p>
          <a:p>
            <a:pPr lvl="1" eaLnBrk="1" hangingPunct="1">
              <a:lnSpc>
                <a:spcPct val="90000"/>
              </a:lnSpc>
            </a:pPr>
            <a:r>
              <a:rPr lang="nb-NO" dirty="0" smtClean="0">
                <a:solidFill>
                  <a:schemeClr val="bg1"/>
                </a:solidFill>
              </a:rPr>
              <a:t>(Relativistisk)</a:t>
            </a:r>
          </a:p>
        </p:txBody>
      </p:sp>
      <p:pic>
        <p:nvPicPr>
          <p:cNvPr id="81927" name="Picture 7" descr="http://ffden-2.phys.uaf.edu/211_fall2002.web.dir/shawna_sastamoinen/Velocity&amp;Kinetic_files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88640"/>
            <a:ext cx="2293937" cy="347662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802" name="Picture 2" descr="http://readywisconsin.wi.gov/heat/media/heat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5762" y="3861048"/>
            <a:ext cx="2784309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2052" name="Picture 1033" descr="Kap2-Bevegelse-bane-m-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2255838"/>
            <a:ext cx="5400675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-76200"/>
            <a:ext cx="7010400" cy="1143000"/>
          </a:xfrm>
        </p:spPr>
        <p:txBody>
          <a:bodyPr/>
          <a:lstStyle/>
          <a:p>
            <a:pPr eaLnBrk="1" hangingPunct="1"/>
            <a:r>
              <a:rPr lang="nb-NO" smtClean="0"/>
              <a:t>Krefter og bevegelse</a:t>
            </a:r>
            <a:endParaRPr lang="en-US" smtClean="0"/>
          </a:p>
        </p:txBody>
      </p:sp>
      <p:sp>
        <p:nvSpPr>
          <p:cNvPr id="2054" name="Rectangle 510"/>
          <p:cNvSpPr>
            <a:spLocks noChangeArrowheads="1"/>
          </p:cNvSpPr>
          <p:nvPr/>
        </p:nvSpPr>
        <p:spPr bwMode="auto">
          <a:xfrm>
            <a:off x="4335463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055" name="Rectangle 512"/>
          <p:cNvSpPr>
            <a:spLocks noChangeArrowheads="1"/>
          </p:cNvSpPr>
          <p:nvPr/>
        </p:nvSpPr>
        <p:spPr bwMode="auto">
          <a:xfrm>
            <a:off x="4335463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2050" name="Object 511"/>
          <p:cNvGraphicFramePr>
            <a:graphicFrameLocks noChangeAspect="1"/>
          </p:cNvGraphicFramePr>
          <p:nvPr/>
        </p:nvGraphicFramePr>
        <p:xfrm>
          <a:off x="900113" y="1558925"/>
          <a:ext cx="2605087" cy="4606925"/>
        </p:xfrm>
        <a:graphic>
          <a:graphicData uri="http://schemas.openxmlformats.org/presentationml/2006/ole">
            <p:oleObj spid="_x0000_s2050" name="Equation" r:id="rId5" imgW="1587240" imgH="2806560" progId="Equation.3">
              <p:embed/>
            </p:oleObj>
          </a:graphicData>
        </a:graphic>
      </p:graphicFrame>
      <p:pic>
        <p:nvPicPr>
          <p:cNvPr id="2056" name="Picture 513" descr="Kap2-Bevegelse-ban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86200" y="1938338"/>
            <a:ext cx="436245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19"/>
          <p:cNvGrpSpPr>
            <a:grpSpLocks/>
          </p:cNvGrpSpPr>
          <p:nvPr/>
        </p:nvGrpSpPr>
        <p:grpSpPr bwMode="auto">
          <a:xfrm>
            <a:off x="5867400" y="1143000"/>
            <a:ext cx="1555750" cy="2403475"/>
            <a:chOff x="3696" y="720"/>
            <a:chExt cx="980" cy="1514"/>
          </a:xfrm>
        </p:grpSpPr>
        <p:sp>
          <p:nvSpPr>
            <p:cNvPr id="3586" name="Oval 514"/>
            <p:cNvSpPr>
              <a:spLocks noChangeArrowheads="1"/>
            </p:cNvSpPr>
            <p:nvPr/>
          </p:nvSpPr>
          <p:spPr bwMode="auto">
            <a:xfrm>
              <a:off x="3696" y="1248"/>
              <a:ext cx="96" cy="96"/>
            </a:xfrm>
            <a:prstGeom prst="ellipse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062" name="Line 515"/>
            <p:cNvSpPr>
              <a:spLocks noChangeShapeType="1"/>
            </p:cNvSpPr>
            <p:nvPr/>
          </p:nvSpPr>
          <p:spPr bwMode="auto">
            <a:xfrm>
              <a:off x="3744" y="1296"/>
              <a:ext cx="336" cy="81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3" name="Line 516"/>
            <p:cNvSpPr>
              <a:spLocks noChangeShapeType="1"/>
            </p:cNvSpPr>
            <p:nvPr/>
          </p:nvSpPr>
          <p:spPr bwMode="auto">
            <a:xfrm flipV="1">
              <a:off x="3744" y="1056"/>
              <a:ext cx="864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2064" name="Text Box 517"/>
            <p:cNvSpPr txBox="1">
              <a:spLocks noChangeArrowheads="1"/>
            </p:cNvSpPr>
            <p:nvPr/>
          </p:nvSpPr>
          <p:spPr bwMode="auto">
            <a:xfrm>
              <a:off x="4070" y="1946"/>
              <a:ext cx="24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b="1" i="1"/>
                <a:t>F</a:t>
              </a:r>
              <a:endParaRPr lang="en-US" b="1" i="1"/>
            </a:p>
          </p:txBody>
        </p:sp>
        <p:sp>
          <p:nvSpPr>
            <p:cNvPr id="2065" name="Text Box 518"/>
            <p:cNvSpPr txBox="1">
              <a:spLocks noChangeArrowheads="1"/>
            </p:cNvSpPr>
            <p:nvPr/>
          </p:nvSpPr>
          <p:spPr bwMode="auto">
            <a:xfrm>
              <a:off x="4464" y="720"/>
              <a:ext cx="21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b-NO" b="1" i="1"/>
                <a:t>p</a:t>
              </a:r>
              <a:endParaRPr lang="en-US" b="1" i="1"/>
            </a:p>
          </p:txBody>
        </p:sp>
      </p:grpSp>
      <p:sp>
        <p:nvSpPr>
          <p:cNvPr id="3592" name="Text Box 520"/>
          <p:cNvSpPr txBox="1">
            <a:spLocks noChangeArrowheads="1"/>
          </p:cNvSpPr>
          <p:nvPr/>
        </p:nvSpPr>
        <p:spPr bwMode="auto">
          <a:xfrm>
            <a:off x="4038600" y="5851525"/>
            <a:ext cx="4876800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nb-NO"/>
              <a:t>Ingen av disse begrepene </a:t>
            </a:r>
            <a:r>
              <a:rPr lang="nb-NO" i="1"/>
              <a:t>er</a:t>
            </a:r>
            <a:r>
              <a:rPr lang="nb-NO"/>
              <a:t> energi.</a:t>
            </a:r>
            <a:endParaRPr lang="en-US"/>
          </a:p>
        </p:txBody>
      </p:sp>
      <p:sp>
        <p:nvSpPr>
          <p:cNvPr id="50183" name="Text Box 1031"/>
          <p:cNvSpPr txBox="1">
            <a:spLocks noChangeArrowheads="1"/>
          </p:cNvSpPr>
          <p:nvPr/>
        </p:nvSpPr>
        <p:spPr bwMode="auto">
          <a:xfrm>
            <a:off x="6229350" y="3713163"/>
            <a:ext cx="2663825" cy="2047875"/>
          </a:xfrm>
          <a:prstGeom prst="rect">
            <a:avLst/>
          </a:prstGeom>
          <a:solidFill>
            <a:srgbClr val="CCECFF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GB" sz="1600"/>
              <a:t>Her ser vi en kule med masse </a:t>
            </a:r>
            <a:r>
              <a:rPr lang="en-GB" sz="1600" i="1"/>
              <a:t>m</a:t>
            </a:r>
            <a:r>
              <a:rPr lang="en-GB" sz="1600"/>
              <a:t>. Den beveger seg med hastighetsvektorer </a:t>
            </a:r>
            <a:r>
              <a:rPr lang="en-GB" sz="1600" i="1"/>
              <a:t>v</a:t>
            </a:r>
            <a:r>
              <a:rPr lang="en-GB" sz="1600"/>
              <a:t>. Den har moment </a:t>
            </a:r>
            <a:r>
              <a:rPr lang="en-GB" sz="1600" i="1"/>
              <a:t>p</a:t>
            </a:r>
            <a:r>
              <a:rPr lang="en-GB" sz="1600"/>
              <a:t>. Hvis den utsettes for en kraft </a:t>
            </a:r>
            <a:r>
              <a:rPr lang="en-GB" sz="1600" i="1"/>
              <a:t>F</a:t>
            </a:r>
            <a:r>
              <a:rPr lang="en-GB" sz="1600"/>
              <a:t> opplever den akselerasjon </a:t>
            </a:r>
            <a:r>
              <a:rPr lang="en-GB" sz="1600" i="1"/>
              <a:t>a</a:t>
            </a:r>
            <a:r>
              <a:rPr lang="en-GB" sz="1600"/>
              <a:t>, og derfor endres </a:t>
            </a:r>
            <a:r>
              <a:rPr lang="en-GB" sz="1600" i="1"/>
              <a:t>v</a:t>
            </a:r>
            <a:r>
              <a:rPr lang="en-GB" sz="1600"/>
              <a:t> (hastighet og/eller retning).  </a:t>
            </a:r>
          </a:p>
        </p:txBody>
      </p:sp>
      <p:sp>
        <p:nvSpPr>
          <p:cNvPr id="2060" name="Text Box 1032"/>
          <p:cNvSpPr txBox="1">
            <a:spLocks noChangeArrowheads="1"/>
          </p:cNvSpPr>
          <p:nvPr/>
        </p:nvSpPr>
        <p:spPr bwMode="auto">
          <a:xfrm>
            <a:off x="611188" y="981075"/>
            <a:ext cx="5524500" cy="476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 dirty="0"/>
              <a:t>Noen begreper om en gjenstand med masse </a:t>
            </a:r>
            <a:r>
              <a:rPr lang="nb-NO" sz="1800" i="1" dirty="0"/>
              <a:t>m</a:t>
            </a:r>
            <a:r>
              <a:rPr lang="nb-NO" sz="1800" dirty="0"/>
              <a:t> i bevegelse:</a:t>
            </a:r>
          </a:p>
          <a:p>
            <a:r>
              <a:rPr lang="nb-NO" sz="1800" dirty="0"/>
              <a:t>Posisjon </a:t>
            </a:r>
            <a:r>
              <a:rPr lang="nb-NO" sz="1800" i="1" dirty="0"/>
              <a:t>r</a:t>
            </a:r>
            <a:r>
              <a:rPr lang="nb-NO" sz="1800" dirty="0"/>
              <a:t> og hastighet </a:t>
            </a:r>
            <a:r>
              <a:rPr lang="nb-NO" sz="1800" i="1" dirty="0"/>
              <a:t>v</a:t>
            </a:r>
            <a:r>
              <a:rPr lang="nb-NO" sz="1800" dirty="0"/>
              <a:t> ved tid </a:t>
            </a:r>
            <a:r>
              <a:rPr lang="nb-NO" sz="1800" i="1" dirty="0"/>
              <a:t>t</a:t>
            </a:r>
            <a:r>
              <a:rPr lang="nb-NO" sz="1800" dirty="0"/>
              <a:t> 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Bevegelsesmengde (moment) </a:t>
            </a:r>
            <a:r>
              <a:rPr lang="nb-NO" sz="1800" i="1" dirty="0"/>
              <a:t>p</a:t>
            </a:r>
            <a:r>
              <a:rPr lang="nb-NO" sz="1800" dirty="0"/>
              <a:t>:</a:t>
            </a:r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Akselerasjon </a:t>
            </a:r>
            <a:r>
              <a:rPr lang="nb-NO" sz="1800" i="1" dirty="0"/>
              <a:t>a</a:t>
            </a:r>
            <a:r>
              <a:rPr lang="nb-NO" sz="1800" dirty="0"/>
              <a:t>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    Kraft </a:t>
            </a:r>
            <a:r>
              <a:rPr lang="nb-NO" sz="1800" i="1" dirty="0"/>
              <a:t>F</a:t>
            </a:r>
            <a:r>
              <a:rPr lang="nb-NO" sz="1800" dirty="0"/>
              <a:t>:</a:t>
            </a:r>
          </a:p>
          <a:p>
            <a:endParaRPr lang="nb-NO" sz="1800" dirty="0"/>
          </a:p>
          <a:p>
            <a:endParaRPr lang="nb-NO" sz="1800" dirty="0"/>
          </a:p>
          <a:p>
            <a:endParaRPr lang="nb-NO" sz="1800" dirty="0"/>
          </a:p>
          <a:p>
            <a:r>
              <a:rPr lang="nb-NO" sz="1800" dirty="0"/>
              <a:t>Impuls: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Newtons lover om bevegelse</a:t>
            </a:r>
            <a:endParaRPr lang="en-US" smtClean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143000"/>
            <a:ext cx="38100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sz="1600" smtClean="0"/>
              <a:t>1. lov: Om et legeme i ro: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/>
              <a:t>V</a:t>
            </a:r>
            <a:r>
              <a:rPr lang="nb-NO" sz="1400" smtClean="0">
                <a:cs typeface="Times New Roman" pitchFamily="18" charset="0"/>
              </a:rPr>
              <a:t>ektorsummen av alle krefter som virker på et legeme i ro er null</a:t>
            </a: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smtClean="0"/>
              <a:t>2. lov: Om et legeme der vektorsummen </a:t>
            </a:r>
            <a:r>
              <a:rPr lang="nb-NO" sz="1600" i="1" smtClean="0"/>
              <a:t>ikke</a:t>
            </a:r>
            <a:r>
              <a:rPr lang="nb-NO" sz="1600" smtClean="0"/>
              <a:t> er null: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>
                <a:cs typeface="Times New Roman" pitchFamily="18" charset="0"/>
              </a:rPr>
              <a:t>Endringen per tidsenhet i bevegelsesmengden til gjenstanden er proporsjonal med (netto) kraft som virker på den og har samme retning</a:t>
            </a: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endParaRPr lang="nb-NO" sz="140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b-NO" sz="1600" smtClean="0">
                <a:cs typeface="Times New Roman" pitchFamily="18" charset="0"/>
              </a:rPr>
              <a:t>3. lov: Om to gjenstander som utøver krefter på hverandre: </a:t>
            </a:r>
          </a:p>
          <a:p>
            <a:pPr lvl="1" eaLnBrk="1" hangingPunct="1">
              <a:lnSpc>
                <a:spcPct val="90000"/>
              </a:lnSpc>
            </a:pPr>
            <a:r>
              <a:rPr lang="nb-NO" sz="1400" smtClean="0">
                <a:cs typeface="Times New Roman" pitchFamily="18" charset="0"/>
              </a:rPr>
              <a:t>Krefter fra en gjenstand til en annen opptrer alltid i par; kraft (fra A til B) og en like stor og motsatt rettet motkraft (fra B til A).</a:t>
            </a:r>
            <a:endParaRPr lang="en-US" sz="1400" smtClean="0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065588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3079" name="Rectangle 8"/>
          <p:cNvSpPr>
            <a:spLocks noChangeArrowheads="1"/>
          </p:cNvSpPr>
          <p:nvPr/>
        </p:nvSpPr>
        <p:spPr bwMode="auto">
          <a:xfrm>
            <a:off x="4065588" y="32115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5791200" y="3706813"/>
          <a:ext cx="1981200" cy="636587"/>
        </p:xfrm>
        <a:graphic>
          <a:graphicData uri="http://schemas.openxmlformats.org/presentationml/2006/ole">
            <p:oleObj spid="_x0000_s3074" name="Equation" r:id="rId3" imgW="1358640" imgH="431640" progId="Equation.3">
              <p:embed/>
            </p:oleObj>
          </a:graphicData>
        </a:graphic>
      </p:graphicFrame>
      <p:sp>
        <p:nvSpPr>
          <p:cNvPr id="3080" name="Text Box 9"/>
          <p:cNvSpPr txBox="1">
            <a:spLocks noChangeArrowheads="1"/>
          </p:cNvSpPr>
          <p:nvPr/>
        </p:nvSpPr>
        <p:spPr bwMode="auto">
          <a:xfrm>
            <a:off x="4572000" y="1219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081" name="Text Box 10"/>
          <p:cNvSpPr txBox="1">
            <a:spLocks noChangeArrowheads="1"/>
          </p:cNvSpPr>
          <p:nvPr/>
        </p:nvSpPr>
        <p:spPr bwMode="auto">
          <a:xfrm>
            <a:off x="2514600" y="1201738"/>
            <a:ext cx="2514600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000099"/>
                </a:solidFill>
              </a:rPr>
              <a:t>An object at rest remains at rest and an object in motion continues with a constant velocity in a straight line unless an external force is applied to either object.</a:t>
            </a:r>
            <a:endParaRPr lang="nb-NO" sz="1400" b="1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endParaRPr lang="nb-NO" sz="1400" b="1">
              <a:solidFill>
                <a:srgbClr val="000099"/>
              </a:solidFill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400" b="1">
                <a:solidFill>
                  <a:srgbClr val="000099"/>
                </a:solidFill>
              </a:rPr>
              <a:t>The acceleration of an object is directly proportional to the net force acting on it, while being inversely proportional to its mass</a:t>
            </a:r>
            <a:r>
              <a:rPr lang="nb-NO" sz="1400" b="1">
                <a:solidFill>
                  <a:srgbClr val="000099"/>
                </a:solidFill>
              </a:rPr>
              <a:t>.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nb-NO" sz="1400" b="1">
              <a:solidFill>
                <a:srgbClr val="3333CC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400" b="1">
                <a:solidFill>
                  <a:srgbClr val="3333CC"/>
                </a:solidFill>
              </a:rPr>
              <a:t>For every action there is an equal and opposite reaction. </a:t>
            </a:r>
            <a:endParaRPr lang="en-US" sz="1400"/>
          </a:p>
        </p:txBody>
      </p:sp>
      <p:grpSp>
        <p:nvGrpSpPr>
          <p:cNvPr id="3082" name="Group 16"/>
          <p:cNvGrpSpPr>
            <a:grpSpLocks/>
          </p:cNvGrpSpPr>
          <p:nvPr/>
        </p:nvGrpSpPr>
        <p:grpSpPr bwMode="auto">
          <a:xfrm>
            <a:off x="3524250" y="2400300"/>
            <a:ext cx="2097088" cy="2058988"/>
            <a:chOff x="0" y="0"/>
            <a:chExt cx="1321" cy="1297"/>
          </a:xfrm>
        </p:grpSpPr>
        <p:sp>
          <p:nvSpPr>
            <p:cNvPr id="308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321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GB"/>
            </a:p>
          </p:txBody>
        </p:sp>
        <p:grpSp>
          <p:nvGrpSpPr>
            <p:cNvPr id="3087" name="Group 15"/>
            <p:cNvGrpSpPr>
              <a:grpSpLocks/>
            </p:cNvGrpSpPr>
            <p:nvPr/>
          </p:nvGrpSpPr>
          <p:grpSpPr bwMode="auto">
            <a:xfrm>
              <a:off x="0" y="0"/>
              <a:ext cx="1134" cy="1297"/>
              <a:chOff x="0" y="0"/>
              <a:chExt cx="1134" cy="1297"/>
            </a:xfrm>
          </p:grpSpPr>
          <p:sp>
            <p:nvSpPr>
              <p:cNvPr id="3088" name="Rectangle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4" cy="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n-GB"/>
              </a:p>
            </p:txBody>
          </p:sp>
          <p:sp>
            <p:nvSpPr>
              <p:cNvPr id="3089" name="Rectangle 1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34" cy="1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8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  </a:t>
                </a:r>
                <a:r>
                  <a:rPr lang="en-US" sz="121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</a:t>
                </a:r>
                <a:r>
                  <a:rPr lang="en-US" sz="8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                                                   </a:t>
                </a:r>
              </a:p>
            </p:txBody>
          </p:sp>
        </p:grpSp>
      </p:grpSp>
      <p:pic>
        <p:nvPicPr>
          <p:cNvPr id="3083" name="Picture 18" descr="MC900331618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5011738"/>
            <a:ext cx="2808287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4" name="Text Box 19"/>
          <p:cNvSpPr txBox="1">
            <a:spLocks noChangeArrowheads="1"/>
          </p:cNvSpPr>
          <p:nvPr/>
        </p:nvSpPr>
        <p:spPr bwMode="auto">
          <a:xfrm>
            <a:off x="107950" y="4371975"/>
            <a:ext cx="1758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1800"/>
              <a:t>Sir Isaac Newton</a:t>
            </a:r>
          </a:p>
          <a:p>
            <a:r>
              <a:rPr lang="nb-NO" sz="1800"/>
              <a:t>1642-1727</a:t>
            </a:r>
          </a:p>
        </p:txBody>
      </p:sp>
      <p:pic>
        <p:nvPicPr>
          <p:cNvPr id="49173" name="Picture 21" descr="Fil:GodfreyKneller-IsaacNewton-168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196975"/>
            <a:ext cx="2200275" cy="302418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1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grpSp>
        <p:nvGrpSpPr>
          <p:cNvPr id="26627" name="Group 14"/>
          <p:cNvGrpSpPr>
            <a:grpSpLocks/>
          </p:cNvGrpSpPr>
          <p:nvPr/>
        </p:nvGrpSpPr>
        <p:grpSpPr bwMode="auto">
          <a:xfrm>
            <a:off x="827088" y="549275"/>
            <a:ext cx="7489825" cy="5638800"/>
            <a:chOff x="-2" y="382"/>
            <a:chExt cx="2131" cy="2750"/>
          </a:xfrm>
        </p:grpSpPr>
        <p:grpSp>
          <p:nvGrpSpPr>
            <p:cNvPr id="26629" name="Group 12"/>
            <p:cNvGrpSpPr>
              <a:grpSpLocks/>
            </p:cNvGrpSpPr>
            <p:nvPr/>
          </p:nvGrpSpPr>
          <p:grpSpPr bwMode="auto">
            <a:xfrm>
              <a:off x="0" y="384"/>
              <a:ext cx="2127" cy="2746"/>
              <a:chOff x="0" y="384"/>
              <a:chExt cx="2127" cy="2746"/>
            </a:xfrm>
          </p:grpSpPr>
          <p:sp>
            <p:nvSpPr>
              <p:cNvPr id="26639" name="Rectangle 6"/>
              <p:cNvSpPr>
                <a:spLocks noChangeArrowheads="1"/>
              </p:cNvSpPr>
              <p:nvPr/>
            </p:nvSpPr>
            <p:spPr bwMode="auto">
              <a:xfrm>
                <a:off x="0" y="384"/>
                <a:ext cx="2127" cy="5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26632" name="Group 9"/>
              <p:cNvGrpSpPr>
                <a:grpSpLocks/>
              </p:cNvGrpSpPr>
              <p:nvPr/>
            </p:nvGrpSpPr>
            <p:grpSpPr bwMode="auto">
              <a:xfrm>
                <a:off x="0" y="960"/>
                <a:ext cx="2127" cy="1402"/>
                <a:chOff x="0" y="960"/>
                <a:chExt cx="2127" cy="1402"/>
              </a:xfrm>
            </p:grpSpPr>
            <p:sp>
              <p:nvSpPr>
                <p:cNvPr id="26636" name="Rectangle 4"/>
                <p:cNvSpPr>
                  <a:spLocks noChangeArrowheads="1"/>
                </p:cNvSpPr>
                <p:nvPr/>
              </p:nvSpPr>
              <p:spPr bwMode="auto">
                <a:xfrm>
                  <a:off x="43" y="960"/>
                  <a:ext cx="2041" cy="140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457200" indent="-457200" algn="just"/>
                  <a:r>
                    <a:rPr lang="nb-NO" sz="1600">
                      <a:latin typeface="Arial" charset="0"/>
                    </a:rPr>
                    <a:t>Eksempel 2-1: Et svevetog veier 10 000 kg og beveger seg i en lineær bane uten friksjon med en hastighet på 360 km/h. a) Hva er togets bevegelsesmengde? b) I løpet av 60 s ønsker vi å stanse fartøyet helt ved en elektromagnetisk brems som setter opp en kraft mellom toget og underlaget. Hvor stor netto kraft må bremsen yte i fartsretningen? c) Hvor stor er akselerasjonen? Avrund svarene til antall gjeldende sifre. </a:t>
                  </a:r>
                </a:p>
                <a:p>
                  <a:pPr marL="457200" indent="-457200" algn="just"/>
                  <a:r>
                    <a:rPr lang="nb-NO" sz="1600">
                      <a:latin typeface="Arial" charset="0"/>
                    </a:rPr>
                    <a:t>Løsning: a) (2.1) gir </a:t>
                  </a:r>
                  <a:r>
                    <a:rPr lang="nb-NO" sz="1600" i="1">
                      <a:latin typeface="Arial" charset="0"/>
                    </a:rPr>
                    <a:t>p</a:t>
                  </a:r>
                  <a:r>
                    <a:rPr lang="nb-NO" sz="1600">
                      <a:latin typeface="Arial" charset="0"/>
                    </a:rPr>
                    <a:t> = 10 000 kg 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 360 km/h 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 1000 m/km / 3600 s/h = 1 000 000 kg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m/s. b) Siden vi skal motvirke hele bevegelsesmengden p har vi fra (2.4) at </a:t>
                  </a:r>
                  <a:r>
                    <a:rPr lang="nb-NO" sz="1600" i="1">
                      <a:latin typeface="Arial" charset="0"/>
                      <a:sym typeface="Symbol" pitchFamily="18" charset="2"/>
                    </a:rPr>
                    <a:t></a:t>
                  </a:r>
                  <a:r>
                    <a:rPr lang="nb-NO" sz="1600" i="1">
                      <a:latin typeface="Arial" charset="0"/>
                    </a:rPr>
                    <a:t>p</a:t>
                  </a:r>
                  <a:r>
                    <a:rPr lang="nb-NO" sz="1600">
                      <a:latin typeface="Arial" charset="0"/>
                    </a:rPr>
                    <a:t> = 1 000 000 kg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m/s = </a:t>
                  </a:r>
                  <a:r>
                    <a:rPr lang="nb-NO" sz="1600" i="1">
                      <a:latin typeface="Arial" charset="0"/>
                    </a:rPr>
                    <a:t>F</a:t>
                  </a:r>
                  <a:r>
                    <a:rPr lang="nb-NO" sz="1600">
                      <a:latin typeface="Arial" charset="0"/>
                    </a:rPr>
                    <a:t> 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 60,0 s, slik at </a:t>
                  </a:r>
                  <a:r>
                    <a:rPr lang="nb-NO" sz="1600" i="1">
                      <a:latin typeface="Arial" charset="0"/>
                    </a:rPr>
                    <a:t>F</a:t>
                  </a:r>
                  <a:r>
                    <a:rPr lang="nb-NO" sz="1600">
                      <a:latin typeface="Arial" charset="0"/>
                    </a:rPr>
                    <a:t> = 16 667 kg</a:t>
                  </a:r>
                  <a:r>
                    <a:rPr lang="nb-NO" sz="1600">
                      <a:latin typeface="Arial" charset="0"/>
                      <a:sym typeface="Symbol" pitchFamily="18" charset="2"/>
                    </a:rPr>
                    <a:t></a:t>
                  </a:r>
                  <a:r>
                    <a:rPr lang="nb-NO" sz="1600">
                      <a:latin typeface="Arial" charset="0"/>
                    </a:rPr>
                    <a:t>m/s</a:t>
                  </a:r>
                  <a:r>
                    <a:rPr lang="nb-NO" sz="1600" baseline="30000">
                      <a:latin typeface="Arial" charset="0"/>
                    </a:rPr>
                    <a:t>2</a:t>
                  </a:r>
                  <a:r>
                    <a:rPr lang="nb-NO" sz="1600">
                      <a:latin typeface="Arial" charset="0"/>
                    </a:rPr>
                    <a:t> = 16 667 N. c) Fra (2.3) har vi </a:t>
                  </a:r>
                  <a:r>
                    <a:rPr lang="nb-NO" sz="1600" i="1">
                      <a:latin typeface="Arial" charset="0"/>
                    </a:rPr>
                    <a:t>a = F/m</a:t>
                  </a:r>
                  <a:r>
                    <a:rPr lang="nb-NO" sz="1600">
                      <a:latin typeface="Arial" charset="0"/>
                    </a:rPr>
                    <a:t> = 16 667 N / 10 000 kg = 1,6667 = 1,67 m/s</a:t>
                  </a:r>
                  <a:r>
                    <a:rPr lang="nb-NO" sz="1600" baseline="30000">
                      <a:latin typeface="Arial" charset="0"/>
                    </a:rPr>
                    <a:t>2</a:t>
                  </a:r>
                  <a:r>
                    <a:rPr lang="nb-NO" sz="1600">
                      <a:latin typeface="Arial" charset="0"/>
                    </a:rPr>
                    <a:t>. (Dette er absoluttstørrelsene; hva med retning (fortegn)?)</a:t>
                  </a:r>
                  <a:endParaRPr lang="en-US" sz="1600">
                    <a:latin typeface="Arial" charset="0"/>
                  </a:endParaRPr>
                </a:p>
              </p:txBody>
            </p:sp>
            <p:sp>
              <p:nvSpPr>
                <p:cNvPr id="26637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960"/>
                  <a:ext cx="2127" cy="140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26633" name="Group 11"/>
              <p:cNvGrpSpPr>
                <a:grpSpLocks/>
              </p:cNvGrpSpPr>
              <p:nvPr/>
            </p:nvGrpSpPr>
            <p:grpSpPr bwMode="auto">
              <a:xfrm>
                <a:off x="0" y="2362"/>
                <a:ext cx="2127" cy="768"/>
                <a:chOff x="0" y="2362"/>
                <a:chExt cx="2127" cy="768"/>
              </a:xfrm>
            </p:grpSpPr>
            <p:sp>
              <p:nvSpPr>
                <p:cNvPr id="26634" name="Rectangle 5"/>
                <p:cNvSpPr>
                  <a:spLocks noChangeArrowheads="1"/>
                </p:cNvSpPr>
                <p:nvPr/>
              </p:nvSpPr>
              <p:spPr bwMode="auto">
                <a:xfrm>
                  <a:off x="43" y="2362"/>
                  <a:ext cx="2041" cy="76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just"/>
                  <a:r>
                    <a:rPr lang="nb-NO" sz="1600">
                      <a:latin typeface="Arial" charset="0"/>
                    </a:rPr>
                    <a:t>Øv. 2-1. En bil veier 2000 kg. Hvor stor kraft må hjulene tilsammen skyve fra med mot underlaget for å akselerere bilen jevnt fra 0 til 100 km/h i løpet av 10 sekunder? (Hint: bruk for eksempel impuls ΔP.)</a:t>
                  </a:r>
                  <a:r>
                    <a:rPr lang="en-GB" sz="1600">
                      <a:latin typeface="Arial" charset="0"/>
                    </a:rPr>
                    <a:t> </a:t>
                  </a:r>
                  <a:endParaRPr lang="en-US" sz="1600">
                    <a:latin typeface="Arial" charset="0"/>
                  </a:endParaRPr>
                </a:p>
              </p:txBody>
            </p:sp>
            <p:sp>
              <p:nvSpPr>
                <p:cNvPr id="26635" name="Rectangle 10"/>
                <p:cNvSpPr>
                  <a:spLocks noChangeArrowheads="1"/>
                </p:cNvSpPr>
                <p:nvPr/>
              </p:nvSpPr>
              <p:spPr bwMode="auto">
                <a:xfrm>
                  <a:off x="0" y="2362"/>
                  <a:ext cx="2127" cy="76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26630" name="Rectangle 13"/>
            <p:cNvSpPr>
              <a:spLocks noChangeArrowheads="1"/>
            </p:cNvSpPr>
            <p:nvPr/>
          </p:nvSpPr>
          <p:spPr bwMode="auto">
            <a:xfrm>
              <a:off x="-2" y="382"/>
              <a:ext cx="2131" cy="2750"/>
            </a:xfrm>
            <a:prstGeom prst="rect">
              <a:avLst/>
            </a:prstGeom>
            <a:noFill/>
            <a:ln w="6350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984" name="Text Box 16"/>
          <p:cNvSpPr txBox="1">
            <a:spLocks noChangeArrowheads="1"/>
          </p:cNvSpPr>
          <p:nvPr/>
        </p:nvSpPr>
        <p:spPr bwMode="auto">
          <a:xfrm>
            <a:off x="2339975" y="5805488"/>
            <a:ext cx="4545013" cy="581025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600"/>
              <a:t>Se på eksempelet, evt. kontrollregne. Løs så Øvelsen.</a:t>
            </a:r>
          </a:p>
          <a:p>
            <a:pPr>
              <a:defRPr/>
            </a:pPr>
            <a:r>
              <a:rPr lang="en-GB" sz="1600"/>
              <a:t>Fasit/løsningsforslag bak i kompendiumet.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39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4100" name="Picture 5" descr="ANd9GcQdvYxI_X1XsSK7dsNFplvsgv6FFgUGMC-sdYn6TpaD2QAJYss&amp;t=1&amp;usg=__ladv6P-j6bJzPMfu7Pex1_JxOOY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341438"/>
            <a:ext cx="1647825" cy="163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Bevegelse i sirkelbane</a:t>
            </a:r>
            <a:endParaRPr lang="en-US" smtClean="0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71600"/>
            <a:ext cx="4462463" cy="4724400"/>
          </a:xfrm>
        </p:spPr>
        <p:txBody>
          <a:bodyPr/>
          <a:lstStyle/>
          <a:p>
            <a:pPr eaLnBrk="1" hangingPunct="1"/>
            <a:r>
              <a:rPr lang="nb-NO" sz="1800" smtClean="0"/>
              <a:t>Sirkelbevegelse er et spesielt viktig tilfelle. Vi skal ikke utlede det, men legge merke til karakteristiske trekk.</a:t>
            </a:r>
          </a:p>
          <a:p>
            <a:pPr eaLnBrk="1" hangingPunct="1"/>
            <a:endParaRPr lang="nb-NO" sz="1800" smtClean="0"/>
          </a:p>
          <a:p>
            <a:pPr eaLnBrk="1" hangingPunct="1"/>
            <a:r>
              <a:rPr lang="nb-NO" sz="1800" smtClean="0"/>
              <a:t>Hvis banehastigheten er konstant i en sirkelbevegelse, har vi</a:t>
            </a:r>
          </a:p>
          <a:p>
            <a:pPr lvl="1" eaLnBrk="1" hangingPunct="1"/>
            <a:r>
              <a:rPr lang="nb-NO" sz="1600" smtClean="0"/>
              <a:t>Konstant akselerasjon, a;</a:t>
            </a:r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endParaRPr lang="nb-NO" sz="1600" smtClean="0"/>
          </a:p>
          <a:p>
            <a:pPr lvl="1" eaLnBrk="1" hangingPunct="1"/>
            <a:r>
              <a:rPr lang="nb-NO" sz="1600" smtClean="0"/>
              <a:t>Konstant kraft, F;</a:t>
            </a:r>
          </a:p>
          <a:p>
            <a:pPr lvl="1" eaLnBrk="1" hangingPunct="1"/>
            <a:endParaRPr lang="en-US" sz="1600" smtClean="0"/>
          </a:p>
        </p:txBody>
      </p:sp>
      <p:pic>
        <p:nvPicPr>
          <p:cNvPr id="4103" name="Picture 5" descr="Kap2-sirkelba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8613" y="3213100"/>
            <a:ext cx="2897187" cy="319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8" name="Object 6"/>
          <p:cNvGraphicFramePr>
            <a:graphicFrameLocks noChangeAspect="1"/>
          </p:cNvGraphicFramePr>
          <p:nvPr/>
        </p:nvGraphicFramePr>
        <p:xfrm>
          <a:off x="1692275" y="3573463"/>
          <a:ext cx="1428750" cy="1943100"/>
        </p:xfrm>
        <a:graphic>
          <a:graphicData uri="http://schemas.openxmlformats.org/presentationml/2006/ole">
            <p:oleObj spid="_x0000_s4098" name="Equation" r:id="rId5" imgW="952200" imgH="1295280" progId="Equation.3">
              <p:embed/>
            </p:oleObj>
          </a:graphicData>
        </a:graphic>
      </p:graphicFrame>
      <p:pic>
        <p:nvPicPr>
          <p:cNvPr id="108547" name="Picture 3" descr="circular-orbi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588" y="1412875"/>
            <a:ext cx="2187575" cy="1392238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dirty="0" smtClean="0"/>
              <a:t>Kinetisk energi</a:t>
            </a:r>
            <a:endParaRPr lang="en-US" dirty="0" smtClean="0"/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424815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4248150" y="3284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286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nb-NO" sz="1800" dirty="0" smtClean="0"/>
              <a:t>Kinetisk energi</a:t>
            </a:r>
          </a:p>
          <a:p>
            <a:pPr eaLnBrk="1" hangingPunct="1"/>
            <a:endParaRPr lang="nb-NO" sz="18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E = ½ mv</a:t>
            </a:r>
            <a:r>
              <a:rPr lang="nb-NO" sz="1600" baseline="30000" dirty="0" smtClean="0"/>
              <a:t>2</a:t>
            </a:r>
            <a:endParaRPr lang="nb-NO" sz="1600" dirty="0" smtClean="0"/>
          </a:p>
          <a:p>
            <a:pPr lvl="1" eaLnBrk="1" hangingPunct="1"/>
            <a:endParaRPr lang="nb-NO" sz="1600" dirty="0" smtClean="0"/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Skalar størrelse </a:t>
            </a:r>
          </a:p>
          <a:p>
            <a:pPr lvl="1" eaLnBrk="1" hangingPunct="1">
              <a:buFontTx/>
              <a:buNone/>
            </a:pPr>
            <a:endParaRPr lang="nb-NO" sz="1600" dirty="0" smtClean="0"/>
          </a:p>
          <a:p>
            <a:pPr lvl="1" eaLnBrk="1" hangingPunct="1">
              <a:buFontTx/>
              <a:buNone/>
            </a:pPr>
            <a:r>
              <a:rPr lang="nb-NO" sz="1600" dirty="0" smtClean="0"/>
              <a:t>Enhet for energi: J </a:t>
            </a:r>
            <a:r>
              <a:rPr lang="nb-NO" sz="1600" dirty="0" smtClean="0"/>
              <a:t>(joule)</a:t>
            </a:r>
          </a:p>
          <a:p>
            <a:pPr lvl="1" eaLnBrk="1" hangingPunct="1"/>
            <a:endParaRPr lang="en-GB" sz="1600" dirty="0" smtClean="0"/>
          </a:p>
        </p:txBody>
      </p:sp>
      <p:pic>
        <p:nvPicPr>
          <p:cNvPr id="28680" name="Picture 1044" descr="ingressbilde_Ingressbilde_BIL%20I%20FAR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908720"/>
            <a:ext cx="280828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93" name="Text Box 1045"/>
          <p:cNvSpPr txBox="1">
            <a:spLocks noChangeArrowheads="1"/>
          </p:cNvSpPr>
          <p:nvPr/>
        </p:nvSpPr>
        <p:spPr bwMode="auto">
          <a:xfrm>
            <a:off x="1187450" y="1989138"/>
            <a:ext cx="1455738" cy="457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i="1" dirty="0"/>
              <a:t>E</a:t>
            </a:r>
            <a:r>
              <a:rPr lang="en-GB" dirty="0"/>
              <a:t> = ½ </a:t>
            </a:r>
            <a:r>
              <a:rPr lang="en-GB" i="1" dirty="0"/>
              <a:t>mv</a:t>
            </a:r>
            <a:r>
              <a:rPr lang="en-GB" baseline="30000" dirty="0"/>
              <a:t>2</a:t>
            </a:r>
          </a:p>
        </p:txBody>
      </p:sp>
      <p:pic>
        <p:nvPicPr>
          <p:cNvPr id="19" name="Picture 23" descr="float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1008"/>
            <a:ext cx="5121768" cy="3047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98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98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9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925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925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192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1925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9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nb-NO" smtClean="0"/>
              <a:t>MENA 1000 – Materialer, energi og nanoteknologi</a:t>
            </a:r>
            <a:endParaRPr lang="en-US" smtClean="0"/>
          </a:p>
        </p:txBody>
      </p:sp>
      <p:pic>
        <p:nvPicPr>
          <p:cNvPr id="52236" name="Picture 12" descr="MP900430446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1193" y="2152129"/>
            <a:ext cx="1465263" cy="2212975"/>
          </a:xfrm>
          <a:prstGeom prst="rect">
            <a:avLst/>
          </a:prstGeom>
          <a:noFill/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smtClean="0"/>
              <a:t>Elastisk og uelastisk støt</a:t>
            </a:r>
            <a:endParaRPr lang="en-US" smtClean="0"/>
          </a:p>
        </p:txBody>
      </p:sp>
      <p:sp>
        <p:nvSpPr>
          <p:cNvPr id="512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206680" cy="5010150"/>
          </a:xfrm>
        </p:spPr>
        <p:txBody>
          <a:bodyPr/>
          <a:lstStyle/>
          <a:p>
            <a:pPr eaLnBrk="1" hangingPunct="1"/>
            <a:r>
              <a:rPr lang="en-GB" dirty="0" err="1" smtClean="0"/>
              <a:t>Ved</a:t>
            </a:r>
            <a:r>
              <a:rPr lang="en-GB" dirty="0" smtClean="0"/>
              <a:t> </a:t>
            </a:r>
            <a:r>
              <a:rPr lang="en-GB" dirty="0" err="1" smtClean="0"/>
              <a:t>støt</a:t>
            </a:r>
            <a:r>
              <a:rPr lang="en-GB" dirty="0" smtClean="0"/>
              <a:t> </a:t>
            </a:r>
            <a:r>
              <a:rPr lang="en-GB" dirty="0" err="1" smtClean="0"/>
              <a:t>mellom</a:t>
            </a:r>
            <a:r>
              <a:rPr lang="en-GB" dirty="0" smtClean="0"/>
              <a:t> to </a:t>
            </a:r>
            <a:r>
              <a:rPr lang="en-GB" dirty="0" err="1" smtClean="0"/>
              <a:t>legemer</a:t>
            </a:r>
            <a:r>
              <a:rPr lang="en-GB" dirty="0" smtClean="0"/>
              <a:t>: </a:t>
            </a:r>
            <a:r>
              <a:rPr lang="en-GB" dirty="0" err="1" smtClean="0"/>
              <a:t>Bevegelsesmengden</a:t>
            </a:r>
            <a:r>
              <a:rPr lang="en-GB" dirty="0" smtClean="0"/>
              <a:t> </a:t>
            </a:r>
            <a:r>
              <a:rPr lang="en-GB" dirty="0" err="1" smtClean="0"/>
              <a:t>bevares</a:t>
            </a:r>
            <a:r>
              <a:rPr lang="en-GB" dirty="0" smtClean="0"/>
              <a:t> (</a:t>
            </a:r>
            <a:r>
              <a:rPr lang="en-GB" dirty="0" err="1" smtClean="0"/>
              <a:t>alltid</a:t>
            </a:r>
            <a:r>
              <a:rPr lang="en-GB" dirty="0" smtClean="0"/>
              <a:t>):</a:t>
            </a:r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Elastisk</a:t>
            </a:r>
            <a:r>
              <a:rPr lang="en-GB" dirty="0" smtClean="0"/>
              <a:t> </a:t>
            </a:r>
            <a:r>
              <a:rPr lang="en-GB" dirty="0" err="1" smtClean="0"/>
              <a:t>støt</a:t>
            </a:r>
            <a:r>
              <a:rPr lang="en-GB" dirty="0" smtClean="0"/>
              <a:t>: </a:t>
            </a:r>
            <a:r>
              <a:rPr lang="en-GB" dirty="0" err="1" smtClean="0"/>
              <a:t>Kinetisk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 </a:t>
            </a:r>
            <a:r>
              <a:rPr lang="en-GB" dirty="0" err="1" smtClean="0"/>
              <a:t>bevares</a:t>
            </a:r>
            <a:r>
              <a:rPr lang="en-GB" dirty="0" smtClean="0"/>
              <a:t>:</a:t>
            </a:r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err="1" smtClean="0"/>
              <a:t>Uelastisk</a:t>
            </a:r>
            <a:r>
              <a:rPr lang="en-GB" dirty="0" smtClean="0"/>
              <a:t> </a:t>
            </a:r>
            <a:r>
              <a:rPr lang="en-GB" dirty="0" err="1" smtClean="0"/>
              <a:t>støt</a:t>
            </a:r>
            <a:r>
              <a:rPr lang="en-GB" dirty="0" smtClean="0"/>
              <a:t>: </a:t>
            </a:r>
            <a:r>
              <a:rPr lang="en-GB" dirty="0" err="1" smtClean="0"/>
              <a:t>Kinetisk</a:t>
            </a:r>
            <a:r>
              <a:rPr lang="en-GB" dirty="0" smtClean="0"/>
              <a:t> </a:t>
            </a:r>
            <a:r>
              <a:rPr lang="en-GB" dirty="0" err="1" smtClean="0"/>
              <a:t>energi</a:t>
            </a:r>
            <a:r>
              <a:rPr lang="en-GB" dirty="0" smtClean="0"/>
              <a:t> </a:t>
            </a:r>
            <a:r>
              <a:rPr lang="en-GB" dirty="0" err="1" smtClean="0"/>
              <a:t>bevares</a:t>
            </a:r>
            <a:r>
              <a:rPr lang="en-GB" dirty="0" smtClean="0"/>
              <a:t> </a:t>
            </a:r>
            <a:r>
              <a:rPr lang="en-GB" dirty="0" err="1" smtClean="0"/>
              <a:t>ikke</a:t>
            </a:r>
            <a:r>
              <a:rPr lang="en-GB" dirty="0" smtClean="0"/>
              <a:t>. </a:t>
            </a:r>
          </a:p>
          <a:p>
            <a:pPr eaLnBrk="1" hangingPunct="1"/>
            <a:endParaRPr lang="en-GB" dirty="0" smtClean="0"/>
          </a:p>
          <a:p>
            <a:pPr eaLnBrk="1" hangingPunct="1"/>
            <a:r>
              <a:rPr lang="en-GB" dirty="0" smtClean="0"/>
              <a:t>Men </a:t>
            </a:r>
            <a:r>
              <a:rPr lang="en-GB" i="1" dirty="0" err="1" smtClean="0"/>
              <a:t>totalenergien</a:t>
            </a:r>
            <a:r>
              <a:rPr lang="en-GB" i="1" dirty="0" smtClean="0"/>
              <a:t> </a:t>
            </a:r>
            <a:r>
              <a:rPr lang="en-GB" i="1" dirty="0" err="1" smtClean="0"/>
              <a:t>bevares</a:t>
            </a:r>
            <a:r>
              <a:rPr lang="en-GB" dirty="0" smtClean="0"/>
              <a:t> (</a:t>
            </a:r>
            <a:r>
              <a:rPr lang="en-GB" dirty="0" err="1" smtClean="0"/>
              <a:t>Energibevaringsloven</a:t>
            </a:r>
            <a:r>
              <a:rPr lang="en-GB" dirty="0" smtClean="0"/>
              <a:t>):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etter</a:t>
            </a:r>
            <a:r>
              <a:rPr lang="en-GB" i="1" dirty="0" smtClean="0"/>
              <a:t> =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før</a:t>
            </a:r>
            <a:r>
              <a:rPr lang="en-GB" i="1" dirty="0" smtClean="0"/>
              <a:t> </a:t>
            </a:r>
          </a:p>
          <a:p>
            <a:pPr eaLnBrk="1" hangingPunct="1">
              <a:buFontTx/>
              <a:buNone/>
            </a:pPr>
            <a:endParaRPr lang="en-GB" dirty="0" smtClean="0"/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3551238" y="33035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GB"/>
          </a:p>
        </p:txBody>
      </p:sp>
      <p:graphicFrame>
        <p:nvGraphicFramePr>
          <p:cNvPr id="5122" name="Object 5"/>
          <p:cNvGraphicFramePr>
            <a:graphicFrameLocks noChangeAspect="1"/>
          </p:cNvGraphicFramePr>
          <p:nvPr/>
        </p:nvGraphicFramePr>
        <p:xfrm>
          <a:off x="1182688" y="1974850"/>
          <a:ext cx="4252912" cy="446088"/>
        </p:xfrm>
        <a:graphic>
          <a:graphicData uri="http://schemas.openxmlformats.org/presentationml/2006/ole">
            <p:oleObj spid="_x0000_s5122" name="Equation" r:id="rId5" imgW="1968480" imgH="253800" progId="Equation.3">
              <p:embed/>
            </p:oleObj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>
            <p:ph idx="4294967295"/>
          </p:nvPr>
        </p:nvGraphicFramePr>
        <p:xfrm>
          <a:off x="1057275" y="3789363"/>
          <a:ext cx="5314950" cy="555625"/>
        </p:xfrm>
        <a:graphic>
          <a:graphicData uri="http://schemas.openxmlformats.org/presentationml/2006/ole">
            <p:oleObj spid="_x0000_s5123" name="Equation" r:id="rId6" imgW="2552400" imgH="266400" progId="Equation.3">
              <p:embed/>
            </p:oleObj>
          </a:graphicData>
        </a:graphic>
      </p:graphicFrame>
      <p:pic>
        <p:nvPicPr>
          <p:cNvPr id="5129" name="Picture 11" descr="MC900361222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4388" y="4564856"/>
            <a:ext cx="1728787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6666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9366</TotalTime>
  <Words>3015</Words>
  <Application>Microsoft Office PowerPoint</Application>
  <PresentationFormat>On-screen Show (4:3)</PresentationFormat>
  <Paragraphs>555</Paragraphs>
  <Slides>39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2" baseType="lpstr">
      <vt:lpstr>Default Design</vt:lpstr>
      <vt:lpstr>Equation</vt:lpstr>
      <vt:lpstr>Microsoft Equation 3.0</vt:lpstr>
      <vt:lpstr>MENA 1000; Materialer, energi og nanoteknologi- Kap. 2  Krefter, felt, stråling</vt:lpstr>
      <vt:lpstr>I dette kapittelet skal vi lære om…</vt:lpstr>
      <vt:lpstr>Greit å kunne litt om krefter og slikt….</vt:lpstr>
      <vt:lpstr>Krefter og bevegelse</vt:lpstr>
      <vt:lpstr>Newtons lover om bevegelse</vt:lpstr>
      <vt:lpstr>Slide 6</vt:lpstr>
      <vt:lpstr>Bevegelse i sirkelbane</vt:lpstr>
      <vt:lpstr>Kinetisk energi</vt:lpstr>
      <vt:lpstr>Elastisk og uelastisk støt</vt:lpstr>
      <vt:lpstr>Arbeid. Krefter og felt</vt:lpstr>
      <vt:lpstr>Gravitasjon</vt:lpstr>
      <vt:lpstr>Potensiell energi i gravitasjonsfelt</vt:lpstr>
      <vt:lpstr>                           Elektrisk felt</vt:lpstr>
      <vt:lpstr>Elektriske feltstyrkelinjer</vt:lpstr>
      <vt:lpstr>Kulesymmetrisk elektrisk felt</vt:lpstr>
      <vt:lpstr>Eksempel; klassisk betraktning av elektronets hastighet og energi i hydrogenatomet</vt:lpstr>
      <vt:lpstr>Ioniseringsenergi basert på klassisk betraktning av hydrogenatomet</vt:lpstr>
      <vt:lpstr>Platekondensator; Homogent elektrisk felt</vt:lpstr>
      <vt:lpstr>Magnetfelt</vt:lpstr>
      <vt:lpstr>Elektromagnetisme</vt:lpstr>
      <vt:lpstr>Spoler</vt:lpstr>
      <vt:lpstr>Ladning i magnetfelt</vt:lpstr>
      <vt:lpstr>Nordlys (aurora borealis) og sørlys (aurora australis)</vt:lpstr>
      <vt:lpstr>Induksjon</vt:lpstr>
      <vt:lpstr>Vekselstrømsgenerator</vt:lpstr>
      <vt:lpstr>Transformator</vt:lpstr>
      <vt:lpstr>Stråling (elektromagnetisk)</vt:lpstr>
      <vt:lpstr>Elektromagnetisk stråling – mange mål for energien</vt:lpstr>
      <vt:lpstr>Stråling fra sort legeme;  Wiens og Stefan-Boltzmanns lover</vt:lpstr>
      <vt:lpstr>Röntgenstråling [X-rays]</vt:lpstr>
      <vt:lpstr>Stråling fra Solen</vt:lpstr>
      <vt:lpstr>Stråling til Jorden</vt:lpstr>
      <vt:lpstr>Kvantemekanikk</vt:lpstr>
      <vt:lpstr>Problem 1: Fotoelektrisitet</vt:lpstr>
      <vt:lpstr>Problem 2: Stråling fra sort legeme</vt:lpstr>
      <vt:lpstr>Max Planck, 1900: Energien i lyset er kanskje kvantifisert?</vt:lpstr>
      <vt:lpstr>   </vt:lpstr>
      <vt:lpstr>Partikler og bølger</vt:lpstr>
      <vt:lpstr>Oppsummering, kapittel 2</vt:lpstr>
    </vt:vector>
  </TitlesOfParts>
  <Company>UiO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Truls Norby</dc:creator>
  <cp:lastModifiedBy>trulsn</cp:lastModifiedBy>
  <cp:revision>135</cp:revision>
  <dcterms:created xsi:type="dcterms:W3CDTF">2003-05-03T22:01:05Z</dcterms:created>
  <dcterms:modified xsi:type="dcterms:W3CDTF">2013-08-24T11:25:55Z</dcterms:modified>
</cp:coreProperties>
</file>